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7"/>
  </p:notesMasterIdLst>
  <p:sldIdLst>
    <p:sldId id="256" r:id="rId2"/>
    <p:sldId id="257" r:id="rId3"/>
    <p:sldId id="258" r:id="rId4"/>
    <p:sldId id="260" r:id="rId5"/>
    <p:sldId id="262"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7" r:id="rId20"/>
    <p:sldId id="279" r:id="rId21"/>
    <p:sldId id="275" r:id="rId22"/>
    <p:sldId id="278" r:id="rId23"/>
    <p:sldId id="276" r:id="rId24"/>
    <p:sldId id="280" r:id="rId25"/>
    <p:sldId id="281" r:id="rId26"/>
    <p:sldId id="282" r:id="rId27"/>
    <p:sldId id="283" r:id="rId28"/>
    <p:sldId id="284" r:id="rId29"/>
    <p:sldId id="285" r:id="rId30"/>
    <p:sldId id="286" r:id="rId31"/>
    <p:sldId id="287" r:id="rId32"/>
    <p:sldId id="259"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288" r:id="rId53"/>
    <p:sldId id="314" r:id="rId54"/>
    <p:sldId id="309" r:id="rId55"/>
    <p:sldId id="315" r:id="rId56"/>
    <p:sldId id="310" r:id="rId57"/>
    <p:sldId id="311" r:id="rId58"/>
    <p:sldId id="312" r:id="rId59"/>
    <p:sldId id="316" r:id="rId60"/>
    <p:sldId id="313" r:id="rId61"/>
    <p:sldId id="318" r:id="rId62"/>
    <p:sldId id="308" r:id="rId63"/>
    <p:sldId id="319" r:id="rId64"/>
    <p:sldId id="317" r:id="rId65"/>
    <p:sldId id="320" r:id="rId66"/>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004821"/>
    <a:srgbClr val="006600"/>
    <a:srgbClr val="FF9900"/>
    <a:srgbClr val="008000"/>
    <a:srgbClr val="FF000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sorterViewPr>
    <p:cViewPr>
      <p:scale>
        <a:sx n="100" d="100"/>
        <a:sy n="100" d="100"/>
      </p:scale>
      <p:origin x="0" y="135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D564D71-8AE6-4C5A-BBE5-A777B47B05BD}" type="datetimeFigureOut">
              <a:rPr lang="en-US" smtClean="0"/>
              <a:t>6/16/2017</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7ACC297B-EB55-46A1-9D58-D5816E97224D}" type="slidenum">
              <a:rPr lang="en-US" smtClean="0"/>
              <a:t>‹#›</a:t>
            </a:fld>
            <a:endParaRPr lang="en-US"/>
          </a:p>
        </p:txBody>
      </p:sp>
    </p:spTree>
    <p:extLst>
      <p:ext uri="{BB962C8B-B14F-4D97-AF65-F5344CB8AC3E}">
        <p14:creationId xmlns:p14="http://schemas.microsoft.com/office/powerpoint/2010/main" val="3738209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30</a:t>
            </a:fld>
            <a:endParaRPr lang="en-US"/>
          </a:p>
        </p:txBody>
      </p:sp>
    </p:spTree>
    <p:extLst>
      <p:ext uri="{BB962C8B-B14F-4D97-AF65-F5344CB8AC3E}">
        <p14:creationId xmlns:p14="http://schemas.microsoft.com/office/powerpoint/2010/main" val="2553631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40</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41</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42</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43</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44</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45</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46</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47</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48</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49</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31</a:t>
            </a:fld>
            <a:endParaRPr lang="en-US"/>
          </a:p>
        </p:txBody>
      </p:sp>
    </p:spTree>
    <p:extLst>
      <p:ext uri="{BB962C8B-B14F-4D97-AF65-F5344CB8AC3E}">
        <p14:creationId xmlns:p14="http://schemas.microsoft.com/office/powerpoint/2010/main" val="2553631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50</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51</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33</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34</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35</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36</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37</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38</a:t>
            </a:fld>
            <a:endParaRPr lang="en-US"/>
          </a:p>
        </p:txBody>
      </p:sp>
    </p:spTree>
    <p:extLst>
      <p:ext uri="{BB962C8B-B14F-4D97-AF65-F5344CB8AC3E}">
        <p14:creationId xmlns:p14="http://schemas.microsoft.com/office/powerpoint/2010/main" val="2345551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CC297B-EB55-46A1-9D58-D5816E97224D}" type="slidenum">
              <a:rPr lang="en-US" smtClean="0"/>
              <a:t>39</a:t>
            </a:fld>
            <a:endParaRPr lang="en-US"/>
          </a:p>
        </p:txBody>
      </p:sp>
    </p:spTree>
    <p:extLst>
      <p:ext uri="{BB962C8B-B14F-4D97-AF65-F5344CB8AC3E}">
        <p14:creationId xmlns:p14="http://schemas.microsoft.com/office/powerpoint/2010/main" val="2345551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2942D1-7A5B-47AA-A979-2864971330B8}"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352322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942D1-7A5B-47AA-A979-2864971330B8}"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58644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942D1-7A5B-47AA-A979-2864971330B8}"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629097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2942D1-7A5B-47AA-A979-2864971330B8}"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544016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2942D1-7A5B-47AA-A979-2864971330B8}" type="datetimeFigureOut">
              <a:rPr lang="en-US" smtClean="0"/>
              <a:t>6/16/2017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3991103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2942D1-7A5B-47AA-A979-2864971330B8}"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2228456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2942D1-7A5B-47AA-A979-2864971330B8}" type="datetimeFigureOut">
              <a:rPr lang="en-US" smtClean="0"/>
              <a:t>6/16/2017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80377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2942D1-7A5B-47AA-A979-2864971330B8}" type="datetimeFigureOut">
              <a:rPr lang="en-US" smtClean="0"/>
              <a:t>6/16/2017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3348218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942D1-7A5B-47AA-A979-2864971330B8}" type="datetimeFigureOut">
              <a:rPr lang="en-US" smtClean="0"/>
              <a:t>6/16/2017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1514726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942D1-7A5B-47AA-A979-2864971330B8}"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425290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942D1-7A5B-47AA-A979-2864971330B8}" type="datetimeFigureOut">
              <a:rPr lang="en-US" smtClean="0"/>
              <a:t>6/16/2017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C7829-E4AA-4D26-9146-73905BBB9BBC}" type="slidenum">
              <a:rPr lang="en-US" smtClean="0"/>
              <a:t>‹#›</a:t>
            </a:fld>
            <a:endParaRPr lang="en-US"/>
          </a:p>
        </p:txBody>
      </p:sp>
    </p:spTree>
    <p:extLst>
      <p:ext uri="{BB962C8B-B14F-4D97-AF65-F5344CB8AC3E}">
        <p14:creationId xmlns:p14="http://schemas.microsoft.com/office/powerpoint/2010/main" val="1917427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942D1-7A5B-47AA-A979-2864971330B8}" type="datetimeFigureOut">
              <a:rPr lang="en-US" smtClean="0"/>
              <a:t>6/16/2017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C7829-E4AA-4D26-9146-73905BBB9BBC}" type="slidenum">
              <a:rPr lang="en-US" smtClean="0"/>
              <a:t>‹#›</a:t>
            </a:fld>
            <a:endParaRPr lang="en-US"/>
          </a:p>
        </p:txBody>
      </p:sp>
    </p:spTree>
    <p:extLst>
      <p:ext uri="{BB962C8B-B14F-4D97-AF65-F5344CB8AC3E}">
        <p14:creationId xmlns:p14="http://schemas.microsoft.com/office/powerpoint/2010/main" val="3291094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qcvn62-mt_2016_btnmt_915311_1.do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mailto:ncbinh.knkn@yahoo.com.vn"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hyperlink" Target="T%2011.%20M&#7851;u%20s&#7889;%2004.doc" TargetMode="External"/><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6200"/>
            <a:ext cx="8458200" cy="4800600"/>
          </a:xfrm>
        </p:spPr>
        <p:txBody>
          <a:bodyPr>
            <a:normAutofit fontScale="90000"/>
          </a:bodyPr>
          <a:lstStyle/>
          <a:p>
            <a:r>
              <a:rPr lang="en-GB" sz="2800" b="1" dirty="0">
                <a:solidFill>
                  <a:srgbClr val="CC6600"/>
                </a:solidFill>
              </a:rPr>
              <a:t>BỘ NÔNG NGHIỆP VÀ PHÁT TRIỂN NÔNG THÔN (MARD) </a:t>
            </a:r>
            <a:r>
              <a:rPr lang="en-US" sz="2800" dirty="0">
                <a:solidFill>
                  <a:srgbClr val="CC6600"/>
                </a:solidFill>
              </a:rPr>
              <a:t/>
            </a:r>
            <a:br>
              <a:rPr lang="en-US" sz="2800" dirty="0">
                <a:solidFill>
                  <a:srgbClr val="CC6600"/>
                </a:solidFill>
              </a:rPr>
            </a:br>
            <a:r>
              <a:rPr lang="en-GB" sz="2800" b="1" cap="all" dirty="0">
                <a:solidFill>
                  <a:srgbClr val="CC6600"/>
                </a:solidFill>
              </a:rPr>
              <a:t>DỰ ÁN HỖ TRỢ NÔNG NGHIỆP CARBON THẤP (LCASP)</a:t>
            </a:r>
            <a:r>
              <a:rPr lang="en-US" sz="2800" dirty="0">
                <a:solidFill>
                  <a:srgbClr val="CC6600"/>
                </a:solidFill>
              </a:rPr>
              <a:t/>
            </a:r>
            <a:br>
              <a:rPr lang="en-US" sz="2800" dirty="0">
                <a:solidFill>
                  <a:srgbClr val="CC6600"/>
                </a:solidFill>
              </a:rPr>
            </a:br>
            <a:r>
              <a:rPr lang="en-GB" sz="2800" b="1" cap="all" dirty="0">
                <a:solidFill>
                  <a:srgbClr val="CC6600"/>
                </a:solidFill>
              </a:rPr>
              <a:t>(RRP VIE 45406</a:t>
            </a:r>
            <a:r>
              <a:rPr lang="en-GB" sz="2800" b="1" cap="all" dirty="0" smtClean="0">
                <a:solidFill>
                  <a:srgbClr val="CC6600"/>
                </a:solidFill>
              </a:rPr>
              <a:t>)</a:t>
            </a:r>
            <a:r>
              <a:rPr lang="en-US" dirty="0">
                <a:solidFill>
                  <a:srgbClr val="FF0000"/>
                </a:solidFill>
              </a:rPr>
              <a:t/>
            </a:r>
            <a:br>
              <a:rPr lang="en-US" dirty="0">
                <a:solidFill>
                  <a:srgbClr val="FF0000"/>
                </a:solidFill>
              </a:rPr>
            </a:br>
            <a:r>
              <a:rPr lang="es-ES" b="1" dirty="0" smtClean="0">
                <a:solidFill>
                  <a:srgbClr val="FF0000"/>
                </a:solidFill>
              </a:rPr>
              <a:t/>
            </a:r>
            <a:br>
              <a:rPr lang="es-ES" b="1" dirty="0" smtClean="0">
                <a:solidFill>
                  <a:srgbClr val="FF0000"/>
                </a:solidFill>
              </a:rPr>
            </a:br>
            <a:r>
              <a:rPr lang="es-ES" sz="3900" b="1" dirty="0" err="1" smtClean="0">
                <a:solidFill>
                  <a:srgbClr val="0070C0"/>
                </a:solidFill>
              </a:rPr>
              <a:t>Chương</a:t>
            </a:r>
            <a:r>
              <a:rPr lang="es-ES" sz="3900" b="1" dirty="0" smtClean="0">
                <a:solidFill>
                  <a:srgbClr val="0070C0"/>
                </a:solidFill>
              </a:rPr>
              <a:t> </a:t>
            </a:r>
            <a:r>
              <a:rPr lang="es-ES" sz="3900" b="1" dirty="0" err="1" smtClean="0">
                <a:solidFill>
                  <a:srgbClr val="0070C0"/>
                </a:solidFill>
              </a:rPr>
              <a:t>trình</a:t>
            </a:r>
            <a:r>
              <a:rPr lang="es-ES" sz="3900" b="1" dirty="0" smtClean="0">
                <a:solidFill>
                  <a:srgbClr val="0070C0"/>
                </a:solidFill>
              </a:rPr>
              <a:t> </a:t>
            </a:r>
            <a:br>
              <a:rPr lang="es-ES" sz="3900" b="1" dirty="0" smtClean="0">
                <a:solidFill>
                  <a:srgbClr val="0070C0"/>
                </a:solidFill>
              </a:rPr>
            </a:br>
            <a:r>
              <a:rPr lang="es-ES" sz="3900" b="1" dirty="0" smtClean="0">
                <a:solidFill>
                  <a:srgbClr val="0070C0"/>
                </a:solidFill>
              </a:rPr>
              <a:t>TẬP </a:t>
            </a:r>
            <a:r>
              <a:rPr lang="es-ES" sz="3900" b="1" dirty="0">
                <a:solidFill>
                  <a:srgbClr val="0070C0"/>
                </a:solidFill>
              </a:rPr>
              <a:t>HUẤN NÂNG CAO NĂNG LỰC GIÁM SÁT MÔI TRƯỜNG CHO </a:t>
            </a:r>
            <a:r>
              <a:rPr lang="en-US" sz="3900" b="1" dirty="0" smtClean="0">
                <a:solidFill>
                  <a:srgbClr val="0070C0"/>
                </a:solidFill>
              </a:rPr>
              <a:t>CÁC ĐƠN VỊ THUỘC BỘ VÀ 10 TỈNH THAM GIA DỰ ÁN</a:t>
            </a:r>
            <a:r>
              <a:rPr lang="en-US" sz="3900" b="1" dirty="0">
                <a:solidFill>
                  <a:srgbClr val="0070C0"/>
                </a:solidFill>
              </a:rPr>
              <a:t/>
            </a:r>
            <a:br>
              <a:rPr lang="en-US" sz="3900" b="1" dirty="0">
                <a:solidFill>
                  <a:srgbClr val="0070C0"/>
                </a:solidFill>
              </a:rPr>
            </a:br>
            <a:endParaRPr lang="en-US" sz="2800" b="1" dirty="0">
              <a:solidFill>
                <a:srgbClr val="FF0000"/>
              </a:solidFill>
            </a:endParaRPr>
          </a:p>
        </p:txBody>
      </p:sp>
      <p:sp>
        <p:nvSpPr>
          <p:cNvPr id="3" name="Subtitle 2"/>
          <p:cNvSpPr>
            <a:spLocks noGrp="1"/>
          </p:cNvSpPr>
          <p:nvPr>
            <p:ph type="subTitle" idx="1"/>
          </p:nvPr>
        </p:nvSpPr>
        <p:spPr>
          <a:xfrm>
            <a:off x="1191491" y="4724400"/>
            <a:ext cx="7924800" cy="1600200"/>
          </a:xfrm>
        </p:spPr>
        <p:txBody>
          <a:bodyPr>
            <a:noAutofit/>
          </a:bodyPr>
          <a:lstStyle/>
          <a:p>
            <a:pPr algn="r"/>
            <a:r>
              <a:rPr lang="en-US" sz="2400" b="1" dirty="0" err="1" smtClean="0">
                <a:solidFill>
                  <a:srgbClr val="339933"/>
                </a:solidFill>
              </a:rPr>
              <a:t>Hướng</a:t>
            </a:r>
            <a:r>
              <a:rPr lang="en-US" sz="2400" b="1" dirty="0" smtClean="0">
                <a:solidFill>
                  <a:srgbClr val="339933"/>
                </a:solidFill>
              </a:rPr>
              <a:t> </a:t>
            </a:r>
            <a:r>
              <a:rPr lang="en-US" sz="2400" b="1" dirty="0" err="1" smtClean="0">
                <a:solidFill>
                  <a:srgbClr val="339933"/>
                </a:solidFill>
              </a:rPr>
              <a:t>dẫn</a:t>
            </a:r>
            <a:r>
              <a:rPr lang="en-US" sz="2400" b="1" dirty="0" smtClean="0">
                <a:solidFill>
                  <a:srgbClr val="339933"/>
                </a:solidFill>
              </a:rPr>
              <a:t> </a:t>
            </a:r>
            <a:r>
              <a:rPr lang="en-US" sz="2400" b="1" dirty="0" err="1" smtClean="0">
                <a:solidFill>
                  <a:srgbClr val="339933"/>
                </a:solidFill>
              </a:rPr>
              <a:t>viên</a:t>
            </a:r>
            <a:r>
              <a:rPr lang="en-US" sz="2400" b="1" dirty="0" smtClean="0">
                <a:solidFill>
                  <a:srgbClr val="339933"/>
                </a:solidFill>
              </a:rPr>
              <a:t>: TS. </a:t>
            </a:r>
            <a:r>
              <a:rPr lang="en-US" sz="2400" b="1" dirty="0" err="1" smtClean="0">
                <a:solidFill>
                  <a:srgbClr val="339933"/>
                </a:solidFill>
              </a:rPr>
              <a:t>Tạ</a:t>
            </a:r>
            <a:r>
              <a:rPr lang="en-US" sz="2400" b="1" dirty="0" smtClean="0">
                <a:solidFill>
                  <a:srgbClr val="339933"/>
                </a:solidFill>
              </a:rPr>
              <a:t> </a:t>
            </a:r>
            <a:r>
              <a:rPr lang="en-US" sz="2400" b="1" dirty="0" err="1" smtClean="0">
                <a:solidFill>
                  <a:srgbClr val="339933"/>
                </a:solidFill>
              </a:rPr>
              <a:t>Hòa</a:t>
            </a:r>
            <a:r>
              <a:rPr lang="en-US" sz="2400" b="1" dirty="0" smtClean="0">
                <a:solidFill>
                  <a:srgbClr val="339933"/>
                </a:solidFill>
              </a:rPr>
              <a:t> </a:t>
            </a:r>
            <a:r>
              <a:rPr lang="en-US" sz="2400" b="1" dirty="0" err="1" smtClean="0">
                <a:solidFill>
                  <a:srgbClr val="339933"/>
                </a:solidFill>
              </a:rPr>
              <a:t>Bình</a:t>
            </a:r>
            <a:endParaRPr lang="en-US" sz="2400" b="1" dirty="0" smtClean="0">
              <a:solidFill>
                <a:srgbClr val="339933"/>
              </a:solidFill>
            </a:endParaRPr>
          </a:p>
          <a:p>
            <a:pPr algn="r"/>
            <a:r>
              <a:rPr lang="en-US" sz="2400" b="1" dirty="0" err="1" smtClean="0">
                <a:solidFill>
                  <a:srgbClr val="339933"/>
                </a:solidFill>
              </a:rPr>
              <a:t>Chuyên</a:t>
            </a:r>
            <a:r>
              <a:rPr lang="en-US" sz="2400" b="1" dirty="0" smtClean="0">
                <a:solidFill>
                  <a:srgbClr val="339933"/>
                </a:solidFill>
              </a:rPr>
              <a:t> </a:t>
            </a:r>
            <a:r>
              <a:rPr lang="en-US" sz="2400" b="1" dirty="0" err="1" smtClean="0">
                <a:solidFill>
                  <a:srgbClr val="339933"/>
                </a:solidFill>
              </a:rPr>
              <a:t>gia</a:t>
            </a:r>
            <a:r>
              <a:rPr lang="en-US" sz="2400" b="1" dirty="0" smtClean="0">
                <a:solidFill>
                  <a:srgbClr val="339933"/>
                </a:solidFill>
              </a:rPr>
              <a:t> An </a:t>
            </a:r>
            <a:r>
              <a:rPr lang="en-US" sz="2400" b="1" dirty="0" err="1" smtClean="0">
                <a:solidFill>
                  <a:srgbClr val="339933"/>
                </a:solidFill>
              </a:rPr>
              <a:t>toàn</a:t>
            </a:r>
            <a:r>
              <a:rPr lang="en-US" sz="2400" b="1" dirty="0" smtClean="0">
                <a:solidFill>
                  <a:srgbClr val="339933"/>
                </a:solidFill>
              </a:rPr>
              <a:t> </a:t>
            </a:r>
            <a:r>
              <a:rPr lang="en-US" sz="2400" b="1" dirty="0" err="1" smtClean="0">
                <a:solidFill>
                  <a:srgbClr val="339933"/>
                </a:solidFill>
              </a:rPr>
              <a:t>Môi</a:t>
            </a:r>
            <a:r>
              <a:rPr lang="en-US" sz="2400" b="1" dirty="0" smtClean="0">
                <a:solidFill>
                  <a:srgbClr val="339933"/>
                </a:solidFill>
              </a:rPr>
              <a:t> </a:t>
            </a:r>
            <a:r>
              <a:rPr lang="en-US" sz="2400" b="1" dirty="0" err="1" smtClean="0">
                <a:solidFill>
                  <a:srgbClr val="339933"/>
                </a:solidFill>
              </a:rPr>
              <a:t>trường</a:t>
            </a:r>
            <a:r>
              <a:rPr lang="en-US" sz="2400" b="1" dirty="0" smtClean="0">
                <a:solidFill>
                  <a:srgbClr val="339933"/>
                </a:solidFill>
              </a:rPr>
              <a:t> LIC/LCASP</a:t>
            </a:r>
          </a:p>
          <a:p>
            <a:pPr algn="r"/>
            <a:r>
              <a:rPr lang="en-US" sz="4000" b="1" dirty="0" smtClean="0">
                <a:solidFill>
                  <a:srgbClr val="FF0000"/>
                </a:solidFill>
              </a:rPr>
              <a:t>tahoabinh@gmail.com</a:t>
            </a:r>
            <a:endParaRPr lang="en-US" sz="4000" b="1" dirty="0">
              <a:solidFill>
                <a:srgbClr val="FF0000"/>
              </a:solidFill>
            </a:endParaRPr>
          </a:p>
          <a:p>
            <a:r>
              <a:rPr lang="en-US" sz="1800" b="1" dirty="0" err="1" smtClean="0">
                <a:solidFill>
                  <a:srgbClr val="FF0000"/>
                </a:solidFill>
              </a:rPr>
              <a:t>Hà</a:t>
            </a:r>
            <a:r>
              <a:rPr lang="en-US" sz="1800" b="1" dirty="0" smtClean="0">
                <a:solidFill>
                  <a:srgbClr val="FF0000"/>
                </a:solidFill>
              </a:rPr>
              <a:t> </a:t>
            </a:r>
            <a:r>
              <a:rPr lang="en-US" sz="1800" b="1" dirty="0" err="1" smtClean="0">
                <a:solidFill>
                  <a:srgbClr val="FF0000"/>
                </a:solidFill>
              </a:rPr>
              <a:t>nội</a:t>
            </a:r>
            <a:r>
              <a:rPr lang="en-US" sz="1800" b="1" dirty="0" smtClean="0">
                <a:solidFill>
                  <a:srgbClr val="FF0000"/>
                </a:solidFill>
              </a:rPr>
              <a:t>, </a:t>
            </a:r>
            <a:r>
              <a:rPr lang="en-US" sz="1800" b="1" dirty="0" err="1" smtClean="0">
                <a:solidFill>
                  <a:srgbClr val="FF0000"/>
                </a:solidFill>
              </a:rPr>
              <a:t>tháng</a:t>
            </a:r>
            <a:r>
              <a:rPr lang="en-US" sz="1800" b="1" dirty="0" smtClean="0">
                <a:solidFill>
                  <a:srgbClr val="FF0000"/>
                </a:solidFill>
              </a:rPr>
              <a:t> 5 </a:t>
            </a:r>
            <a:r>
              <a:rPr lang="en-US" sz="1800" b="1" dirty="0" err="1" smtClean="0">
                <a:solidFill>
                  <a:srgbClr val="FF0000"/>
                </a:solidFill>
              </a:rPr>
              <a:t>năm</a:t>
            </a:r>
            <a:r>
              <a:rPr lang="en-US" sz="1800" b="1" dirty="0" smtClean="0">
                <a:solidFill>
                  <a:srgbClr val="FF0000"/>
                </a:solidFill>
              </a:rPr>
              <a:t> 2017</a:t>
            </a:r>
            <a:endParaRPr lang="en-US" sz="1800" b="1" dirty="0">
              <a:solidFill>
                <a:srgbClr val="FF0000"/>
              </a:solidFill>
            </a:endParaRPr>
          </a:p>
        </p:txBody>
      </p:sp>
    </p:spTree>
    <p:extLst>
      <p:ext uri="{BB962C8B-B14F-4D97-AF65-F5344CB8AC3E}">
        <p14:creationId xmlns:p14="http://schemas.microsoft.com/office/powerpoint/2010/main" val="3680365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5940088"/>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7. </a:t>
            </a:r>
            <a:r>
              <a:rPr lang="en-US" sz="2000" dirty="0" err="1">
                <a:solidFill>
                  <a:srgbClr val="008000"/>
                </a:solidFill>
                <a:latin typeface="Arial" pitchFamily="34" charset="0"/>
                <a:cs typeface="Arial" pitchFamily="34" charset="0"/>
              </a:rPr>
              <a:t>Những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hành</a:t>
            </a:r>
            <a:r>
              <a:rPr lang="en-US" sz="2000" dirty="0">
                <a:solidFill>
                  <a:srgbClr val="008000"/>
                </a:solidFill>
                <a:latin typeface="Arial" pitchFamily="34" charset="0"/>
                <a:cs typeface="Arial" pitchFamily="34" charset="0"/>
              </a:rPr>
              <a:t> vi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nghiêm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cấm</a:t>
            </a:r>
            <a:r>
              <a:rPr lang="en-US" sz="2000" dirty="0">
                <a:solidFill>
                  <a:srgbClr val="008000"/>
                </a:solidFill>
                <a:latin typeface="Arial" pitchFamily="34" charset="0"/>
                <a:cs typeface="Arial" pitchFamily="34" charset="0"/>
              </a:rPr>
              <a:t> </a:t>
            </a:r>
          </a:p>
          <a:p>
            <a:pPr algn="just"/>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Phá</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khai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rừng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tài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Chôn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phóng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đúng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vào</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6.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khói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bụi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mùi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phóng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ion </a:t>
            </a:r>
            <a:r>
              <a:rPr lang="en-US" sz="2000" dirty="0" err="1">
                <a:solidFill>
                  <a:srgbClr val="008000"/>
                </a:solidFill>
                <a:latin typeface="Arial" pitchFamily="34" charset="0"/>
                <a:cs typeface="Arial" pitchFamily="34" charset="0"/>
              </a:rPr>
              <a:t>hoá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vượt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7.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tiếng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rung </a:t>
            </a:r>
            <a:r>
              <a:rPr lang="en-US" sz="2000" dirty="0" err="1">
                <a:solidFill>
                  <a:srgbClr val="008000"/>
                </a:solidFill>
                <a:latin typeface="Arial" pitchFamily="34" charset="0"/>
                <a:cs typeface="Arial" pitchFamily="34" charset="0"/>
              </a:rPr>
              <a:t>vượt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12. </a:t>
            </a:r>
            <a:r>
              <a:rPr lang="en-US" sz="2000" dirty="0" err="1">
                <a:solidFill>
                  <a:srgbClr val="008000"/>
                </a:solidFill>
                <a:latin typeface="Arial" pitchFamily="34" charset="0"/>
                <a:cs typeface="Arial" pitchFamily="34" charset="0"/>
              </a:rPr>
              <a:t>Xâm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di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14.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sống</a:t>
            </a:r>
            <a:r>
              <a:rPr lang="en-US" sz="2000" dirty="0">
                <a:solidFill>
                  <a:srgbClr val="008000"/>
                </a:solidFill>
                <a:latin typeface="Arial" pitchFamily="34" charset="0"/>
                <a:cs typeface="Arial" pitchFamily="34" charset="0"/>
              </a:rPr>
              <a:t> ở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thẩm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quyền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cấm</a:t>
            </a:r>
            <a:r>
              <a:rPr lang="en-US" sz="2000" dirty="0">
                <a:solidFill>
                  <a:srgbClr val="008000"/>
                </a:solidFill>
                <a:latin typeface="Arial" pitchFamily="34" charset="0"/>
                <a:cs typeface="Arial" pitchFamily="34" charset="0"/>
              </a:rPr>
              <a:t> do </a:t>
            </a:r>
            <a:r>
              <a:rPr lang="en-US" sz="2000" dirty="0" err="1">
                <a:solidFill>
                  <a:srgbClr val="008000"/>
                </a:solidFill>
                <a:latin typeface="Arial" pitchFamily="34" charset="0"/>
                <a:cs typeface="Arial" pitchFamily="34" charset="0"/>
              </a:rPr>
              <a:t>mức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biệt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khỏe</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mạng</a:t>
            </a:r>
            <a:r>
              <a:rPr lang="en-US" sz="2000" dirty="0">
                <a:solidFill>
                  <a:srgbClr val="008000"/>
                </a:solidFill>
                <a:latin typeface="Arial" pitchFamily="34" charset="0"/>
                <a:cs typeface="Arial" pitchFamily="34" charset="0"/>
              </a:rPr>
              <a:t> con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931938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866908" cy="5940088"/>
          </a:xfrm>
          <a:prstGeom prst="rect">
            <a:avLst/>
          </a:prstGeom>
        </p:spPr>
        <p:txBody>
          <a:bodyPr wrap="square">
            <a:spAutoFit/>
          </a:bodyPr>
          <a:lstStyle/>
          <a:p>
            <a:pPr algn="just"/>
            <a:r>
              <a:rPr lang="en-US" sz="2000" b="1" dirty="0">
                <a:solidFill>
                  <a:srgbClr val="008000"/>
                </a:solidFill>
                <a:latin typeface="Arial" pitchFamily="34" charset="0"/>
                <a:cs typeface="Arial" pitchFamily="34" charset="0"/>
              </a:rPr>
              <a:t>TIÊU CHUẨN MÔI </a:t>
            </a:r>
            <a:r>
              <a:rPr lang="en-US" sz="2000" b="1" dirty="0" smtClean="0">
                <a:solidFill>
                  <a:srgbClr val="008000"/>
                </a:solidFill>
                <a:latin typeface="Arial" pitchFamily="34" charset="0"/>
                <a:cs typeface="Arial" pitchFamily="34" charset="0"/>
              </a:rPr>
              <a:t>TRƯỜNG</a:t>
            </a:r>
          </a:p>
          <a:p>
            <a:pPr algn="just"/>
            <a:endParaRPr lang="en-US" sz="2000" b="1" dirty="0" smtClean="0">
              <a:solidFill>
                <a:srgbClr val="008000"/>
              </a:solidFill>
              <a:latin typeface="Arial" pitchFamily="34" charset="0"/>
              <a:cs typeface="Arial" pitchFamily="34" charset="0"/>
            </a:endParaRPr>
          </a:p>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8.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dựng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gn="just"/>
            <a:endParaRPr lang="en-US" sz="2000" b="1"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endParaRPr lang="en-US" sz="2000" dirty="0">
              <a:solidFill>
                <a:srgbClr val="008000"/>
              </a:solidFill>
              <a:latin typeface="Arial" pitchFamily="34" charset="0"/>
              <a:cs typeface="Arial" pitchFamily="34" charset="0"/>
            </a:endParaRPr>
          </a:p>
          <a:p>
            <a:pPr marL="457200" indent="-457200" algn="just">
              <a:buAutoNum type="alphaLcParenR"/>
            </a:pPr>
            <a:r>
              <a:rPr lang="en-US" sz="2000" dirty="0" err="1" smtClean="0">
                <a:solidFill>
                  <a:srgbClr val="008000"/>
                </a:solidFill>
                <a:latin typeface="Arial" pitchFamily="34" charset="0"/>
                <a:cs typeface="Arial" pitchFamily="34" charset="0"/>
              </a:rPr>
              <a:t>Đáp</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ngừa</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thoái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marL="457200" indent="-457200" algn="just">
              <a:buAutoNum type="alphaLcParenR"/>
            </a:pPr>
            <a:endParaRPr lang="en-US" sz="2000" dirty="0" smtClean="0">
              <a:solidFill>
                <a:srgbClr val="008000"/>
              </a:solidFill>
              <a:latin typeface="Arial" pitchFamily="34" charset="0"/>
              <a:cs typeface="Arial" pitchFamily="34" charset="0"/>
            </a:endParaRPr>
          </a:p>
          <a:p>
            <a:pPr marL="457200" indent="-457200" algn="just">
              <a:buAutoNum type="alphaLcParenR"/>
            </a:pPr>
            <a:r>
              <a:rPr lang="en-US" sz="2000" dirty="0" smtClean="0">
                <a:solidFill>
                  <a:srgbClr val="008000"/>
                </a:solidFill>
                <a:latin typeface="Arial" pitchFamily="34" charset="0"/>
                <a:cs typeface="Arial" pitchFamily="34" charset="0"/>
              </a:rPr>
              <a:t>Ban </a:t>
            </a:r>
            <a:r>
              <a:rPr lang="en-US" sz="2000" dirty="0" err="1">
                <a:solidFill>
                  <a:srgbClr val="008000"/>
                </a:solidFill>
                <a:latin typeface="Arial" pitchFamily="34" charset="0"/>
                <a:cs typeface="Arial" pitchFamily="34" charset="0"/>
              </a:rPr>
              <a: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kịp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tế</a:t>
            </a:r>
            <a:r>
              <a:rPr lang="en-US" sz="2000" dirty="0">
                <a:solidFill>
                  <a:srgbClr val="008000"/>
                </a:solidFill>
                <a:latin typeface="Arial" pitchFamily="34" charset="0"/>
                <a:cs typeface="Arial" pitchFamily="34" charset="0"/>
              </a:rPr>
              <a:t> - </a:t>
            </a:r>
            <a:r>
              <a:rPr lang="en-US" sz="2000" dirty="0" err="1">
                <a:solidFill>
                  <a:srgbClr val="008000"/>
                </a:solidFill>
                <a:latin typeface="Arial" pitchFamily="34" charset="0"/>
                <a:cs typeface="Arial" pitchFamily="34" charset="0"/>
              </a:rPr>
              <a:t>xã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quốc</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tế</a:t>
            </a:r>
            <a:r>
              <a:rPr lang="en-US" sz="2000" dirty="0" smtClean="0">
                <a:solidFill>
                  <a:srgbClr val="008000"/>
                </a:solidFill>
                <a:latin typeface="Arial" pitchFamily="34" charset="0"/>
                <a:cs typeface="Arial" pitchFamily="34" charset="0"/>
              </a:rPr>
              <a:t>;</a:t>
            </a:r>
          </a:p>
          <a:p>
            <a:pPr marL="457200" indent="-457200" algn="just">
              <a:buAutoNum type="alphaLcParenR"/>
            </a:pPr>
            <a:endParaRPr lang="en-US" sz="2000" dirty="0" smtClean="0">
              <a:solidFill>
                <a:srgbClr val="008000"/>
              </a:solidFill>
              <a:latin typeface="Arial" pitchFamily="34" charset="0"/>
              <a:cs typeface="Arial" pitchFamily="34" charset="0"/>
            </a:endParaRPr>
          </a:p>
          <a:p>
            <a:pPr marL="457200" indent="-457200" algn="just">
              <a:buAutoNum type="alphaLcParenR"/>
            </a:pPr>
            <a:r>
              <a:rPr lang="en-US" sz="2000" dirty="0" err="1" smtClean="0">
                <a:solidFill>
                  <a:srgbClr val="008000"/>
                </a:solidFill>
                <a:latin typeface="Arial" pitchFamily="34" charset="0"/>
                <a:cs typeface="Arial" pitchFamily="34" charset="0"/>
              </a:rPr>
              <a:t>Phù</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vùng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smtClean="0">
                <a:solidFill>
                  <a:srgbClr val="008000"/>
                </a:solidFill>
                <a:latin typeface="Arial" pitchFamily="34" charset="0"/>
                <a:cs typeface="Arial" pitchFamily="34" charset="0"/>
              </a:rPr>
              <a:t>.</a:t>
            </a:r>
          </a:p>
          <a:p>
            <a:pPr marL="457200" indent="-457200" algn="just">
              <a:buAutoNum type="alphaLcParenR"/>
            </a:pPr>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tuân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do </a:t>
            </a:r>
            <a:r>
              <a:rPr lang="en-US" sz="2000" dirty="0" err="1">
                <a:solidFill>
                  <a:srgbClr val="008000"/>
                </a:solidFill>
                <a:latin typeface="Arial" pitchFamily="34" charset="0"/>
                <a:cs typeface="Arial" pitchFamily="34" charset="0"/>
              </a:rPr>
              <a:t>Nhà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bắt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buộc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a:t>
            </a:r>
          </a:p>
          <a:p>
            <a:pPr marL="457200" indent="-457200" algn="just">
              <a:buAutoNum type="alphaLcParenR"/>
            </a:pPr>
            <a:endParaRPr lang="en-US" sz="2000" dirty="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6150663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3170099"/>
          </a:xfrm>
          <a:prstGeom prst="rect">
            <a:avLst/>
          </a:prstGeom>
        </p:spPr>
        <p:txBody>
          <a:bodyPr wrap="square">
            <a:spAutoFit/>
          </a:bodyPr>
          <a:lstStyle/>
          <a:p>
            <a:r>
              <a:rPr lang="en-US" sz="2000" b="1" dirty="0" err="1" smtClean="0">
                <a:solidFill>
                  <a:srgbClr val="008000"/>
                </a:solidFill>
                <a:latin typeface="Arial" pitchFamily="34" charset="0"/>
                <a:cs typeface="Arial" pitchFamily="34" charset="0"/>
              </a:rPr>
              <a:t>Điều</a:t>
            </a:r>
            <a:r>
              <a:rPr lang="en-US" sz="2000" b="1" dirty="0" smtClean="0">
                <a:solidFill>
                  <a:srgbClr val="008000"/>
                </a:solidFill>
                <a:latin typeface="Arial" pitchFamily="34" charset="0"/>
                <a:cs typeface="Arial" pitchFamily="34" charset="0"/>
              </a:rPr>
              <a:t> </a:t>
            </a:r>
            <a:r>
              <a:rPr lang="en-US" sz="2000" b="1" dirty="0">
                <a:solidFill>
                  <a:srgbClr val="008000"/>
                </a:solidFill>
                <a:latin typeface="Arial" pitchFamily="34" charset="0"/>
                <a:cs typeface="Arial" pitchFamily="34" charset="0"/>
              </a:rPr>
              <a:t>9. </a:t>
            </a:r>
            <a:r>
              <a:rPr lang="en-US" sz="2000" dirty="0" err="1">
                <a:solidFill>
                  <a:srgbClr val="008000"/>
                </a:solidFill>
                <a:latin typeface="Arial" pitchFamily="34" charset="0"/>
                <a:cs typeface="Arial" pitchFamily="34" charset="0"/>
              </a:rPr>
              <a:t>Nội</a:t>
            </a:r>
            <a:r>
              <a:rPr lang="en-US" sz="2000" dirty="0">
                <a:solidFill>
                  <a:srgbClr val="008000"/>
                </a:solidFill>
                <a:latin typeface="Arial" pitchFamily="34" charset="0"/>
                <a:cs typeface="Arial" pitchFamily="34" charset="0"/>
              </a:rPr>
              <a:t> dung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quốc</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gia</a:t>
            </a:r>
            <a:endParaRPr lang="en-US" sz="2000" dirty="0" smtClean="0">
              <a:solidFill>
                <a:srgbClr val="008000"/>
              </a:solidFill>
              <a:latin typeface="Arial" pitchFamily="34" charset="0"/>
              <a:cs typeface="Arial" pitchFamily="34" charset="0"/>
            </a:endParaRPr>
          </a:p>
          <a:p>
            <a:endParaRPr lang="en-US" sz="2000" b="1" dirty="0">
              <a:solidFill>
                <a:srgbClr val="008000"/>
              </a:solidFill>
              <a:latin typeface="Arial" pitchFamily="34" charset="0"/>
              <a:cs typeface="Arial" pitchFamily="34" charset="0"/>
            </a:endParaRPr>
          </a:p>
          <a:p>
            <a:pPr lvl="1"/>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Cấp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a:t>
            </a:r>
          </a:p>
          <a:p>
            <a:pPr lvl="1"/>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a:t>
            </a:r>
          </a:p>
          <a:p>
            <a:pPr lvl="1"/>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a:t>
            </a:r>
          </a:p>
          <a:p>
            <a:pPr lvl="1"/>
            <a:r>
              <a:rPr lang="en-US" sz="2000" dirty="0">
                <a:solidFill>
                  <a:srgbClr val="008000"/>
                </a:solidFill>
                <a:latin typeface="Arial" pitchFamily="34" charset="0"/>
                <a:cs typeface="Arial" pitchFamily="34" charset="0"/>
              </a:rPr>
              <a:t>4. Quy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chỉ</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dẫn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a:t>
            </a:r>
          </a:p>
          <a:p>
            <a:pPr lvl="1"/>
            <a:r>
              <a:rPr lang="en-US" sz="2000" dirty="0">
                <a:solidFill>
                  <a:srgbClr val="008000"/>
                </a:solidFill>
                <a:latin typeface="Arial" pitchFamily="34" charset="0"/>
                <a:cs typeface="Arial" pitchFamily="34" charset="0"/>
              </a:rPr>
              <a:t>5. </a:t>
            </a:r>
            <a:r>
              <a:rPr lang="en-US" sz="2000" dirty="0" err="1">
                <a:solidFill>
                  <a:srgbClr val="008000"/>
                </a:solidFill>
                <a:latin typeface="Arial" pitchFamily="34" charset="0"/>
                <a:cs typeface="Arial" pitchFamily="34" charset="0"/>
              </a:rPr>
              <a:t>Điều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kèm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a:t>
            </a:r>
          </a:p>
          <a:p>
            <a:pPr lvl="1"/>
            <a:r>
              <a:rPr lang="en-US" sz="2000" dirty="0">
                <a:solidFill>
                  <a:srgbClr val="008000"/>
                </a:solidFill>
                <a:latin typeface="Arial" pitchFamily="34" charset="0"/>
                <a:cs typeface="Arial" pitchFamily="34" charset="0"/>
              </a:rPr>
              <a:t>6. </a:t>
            </a:r>
            <a:r>
              <a:rPr lang="en-US" sz="2000" dirty="0" err="1">
                <a:solidFill>
                  <a:srgbClr val="008000"/>
                </a:solidFill>
                <a:latin typeface="Arial" pitchFamily="34" charset="0"/>
                <a:cs typeface="Arial" pitchFamily="34" charset="0"/>
              </a:rPr>
              <a:t>Phương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lấy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mẫu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tích</a:t>
            </a:r>
            <a:r>
              <a:rPr lang="en-US" sz="2000" dirty="0" smtClean="0">
                <a:solidFill>
                  <a:srgbClr val="008000"/>
                </a:solidFill>
                <a:latin typeface="Arial" pitchFamily="34" charset="0"/>
                <a:cs typeface="Arial" pitchFamily="34" charset="0"/>
              </a:rPr>
              <a:t>.</a:t>
            </a:r>
          </a:p>
          <a:p>
            <a:endParaRPr lang="en-US" sz="2000" dirty="0" smtClean="0">
              <a:solidFill>
                <a:srgbClr val="008000"/>
              </a:solidFill>
              <a:latin typeface="Arial" pitchFamily="34" charset="0"/>
              <a:cs typeface="Arial" pitchFamily="34" charset="0"/>
            </a:endParaRPr>
          </a:p>
          <a:p>
            <a:pPr lvl="1"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571932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790708" cy="6863417"/>
          </a:xfrm>
          <a:prstGeom prst="rect">
            <a:avLst/>
          </a:prstGeom>
        </p:spPr>
        <p:txBody>
          <a:bodyPr wrap="square">
            <a:spAutoFit/>
          </a:bodyPr>
          <a:lstStyle/>
          <a:p>
            <a:r>
              <a:rPr lang="en-US" sz="2000" b="1" dirty="0" err="1" smtClean="0">
                <a:solidFill>
                  <a:srgbClr val="008000"/>
                </a:solidFill>
                <a:latin typeface="Arial" pitchFamily="34" charset="0"/>
                <a:cs typeface="Arial" pitchFamily="34" charset="0"/>
              </a:rPr>
              <a:t>Điều</a:t>
            </a:r>
            <a:r>
              <a:rPr lang="en-US" sz="2000" b="1" dirty="0" smtClean="0">
                <a:solidFill>
                  <a:srgbClr val="008000"/>
                </a:solidFill>
                <a:latin typeface="Arial" pitchFamily="34" charset="0"/>
                <a:cs typeface="Arial" pitchFamily="34" charset="0"/>
              </a:rPr>
              <a:t> 10. </a:t>
            </a:r>
            <a:r>
              <a:rPr lang="en-US" sz="2000" dirty="0" err="1" smtClean="0">
                <a:solidFill>
                  <a:srgbClr val="008000"/>
                </a:solidFill>
                <a:latin typeface="Arial" pitchFamily="34" charset="0"/>
                <a:cs typeface="Arial" pitchFamily="34" charset="0"/>
              </a:rPr>
              <a:t>Hệ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thống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quốc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gia</a:t>
            </a:r>
            <a:r>
              <a:rPr lang="en-US" sz="2000" dirty="0" smtClean="0">
                <a:solidFill>
                  <a:srgbClr val="008000"/>
                </a:solidFill>
                <a:latin typeface="Arial" pitchFamily="34" charset="0"/>
                <a:cs typeface="Arial" pitchFamily="34" charset="0"/>
              </a:rPr>
              <a:t> </a:t>
            </a:r>
          </a:p>
          <a:p>
            <a:endParaRPr lang="en-US" sz="2000" b="1" dirty="0">
              <a:solidFill>
                <a:srgbClr val="008000"/>
              </a:solidFill>
              <a:latin typeface="Arial" pitchFamily="34" charset="0"/>
              <a:cs typeface="Arial" pitchFamily="34" charset="0"/>
            </a:endParaRPr>
          </a:p>
          <a:p>
            <a:pPr marL="457200" indent="-457200">
              <a:buAutoNum type="arabicPeriod"/>
            </a:pPr>
            <a:r>
              <a:rPr lang="en-US" sz="2000" dirty="0" err="1" smtClean="0">
                <a:solidFill>
                  <a:srgbClr val="008000"/>
                </a:solidFill>
                <a:latin typeface="Arial" pitchFamily="34" charset="0"/>
                <a:cs typeface="Arial" pitchFamily="34" charset="0"/>
              </a:rPr>
              <a:t>Hệ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thống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quốc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bao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gồm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xung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pPr marL="457200" indent="-457200">
              <a:buAutoNum type="arabicPeriod"/>
            </a:pP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xung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bao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gồm</a:t>
            </a:r>
            <a:r>
              <a:rPr lang="en-US" sz="2000" dirty="0" smtClean="0">
                <a:solidFill>
                  <a:srgbClr val="008000"/>
                </a:solidFill>
                <a:latin typeface="Arial" pitchFamily="34" charset="0"/>
                <a:cs typeface="Arial" pitchFamily="34" charset="0"/>
              </a:rPr>
              <a:t>: </a:t>
            </a:r>
          </a:p>
          <a:p>
            <a:pPr algn="just"/>
            <a:endParaRPr lang="en-US" sz="2000" dirty="0" smtClean="0">
              <a:solidFill>
                <a:srgbClr val="008000"/>
              </a:solidFill>
              <a:latin typeface="Arial" pitchFamily="34" charset="0"/>
              <a:cs typeface="Arial" pitchFamily="34" charset="0"/>
            </a:endParaRPr>
          </a:p>
          <a:p>
            <a:pPr marL="1828800" lvl="3" indent="-457200" algn="just">
              <a:buAutoNum type="alphaLcParenR"/>
            </a:pPr>
            <a:r>
              <a:rPr lang="en-US" sz="2000" dirty="0" err="1" smtClean="0">
                <a:solidFill>
                  <a:srgbClr val="008000"/>
                </a:solidFill>
                <a:latin typeface="Arial" pitchFamily="34" charset="0"/>
                <a:cs typeface="Arial" pitchFamily="34" charset="0"/>
              </a:rPr>
              <a:t>Nhóm</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lâm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đích</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khác</a:t>
            </a:r>
            <a:endParaRPr lang="en-US" sz="2000" dirty="0" smtClean="0">
              <a:solidFill>
                <a:srgbClr val="008000"/>
              </a:solidFill>
              <a:latin typeface="Arial" pitchFamily="34" charset="0"/>
              <a:cs typeface="Arial" pitchFamily="34" charset="0"/>
            </a:endParaRPr>
          </a:p>
          <a:p>
            <a:pPr marL="1828800" lvl="3" indent="-457200" algn="just">
              <a:buAutoNum type="alphaLcParenR"/>
            </a:pPr>
            <a:endParaRPr lang="en-US" sz="2000" dirty="0">
              <a:solidFill>
                <a:srgbClr val="008000"/>
              </a:solidFill>
              <a:latin typeface="Arial" pitchFamily="34" charset="0"/>
              <a:cs typeface="Arial" pitchFamily="34" charset="0"/>
            </a:endParaRPr>
          </a:p>
          <a:p>
            <a:pPr marL="1828800" lvl="3" indent="-457200" algn="just">
              <a:buAutoNum type="alphaLcParenR"/>
            </a:pPr>
            <a:r>
              <a:rPr lang="en-US" sz="2000" dirty="0" err="1" smtClean="0">
                <a:solidFill>
                  <a:srgbClr val="008000"/>
                </a:solidFill>
                <a:latin typeface="Arial" pitchFamily="34" charset="0"/>
                <a:cs typeface="Arial" pitchFamily="34" charset="0"/>
              </a:rPr>
              <a:t>Nhóm</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mặt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dưới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uống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trồng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thuỷ</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lvl="3" algn="just"/>
            <a:endParaRPr lang="en-US" sz="2000" dirty="0" smtClean="0">
              <a:solidFill>
                <a:srgbClr val="008000"/>
              </a:solidFill>
              <a:latin typeface="Arial" pitchFamily="34" charset="0"/>
              <a:cs typeface="Arial" pitchFamily="34" charset="0"/>
            </a:endParaRPr>
          </a:p>
          <a:p>
            <a:pPr lvl="3" algn="just"/>
            <a:r>
              <a:rPr lang="en-US" sz="2000" dirty="0" smtClean="0">
                <a:solidFill>
                  <a:srgbClr val="008000"/>
                </a:solidFill>
                <a:latin typeface="Arial" pitchFamily="34" charset="0"/>
                <a:cs typeface="Arial" pitchFamily="34" charset="0"/>
              </a:rPr>
              <a:t>d) </a:t>
            </a:r>
            <a:r>
              <a:rPr lang="en-US" sz="2000" dirty="0" err="1" smtClean="0">
                <a:solidFill>
                  <a:srgbClr val="008000"/>
                </a:solidFill>
                <a:latin typeface="Arial" pitchFamily="34" charset="0"/>
                <a:cs typeface="Arial" pitchFamily="34" charset="0"/>
              </a:rPr>
              <a:t>Nhóm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đối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với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không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ở </a:t>
            </a:r>
            <a:r>
              <a:rPr lang="en-US" sz="2000" dirty="0" err="1" smtClean="0">
                <a:solidFill>
                  <a:srgbClr val="008000"/>
                </a:solidFill>
                <a:latin typeface="Arial" pitchFamily="34" charset="0"/>
                <a:cs typeface="Arial" pitchFamily="34" charset="0"/>
              </a:rPr>
              <a:t>vùng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đô</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thị</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vùng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cư</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nông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thôn</a:t>
            </a:r>
            <a:r>
              <a:rPr lang="en-US" sz="2000" dirty="0" smtClean="0">
                <a:solidFill>
                  <a:srgbClr val="008000"/>
                </a:solidFill>
                <a:latin typeface="Arial" pitchFamily="34" charset="0"/>
                <a:cs typeface="Arial" pitchFamily="34" charset="0"/>
              </a:rPr>
              <a:t>;</a:t>
            </a:r>
          </a:p>
          <a:p>
            <a:pPr lvl="3"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3</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gồm</a:t>
            </a:r>
            <a:r>
              <a:rPr lang="en-US" sz="2000" dirty="0">
                <a:solidFill>
                  <a:srgbClr val="008000"/>
                </a:solidFill>
                <a:latin typeface="Arial" pitchFamily="34" charset="0"/>
                <a:cs typeface="Arial" pitchFamily="34" charset="0"/>
              </a:rPr>
              <a:t>:</a:t>
            </a:r>
          </a:p>
          <a:p>
            <a:pPr lvl="3" algn="just"/>
            <a:r>
              <a:rPr lang="en-US" sz="2000" dirty="0">
                <a:solidFill>
                  <a:srgbClr val="008000"/>
                </a:solidFill>
                <a:latin typeface="Arial" pitchFamily="34" charset="0"/>
                <a:cs typeface="Arial" pitchFamily="34" charset="0"/>
              </a:rPr>
              <a:t>a) </a:t>
            </a:r>
            <a:r>
              <a:rPr lang="en-US" sz="2000" dirty="0" err="1">
                <a:solidFill>
                  <a:srgbClr val="008000"/>
                </a:solidFill>
                <a:latin typeface="Arial" pitchFamily="34" charset="0"/>
                <a:cs typeface="Arial" pitchFamily="34" charset="0"/>
              </a:rPr>
              <a:t>Nhóm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trồng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p>
        </p:txBody>
      </p:sp>
    </p:spTree>
    <p:extLst>
      <p:ext uri="{BB962C8B-B14F-4D97-AF65-F5344CB8AC3E}">
        <p14:creationId xmlns:p14="http://schemas.microsoft.com/office/powerpoint/2010/main" val="3291334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5324535"/>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11.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xung</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quanh</a:t>
            </a:r>
            <a:endParaRPr lang="en-US" sz="2000" dirty="0" smtClean="0">
              <a:solidFill>
                <a:srgbClr val="008000"/>
              </a:solidFill>
              <a:latin typeface="Arial" pitchFamily="34" charset="0"/>
              <a:cs typeface="Arial" pitchFamily="34" charset="0"/>
            </a:endParaRPr>
          </a:p>
          <a:p>
            <a:pPr algn="just"/>
            <a:endParaRPr lang="en-US" sz="2000" b="1"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phần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gồm</a:t>
            </a:r>
            <a:r>
              <a:rPr lang="en-US" sz="2000" dirty="0" smtClean="0">
                <a:solidFill>
                  <a:srgbClr val="008000"/>
                </a:solidFill>
                <a:latin typeface="Arial" pitchFamily="34" charset="0"/>
                <a:cs typeface="Arial" pitchFamily="34" charset="0"/>
              </a:rPr>
              <a:t>:</a:t>
            </a:r>
          </a:p>
          <a:p>
            <a:pPr marL="457200" indent="-457200" algn="just">
              <a:buAutoNum type="arabicPeriod"/>
            </a:pPr>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a)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con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p>
          <a:p>
            <a:pPr lvl="1" algn="just"/>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ảnh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hưởng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xấu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đến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con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chỉ</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dẫn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lấy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mẫu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đó</a:t>
            </a:r>
            <a:r>
              <a:rPr lang="en-US" sz="2000" dirty="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696765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0947" y="838200"/>
            <a:ext cx="8562108" cy="4401205"/>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12.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a:t>
            </a:r>
            <a:r>
              <a:rPr lang="en-US" sz="2000" b="1" dirty="0" err="1" smtClean="0">
                <a:solidFill>
                  <a:srgbClr val="008000"/>
                </a:solidFill>
                <a:latin typeface="Arial" pitchFamily="34" charset="0"/>
                <a:cs typeface="Arial" pitchFamily="34" charset="0"/>
              </a:rPr>
              <a:t>ải</a:t>
            </a:r>
            <a:endParaRPr lang="en-US" sz="2000" b="1"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
            </a:r>
            <a:br>
              <a:rPr lang="en-US" sz="2000" dirty="0" smtClean="0">
                <a:solidFill>
                  <a:srgbClr val="008000"/>
                </a:solidFill>
                <a:latin typeface="Arial" pitchFamily="34" charset="0"/>
                <a:cs typeface="Arial" pitchFamily="34" charset="0"/>
              </a:rPr>
            </a:br>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con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smtClean="0">
                <a:solidFill>
                  <a:srgbClr val="008000"/>
                </a:solidFill>
                <a:latin typeface="Arial" pitchFamily="34" charset="0"/>
                <a:cs typeface="Arial" pitchFamily="34" charset="0"/>
              </a:rPr>
              <a:t>.</a:t>
            </a:r>
          </a:p>
          <a:p>
            <a:pPr marL="457200" indent="-457200" algn="just">
              <a:buAutoNum type="arabicPeriod"/>
            </a:pPr>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cứ</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chịu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tiếp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chỉ</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dẫn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lấy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mẫu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đó</a:t>
            </a:r>
            <a:r>
              <a:rPr lang="en-US" sz="2000" dirty="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306791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5940088"/>
          </a:xfrm>
          <a:prstGeom prst="rect">
            <a:avLst/>
          </a:prstGeom>
        </p:spPr>
        <p:txBody>
          <a:bodyPr wrap="square">
            <a:spAutoFit/>
          </a:bodyPr>
          <a:lstStyle/>
          <a:p>
            <a:pPr algn="just"/>
            <a:r>
              <a:rPr lang="en-US" sz="2000" b="1" dirty="0">
                <a:solidFill>
                  <a:srgbClr val="008000"/>
                </a:solidFill>
                <a:latin typeface="Arial" pitchFamily="34" charset="0"/>
                <a:cs typeface="Arial" pitchFamily="34" charset="0"/>
              </a:rPr>
              <a:t>CAM KẾT BẢO VỆ MÔI </a:t>
            </a:r>
            <a:r>
              <a:rPr lang="en-US" sz="2000" b="1" dirty="0" smtClean="0">
                <a:solidFill>
                  <a:srgbClr val="008000"/>
                </a:solidFill>
                <a:latin typeface="Arial" pitchFamily="34" charset="0"/>
                <a:cs typeface="Arial" pitchFamily="34" charset="0"/>
              </a:rPr>
              <a:t>TRƯỜNG</a:t>
            </a:r>
          </a:p>
          <a:p>
            <a:pPr algn="just"/>
            <a:endParaRPr lang="en-US" sz="2000" dirty="0">
              <a:solidFill>
                <a:srgbClr val="008000"/>
              </a:solidFill>
              <a:latin typeface="Arial" pitchFamily="34" charset="0"/>
              <a:cs typeface="Arial" pitchFamily="34" charset="0"/>
            </a:endParaRPr>
          </a:p>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24.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bản</a:t>
            </a:r>
            <a:r>
              <a:rPr lang="en-US" sz="2000" dirty="0">
                <a:solidFill>
                  <a:srgbClr val="008000"/>
                </a:solidFill>
                <a:latin typeface="Arial" pitchFamily="34" charset="0"/>
                <a:cs typeface="Arial" pitchFamily="34" charset="0"/>
              </a:rPr>
              <a:t> cam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thuộc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Điều</a:t>
            </a:r>
            <a:r>
              <a:rPr lang="en-US" sz="2000" dirty="0">
                <a:solidFill>
                  <a:srgbClr val="008000"/>
                </a:solidFill>
                <a:latin typeface="Arial" pitchFamily="34" charset="0"/>
                <a:cs typeface="Arial" pitchFamily="34" charset="0"/>
              </a:rPr>
              <a:t> 14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Điều</a:t>
            </a:r>
            <a:r>
              <a:rPr lang="en-US" sz="2000" dirty="0">
                <a:solidFill>
                  <a:srgbClr val="008000"/>
                </a:solidFill>
                <a:latin typeface="Arial" pitchFamily="34" charset="0"/>
                <a:cs typeface="Arial" pitchFamily="34" charset="0"/>
              </a:rPr>
              <a:t> 18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này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bản</a:t>
            </a:r>
            <a:r>
              <a:rPr lang="en-US" sz="2000" dirty="0">
                <a:solidFill>
                  <a:srgbClr val="008000"/>
                </a:solidFill>
                <a:latin typeface="Arial" pitchFamily="34" charset="0"/>
                <a:cs typeface="Arial" pitchFamily="34" charset="0"/>
              </a:rPr>
              <a:t> cam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25.</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Nội</a:t>
            </a:r>
            <a:r>
              <a:rPr lang="en-US" sz="2000" dirty="0">
                <a:solidFill>
                  <a:srgbClr val="008000"/>
                </a:solidFill>
                <a:latin typeface="Arial" pitchFamily="34" charset="0"/>
                <a:cs typeface="Arial" pitchFamily="34" charset="0"/>
              </a:rPr>
              <a:t> dung </a:t>
            </a:r>
            <a:r>
              <a:rPr lang="en-US" sz="2000" dirty="0" err="1">
                <a:solidFill>
                  <a:srgbClr val="008000"/>
                </a:solidFill>
                <a:latin typeface="Arial" pitchFamily="34" charset="0"/>
                <a:cs typeface="Arial" pitchFamily="34" charset="0"/>
              </a:rPr>
              <a:t>bản</a:t>
            </a:r>
            <a:r>
              <a:rPr lang="en-US" sz="2000" dirty="0">
                <a:solidFill>
                  <a:srgbClr val="008000"/>
                </a:solidFill>
                <a:latin typeface="Arial" pitchFamily="34" charset="0"/>
                <a:cs typeface="Arial" pitchFamily="34" charset="0"/>
              </a:rPr>
              <a:t> cam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lvl="1" algn="just">
              <a:lnSpc>
                <a:spcPct val="150000"/>
              </a:lnSpc>
            </a:pPr>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Địa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p>
          <a:p>
            <a:pPr lvl="1" algn="just">
              <a:lnSpc>
                <a:spcPct val="150000"/>
              </a:lnSpc>
            </a:pPr>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a:t>
            </a:r>
          </a:p>
          <a:p>
            <a:pPr lvl="1" algn="just">
              <a:lnSpc>
                <a:spcPct val="150000"/>
              </a:lnSpc>
            </a:pPr>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a:t>
            </a:r>
          </a:p>
          <a:p>
            <a:pPr lvl="1" algn="just">
              <a:lnSpc>
                <a:spcPct val="150000"/>
              </a:lnSpc>
            </a:pPr>
            <a:r>
              <a:rPr lang="en-US" sz="2000" dirty="0">
                <a:solidFill>
                  <a:srgbClr val="008000"/>
                </a:solidFill>
                <a:latin typeface="Arial" pitchFamily="34" charset="0"/>
                <a:cs typeface="Arial" pitchFamily="34" charset="0"/>
              </a:rPr>
              <a:t>4. Cam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tuân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8062196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555641"/>
          </a:xfrm>
          <a:prstGeom prst="rect">
            <a:avLst/>
          </a:prstGeom>
        </p:spPr>
        <p:txBody>
          <a:bodyPr wrap="square">
            <a:spAutoFit/>
          </a:bodyPr>
          <a:lstStyle/>
          <a:p>
            <a:pPr algn="just"/>
            <a:r>
              <a:rPr lang="en-US" sz="2000" b="1" dirty="0" err="1" smtClean="0">
                <a:solidFill>
                  <a:srgbClr val="008000"/>
                </a:solidFill>
                <a:latin typeface="Arial" pitchFamily="34" charset="0"/>
                <a:cs typeface="Arial" pitchFamily="34" charset="0"/>
              </a:rPr>
              <a:t>Điều</a:t>
            </a:r>
            <a:r>
              <a:rPr lang="en-US" sz="2000" b="1" dirty="0" smtClean="0">
                <a:solidFill>
                  <a:srgbClr val="008000"/>
                </a:solidFill>
                <a:latin typeface="Arial" pitchFamily="34" charset="0"/>
                <a:cs typeface="Arial" pitchFamily="34" charset="0"/>
              </a:rPr>
              <a:t> 26. </a:t>
            </a:r>
            <a:r>
              <a:rPr lang="en-US" sz="2000" dirty="0" err="1" smtClean="0">
                <a:solidFill>
                  <a:srgbClr val="008000"/>
                </a:solidFill>
                <a:latin typeface="Arial" pitchFamily="34" charset="0"/>
                <a:cs typeface="Arial" pitchFamily="34" charset="0"/>
              </a:rPr>
              <a:t>Đăng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ký</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Uỷ</a:t>
            </a:r>
            <a:r>
              <a:rPr lang="en-US" sz="2000" dirty="0" smtClean="0">
                <a:solidFill>
                  <a:srgbClr val="008000"/>
                </a:solidFill>
                <a:latin typeface="Arial" pitchFamily="34" charset="0"/>
                <a:cs typeface="Arial" pitchFamily="34" charset="0"/>
              </a:rPr>
              <a:t> ban </a:t>
            </a:r>
            <a:r>
              <a:rPr lang="en-US" sz="2000" dirty="0" err="1" smtClean="0">
                <a:solidFill>
                  <a:srgbClr val="008000"/>
                </a:solidFill>
                <a:latin typeface="Arial" pitchFamily="34" charset="0"/>
                <a:cs typeface="Arial" pitchFamily="34" charset="0"/>
              </a:rPr>
              <a:t>nhân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cấp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huyện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có</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trách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nhiệm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tổ</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chức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đăng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ký</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hợp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cần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thiết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có</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thể</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ủy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quyền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Uỷ</a:t>
            </a:r>
            <a:r>
              <a:rPr lang="en-US" sz="2000" dirty="0" smtClean="0">
                <a:solidFill>
                  <a:srgbClr val="008000"/>
                </a:solidFill>
                <a:latin typeface="Arial" pitchFamily="34" charset="0"/>
                <a:cs typeface="Arial" pitchFamily="34" charset="0"/>
              </a:rPr>
              <a:t> ban </a:t>
            </a:r>
            <a:r>
              <a:rPr lang="en-US" sz="2000" dirty="0" err="1" smtClean="0">
                <a:solidFill>
                  <a:srgbClr val="008000"/>
                </a:solidFill>
                <a:latin typeface="Arial" pitchFamily="34" charset="0"/>
                <a:cs typeface="Arial" pitchFamily="34" charset="0"/>
              </a:rPr>
              <a:t>nhân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cấp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xã</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tổ</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chức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đăng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ký</a:t>
            </a:r>
            <a:r>
              <a:rPr lang="en-US" sz="2000" dirty="0" smtClean="0">
                <a:solidFill>
                  <a:srgbClr val="008000"/>
                </a:solidFill>
                <a:latin typeface="Arial" pitchFamily="34" charset="0"/>
                <a:cs typeface="Arial" pitchFamily="34" charset="0"/>
              </a:rPr>
              <a:t>. </a:t>
            </a: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2. </a:t>
            </a:r>
            <a:r>
              <a:rPr lang="en-US" sz="2000" dirty="0" err="1" smtClean="0">
                <a:solidFill>
                  <a:srgbClr val="008000"/>
                </a:solidFill>
                <a:latin typeface="Arial" pitchFamily="34" charset="0"/>
                <a:cs typeface="Arial" pitchFamily="34" charset="0"/>
              </a:rPr>
              <a:t>Thời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hạn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chấp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nhận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không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quá</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năm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ngày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việc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kể</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từ</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ngày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nhận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được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hợp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lệ</a:t>
            </a:r>
            <a:r>
              <a:rPr lang="en-US" sz="2000" dirty="0" smtClean="0">
                <a:solidFill>
                  <a:srgbClr val="008000"/>
                </a:solidFill>
                <a:latin typeface="Arial" pitchFamily="34" charset="0"/>
                <a:cs typeface="Arial" pitchFamily="34" charset="0"/>
              </a:rPr>
              <a:t>. </a:t>
            </a:r>
          </a:p>
          <a:p>
            <a:pPr algn="just"/>
            <a:r>
              <a:rPr lang="en-US" sz="2000" dirty="0" smtClean="0">
                <a:solidFill>
                  <a:srgbClr val="008000"/>
                </a:solidFill>
                <a:latin typeface="Arial" pitchFamily="34" charset="0"/>
                <a:cs typeface="Arial" pitchFamily="34" charset="0"/>
              </a:rPr>
              <a:t>3. </a:t>
            </a:r>
            <a:r>
              <a:rPr lang="en-US" sz="2000" dirty="0" err="1" smtClean="0">
                <a:solidFill>
                  <a:srgbClr val="008000"/>
                </a:solidFill>
                <a:latin typeface="Arial" pitchFamily="34" charset="0"/>
                <a:cs typeface="Arial" pitchFamily="34" charset="0"/>
              </a:rPr>
              <a:t>Đối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định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tại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Điều</a:t>
            </a:r>
            <a:r>
              <a:rPr lang="en-US" sz="2000" dirty="0" smtClean="0">
                <a:solidFill>
                  <a:srgbClr val="008000"/>
                </a:solidFill>
                <a:latin typeface="Arial" pitchFamily="34" charset="0"/>
                <a:cs typeface="Arial" pitchFamily="34" charset="0"/>
              </a:rPr>
              <a:t> 24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Luật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này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chỉ</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được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triển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khai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hoạt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sản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xuất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kinh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doanh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dịch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vụ</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sau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đã</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đăng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ký</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b="1" dirty="0" err="1" smtClean="0">
                <a:solidFill>
                  <a:srgbClr val="008000"/>
                </a:solidFill>
                <a:latin typeface="Arial" pitchFamily="34" charset="0"/>
                <a:cs typeface="Arial" pitchFamily="34" charset="0"/>
              </a:rPr>
              <a:t>Điều</a:t>
            </a:r>
            <a:r>
              <a:rPr lang="en-US" sz="2000" b="1" dirty="0" smtClean="0">
                <a:solidFill>
                  <a:srgbClr val="008000"/>
                </a:solidFill>
                <a:latin typeface="Arial" pitchFamily="34" charset="0"/>
                <a:cs typeface="Arial" pitchFamily="34" charset="0"/>
              </a:rPr>
              <a:t> 27</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Trách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nhiệm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thực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kiểm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việc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thực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Tổ</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chức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nhân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có</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trách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nhiệm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thực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đúng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đầy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đủ</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nội</a:t>
            </a:r>
            <a:r>
              <a:rPr lang="en-US" sz="2000" dirty="0" smtClean="0">
                <a:solidFill>
                  <a:srgbClr val="008000"/>
                </a:solidFill>
                <a:latin typeface="Arial" pitchFamily="34" charset="0"/>
                <a:cs typeface="Arial" pitchFamily="34" charset="0"/>
              </a:rPr>
              <a:t> dung </a:t>
            </a:r>
            <a:r>
              <a:rPr lang="en-US" sz="2000" dirty="0" err="1" smtClean="0">
                <a:solidFill>
                  <a:srgbClr val="008000"/>
                </a:solidFill>
                <a:latin typeface="Arial" pitchFamily="34" charset="0"/>
                <a:cs typeface="Arial" pitchFamily="34" charset="0"/>
              </a:rPr>
              <a:t>đã</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ghi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trong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2. </a:t>
            </a:r>
            <a:r>
              <a:rPr lang="en-US" sz="2000" dirty="0" err="1" smtClean="0">
                <a:solidFill>
                  <a:srgbClr val="008000"/>
                </a:solidFill>
                <a:latin typeface="Arial" pitchFamily="34" charset="0"/>
                <a:cs typeface="Arial" pitchFamily="34" charset="0"/>
              </a:rPr>
              <a:t>Uỷ</a:t>
            </a:r>
            <a:r>
              <a:rPr lang="en-US" sz="2000" dirty="0" smtClean="0">
                <a:solidFill>
                  <a:srgbClr val="008000"/>
                </a:solidFill>
                <a:latin typeface="Arial" pitchFamily="34" charset="0"/>
                <a:cs typeface="Arial" pitchFamily="34" charset="0"/>
              </a:rPr>
              <a:t> ban </a:t>
            </a:r>
            <a:r>
              <a:rPr lang="en-US" sz="2000" dirty="0" err="1" smtClean="0">
                <a:solidFill>
                  <a:srgbClr val="008000"/>
                </a:solidFill>
                <a:latin typeface="Arial" pitchFamily="34" charset="0"/>
                <a:cs typeface="Arial" pitchFamily="34" charset="0"/>
              </a:rPr>
              <a:t>nhân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dân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cấp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huyện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cấp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xã</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chỉ</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đạo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tổ</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chức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kiểm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việc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thực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nội</a:t>
            </a:r>
            <a:r>
              <a:rPr lang="en-US" sz="2000" dirty="0" smtClean="0">
                <a:solidFill>
                  <a:srgbClr val="008000"/>
                </a:solidFill>
                <a:latin typeface="Arial" pitchFamily="34" charset="0"/>
                <a:cs typeface="Arial" pitchFamily="34" charset="0"/>
              </a:rPr>
              <a:t> dung </a:t>
            </a:r>
            <a:r>
              <a:rPr lang="en-US" sz="2000" dirty="0" err="1" smtClean="0">
                <a:solidFill>
                  <a:srgbClr val="008000"/>
                </a:solidFill>
                <a:latin typeface="Arial" pitchFamily="34" charset="0"/>
                <a:cs typeface="Arial" pitchFamily="34" charset="0"/>
              </a:rPr>
              <a:t>đã</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ghi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trong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bản</a:t>
            </a:r>
            <a:r>
              <a:rPr lang="en-US" sz="2000" dirty="0" smtClean="0">
                <a:solidFill>
                  <a:srgbClr val="008000"/>
                </a:solidFill>
                <a:latin typeface="Arial" pitchFamily="34" charset="0"/>
                <a:cs typeface="Arial" pitchFamily="34" charset="0"/>
              </a:rPr>
              <a:t> cam </a:t>
            </a:r>
            <a:r>
              <a:rPr lang="en-US" sz="2000" dirty="0" err="1" smtClean="0">
                <a:solidFill>
                  <a:srgbClr val="008000"/>
                </a:solidFill>
                <a:latin typeface="Arial" pitchFamily="34" charset="0"/>
                <a:cs typeface="Arial" pitchFamily="34" charset="0"/>
              </a:rPr>
              <a:t>kết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18835826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638308" cy="6555641"/>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Chương</a:t>
            </a:r>
            <a:r>
              <a:rPr lang="en-US" sz="2000" b="1" dirty="0">
                <a:solidFill>
                  <a:srgbClr val="008000"/>
                </a:solidFill>
                <a:latin typeface="Arial" pitchFamily="34" charset="0"/>
                <a:cs typeface="Arial" pitchFamily="34" charset="0"/>
              </a:rPr>
              <a:t> </a:t>
            </a:r>
            <a:r>
              <a:rPr lang="en-US" sz="2000" b="1" dirty="0" smtClean="0">
                <a:solidFill>
                  <a:srgbClr val="008000"/>
                </a:solidFill>
                <a:latin typeface="Arial" pitchFamily="34" charset="0"/>
                <a:cs typeface="Arial" pitchFamily="34" charset="0"/>
              </a:rPr>
              <a:t>V. BẢO </a:t>
            </a:r>
            <a:r>
              <a:rPr lang="en-US" sz="2000" b="1" dirty="0">
                <a:solidFill>
                  <a:srgbClr val="008000"/>
                </a:solidFill>
                <a:latin typeface="Arial" pitchFamily="34" charset="0"/>
                <a:cs typeface="Arial" pitchFamily="34" charset="0"/>
              </a:rPr>
              <a:t>VỆ MÔI TRƯỜNG TRONG HOẠT ĐỘNG SẢN XUẤT, </a:t>
            </a:r>
          </a:p>
          <a:p>
            <a:pPr algn="just"/>
            <a:r>
              <a:rPr lang="en-US" sz="2000" b="1" dirty="0">
                <a:solidFill>
                  <a:srgbClr val="008000"/>
                </a:solidFill>
                <a:latin typeface="Arial" pitchFamily="34" charset="0"/>
                <a:cs typeface="Arial" pitchFamily="34" charset="0"/>
              </a:rPr>
              <a:t>KINH DOANH, DỊCH </a:t>
            </a:r>
            <a:r>
              <a:rPr lang="en-US" sz="2000" b="1" dirty="0" smtClean="0">
                <a:solidFill>
                  <a:srgbClr val="008000"/>
                </a:solidFill>
                <a:latin typeface="Arial" pitchFamily="34" charset="0"/>
                <a:cs typeface="Arial" pitchFamily="34" charset="0"/>
              </a:rPr>
              <a:t>VỤ</a:t>
            </a:r>
          </a:p>
          <a:p>
            <a:pPr algn="just"/>
            <a:endParaRPr lang="en-US" sz="2000" dirty="0">
              <a:solidFill>
                <a:srgbClr val="008000"/>
              </a:solidFill>
              <a:latin typeface="Arial" pitchFamily="34" charset="0"/>
              <a:cs typeface="Arial" pitchFamily="34" charset="0"/>
            </a:endParaRPr>
          </a:p>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35.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họat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vụ</a:t>
            </a:r>
            <a:endParaRPr lang="en-US" sz="2000" dirty="0" smtClean="0">
              <a:solidFill>
                <a:srgbClr val="008000"/>
              </a:solidFill>
              <a:latin typeface="Arial" pitchFamily="34" charset="0"/>
              <a:cs typeface="Arial" pitchFamily="34" charset="0"/>
            </a:endParaRPr>
          </a:p>
          <a:p>
            <a:pPr algn="just">
              <a:spcBef>
                <a:spcPts val="600"/>
              </a:spcBef>
            </a:pPr>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Tuân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algn="just">
              <a:spcBef>
                <a:spcPts val="600"/>
              </a:spcBef>
            </a:pPr>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đánh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phê</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duyệt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bản</a:t>
            </a:r>
            <a:r>
              <a:rPr lang="en-US" sz="2000" dirty="0">
                <a:solidFill>
                  <a:srgbClr val="008000"/>
                </a:solidFill>
                <a:latin typeface="Arial" pitchFamily="34" charset="0"/>
                <a:cs typeface="Arial" pitchFamily="34" charset="0"/>
              </a:rPr>
              <a:t> cam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tuân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p>
          <a:p>
            <a:pPr algn="just">
              <a:spcBef>
                <a:spcPts val="600"/>
              </a:spcBef>
            </a:pPr>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ngừa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xấu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mình</a:t>
            </a:r>
            <a:r>
              <a:rPr lang="en-US" sz="2000" dirty="0">
                <a:solidFill>
                  <a:srgbClr val="008000"/>
                </a:solidFill>
                <a:latin typeface="Arial" pitchFamily="34" charset="0"/>
                <a:cs typeface="Arial" pitchFamily="34" charset="0"/>
              </a:rPr>
              <a:t>.</a:t>
            </a:r>
          </a:p>
          <a:p>
            <a:pPr algn="just">
              <a:spcBef>
                <a:spcPts val="600"/>
              </a:spcBef>
            </a:pPr>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Khắc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do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ra.</a:t>
            </a:r>
            <a:endParaRPr lang="en-US" sz="2000" dirty="0">
              <a:solidFill>
                <a:srgbClr val="008000"/>
              </a:solidFill>
              <a:latin typeface="Arial" pitchFamily="34" charset="0"/>
              <a:cs typeface="Arial" pitchFamily="34" charset="0"/>
            </a:endParaRPr>
          </a:p>
          <a:p>
            <a:pPr algn="just">
              <a:spcBef>
                <a:spcPts val="600"/>
              </a:spcBef>
            </a:pPr>
            <a:r>
              <a:rPr lang="en-US" sz="2000" dirty="0">
                <a:solidFill>
                  <a:srgbClr val="008000"/>
                </a:solidFill>
                <a:latin typeface="Arial" pitchFamily="34" charset="0"/>
                <a:cs typeface="Arial" pitchFamily="34" charset="0"/>
              </a:rPr>
              <a:t>5. </a:t>
            </a:r>
            <a:r>
              <a:rPr lang="en-US" sz="2000" dirty="0" err="1">
                <a:solidFill>
                  <a:srgbClr val="008000"/>
                </a:solidFill>
                <a:latin typeface="Arial" pitchFamily="34" charset="0"/>
                <a:cs typeface="Arial" pitchFamily="34" charset="0"/>
              </a:rPr>
              <a:t>Tuyên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truyền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nâng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cao</a:t>
            </a:r>
            <a:r>
              <a:rPr lang="en-US" sz="2000" dirty="0">
                <a:solidFill>
                  <a:srgbClr val="008000"/>
                </a:solidFill>
                <a:latin typeface="Arial" pitchFamily="34" charset="0"/>
                <a:cs typeface="Arial" pitchFamily="34" charset="0"/>
              </a:rPr>
              <a:t> ý </a:t>
            </a:r>
            <a:r>
              <a:rPr lang="en-US" sz="2000" dirty="0" err="1">
                <a:solidFill>
                  <a:srgbClr val="008000"/>
                </a:solidFill>
                <a:latin typeface="Arial" pitchFamily="34" charset="0"/>
                <a:cs typeface="Arial" pitchFamily="34" charset="0"/>
              </a:rPr>
              <a:t>thức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mình</a:t>
            </a:r>
            <a:r>
              <a:rPr lang="en-US" sz="2000" dirty="0">
                <a:solidFill>
                  <a:srgbClr val="008000"/>
                </a:solidFill>
                <a:latin typeface="Arial" pitchFamily="34" charset="0"/>
                <a:cs typeface="Arial" pitchFamily="34" charset="0"/>
              </a:rPr>
              <a:t>.</a:t>
            </a:r>
          </a:p>
          <a:p>
            <a:pPr algn="just">
              <a:spcBef>
                <a:spcPts val="600"/>
              </a:spcBef>
            </a:pPr>
            <a:r>
              <a:rPr lang="en-US" sz="2000" dirty="0">
                <a:solidFill>
                  <a:srgbClr val="008000"/>
                </a:solidFill>
                <a:latin typeface="Arial" pitchFamily="34" charset="0"/>
                <a:cs typeface="Arial" pitchFamily="34" charset="0"/>
              </a:rPr>
              <a:t>6.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algn="just">
              <a:spcBef>
                <a:spcPts val="600"/>
              </a:spcBef>
            </a:pPr>
            <a:r>
              <a:rPr lang="en-US" sz="2000" dirty="0">
                <a:solidFill>
                  <a:srgbClr val="008000"/>
                </a:solidFill>
                <a:latin typeface="Arial" pitchFamily="34" charset="0"/>
                <a:cs typeface="Arial" pitchFamily="34" charset="0"/>
              </a:rPr>
              <a:t>7. </a:t>
            </a:r>
            <a:r>
              <a:rPr lang="en-US" sz="2000" dirty="0" err="1">
                <a:solidFill>
                  <a:srgbClr val="008000"/>
                </a:solidFill>
                <a:latin typeface="Arial" pitchFamily="34" charset="0"/>
                <a:cs typeface="Arial" pitchFamily="34" charset="0"/>
              </a:rPr>
              <a:t>Chấp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algn="just">
              <a:spcBef>
                <a:spcPts val="600"/>
              </a:spcBef>
            </a:pPr>
            <a:r>
              <a:rPr lang="en-US" sz="2000" dirty="0">
                <a:solidFill>
                  <a:srgbClr val="008000"/>
                </a:solidFill>
                <a:latin typeface="Arial" pitchFamily="34" charset="0"/>
                <a:cs typeface="Arial" pitchFamily="34" charset="0"/>
              </a:rPr>
              <a:t>8. </a:t>
            </a:r>
            <a:r>
              <a:rPr lang="en-US" sz="2000" dirty="0" err="1">
                <a:solidFill>
                  <a:srgbClr val="008000"/>
                </a:solidFill>
                <a:latin typeface="Arial" pitchFamily="34" charset="0"/>
                <a:cs typeface="Arial" pitchFamily="34" charset="0"/>
              </a:rPr>
              <a:t>Nộp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7157145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152400"/>
            <a:ext cx="8763000" cy="6555641"/>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37.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vụ</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Cơ</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đây</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lvl="1" algn="just"/>
            <a:r>
              <a:rPr lang="en-US" sz="2000" dirty="0" smtClean="0">
                <a:solidFill>
                  <a:srgbClr val="008000"/>
                </a:solidFill>
                <a:latin typeface="Arial" pitchFamily="34" charset="0"/>
                <a:cs typeface="Arial" pitchFamily="34" charset="0"/>
              </a:rPr>
              <a:t>a) </a:t>
            </a:r>
            <a:r>
              <a:rPr lang="en-US" sz="2000" dirty="0" err="1" smtClean="0">
                <a:solidFill>
                  <a:srgbClr val="008000"/>
                </a:solidFill>
                <a:latin typeface="Arial" pitchFamily="34" charset="0"/>
                <a:cs typeface="Arial" pitchFamily="34" charset="0"/>
              </a:rPr>
              <a:t>Có</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tầng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chuyển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thì</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tuân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smtClean="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giữ</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rắn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rắn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nguồn</a:t>
            </a:r>
            <a:r>
              <a:rPr lang="en-US" sz="2000" dirty="0" smtClean="0">
                <a:solidFill>
                  <a:srgbClr val="008000"/>
                </a:solidFill>
                <a:latin typeface="Arial" pitchFamily="34" charset="0"/>
                <a:cs typeface="Arial" pitchFamily="34" charset="0"/>
              </a:rPr>
              <a:t>;</a:t>
            </a:r>
          </a:p>
          <a:p>
            <a:pPr lvl="1" algn="just"/>
            <a:endParaRPr lang="en-US" sz="2000" dirty="0" smtClean="0">
              <a:solidFill>
                <a:srgbClr val="008000"/>
              </a:solidFill>
              <a:latin typeface="Arial" pitchFamily="34" charset="0"/>
              <a:cs typeface="Arial" pitchFamily="34" charset="0"/>
            </a:endParaRPr>
          </a:p>
          <a:p>
            <a:pPr lvl="1" algn="just"/>
            <a:r>
              <a:rPr lang="en-US" sz="2000" dirty="0" smtClean="0">
                <a:solidFill>
                  <a:srgbClr val="008000"/>
                </a:solidFill>
                <a:latin typeface="Arial" pitchFamily="34" charset="0"/>
                <a:cs typeface="Arial" pitchFamily="34" charset="0"/>
              </a:rPr>
              <a:t>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bụi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rò</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rỉ</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tiếng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ảnh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hưởng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xấu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d)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ngừa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biệt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phóng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dễ</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cháy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nổ</a:t>
            </a:r>
            <a:r>
              <a:rPr lang="en-US" sz="2000" dirty="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892804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8534400" cy="685800"/>
          </a:xfrm>
        </p:spPr>
        <p:txBody>
          <a:bodyPr>
            <a:normAutofit/>
          </a:bodyPr>
          <a:lstStyle/>
          <a:p>
            <a:pPr algn="l"/>
            <a:r>
              <a:rPr lang="es-ES" sz="2800" b="1" dirty="0" err="1">
                <a:solidFill>
                  <a:srgbClr val="0070C0"/>
                </a:solidFill>
              </a:rPr>
              <a:t>Nội</a:t>
            </a:r>
            <a:r>
              <a:rPr lang="es-ES" sz="2800" b="1" dirty="0">
                <a:solidFill>
                  <a:srgbClr val="0070C0"/>
                </a:solidFill>
              </a:rPr>
              <a:t> </a:t>
            </a:r>
            <a:r>
              <a:rPr lang="es-ES" sz="2800" b="1" dirty="0" err="1" smtClean="0">
                <a:solidFill>
                  <a:srgbClr val="0070C0"/>
                </a:solidFill>
              </a:rPr>
              <a:t>dung</a:t>
            </a:r>
            <a:endParaRPr lang="en-US" sz="2800" dirty="0">
              <a:solidFill>
                <a:srgbClr val="0070C0"/>
              </a:solidFill>
            </a:endParaRPr>
          </a:p>
        </p:txBody>
      </p:sp>
      <p:sp>
        <p:nvSpPr>
          <p:cNvPr id="5" name="Rectangle 4"/>
          <p:cNvSpPr/>
          <p:nvPr/>
        </p:nvSpPr>
        <p:spPr>
          <a:xfrm>
            <a:off x="304800" y="1219200"/>
            <a:ext cx="8686800" cy="5120954"/>
          </a:xfrm>
          <a:prstGeom prst="rect">
            <a:avLst/>
          </a:prstGeom>
        </p:spPr>
        <p:txBody>
          <a:bodyPr wrap="square">
            <a:spAutoFit/>
          </a:bodyPr>
          <a:lstStyle/>
          <a:p>
            <a:pPr marL="342900" indent="-342900" algn="just">
              <a:lnSpc>
                <a:spcPct val="150000"/>
              </a:lnSpc>
              <a:buFont typeface="+mj-lt"/>
              <a:buAutoNum type="arabicPeriod"/>
            </a:pPr>
            <a:r>
              <a:rPr lang="en-US" sz="2000" b="1" dirty="0" err="1" smtClean="0">
                <a:solidFill>
                  <a:srgbClr val="0070C0"/>
                </a:solidFill>
                <a:latin typeface="Arial" pitchFamily="34" charset="0"/>
                <a:cs typeface="Arial" pitchFamily="34" charset="0"/>
              </a:rPr>
              <a:t>Giới</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thiệu</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chung</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về</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các</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điều</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liên</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quan</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đến</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dự</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án</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được</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quy</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định</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trong</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luật</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bảo</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vệ</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môi</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trường</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của</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Chính</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Phủ</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năm</a:t>
            </a:r>
            <a:r>
              <a:rPr lang="en-US" sz="2000" b="1" dirty="0" smtClean="0">
                <a:solidFill>
                  <a:srgbClr val="0070C0"/>
                </a:solidFill>
                <a:latin typeface="Arial" pitchFamily="34" charset="0"/>
                <a:cs typeface="Arial" pitchFamily="34" charset="0"/>
              </a:rPr>
              <a:t> 2015, Quy </a:t>
            </a:r>
            <a:r>
              <a:rPr lang="en-US" sz="2000" b="1" dirty="0" err="1" smtClean="0">
                <a:solidFill>
                  <a:srgbClr val="0070C0"/>
                </a:solidFill>
                <a:latin typeface="Arial" pitchFamily="34" charset="0"/>
                <a:cs typeface="Arial" pitchFamily="34" charset="0"/>
              </a:rPr>
              <a:t>chuẩn</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kỹ</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thuật</a:t>
            </a:r>
            <a:r>
              <a:rPr lang="en-US" sz="2000" b="1" dirty="0" smtClean="0">
                <a:solidFill>
                  <a:srgbClr val="0070C0"/>
                </a:solidFill>
                <a:latin typeface="Arial" pitchFamily="34" charset="0"/>
                <a:cs typeface="Arial" pitchFamily="34" charset="0"/>
              </a:rPr>
              <a:t> QCVN 62-MT:2016/BTNMT.</a:t>
            </a:r>
          </a:p>
          <a:p>
            <a:pPr marL="342900" indent="-342900" algn="just">
              <a:lnSpc>
                <a:spcPct val="150000"/>
              </a:lnSpc>
              <a:buFont typeface="+mj-lt"/>
              <a:buAutoNum type="arabicPeriod"/>
            </a:pPr>
            <a:r>
              <a:rPr lang="en-US" sz="2000" b="1" dirty="0" err="1" smtClean="0">
                <a:solidFill>
                  <a:srgbClr val="0070C0"/>
                </a:solidFill>
                <a:latin typeface="Arial" pitchFamily="34" charset="0"/>
                <a:cs typeface="Arial" pitchFamily="34" charset="0"/>
              </a:rPr>
              <a:t>Giới</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thiệu</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về</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các</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chính</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sách</a:t>
            </a:r>
            <a:r>
              <a:rPr lang="en-US" sz="2000" b="1" dirty="0" smtClean="0">
                <a:solidFill>
                  <a:srgbClr val="0070C0"/>
                </a:solidFill>
                <a:latin typeface="Arial" pitchFamily="34" charset="0"/>
                <a:cs typeface="Arial" pitchFamily="34" charset="0"/>
              </a:rPr>
              <a:t> an </a:t>
            </a:r>
            <a:r>
              <a:rPr lang="en-US" sz="2000" b="1" dirty="0" err="1" smtClean="0">
                <a:solidFill>
                  <a:srgbClr val="0070C0"/>
                </a:solidFill>
                <a:latin typeface="Arial" pitchFamily="34" charset="0"/>
                <a:cs typeface="Arial" pitchFamily="34" charset="0"/>
              </a:rPr>
              <a:t>toàn</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môi</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trường</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của</a:t>
            </a:r>
            <a:r>
              <a:rPr lang="en-US" sz="2000" b="1" dirty="0" smtClean="0">
                <a:solidFill>
                  <a:srgbClr val="0070C0"/>
                </a:solidFill>
                <a:latin typeface="Arial" pitchFamily="34" charset="0"/>
                <a:cs typeface="Arial" pitchFamily="34" charset="0"/>
              </a:rPr>
              <a:t> ADB (2009) </a:t>
            </a:r>
            <a:r>
              <a:rPr lang="en-US" sz="2000" b="1" dirty="0" err="1" smtClean="0">
                <a:solidFill>
                  <a:srgbClr val="0070C0"/>
                </a:solidFill>
                <a:latin typeface="Arial" pitchFamily="34" charset="0"/>
                <a:cs typeface="Arial" pitchFamily="34" charset="0"/>
              </a:rPr>
              <a:t>yêu</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cầu</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giám</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sát</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môi</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trường</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trong</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Dự</a:t>
            </a:r>
            <a:r>
              <a:rPr lang="en-US" sz="2000" b="1" dirty="0" smtClean="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án</a:t>
            </a:r>
            <a:r>
              <a:rPr lang="en-US" sz="2000" b="1" dirty="0" smtClean="0">
                <a:solidFill>
                  <a:srgbClr val="0070C0"/>
                </a:solidFill>
                <a:latin typeface="Arial" pitchFamily="34" charset="0"/>
                <a:cs typeface="Arial" pitchFamily="34" charset="0"/>
              </a:rPr>
              <a:t>.</a:t>
            </a:r>
          </a:p>
          <a:p>
            <a:pPr marL="342900" indent="-342900" algn="just">
              <a:lnSpc>
                <a:spcPct val="150000"/>
              </a:lnSpc>
              <a:buFont typeface="+mj-lt"/>
              <a:buAutoNum type="arabicPeriod"/>
            </a:pPr>
            <a:r>
              <a:rPr lang="en-US" sz="2000" b="1" dirty="0" err="1">
                <a:solidFill>
                  <a:srgbClr val="0070C0"/>
                </a:solidFill>
                <a:latin typeface="Arial" pitchFamily="34" charset="0"/>
                <a:cs typeface="Arial" pitchFamily="34" charset="0"/>
              </a:rPr>
              <a:t>Các</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yêu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cầu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về</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bảo</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vệ</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môi</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trường</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và</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giám</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sát</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môi</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trường</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của</a:t>
            </a:r>
            <a:r>
              <a:rPr lang="en-US" sz="2000" b="1" dirty="0">
                <a:solidFill>
                  <a:srgbClr val="0070C0"/>
                </a:solidFill>
                <a:latin typeface="Arial" pitchFamily="34" charset="0"/>
                <a:cs typeface="Arial" pitchFamily="34" charset="0"/>
              </a:rPr>
              <a:t> CPMU </a:t>
            </a:r>
            <a:r>
              <a:rPr lang="en-US" sz="2000" b="1" dirty="0" err="1">
                <a:solidFill>
                  <a:srgbClr val="0070C0"/>
                </a:solidFill>
                <a:latin typeface="Arial" pitchFamily="34" charset="0"/>
                <a:cs typeface="Arial" pitchFamily="34" charset="0"/>
              </a:rPr>
              <a:t>cho</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dự</a:t>
            </a:r>
            <a:r>
              <a:rPr lang="en-US" sz="2000" b="1" dirty="0">
                <a:solidFill>
                  <a:srgbClr val="0070C0"/>
                </a:solidFill>
                <a:latin typeface="Arial" pitchFamily="34" charset="0"/>
                <a:cs typeface="Arial" pitchFamily="34" charset="0"/>
              </a:rPr>
              <a:t> </a:t>
            </a:r>
            <a:r>
              <a:rPr lang="en-US" sz="2000" b="1" dirty="0" err="1" smtClean="0">
                <a:solidFill>
                  <a:srgbClr val="0070C0"/>
                </a:solidFill>
                <a:latin typeface="Arial" pitchFamily="34" charset="0"/>
                <a:cs typeface="Arial" pitchFamily="34" charset="0"/>
              </a:rPr>
              <a:t>án</a:t>
            </a:r>
            <a:endParaRPr lang="en-US" sz="2000" b="1" dirty="0" smtClean="0">
              <a:solidFill>
                <a:srgbClr val="0070C0"/>
              </a:solidFill>
              <a:latin typeface="Arial" pitchFamily="34" charset="0"/>
              <a:cs typeface="Arial" pitchFamily="34" charset="0"/>
            </a:endParaRPr>
          </a:p>
          <a:p>
            <a:pPr marL="342900" indent="-342900" algn="just">
              <a:lnSpc>
                <a:spcPct val="150000"/>
              </a:lnSpc>
              <a:buFont typeface="+mj-lt"/>
              <a:buAutoNum type="arabicPeriod"/>
            </a:pPr>
            <a:r>
              <a:rPr lang="en-US" sz="2000" b="1" dirty="0" err="1" smtClean="0">
                <a:solidFill>
                  <a:srgbClr val="0070C0"/>
                </a:solidFill>
                <a:latin typeface="Arial" pitchFamily="34" charset="0"/>
                <a:cs typeface="Arial" pitchFamily="34" charset="0"/>
              </a:rPr>
              <a:t>Giải</a:t>
            </a:r>
            <a:r>
              <a:rPr lang="en-US" sz="2000" b="1" dirty="0" smtClean="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đáp</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thắc</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mắc</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về</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các</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báo</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cáo</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cần</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thiết</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hoàn</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thành</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đáp</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ứng</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yêu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cầu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của</a:t>
            </a:r>
            <a:r>
              <a:rPr lang="en-US" sz="2000" b="1" dirty="0">
                <a:solidFill>
                  <a:srgbClr val="0070C0"/>
                </a:solidFill>
                <a:latin typeface="Arial" pitchFamily="34" charset="0"/>
                <a:cs typeface="Arial" pitchFamily="34" charset="0"/>
              </a:rPr>
              <a:t> CPMU </a:t>
            </a:r>
            <a:r>
              <a:rPr lang="en-US" sz="2000" b="1" dirty="0" err="1">
                <a:solidFill>
                  <a:srgbClr val="0070C0"/>
                </a:solidFill>
                <a:latin typeface="Arial" pitchFamily="34" charset="0"/>
                <a:cs typeface="Arial" pitchFamily="34" charset="0"/>
              </a:rPr>
              <a:t>và</a:t>
            </a:r>
            <a:r>
              <a:rPr lang="en-US" sz="2000" b="1" dirty="0">
                <a:solidFill>
                  <a:srgbClr val="0070C0"/>
                </a:solidFill>
                <a:latin typeface="Arial" pitchFamily="34" charset="0"/>
                <a:cs typeface="Arial" pitchFamily="34" charset="0"/>
              </a:rPr>
              <a:t> ADB </a:t>
            </a:r>
            <a:r>
              <a:rPr lang="en-US" sz="2000" b="1" dirty="0" err="1">
                <a:solidFill>
                  <a:srgbClr val="0070C0"/>
                </a:solidFill>
                <a:latin typeface="Arial" pitchFamily="34" charset="0"/>
                <a:cs typeface="Arial" pitchFamily="34" charset="0"/>
              </a:rPr>
              <a:t>về</a:t>
            </a:r>
            <a:r>
              <a:rPr lang="en-US" sz="2000" b="1" dirty="0">
                <a:solidFill>
                  <a:srgbClr val="0070C0"/>
                </a:solidFill>
                <a:latin typeface="Arial" pitchFamily="34" charset="0"/>
                <a:cs typeface="Arial" pitchFamily="34" charset="0"/>
              </a:rPr>
              <a:t> an </a:t>
            </a:r>
            <a:r>
              <a:rPr lang="en-US" sz="2000" b="1" dirty="0" err="1">
                <a:solidFill>
                  <a:srgbClr val="0070C0"/>
                </a:solidFill>
                <a:latin typeface="Arial" pitchFamily="34" charset="0"/>
                <a:cs typeface="Arial" pitchFamily="34" charset="0"/>
              </a:rPr>
              <a:t>toàn</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môi</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trường</a:t>
            </a:r>
            <a:r>
              <a:rPr lang="en-US" sz="2000" b="1" dirty="0">
                <a:solidFill>
                  <a:srgbClr val="0070C0"/>
                </a:solidFill>
                <a:latin typeface="Arial" pitchFamily="34" charset="0"/>
                <a:cs typeface="Arial" pitchFamily="34" charset="0"/>
              </a:rPr>
              <a:t> </a:t>
            </a:r>
            <a:endParaRPr lang="en-US" sz="2000" b="1" dirty="0" smtClean="0">
              <a:solidFill>
                <a:srgbClr val="0070C0"/>
              </a:solidFill>
              <a:latin typeface="Arial" pitchFamily="34" charset="0"/>
              <a:cs typeface="Arial" pitchFamily="34" charset="0"/>
            </a:endParaRPr>
          </a:p>
          <a:p>
            <a:pPr marL="342900" indent="-342900" algn="just">
              <a:lnSpc>
                <a:spcPct val="150000"/>
              </a:lnSpc>
              <a:buFont typeface="+mj-lt"/>
              <a:buAutoNum type="arabicPeriod"/>
            </a:pPr>
            <a:r>
              <a:rPr lang="en-US" sz="2000" b="1" dirty="0" err="1">
                <a:solidFill>
                  <a:srgbClr val="0070C0"/>
                </a:solidFill>
                <a:latin typeface="Arial" pitchFamily="34" charset="0"/>
                <a:cs typeface="Arial" pitchFamily="34" charset="0"/>
              </a:rPr>
              <a:t>Thực</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hành</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đo</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đạc</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phân</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tích</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một</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số</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chỉ</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tiêu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đơn</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giản</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theo</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yêu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cầu</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giám</a:t>
            </a:r>
            <a:r>
              <a:rPr lang="en-US" sz="2000" b="1" dirty="0">
                <a:solidFill>
                  <a:srgbClr val="0070C0"/>
                </a:solidFill>
                <a:latin typeface="Arial" pitchFamily="34" charset="0"/>
                <a:cs typeface="Arial" pitchFamily="34" charset="0"/>
              </a:rPr>
              <a:t> </a:t>
            </a:r>
            <a:r>
              <a:rPr lang="en-US" sz="2000" b="1" dirty="0" err="1">
                <a:solidFill>
                  <a:srgbClr val="0070C0"/>
                </a:solidFill>
                <a:latin typeface="Arial" pitchFamily="34" charset="0"/>
                <a:cs typeface="Arial" pitchFamily="34" charset="0"/>
              </a:rPr>
              <a:t>sát</a:t>
            </a:r>
            <a:r>
              <a:rPr lang="en-US" sz="2000" b="1" dirty="0">
                <a:solidFill>
                  <a:srgbClr val="0070C0"/>
                </a:solidFill>
                <a:latin typeface="Arial" pitchFamily="34" charset="0"/>
                <a:cs typeface="Arial" pitchFamily="34" charset="0"/>
              </a:rPr>
              <a:t> </a:t>
            </a:r>
            <a:endParaRPr lang="en-US" b="1" dirty="0">
              <a:solidFill>
                <a:srgbClr val="0070C0"/>
              </a:solidFill>
            </a:endParaRPr>
          </a:p>
        </p:txBody>
      </p:sp>
    </p:spTree>
    <p:extLst>
      <p:ext uri="{BB962C8B-B14F-4D97-AF65-F5344CB8AC3E}">
        <p14:creationId xmlns:p14="http://schemas.microsoft.com/office/powerpoint/2010/main" val="3739811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4401205"/>
          </a:xfrm>
          <a:prstGeom prst="rect">
            <a:avLst/>
          </a:prstGeom>
        </p:spPr>
        <p:txBody>
          <a:bodyPr wrap="square">
            <a:spAutoFit/>
          </a:bodyPr>
          <a:lstStyle/>
          <a:p>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46.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nghiệp</a:t>
            </a:r>
            <a:endParaRPr lang="en-US" sz="2000" dirty="0" smtClean="0">
              <a:solidFill>
                <a:srgbClr val="008000"/>
              </a:solidFill>
              <a:latin typeface="Arial" pitchFamily="34" charset="0"/>
              <a:cs typeface="Arial" pitchFamily="34" charset="0"/>
            </a:endParaRPr>
          </a:p>
          <a:p>
            <a:endParaRPr lang="en-US" sz="2000" dirty="0">
              <a:solidFill>
                <a:srgbClr val="008000"/>
              </a:solidFill>
              <a:latin typeface="Arial" pitchFamily="34" charset="0"/>
              <a:cs typeface="Arial" pitchFamily="34" charset="0"/>
            </a:endParaRPr>
          </a:p>
          <a:p>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Tổ</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khẩu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bón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thú</a:t>
            </a:r>
            <a:r>
              <a:rPr lang="en-US" sz="2000" dirty="0">
                <a:solidFill>
                  <a:srgbClr val="008000"/>
                </a:solidFill>
                <a:latin typeface="Arial" pitchFamily="34" charset="0"/>
                <a:cs typeface="Arial" pitchFamily="34" charset="0"/>
              </a:rPr>
              <a:t> y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đúng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smtClean="0">
                <a:solidFill>
                  <a:srgbClr val="008000"/>
                </a:solidFill>
                <a:latin typeface="Arial" pitchFamily="34" charset="0"/>
                <a:cs typeface="Arial" pitchFamily="34" charset="0"/>
              </a:rPr>
              <a:t>.</a:t>
            </a:r>
          </a:p>
          <a:p>
            <a:endParaRPr lang="en-US" sz="2000" dirty="0">
              <a:solidFill>
                <a:srgbClr val="008000"/>
              </a:solidFill>
              <a:latin typeface="Arial" pitchFamily="34" charset="0"/>
              <a:cs typeface="Arial" pitchFamily="34" charset="0"/>
            </a:endParaRPr>
          </a:p>
          <a:p>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thú</a:t>
            </a:r>
            <a:r>
              <a:rPr lang="en-US" sz="2000" dirty="0">
                <a:solidFill>
                  <a:srgbClr val="008000"/>
                </a:solidFill>
                <a:latin typeface="Arial" pitchFamily="34" charset="0"/>
                <a:cs typeface="Arial" pitchFamily="34" charset="0"/>
              </a:rPr>
              <a:t> y </a:t>
            </a:r>
            <a:r>
              <a:rPr lang="en-US" sz="2000" dirty="0" err="1">
                <a:solidFill>
                  <a:srgbClr val="008000"/>
                </a:solidFill>
                <a:latin typeface="Arial" pitchFamily="34" charset="0"/>
                <a:cs typeface="Arial" pitchFamily="34" charset="0"/>
              </a:rPr>
              <a:t>đã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ngoài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phép</a:t>
            </a:r>
            <a:r>
              <a:rPr lang="en-US" sz="2000" dirty="0" smtClean="0">
                <a:solidFill>
                  <a:srgbClr val="008000"/>
                </a:solidFill>
                <a:latin typeface="Arial" pitchFamily="34" charset="0"/>
                <a:cs typeface="Arial" pitchFamily="34" charset="0"/>
              </a:rPr>
              <a:t>.</a:t>
            </a:r>
          </a:p>
          <a:p>
            <a:endParaRPr lang="en-US" sz="2000" dirty="0">
              <a:solidFill>
                <a:srgbClr val="008000"/>
              </a:solidFill>
              <a:latin typeface="Arial" pitchFamily="34" charset="0"/>
              <a:cs typeface="Arial" pitchFamily="34" charset="0"/>
            </a:endParaRPr>
          </a:p>
          <a:p>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bón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thú</a:t>
            </a:r>
            <a:r>
              <a:rPr lang="en-US" sz="2000" dirty="0">
                <a:solidFill>
                  <a:srgbClr val="008000"/>
                </a:solidFill>
                <a:latin typeface="Arial" pitchFamily="34" charset="0"/>
                <a:cs typeface="Arial" pitchFamily="34" charset="0"/>
              </a:rPr>
              <a:t> y </a:t>
            </a:r>
            <a:r>
              <a:rPr lang="en-US" sz="2000" dirty="0" err="1">
                <a:solidFill>
                  <a:srgbClr val="008000"/>
                </a:solidFill>
                <a:latin typeface="Arial" pitchFamily="34" charset="0"/>
                <a:cs typeface="Arial" pitchFamily="34" charset="0"/>
              </a:rPr>
              <a:t>đã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bì</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đựng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bón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thú</a:t>
            </a:r>
            <a:r>
              <a:rPr lang="en-US" sz="2000" dirty="0">
                <a:solidFill>
                  <a:srgbClr val="008000"/>
                </a:solidFill>
                <a:latin typeface="Arial" pitchFamily="34" charset="0"/>
                <a:cs typeface="Arial" pitchFamily="34" charset="0"/>
              </a:rPr>
              <a:t> y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endParaRPr lang="en-US" sz="2000" dirty="0">
              <a:solidFill>
                <a:srgbClr val="008000"/>
              </a:solidFill>
              <a:latin typeface="Arial" pitchFamily="34" charset="0"/>
              <a:cs typeface="Arial" pitchFamily="34" charset="0"/>
            </a:endParaRPr>
          </a:p>
          <a:p>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881008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555641"/>
          </a:xfrm>
          <a:prstGeom prst="rect">
            <a:avLst/>
          </a:prstGeom>
        </p:spPr>
        <p:txBody>
          <a:bodyPr wrap="square">
            <a:spAutoFit/>
          </a:bodyPr>
          <a:lstStyle/>
          <a:p>
            <a:pPr algn="just"/>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đây</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lvl="1" algn="just"/>
            <a:r>
              <a:rPr lang="en-US" sz="2000" dirty="0" smtClean="0">
                <a:solidFill>
                  <a:srgbClr val="008000"/>
                </a:solidFill>
                <a:latin typeface="Arial" pitchFamily="34" charset="0"/>
                <a:cs typeface="Arial" pitchFamily="34" charset="0"/>
              </a:rPr>
              <a:t>a)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cư</a:t>
            </a:r>
            <a:r>
              <a:rPr lang="en-US" sz="2000" dirty="0" smtClean="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c)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rắn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lvl="1"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d) </a:t>
            </a:r>
            <a:r>
              <a:rPr lang="en-US" sz="2000" dirty="0" err="1">
                <a:solidFill>
                  <a:srgbClr val="008000"/>
                </a:solidFill>
                <a:latin typeface="Arial" pitchFamily="34" charset="0"/>
                <a:cs typeface="Arial" pitchFamily="34" charset="0"/>
              </a:rPr>
              <a:t>Chuồng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ngừa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bệnh</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lvl="1"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đ)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chết</a:t>
            </a:r>
            <a:r>
              <a:rPr lang="en-US" sz="2000" dirty="0">
                <a:solidFill>
                  <a:srgbClr val="008000"/>
                </a:solidFill>
                <a:latin typeface="Arial" pitchFamily="34" charset="0"/>
                <a:cs typeface="Arial" pitchFamily="34" charset="0"/>
              </a:rPr>
              <a:t> do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bệnh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bệnh</a:t>
            </a:r>
            <a:r>
              <a:rPr lang="en-US" sz="2000" dirty="0" smtClean="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5. </a:t>
            </a:r>
            <a:r>
              <a:rPr lang="en-US" sz="2000" dirty="0" err="1">
                <a:solidFill>
                  <a:srgbClr val="008000"/>
                </a:solidFill>
                <a:latin typeface="Arial" pitchFamily="34" charset="0"/>
                <a:cs typeface="Arial" pitchFamily="34" charset="0"/>
              </a:rPr>
              <a:t>Bộ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Tài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Uỷ</a:t>
            </a:r>
            <a:r>
              <a:rPr lang="en-US" sz="2000" dirty="0">
                <a:solidFill>
                  <a:srgbClr val="008000"/>
                </a:solidFill>
                <a:latin typeface="Arial" pitchFamily="34" charset="0"/>
                <a:cs typeface="Arial" pitchFamily="34" charset="0"/>
              </a:rPr>
              <a:t> ban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tỉnh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chỉ</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hướng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dẫn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việc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p>
          <a:p>
            <a:pPr algn="just"/>
            <a:endParaRPr lang="en-US" sz="2000" dirty="0" smtClean="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24577248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5632311"/>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Ch­ương</a:t>
            </a:r>
            <a:r>
              <a:rPr lang="en-US" sz="2000" b="1" dirty="0">
                <a:solidFill>
                  <a:srgbClr val="008000"/>
                </a:solidFill>
                <a:latin typeface="Arial" pitchFamily="34" charset="0"/>
                <a:cs typeface="Arial" pitchFamily="34" charset="0"/>
              </a:rPr>
              <a:t> </a:t>
            </a:r>
            <a:r>
              <a:rPr lang="en-US" sz="2000" b="1" dirty="0" smtClean="0">
                <a:solidFill>
                  <a:srgbClr val="008000"/>
                </a:solidFill>
                <a:latin typeface="Arial" pitchFamily="34" charset="0"/>
                <a:cs typeface="Arial" pitchFamily="34" charset="0"/>
              </a:rPr>
              <a:t>VIII QUẢN </a:t>
            </a:r>
            <a:r>
              <a:rPr lang="en-US" sz="2000" b="1" dirty="0">
                <a:solidFill>
                  <a:srgbClr val="008000"/>
                </a:solidFill>
                <a:latin typeface="Arial" pitchFamily="34" charset="0"/>
                <a:cs typeface="Arial" pitchFamily="34" charset="0"/>
              </a:rPr>
              <a:t>LÝ CHẤT </a:t>
            </a:r>
            <a:r>
              <a:rPr lang="en-US" sz="2000" b="1" dirty="0" smtClean="0">
                <a:solidFill>
                  <a:srgbClr val="008000"/>
                </a:solidFill>
                <a:latin typeface="Arial" pitchFamily="34" charset="0"/>
                <a:cs typeface="Arial" pitchFamily="34" charset="0"/>
              </a:rPr>
              <a:t>THẢI</a:t>
            </a:r>
          </a:p>
          <a:p>
            <a:pPr algn="just"/>
            <a:endParaRPr lang="en-US" sz="2000" dirty="0">
              <a:solidFill>
                <a:srgbClr val="008000"/>
              </a:solidFill>
              <a:latin typeface="Arial" pitchFamily="34" charset="0"/>
              <a:cs typeface="Arial" pitchFamily="34" charset="0"/>
            </a:endParaRPr>
          </a:p>
          <a:p>
            <a:pPr algn="just"/>
            <a:r>
              <a:rPr lang="en-US" b="1" dirty="0" err="1">
                <a:solidFill>
                  <a:srgbClr val="008000"/>
                </a:solidFill>
              </a:rPr>
              <a:t>Mục</a:t>
            </a:r>
            <a:r>
              <a:rPr lang="en-US" b="1" dirty="0">
                <a:solidFill>
                  <a:srgbClr val="008000"/>
                </a:solidFill>
              </a:rPr>
              <a:t> 1 QUY ĐỊNH CHUNG VỀ QUẢN LÝ CHẤT THẢI</a:t>
            </a:r>
          </a:p>
          <a:p>
            <a:pPr algn="just"/>
            <a:endParaRPr lang="en-US" sz="2000" dirty="0">
              <a:solidFill>
                <a:srgbClr val="008000"/>
              </a:solidFill>
              <a:latin typeface="Arial" pitchFamily="34" charset="0"/>
              <a:cs typeface="Arial" pitchFamily="34" charset="0"/>
            </a:endParaRPr>
          </a:p>
          <a:p>
            <a:pPr algn="just"/>
            <a:r>
              <a:rPr lang="en-US" sz="2000" b="1" dirty="0" err="1" smtClean="0">
                <a:solidFill>
                  <a:srgbClr val="008000"/>
                </a:solidFill>
                <a:latin typeface="Arial" pitchFamily="34" charset="0"/>
                <a:cs typeface="Arial" pitchFamily="34" charset="0"/>
              </a:rPr>
              <a:t>Điều</a:t>
            </a:r>
            <a:r>
              <a:rPr lang="en-US" sz="2000" b="1" dirty="0" smtClean="0">
                <a:solidFill>
                  <a:srgbClr val="008000"/>
                </a:solidFill>
                <a:latin typeface="Arial" pitchFamily="34" charset="0"/>
                <a:cs typeface="Arial" pitchFamily="34" charset="0"/>
              </a:rPr>
              <a:t> </a:t>
            </a:r>
            <a:r>
              <a:rPr lang="en-US" sz="2000" b="1" dirty="0">
                <a:solidFill>
                  <a:srgbClr val="008000"/>
                </a:solidFill>
                <a:latin typeface="Arial" pitchFamily="34" charset="0"/>
                <a:cs typeface="Arial" pitchFamily="34" charset="0"/>
              </a:rPr>
              <a:t>66.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thải</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Tổ</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đến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huỷ</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bỏ</a:t>
            </a:r>
            <a:r>
              <a:rPr lang="en-US" sz="2000" dirty="0" smtClean="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2</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tốt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việc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giấy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Việc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này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a:t>
            </a:r>
            <a:endParaRPr lang="en-US" sz="2000" dirty="0" smtClean="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418363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093976"/>
          </a:xfrm>
          <a:prstGeom prst="rect">
            <a:avLst/>
          </a:prstGeom>
        </p:spPr>
        <p:txBody>
          <a:bodyPr wrap="square">
            <a:spAutoFit/>
          </a:bodyPr>
          <a:lstStyle/>
          <a:p>
            <a:r>
              <a:rPr lang="en-US" sz="2000" b="1" dirty="0" err="1">
                <a:solidFill>
                  <a:srgbClr val="008000"/>
                </a:solidFill>
                <a:latin typeface="Arial" pitchFamily="34" charset="0"/>
                <a:cs typeface="Arial" pitchFamily="34" charset="0"/>
              </a:rPr>
              <a:t>Mục</a:t>
            </a:r>
            <a:r>
              <a:rPr lang="en-US" sz="2000" b="1" dirty="0">
                <a:solidFill>
                  <a:srgbClr val="008000"/>
                </a:solidFill>
                <a:latin typeface="Arial" pitchFamily="34" charset="0"/>
                <a:cs typeface="Arial" pitchFamily="34" charset="0"/>
              </a:rPr>
              <a:t> </a:t>
            </a:r>
            <a:r>
              <a:rPr lang="en-US" sz="2000" b="1" dirty="0" smtClean="0">
                <a:solidFill>
                  <a:srgbClr val="008000"/>
                </a:solidFill>
                <a:latin typeface="Arial" pitchFamily="34" charset="0"/>
                <a:cs typeface="Arial" pitchFamily="34" charset="0"/>
              </a:rPr>
              <a:t>4 </a:t>
            </a:r>
            <a:r>
              <a:rPr lang="en-US" sz="2000" dirty="0" smtClean="0">
                <a:solidFill>
                  <a:srgbClr val="008000"/>
                </a:solidFill>
                <a:latin typeface="Arial" pitchFamily="34" charset="0"/>
                <a:cs typeface="Arial" pitchFamily="34" charset="0"/>
              </a:rPr>
              <a:t>QUẢN </a:t>
            </a:r>
            <a:r>
              <a:rPr lang="en-US" sz="2000" dirty="0">
                <a:solidFill>
                  <a:srgbClr val="008000"/>
                </a:solidFill>
                <a:latin typeface="Arial" pitchFamily="34" charset="0"/>
                <a:cs typeface="Arial" pitchFamily="34" charset="0"/>
              </a:rPr>
              <a:t>LÝ NƯỚC </a:t>
            </a:r>
            <a:r>
              <a:rPr lang="en-US" sz="2000" dirty="0" smtClean="0">
                <a:solidFill>
                  <a:srgbClr val="008000"/>
                </a:solidFill>
                <a:latin typeface="Arial" pitchFamily="34" charset="0"/>
                <a:cs typeface="Arial" pitchFamily="34" charset="0"/>
              </a:rPr>
              <a:t>THẢI</a:t>
            </a:r>
          </a:p>
          <a:p>
            <a:endParaRPr lang="en-US" sz="2000" dirty="0">
              <a:solidFill>
                <a:srgbClr val="008000"/>
              </a:solidFill>
              <a:latin typeface="Arial" pitchFamily="34" charset="0"/>
              <a:cs typeface="Arial" pitchFamily="34" charset="0"/>
            </a:endParaRPr>
          </a:p>
          <a:p>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81. </a:t>
            </a:r>
            <a:r>
              <a:rPr lang="en-US" sz="2000" dirty="0">
                <a:solidFill>
                  <a:srgbClr val="008000"/>
                </a:solidFill>
                <a:latin typeface="Arial" pitchFamily="34" charset="0"/>
                <a:cs typeface="Arial" pitchFamily="34" charset="0"/>
              </a:rPr>
              <a:t>Thu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endParaRPr lang="en-US" sz="2000" dirty="0">
              <a:solidFill>
                <a:srgbClr val="008000"/>
              </a:solidFill>
              <a:latin typeface="Arial" pitchFamily="34" charset="0"/>
              <a:cs typeface="Arial" pitchFamily="34" charset="0"/>
            </a:endParaRPr>
          </a:p>
          <a:p>
            <a:pPr algn="just">
              <a:spcBef>
                <a:spcPts val="600"/>
              </a:spcBef>
            </a:pPr>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a:spcBef>
                <a:spcPts val="600"/>
              </a:spcBef>
            </a:pPr>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Bùn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rắn</a:t>
            </a:r>
            <a:r>
              <a:rPr lang="en-US" sz="2000" dirty="0">
                <a:solidFill>
                  <a:srgbClr val="008000"/>
                </a:solidFill>
                <a:latin typeface="Arial" pitchFamily="34" charset="0"/>
                <a:cs typeface="Arial" pitchFamily="34" charset="0"/>
              </a:rPr>
              <a:t>.</a:t>
            </a:r>
            <a:br>
              <a:rPr lang="en-US" sz="2000"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bùn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yếu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smtClean="0">
                <a:solidFill>
                  <a:srgbClr val="008000"/>
                </a:solidFill>
                <a:latin typeface="Arial" pitchFamily="34" charset="0"/>
                <a:cs typeface="Arial" pitchFamily="34" charset="0"/>
              </a:rPr>
              <a:t>.</a:t>
            </a:r>
          </a:p>
          <a:p>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82.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thải</a:t>
            </a:r>
            <a:endParaRPr lang="en-US" sz="2000" dirty="0" smtClean="0">
              <a:solidFill>
                <a:srgbClr val="008000"/>
              </a:solidFill>
              <a:latin typeface="Arial" pitchFamily="34" charset="0"/>
              <a:cs typeface="Arial" pitchFamily="34" charset="0"/>
            </a:endParaRPr>
          </a:p>
          <a:p>
            <a:r>
              <a:rPr lang="en-US" sz="2000" b="1" dirty="0">
                <a:solidFill>
                  <a:srgbClr val="008000"/>
                </a:solidFill>
                <a:latin typeface="Arial" pitchFamily="34" charset="0"/>
                <a:cs typeface="Arial" pitchFamily="34" charset="0"/>
              </a:rPr>
              <a:t/>
            </a:r>
            <a:br>
              <a:rPr lang="en-US" sz="2000" b="1"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pPr lvl="2"/>
            <a:r>
              <a:rPr lang="en-US" sz="2000" dirty="0">
                <a:solidFill>
                  <a:srgbClr val="008000"/>
                </a:solidFill>
                <a:latin typeface="Arial" pitchFamily="34" charset="0"/>
                <a:cs typeface="Arial" pitchFamily="34" charset="0"/>
              </a:rPr>
              <a:t>a)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a:t>
            </a:r>
          </a:p>
          <a:p>
            <a:pPr lvl="2"/>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cụm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nghề</a:t>
            </a:r>
            <a:r>
              <a:rPr lang="en-US" sz="2000" dirty="0">
                <a:solidFill>
                  <a:srgbClr val="008000"/>
                </a:solidFill>
                <a:latin typeface="Arial" pitchFamily="34" charset="0"/>
                <a:cs typeface="Arial" pitchFamily="34" charset="0"/>
              </a:rPr>
              <a:t>;</a:t>
            </a:r>
          </a:p>
          <a:p>
            <a:pPr lvl="2"/>
            <a:r>
              <a:rPr lang="en-US" sz="2000" dirty="0">
                <a:solidFill>
                  <a:srgbClr val="008000"/>
                </a:solidFill>
                <a:latin typeface="Arial" pitchFamily="34" charset="0"/>
                <a:cs typeface="Arial" pitchFamily="34" charset="0"/>
              </a:rPr>
              <a:t>c)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smtClean="0">
                <a:solidFill>
                  <a:srgbClr val="008000"/>
                </a:solidFill>
                <a:latin typeface="Arial" pitchFamily="34" charset="0"/>
                <a:cs typeface="Arial" pitchFamily="34" charset="0"/>
              </a:rPr>
              <a:t>.</a:t>
            </a:r>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734403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4708981"/>
          </a:xfrm>
          <a:prstGeom prst="rect">
            <a:avLst/>
          </a:prstGeom>
        </p:spPr>
        <p:txBody>
          <a:bodyPr wrap="square">
            <a:spAutoFit/>
          </a:bodyPr>
          <a:lstStyle/>
          <a:p>
            <a:pPr algn="just"/>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đây</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lvl="1" algn="just"/>
            <a:r>
              <a:rPr lang="en-US" sz="2000" dirty="0">
                <a:solidFill>
                  <a:srgbClr val="008000"/>
                </a:solidFill>
                <a:latin typeface="Arial" pitchFamily="34" charset="0"/>
                <a:cs typeface="Arial" pitchFamily="34" charset="0"/>
              </a:rPr>
              <a:t>a)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Đủ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p>
          <a:p>
            <a:pPr lvl="1" algn="just"/>
            <a:r>
              <a:rPr lang="en-US" sz="2000" dirty="0">
                <a:solidFill>
                  <a:srgbClr val="008000"/>
                </a:solidFill>
                <a:latin typeface="Arial" pitchFamily="34" charset="0"/>
                <a:cs typeface="Arial" pitchFamily="34" charset="0"/>
              </a:rPr>
              <a:t>c)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chuẩn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d) </a:t>
            </a:r>
            <a:r>
              <a:rPr lang="en-US" sz="2000" dirty="0" err="1">
                <a:solidFill>
                  <a:srgbClr val="008000"/>
                </a:solidFill>
                <a:latin typeface="Arial" pitchFamily="34" charset="0"/>
                <a:cs typeface="Arial" pitchFamily="34" charset="0"/>
              </a:rPr>
              <a:t>Cửa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thoát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đặt</a:t>
            </a:r>
            <a:r>
              <a:rPr lang="en-US" sz="2000" dirty="0">
                <a:solidFill>
                  <a:srgbClr val="008000"/>
                </a:solidFill>
                <a:latin typeface="Arial" pitchFamily="34" charset="0"/>
                <a:cs typeface="Arial" pitchFamily="34" charset="0"/>
              </a:rPr>
              <a:t> ở </a:t>
            </a:r>
            <a:r>
              <a:rPr lang="en-US" sz="2000" dirty="0" err="1">
                <a:solidFill>
                  <a:srgbClr val="008000"/>
                </a:solidFill>
                <a:latin typeface="Arial" pitchFamily="34" charset="0"/>
                <a:cs typeface="Arial" pitchFamily="34" charset="0"/>
              </a:rPr>
              <a:t>vị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việc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sát</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đ) </a:t>
            </a:r>
            <a:r>
              <a:rPr lang="en-US" sz="2000" dirty="0" err="1">
                <a:solidFill>
                  <a:srgbClr val="008000"/>
                </a:solidFill>
                <a:latin typeface="Arial" pitchFamily="34" charset="0"/>
                <a:cs typeface="Arial" pitchFamily="34" charset="0"/>
              </a:rPr>
              <a:t>Vận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xuyên</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Chủ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giữ</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cứ</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4779484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247864"/>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Chương</a:t>
            </a:r>
            <a:r>
              <a:rPr lang="en-US" sz="2000" b="1" dirty="0">
                <a:solidFill>
                  <a:srgbClr val="008000"/>
                </a:solidFill>
                <a:latin typeface="Arial" pitchFamily="34" charset="0"/>
                <a:cs typeface="Arial" pitchFamily="34" charset="0"/>
              </a:rPr>
              <a:t> </a:t>
            </a:r>
            <a:r>
              <a:rPr lang="en-US" sz="2000" b="1" dirty="0" smtClean="0">
                <a:solidFill>
                  <a:srgbClr val="008000"/>
                </a:solidFill>
                <a:latin typeface="Arial" pitchFamily="34" charset="0"/>
                <a:cs typeface="Arial" pitchFamily="34" charset="0"/>
              </a:rPr>
              <a:t>X. QUAN </a:t>
            </a:r>
            <a:r>
              <a:rPr lang="en-US" sz="2000" b="1" dirty="0">
                <a:solidFill>
                  <a:srgbClr val="008000"/>
                </a:solidFill>
                <a:latin typeface="Arial" pitchFamily="34" charset="0"/>
                <a:cs typeface="Arial" pitchFamily="34" charset="0"/>
              </a:rPr>
              <a:t>TRẮC VÀ THÔNG TIN VỀ MÔI </a:t>
            </a:r>
            <a:r>
              <a:rPr lang="en-US" sz="2000" b="1" dirty="0" smtClean="0">
                <a:solidFill>
                  <a:srgbClr val="008000"/>
                </a:solidFill>
                <a:latin typeface="Arial" pitchFamily="34" charset="0"/>
                <a:cs typeface="Arial" pitchFamily="34" charset="0"/>
              </a:rPr>
              <a:t>TRƯỜNG</a:t>
            </a:r>
          </a:p>
          <a:p>
            <a:pPr algn="just"/>
            <a:endParaRPr lang="en-US" sz="2000" dirty="0" smtClean="0">
              <a:solidFill>
                <a:srgbClr val="008000"/>
              </a:solidFill>
              <a:latin typeface="Arial" pitchFamily="34" charset="0"/>
              <a:cs typeface="Arial" pitchFamily="34" charset="0"/>
            </a:endParaRPr>
          </a:p>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94</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dõi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thông</a:t>
            </a:r>
            <a:r>
              <a:rPr lang="en-US" sz="2000" dirty="0">
                <a:solidFill>
                  <a:srgbClr val="008000"/>
                </a:solidFill>
                <a:latin typeface="Arial" pitchFamily="34" charset="0"/>
                <a:cs typeface="Arial" pitchFamily="34" charset="0"/>
              </a:rPr>
              <a:t> qua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sau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đây</a:t>
            </a:r>
            <a:r>
              <a:rPr lang="en-US" sz="2000" dirty="0" smtClean="0">
                <a:solidFill>
                  <a:srgbClr val="008000"/>
                </a:solidFill>
                <a:latin typeface="Arial" pitchFamily="34" charset="0"/>
                <a:cs typeface="Arial" pitchFamily="34" charset="0"/>
              </a:rPr>
              <a:t>: </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d)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mình</a:t>
            </a:r>
            <a:r>
              <a:rPr lang="en-US" sz="2000" dirty="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2</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như</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sau</a:t>
            </a:r>
            <a:r>
              <a:rPr lang="en-US" sz="2000" dirty="0" smtClean="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d) </a:t>
            </a:r>
            <a:r>
              <a:rPr lang="en-US" sz="2000" dirty="0" err="1" smtClean="0">
                <a:solidFill>
                  <a:srgbClr val="008000"/>
                </a:solidFill>
                <a:latin typeface="Arial" pitchFamily="34" charset="0"/>
                <a:cs typeface="Arial" pitchFamily="34" charset="0"/>
              </a:rPr>
              <a:t>Quan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trắc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từ</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hoạt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cơ</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sở</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sản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xuất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kinh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doanh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dịch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vụ</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sản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xuất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kinh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doanh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dịch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vụ</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tập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trung</a:t>
            </a:r>
            <a:r>
              <a:rPr lang="en-US" sz="2000" dirty="0" smtClean="0">
                <a:solidFill>
                  <a:srgbClr val="008000"/>
                </a:solidFill>
                <a:latin typeface="Arial" pitchFamily="34" charset="0"/>
                <a:cs typeface="Arial" pitchFamily="34" charset="0"/>
              </a:rPr>
              <a:t>. </a:t>
            </a:r>
          </a:p>
          <a:p>
            <a:pPr algn="just"/>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471214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960303"/>
          </a:xfrm>
          <a:prstGeom prst="rect">
            <a:avLst/>
          </a:prstGeom>
        </p:spPr>
        <p:txBody>
          <a:bodyPr wrap="square">
            <a:spAutoFit/>
          </a:bodyPr>
          <a:lstStyle/>
          <a:p>
            <a:pPr>
              <a:lnSpc>
                <a:spcPct val="150000"/>
              </a:lnSpc>
            </a:pPr>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95</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nSpc>
                <a:spcPct val="150000"/>
              </a:lnSpc>
            </a:pPr>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thống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gồm</a:t>
            </a:r>
            <a:r>
              <a:rPr lang="en-US" sz="2000" dirty="0" smtClean="0">
                <a:solidFill>
                  <a:srgbClr val="008000"/>
                </a:solidFill>
                <a:latin typeface="Arial" pitchFamily="34" charset="0"/>
                <a:cs typeface="Arial" pitchFamily="34" charset="0"/>
              </a:rPr>
              <a:t>:</a:t>
            </a:r>
          </a:p>
          <a:p>
            <a:pPr>
              <a:lnSpc>
                <a:spcPct val="150000"/>
              </a:lnSpc>
            </a:pPr>
            <a:endParaRPr lang="en-US" sz="2000" dirty="0">
              <a:solidFill>
                <a:srgbClr val="008000"/>
              </a:solidFill>
              <a:latin typeface="Arial" pitchFamily="34" charset="0"/>
              <a:cs typeface="Arial" pitchFamily="34" charset="0"/>
            </a:endParaRPr>
          </a:p>
          <a:p>
            <a:pPr lvl="1">
              <a:lnSpc>
                <a:spcPct val="150000"/>
              </a:lnSpc>
            </a:pPr>
            <a:r>
              <a:rPr lang="en-US" sz="2000" dirty="0">
                <a:solidFill>
                  <a:srgbClr val="008000"/>
                </a:solidFill>
                <a:latin typeface="Arial" pitchFamily="34" charset="0"/>
                <a:cs typeface="Arial" pitchFamily="34" charset="0"/>
              </a:rPr>
              <a:t>a)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trạm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lấy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mẫu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lvl="1">
              <a:lnSpc>
                <a:spcPct val="150000"/>
              </a:lnSpc>
            </a:pPr>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tâm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mẫu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nSpc>
                <a:spcPct val="150000"/>
              </a:lnSpc>
            </a:pPr>
            <a:endParaRPr lang="en-US" sz="2000" dirty="0">
              <a:solidFill>
                <a:srgbClr val="008000"/>
              </a:solidFill>
              <a:latin typeface="Arial" pitchFamily="34" charset="0"/>
              <a:cs typeface="Arial" pitchFamily="34" charset="0"/>
            </a:endParaRPr>
          </a:p>
          <a:p>
            <a:pPr>
              <a:lnSpc>
                <a:spcPct val="150000"/>
              </a:lnSpc>
            </a:pPr>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đủ</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trang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tham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algn="just">
              <a:lnSpc>
                <a:spcPct val="150000"/>
              </a:lnSpc>
            </a:pPr>
            <a:endParaRPr lang="en-US" sz="2000" dirty="0" smtClean="0">
              <a:solidFill>
                <a:srgbClr val="008000"/>
              </a:solidFill>
              <a:latin typeface="Arial" pitchFamily="34" charset="0"/>
              <a:cs typeface="Arial" pitchFamily="34" charset="0"/>
            </a:endParaRPr>
          </a:p>
          <a:p>
            <a:pPr algn="just">
              <a:lnSpc>
                <a:spcPct val="150000"/>
              </a:lnSpc>
            </a:pPr>
            <a:endParaRPr lang="en-US" sz="2000" dirty="0">
              <a:solidFill>
                <a:srgbClr val="008000"/>
              </a:solidFill>
              <a:latin typeface="Arial" pitchFamily="34" charset="0"/>
              <a:cs typeface="Arial" pitchFamily="34" charset="0"/>
            </a:endParaRPr>
          </a:p>
          <a:p>
            <a:pPr algn="just">
              <a:lnSpc>
                <a:spcPct val="150000"/>
              </a:lnSpc>
            </a:pPr>
            <a:endParaRPr lang="en-US" sz="2000" dirty="0">
              <a:solidFill>
                <a:srgbClr val="008000"/>
              </a:solidFill>
              <a:latin typeface="Arial" pitchFamily="34" charset="0"/>
              <a:cs typeface="Arial" pitchFamily="34" charset="0"/>
            </a:endParaRPr>
          </a:p>
          <a:p>
            <a:pPr algn="just">
              <a:lnSpc>
                <a:spcPct val="150000"/>
              </a:lnSpc>
            </a:pPr>
            <a:endParaRPr lang="en-US" sz="2000" dirty="0" smtClean="0">
              <a:solidFill>
                <a:srgbClr val="008000"/>
              </a:solidFill>
              <a:latin typeface="Arial" pitchFamily="34" charset="0"/>
              <a:cs typeface="Arial" pitchFamily="34" charset="0"/>
            </a:endParaRPr>
          </a:p>
          <a:p>
            <a:pPr algn="just">
              <a:lnSpc>
                <a:spcPct val="150000"/>
              </a:lnSpc>
            </a:pPr>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9347901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714508" cy="6647974"/>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100. </a:t>
            </a:r>
            <a:r>
              <a:rPr lang="en-US" sz="2000" dirty="0" err="1">
                <a:solidFill>
                  <a:srgbClr val="008000"/>
                </a:solidFill>
                <a:latin typeface="Arial" pitchFamily="34" charset="0"/>
                <a:cs typeface="Arial" pitchFamily="34" charset="0"/>
              </a:rPr>
              <a:t>Báo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lĩnh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a:t>
            </a:r>
            <a:r>
              <a:rPr lang="en-US" sz="2000" b="1" dirty="0" err="1">
                <a:solidFill>
                  <a:srgbClr val="008000"/>
                </a:solidFill>
                <a:latin typeface="Arial" pitchFamily="34" charset="0"/>
                <a:cs typeface="Arial" pitchFamily="34" charset="0"/>
              </a:rPr>
              <a:t>ực</a:t>
            </a:r>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1. </a:t>
            </a:r>
            <a:r>
              <a:rPr lang="en-US" sz="2000" dirty="0" err="1">
                <a:solidFill>
                  <a:srgbClr val="008000"/>
                </a:solidFill>
                <a:latin typeface="Arial" pitchFamily="34" charset="0"/>
                <a:cs typeface="Arial" pitchFamily="34" charset="0"/>
              </a:rPr>
              <a:t>Báo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lĩnh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gồm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nội</a:t>
            </a:r>
            <a:r>
              <a:rPr lang="en-US" sz="2000" dirty="0">
                <a:solidFill>
                  <a:srgbClr val="008000"/>
                </a:solidFill>
                <a:latin typeface="Arial" pitchFamily="34" charset="0"/>
                <a:cs typeface="Arial" pitchFamily="34" charset="0"/>
              </a:rPr>
              <a:t> dung </a:t>
            </a:r>
            <a:r>
              <a:rPr lang="en-US" sz="2000" dirty="0" err="1">
                <a:solidFill>
                  <a:srgbClr val="008000"/>
                </a:solidFill>
                <a:latin typeface="Arial" pitchFamily="34" charset="0"/>
                <a:cs typeface="Arial" pitchFamily="34" charset="0"/>
              </a:rPr>
              <a:t>sau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đây</a:t>
            </a:r>
            <a:r>
              <a:rPr lang="en-US" sz="2000" dirty="0" smtClean="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
            </a:r>
            <a:br>
              <a:rPr lang="en-US" sz="2000" dirty="0">
                <a:solidFill>
                  <a:srgbClr val="008000"/>
                </a:solidFill>
                <a:latin typeface="Arial" pitchFamily="34" charset="0"/>
                <a:cs typeface="Arial" pitchFamily="34" charset="0"/>
              </a:rPr>
            </a:br>
            <a:r>
              <a:rPr lang="en-US" sz="2000" dirty="0">
                <a:solidFill>
                  <a:srgbClr val="008000"/>
                </a:solidFill>
                <a:latin typeface="Arial" pitchFamily="34" charset="0"/>
                <a:cs typeface="Arial" pitchFamily="34" charset="0"/>
              </a:rPr>
              <a:t>a)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diễn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biến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nguồn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xấu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b)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diễn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biến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phần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lĩnh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c) </a:t>
            </a:r>
            <a:r>
              <a:rPr lang="en-US" sz="2000" dirty="0" err="1">
                <a:solidFill>
                  <a:srgbClr val="008000"/>
                </a:solidFill>
                <a:latin typeface="Arial" pitchFamily="34" charset="0"/>
                <a:cs typeface="Arial" pitchFamily="34" charset="0"/>
              </a:rPr>
              <a:t>Danh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nghiêm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trọng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d) </a:t>
            </a:r>
            <a:r>
              <a:rPr lang="en-US" sz="2000" dirty="0" err="1">
                <a:solidFill>
                  <a:srgbClr val="008000"/>
                </a:solidFill>
                <a:latin typeface="Arial" pitchFamily="34" charset="0"/>
                <a:cs typeface="Arial" pitchFamily="34" charset="0"/>
              </a:rPr>
              <a:t>Đánh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lĩnh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đ) </a:t>
            </a:r>
            <a:r>
              <a:rPr lang="en-US" sz="2000" dirty="0" err="1">
                <a:solidFill>
                  <a:srgbClr val="008000"/>
                </a:solidFill>
                <a:latin typeface="Arial" pitchFamily="34" charset="0"/>
                <a:cs typeface="Arial" pitchFamily="34" charset="0"/>
              </a:rPr>
              <a:t>Dự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lvl="1" algn="just"/>
            <a:r>
              <a:rPr lang="en-US" sz="2000" dirty="0">
                <a:solidFill>
                  <a:srgbClr val="008000"/>
                </a:solidFill>
                <a:latin typeface="Arial" pitchFamily="34" charset="0"/>
                <a:cs typeface="Arial" pitchFamily="34" charset="0"/>
              </a:rPr>
              <a:t>e) </a:t>
            </a:r>
            <a:r>
              <a:rPr lang="en-US" sz="2000" dirty="0" err="1">
                <a:solidFill>
                  <a:srgbClr val="008000"/>
                </a:solidFill>
                <a:latin typeface="Arial" pitchFamily="34" charset="0"/>
                <a:cs typeface="Arial" pitchFamily="34" charset="0"/>
              </a:rPr>
              <a:t>Kế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i="1" dirty="0" err="1" smtClean="0">
                <a:solidFill>
                  <a:srgbClr val="008000"/>
                </a:solidFill>
                <a:latin typeface="Arial" pitchFamily="34" charset="0"/>
                <a:cs typeface="Arial" pitchFamily="34" charset="0"/>
              </a:rPr>
              <a:t>Dự</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án</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phải</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làm</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đánh</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giá</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tác</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động</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môi</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trường</a:t>
            </a:r>
            <a:r>
              <a:rPr lang="en-US" i="1" dirty="0" smtClean="0">
                <a:solidFill>
                  <a:srgbClr val="008000"/>
                </a:solidFill>
                <a:latin typeface="Arial" pitchFamily="34" charset="0"/>
                <a:cs typeface="Arial" pitchFamily="34" charset="0"/>
              </a:rPr>
              <a:t> (ĐTM) </a:t>
            </a:r>
            <a:r>
              <a:rPr lang="en-US" i="1" dirty="0" err="1" smtClean="0">
                <a:solidFill>
                  <a:srgbClr val="008000"/>
                </a:solidFill>
                <a:latin typeface="Arial" pitchFamily="34" charset="0"/>
                <a:cs typeface="Arial" pitchFamily="34" charset="0"/>
              </a:rPr>
              <a:t>tùy</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thuộc</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vào</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nó</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nằm</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trong</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phục</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lục</a:t>
            </a:r>
            <a:r>
              <a:rPr lang="en-US" i="1" dirty="0" smtClean="0">
                <a:solidFill>
                  <a:srgbClr val="008000"/>
                </a:solidFill>
                <a:latin typeface="Arial" pitchFamily="34" charset="0"/>
                <a:cs typeface="Arial" pitchFamily="34" charset="0"/>
              </a:rPr>
              <a:t> I, </a:t>
            </a:r>
            <a:r>
              <a:rPr lang="en-US" i="1" dirty="0" err="1" smtClean="0">
                <a:solidFill>
                  <a:srgbClr val="008000"/>
                </a:solidFill>
                <a:latin typeface="Arial" pitchFamily="34" charset="0"/>
                <a:cs typeface="Arial" pitchFamily="34" charset="0"/>
              </a:rPr>
              <a:t>hoặc</a:t>
            </a:r>
            <a:r>
              <a:rPr lang="en-US" i="1" dirty="0" smtClean="0">
                <a:solidFill>
                  <a:srgbClr val="008000"/>
                </a:solidFill>
                <a:latin typeface="Arial" pitchFamily="34" charset="0"/>
                <a:cs typeface="Arial" pitchFamily="34" charset="0"/>
              </a:rPr>
              <a:t> II, </a:t>
            </a:r>
            <a:r>
              <a:rPr lang="en-US" i="1" dirty="0" err="1" smtClean="0">
                <a:solidFill>
                  <a:srgbClr val="008000"/>
                </a:solidFill>
                <a:latin typeface="Arial" pitchFamily="34" charset="0"/>
                <a:cs typeface="Arial" pitchFamily="34" charset="0"/>
              </a:rPr>
              <a:t>hoặc</a:t>
            </a:r>
            <a:r>
              <a:rPr lang="en-US" i="1" dirty="0" smtClean="0">
                <a:solidFill>
                  <a:srgbClr val="008000"/>
                </a:solidFill>
                <a:latin typeface="Arial" pitchFamily="34" charset="0"/>
                <a:cs typeface="Arial" pitchFamily="34" charset="0"/>
              </a:rPr>
              <a:t> III </a:t>
            </a:r>
            <a:r>
              <a:rPr lang="en-US" i="1" dirty="0" err="1" smtClean="0">
                <a:solidFill>
                  <a:srgbClr val="008000"/>
                </a:solidFill>
                <a:latin typeface="Arial" pitchFamily="34" charset="0"/>
                <a:cs typeface="Arial" pitchFamily="34" charset="0"/>
              </a:rPr>
              <a:t>của</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Nghị</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định</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sô</a:t>
            </a:r>
            <a:r>
              <a:rPr lang="en-US" i="1" dirty="0" smtClean="0">
                <a:solidFill>
                  <a:srgbClr val="008000"/>
                </a:solidFill>
                <a:latin typeface="Arial" pitchFamily="34" charset="0"/>
                <a:cs typeface="Arial" pitchFamily="34" charset="0"/>
              </a:rPr>
              <a:t> 1</a:t>
            </a:r>
            <a:r>
              <a:rPr lang="en-US" i="1" dirty="0" smtClean="0">
                <a:solidFill>
                  <a:srgbClr val="008000"/>
                </a:solidFill>
                <a:effectLst/>
                <a:latin typeface="Arial" pitchFamily="34" charset="0"/>
                <a:cs typeface="Arial" pitchFamily="34" charset="0"/>
              </a:rPr>
              <a:t>8/2015/NĐ-CP </a:t>
            </a:r>
            <a:r>
              <a:rPr lang="vi-VN" i="1" dirty="0" smtClean="0">
                <a:solidFill>
                  <a:srgbClr val="008000"/>
                </a:solidFill>
                <a:effectLst/>
                <a:latin typeface="Arial" pitchFamily="34" charset="0"/>
                <a:cs typeface="Arial" pitchFamily="34" charset="0"/>
              </a:rPr>
              <a:t>ngày 14 tháng 02 năm 2015</a:t>
            </a:r>
            <a:r>
              <a:rPr lang="en-US" i="1" dirty="0" smtClean="0">
                <a:solidFill>
                  <a:srgbClr val="008000"/>
                </a:solidFill>
                <a:effectLst/>
                <a:latin typeface="Arial" pitchFamily="34" charset="0"/>
                <a:cs typeface="Arial" pitchFamily="34" charset="0"/>
              </a:rPr>
              <a:t> </a:t>
            </a:r>
            <a:r>
              <a:rPr lang="vi-VN" i="1" dirty="0" smtClean="0">
                <a:solidFill>
                  <a:srgbClr val="008000"/>
                </a:solidFill>
                <a:latin typeface="Arial" pitchFamily="34" charset="0"/>
                <a:cs typeface="Arial" pitchFamily="34" charset="0"/>
              </a:rPr>
              <a:t>quy </a:t>
            </a:r>
            <a:r>
              <a:rPr lang="vi-VN" i="1" dirty="0">
                <a:solidFill>
                  <a:srgbClr val="008000"/>
                </a:solidFill>
                <a:latin typeface="Arial" pitchFamily="34" charset="0"/>
                <a:cs typeface="Arial" pitchFamily="34" charset="0"/>
              </a:rPr>
              <a:t>định về quy hoạch bảo vệ môi trường, đánh giá môi trường chiến lược, đánh giá tác động môi trường và kế hoạch bảo vệ môi </a:t>
            </a:r>
            <a:r>
              <a:rPr lang="vi-VN" i="1" dirty="0" smtClean="0">
                <a:solidFill>
                  <a:srgbClr val="008000"/>
                </a:solidFill>
                <a:latin typeface="Arial" pitchFamily="34" charset="0"/>
                <a:cs typeface="Arial" pitchFamily="34" charset="0"/>
              </a:rPr>
              <a:t>trường</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của</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Chính</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phủ</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và</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cách</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thức</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thành</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lập</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báo</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cáo</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theo</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thông</a:t>
            </a:r>
            <a:r>
              <a:rPr lang="en-US" i="1" dirty="0" smtClean="0">
                <a:solidFill>
                  <a:srgbClr val="008000"/>
                </a:solidFill>
                <a:latin typeface="Arial" pitchFamily="34" charset="0"/>
                <a:cs typeface="Arial" pitchFamily="34" charset="0"/>
              </a:rPr>
              <a:t> </a:t>
            </a:r>
            <a:r>
              <a:rPr lang="en-US" i="1" dirty="0" err="1" smtClean="0">
                <a:solidFill>
                  <a:srgbClr val="008000"/>
                </a:solidFill>
                <a:latin typeface="Arial" pitchFamily="34" charset="0"/>
                <a:cs typeface="Arial" pitchFamily="34" charset="0"/>
              </a:rPr>
              <a:t>tư</a:t>
            </a:r>
            <a:r>
              <a:rPr lang="en-US" i="1" dirty="0" smtClean="0">
                <a:solidFill>
                  <a:srgbClr val="008000"/>
                </a:solidFill>
                <a:latin typeface="Arial" pitchFamily="34" charset="0"/>
                <a:cs typeface="Arial" pitchFamily="34" charset="0"/>
              </a:rPr>
              <a:t> 27/2015/TT-BTNMT </a:t>
            </a:r>
            <a:r>
              <a:rPr lang="vi-VN" i="1" dirty="0">
                <a:solidFill>
                  <a:srgbClr val="008000"/>
                </a:solidFill>
                <a:latin typeface="Arial" pitchFamily="34" charset="0"/>
                <a:cs typeface="Arial" pitchFamily="34" charset="0"/>
              </a:rPr>
              <a:t>ngày 29 tháng 05 năm 2015</a:t>
            </a:r>
            <a:r>
              <a:rPr lang="en-US" i="1" dirty="0" smtClean="0">
                <a:solidFill>
                  <a:srgbClr val="008000"/>
                </a:solidFill>
                <a:latin typeface="Arial" pitchFamily="34" charset="0"/>
                <a:cs typeface="Arial" pitchFamily="34" charset="0"/>
              </a:rPr>
              <a:t> v</a:t>
            </a:r>
            <a:r>
              <a:rPr lang="vi-VN" i="1" dirty="0" smtClean="0">
                <a:solidFill>
                  <a:srgbClr val="008000"/>
                </a:solidFill>
                <a:latin typeface="Arial" pitchFamily="34" charset="0"/>
                <a:cs typeface="Arial" pitchFamily="34" charset="0"/>
              </a:rPr>
              <a:t>ề </a:t>
            </a:r>
            <a:r>
              <a:rPr lang="vi-VN" i="1" dirty="0">
                <a:solidFill>
                  <a:srgbClr val="008000"/>
                </a:solidFill>
                <a:latin typeface="Arial" pitchFamily="34" charset="0"/>
                <a:cs typeface="Arial" pitchFamily="34" charset="0"/>
              </a:rPr>
              <a:t>đánh giá môi trường chiến lược, đánh giá tác động môi trường và kế hoạch bảo vệ môi trường</a:t>
            </a:r>
            <a:r>
              <a:rPr lang="vi-VN" i="1" dirty="0" smtClean="0">
                <a:solidFill>
                  <a:srgbClr val="008000"/>
                </a:solidFill>
                <a:latin typeface="Arial" pitchFamily="34" charset="0"/>
                <a:cs typeface="Arial" pitchFamily="34" charset="0"/>
              </a:rPr>
              <a:t>.</a:t>
            </a:r>
            <a:endParaRPr lang="en-US" i="1"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2285623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714508" cy="5940088"/>
          </a:xfrm>
          <a:prstGeom prst="rect">
            <a:avLst/>
          </a:prstGeom>
        </p:spPr>
        <p:txBody>
          <a:bodyPr wrap="square">
            <a:spAutoFit/>
          </a:bodyPr>
          <a:lstStyle/>
          <a:p>
            <a:pPr algn="just"/>
            <a:r>
              <a:rPr lang="en-US" sz="2000" b="1" dirty="0" smtClean="0">
                <a:solidFill>
                  <a:srgbClr val="008000"/>
                </a:solidFill>
                <a:latin typeface="Arial" pitchFamily="34" charset="0"/>
                <a:cs typeface="Arial" pitchFamily="34" charset="0"/>
              </a:rPr>
              <a:t>QCVN 62-MT:2016/BTNMT- </a:t>
            </a:r>
            <a:r>
              <a:rPr lang="vi-VN" sz="2000" dirty="0" smtClean="0">
                <a:solidFill>
                  <a:srgbClr val="008000"/>
                </a:solidFill>
                <a:latin typeface="Arial" pitchFamily="34" charset="0"/>
                <a:cs typeface="Arial" pitchFamily="34" charset="0"/>
              </a:rPr>
              <a:t>Quy chuẩn kỹ thuật quốc gia về nước thải chăn nuôi</a:t>
            </a:r>
            <a:r>
              <a:rPr lang="en-US" sz="2000" dirty="0" smtClean="0">
                <a:solidFill>
                  <a:srgbClr val="008000"/>
                </a:solidFill>
                <a:latin typeface="Arial" pitchFamily="34" charset="0"/>
                <a:cs typeface="Arial" pitchFamily="34" charset="0"/>
              </a:rPr>
              <a:t>. </a:t>
            </a:r>
            <a:r>
              <a:rPr lang="vi-VN" sz="2000" dirty="0" smtClean="0">
                <a:solidFill>
                  <a:srgbClr val="008000"/>
                </a:solidFill>
              </a:rPr>
              <a:t>có hiệu lực thi hành từ ngày 15 tháng 6 năm 2016</a:t>
            </a:r>
            <a:endParaRPr lang="en-US" sz="2000" dirty="0" smtClean="0">
              <a:solidFill>
                <a:srgbClr val="008000"/>
              </a:solidFill>
            </a:endParaRPr>
          </a:p>
          <a:p>
            <a:pPr algn="just"/>
            <a:endParaRPr lang="en-US" sz="2000" dirty="0" smtClean="0">
              <a:solidFill>
                <a:srgbClr val="008000"/>
              </a:solidFill>
            </a:endParaRPr>
          </a:p>
          <a:p>
            <a:pPr algn="just"/>
            <a:r>
              <a:rPr lang="en-US" sz="2000" b="1" dirty="0" smtClean="0">
                <a:solidFill>
                  <a:srgbClr val="008000"/>
                </a:solidFill>
              </a:rPr>
              <a:t>1. QUY ĐỊNH CHUNG</a:t>
            </a:r>
          </a:p>
          <a:p>
            <a:pPr algn="just"/>
            <a:endParaRPr lang="en-US" sz="2000" dirty="0">
              <a:solidFill>
                <a:srgbClr val="008000"/>
              </a:solidFill>
              <a:latin typeface="Arial" pitchFamily="34" charset="0"/>
              <a:cs typeface="Arial" pitchFamily="34" charset="0"/>
            </a:endParaRPr>
          </a:p>
          <a:p>
            <a:pPr algn="just"/>
            <a:r>
              <a:rPr lang="vi-VN" sz="2000" dirty="0" smtClean="0">
                <a:solidFill>
                  <a:srgbClr val="008000"/>
                </a:solidFill>
              </a:rPr>
              <a:t>1.1. Phạm vi điều chỉnh Quy chuẩn này quy định giá trị tối đa cho phép của các thông số ô nhiễm trong nước thải chăn nuôi khi xả ra nguồn tiếp nhận nước thải. </a:t>
            </a:r>
            <a:endParaRPr lang="en-US" sz="2000" dirty="0" smtClean="0">
              <a:solidFill>
                <a:srgbClr val="008000"/>
              </a:solidFill>
            </a:endParaRPr>
          </a:p>
          <a:p>
            <a:pPr algn="just"/>
            <a:endParaRPr lang="en-US" sz="2000" dirty="0">
              <a:solidFill>
                <a:srgbClr val="008000"/>
              </a:solidFill>
            </a:endParaRPr>
          </a:p>
          <a:p>
            <a:pPr algn="just"/>
            <a:r>
              <a:rPr lang="vi-VN" sz="2000" dirty="0" smtClean="0">
                <a:solidFill>
                  <a:srgbClr val="008000"/>
                </a:solidFill>
              </a:rPr>
              <a:t>1.2. Đối tượng áp dụng</a:t>
            </a:r>
            <a:endParaRPr lang="en-US" sz="2000" dirty="0" smtClean="0">
              <a:solidFill>
                <a:srgbClr val="008000"/>
              </a:solidFill>
            </a:endParaRPr>
          </a:p>
          <a:p>
            <a:pPr algn="just"/>
            <a:r>
              <a:rPr lang="vi-VN" sz="2000" dirty="0" smtClean="0">
                <a:solidFill>
                  <a:srgbClr val="008000"/>
                </a:solidFill>
              </a:rPr>
              <a:t> </a:t>
            </a:r>
            <a:endParaRPr lang="en-US" sz="2000" dirty="0" smtClean="0">
              <a:solidFill>
                <a:srgbClr val="008000"/>
              </a:solidFill>
            </a:endParaRPr>
          </a:p>
          <a:p>
            <a:pPr algn="just"/>
            <a:r>
              <a:rPr lang="vi-VN" sz="2000" dirty="0" smtClean="0">
                <a:solidFill>
                  <a:srgbClr val="008000"/>
                </a:solidFill>
              </a:rPr>
              <a:t>1.2.1. Quy chuẩn này áp dụng riêng cho nước thải chăn nuôi. Mọi tổ chức, cá nhân liên quan đến hoạt động xả nước thải chăn nuôi ra nguồn tiếp nhận nước thải tuân thủ quy định tại quy chuẩn này. </a:t>
            </a:r>
            <a:endParaRPr lang="en-US" sz="2000" dirty="0" smtClean="0">
              <a:solidFill>
                <a:srgbClr val="008000"/>
              </a:solidFill>
            </a:endParaRPr>
          </a:p>
          <a:p>
            <a:pPr algn="just"/>
            <a:endParaRPr lang="en-US" sz="2000" dirty="0" smtClean="0">
              <a:solidFill>
                <a:srgbClr val="008000"/>
              </a:solidFill>
            </a:endParaRPr>
          </a:p>
          <a:p>
            <a:pPr algn="just"/>
            <a:r>
              <a:rPr lang="vi-VN" sz="2000" dirty="0" smtClean="0">
                <a:solidFill>
                  <a:srgbClr val="008000"/>
                </a:solidFill>
              </a:rPr>
              <a:t>1.2.2. Nước thải chăn nuôi xả vào hệ thống thu gom của nhà máy xử lý nước thải tập trung tuân thủ theo quy định của đơn vị quản lý và vận hành nhà máy xử lý nước thải tập trung.</a:t>
            </a:r>
            <a:endParaRPr lang="en-US" sz="2000" dirty="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26436960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714508" cy="6555641"/>
          </a:xfrm>
          <a:prstGeom prst="rect">
            <a:avLst/>
          </a:prstGeom>
        </p:spPr>
        <p:txBody>
          <a:bodyPr wrap="square">
            <a:spAutoFit/>
          </a:bodyPr>
          <a:lstStyle/>
          <a:p>
            <a:pPr algn="just"/>
            <a:r>
              <a:rPr lang="vi-VN" sz="2000" b="1" dirty="0" smtClean="0">
                <a:solidFill>
                  <a:srgbClr val="008000"/>
                </a:solidFill>
                <a:latin typeface="Arial" pitchFamily="34" charset="0"/>
                <a:cs typeface="Arial" pitchFamily="34" charset="0"/>
              </a:rPr>
              <a:t>2. QUY ĐỊNH KỸ THUẬT</a:t>
            </a:r>
            <a:endParaRPr lang="en-US" sz="2000" b="1" dirty="0" smtClean="0">
              <a:solidFill>
                <a:srgbClr val="008000"/>
              </a:solidFill>
              <a:latin typeface="Arial" pitchFamily="34" charset="0"/>
              <a:cs typeface="Arial" pitchFamily="34" charset="0"/>
            </a:endParaRPr>
          </a:p>
          <a:p>
            <a:pPr algn="just"/>
            <a:endParaRPr lang="en-US" sz="2000" b="1" dirty="0" smtClean="0">
              <a:solidFill>
                <a:srgbClr val="008000"/>
              </a:solidFill>
              <a:latin typeface="Arial" pitchFamily="34" charset="0"/>
              <a:cs typeface="Arial" pitchFamily="34" charset="0"/>
            </a:endParaRPr>
          </a:p>
          <a:p>
            <a:pPr algn="just"/>
            <a:r>
              <a:rPr lang="vi-VN" sz="2000" dirty="0" smtClean="0">
                <a:solidFill>
                  <a:srgbClr val="008000"/>
                </a:solidFill>
                <a:latin typeface="Arial" pitchFamily="34" charset="0"/>
                <a:cs typeface="Arial" pitchFamily="34" charset="0"/>
              </a:rPr>
              <a:t>2.1. Quy định đối với cơ sở chăn nuôi có tổng lượng nước thải lớn hơn hoặc bằng 5 mét khối trên ngày (m3 /ngày)</a:t>
            </a:r>
            <a:endParaRPr lang="en-US" sz="2000" dirty="0" smtClean="0">
              <a:solidFill>
                <a:srgbClr val="008000"/>
              </a:solidFill>
              <a:latin typeface="Arial" pitchFamily="34" charset="0"/>
              <a:cs typeface="Arial" pitchFamily="34" charset="0"/>
            </a:endParaRPr>
          </a:p>
          <a:p>
            <a:pPr algn="just"/>
            <a:endParaRPr lang="en-US" sz="2000" dirty="0" smtClean="0">
              <a:solidFill>
                <a:srgbClr val="008000"/>
              </a:solidFill>
              <a:latin typeface="Arial" pitchFamily="34" charset="0"/>
              <a:cs typeface="Arial" pitchFamily="34" charset="0"/>
            </a:endParaRPr>
          </a:p>
          <a:p>
            <a:r>
              <a:rPr lang="en-US" sz="2000" dirty="0">
                <a:solidFill>
                  <a:srgbClr val="008000"/>
                </a:solidFill>
                <a:latin typeface="Arial" pitchFamily="34" charset="0"/>
                <a:cs typeface="Arial" pitchFamily="34" charset="0"/>
              </a:rPr>
              <a:t>2.1.1. </a:t>
            </a:r>
            <a:r>
              <a:rPr lang="vi-VN" sz="2000" dirty="0">
                <a:solidFill>
                  <a:srgbClr val="008000"/>
                </a:solidFill>
                <a:latin typeface="Arial" pitchFamily="34" charset="0"/>
                <a:cs typeface="Arial" pitchFamily="34" charset="0"/>
              </a:rPr>
              <a:t>Giá trị tối đa cho phép của các thông số ô nhiễm trong nước thải chăn nuôi khi xả ra nguồn tiếp nhận nước thải được tính theo công thức sa</a:t>
            </a:r>
            <a:r>
              <a:rPr lang="en-US" sz="2000" dirty="0">
                <a:solidFill>
                  <a:srgbClr val="008000"/>
                </a:solidFill>
                <a:latin typeface="Arial" pitchFamily="34" charset="0"/>
                <a:cs typeface="Arial" pitchFamily="34" charset="0"/>
              </a:rPr>
              <a:t>u:</a:t>
            </a:r>
          </a:p>
          <a:p>
            <a:pPr algn="ctr"/>
            <a:r>
              <a:rPr lang="vi-VN" sz="2000" dirty="0">
                <a:solidFill>
                  <a:srgbClr val="008000"/>
                </a:solidFill>
                <a:latin typeface="Arial" pitchFamily="34" charset="0"/>
                <a:cs typeface="Arial" pitchFamily="34" charset="0"/>
              </a:rPr>
              <a:t>C</a:t>
            </a:r>
            <a:r>
              <a:rPr lang="vi-VN" sz="2000" baseline="-25000" dirty="0">
                <a:solidFill>
                  <a:srgbClr val="008000"/>
                </a:solidFill>
                <a:latin typeface="Arial" pitchFamily="34" charset="0"/>
                <a:cs typeface="Arial" pitchFamily="34" charset="0"/>
              </a:rPr>
              <a:t>max</a:t>
            </a:r>
            <a:r>
              <a:rPr lang="vi-VN" sz="2000" dirty="0">
                <a:solidFill>
                  <a:srgbClr val="008000"/>
                </a:solidFill>
                <a:latin typeface="Arial" pitchFamily="34" charset="0"/>
                <a:cs typeface="Arial" pitchFamily="34" charset="0"/>
              </a:rPr>
              <a:t> = </a:t>
            </a:r>
            <a:r>
              <a:rPr lang="en-US" sz="2000" dirty="0">
                <a:solidFill>
                  <a:srgbClr val="008000"/>
                </a:solidFill>
                <a:latin typeface="Arial" pitchFamily="34" charset="0"/>
                <a:cs typeface="Arial" pitchFamily="34" charset="0"/>
              </a:rPr>
              <a:t>C x</a:t>
            </a:r>
            <a:r>
              <a:rPr lang="vi-VN" sz="2000" dirty="0">
                <a:solidFill>
                  <a:srgbClr val="008000"/>
                </a:solidFill>
                <a:latin typeface="Arial" pitchFamily="34" charset="0"/>
                <a:cs typeface="Arial" pitchFamily="34" charset="0"/>
              </a:rPr>
              <a:t> K</a:t>
            </a:r>
            <a:r>
              <a:rPr lang="vi-VN" sz="2000" baseline="-25000" dirty="0">
                <a:solidFill>
                  <a:srgbClr val="008000"/>
                </a:solidFill>
                <a:latin typeface="Arial" pitchFamily="34" charset="0"/>
                <a:cs typeface="Arial" pitchFamily="34" charset="0"/>
              </a:rPr>
              <a:t>q</a:t>
            </a:r>
            <a:r>
              <a:rPr lang="vi-VN" sz="2000" dirty="0">
                <a:solidFill>
                  <a:srgbClr val="008000"/>
                </a:solidFill>
                <a:latin typeface="Arial" pitchFamily="34" charset="0"/>
                <a:cs typeface="Arial" pitchFamily="34" charset="0"/>
              </a:rPr>
              <a:t> </a:t>
            </a:r>
            <a:r>
              <a:rPr lang="en-US" sz="2000" dirty="0">
                <a:solidFill>
                  <a:srgbClr val="008000"/>
                </a:solidFill>
                <a:latin typeface="Arial" pitchFamily="34" charset="0"/>
                <a:cs typeface="Arial" pitchFamily="34" charset="0"/>
              </a:rPr>
              <a:t>x</a:t>
            </a:r>
            <a:r>
              <a:rPr lang="vi-VN" sz="2000" dirty="0">
                <a:solidFill>
                  <a:srgbClr val="008000"/>
                </a:solidFill>
                <a:latin typeface="Arial" pitchFamily="34" charset="0"/>
                <a:cs typeface="Arial" pitchFamily="34" charset="0"/>
              </a:rPr>
              <a:t> </a:t>
            </a:r>
            <a:r>
              <a:rPr lang="vi-VN" sz="2000" dirty="0" smtClean="0">
                <a:solidFill>
                  <a:srgbClr val="008000"/>
                </a:solidFill>
                <a:latin typeface="Arial" pitchFamily="34" charset="0"/>
                <a:cs typeface="Arial" pitchFamily="34" charset="0"/>
              </a:rPr>
              <a:t>K</a:t>
            </a:r>
            <a:r>
              <a:rPr lang="vi-VN" sz="2000" baseline="-25000" dirty="0" smtClean="0">
                <a:solidFill>
                  <a:srgbClr val="008000"/>
                </a:solidFill>
                <a:latin typeface="Arial" pitchFamily="34" charset="0"/>
                <a:cs typeface="Arial" pitchFamily="34" charset="0"/>
              </a:rPr>
              <a:t>f</a:t>
            </a:r>
            <a:endParaRPr lang="en-US" sz="2000" baseline="-25000" dirty="0" smtClean="0">
              <a:solidFill>
                <a:srgbClr val="008000"/>
              </a:solidFill>
              <a:latin typeface="Arial" pitchFamily="34" charset="0"/>
              <a:cs typeface="Arial" pitchFamily="34" charset="0"/>
            </a:endParaRPr>
          </a:p>
          <a:p>
            <a:pPr algn="ctr"/>
            <a:endParaRPr lang="en-US" sz="2000" dirty="0">
              <a:solidFill>
                <a:srgbClr val="008000"/>
              </a:solidFill>
              <a:latin typeface="Arial" pitchFamily="34" charset="0"/>
              <a:cs typeface="Arial" pitchFamily="34" charset="0"/>
            </a:endParaRPr>
          </a:p>
          <a:p>
            <a:r>
              <a:rPr lang="vi-VN" sz="2000" dirty="0" smtClean="0">
                <a:solidFill>
                  <a:srgbClr val="008000"/>
                </a:solidFill>
              </a:rPr>
              <a:t>Trong </a:t>
            </a:r>
            <a:r>
              <a:rPr lang="vi-VN" sz="2000" dirty="0">
                <a:solidFill>
                  <a:srgbClr val="008000"/>
                </a:solidFill>
              </a:rPr>
              <a:t>đó:</a:t>
            </a:r>
            <a:endParaRPr lang="en-US" sz="2000" dirty="0">
              <a:solidFill>
                <a:srgbClr val="008000"/>
              </a:solidFill>
            </a:endParaRPr>
          </a:p>
          <a:p>
            <a:r>
              <a:rPr lang="vi-VN" sz="2000" dirty="0">
                <a:solidFill>
                  <a:srgbClr val="008000"/>
                </a:solidFill>
              </a:rPr>
              <a:t>- Cmax là giá trị tối đa cho phép của thông s</a:t>
            </a:r>
            <a:r>
              <a:rPr lang="en-US" sz="2000" dirty="0">
                <a:solidFill>
                  <a:srgbClr val="008000"/>
                </a:solidFill>
              </a:rPr>
              <a:t>ố </a:t>
            </a:r>
            <a:r>
              <a:rPr lang="vi-VN" sz="2000" dirty="0">
                <a:solidFill>
                  <a:srgbClr val="008000"/>
                </a:solidFill>
              </a:rPr>
              <a:t>ô nhiễm trong nước thải chăn nuôi khi xả ra nguồn tiếp nhận nước thải;</a:t>
            </a:r>
            <a:endParaRPr lang="en-US" sz="2000" dirty="0">
              <a:solidFill>
                <a:srgbClr val="008000"/>
              </a:solidFill>
            </a:endParaRPr>
          </a:p>
          <a:p>
            <a:r>
              <a:rPr lang="vi-VN" sz="2000" dirty="0">
                <a:solidFill>
                  <a:srgbClr val="008000"/>
                </a:solidFill>
              </a:rPr>
              <a:t>- </a:t>
            </a:r>
            <a:r>
              <a:rPr lang="en-US" sz="2000" dirty="0">
                <a:solidFill>
                  <a:srgbClr val="008000"/>
                </a:solidFill>
              </a:rPr>
              <a:t>C </a:t>
            </a:r>
            <a:r>
              <a:rPr lang="vi-VN" sz="2000" dirty="0">
                <a:solidFill>
                  <a:srgbClr val="008000"/>
                </a:solidFill>
              </a:rPr>
              <a:t>là giá trị của thông số ô nhiễm trong nước thải chăn nuôi quy định tại mục 2.1.2;</a:t>
            </a:r>
            <a:endParaRPr lang="en-US" sz="2000" dirty="0">
              <a:solidFill>
                <a:srgbClr val="008000"/>
              </a:solidFill>
            </a:endParaRPr>
          </a:p>
          <a:p>
            <a:r>
              <a:rPr lang="vi-VN" sz="2000" dirty="0">
                <a:solidFill>
                  <a:srgbClr val="008000"/>
                </a:solidFill>
              </a:rPr>
              <a:t>- K</a:t>
            </a:r>
            <a:r>
              <a:rPr lang="vi-VN" sz="2000" baseline="-25000" dirty="0">
                <a:solidFill>
                  <a:srgbClr val="008000"/>
                </a:solidFill>
              </a:rPr>
              <a:t>q</a:t>
            </a:r>
            <a:r>
              <a:rPr lang="vi-VN" sz="2000" dirty="0">
                <a:solidFill>
                  <a:srgbClr val="008000"/>
                </a:solidFill>
              </a:rPr>
              <a:t> là hệ số nguồn tiếp nhận nước thải quy định tại mục 2.1.3 ứng với lưu lượng dòng chảy của sông, suối, khe, rạch, kênh, mương; dung tích của hồ, ao, đầm, phá; mục đích sử dụng của vùng nước biển ven bờ;</a:t>
            </a:r>
            <a:endParaRPr lang="en-US" sz="2000" dirty="0">
              <a:solidFill>
                <a:srgbClr val="008000"/>
              </a:solidFill>
            </a:endParaRPr>
          </a:p>
          <a:p>
            <a:r>
              <a:rPr lang="vi-VN" sz="2000" dirty="0">
                <a:solidFill>
                  <a:srgbClr val="008000"/>
                </a:solidFill>
              </a:rPr>
              <a:t>- K</a:t>
            </a:r>
            <a:r>
              <a:rPr lang="vi-VN" sz="2000" baseline="-25000" dirty="0">
                <a:solidFill>
                  <a:srgbClr val="008000"/>
                </a:solidFill>
              </a:rPr>
              <a:t>f</a:t>
            </a:r>
            <a:r>
              <a:rPr lang="vi-VN" sz="2000" dirty="0">
                <a:solidFill>
                  <a:srgbClr val="008000"/>
                </a:solidFill>
              </a:rPr>
              <a:t> là hệ số lưu lượng nguồn thải quy định tại mục 2.1.4 ứng với tổng lưu lượng nước thải của các cơ sở chăn nuôi khi xả ra nguồn tiếp nhận nước thải</a:t>
            </a:r>
            <a:r>
              <a:rPr lang="vi-VN" sz="2000" dirty="0" smtClean="0">
                <a:solidFill>
                  <a:srgbClr val="008000"/>
                </a:solidFill>
              </a:rPr>
              <a:t>.</a:t>
            </a:r>
            <a:endParaRPr lang="en-US" sz="20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2990806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86800" cy="990600"/>
          </a:xfrm>
        </p:spPr>
        <p:txBody>
          <a:bodyPr>
            <a:normAutofit fontScale="90000"/>
          </a:bodyPr>
          <a:lstStyle/>
          <a:p>
            <a:pPr marL="457200" indent="-457200" algn="just">
              <a:buFont typeface="+mj-lt"/>
              <a:buAutoNum type="arabicPeriod"/>
            </a:pPr>
            <a:r>
              <a:rPr lang="en-US" sz="2200" b="1" dirty="0" err="1" smtClean="0">
                <a:solidFill>
                  <a:srgbClr val="0070C0"/>
                </a:solidFill>
                <a:latin typeface="Arial" pitchFamily="34" charset="0"/>
                <a:cs typeface="Arial" pitchFamily="34" charset="0"/>
              </a:rPr>
              <a:t>Giới</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thiệu</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chung</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về</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các</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điều</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liên</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quan</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đến</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dự</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án</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được</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quy</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định</a:t>
            </a:r>
            <a:r>
              <a:rPr lang="en-US" sz="2200" b="1" dirty="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trong</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luật</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bảo</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vệ</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môi</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trường</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của</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Chính</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Phủ</a:t>
            </a:r>
            <a:r>
              <a:rPr lang="en-US" sz="2200" b="1" dirty="0" smtClean="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năm</a:t>
            </a:r>
            <a:r>
              <a:rPr lang="en-US" sz="2200" b="1" dirty="0" smtClean="0">
                <a:solidFill>
                  <a:srgbClr val="0070C0"/>
                </a:solidFill>
                <a:latin typeface="Arial" pitchFamily="34" charset="0"/>
                <a:cs typeface="Arial" pitchFamily="34" charset="0"/>
              </a:rPr>
              <a:t> 2015, QCVN 62-MT:2016/BTBM</a:t>
            </a:r>
          </a:p>
        </p:txBody>
      </p:sp>
      <p:sp>
        <p:nvSpPr>
          <p:cNvPr id="5" name="Rectangle 4"/>
          <p:cNvSpPr/>
          <p:nvPr/>
        </p:nvSpPr>
        <p:spPr>
          <a:xfrm>
            <a:off x="304801" y="1295400"/>
            <a:ext cx="8562108" cy="4401205"/>
          </a:xfrm>
          <a:prstGeom prst="rect">
            <a:avLst/>
          </a:prstGeom>
        </p:spPr>
        <p:txBody>
          <a:bodyPr wrap="square">
            <a:spAutoFit/>
          </a:bodyPr>
          <a:lstStyle/>
          <a:p>
            <a:pPr>
              <a:lnSpc>
                <a:spcPct val="150000"/>
              </a:lnSpc>
            </a:pPr>
            <a:r>
              <a:rPr lang="en-US" sz="2000" dirty="0" smtClean="0">
                <a:solidFill>
                  <a:srgbClr val="006600"/>
                </a:solidFill>
                <a:latin typeface="Arial" pitchFamily="34" charset="0"/>
                <a:cs typeface="Arial" pitchFamily="34" charset="0"/>
              </a:rPr>
              <a:t>1.1 </a:t>
            </a:r>
            <a:r>
              <a:rPr lang="en-US" sz="2000" dirty="0" err="1" smtClean="0">
                <a:solidFill>
                  <a:srgbClr val="006600"/>
                </a:solidFill>
                <a:latin typeface="Arial" pitchFamily="34" charset="0"/>
                <a:cs typeface="Arial" pitchFamily="34" charset="0"/>
              </a:rPr>
              <a:t>Luật</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bảo</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vệ</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môi</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trường</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của</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Chính</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Phủ</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năm</a:t>
            </a:r>
            <a:r>
              <a:rPr lang="en-US" sz="2000" dirty="0" smtClean="0">
                <a:solidFill>
                  <a:srgbClr val="006600"/>
                </a:solidFill>
                <a:latin typeface="Arial" pitchFamily="34" charset="0"/>
                <a:cs typeface="Arial" pitchFamily="34" charset="0"/>
              </a:rPr>
              <a:t> 2015, </a:t>
            </a:r>
            <a:r>
              <a:rPr lang="en-US" sz="2000" dirty="0" err="1" smtClean="0">
                <a:solidFill>
                  <a:srgbClr val="006600"/>
                </a:solidFill>
                <a:latin typeface="Arial" pitchFamily="34" charset="0"/>
                <a:cs typeface="Arial" pitchFamily="34" charset="0"/>
              </a:rPr>
              <a:t>các</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điều</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khoản</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liên</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quan</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đến</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bảo</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vệ</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môi</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trường</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trong</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dự</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án</a:t>
            </a:r>
            <a:endParaRPr lang="en-US" sz="2000" dirty="0" smtClean="0">
              <a:solidFill>
                <a:srgbClr val="006600"/>
              </a:solidFill>
              <a:latin typeface="Arial" pitchFamily="34" charset="0"/>
              <a:cs typeface="Arial" pitchFamily="34" charset="0"/>
            </a:endParaRPr>
          </a:p>
          <a:p>
            <a:endParaRPr lang="en-US" sz="2000" dirty="0" smtClean="0">
              <a:solidFill>
                <a:srgbClr val="006600"/>
              </a:solidFill>
              <a:latin typeface="Arial" pitchFamily="34" charset="0"/>
              <a:cs typeface="Arial" pitchFamily="34" charset="0"/>
            </a:endParaRPr>
          </a:p>
          <a:p>
            <a:pPr algn="just"/>
            <a:r>
              <a:rPr lang="en-US" sz="2000" dirty="0" err="1" smtClean="0">
                <a:solidFill>
                  <a:srgbClr val="006600"/>
                </a:solidFill>
                <a:latin typeface="Arial" pitchFamily="34" charset="0"/>
                <a:cs typeface="Arial" pitchFamily="34" charset="0"/>
              </a:rPr>
              <a:t>Luật</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quy</a:t>
            </a:r>
            <a:r>
              <a:rPr lang="en-US" sz="2000" dirty="0" smtClean="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định</a:t>
            </a:r>
            <a:r>
              <a:rPr lang="en-US" sz="2000" dirty="0" smtClean="0">
                <a:solidFill>
                  <a:srgbClr val="006600"/>
                </a:solidFill>
                <a:latin typeface="Arial" pitchFamily="34" charset="0"/>
                <a:cs typeface="Arial" pitchFamily="34" charset="0"/>
              </a:rPr>
              <a:t>: </a:t>
            </a:r>
          </a:p>
          <a:p>
            <a:pPr algn="just"/>
            <a:endParaRPr lang="en-US" sz="2000" dirty="0" smtClean="0">
              <a:solidFill>
                <a:srgbClr val="006600"/>
              </a:solidFill>
              <a:latin typeface="Arial" pitchFamily="34" charset="0"/>
              <a:cs typeface="Arial" pitchFamily="34" charset="0"/>
            </a:endParaRPr>
          </a:p>
          <a:p>
            <a:pPr marL="342900" indent="-342900" algn="just">
              <a:buFontTx/>
              <a:buChar char="-"/>
            </a:pPr>
            <a:r>
              <a:rPr lang="en-US" sz="2000" dirty="0" err="1">
                <a:solidFill>
                  <a:srgbClr val="006600"/>
                </a:solidFill>
                <a:latin typeface="Arial" pitchFamily="34" charset="0"/>
                <a:cs typeface="Arial" pitchFamily="34" charset="0"/>
              </a:rPr>
              <a:t>V</a:t>
            </a:r>
            <a:r>
              <a:rPr lang="en-US" sz="2000" dirty="0" err="1" smtClean="0">
                <a:solidFill>
                  <a:srgbClr val="006600"/>
                </a:solidFill>
                <a:latin typeface="Arial" pitchFamily="34" charset="0"/>
                <a:cs typeface="Arial" pitchFamily="34" charset="0"/>
              </a:rPr>
              <a:t>ề</a:t>
            </a:r>
            <a:r>
              <a:rPr lang="en-US" sz="2000" dirty="0" smtClean="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hoạt</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động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bảo</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vệ</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môi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trường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chính</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sách</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biện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pháp</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và</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nguồn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lực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để</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bảo</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vệ</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môi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trường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quyền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và</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nghĩa</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vụ</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của</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tổ</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chức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hộ</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gia</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đình</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cá</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nhân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trong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bảo</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vệ</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môi</a:t>
            </a:r>
            <a:r>
              <a:rPr lang="en-US" sz="2000" dirty="0">
                <a:solidFill>
                  <a:srgbClr val="006600"/>
                </a:solidFill>
                <a:latin typeface="Arial" pitchFamily="34" charset="0"/>
                <a:cs typeface="Arial" pitchFamily="34" charset="0"/>
              </a:rPr>
              <a:t> </a:t>
            </a:r>
            <a:r>
              <a:rPr lang="en-US" sz="2000" dirty="0" err="1" smtClean="0">
                <a:solidFill>
                  <a:srgbClr val="006600"/>
                </a:solidFill>
                <a:latin typeface="Arial" pitchFamily="34" charset="0"/>
                <a:cs typeface="Arial" pitchFamily="34" charset="0"/>
              </a:rPr>
              <a:t>trường</a:t>
            </a:r>
            <a:endParaRPr lang="en-US" sz="2000" dirty="0" smtClean="0">
              <a:solidFill>
                <a:srgbClr val="006600"/>
              </a:solidFill>
              <a:latin typeface="Arial" pitchFamily="34" charset="0"/>
              <a:cs typeface="Arial" pitchFamily="34" charset="0"/>
            </a:endParaRPr>
          </a:p>
          <a:p>
            <a:pPr marL="342900" indent="-342900" algn="just">
              <a:buFontTx/>
              <a:buChar char="-"/>
            </a:pPr>
            <a:endParaRPr lang="en-US" sz="2000" dirty="0" smtClean="0">
              <a:solidFill>
                <a:srgbClr val="006600"/>
              </a:solidFill>
              <a:latin typeface="Arial" pitchFamily="34" charset="0"/>
              <a:cs typeface="Arial" pitchFamily="34" charset="0"/>
            </a:endParaRPr>
          </a:p>
          <a:p>
            <a:pPr marL="342900" indent="-342900" algn="just">
              <a:buFontTx/>
              <a:buChar char="-"/>
            </a:pPr>
            <a:r>
              <a:rPr lang="en-US" sz="2000" dirty="0" err="1">
                <a:solidFill>
                  <a:srgbClr val="006600"/>
                </a:solidFill>
                <a:latin typeface="Arial" pitchFamily="34" charset="0"/>
                <a:cs typeface="Arial" pitchFamily="34" charset="0"/>
              </a:rPr>
              <a:t>Á</a:t>
            </a:r>
            <a:r>
              <a:rPr lang="en-US" sz="2000" dirty="0" err="1" smtClean="0">
                <a:solidFill>
                  <a:srgbClr val="006600"/>
                </a:solidFill>
                <a:latin typeface="Arial" pitchFamily="34" charset="0"/>
                <a:cs typeface="Arial" pitchFamily="34" charset="0"/>
              </a:rPr>
              <a:t>p</a:t>
            </a:r>
            <a:r>
              <a:rPr lang="en-US" sz="2000" dirty="0" smtClean="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dụng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đối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với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cơ</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quan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nhà</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nước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tổ</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chức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hộ</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gia</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đình</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cá</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nhân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trong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nước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người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Việt</a:t>
            </a:r>
            <a:r>
              <a:rPr lang="en-US" sz="2000" dirty="0">
                <a:solidFill>
                  <a:srgbClr val="006600"/>
                </a:solidFill>
                <a:latin typeface="Arial" pitchFamily="34" charset="0"/>
                <a:cs typeface="Arial" pitchFamily="34" charset="0"/>
              </a:rPr>
              <a:t> Nam </a:t>
            </a:r>
            <a:r>
              <a:rPr lang="en-US" sz="2000" dirty="0" err="1">
                <a:solidFill>
                  <a:srgbClr val="006600"/>
                </a:solidFill>
                <a:latin typeface="Arial" pitchFamily="34" charset="0"/>
                <a:cs typeface="Arial" pitchFamily="34" charset="0"/>
              </a:rPr>
              <a:t>định</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cư</a:t>
            </a:r>
            <a:r>
              <a:rPr lang="en-US" sz="2000" dirty="0">
                <a:solidFill>
                  <a:srgbClr val="006600"/>
                </a:solidFill>
                <a:latin typeface="Arial" pitchFamily="34" charset="0"/>
                <a:cs typeface="Arial" pitchFamily="34" charset="0"/>
              </a:rPr>
              <a:t> ở </a:t>
            </a:r>
            <a:r>
              <a:rPr lang="en-US" sz="2000" dirty="0" err="1">
                <a:solidFill>
                  <a:srgbClr val="006600"/>
                </a:solidFill>
                <a:latin typeface="Arial" pitchFamily="34" charset="0"/>
                <a:cs typeface="Arial" pitchFamily="34" charset="0"/>
              </a:rPr>
              <a:t>nước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ngoài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tổ</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chức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cá</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nhân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nước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ngoài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có</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hoạt</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động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trên</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lãnh</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thổ</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nước</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Cộng</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hoà</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xã</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hội</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chủ</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nghĩa</a:t>
            </a:r>
            <a:r>
              <a:rPr lang="en-US" sz="2000" dirty="0">
                <a:solidFill>
                  <a:srgbClr val="006600"/>
                </a:solidFill>
                <a:latin typeface="Arial" pitchFamily="34" charset="0"/>
                <a:cs typeface="Arial" pitchFamily="34" charset="0"/>
              </a:rPr>
              <a:t> </a:t>
            </a:r>
            <a:r>
              <a:rPr lang="en-US" sz="2000" dirty="0" err="1">
                <a:solidFill>
                  <a:srgbClr val="006600"/>
                </a:solidFill>
                <a:latin typeface="Arial" pitchFamily="34" charset="0"/>
                <a:cs typeface="Arial" pitchFamily="34" charset="0"/>
              </a:rPr>
              <a:t>Việt</a:t>
            </a:r>
            <a:r>
              <a:rPr lang="en-US" sz="2000" dirty="0">
                <a:solidFill>
                  <a:srgbClr val="006600"/>
                </a:solidFill>
                <a:latin typeface="Arial" pitchFamily="34" charset="0"/>
                <a:cs typeface="Arial" pitchFamily="34" charset="0"/>
              </a:rPr>
              <a:t> Nam</a:t>
            </a:r>
            <a:endParaRPr lang="en-US" sz="2000" dirty="0" smtClean="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val="3376750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714508" cy="707886"/>
          </a:xfrm>
          <a:prstGeom prst="rect">
            <a:avLst/>
          </a:prstGeom>
        </p:spPr>
        <p:txBody>
          <a:bodyPr wrap="square">
            <a:spAutoFit/>
          </a:bodyPr>
          <a:lstStyle/>
          <a:p>
            <a:r>
              <a:rPr lang="en-US" sz="2000" dirty="0" smtClean="0">
                <a:solidFill>
                  <a:srgbClr val="008000"/>
                </a:solidFill>
                <a:latin typeface="Arial" pitchFamily="34" charset="0"/>
                <a:cs typeface="Arial" pitchFamily="34" charset="0"/>
              </a:rPr>
              <a:t>2</a:t>
            </a:r>
            <a:r>
              <a:rPr lang="vi-VN" sz="2000" dirty="0">
                <a:solidFill>
                  <a:srgbClr val="008000"/>
                </a:solidFill>
                <a:latin typeface="Arial" pitchFamily="34" charset="0"/>
                <a:cs typeface="Arial" pitchFamily="34" charset="0"/>
              </a:rPr>
              <a:t>.1.</a:t>
            </a:r>
            <a:r>
              <a:rPr lang="en-US" sz="2000" dirty="0">
                <a:solidFill>
                  <a:srgbClr val="008000"/>
                </a:solidFill>
                <a:latin typeface="Arial" pitchFamily="34" charset="0"/>
                <a:cs typeface="Arial" pitchFamily="34" charset="0"/>
              </a:rPr>
              <a:t>2</a:t>
            </a:r>
            <a:r>
              <a:rPr lang="vi-VN" sz="2000" dirty="0">
                <a:solidFill>
                  <a:srgbClr val="008000"/>
                </a:solidFill>
                <a:latin typeface="Arial" pitchFamily="34" charset="0"/>
                <a:cs typeface="Arial" pitchFamily="34" charset="0"/>
              </a:rPr>
              <a:t>. Giá trị </a:t>
            </a:r>
            <a:r>
              <a:rPr lang="en-US" sz="2000" dirty="0">
                <a:solidFill>
                  <a:srgbClr val="008000"/>
                </a:solidFill>
                <a:latin typeface="Arial" pitchFamily="34" charset="0"/>
                <a:cs typeface="Arial" pitchFamily="34" charset="0"/>
              </a:rPr>
              <a:t>C </a:t>
            </a:r>
            <a:r>
              <a:rPr lang="vi-VN" sz="2000" dirty="0">
                <a:solidFill>
                  <a:srgbClr val="008000"/>
                </a:solidFill>
                <a:latin typeface="Arial" pitchFamily="34" charset="0"/>
                <a:cs typeface="Arial" pitchFamily="34" charset="0"/>
              </a:rPr>
              <a:t>làm cơ sở tính toán giá trị tối đa cho phép của các thông số ô </a:t>
            </a:r>
            <a:r>
              <a:rPr lang="vi-VN" sz="2000" dirty="0" smtClean="0">
                <a:solidFill>
                  <a:srgbClr val="008000"/>
                </a:solidFill>
                <a:latin typeface="Arial" pitchFamily="34" charset="0"/>
                <a:cs typeface="Arial" pitchFamily="34" charset="0"/>
              </a:rPr>
              <a:t>nhiễm</a:t>
            </a:r>
            <a:endParaRPr lang="en-US" sz="2000" dirty="0" smtClean="0">
              <a:solidFill>
                <a:srgbClr val="008000"/>
              </a:solidFill>
              <a:latin typeface="Arial" pitchFamily="34" charset="0"/>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492922833"/>
              </p:ext>
            </p:extLst>
          </p:nvPr>
        </p:nvGraphicFramePr>
        <p:xfrm>
          <a:off x="457200" y="814117"/>
          <a:ext cx="8229600" cy="3224483"/>
        </p:xfrm>
        <a:graphic>
          <a:graphicData uri="http://schemas.openxmlformats.org/drawingml/2006/table">
            <a:tbl>
              <a:tblPr>
                <a:tableStyleId>{5C22544A-7EE6-4342-B048-85BDC9FD1C3A}</a:tableStyleId>
              </a:tblPr>
              <a:tblGrid>
                <a:gridCol w="838200"/>
                <a:gridCol w="2590800"/>
                <a:gridCol w="2819400"/>
                <a:gridCol w="1066800"/>
                <a:gridCol w="914400"/>
              </a:tblGrid>
              <a:tr h="358276">
                <a:tc rowSpan="2">
                  <a:txBody>
                    <a:bodyPr/>
                    <a:lstStyle/>
                    <a:p>
                      <a:pPr marL="0" marR="0" algn="ctr">
                        <a:spcBef>
                          <a:spcPts val="600"/>
                        </a:spcBef>
                        <a:spcAft>
                          <a:spcPts val="0"/>
                        </a:spcAft>
                      </a:pPr>
                      <a:r>
                        <a:rPr lang="vi-VN" sz="2000" dirty="0">
                          <a:solidFill>
                            <a:srgbClr val="008000"/>
                          </a:solidFill>
                          <a:effectLst/>
                        </a:rPr>
                        <a:t>TT</a:t>
                      </a:r>
                      <a:endParaRPr lang="en-US" sz="2000" dirty="0">
                        <a:solidFill>
                          <a:srgbClr val="008000"/>
                        </a:solidFill>
                        <a:effectLst/>
                        <a:latin typeface="Times New Roman"/>
                        <a:ea typeface="Times New Roman"/>
                      </a:endParaRPr>
                    </a:p>
                  </a:txBody>
                  <a:tcPr marL="0" marR="0" marT="0" marB="0" anchor="ctr"/>
                </a:tc>
                <a:tc rowSpan="2">
                  <a:txBody>
                    <a:bodyPr/>
                    <a:lstStyle/>
                    <a:p>
                      <a:pPr marL="0" marR="0" algn="ctr">
                        <a:spcBef>
                          <a:spcPts val="600"/>
                        </a:spcBef>
                        <a:spcAft>
                          <a:spcPts val="0"/>
                        </a:spcAft>
                      </a:pPr>
                      <a:r>
                        <a:rPr lang="vi-VN" sz="2000">
                          <a:solidFill>
                            <a:srgbClr val="008000"/>
                          </a:solidFill>
                          <a:effectLst/>
                        </a:rPr>
                        <a:t>Thông số</a:t>
                      </a:r>
                      <a:endParaRPr lang="en-US" sz="2000">
                        <a:solidFill>
                          <a:srgbClr val="008000"/>
                        </a:solidFill>
                        <a:effectLst/>
                        <a:latin typeface="Times New Roman"/>
                        <a:ea typeface="Times New Roman"/>
                      </a:endParaRPr>
                    </a:p>
                  </a:txBody>
                  <a:tcPr marL="0" marR="0" marT="0" marB="0" anchor="ctr"/>
                </a:tc>
                <a:tc rowSpan="2">
                  <a:txBody>
                    <a:bodyPr/>
                    <a:lstStyle/>
                    <a:p>
                      <a:pPr marL="0" marR="0" algn="ctr">
                        <a:spcBef>
                          <a:spcPts val="600"/>
                        </a:spcBef>
                        <a:spcAft>
                          <a:spcPts val="0"/>
                        </a:spcAft>
                      </a:pPr>
                      <a:r>
                        <a:rPr lang="vi-VN" sz="2000">
                          <a:solidFill>
                            <a:srgbClr val="008000"/>
                          </a:solidFill>
                          <a:effectLst/>
                        </a:rPr>
                        <a:t>Đơn vị</a:t>
                      </a:r>
                      <a:endParaRPr lang="en-US" sz="2000">
                        <a:solidFill>
                          <a:srgbClr val="008000"/>
                        </a:solidFill>
                        <a:effectLst/>
                        <a:latin typeface="Times New Roman"/>
                        <a:ea typeface="Times New Roman"/>
                      </a:endParaRPr>
                    </a:p>
                  </a:txBody>
                  <a:tcPr marL="0" marR="0" marT="0" marB="0" anchor="ctr"/>
                </a:tc>
                <a:tc gridSpan="2">
                  <a:txBody>
                    <a:bodyPr/>
                    <a:lstStyle/>
                    <a:p>
                      <a:pPr marL="0" marR="0" algn="ctr">
                        <a:spcBef>
                          <a:spcPts val="600"/>
                        </a:spcBef>
                        <a:spcAft>
                          <a:spcPts val="0"/>
                        </a:spcAft>
                      </a:pPr>
                      <a:r>
                        <a:rPr lang="vi-VN" sz="2000">
                          <a:solidFill>
                            <a:srgbClr val="008000"/>
                          </a:solidFill>
                          <a:effectLst/>
                        </a:rPr>
                        <a:t>Giá trị </a:t>
                      </a:r>
                      <a:r>
                        <a:rPr lang="en-US" sz="2000">
                          <a:solidFill>
                            <a:srgbClr val="008000"/>
                          </a:solidFill>
                          <a:effectLst/>
                        </a:rPr>
                        <a:t>C</a:t>
                      </a:r>
                      <a:endParaRPr lang="en-US" sz="2000">
                        <a:solidFill>
                          <a:srgbClr val="008000"/>
                        </a:solidFill>
                        <a:effectLst/>
                        <a:latin typeface="Times New Roman"/>
                        <a:ea typeface="Times New Roman"/>
                      </a:endParaRPr>
                    </a:p>
                  </a:txBody>
                  <a:tcPr marL="0" marR="0" marT="0" marB="0" anchor="ctr"/>
                </a:tc>
                <a:tc hMerge="1">
                  <a:txBody>
                    <a:bodyPr/>
                    <a:lstStyle/>
                    <a:p>
                      <a:endParaRPr lang="en-US"/>
                    </a:p>
                  </a:txBody>
                  <a:tcPr/>
                </a:tc>
              </a:tr>
              <a:tr h="358276">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600"/>
                        </a:spcBef>
                        <a:spcAft>
                          <a:spcPts val="0"/>
                        </a:spcAft>
                      </a:pPr>
                      <a:r>
                        <a:rPr lang="vi-VN" sz="2000">
                          <a:solidFill>
                            <a:srgbClr val="008000"/>
                          </a:solidFill>
                          <a:effectLst/>
                        </a:rPr>
                        <a:t>A</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B</a:t>
                      </a:r>
                      <a:endParaRPr lang="en-US" sz="2000">
                        <a:solidFill>
                          <a:srgbClr val="008000"/>
                        </a:solidFill>
                        <a:effectLst/>
                        <a:latin typeface="Times New Roman"/>
                        <a:ea typeface="Times New Roman"/>
                      </a:endParaRPr>
                    </a:p>
                  </a:txBody>
                  <a:tcPr marL="0" marR="0" marT="0" marB="0" anchor="ctr"/>
                </a:tc>
              </a:tr>
              <a:tr h="358276">
                <a:tc>
                  <a:txBody>
                    <a:bodyPr/>
                    <a:lstStyle/>
                    <a:p>
                      <a:pPr marL="0" marR="0" algn="ctr">
                        <a:spcBef>
                          <a:spcPts val="600"/>
                        </a:spcBef>
                        <a:spcAft>
                          <a:spcPts val="0"/>
                        </a:spcAft>
                      </a:pPr>
                      <a:r>
                        <a:rPr lang="vi-VN" sz="2000">
                          <a:solidFill>
                            <a:srgbClr val="008000"/>
                          </a:solidFill>
                          <a:effectLst/>
                        </a:rPr>
                        <a:t>1</a:t>
                      </a:r>
                      <a:endParaRPr lang="en-US" sz="20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2000">
                          <a:solidFill>
                            <a:srgbClr val="008000"/>
                          </a:solidFill>
                          <a:effectLst/>
                        </a:rPr>
                        <a:t>pH</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6-9</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5,5-9</a:t>
                      </a:r>
                      <a:endParaRPr lang="en-US" sz="2000">
                        <a:solidFill>
                          <a:srgbClr val="008000"/>
                        </a:solidFill>
                        <a:effectLst/>
                        <a:latin typeface="Times New Roman"/>
                        <a:ea typeface="Times New Roman"/>
                      </a:endParaRPr>
                    </a:p>
                  </a:txBody>
                  <a:tcPr marL="0" marR="0" marT="0" marB="0" anchor="ctr"/>
                </a:tc>
              </a:tr>
              <a:tr h="358276">
                <a:tc>
                  <a:txBody>
                    <a:bodyPr/>
                    <a:lstStyle/>
                    <a:p>
                      <a:pPr marL="0" marR="0" algn="ctr">
                        <a:spcBef>
                          <a:spcPts val="600"/>
                        </a:spcBef>
                        <a:spcAft>
                          <a:spcPts val="0"/>
                        </a:spcAft>
                      </a:pPr>
                      <a:r>
                        <a:rPr lang="vi-VN" sz="2000">
                          <a:solidFill>
                            <a:srgbClr val="008000"/>
                          </a:solidFill>
                          <a:effectLst/>
                        </a:rPr>
                        <a:t>2</a:t>
                      </a:r>
                      <a:endParaRPr lang="en-US" sz="20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2000">
                          <a:solidFill>
                            <a:srgbClr val="008000"/>
                          </a:solidFill>
                          <a:effectLst/>
                        </a:rPr>
                        <a:t>BOD</a:t>
                      </a:r>
                      <a:r>
                        <a:rPr lang="en-US" sz="2000" baseline="-25000">
                          <a:solidFill>
                            <a:srgbClr val="008000"/>
                          </a:solidFill>
                          <a:effectLst/>
                        </a:rPr>
                        <a:t>5</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mg/l</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40</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100</a:t>
                      </a:r>
                      <a:endParaRPr lang="en-US" sz="2000">
                        <a:solidFill>
                          <a:srgbClr val="008000"/>
                        </a:solidFill>
                        <a:effectLst/>
                        <a:latin typeface="Times New Roman"/>
                        <a:ea typeface="Times New Roman"/>
                      </a:endParaRPr>
                    </a:p>
                  </a:txBody>
                  <a:tcPr marL="0" marR="0" marT="0" marB="0" anchor="ctr"/>
                </a:tc>
              </a:tr>
              <a:tr h="358276">
                <a:tc>
                  <a:txBody>
                    <a:bodyPr/>
                    <a:lstStyle/>
                    <a:p>
                      <a:pPr marL="0" marR="0" algn="ctr">
                        <a:spcBef>
                          <a:spcPts val="600"/>
                        </a:spcBef>
                        <a:spcAft>
                          <a:spcPts val="0"/>
                        </a:spcAft>
                      </a:pPr>
                      <a:r>
                        <a:rPr lang="vi-VN" sz="2000">
                          <a:solidFill>
                            <a:srgbClr val="008000"/>
                          </a:solidFill>
                          <a:effectLst/>
                        </a:rPr>
                        <a:t>3</a:t>
                      </a:r>
                      <a:endParaRPr lang="en-US" sz="20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2000">
                          <a:solidFill>
                            <a:srgbClr val="008000"/>
                          </a:solidFill>
                          <a:effectLst/>
                        </a:rPr>
                        <a:t>COD</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mg/l</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100</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300</a:t>
                      </a:r>
                      <a:endParaRPr lang="en-US" sz="2000">
                        <a:solidFill>
                          <a:srgbClr val="008000"/>
                        </a:solidFill>
                        <a:effectLst/>
                        <a:latin typeface="Times New Roman"/>
                        <a:ea typeface="Times New Roman"/>
                      </a:endParaRPr>
                    </a:p>
                  </a:txBody>
                  <a:tcPr marL="0" marR="0" marT="0" marB="0" anchor="ctr"/>
                </a:tc>
              </a:tr>
              <a:tr h="358276">
                <a:tc>
                  <a:txBody>
                    <a:bodyPr/>
                    <a:lstStyle/>
                    <a:p>
                      <a:pPr marL="0" marR="0" algn="ctr">
                        <a:spcBef>
                          <a:spcPts val="600"/>
                        </a:spcBef>
                        <a:spcAft>
                          <a:spcPts val="0"/>
                        </a:spcAft>
                      </a:pPr>
                      <a:r>
                        <a:rPr lang="vi-VN" sz="2000">
                          <a:solidFill>
                            <a:srgbClr val="008000"/>
                          </a:solidFill>
                          <a:effectLst/>
                        </a:rPr>
                        <a:t>4</a:t>
                      </a:r>
                      <a:endParaRPr lang="en-US" sz="20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2000">
                          <a:solidFill>
                            <a:srgbClr val="008000"/>
                          </a:solidFill>
                          <a:effectLst/>
                        </a:rPr>
                        <a:t>Tổng chất rắn lơ lửng</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mg/l</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50</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150</a:t>
                      </a:r>
                      <a:endParaRPr lang="en-US" sz="2000">
                        <a:solidFill>
                          <a:srgbClr val="008000"/>
                        </a:solidFill>
                        <a:effectLst/>
                        <a:latin typeface="Times New Roman"/>
                        <a:ea typeface="Times New Roman"/>
                      </a:endParaRPr>
                    </a:p>
                  </a:txBody>
                  <a:tcPr marL="0" marR="0" marT="0" marB="0" anchor="ctr"/>
                </a:tc>
              </a:tr>
              <a:tr h="358276">
                <a:tc>
                  <a:txBody>
                    <a:bodyPr/>
                    <a:lstStyle/>
                    <a:p>
                      <a:pPr marL="0" marR="0" algn="ctr">
                        <a:spcBef>
                          <a:spcPts val="600"/>
                        </a:spcBef>
                        <a:spcAft>
                          <a:spcPts val="0"/>
                        </a:spcAft>
                      </a:pPr>
                      <a:r>
                        <a:rPr lang="vi-VN" sz="2000">
                          <a:solidFill>
                            <a:srgbClr val="008000"/>
                          </a:solidFill>
                          <a:effectLst/>
                        </a:rPr>
                        <a:t>5</a:t>
                      </a:r>
                      <a:endParaRPr lang="en-US" sz="20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2000">
                          <a:solidFill>
                            <a:srgbClr val="008000"/>
                          </a:solidFill>
                          <a:effectLst/>
                        </a:rPr>
                        <a:t>Tổng Nitơ (theo N)</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dirty="0">
                          <a:solidFill>
                            <a:srgbClr val="008000"/>
                          </a:solidFill>
                          <a:effectLst/>
                        </a:rPr>
                        <a:t>mg/l</a:t>
                      </a:r>
                      <a:endParaRPr lang="en-US" sz="2000" dirty="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50</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150</a:t>
                      </a:r>
                      <a:endParaRPr lang="en-US" sz="2000">
                        <a:solidFill>
                          <a:srgbClr val="008000"/>
                        </a:solidFill>
                        <a:effectLst/>
                        <a:latin typeface="Times New Roman"/>
                        <a:ea typeface="Times New Roman"/>
                      </a:endParaRPr>
                    </a:p>
                  </a:txBody>
                  <a:tcPr marL="0" marR="0" marT="0" marB="0" anchor="ctr"/>
                </a:tc>
              </a:tr>
              <a:tr h="716551">
                <a:tc>
                  <a:txBody>
                    <a:bodyPr/>
                    <a:lstStyle/>
                    <a:p>
                      <a:pPr marL="0" marR="0" algn="ctr">
                        <a:spcBef>
                          <a:spcPts val="600"/>
                        </a:spcBef>
                        <a:spcAft>
                          <a:spcPts val="0"/>
                        </a:spcAft>
                      </a:pPr>
                      <a:r>
                        <a:rPr lang="vi-VN" sz="2000">
                          <a:solidFill>
                            <a:srgbClr val="008000"/>
                          </a:solidFill>
                          <a:effectLst/>
                        </a:rPr>
                        <a:t>6</a:t>
                      </a:r>
                      <a:endParaRPr lang="en-US" sz="20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2000" dirty="0">
                          <a:solidFill>
                            <a:srgbClr val="008000"/>
                          </a:solidFill>
                          <a:effectLst/>
                        </a:rPr>
                        <a:t>Tổng Coli</a:t>
                      </a:r>
                      <a:r>
                        <a:rPr lang="en-US" sz="2000" dirty="0">
                          <a:solidFill>
                            <a:srgbClr val="008000"/>
                          </a:solidFill>
                          <a:effectLst/>
                        </a:rPr>
                        <a:t>f</a:t>
                      </a:r>
                      <a:r>
                        <a:rPr lang="vi-VN" sz="2000" dirty="0">
                          <a:solidFill>
                            <a:srgbClr val="008000"/>
                          </a:solidFill>
                          <a:effectLst/>
                        </a:rPr>
                        <a:t>orm</a:t>
                      </a:r>
                      <a:endParaRPr lang="en-US" sz="2000" dirty="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dirty="0">
                          <a:solidFill>
                            <a:srgbClr val="008000"/>
                          </a:solidFill>
                          <a:effectLst/>
                        </a:rPr>
                        <a:t>MPN hoặc CFU /100 ml</a:t>
                      </a:r>
                      <a:endParaRPr lang="en-US" sz="2000" dirty="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a:solidFill>
                            <a:srgbClr val="008000"/>
                          </a:solidFill>
                          <a:effectLst/>
                        </a:rPr>
                        <a:t>3000</a:t>
                      </a:r>
                      <a:endParaRPr lang="en-US" sz="200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2000" dirty="0">
                          <a:solidFill>
                            <a:srgbClr val="008000"/>
                          </a:solidFill>
                          <a:effectLst/>
                        </a:rPr>
                        <a:t>5000</a:t>
                      </a:r>
                      <a:endParaRPr lang="en-US" sz="2000" dirty="0">
                        <a:solidFill>
                          <a:srgbClr val="008000"/>
                        </a:solidFill>
                        <a:effectLst/>
                        <a:latin typeface="Times New Roman"/>
                        <a:ea typeface="Times New Roman"/>
                      </a:endParaRPr>
                    </a:p>
                  </a:txBody>
                  <a:tcPr marL="0" marR="0" marT="0" marB="0" anchor="ctr"/>
                </a:tc>
              </a:tr>
            </a:tbl>
          </a:graphicData>
        </a:graphic>
      </p:graphicFrame>
      <p:sp>
        <p:nvSpPr>
          <p:cNvPr id="3" name="Rectangle 2"/>
          <p:cNvSpPr/>
          <p:nvPr/>
        </p:nvSpPr>
        <p:spPr>
          <a:xfrm>
            <a:off x="408709" y="4191000"/>
            <a:ext cx="8610600" cy="2308324"/>
          </a:xfrm>
          <a:prstGeom prst="rect">
            <a:avLst/>
          </a:prstGeom>
        </p:spPr>
        <p:txBody>
          <a:bodyPr wrap="square">
            <a:spAutoFit/>
          </a:bodyPr>
          <a:lstStyle/>
          <a:p>
            <a:pPr algn="just"/>
            <a:r>
              <a:rPr lang="vi-VN" dirty="0">
                <a:solidFill>
                  <a:srgbClr val="008000"/>
                </a:solidFill>
              </a:rPr>
              <a:t>Cột A </a:t>
            </a:r>
            <a:r>
              <a:rPr lang="vi-VN" dirty="0" smtClean="0">
                <a:solidFill>
                  <a:srgbClr val="008000"/>
                </a:solidFill>
              </a:rPr>
              <a:t>quy </a:t>
            </a:r>
            <a:r>
              <a:rPr lang="vi-VN" dirty="0">
                <a:solidFill>
                  <a:srgbClr val="008000"/>
                </a:solidFill>
              </a:rPr>
              <a:t>định giá trị </a:t>
            </a:r>
            <a:r>
              <a:rPr lang="en-US" dirty="0">
                <a:solidFill>
                  <a:srgbClr val="008000"/>
                </a:solidFill>
              </a:rPr>
              <a:t>C </a:t>
            </a:r>
            <a:r>
              <a:rPr lang="vi-VN" dirty="0">
                <a:solidFill>
                  <a:srgbClr val="008000"/>
                </a:solidFill>
              </a:rPr>
              <a:t>của các thông số ô nhiễm trong nước thải chăn nuôi khi xả ra nguồn nước được dùng cho mục đích cấp nước sinh hoạt</a:t>
            </a:r>
            <a:r>
              <a:rPr lang="vi-VN" dirty="0" smtClean="0">
                <a:solidFill>
                  <a:srgbClr val="008000"/>
                </a:solidFill>
              </a:rPr>
              <a:t>.</a:t>
            </a:r>
            <a:endParaRPr lang="en-US" dirty="0" smtClean="0">
              <a:solidFill>
                <a:srgbClr val="008000"/>
              </a:solidFill>
            </a:endParaRPr>
          </a:p>
          <a:p>
            <a:pPr algn="just"/>
            <a:endParaRPr lang="en-US" dirty="0">
              <a:solidFill>
                <a:srgbClr val="008000"/>
              </a:solidFill>
            </a:endParaRPr>
          </a:p>
          <a:p>
            <a:pPr algn="just"/>
            <a:r>
              <a:rPr lang="vi-VN" dirty="0">
                <a:solidFill>
                  <a:srgbClr val="008000"/>
                </a:solidFill>
              </a:rPr>
              <a:t>Cột B </a:t>
            </a:r>
            <a:r>
              <a:rPr lang="vi-VN" dirty="0" smtClean="0">
                <a:solidFill>
                  <a:srgbClr val="008000"/>
                </a:solidFill>
              </a:rPr>
              <a:t>quy </a:t>
            </a:r>
            <a:r>
              <a:rPr lang="vi-VN" dirty="0">
                <a:solidFill>
                  <a:srgbClr val="008000"/>
                </a:solidFill>
              </a:rPr>
              <a:t>định giá trị </a:t>
            </a:r>
            <a:r>
              <a:rPr lang="en-US" dirty="0">
                <a:solidFill>
                  <a:srgbClr val="008000"/>
                </a:solidFill>
              </a:rPr>
              <a:t>C </a:t>
            </a:r>
            <a:r>
              <a:rPr lang="vi-VN" dirty="0">
                <a:solidFill>
                  <a:srgbClr val="008000"/>
                </a:solidFill>
              </a:rPr>
              <a:t>của các thông số ô nhiễm trong nước thải chăn nuôi khi xả ra nguồn nước không dùng cho mục đích cấp nước sinh hoạt</a:t>
            </a:r>
            <a:r>
              <a:rPr lang="vi-VN" dirty="0" smtClean="0">
                <a:solidFill>
                  <a:srgbClr val="008000"/>
                </a:solidFill>
              </a:rPr>
              <a:t>.</a:t>
            </a:r>
            <a:endParaRPr lang="en-US" dirty="0" smtClean="0">
              <a:solidFill>
                <a:srgbClr val="008000"/>
              </a:solidFill>
            </a:endParaRPr>
          </a:p>
          <a:p>
            <a:pPr algn="just"/>
            <a:endParaRPr lang="en-US" dirty="0">
              <a:solidFill>
                <a:srgbClr val="008000"/>
              </a:solidFill>
            </a:endParaRPr>
          </a:p>
          <a:p>
            <a:pPr algn="just"/>
            <a:r>
              <a:rPr lang="vi-VN" dirty="0">
                <a:solidFill>
                  <a:srgbClr val="008000"/>
                </a:solidFill>
              </a:rPr>
              <a:t>Mục đích sử dụng của nguồn tiếp nhận nước thải được xác định tại khu vực tiếp nhận nước thải.</a:t>
            </a:r>
            <a:endParaRPr lang="en-US" dirty="0">
              <a:solidFill>
                <a:srgbClr val="008000"/>
              </a:solidFill>
            </a:endParaRPr>
          </a:p>
        </p:txBody>
      </p:sp>
    </p:spTree>
    <p:extLst>
      <p:ext uri="{BB962C8B-B14F-4D97-AF65-F5344CB8AC3E}">
        <p14:creationId xmlns:p14="http://schemas.microsoft.com/office/powerpoint/2010/main" val="4051179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714508" cy="707886"/>
          </a:xfrm>
          <a:prstGeom prst="rect">
            <a:avLst/>
          </a:prstGeom>
        </p:spPr>
        <p:txBody>
          <a:bodyPr wrap="square">
            <a:spAutoFit/>
          </a:bodyPr>
          <a:lstStyle/>
          <a:p>
            <a:r>
              <a:rPr lang="en-US" sz="2000" b="1" dirty="0">
                <a:solidFill>
                  <a:srgbClr val="008000"/>
                </a:solidFill>
              </a:rPr>
              <a:t>3</a:t>
            </a:r>
            <a:r>
              <a:rPr lang="vi-VN" sz="2000" b="1" dirty="0">
                <a:solidFill>
                  <a:srgbClr val="008000"/>
                </a:solidFill>
              </a:rPr>
              <a:t>.1. Phương pháp lấy mẫu và xác định giá trị các thông số trong nước thải chăn nuôi thực hiện theo các tiêu chuẩn sau đây</a:t>
            </a:r>
            <a:r>
              <a:rPr lang="vi-VN" sz="2000" b="1" dirty="0" smtClean="0">
                <a:solidFill>
                  <a:srgbClr val="008000"/>
                </a:solidFill>
              </a:rPr>
              <a:t>:</a:t>
            </a:r>
            <a:r>
              <a:rPr lang="en-US" sz="2000" b="1" dirty="0" smtClean="0">
                <a:solidFill>
                  <a:srgbClr val="008000"/>
                </a:solidFill>
              </a:rPr>
              <a:t> </a:t>
            </a:r>
            <a:r>
              <a:rPr lang="en-US" sz="2000" b="1" dirty="0" err="1" smtClean="0">
                <a:solidFill>
                  <a:srgbClr val="008000"/>
                </a:solidFill>
                <a:hlinkClick r:id="rId3" action="ppaction://hlinkfile"/>
              </a:rPr>
              <a:t>Tham</a:t>
            </a:r>
            <a:r>
              <a:rPr lang="en-US" sz="2000" b="1" dirty="0" smtClean="0">
                <a:solidFill>
                  <a:srgbClr val="008000"/>
                </a:solidFill>
                <a:hlinkClick r:id="rId3" action="ppaction://hlinkfile"/>
              </a:rPr>
              <a:t> </a:t>
            </a:r>
            <a:r>
              <a:rPr lang="en-US" sz="2000" b="1" dirty="0" err="1" smtClean="0">
                <a:solidFill>
                  <a:srgbClr val="008000"/>
                </a:solidFill>
                <a:hlinkClick r:id="rId3" action="ppaction://hlinkfile"/>
              </a:rPr>
              <a:t>khảo</a:t>
            </a:r>
            <a:endParaRPr lang="en-US" sz="2000" dirty="0">
              <a:solidFill>
                <a:srgbClr val="008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935011395"/>
              </p:ext>
            </p:extLst>
          </p:nvPr>
        </p:nvGraphicFramePr>
        <p:xfrm>
          <a:off x="270165" y="1219200"/>
          <a:ext cx="8714508" cy="5289550"/>
        </p:xfrm>
        <a:graphic>
          <a:graphicData uri="http://schemas.openxmlformats.org/drawingml/2006/table">
            <a:tbl>
              <a:tblPr>
                <a:tableStyleId>{5C22544A-7EE6-4342-B048-85BDC9FD1C3A}</a:tableStyleId>
              </a:tblPr>
              <a:tblGrid>
                <a:gridCol w="1298955"/>
                <a:gridCol w="7415553"/>
              </a:tblGrid>
              <a:tr h="292100">
                <a:tc>
                  <a:txBody>
                    <a:bodyPr/>
                    <a:lstStyle/>
                    <a:p>
                      <a:pPr marL="0" marR="0" algn="ctr">
                        <a:spcBef>
                          <a:spcPts val="600"/>
                        </a:spcBef>
                        <a:spcAft>
                          <a:spcPts val="0"/>
                        </a:spcAft>
                      </a:pPr>
                      <a:r>
                        <a:rPr lang="vi-VN" sz="1500" dirty="0">
                          <a:solidFill>
                            <a:srgbClr val="008000"/>
                          </a:solidFill>
                          <a:effectLst/>
                        </a:rPr>
                        <a:t>Thông số</a:t>
                      </a:r>
                      <a:endParaRPr lang="en-US" sz="1500" dirty="0">
                        <a:solidFill>
                          <a:srgbClr val="008000"/>
                        </a:solidFill>
                        <a:effectLst/>
                        <a:latin typeface="Times New Roman"/>
                        <a:ea typeface="Times New Roman"/>
                      </a:endParaRPr>
                    </a:p>
                  </a:txBody>
                  <a:tcPr marL="0" marR="0" marT="0" marB="0" anchor="ctr"/>
                </a:tc>
                <a:tc>
                  <a:txBody>
                    <a:bodyPr/>
                    <a:lstStyle/>
                    <a:p>
                      <a:pPr marL="0" marR="0" algn="ctr">
                        <a:spcBef>
                          <a:spcPts val="600"/>
                        </a:spcBef>
                        <a:spcAft>
                          <a:spcPts val="0"/>
                        </a:spcAft>
                      </a:pPr>
                      <a:r>
                        <a:rPr lang="vi-VN" sz="1500" dirty="0">
                          <a:solidFill>
                            <a:srgbClr val="008000"/>
                          </a:solidFill>
                          <a:effectLst/>
                        </a:rPr>
                        <a:t>Phương pháp phân tích, số hiệu tiêu chuẩn</a:t>
                      </a:r>
                      <a:endParaRPr lang="en-US" sz="1500" dirty="0">
                        <a:solidFill>
                          <a:srgbClr val="008000"/>
                        </a:solidFill>
                        <a:effectLst/>
                        <a:latin typeface="Times New Roman"/>
                        <a:ea typeface="Times New Roman"/>
                      </a:endParaRPr>
                    </a:p>
                  </a:txBody>
                  <a:tcPr marL="0" marR="0" marT="0" marB="0" anchor="ctr"/>
                </a:tc>
              </a:tr>
              <a:tr h="1752600">
                <a:tc>
                  <a:txBody>
                    <a:bodyPr/>
                    <a:lstStyle/>
                    <a:p>
                      <a:pPr marL="0" marR="0" algn="ctr">
                        <a:spcBef>
                          <a:spcPts val="600"/>
                        </a:spcBef>
                        <a:spcAft>
                          <a:spcPts val="0"/>
                        </a:spcAft>
                      </a:pPr>
                      <a:r>
                        <a:rPr lang="vi-VN" sz="1500">
                          <a:solidFill>
                            <a:srgbClr val="008000"/>
                          </a:solidFill>
                          <a:effectLst/>
                        </a:rPr>
                        <a:t>Lấy mẫu</a:t>
                      </a:r>
                      <a:endParaRPr lang="en-US" sz="15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1500" dirty="0">
                          <a:solidFill>
                            <a:srgbClr val="008000"/>
                          </a:solidFill>
                          <a:effectLst/>
                        </a:rPr>
                        <a:t>- TCVN 6663-1:2011 (ISO 5667-1:2006) - Chất lượng nước - Phần 1: Hướng dẫn lập chương trình lấy mẫu và kỹ thuật lấy mẫu;</a:t>
                      </a:r>
                      <a:endParaRPr lang="en-US" sz="1500" dirty="0">
                        <a:solidFill>
                          <a:srgbClr val="008000"/>
                        </a:solidFill>
                        <a:effectLst/>
                      </a:endParaRPr>
                    </a:p>
                    <a:p>
                      <a:pPr marL="0" marR="0">
                        <a:spcBef>
                          <a:spcPts val="600"/>
                        </a:spcBef>
                        <a:spcAft>
                          <a:spcPts val="0"/>
                        </a:spcAft>
                      </a:pPr>
                      <a:r>
                        <a:rPr lang="vi-VN" sz="1500" dirty="0">
                          <a:solidFill>
                            <a:srgbClr val="008000"/>
                          </a:solidFill>
                          <a:effectLst/>
                        </a:rPr>
                        <a:t>- TCVN 6663-3:2008 (ISO 5667-3: 2003) - Chất lượng nước - Lấy mẫu. Hướng dẫn bảo quản và xử lý mẫu;</a:t>
                      </a:r>
                      <a:endParaRPr lang="en-US" sz="1500" dirty="0">
                        <a:solidFill>
                          <a:srgbClr val="008000"/>
                        </a:solidFill>
                        <a:effectLst/>
                      </a:endParaRPr>
                    </a:p>
                    <a:p>
                      <a:pPr marL="0" marR="0">
                        <a:spcBef>
                          <a:spcPts val="600"/>
                        </a:spcBef>
                        <a:spcAft>
                          <a:spcPts val="0"/>
                        </a:spcAft>
                      </a:pPr>
                      <a:r>
                        <a:rPr lang="vi-VN" sz="1500" dirty="0">
                          <a:solidFill>
                            <a:srgbClr val="008000"/>
                          </a:solidFill>
                          <a:effectLst/>
                        </a:rPr>
                        <a:t>- TCVN 5999:1995 (ISO 5667-10: 1992) - Chất lượng nước - Lấy mẫu. Hướng dẫn lấy mẫu nước thải.</a:t>
                      </a:r>
                      <a:endParaRPr lang="en-US" sz="1500" dirty="0">
                        <a:solidFill>
                          <a:srgbClr val="008000"/>
                        </a:solidFill>
                        <a:effectLst/>
                        <a:latin typeface="Times New Roman"/>
                        <a:ea typeface="Times New Roman"/>
                      </a:endParaRPr>
                    </a:p>
                  </a:txBody>
                  <a:tcPr marL="0" marR="0" marT="0" marB="0" anchor="ctr"/>
                </a:tc>
              </a:tr>
              <a:tr h="730250">
                <a:tc>
                  <a:txBody>
                    <a:bodyPr/>
                    <a:lstStyle/>
                    <a:p>
                      <a:pPr marL="0" marR="0" algn="ctr">
                        <a:spcBef>
                          <a:spcPts val="600"/>
                        </a:spcBef>
                        <a:spcAft>
                          <a:spcPts val="0"/>
                        </a:spcAft>
                      </a:pPr>
                      <a:r>
                        <a:rPr lang="vi-VN" sz="1500">
                          <a:solidFill>
                            <a:srgbClr val="008000"/>
                          </a:solidFill>
                          <a:effectLst/>
                        </a:rPr>
                        <a:t>pH</a:t>
                      </a:r>
                      <a:endParaRPr lang="en-US" sz="15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1500">
                          <a:solidFill>
                            <a:srgbClr val="008000"/>
                          </a:solidFill>
                          <a:effectLst/>
                        </a:rPr>
                        <a:t>- TCVN 6492:2011 (ISO 10523:2008) Chất lượng nước - Xác định pH;</a:t>
                      </a:r>
                      <a:endParaRPr lang="en-US" sz="1500">
                        <a:solidFill>
                          <a:srgbClr val="008000"/>
                        </a:solidFill>
                        <a:effectLst/>
                      </a:endParaRPr>
                    </a:p>
                    <a:p>
                      <a:pPr marL="0" marR="0">
                        <a:spcBef>
                          <a:spcPts val="600"/>
                        </a:spcBef>
                        <a:spcAft>
                          <a:spcPts val="0"/>
                        </a:spcAft>
                      </a:pPr>
                      <a:r>
                        <a:rPr lang="vi-VN" sz="1500">
                          <a:solidFill>
                            <a:srgbClr val="008000"/>
                          </a:solidFill>
                          <a:effectLst/>
                        </a:rPr>
                        <a:t>- SMEWW 2550 B - Phương pháp chuẩn phân tích nước và nước thải - Xác định pH.</a:t>
                      </a:r>
                      <a:endParaRPr lang="en-US" sz="1500">
                        <a:solidFill>
                          <a:srgbClr val="008000"/>
                        </a:solidFill>
                        <a:effectLst/>
                        <a:latin typeface="Times New Roman"/>
                        <a:ea typeface="Times New Roman"/>
                      </a:endParaRPr>
                    </a:p>
                  </a:txBody>
                  <a:tcPr marL="0" marR="0" marT="0" marB="0" anchor="ctr"/>
                </a:tc>
              </a:tr>
              <a:tr h="1752600">
                <a:tc>
                  <a:txBody>
                    <a:bodyPr/>
                    <a:lstStyle/>
                    <a:p>
                      <a:pPr marL="0" marR="0" algn="ctr">
                        <a:spcBef>
                          <a:spcPts val="600"/>
                        </a:spcBef>
                        <a:spcAft>
                          <a:spcPts val="0"/>
                        </a:spcAft>
                      </a:pPr>
                      <a:r>
                        <a:rPr lang="vi-VN" sz="1500" dirty="0">
                          <a:solidFill>
                            <a:srgbClr val="008000"/>
                          </a:solidFill>
                          <a:effectLst/>
                        </a:rPr>
                        <a:t>BOD</a:t>
                      </a:r>
                      <a:r>
                        <a:rPr lang="en-US" sz="1500" baseline="-25000" dirty="0">
                          <a:solidFill>
                            <a:srgbClr val="008000"/>
                          </a:solidFill>
                          <a:effectLst/>
                        </a:rPr>
                        <a:t>5</a:t>
                      </a:r>
                      <a:r>
                        <a:rPr lang="vi-VN" sz="1500" dirty="0">
                          <a:solidFill>
                            <a:srgbClr val="008000"/>
                          </a:solidFill>
                          <a:effectLst/>
                        </a:rPr>
                        <a:t> (20°C)</a:t>
                      </a:r>
                      <a:endParaRPr lang="en-US" sz="1500" dirty="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1500">
                          <a:solidFill>
                            <a:srgbClr val="008000"/>
                          </a:solidFill>
                          <a:effectLst/>
                        </a:rPr>
                        <a:t>- TCVN 6001-1:2008 (ISO 5815-1:2003), Chất lượng nước - Xác định nhu cầu oxy sinh hóa sau n ngày (BODn) - Phần 1: Phương pháp pha loãng và cấy có bổ sung allylthiourea;</a:t>
                      </a:r>
                      <a:endParaRPr lang="en-US" sz="1500">
                        <a:solidFill>
                          <a:srgbClr val="008000"/>
                        </a:solidFill>
                        <a:effectLst/>
                      </a:endParaRPr>
                    </a:p>
                    <a:p>
                      <a:pPr marL="0" marR="0">
                        <a:spcBef>
                          <a:spcPts val="600"/>
                        </a:spcBef>
                        <a:spcAft>
                          <a:spcPts val="0"/>
                        </a:spcAft>
                      </a:pPr>
                      <a:r>
                        <a:rPr lang="vi-VN" sz="1500">
                          <a:solidFill>
                            <a:srgbClr val="008000"/>
                          </a:solidFill>
                          <a:effectLst/>
                        </a:rPr>
                        <a:t>- TCVN 6001-2:2008 (ISO 5815-2:2003), Chất lượng nước - Xác định nhu cầu oxy sinh hóa sau n ngày (BODn) - Phần 2: Phương pháp dùng cho mẫu không pha loãng;</a:t>
                      </a:r>
                      <a:endParaRPr lang="en-US" sz="1500">
                        <a:solidFill>
                          <a:srgbClr val="008000"/>
                        </a:solidFill>
                        <a:effectLst/>
                      </a:endParaRPr>
                    </a:p>
                    <a:p>
                      <a:pPr marL="0" marR="0">
                        <a:spcBef>
                          <a:spcPts val="600"/>
                        </a:spcBef>
                        <a:spcAft>
                          <a:spcPts val="0"/>
                        </a:spcAft>
                      </a:pPr>
                      <a:r>
                        <a:rPr lang="vi-VN" sz="1500">
                          <a:solidFill>
                            <a:srgbClr val="008000"/>
                          </a:solidFill>
                          <a:effectLst/>
                        </a:rPr>
                        <a:t>- SMEWW 5210 B - Phương pháp chuẩn phân tích nước và nước thải - Xác định BOD.</a:t>
                      </a:r>
                      <a:endParaRPr lang="en-US" sz="1500">
                        <a:solidFill>
                          <a:srgbClr val="008000"/>
                        </a:solidFill>
                        <a:effectLst/>
                        <a:latin typeface="Times New Roman"/>
                        <a:ea typeface="Times New Roman"/>
                      </a:endParaRPr>
                    </a:p>
                  </a:txBody>
                  <a:tcPr marL="0" marR="0" marT="0" marB="0" anchor="ctr"/>
                </a:tc>
              </a:tr>
              <a:tr h="730250">
                <a:tc>
                  <a:txBody>
                    <a:bodyPr/>
                    <a:lstStyle/>
                    <a:p>
                      <a:pPr marL="0" marR="0" algn="ctr">
                        <a:spcBef>
                          <a:spcPts val="600"/>
                        </a:spcBef>
                        <a:spcAft>
                          <a:spcPts val="0"/>
                        </a:spcAft>
                      </a:pPr>
                      <a:r>
                        <a:rPr lang="vi-VN" sz="1500">
                          <a:solidFill>
                            <a:srgbClr val="008000"/>
                          </a:solidFill>
                          <a:effectLst/>
                        </a:rPr>
                        <a:t>COD</a:t>
                      </a:r>
                      <a:endParaRPr lang="en-US" sz="1500">
                        <a:solidFill>
                          <a:srgbClr val="008000"/>
                        </a:solidFill>
                        <a:effectLst/>
                        <a:latin typeface="Times New Roman"/>
                        <a:ea typeface="Times New Roman"/>
                      </a:endParaRPr>
                    </a:p>
                  </a:txBody>
                  <a:tcPr marL="0" marR="0" marT="0" marB="0" anchor="ctr"/>
                </a:tc>
                <a:tc>
                  <a:txBody>
                    <a:bodyPr/>
                    <a:lstStyle/>
                    <a:p>
                      <a:pPr marL="0" marR="0">
                        <a:spcBef>
                          <a:spcPts val="600"/>
                        </a:spcBef>
                        <a:spcAft>
                          <a:spcPts val="0"/>
                        </a:spcAft>
                      </a:pPr>
                      <a:r>
                        <a:rPr lang="vi-VN" sz="1500" dirty="0">
                          <a:solidFill>
                            <a:srgbClr val="008000"/>
                          </a:solidFill>
                          <a:effectLst/>
                        </a:rPr>
                        <a:t>- TCVN 6491:1999 (ISO 6060:1989) Chất lượng nước - Xác định nhu cầu oxy hóa học (COD);</a:t>
                      </a:r>
                      <a:endParaRPr lang="en-US" sz="1500" dirty="0">
                        <a:solidFill>
                          <a:srgbClr val="008000"/>
                        </a:solidFill>
                        <a:effectLst/>
                      </a:endParaRPr>
                    </a:p>
                    <a:p>
                      <a:pPr marL="0" marR="0">
                        <a:spcBef>
                          <a:spcPts val="600"/>
                        </a:spcBef>
                        <a:spcAft>
                          <a:spcPts val="0"/>
                        </a:spcAft>
                      </a:pPr>
                      <a:r>
                        <a:rPr lang="vi-VN" sz="1500" dirty="0">
                          <a:solidFill>
                            <a:srgbClr val="008000"/>
                          </a:solidFill>
                          <a:effectLst/>
                        </a:rPr>
                        <a:t>- SME</a:t>
                      </a:r>
                      <a:r>
                        <a:rPr lang="en-US" sz="1500" dirty="0">
                          <a:solidFill>
                            <a:srgbClr val="008000"/>
                          </a:solidFill>
                          <a:effectLst/>
                        </a:rPr>
                        <a:t>WW </a:t>
                      </a:r>
                      <a:r>
                        <a:rPr lang="vi-VN" sz="1500" dirty="0">
                          <a:solidFill>
                            <a:srgbClr val="008000"/>
                          </a:solidFill>
                          <a:effectLst/>
                        </a:rPr>
                        <a:t>5220 - Phương pháp chuẩn phân tích nước và nước thải - Xác định COD.</a:t>
                      </a:r>
                      <a:endParaRPr lang="en-US" sz="1500" dirty="0">
                        <a:solidFill>
                          <a:srgbClr val="008000"/>
                        </a:solidFill>
                        <a:effectLst/>
                        <a:latin typeface="Times New Roman"/>
                        <a:ea typeface="Times New Roman"/>
                      </a:endParaRPr>
                    </a:p>
                  </a:txBody>
                  <a:tcPr marL="0" marR="0" marT="0" marB="0" anchor="ctr"/>
                </a:tc>
              </a:tr>
            </a:tbl>
          </a:graphicData>
        </a:graphic>
      </p:graphicFrame>
    </p:spTree>
    <p:extLst>
      <p:ext uri="{BB962C8B-B14F-4D97-AF65-F5344CB8AC3E}">
        <p14:creationId xmlns:p14="http://schemas.microsoft.com/office/powerpoint/2010/main" val="14212057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381000"/>
            <a:ext cx="8305800" cy="6247864"/>
          </a:xfrm>
          <a:prstGeom prst="rect">
            <a:avLst/>
          </a:prstGeom>
        </p:spPr>
        <p:txBody>
          <a:bodyPr wrap="square">
            <a:spAutoFit/>
          </a:bodyPr>
          <a:lstStyle/>
          <a:p>
            <a:pPr algn="just">
              <a:lnSpc>
                <a:spcPct val="150000"/>
              </a:lnSpc>
            </a:pPr>
            <a:r>
              <a:rPr lang="en-US" sz="2000" b="1" dirty="0" smtClean="0">
                <a:solidFill>
                  <a:srgbClr val="008000"/>
                </a:solidFill>
                <a:latin typeface="Arial" pitchFamily="34" charset="0"/>
                <a:cs typeface="Arial" pitchFamily="34" charset="0"/>
              </a:rPr>
              <a:t>2. </a:t>
            </a:r>
            <a:r>
              <a:rPr lang="en-US" sz="2000" b="1" dirty="0" err="1" smtClean="0">
                <a:solidFill>
                  <a:srgbClr val="008000"/>
                </a:solidFill>
                <a:latin typeface="Arial" pitchFamily="34" charset="0"/>
                <a:cs typeface="Arial" pitchFamily="34" charset="0"/>
              </a:rPr>
              <a:t>Giới</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thiệu</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về</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các</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chính</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sách</a:t>
            </a:r>
            <a:r>
              <a:rPr lang="en-US" sz="2000" b="1" dirty="0" smtClean="0">
                <a:solidFill>
                  <a:srgbClr val="008000"/>
                </a:solidFill>
                <a:latin typeface="Arial" pitchFamily="34" charset="0"/>
                <a:cs typeface="Arial" pitchFamily="34" charset="0"/>
              </a:rPr>
              <a:t> an </a:t>
            </a:r>
            <a:r>
              <a:rPr lang="en-US" sz="2000" b="1" dirty="0" err="1" smtClean="0">
                <a:solidFill>
                  <a:srgbClr val="008000"/>
                </a:solidFill>
                <a:latin typeface="Arial" pitchFamily="34" charset="0"/>
                <a:cs typeface="Arial" pitchFamily="34" charset="0"/>
              </a:rPr>
              <a:t>toàn</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môi</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trường</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của</a:t>
            </a:r>
            <a:r>
              <a:rPr lang="en-US" sz="2000" b="1" dirty="0" smtClean="0">
                <a:solidFill>
                  <a:srgbClr val="008000"/>
                </a:solidFill>
                <a:latin typeface="Arial" pitchFamily="34" charset="0"/>
                <a:cs typeface="Arial" pitchFamily="34" charset="0"/>
              </a:rPr>
              <a:t> ADB (2009) </a:t>
            </a:r>
            <a:r>
              <a:rPr lang="en-US" sz="2000" b="1" dirty="0" err="1" smtClean="0">
                <a:solidFill>
                  <a:srgbClr val="008000"/>
                </a:solidFill>
                <a:latin typeface="Arial" pitchFamily="34" charset="0"/>
                <a:cs typeface="Arial" pitchFamily="34" charset="0"/>
              </a:rPr>
              <a:t>yêu</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cầu</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giám</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sát</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môi</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trường</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trong</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Dự</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án</a:t>
            </a:r>
            <a:r>
              <a:rPr lang="en-US" sz="2000" b="1" dirty="0" smtClean="0">
                <a:solidFill>
                  <a:srgbClr val="008000"/>
                </a:solidFill>
                <a:latin typeface="Arial" pitchFamily="34" charset="0"/>
                <a:cs typeface="Arial" pitchFamily="34" charset="0"/>
              </a:rPr>
              <a:t>.</a:t>
            </a:r>
          </a:p>
          <a:p>
            <a:pPr>
              <a:lnSpc>
                <a:spcPct val="150000"/>
              </a:lnSpc>
            </a:pPr>
            <a:endParaRPr lang="en-US" sz="2000" dirty="0">
              <a:solidFill>
                <a:srgbClr val="008000"/>
              </a:solidFill>
              <a:latin typeface="Arial" pitchFamily="34" charset="0"/>
              <a:cs typeface="Arial" pitchFamily="34" charset="0"/>
            </a:endParaRPr>
          </a:p>
          <a:p>
            <a:pPr algn="ctr"/>
            <a:r>
              <a:rPr lang="vi-VN" sz="2000" dirty="0" smtClean="0">
                <a:solidFill>
                  <a:srgbClr val="008000"/>
                </a:solidFill>
              </a:rPr>
              <a:t>TUYÊN BỐ CHÍNH SÁCH BẢO TRỢ XÃ HỘI</a:t>
            </a:r>
            <a:endParaRPr lang="en-US" sz="2000" dirty="0" smtClean="0">
              <a:solidFill>
                <a:srgbClr val="008000"/>
              </a:solidFill>
            </a:endParaRPr>
          </a:p>
          <a:p>
            <a:pPr algn="ctr"/>
            <a:endParaRPr lang="en-US" sz="2000" dirty="0" smtClean="0">
              <a:solidFill>
                <a:srgbClr val="008000"/>
              </a:solidFill>
            </a:endParaRPr>
          </a:p>
          <a:p>
            <a:pPr marL="342900" indent="-342900" algn="just">
              <a:buAutoNum type="alphaUcPeriod"/>
            </a:pPr>
            <a:r>
              <a:rPr lang="vi-VN" dirty="0" smtClean="0">
                <a:solidFill>
                  <a:srgbClr val="008000"/>
                </a:solidFill>
                <a:latin typeface="Arial" pitchFamily="34" charset="0"/>
                <a:cs typeface="Arial" pitchFamily="34" charset="0"/>
              </a:rPr>
              <a:t>Tuyên bố toàn diện về cam kết và nguyên tắc chính sách của ADB </a:t>
            </a:r>
            <a:r>
              <a:rPr lang="vi-VN" dirty="0" smtClean="0">
                <a:solidFill>
                  <a:srgbClr val="FF0000"/>
                </a:solidFill>
                <a:latin typeface="Arial" pitchFamily="34" charset="0"/>
                <a:cs typeface="Arial" pitchFamily="34" charset="0"/>
              </a:rPr>
              <a:t>khẳng </a:t>
            </a:r>
            <a:r>
              <a:rPr lang="en-US" dirty="0">
                <a:solidFill>
                  <a:srgbClr val="FF0000"/>
                </a:solidFill>
                <a:latin typeface="Arial" pitchFamily="34" charset="0"/>
                <a:cs typeface="Arial" pitchFamily="34" charset="0"/>
              </a:rPr>
              <a:t>đ</a:t>
            </a:r>
            <a:r>
              <a:rPr lang="vi-VN" dirty="0" smtClean="0">
                <a:solidFill>
                  <a:srgbClr val="FF0000"/>
                </a:solidFill>
                <a:latin typeface="Arial" pitchFamily="34" charset="0"/>
                <a:cs typeface="Arial" pitchFamily="34" charset="0"/>
              </a:rPr>
              <a:t>ịnh rằng sự bền vững về môi trường và xã hội là nền tảng cho tăng trưởng</a:t>
            </a:r>
            <a:r>
              <a:rPr lang="en-US" dirty="0" smtClean="0">
                <a:solidFill>
                  <a:srgbClr val="FF0000"/>
                </a:solidFill>
                <a:latin typeface="Arial" pitchFamily="34" charset="0"/>
                <a:cs typeface="Arial" pitchFamily="34" charset="0"/>
              </a:rPr>
              <a:t> </a:t>
            </a:r>
            <a:r>
              <a:rPr lang="vi-VN" dirty="0" smtClean="0">
                <a:solidFill>
                  <a:srgbClr val="FF0000"/>
                </a:solidFill>
                <a:latin typeface="Arial" pitchFamily="34" charset="0"/>
                <a:cs typeface="Arial" pitchFamily="34" charset="0"/>
              </a:rPr>
              <a:t>kinh tế và giảm nghèo ở Châu Á Thái - Bình Dương</a:t>
            </a:r>
            <a:r>
              <a:rPr lang="vi-VN" dirty="0" smtClean="0">
                <a:solidFill>
                  <a:srgbClr val="008000"/>
                </a:solidFill>
                <a:latin typeface="Arial" pitchFamily="34" charset="0"/>
                <a:cs typeface="Arial" pitchFamily="34" charset="0"/>
              </a:rPr>
              <a:t>. Do vậy, Chiến lược </a:t>
            </a:r>
            <a:r>
              <a:rPr lang="en-US" dirty="0">
                <a:solidFill>
                  <a:srgbClr val="008000"/>
                </a:solidFill>
                <a:latin typeface="Arial" pitchFamily="34" charset="0"/>
                <a:cs typeface="Arial" pitchFamily="34" charset="0"/>
              </a:rPr>
              <a:t>đ</a:t>
            </a:r>
            <a:r>
              <a:rPr lang="vi-VN" dirty="0" smtClean="0">
                <a:solidFill>
                  <a:srgbClr val="008000"/>
                </a:solidFill>
                <a:latin typeface="Arial" pitchFamily="34" charset="0"/>
                <a:cs typeface="Arial" pitchFamily="34" charset="0"/>
              </a:rPr>
              <a:t>ến năm 2020 của ADB nhấn mạnh vào việc hỗ trợ các nước thành viên </a:t>
            </a:r>
            <a:r>
              <a:rPr lang="en-US" dirty="0">
                <a:solidFill>
                  <a:srgbClr val="008000"/>
                </a:solidFill>
                <a:latin typeface="Arial" pitchFamily="34" charset="0"/>
                <a:cs typeface="Arial" pitchFamily="34" charset="0"/>
              </a:rPr>
              <a:t>đ</a:t>
            </a:r>
            <a:r>
              <a:rPr lang="vi-VN" dirty="0" smtClean="0">
                <a:solidFill>
                  <a:srgbClr val="008000"/>
                </a:solidFill>
                <a:latin typeface="Arial" pitchFamily="34" charset="0"/>
                <a:cs typeface="Arial" pitchFamily="34" charset="0"/>
              </a:rPr>
              <a:t>ang phát triển theo </a:t>
            </a:r>
            <a:r>
              <a:rPr lang="en-US" dirty="0">
                <a:solidFill>
                  <a:srgbClr val="008000"/>
                </a:solidFill>
                <a:latin typeface="Arial" pitchFamily="34" charset="0"/>
                <a:cs typeface="Arial" pitchFamily="34" charset="0"/>
              </a:rPr>
              <a:t>đ</a:t>
            </a:r>
            <a:r>
              <a:rPr lang="vi-VN" dirty="0" smtClean="0">
                <a:solidFill>
                  <a:srgbClr val="008000"/>
                </a:solidFill>
                <a:latin typeface="Arial" pitchFamily="34" charset="0"/>
                <a:cs typeface="Arial" pitchFamily="34" charset="0"/>
              </a:rPr>
              <a:t>uổi mục tiêu </a:t>
            </a:r>
            <a:r>
              <a:rPr lang="vi-VN" dirty="0" smtClean="0">
                <a:solidFill>
                  <a:srgbClr val="FF0000"/>
                </a:solidFill>
                <a:latin typeface="Arial" pitchFamily="34" charset="0"/>
                <a:cs typeface="Arial" pitchFamily="34" charset="0"/>
              </a:rPr>
              <a:t>tăng trưởng kinh tế hòa nhập và bền vững về môi trường</a:t>
            </a:r>
            <a:endParaRPr lang="en-US" dirty="0" smtClean="0">
              <a:solidFill>
                <a:srgbClr val="FF0000"/>
              </a:solidFill>
              <a:latin typeface="Arial" pitchFamily="34" charset="0"/>
              <a:cs typeface="Arial" pitchFamily="34" charset="0"/>
            </a:endParaRPr>
          </a:p>
          <a:p>
            <a:pPr marL="342900" indent="-342900" algn="just">
              <a:buAutoNum type="alphaUcPeriod"/>
            </a:pPr>
            <a:endParaRPr lang="en-US" dirty="0" smtClean="0">
              <a:solidFill>
                <a:srgbClr val="FF0000"/>
              </a:solidFill>
              <a:latin typeface="Arial" pitchFamily="34" charset="0"/>
              <a:cs typeface="Arial" pitchFamily="34" charset="0"/>
            </a:endParaRPr>
          </a:p>
          <a:p>
            <a:pPr marL="342900" indent="-342900" algn="just">
              <a:buAutoNum type="alphaUcPeriod"/>
            </a:pPr>
            <a:r>
              <a:rPr lang="vi-VN" dirty="0" smtClean="0">
                <a:solidFill>
                  <a:srgbClr val="FF0000"/>
                </a:solidFill>
              </a:rPr>
              <a:t>Mục tiêu của chính sách bảo trợ xã hội của ADB bao gồm</a:t>
            </a:r>
            <a:r>
              <a:rPr lang="vi-VN" dirty="0" smtClean="0">
                <a:solidFill>
                  <a:srgbClr val="008000"/>
                </a:solidFill>
              </a:rPr>
              <a:t>: </a:t>
            </a:r>
            <a:endParaRPr lang="en-US" dirty="0" smtClean="0">
              <a:solidFill>
                <a:srgbClr val="008000"/>
              </a:solidFill>
            </a:endParaRPr>
          </a:p>
          <a:p>
            <a:pPr marL="857250" lvl="1" indent="-400050" algn="just">
              <a:buAutoNum type="romanLcParenBoth"/>
            </a:pPr>
            <a:r>
              <a:rPr lang="vi-VN" dirty="0" smtClean="0">
                <a:solidFill>
                  <a:srgbClr val="008000"/>
                </a:solidFill>
              </a:rPr>
              <a:t>Ngăn ngừa tác </a:t>
            </a:r>
            <a:r>
              <a:rPr lang="en-US" dirty="0">
                <a:solidFill>
                  <a:srgbClr val="008000"/>
                </a:solidFill>
              </a:rPr>
              <a:t>đ</a:t>
            </a:r>
            <a:r>
              <a:rPr lang="vi-VN" dirty="0" smtClean="0">
                <a:solidFill>
                  <a:srgbClr val="008000"/>
                </a:solidFill>
              </a:rPr>
              <a:t>ộng tiêu cực của các dự án </a:t>
            </a:r>
            <a:r>
              <a:rPr lang="en-US" dirty="0">
                <a:solidFill>
                  <a:srgbClr val="008000"/>
                </a:solidFill>
              </a:rPr>
              <a:t>đ</a:t>
            </a:r>
            <a:r>
              <a:rPr lang="vi-VN" dirty="0" smtClean="0">
                <a:solidFill>
                  <a:srgbClr val="008000"/>
                </a:solidFill>
              </a:rPr>
              <a:t>ối với môi trường và người dân bị ảnh hưởng bởi dự án, nếu có thể; </a:t>
            </a:r>
            <a:endParaRPr lang="en-US" dirty="0" smtClean="0">
              <a:solidFill>
                <a:srgbClr val="008000"/>
              </a:solidFill>
            </a:endParaRPr>
          </a:p>
          <a:p>
            <a:pPr marL="857250" lvl="1" indent="-400050" algn="just">
              <a:buAutoNum type="romanLcParenBoth"/>
            </a:pPr>
            <a:r>
              <a:rPr lang="vi-VN" dirty="0" smtClean="0">
                <a:solidFill>
                  <a:srgbClr val="008000"/>
                </a:solidFill>
              </a:rPr>
              <a:t>Giảm thiểu, giảm nhẹ, và/hoặc </a:t>
            </a:r>
            <a:r>
              <a:rPr lang="en-US" dirty="0">
                <a:solidFill>
                  <a:srgbClr val="008000"/>
                </a:solidFill>
              </a:rPr>
              <a:t>đ</a:t>
            </a:r>
            <a:r>
              <a:rPr lang="vi-VN" dirty="0" smtClean="0">
                <a:solidFill>
                  <a:srgbClr val="008000"/>
                </a:solidFill>
              </a:rPr>
              <a:t>ền bù cho các tác </a:t>
            </a:r>
            <a:r>
              <a:rPr lang="en-US" dirty="0" smtClean="0">
                <a:solidFill>
                  <a:srgbClr val="008000"/>
                </a:solidFill>
                <a:latin typeface="Arial" pitchFamily="34" charset="0"/>
                <a:cs typeface="Arial" pitchFamily="34" charset="0"/>
              </a:rPr>
              <a:t>đ</a:t>
            </a:r>
            <a:r>
              <a:rPr lang="vi-VN" dirty="0" smtClean="0">
                <a:solidFill>
                  <a:srgbClr val="008000"/>
                </a:solidFill>
              </a:rPr>
              <a:t>ộng tiêu cực mà dự án gây ra </a:t>
            </a:r>
            <a:r>
              <a:rPr lang="en-US" dirty="0" smtClean="0">
                <a:solidFill>
                  <a:srgbClr val="008000"/>
                </a:solidFill>
                <a:latin typeface="Arial" pitchFamily="34" charset="0"/>
                <a:cs typeface="Arial" pitchFamily="34" charset="0"/>
              </a:rPr>
              <a:t>đ</a:t>
            </a:r>
            <a:r>
              <a:rPr lang="vi-VN" dirty="0" smtClean="0">
                <a:solidFill>
                  <a:srgbClr val="008000"/>
                </a:solidFill>
              </a:rPr>
              <a:t>ối với môi trường và người dân bị ảnh hưởng, nếu không thể ngăn ngừa; và </a:t>
            </a:r>
            <a:endParaRPr lang="en-US" dirty="0" smtClean="0">
              <a:solidFill>
                <a:srgbClr val="008000"/>
              </a:solidFill>
            </a:endParaRPr>
          </a:p>
          <a:p>
            <a:pPr marL="857250" lvl="1" indent="-400050" algn="just">
              <a:buAutoNum type="romanLcParenBoth"/>
            </a:pPr>
            <a:r>
              <a:rPr lang="vi-VN" dirty="0" smtClean="0">
                <a:solidFill>
                  <a:srgbClr val="008000"/>
                </a:solidFill>
              </a:rPr>
              <a:t>Hỗ trợ bên vay/khách hàng tăng cường hệ thống bảo trợ và xây dựng năng lực quản lý rủi ro môi trường và xã hội.</a:t>
            </a:r>
            <a:endParaRPr lang="en-US" dirty="0" smtClean="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4311784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3970318"/>
          </a:xfrm>
          <a:prstGeom prst="rect">
            <a:avLst/>
          </a:prstGeom>
        </p:spPr>
        <p:txBody>
          <a:bodyPr wrap="square">
            <a:spAutoFit/>
          </a:bodyPr>
          <a:lstStyle/>
          <a:p>
            <a:r>
              <a:rPr lang="vi-VN" dirty="0" smtClean="0">
                <a:solidFill>
                  <a:srgbClr val="008000"/>
                </a:solidFill>
              </a:rPr>
              <a:t>SPS của ADB nêu rõ các mục tiêu, phạm vi và mốc khởi động chính sách, và các </a:t>
            </a:r>
            <a:r>
              <a:rPr lang="vi-VN" dirty="0" smtClean="0">
                <a:solidFill>
                  <a:srgbClr val="FF0000"/>
                </a:solidFill>
              </a:rPr>
              <a:t>nguyên tắc cho ba lĩnh vực bảo trợ xã hội then chốt</a:t>
            </a:r>
            <a:r>
              <a:rPr lang="vi-VN" dirty="0" smtClean="0">
                <a:solidFill>
                  <a:srgbClr val="008000"/>
                </a:solidFill>
              </a:rPr>
              <a:t>: </a:t>
            </a:r>
            <a:endParaRPr lang="en-US" dirty="0" smtClean="0">
              <a:solidFill>
                <a:srgbClr val="008000"/>
              </a:solidFill>
            </a:endParaRPr>
          </a:p>
          <a:p>
            <a:endParaRPr lang="en-US" dirty="0" smtClean="0">
              <a:solidFill>
                <a:srgbClr val="008000"/>
              </a:solidFill>
            </a:endParaRPr>
          </a:p>
          <a:p>
            <a:pPr marL="857250" lvl="1" indent="-400050">
              <a:buAutoNum type="romanLcParenBoth"/>
            </a:pPr>
            <a:r>
              <a:rPr lang="vi-VN" dirty="0" smtClean="0">
                <a:solidFill>
                  <a:srgbClr val="008000"/>
                </a:solidFill>
              </a:rPr>
              <a:t>Bảo vệ môi trường, </a:t>
            </a:r>
            <a:endParaRPr lang="en-US" dirty="0" smtClean="0">
              <a:solidFill>
                <a:srgbClr val="008000"/>
              </a:solidFill>
            </a:endParaRPr>
          </a:p>
          <a:p>
            <a:pPr marL="857250" lvl="1" indent="-400050">
              <a:buAutoNum type="romanLcParenBoth"/>
            </a:pPr>
            <a:r>
              <a:rPr lang="vi-VN" dirty="0" smtClean="0">
                <a:solidFill>
                  <a:srgbClr val="008000"/>
                </a:solidFill>
              </a:rPr>
              <a:t>Bảo trợ tái </a:t>
            </a:r>
            <a:r>
              <a:rPr lang="en-US" dirty="0">
                <a:solidFill>
                  <a:srgbClr val="008000"/>
                </a:solidFill>
              </a:rPr>
              <a:t>đ</a:t>
            </a:r>
            <a:r>
              <a:rPr lang="vi-VN" dirty="0" smtClean="0">
                <a:solidFill>
                  <a:srgbClr val="008000"/>
                </a:solidFill>
              </a:rPr>
              <a:t>ịnh cư bắt buộc, và </a:t>
            </a:r>
            <a:endParaRPr lang="en-US" dirty="0" smtClean="0">
              <a:solidFill>
                <a:srgbClr val="008000"/>
              </a:solidFill>
            </a:endParaRPr>
          </a:p>
          <a:p>
            <a:pPr marL="857250" lvl="1" indent="-400050">
              <a:buAutoNum type="romanLcParenBoth"/>
            </a:pPr>
            <a:r>
              <a:rPr lang="vi-VN" dirty="0" smtClean="0">
                <a:solidFill>
                  <a:srgbClr val="008000"/>
                </a:solidFill>
              </a:rPr>
              <a:t>Bảo trợ dân tộc bản </a:t>
            </a:r>
            <a:r>
              <a:rPr lang="en-US" dirty="0">
                <a:solidFill>
                  <a:srgbClr val="008000"/>
                </a:solidFill>
              </a:rPr>
              <a:t>đ</a:t>
            </a:r>
            <a:r>
              <a:rPr lang="vi-VN" dirty="0" smtClean="0">
                <a:solidFill>
                  <a:srgbClr val="008000"/>
                </a:solidFill>
              </a:rPr>
              <a:t>ịa.</a:t>
            </a:r>
            <a:endParaRPr lang="en-US" dirty="0" smtClean="0">
              <a:solidFill>
                <a:srgbClr val="008000"/>
              </a:solidFill>
            </a:endParaRPr>
          </a:p>
          <a:p>
            <a:endParaRPr lang="en-US" dirty="0" smtClean="0">
              <a:solidFill>
                <a:srgbClr val="008000"/>
              </a:solidFill>
            </a:endParaRPr>
          </a:p>
          <a:p>
            <a:pPr algn="just"/>
            <a:r>
              <a:rPr lang="vi-VN" dirty="0" smtClean="0">
                <a:solidFill>
                  <a:srgbClr val="008000"/>
                </a:solidFill>
              </a:rPr>
              <a:t>ADB sẽ không tài trợ cho dự án nào không tuân thủ theo tuyên bố chính sách bảo trợ xã hội của ADB, cũng như không tài trợ cho các dự án không tuân thủ theo pháp luật và quy </a:t>
            </a:r>
            <a:r>
              <a:rPr lang="en-US" dirty="0">
                <a:solidFill>
                  <a:srgbClr val="008000"/>
                </a:solidFill>
              </a:rPr>
              <a:t>đ</a:t>
            </a:r>
            <a:r>
              <a:rPr lang="vi-VN" dirty="0" smtClean="0">
                <a:solidFill>
                  <a:srgbClr val="008000"/>
                </a:solidFill>
              </a:rPr>
              <a:t>ịnh về môi trường và xã hội của quốc gia sở tại, bao gồm cả những luật pháp quy định việc thực hiện nghĩa vụ của quốc gia sở tại theo luật quốc tế. Bên cạnh </a:t>
            </a:r>
            <a:r>
              <a:rPr lang="en-US" dirty="0">
                <a:solidFill>
                  <a:srgbClr val="008000"/>
                </a:solidFill>
              </a:rPr>
              <a:t>đ</a:t>
            </a:r>
            <a:r>
              <a:rPr lang="vi-VN" dirty="0" smtClean="0">
                <a:solidFill>
                  <a:srgbClr val="008000"/>
                </a:solidFill>
              </a:rPr>
              <a:t>ó, ADB cũng không tài trợ cho các hoạt </a:t>
            </a:r>
            <a:r>
              <a:rPr lang="en-US" dirty="0">
                <a:solidFill>
                  <a:srgbClr val="008000"/>
                </a:solidFill>
              </a:rPr>
              <a:t>đ</a:t>
            </a:r>
            <a:r>
              <a:rPr lang="vi-VN" dirty="0" smtClean="0">
                <a:solidFill>
                  <a:srgbClr val="008000"/>
                </a:solidFill>
              </a:rPr>
              <a:t>ộng nằm trong danh mục các hoạt </a:t>
            </a:r>
            <a:r>
              <a:rPr lang="en-US" dirty="0">
                <a:solidFill>
                  <a:srgbClr val="008000"/>
                </a:solidFill>
              </a:rPr>
              <a:t>đ</a:t>
            </a:r>
            <a:r>
              <a:rPr lang="vi-VN" dirty="0" smtClean="0">
                <a:solidFill>
                  <a:srgbClr val="008000"/>
                </a:solidFill>
              </a:rPr>
              <a:t>ộng đầu tư bị cấm (Phụ lục 5). </a:t>
            </a:r>
          </a:p>
          <a:p>
            <a:pPr algn="just"/>
            <a:endParaRPr lang="en-US" dirty="0">
              <a:solidFill>
                <a:srgbClr val="008000"/>
              </a:solidFill>
            </a:endParaRPr>
          </a:p>
        </p:txBody>
      </p:sp>
    </p:spTree>
    <p:extLst>
      <p:ext uri="{BB962C8B-B14F-4D97-AF65-F5344CB8AC3E}">
        <p14:creationId xmlns:p14="http://schemas.microsoft.com/office/powerpoint/2010/main" val="2554493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7693"/>
            <a:ext cx="8610600" cy="6740307"/>
          </a:xfrm>
          <a:prstGeom prst="rect">
            <a:avLst/>
          </a:prstGeom>
        </p:spPr>
        <p:txBody>
          <a:bodyPr wrap="square">
            <a:spAutoFit/>
          </a:bodyPr>
          <a:lstStyle/>
          <a:p>
            <a:pPr marL="400050" indent="-400050" algn="just">
              <a:buAutoNum type="romanLcParenBoth"/>
            </a:pPr>
            <a:r>
              <a:rPr lang="vi-VN" dirty="0" smtClean="0">
                <a:solidFill>
                  <a:srgbClr val="004821"/>
                </a:solidFill>
              </a:rPr>
              <a:t>sản xuất hay các hoạt </a:t>
            </a:r>
            <a:r>
              <a:rPr lang="en-US" dirty="0">
                <a:solidFill>
                  <a:srgbClr val="004821"/>
                </a:solidFill>
              </a:rPr>
              <a:t>đ</a:t>
            </a:r>
            <a:r>
              <a:rPr lang="vi-VN" dirty="0" smtClean="0">
                <a:solidFill>
                  <a:srgbClr val="004821"/>
                </a:solidFill>
              </a:rPr>
              <a:t>ộng liên quan </a:t>
            </a:r>
            <a:r>
              <a:rPr lang="en-US" dirty="0">
                <a:solidFill>
                  <a:srgbClr val="004821"/>
                </a:solidFill>
              </a:rPr>
              <a:t>đ</a:t>
            </a:r>
            <a:r>
              <a:rPr lang="vi-VN" dirty="0" smtClean="0">
                <a:solidFill>
                  <a:srgbClr val="004821"/>
                </a:solidFill>
              </a:rPr>
              <a:t>ến các hình thức cưỡng bức hoặc bóc lột lao </a:t>
            </a:r>
            <a:r>
              <a:rPr lang="en-US" dirty="0">
                <a:solidFill>
                  <a:srgbClr val="004821"/>
                </a:solidFill>
              </a:rPr>
              <a:t>đ</a:t>
            </a:r>
            <a:r>
              <a:rPr lang="vi-VN" dirty="0" smtClean="0">
                <a:solidFill>
                  <a:srgbClr val="004821"/>
                </a:solidFill>
              </a:rPr>
              <a:t>ộng hoặc lao động trẻ em;</a:t>
            </a:r>
            <a:endParaRPr lang="en-US" dirty="0" smtClean="0">
              <a:solidFill>
                <a:srgbClr val="004821"/>
              </a:solidFill>
            </a:endParaRPr>
          </a:p>
          <a:p>
            <a:pPr marL="400050" indent="-400050" algn="just">
              <a:buAutoNum type="romanLcParenBoth"/>
            </a:pPr>
            <a:r>
              <a:rPr lang="vi-VN" dirty="0" smtClean="0">
                <a:solidFill>
                  <a:srgbClr val="004821"/>
                </a:solidFill>
              </a:rPr>
              <a:t>sản xuất hoặc buôn bán mọi sản phẩm hoặc hoạt động bị coi là bất hợp pháp theo luật lệ và quy </a:t>
            </a:r>
            <a:r>
              <a:rPr lang="en-US" dirty="0">
                <a:solidFill>
                  <a:srgbClr val="004821"/>
                </a:solidFill>
              </a:rPr>
              <a:t>đ</a:t>
            </a:r>
            <a:r>
              <a:rPr lang="vi-VN" dirty="0" smtClean="0">
                <a:solidFill>
                  <a:srgbClr val="004821"/>
                </a:solidFill>
              </a:rPr>
              <a:t>ịnh của nước sở tại hoặc công ước và thỏa ước quốc tế hoặc trên thế giới đang loại bỏ dần hoặc cấm sử dụng, như (a) dược phẩm, thuốc bảo vệ thực vật, thuốc diệt cỏ, (b) các chất làm suy giảm tầng ozone, (c) polychlorinated biphenyl và các hóa chất </a:t>
            </a:r>
            <a:r>
              <a:rPr lang="en-US" dirty="0">
                <a:solidFill>
                  <a:srgbClr val="004821"/>
                </a:solidFill>
              </a:rPr>
              <a:t>đ</a:t>
            </a:r>
            <a:r>
              <a:rPr lang="vi-VN" dirty="0" smtClean="0">
                <a:solidFill>
                  <a:srgbClr val="004821"/>
                </a:solidFill>
              </a:rPr>
              <a:t>ộc hại khác, (d) </a:t>
            </a:r>
            <a:r>
              <a:rPr lang="en-US" dirty="0">
                <a:solidFill>
                  <a:srgbClr val="004821"/>
                </a:solidFill>
              </a:rPr>
              <a:t>đ</a:t>
            </a:r>
            <a:r>
              <a:rPr lang="vi-VN" dirty="0" smtClean="0">
                <a:solidFill>
                  <a:srgbClr val="004821"/>
                </a:solidFill>
              </a:rPr>
              <a:t>ộng vật hoang dã hoặc các sản phẩm từ </a:t>
            </a:r>
            <a:r>
              <a:rPr lang="en-US" dirty="0">
                <a:solidFill>
                  <a:srgbClr val="004821"/>
                </a:solidFill>
              </a:rPr>
              <a:t>đ</a:t>
            </a:r>
            <a:r>
              <a:rPr lang="vi-VN" dirty="0" smtClean="0">
                <a:solidFill>
                  <a:srgbClr val="004821"/>
                </a:solidFill>
              </a:rPr>
              <a:t>ộng vật hoang dã được quy </a:t>
            </a:r>
            <a:r>
              <a:rPr lang="en-US" dirty="0">
                <a:solidFill>
                  <a:srgbClr val="004821"/>
                </a:solidFill>
              </a:rPr>
              <a:t>đ</a:t>
            </a:r>
            <a:r>
              <a:rPr lang="vi-VN" dirty="0" smtClean="0">
                <a:solidFill>
                  <a:srgbClr val="004821"/>
                </a:solidFill>
              </a:rPr>
              <a:t>ịnh trong Công ước về Buôn bán quốc tế các loài </a:t>
            </a:r>
            <a:r>
              <a:rPr lang="en-US" dirty="0">
                <a:solidFill>
                  <a:srgbClr val="004821"/>
                </a:solidFill>
              </a:rPr>
              <a:t>đ</a:t>
            </a:r>
            <a:r>
              <a:rPr lang="vi-VN" dirty="0" smtClean="0">
                <a:solidFill>
                  <a:srgbClr val="004821"/>
                </a:solidFill>
              </a:rPr>
              <a:t>ộng thực vật nguy cấp, và (e) buôn bán xuyên biên giới rác thải và các sản phẩm chất thải;</a:t>
            </a:r>
            <a:endParaRPr lang="en-US" dirty="0" smtClean="0">
              <a:solidFill>
                <a:srgbClr val="004821"/>
              </a:solidFill>
            </a:endParaRPr>
          </a:p>
          <a:p>
            <a:pPr marL="400050" indent="-400050" algn="just">
              <a:buAutoNum type="romanLcParenBoth"/>
            </a:pPr>
            <a:r>
              <a:rPr lang="vi-VN" dirty="0" smtClean="0">
                <a:solidFill>
                  <a:srgbClr val="004821"/>
                </a:solidFill>
              </a:rPr>
              <a:t>sản xuất hoặc buôn bán vũ khí và </a:t>
            </a:r>
            <a:r>
              <a:rPr lang="en-US" dirty="0">
                <a:solidFill>
                  <a:srgbClr val="004821"/>
                </a:solidFill>
              </a:rPr>
              <a:t>đ</a:t>
            </a:r>
            <a:r>
              <a:rPr lang="vi-VN" dirty="0" smtClean="0">
                <a:solidFill>
                  <a:srgbClr val="004821"/>
                </a:solidFill>
              </a:rPr>
              <a:t>ạn dược, bao gồm các nguyên liệu bán quân sự; </a:t>
            </a:r>
            <a:endParaRPr lang="en-US" dirty="0" smtClean="0">
              <a:solidFill>
                <a:srgbClr val="004821"/>
              </a:solidFill>
            </a:endParaRPr>
          </a:p>
          <a:p>
            <a:pPr marL="400050" indent="-400050" algn="just">
              <a:buAutoNum type="romanLcParenBoth"/>
            </a:pPr>
            <a:r>
              <a:rPr lang="vi-VN" dirty="0" smtClean="0">
                <a:solidFill>
                  <a:srgbClr val="004821"/>
                </a:solidFill>
              </a:rPr>
              <a:t>sản xuất hoặc buôn bán </a:t>
            </a:r>
            <a:r>
              <a:rPr lang="en-US" dirty="0">
                <a:solidFill>
                  <a:srgbClr val="004821"/>
                </a:solidFill>
              </a:rPr>
              <a:t>đ</a:t>
            </a:r>
            <a:r>
              <a:rPr lang="vi-VN" dirty="0" smtClean="0">
                <a:solidFill>
                  <a:srgbClr val="004821"/>
                </a:solidFill>
              </a:rPr>
              <a:t>ồ uống có cồn, ngoại trừ bia và rượu vang;</a:t>
            </a:r>
            <a:endParaRPr lang="en-US" dirty="0" smtClean="0">
              <a:solidFill>
                <a:srgbClr val="004821"/>
              </a:solidFill>
            </a:endParaRPr>
          </a:p>
          <a:p>
            <a:pPr marL="400050" indent="-400050" algn="just">
              <a:buAutoNum type="romanLcParenBoth"/>
            </a:pPr>
            <a:r>
              <a:rPr lang="vi-VN" dirty="0">
                <a:solidFill>
                  <a:srgbClr val="004821"/>
                </a:solidFill>
              </a:rPr>
              <a:t>sản xuất hoặc buôn bán thuốc lá;</a:t>
            </a:r>
            <a:endParaRPr lang="en-US" dirty="0">
              <a:solidFill>
                <a:srgbClr val="004821"/>
              </a:solidFill>
            </a:endParaRPr>
          </a:p>
          <a:p>
            <a:pPr marL="400050" indent="-400050" algn="just">
              <a:buAutoNum type="romanLcParenBoth"/>
            </a:pPr>
            <a:r>
              <a:rPr lang="vi-VN" dirty="0">
                <a:solidFill>
                  <a:srgbClr val="004821"/>
                </a:solidFill>
              </a:rPr>
              <a:t>cờ bạc, sòng bạc và các công việc kinh doanh tương tự; </a:t>
            </a:r>
            <a:endParaRPr lang="en-US" dirty="0">
              <a:solidFill>
                <a:srgbClr val="004821"/>
              </a:solidFill>
            </a:endParaRPr>
          </a:p>
          <a:p>
            <a:pPr marL="400050" indent="-400050" algn="just">
              <a:buAutoNum type="romanLcParenBoth"/>
            </a:pPr>
            <a:r>
              <a:rPr lang="vi-VN" dirty="0">
                <a:solidFill>
                  <a:srgbClr val="004821"/>
                </a:solidFill>
              </a:rPr>
              <a:t>sản xuất hoặc buôn bán nguyên liệu phóng xạ, bao gồm lò phản ứng hạt nhân hoặc các bộ phận cấu thành; </a:t>
            </a:r>
            <a:endParaRPr lang="en-US" dirty="0" smtClean="0">
              <a:solidFill>
                <a:srgbClr val="004821"/>
              </a:solidFill>
            </a:endParaRPr>
          </a:p>
          <a:p>
            <a:pPr marL="400050" indent="-400050" algn="just">
              <a:buAutoNum type="romanLcParenBoth"/>
            </a:pPr>
            <a:r>
              <a:rPr lang="en-US" dirty="0" smtClean="0">
                <a:solidFill>
                  <a:srgbClr val="004821"/>
                </a:solidFill>
              </a:rPr>
              <a:t> </a:t>
            </a:r>
            <a:r>
              <a:rPr lang="vi-VN" dirty="0" smtClean="0">
                <a:solidFill>
                  <a:srgbClr val="004821"/>
                </a:solidFill>
              </a:rPr>
              <a:t>sản </a:t>
            </a:r>
            <a:r>
              <a:rPr lang="vi-VN" dirty="0">
                <a:solidFill>
                  <a:srgbClr val="004821"/>
                </a:solidFill>
              </a:rPr>
              <a:t>xuất, buôn bán hoặc sử dụng sợi a-mi-ăng không dính bám;</a:t>
            </a:r>
            <a:endParaRPr lang="en-US" dirty="0">
              <a:solidFill>
                <a:srgbClr val="004821"/>
              </a:solidFill>
            </a:endParaRPr>
          </a:p>
          <a:p>
            <a:pPr marL="400050" indent="-400050" algn="just">
              <a:buAutoNum type="romanLcParenBoth"/>
            </a:pPr>
            <a:r>
              <a:rPr lang="vi-VN" dirty="0">
                <a:solidFill>
                  <a:srgbClr val="004821"/>
                </a:solidFill>
              </a:rPr>
              <a:t>dự án khai thác gỗ thương mại hoặc mua các thiết bị khai thác gỗ </a:t>
            </a:r>
            <a:r>
              <a:rPr lang="en-US" dirty="0">
                <a:solidFill>
                  <a:srgbClr val="004821"/>
                </a:solidFill>
              </a:rPr>
              <a:t>đ</a:t>
            </a:r>
            <a:r>
              <a:rPr lang="vi-VN" dirty="0">
                <a:solidFill>
                  <a:srgbClr val="004821"/>
                </a:solidFill>
              </a:rPr>
              <a:t>ể sử dụng trong các khu rừng nhiệt </a:t>
            </a:r>
            <a:r>
              <a:rPr lang="en-US" dirty="0">
                <a:solidFill>
                  <a:srgbClr val="004821"/>
                </a:solidFill>
              </a:rPr>
              <a:t>đ</a:t>
            </a:r>
            <a:r>
              <a:rPr lang="vi-VN" dirty="0">
                <a:solidFill>
                  <a:srgbClr val="004821"/>
                </a:solidFill>
              </a:rPr>
              <a:t>ới nguyên sinh hoặc rừng già; và </a:t>
            </a:r>
            <a:endParaRPr lang="en-US" dirty="0">
              <a:solidFill>
                <a:srgbClr val="004821"/>
              </a:solidFill>
            </a:endParaRPr>
          </a:p>
          <a:p>
            <a:pPr marL="400050" indent="-400050" algn="just">
              <a:buAutoNum type="romanLcParenBoth"/>
            </a:pPr>
            <a:r>
              <a:rPr lang="vi-VN" dirty="0">
                <a:solidFill>
                  <a:srgbClr val="004821"/>
                </a:solidFill>
              </a:rPr>
              <a:t>các hoạt </a:t>
            </a:r>
            <a:r>
              <a:rPr lang="en-US" dirty="0">
                <a:solidFill>
                  <a:srgbClr val="004821"/>
                </a:solidFill>
              </a:rPr>
              <a:t>đ</a:t>
            </a:r>
            <a:r>
              <a:rPr lang="vi-VN" dirty="0">
                <a:solidFill>
                  <a:srgbClr val="004821"/>
                </a:solidFill>
              </a:rPr>
              <a:t>ộng </a:t>
            </a:r>
            <a:r>
              <a:rPr lang="en-US" dirty="0">
                <a:solidFill>
                  <a:srgbClr val="004821"/>
                </a:solidFill>
              </a:rPr>
              <a:t>đ</a:t>
            </a:r>
            <a:r>
              <a:rPr lang="vi-VN" dirty="0">
                <a:solidFill>
                  <a:srgbClr val="004821"/>
                </a:solidFill>
              </a:rPr>
              <a:t>ánh bắt cá ngoài khơi và vùng duyên hải, như </a:t>
            </a:r>
            <a:r>
              <a:rPr lang="en-US" dirty="0">
                <a:solidFill>
                  <a:srgbClr val="004821"/>
                </a:solidFill>
              </a:rPr>
              <a:t>đ</a:t>
            </a:r>
            <a:r>
              <a:rPr lang="vi-VN" dirty="0">
                <a:solidFill>
                  <a:srgbClr val="004821"/>
                </a:solidFill>
              </a:rPr>
              <a:t>ánh bắt bằng lưới kéo nổi ngoài khơi quy mô lớn và đánh bắt bằng lưới mắt nhỏ, gây tác hại ở số lượng lớn cho các loài dễ bị tổn thương và cần </a:t>
            </a:r>
            <a:r>
              <a:rPr lang="en-US" dirty="0">
                <a:solidFill>
                  <a:srgbClr val="004821"/>
                </a:solidFill>
              </a:rPr>
              <a:t>đ</a:t>
            </a:r>
            <a:r>
              <a:rPr lang="vi-VN" dirty="0">
                <a:solidFill>
                  <a:srgbClr val="004821"/>
                </a:solidFill>
              </a:rPr>
              <a:t>ược bảo vệ, và gây hại cho </a:t>
            </a:r>
            <a:r>
              <a:rPr lang="en-US" dirty="0">
                <a:solidFill>
                  <a:srgbClr val="004821"/>
                </a:solidFill>
              </a:rPr>
              <a:t>đ</a:t>
            </a:r>
            <a:r>
              <a:rPr lang="vi-VN" dirty="0">
                <a:solidFill>
                  <a:srgbClr val="004821"/>
                </a:solidFill>
              </a:rPr>
              <a:t>a dạng sinh học và sinh cảnh </a:t>
            </a:r>
            <a:r>
              <a:rPr lang="vi-VN" dirty="0" smtClean="0">
                <a:solidFill>
                  <a:srgbClr val="004821"/>
                </a:solidFill>
              </a:rPr>
              <a:t>biển</a:t>
            </a:r>
            <a:endParaRPr lang="en-US" dirty="0">
              <a:solidFill>
                <a:srgbClr val="004821"/>
              </a:solidFill>
            </a:endParaRPr>
          </a:p>
        </p:txBody>
      </p:sp>
    </p:spTree>
    <p:extLst>
      <p:ext uri="{BB962C8B-B14F-4D97-AF65-F5344CB8AC3E}">
        <p14:creationId xmlns:p14="http://schemas.microsoft.com/office/powerpoint/2010/main" val="6713473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1676400"/>
            <a:ext cx="6972300" cy="2031325"/>
          </a:xfrm>
          <a:prstGeom prst="rect">
            <a:avLst/>
          </a:prstGeom>
        </p:spPr>
        <p:txBody>
          <a:bodyPr wrap="square">
            <a:spAutoFit/>
          </a:bodyPr>
          <a:lstStyle/>
          <a:p>
            <a:pPr algn="just"/>
            <a:r>
              <a:rPr lang="vi-VN" dirty="0">
                <a:solidFill>
                  <a:srgbClr val="008000"/>
                </a:solidFill>
              </a:rPr>
              <a:t>Tuyên bố chính sách bảo trợ xã hội này áp dụng cho tất cả các dự án thuộc khu vực chính phủ và khu vực tư nhân do ADB tài trợ và/hoặc do ADB quản lý và các hợp phần của các dự án loại này bất kể do ai tài trợ, bao gồm các dự án </a:t>
            </a:r>
            <a:r>
              <a:rPr lang="en-US" dirty="0">
                <a:solidFill>
                  <a:srgbClr val="008000"/>
                </a:solidFill>
              </a:rPr>
              <a:t>đ</a:t>
            </a:r>
            <a:r>
              <a:rPr lang="vi-VN" dirty="0">
                <a:solidFill>
                  <a:srgbClr val="008000"/>
                </a:solidFill>
              </a:rPr>
              <a:t>ầu tư được tài trợ bởi một khoản vay; và/hoặc một khoản viện trợ không hoàn lại; và/hoặc các phương thức khác như góp vốn cổ phần và/hoặc bảo lãnh (ở đây gọi chung là dự án).</a:t>
            </a:r>
            <a:endParaRPr lang="en-US" dirty="0">
              <a:solidFill>
                <a:srgbClr val="008000"/>
              </a:solidFill>
            </a:endParaRPr>
          </a:p>
        </p:txBody>
      </p:sp>
    </p:spTree>
    <p:extLst>
      <p:ext uri="{BB962C8B-B14F-4D97-AF65-F5344CB8AC3E}">
        <p14:creationId xmlns:p14="http://schemas.microsoft.com/office/powerpoint/2010/main" val="29068536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5909310"/>
          </a:xfrm>
          <a:prstGeom prst="rect">
            <a:avLst/>
          </a:prstGeom>
        </p:spPr>
        <p:txBody>
          <a:bodyPr wrap="square">
            <a:spAutoFit/>
          </a:bodyPr>
          <a:lstStyle/>
          <a:p>
            <a:pPr algn="just"/>
            <a:r>
              <a:rPr lang="vi-VN" b="1" dirty="0" smtClean="0">
                <a:solidFill>
                  <a:srgbClr val="008000"/>
                </a:solidFill>
              </a:rPr>
              <a:t>Quy trình thực hiện chính sách </a:t>
            </a:r>
            <a:endParaRPr lang="en-US" b="1" dirty="0">
              <a:solidFill>
                <a:srgbClr val="008000"/>
              </a:solidFill>
            </a:endParaRPr>
          </a:p>
          <a:p>
            <a:pPr algn="just"/>
            <a:endParaRPr lang="en-US" b="1" dirty="0" smtClean="0">
              <a:solidFill>
                <a:srgbClr val="008000"/>
              </a:solidFill>
            </a:endParaRPr>
          </a:p>
          <a:p>
            <a:pPr algn="just"/>
            <a:r>
              <a:rPr lang="vi-VN" dirty="0" smtClean="0">
                <a:solidFill>
                  <a:srgbClr val="008000"/>
                </a:solidFill>
              </a:rPr>
              <a:t>Yêu cầu chung </a:t>
            </a:r>
            <a:endParaRPr lang="en-US" dirty="0" smtClean="0">
              <a:solidFill>
                <a:srgbClr val="008000"/>
              </a:solidFill>
            </a:endParaRPr>
          </a:p>
          <a:p>
            <a:pPr algn="just"/>
            <a:endParaRPr lang="en-US" dirty="0" smtClean="0">
              <a:solidFill>
                <a:srgbClr val="008000"/>
              </a:solidFill>
            </a:endParaRPr>
          </a:p>
          <a:p>
            <a:pPr algn="just"/>
            <a:r>
              <a:rPr lang="vi-VN" dirty="0" smtClean="0">
                <a:solidFill>
                  <a:srgbClr val="008000"/>
                </a:solidFill>
              </a:rPr>
              <a:t>Sàng lọc và phân loại. ADB sẽ tiến hành sàng lọc và phân loại dự án ngay từ </a:t>
            </a:r>
            <a:r>
              <a:rPr lang="en-US" dirty="0">
                <a:solidFill>
                  <a:srgbClr val="008000"/>
                </a:solidFill>
              </a:rPr>
              <a:t>đ</a:t>
            </a:r>
            <a:r>
              <a:rPr lang="vi-VN" dirty="0" smtClean="0">
                <a:solidFill>
                  <a:srgbClr val="008000"/>
                </a:solidFill>
              </a:rPr>
              <a:t>ầu giai </a:t>
            </a:r>
            <a:r>
              <a:rPr lang="en-US" dirty="0">
                <a:solidFill>
                  <a:srgbClr val="008000"/>
                </a:solidFill>
              </a:rPr>
              <a:t>đ</a:t>
            </a:r>
            <a:r>
              <a:rPr lang="vi-VN" dirty="0" smtClean="0">
                <a:solidFill>
                  <a:srgbClr val="008000"/>
                </a:solidFill>
              </a:rPr>
              <a:t>oạn chuẩn bị dự án khi có </a:t>
            </a:r>
            <a:r>
              <a:rPr lang="en-US" dirty="0">
                <a:solidFill>
                  <a:srgbClr val="008000"/>
                </a:solidFill>
              </a:rPr>
              <a:t>đ</a:t>
            </a:r>
            <a:r>
              <a:rPr lang="vi-VN" dirty="0" smtClean="0">
                <a:solidFill>
                  <a:srgbClr val="008000"/>
                </a:solidFill>
              </a:rPr>
              <a:t>ủ thông tin </a:t>
            </a:r>
            <a:r>
              <a:rPr lang="en-US" dirty="0">
                <a:solidFill>
                  <a:srgbClr val="008000"/>
                </a:solidFill>
              </a:rPr>
              <a:t>đ</a:t>
            </a:r>
            <a:r>
              <a:rPr lang="vi-VN" dirty="0" smtClean="0">
                <a:solidFill>
                  <a:srgbClr val="008000"/>
                </a:solidFill>
              </a:rPr>
              <a:t>ể làm việc này. Việc sàng lọc và phân loại </a:t>
            </a:r>
            <a:r>
              <a:rPr lang="en-US" dirty="0">
                <a:solidFill>
                  <a:srgbClr val="008000"/>
                </a:solidFill>
              </a:rPr>
              <a:t>đ</a:t>
            </a:r>
            <a:r>
              <a:rPr lang="vi-VN" dirty="0" smtClean="0">
                <a:solidFill>
                  <a:srgbClr val="008000"/>
                </a:solidFill>
              </a:rPr>
              <a:t>ược tiến hành nhằm </a:t>
            </a:r>
            <a:endParaRPr lang="en-US" dirty="0" smtClean="0">
              <a:solidFill>
                <a:srgbClr val="008000"/>
              </a:solidFill>
            </a:endParaRPr>
          </a:p>
          <a:p>
            <a:pPr algn="just"/>
            <a:endParaRPr lang="en-US" dirty="0" smtClean="0">
              <a:solidFill>
                <a:srgbClr val="008000"/>
              </a:solidFill>
            </a:endParaRPr>
          </a:p>
          <a:p>
            <a:pPr marL="400050" indent="-400050" algn="just">
              <a:buAutoNum type="romanLcParenBoth"/>
            </a:pPr>
            <a:r>
              <a:rPr lang="vi-VN" dirty="0" smtClean="0">
                <a:solidFill>
                  <a:srgbClr val="008000"/>
                </a:solidFill>
              </a:rPr>
              <a:t>phản ánh mức </a:t>
            </a:r>
            <a:r>
              <a:rPr lang="en-US" dirty="0">
                <a:solidFill>
                  <a:srgbClr val="008000"/>
                </a:solidFill>
              </a:rPr>
              <a:t>đ</a:t>
            </a:r>
            <a:r>
              <a:rPr lang="vi-VN" dirty="0" smtClean="0">
                <a:solidFill>
                  <a:srgbClr val="008000"/>
                </a:solidFill>
              </a:rPr>
              <a:t>ộ quan trọng của các tác </a:t>
            </a:r>
            <a:r>
              <a:rPr lang="en-US" dirty="0">
                <a:solidFill>
                  <a:srgbClr val="008000"/>
                </a:solidFill>
              </a:rPr>
              <a:t>đ</a:t>
            </a:r>
            <a:r>
              <a:rPr lang="vi-VN" dirty="0" smtClean="0">
                <a:solidFill>
                  <a:srgbClr val="008000"/>
                </a:solidFill>
              </a:rPr>
              <a:t>ộng tiềm năng hay rủi ro mà dự án có thể gây ra; </a:t>
            </a:r>
            <a:endParaRPr lang="en-US" dirty="0" smtClean="0">
              <a:solidFill>
                <a:srgbClr val="008000"/>
              </a:solidFill>
            </a:endParaRPr>
          </a:p>
          <a:p>
            <a:pPr marL="400050" indent="-400050" algn="just">
              <a:buAutoNum type="romanLcParenBoth"/>
            </a:pPr>
            <a:r>
              <a:rPr lang="vi-VN" dirty="0" smtClean="0">
                <a:solidFill>
                  <a:srgbClr val="008000"/>
                </a:solidFill>
              </a:rPr>
              <a:t>xác định mức độ đánh giá và nguồn lực thể chế cần thiết cho các biện pháp bảo trợ xã hội; và </a:t>
            </a:r>
            <a:endParaRPr lang="en-US" dirty="0" smtClean="0">
              <a:solidFill>
                <a:srgbClr val="008000"/>
              </a:solidFill>
            </a:endParaRPr>
          </a:p>
          <a:p>
            <a:pPr marL="400050" indent="-400050" algn="just">
              <a:buAutoNum type="romanLcParenBoth"/>
            </a:pPr>
            <a:r>
              <a:rPr lang="vi-VN" dirty="0" smtClean="0">
                <a:solidFill>
                  <a:srgbClr val="008000"/>
                </a:solidFill>
              </a:rPr>
              <a:t>xác định các yêu cầu công bố thông tin</a:t>
            </a:r>
            <a:endParaRPr lang="en-US" dirty="0" smtClean="0">
              <a:solidFill>
                <a:srgbClr val="008000"/>
              </a:solidFill>
            </a:endParaRPr>
          </a:p>
          <a:p>
            <a:pPr algn="just"/>
            <a:endParaRPr lang="en-US" dirty="0">
              <a:solidFill>
                <a:srgbClr val="008000"/>
              </a:solidFill>
            </a:endParaRPr>
          </a:p>
          <a:p>
            <a:pPr algn="just"/>
            <a:r>
              <a:rPr lang="vi-VN" dirty="0" smtClean="0">
                <a:solidFill>
                  <a:srgbClr val="008000"/>
                </a:solidFill>
              </a:rPr>
              <a:t>Phân loại môi trường. </a:t>
            </a:r>
            <a:r>
              <a:rPr lang="vi-VN" dirty="0" smtClean="0">
                <a:solidFill>
                  <a:srgbClr val="FF0000"/>
                </a:solidFill>
              </a:rPr>
              <a:t>ADB sử dụng một hệ thống phân loại để phản ánh tầm quan trọng của các tác động môi trường tiềm tàng của dự án</a:t>
            </a:r>
            <a:r>
              <a:rPr lang="vi-VN" dirty="0" smtClean="0">
                <a:solidFill>
                  <a:srgbClr val="008000"/>
                </a:solidFill>
              </a:rPr>
              <a:t>. Việc xếp loại dự án được xác định theo hợp phần nhạy cảm nhất về môi trường của dự án, bao gồm các tác động trực tiếp, gián tiếp, tích lũy hay bị gây ra trong vùng ảnh hưởng của dự án. Mỗi dự án được đề xuất đều được xem xét kỹ lưỡng về loại hình, địa điểm, quy mô, mức độ nhạy cảm và độ lớn của những tác động môi trường tiềm năng. </a:t>
            </a:r>
            <a:r>
              <a:rPr lang="vi-VN" dirty="0" smtClean="0">
                <a:solidFill>
                  <a:srgbClr val="FF0000"/>
                </a:solidFill>
              </a:rPr>
              <a:t>Các dự án được xếp vào một trong bốn loại dưới đây</a:t>
            </a:r>
            <a:r>
              <a:rPr lang="vi-VN" dirty="0" smtClean="0">
                <a:solidFill>
                  <a:srgbClr val="008000"/>
                </a:solidFill>
              </a:rPr>
              <a:t>: </a:t>
            </a:r>
            <a:endParaRPr lang="en-US" dirty="0" smtClean="0">
              <a:solidFill>
                <a:srgbClr val="008000"/>
              </a:solidFill>
            </a:endParaRPr>
          </a:p>
        </p:txBody>
      </p:sp>
    </p:spTree>
    <p:extLst>
      <p:ext uri="{BB962C8B-B14F-4D97-AF65-F5344CB8AC3E}">
        <p14:creationId xmlns:p14="http://schemas.microsoft.com/office/powerpoint/2010/main" val="2905541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5355312"/>
          </a:xfrm>
          <a:prstGeom prst="rect">
            <a:avLst/>
          </a:prstGeom>
        </p:spPr>
        <p:txBody>
          <a:bodyPr wrap="square">
            <a:spAutoFit/>
          </a:bodyPr>
          <a:lstStyle/>
          <a:p>
            <a:pPr marL="400050" indent="-400050" algn="just">
              <a:buAutoNum type="romanLcParenBoth"/>
            </a:pPr>
            <a:r>
              <a:rPr lang="vi-VN" b="1" dirty="0" smtClean="0">
                <a:solidFill>
                  <a:srgbClr val="008000"/>
                </a:solidFill>
              </a:rPr>
              <a:t>Loại A</a:t>
            </a:r>
            <a:r>
              <a:rPr lang="vi-VN" dirty="0" smtClean="0">
                <a:solidFill>
                  <a:srgbClr val="008000"/>
                </a:solidFill>
              </a:rPr>
              <a:t>. Một dự án đề xuất được xếp loại A nếu nó có khả năng có tác động tiêu cực đáng kể đến môi trường mà không thể đảo ngược được, đa dạng, hoặc không có tiền lệ. Những tác động này có thể ảnh hưởng đến một vùng rộng hơn địa bàn hay các cơ sở vật chất được xây dựng. Cần đánh giá tác động môi trường. </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b="1" dirty="0" smtClean="0">
                <a:solidFill>
                  <a:srgbClr val="FF0000"/>
                </a:solidFill>
              </a:rPr>
              <a:t>Loại B</a:t>
            </a:r>
            <a:r>
              <a:rPr lang="vi-VN" dirty="0" smtClean="0">
                <a:solidFill>
                  <a:srgbClr val="008000"/>
                </a:solidFill>
              </a:rPr>
              <a:t>. Một dự án đề xuất được xếp loại B nếu các tác động tiêu cực tiềm tàng đối với môi trường có mức độ nhẹ hơn so với các dự án loại A. Các tác động này chỉ xảy ra trên địa bàn dự án, ít có tác động không đảo ngược được, và trong phần lớn các trường hợp đều có thể thiết kế các biện pháp giảm nhẹ dễ hơn so với các dự án thuộc Loại A. </a:t>
            </a:r>
            <a:r>
              <a:rPr lang="vi-VN" dirty="0" smtClean="0">
                <a:solidFill>
                  <a:srgbClr val="FF0000"/>
                </a:solidFill>
              </a:rPr>
              <a:t>Cần đánh giá môi trường ban đầu. </a:t>
            </a:r>
            <a:endParaRPr lang="en-US" dirty="0" smtClean="0">
              <a:solidFill>
                <a:srgbClr val="FF0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b="1" dirty="0" smtClean="0">
                <a:solidFill>
                  <a:srgbClr val="FF0000"/>
                </a:solidFill>
              </a:rPr>
              <a:t>Loại C</a:t>
            </a:r>
            <a:r>
              <a:rPr lang="vi-VN" dirty="0" smtClean="0">
                <a:solidFill>
                  <a:srgbClr val="FF0000"/>
                </a:solidFill>
              </a:rPr>
              <a:t>. </a:t>
            </a:r>
            <a:r>
              <a:rPr lang="vi-VN" dirty="0" smtClean="0">
                <a:solidFill>
                  <a:srgbClr val="008000"/>
                </a:solidFill>
              </a:rPr>
              <a:t>Một dự án đề xuất được xếp loại C nếu nó có ít hoặc không gây tác động môi trường tiêu cực. </a:t>
            </a:r>
            <a:r>
              <a:rPr lang="vi-VN" dirty="0" smtClean="0">
                <a:solidFill>
                  <a:srgbClr val="FF0000"/>
                </a:solidFill>
              </a:rPr>
              <a:t>Không cần phải đánh giá môi trường, mặc dù vẫn cần phải xem xét các hàm ý về môi trường. </a:t>
            </a:r>
            <a:endParaRPr lang="en-US" dirty="0" smtClean="0">
              <a:solidFill>
                <a:srgbClr val="FF0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b="1" dirty="0" smtClean="0">
                <a:solidFill>
                  <a:srgbClr val="008000"/>
                </a:solidFill>
              </a:rPr>
              <a:t>Loại FI. </a:t>
            </a:r>
            <a:r>
              <a:rPr lang="vi-VN" dirty="0" smtClean="0">
                <a:solidFill>
                  <a:srgbClr val="008000"/>
                </a:solidFill>
              </a:rPr>
              <a:t>Một dự án đề xuất được xếp loại FI nếu có vốn của ADB đầu tư vào hoặc thông qua một trung gian tài chính (FI) (đoạn 65-67). </a:t>
            </a:r>
            <a:endParaRPr lang="en-US" dirty="0" smtClean="0">
              <a:solidFill>
                <a:srgbClr val="008000"/>
              </a:solidFill>
            </a:endParaRPr>
          </a:p>
        </p:txBody>
      </p:sp>
    </p:spTree>
    <p:extLst>
      <p:ext uri="{BB962C8B-B14F-4D97-AF65-F5344CB8AC3E}">
        <p14:creationId xmlns:p14="http://schemas.microsoft.com/office/powerpoint/2010/main" val="12963582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229600" cy="5909310"/>
          </a:xfrm>
          <a:prstGeom prst="rect">
            <a:avLst/>
          </a:prstGeom>
        </p:spPr>
        <p:txBody>
          <a:bodyPr wrap="square">
            <a:spAutoFit/>
          </a:bodyPr>
          <a:lstStyle/>
          <a:p>
            <a:pPr algn="just"/>
            <a:r>
              <a:rPr lang="vi-VN" b="1" dirty="0" smtClean="0">
                <a:solidFill>
                  <a:srgbClr val="008000"/>
                </a:solidFill>
              </a:rPr>
              <a:t>Công bố thông tin. </a:t>
            </a:r>
            <a:endParaRPr lang="en-US" b="1" dirty="0" smtClean="0">
              <a:solidFill>
                <a:srgbClr val="008000"/>
              </a:solidFill>
            </a:endParaRPr>
          </a:p>
          <a:p>
            <a:pPr algn="just"/>
            <a:endParaRPr lang="en-US" dirty="0">
              <a:solidFill>
                <a:srgbClr val="008000"/>
              </a:solidFill>
            </a:endParaRPr>
          </a:p>
          <a:p>
            <a:pPr algn="just"/>
            <a:r>
              <a:rPr lang="vi-VN" dirty="0" smtClean="0">
                <a:solidFill>
                  <a:srgbClr val="008000"/>
                </a:solidFill>
              </a:rPr>
              <a:t>ADB cam kết phối hợp với bên vay/khách hàng để đảm bảo </a:t>
            </a:r>
            <a:r>
              <a:rPr lang="vi-VN" dirty="0" smtClean="0">
                <a:solidFill>
                  <a:srgbClr val="FF0000"/>
                </a:solidFill>
              </a:rPr>
              <a:t>cung cấp kịp thời các thông tin có liên quan </a:t>
            </a:r>
            <a:r>
              <a:rPr lang="vi-VN" dirty="0" smtClean="0">
                <a:solidFill>
                  <a:srgbClr val="008000"/>
                </a:solidFill>
              </a:rPr>
              <a:t>(dù là tích cực hay tiêu cực) về các vấn đề bảo trợ xã hội và môi trường, tại địa điểm dễ tiếp cận, với hình thức và ngôn ngữ dễ hiểu đối với các đối tượng bị ảnh hưởng và các bên có liên quan khác, bao gồm công chúng nói chung, tạo điều kiện cho họ đóng góp thiết thực vào quá trình thiết kế và thực hiện dự án. ADB sẽ đăng tải những tài liệu bảo vệ sau đây lên trang web của mình: </a:t>
            </a:r>
            <a:endParaRPr lang="en-US" dirty="0" smtClean="0">
              <a:solidFill>
                <a:srgbClr val="008000"/>
              </a:solidFill>
            </a:endParaRPr>
          </a:p>
          <a:p>
            <a:pPr algn="just"/>
            <a:endParaRPr lang="en-US" dirty="0" smtClean="0">
              <a:solidFill>
                <a:srgbClr val="008000"/>
              </a:solidFill>
            </a:endParaRPr>
          </a:p>
          <a:p>
            <a:pPr marL="400050" indent="-400050" algn="just">
              <a:buAutoNum type="romanLcParenBoth"/>
            </a:pPr>
            <a:r>
              <a:rPr lang="en-US" dirty="0">
                <a:solidFill>
                  <a:srgbClr val="008000"/>
                </a:solidFill>
              </a:rPr>
              <a:t>Đ</a:t>
            </a:r>
            <a:r>
              <a:rPr lang="vi-VN" dirty="0" smtClean="0">
                <a:solidFill>
                  <a:srgbClr val="008000"/>
                </a:solidFill>
              </a:rPr>
              <a:t>ối với các dự án Loại A, đăng dự thảo báo cáo đánh giá tác động môi trường ít nhất 120 trước ngày Ban Giám đốc xem xét; </a:t>
            </a:r>
            <a:endParaRPr lang="en-US" dirty="0" smtClean="0">
              <a:solidFill>
                <a:srgbClr val="008000"/>
              </a:solidFill>
            </a:endParaRPr>
          </a:p>
          <a:p>
            <a:pPr marL="400050" indent="-400050" algn="just">
              <a:buAutoNum type="romanLcParenBoth"/>
            </a:pPr>
            <a:r>
              <a:rPr lang="vi-VN" dirty="0" smtClean="0">
                <a:solidFill>
                  <a:srgbClr val="008000"/>
                </a:solidFill>
              </a:rPr>
              <a:t>Dự thảo đánh giá môi trường và khung rà soát, dự thảo khung tái định cư và/hoặc kế hoạch tái định cư, và dự thảo khung kế hoạch Dân tộc Bản địa và/hoặc kế hoạch trước khi thẩm định dự án; </a:t>
            </a:r>
            <a:endParaRPr lang="en-US" dirty="0" smtClean="0">
              <a:solidFill>
                <a:srgbClr val="008000"/>
              </a:solidFill>
            </a:endParaRPr>
          </a:p>
          <a:p>
            <a:pPr marL="400050" indent="-400050" algn="just">
              <a:buAutoNum type="romanLcParenBoth"/>
            </a:pPr>
            <a:r>
              <a:rPr lang="vi-VN" dirty="0" smtClean="0">
                <a:solidFill>
                  <a:srgbClr val="008000"/>
                </a:solidFill>
              </a:rPr>
              <a:t>Báo cáo đánh giá tác động môi trường cuối cùng hoặc cập nhật, kế hoạch tái định cư, và kế hoạch về Dân tộc Bản địa khi nhận được các văn bản này; </a:t>
            </a:r>
            <a:endParaRPr lang="en-US" dirty="0" smtClean="0">
              <a:solidFill>
                <a:srgbClr val="008000"/>
              </a:solidFill>
            </a:endParaRPr>
          </a:p>
          <a:p>
            <a:pPr marL="400050" indent="-400050" algn="just">
              <a:buAutoNum type="romanLcParenBoth"/>
            </a:pPr>
            <a:r>
              <a:rPr lang="vi-VN" dirty="0" smtClean="0">
                <a:solidFill>
                  <a:srgbClr val="008000"/>
                </a:solidFill>
              </a:rPr>
              <a:t>Các báo cáo giám sát môi trường, tái định cư bắt buộc và dân tộc bản địa do bên vay/khách hàng đệ trình trong quá trình thực hiện dự án khi nhận được các văn bản này. </a:t>
            </a:r>
            <a:endParaRPr lang="en-US" dirty="0" smtClean="0">
              <a:solidFill>
                <a:srgbClr val="008000"/>
              </a:solidFill>
            </a:endParaRPr>
          </a:p>
        </p:txBody>
      </p:sp>
    </p:spTree>
    <p:extLst>
      <p:ext uri="{BB962C8B-B14F-4D97-AF65-F5344CB8AC3E}">
        <p14:creationId xmlns:p14="http://schemas.microsoft.com/office/powerpoint/2010/main" val="42426176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4636"/>
            <a:ext cx="8686800" cy="6740307"/>
          </a:xfrm>
          <a:prstGeom prst="rect">
            <a:avLst/>
          </a:prstGeom>
        </p:spPr>
        <p:txBody>
          <a:bodyPr wrap="square">
            <a:spAutoFit/>
          </a:bodyPr>
          <a:lstStyle/>
          <a:p>
            <a:pPr algn="just"/>
            <a:r>
              <a:rPr lang="vi-VN" b="1" dirty="0" smtClean="0">
                <a:solidFill>
                  <a:srgbClr val="008000"/>
                </a:solidFill>
              </a:rPr>
              <a:t>Tham vấn và tham gia.</a:t>
            </a:r>
            <a:endParaRPr lang="en-US" b="1" dirty="0" smtClean="0">
              <a:solidFill>
                <a:srgbClr val="008000"/>
              </a:solidFill>
            </a:endParaRPr>
          </a:p>
          <a:p>
            <a:pPr algn="just"/>
            <a:r>
              <a:rPr lang="vi-VN" dirty="0" smtClean="0">
                <a:solidFill>
                  <a:srgbClr val="008000"/>
                </a:solidFill>
              </a:rPr>
              <a:t> ADB cam kết phối hợp với bên vay/khách hàng tiến hành các quy trình tham vấn thiết thực. </a:t>
            </a:r>
            <a:endParaRPr lang="en-US" dirty="0" smtClean="0">
              <a:solidFill>
                <a:srgbClr val="008000"/>
              </a:solidFill>
            </a:endParaRPr>
          </a:p>
          <a:p>
            <a:pPr algn="just"/>
            <a:endParaRPr lang="en-US" dirty="0">
              <a:solidFill>
                <a:srgbClr val="008000"/>
              </a:solidFill>
            </a:endParaRPr>
          </a:p>
          <a:p>
            <a:pPr algn="just"/>
            <a:r>
              <a:rPr lang="vi-VN" dirty="0" smtClean="0">
                <a:solidFill>
                  <a:srgbClr val="008000"/>
                </a:solidFill>
              </a:rPr>
              <a:t>(i) </a:t>
            </a:r>
            <a:r>
              <a:rPr lang="vi-VN" dirty="0" smtClean="0">
                <a:solidFill>
                  <a:srgbClr val="FF0000"/>
                </a:solidFill>
              </a:rPr>
              <a:t>bắt đầu từ sớm trong giai đoạn chuẩn bị dự án và được thực hiện liên tục trong suốt vòng đời dự án</a:t>
            </a:r>
            <a:r>
              <a:rPr lang="vi-VN" dirty="0" smtClean="0">
                <a:solidFill>
                  <a:srgbClr val="008000"/>
                </a:solidFill>
              </a:rPr>
              <a:t>; </a:t>
            </a:r>
            <a:endParaRPr lang="en-US" dirty="0" smtClean="0">
              <a:solidFill>
                <a:srgbClr val="008000"/>
              </a:solidFill>
            </a:endParaRPr>
          </a:p>
          <a:p>
            <a:pPr algn="just"/>
            <a:endParaRPr lang="en-US" dirty="0" smtClean="0">
              <a:solidFill>
                <a:srgbClr val="008000"/>
              </a:solidFill>
            </a:endParaRPr>
          </a:p>
          <a:p>
            <a:pPr algn="just"/>
            <a:r>
              <a:rPr lang="vi-VN" dirty="0" smtClean="0">
                <a:solidFill>
                  <a:srgbClr val="008000"/>
                </a:solidFill>
              </a:rPr>
              <a:t>(ii) kịp thời công bố các thông tin có liên quan và đầy đủ, dễ hiểu và dễ tiếp cận đối với các đối tượng bị ảnh hưởng; </a:t>
            </a:r>
            <a:endParaRPr lang="en-US" dirty="0" smtClean="0">
              <a:solidFill>
                <a:srgbClr val="008000"/>
              </a:solidFill>
            </a:endParaRPr>
          </a:p>
          <a:p>
            <a:pPr algn="just"/>
            <a:endParaRPr lang="en-US" dirty="0" smtClean="0">
              <a:solidFill>
                <a:srgbClr val="008000"/>
              </a:solidFill>
            </a:endParaRPr>
          </a:p>
          <a:p>
            <a:pPr algn="just"/>
            <a:r>
              <a:rPr lang="vi-VN" dirty="0" smtClean="0">
                <a:solidFill>
                  <a:srgbClr val="008000"/>
                </a:solidFill>
              </a:rPr>
              <a:t>(iii) tiến hành trong một khung cảnh không có sự hăm dọa hay cưỡng ép; </a:t>
            </a:r>
            <a:endParaRPr lang="en-US" dirty="0" smtClean="0">
              <a:solidFill>
                <a:srgbClr val="008000"/>
              </a:solidFill>
            </a:endParaRPr>
          </a:p>
          <a:p>
            <a:pPr algn="just"/>
            <a:endParaRPr lang="en-US" dirty="0" smtClean="0">
              <a:solidFill>
                <a:srgbClr val="008000"/>
              </a:solidFill>
            </a:endParaRPr>
          </a:p>
          <a:p>
            <a:pPr algn="just"/>
            <a:r>
              <a:rPr lang="vi-VN" dirty="0" smtClean="0">
                <a:solidFill>
                  <a:srgbClr val="008000"/>
                </a:solidFill>
              </a:rPr>
              <a:t>(iv) có tính hòa nhập về giới và có tính đáp ứng cao, và được tùy chỉnh theo nhu cầu của các nhóm đối tượng thiệt thòi và dễ bị tổn thương; và </a:t>
            </a:r>
            <a:endParaRPr lang="en-US" dirty="0" smtClean="0">
              <a:solidFill>
                <a:srgbClr val="008000"/>
              </a:solidFill>
            </a:endParaRPr>
          </a:p>
          <a:p>
            <a:pPr algn="just"/>
            <a:endParaRPr lang="en-US" dirty="0" smtClean="0">
              <a:solidFill>
                <a:srgbClr val="008000"/>
              </a:solidFill>
            </a:endParaRPr>
          </a:p>
          <a:p>
            <a:pPr algn="just"/>
            <a:r>
              <a:rPr lang="vi-VN" dirty="0" smtClean="0">
                <a:solidFill>
                  <a:srgbClr val="008000"/>
                </a:solidFill>
              </a:rPr>
              <a:t>(v) cho phép đưa các quan điểm có liên quan của các đối tượng bị ảnh hưởng và các bên liên quan khác vào quá trình ra quyết định, như thiết kế dự án, các biện pháp giảm nhẹ, chia sẻ lợi ích và cơ hội phát triển, và các vấn đề thực hiện. </a:t>
            </a:r>
            <a:endParaRPr lang="en-US" dirty="0" smtClean="0">
              <a:solidFill>
                <a:srgbClr val="008000"/>
              </a:solidFill>
            </a:endParaRPr>
          </a:p>
          <a:p>
            <a:pPr algn="just"/>
            <a:endParaRPr lang="en-US" dirty="0" smtClean="0">
              <a:solidFill>
                <a:srgbClr val="008000"/>
              </a:solidFill>
            </a:endParaRPr>
          </a:p>
          <a:p>
            <a:pPr algn="just"/>
            <a:r>
              <a:rPr lang="en-US" dirty="0" smtClean="0">
                <a:solidFill>
                  <a:srgbClr val="FF0000"/>
                </a:solidFill>
              </a:rPr>
              <a:t>Đ</a:t>
            </a:r>
            <a:r>
              <a:rPr lang="vi-VN" dirty="0" smtClean="0">
                <a:solidFill>
                  <a:srgbClr val="FF0000"/>
                </a:solidFill>
              </a:rPr>
              <a:t>ối với các dự án có tác động tiêu cực đáng kể đối với môi trường, tái định cư bắt buộc hay dân tộc bản địa, nhóm cán bộ dự án của ADB sẽ tham gia vào các hoạt động tham vấn</a:t>
            </a:r>
            <a:r>
              <a:rPr lang="vi-VN" dirty="0" smtClean="0">
                <a:solidFill>
                  <a:srgbClr val="008000"/>
                </a:solidFill>
              </a:rPr>
              <a:t> để hiểu rõ mối quan tâm của các đối tượng bị ảnh hưởng và đảm bảo những mối quan ngại đó sẽ được giải quyết trong thiết kế dự án và các kế hoạch bảo vệ. </a:t>
            </a:r>
            <a:endParaRPr lang="en-US" dirty="0" smtClean="0">
              <a:solidFill>
                <a:srgbClr val="008000"/>
              </a:solidFill>
            </a:endParaRPr>
          </a:p>
        </p:txBody>
      </p:sp>
    </p:spTree>
    <p:extLst>
      <p:ext uri="{BB962C8B-B14F-4D97-AF65-F5344CB8AC3E}">
        <p14:creationId xmlns:p14="http://schemas.microsoft.com/office/powerpoint/2010/main" val="31648381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5632311"/>
          </a:xfrm>
          <a:prstGeom prst="rect">
            <a:avLst/>
          </a:prstGeom>
        </p:spPr>
        <p:txBody>
          <a:bodyPr wrap="square">
            <a:spAutoFit/>
          </a:bodyPr>
          <a:lstStyle/>
          <a:p>
            <a:pPr algn="just"/>
            <a:r>
              <a:rPr lang="en-US" sz="2000" dirty="0" smtClean="0">
                <a:solidFill>
                  <a:srgbClr val="004821"/>
                </a:solidFill>
                <a:latin typeface="Arial" pitchFamily="34" charset="0"/>
                <a:cs typeface="Arial" pitchFamily="34" charset="0"/>
              </a:rPr>
              <a:t>1. </a:t>
            </a:r>
            <a:r>
              <a:rPr lang="en-US" sz="2000" dirty="0" err="1" smtClean="0">
                <a:solidFill>
                  <a:srgbClr val="004821"/>
                </a:solidFill>
                <a:latin typeface="Arial" pitchFamily="34" charset="0"/>
                <a:cs typeface="Arial" pitchFamily="34" charset="0"/>
              </a:rPr>
              <a:t>Môi</a:t>
            </a:r>
            <a:r>
              <a:rPr lang="en-US" sz="2000" dirty="0" smtClean="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bao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gồm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các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yếu</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tố</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tự</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nhiên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vật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nhân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tạo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bao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quanh</a:t>
            </a:r>
            <a:r>
              <a:rPr lang="en-US" sz="2000" dirty="0">
                <a:solidFill>
                  <a:srgbClr val="004821"/>
                </a:solidFill>
                <a:latin typeface="Arial" pitchFamily="34" charset="0"/>
                <a:cs typeface="Arial" pitchFamily="34" charset="0"/>
              </a:rPr>
              <a:t> con </a:t>
            </a:r>
            <a:r>
              <a:rPr lang="en-US" sz="2000" dirty="0" err="1">
                <a:solidFill>
                  <a:srgbClr val="004821"/>
                </a:solidFill>
                <a:latin typeface="Arial" pitchFamily="34" charset="0"/>
                <a:cs typeface="Arial" pitchFamily="34" charset="0"/>
              </a:rPr>
              <a:t>người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có</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ảnh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hưởng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đến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đời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sống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sản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xuất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sự</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tồn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tại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phát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triển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của</a:t>
            </a:r>
            <a:r>
              <a:rPr lang="en-US" sz="2000" dirty="0">
                <a:solidFill>
                  <a:srgbClr val="004821"/>
                </a:solidFill>
                <a:latin typeface="Arial" pitchFamily="34" charset="0"/>
                <a:cs typeface="Arial" pitchFamily="34" charset="0"/>
              </a:rPr>
              <a:t> con </a:t>
            </a:r>
            <a:r>
              <a:rPr lang="en-US" sz="2000" dirty="0" err="1">
                <a:solidFill>
                  <a:srgbClr val="004821"/>
                </a:solidFill>
                <a:latin typeface="Arial" pitchFamily="34" charset="0"/>
                <a:cs typeface="Arial" pitchFamily="34" charset="0"/>
              </a:rPr>
              <a:t>người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sinh</a:t>
            </a:r>
            <a:r>
              <a:rPr lang="en-US" sz="2000" dirty="0">
                <a:solidFill>
                  <a:srgbClr val="004821"/>
                </a:solidFill>
                <a:latin typeface="Arial" pitchFamily="34" charset="0"/>
                <a:cs typeface="Arial" pitchFamily="34" charset="0"/>
              </a:rPr>
              <a:t> </a:t>
            </a:r>
            <a:r>
              <a:rPr lang="en-US" sz="2000" dirty="0" err="1" smtClean="0">
                <a:solidFill>
                  <a:srgbClr val="004821"/>
                </a:solidFill>
                <a:latin typeface="Arial" pitchFamily="34" charset="0"/>
                <a:cs typeface="Arial" pitchFamily="34" charset="0"/>
              </a:rPr>
              <a:t>vật</a:t>
            </a:r>
            <a:r>
              <a:rPr lang="en-US" sz="2000" dirty="0" smtClean="0">
                <a:solidFill>
                  <a:srgbClr val="004821"/>
                </a:solidFill>
                <a:latin typeface="Arial" pitchFamily="34" charset="0"/>
                <a:cs typeface="Arial" pitchFamily="34" charset="0"/>
              </a:rPr>
              <a:t>.</a:t>
            </a:r>
          </a:p>
          <a:p>
            <a:pPr marL="457200" indent="-457200" algn="just">
              <a:buAutoNum type="arabicPeriod"/>
            </a:pPr>
            <a:endParaRPr lang="en-US" sz="2000" dirty="0" smtClean="0">
              <a:solidFill>
                <a:srgbClr val="004821"/>
              </a:solidFill>
              <a:latin typeface="Arial" pitchFamily="34" charset="0"/>
              <a:cs typeface="Arial" pitchFamily="34" charset="0"/>
            </a:endParaRPr>
          </a:p>
          <a:p>
            <a:pPr algn="just"/>
            <a:r>
              <a:rPr lang="en-US" sz="2000" dirty="0" smtClean="0">
                <a:solidFill>
                  <a:srgbClr val="004821"/>
                </a:solidFill>
                <a:latin typeface="Arial" pitchFamily="34" charset="0"/>
                <a:cs typeface="Arial" pitchFamily="34" charset="0"/>
              </a:rPr>
              <a:t>2. </a:t>
            </a:r>
            <a:r>
              <a:rPr lang="en-US" sz="2000" dirty="0" err="1" smtClean="0">
                <a:solidFill>
                  <a:srgbClr val="004821"/>
                </a:solidFill>
                <a:latin typeface="Arial" pitchFamily="34" charset="0"/>
                <a:cs typeface="Arial" pitchFamily="34" charset="0"/>
              </a:rPr>
              <a:t>Thành</a:t>
            </a:r>
            <a:r>
              <a:rPr lang="en-US" sz="2000" dirty="0" smtClean="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phần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yếu</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tố</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vật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tạo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thành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như</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nước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không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khí</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âm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thanh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ánh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sáng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sinh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vật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hệ</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sinh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thái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các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hình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thái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vật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chất</a:t>
            </a:r>
            <a:r>
              <a:rPr lang="en-US" sz="2000" dirty="0">
                <a:solidFill>
                  <a:srgbClr val="004821"/>
                </a:solidFill>
                <a:latin typeface="Arial" pitchFamily="34" charset="0"/>
                <a:cs typeface="Arial" pitchFamily="34" charset="0"/>
              </a:rPr>
              <a:t> </a:t>
            </a:r>
            <a:r>
              <a:rPr lang="en-US" sz="2000" dirty="0" err="1" smtClean="0">
                <a:solidFill>
                  <a:srgbClr val="004821"/>
                </a:solidFill>
                <a:latin typeface="Arial" pitchFamily="34" charset="0"/>
                <a:cs typeface="Arial" pitchFamily="34" charset="0"/>
              </a:rPr>
              <a:t>khác</a:t>
            </a:r>
            <a:r>
              <a:rPr lang="en-US" sz="2000" dirty="0" smtClean="0">
                <a:solidFill>
                  <a:srgbClr val="004821"/>
                </a:solidFill>
                <a:latin typeface="Arial" pitchFamily="34" charset="0"/>
                <a:cs typeface="Arial" pitchFamily="34" charset="0"/>
              </a:rPr>
              <a:t>.</a:t>
            </a:r>
          </a:p>
          <a:p>
            <a:pPr marL="457200" indent="-457200" algn="just">
              <a:buAutoNum type="arabicPeriod"/>
            </a:pPr>
            <a:endParaRPr lang="en-US" sz="2000" dirty="0" smtClean="0">
              <a:solidFill>
                <a:srgbClr val="004821"/>
              </a:solidFill>
              <a:latin typeface="Arial" pitchFamily="34" charset="0"/>
              <a:cs typeface="Arial" pitchFamily="34" charset="0"/>
            </a:endParaRPr>
          </a:p>
          <a:p>
            <a:pPr algn="just"/>
            <a:r>
              <a:rPr lang="en-US" sz="2000" dirty="0" smtClean="0">
                <a:solidFill>
                  <a:srgbClr val="004821"/>
                </a:solidFill>
                <a:latin typeface="Arial" pitchFamily="34" charset="0"/>
                <a:cs typeface="Arial" pitchFamily="34" charset="0"/>
              </a:rPr>
              <a:t>3. </a:t>
            </a:r>
            <a:r>
              <a:rPr lang="en-US" sz="2000" dirty="0" err="1" smtClean="0">
                <a:solidFill>
                  <a:srgbClr val="004821"/>
                </a:solidFill>
                <a:latin typeface="Arial" pitchFamily="34" charset="0"/>
                <a:cs typeface="Arial" pitchFamily="34" charset="0"/>
              </a:rPr>
              <a:t>Hoạt</a:t>
            </a:r>
            <a:r>
              <a:rPr lang="en-US" sz="2000" dirty="0" smtClean="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động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bảo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vệ</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hoạt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động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giữ</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trong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lành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sạch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đẹp</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phòng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ngừa</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hạn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chế</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tác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động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xấu</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đối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với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ứng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phó</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sự</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cố</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khắc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phục</a:t>
            </a:r>
            <a:r>
              <a:rPr lang="en-US" sz="2000" dirty="0">
                <a:solidFill>
                  <a:srgbClr val="004821"/>
                </a:solidFill>
                <a:latin typeface="Arial" pitchFamily="34" charset="0"/>
                <a:cs typeface="Arial" pitchFamily="34" charset="0"/>
              </a:rPr>
              <a:t> ô </a:t>
            </a:r>
            <a:r>
              <a:rPr lang="en-US" sz="2000" dirty="0" err="1">
                <a:solidFill>
                  <a:srgbClr val="004821"/>
                </a:solidFill>
                <a:latin typeface="Arial" pitchFamily="34" charset="0"/>
                <a:cs typeface="Arial" pitchFamily="34" charset="0"/>
              </a:rPr>
              <a:t>nhiễm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suy</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thoái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phục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hồi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cải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thiện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khai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thác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sử</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dụng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hợp</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lý</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tiết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kiệm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tài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nguyên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thiên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nhiên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bảo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vệ</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đa</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dạng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sinh</a:t>
            </a:r>
            <a:r>
              <a:rPr lang="en-US" sz="2000" dirty="0">
                <a:solidFill>
                  <a:srgbClr val="004821"/>
                </a:solidFill>
                <a:latin typeface="Arial" pitchFamily="34" charset="0"/>
                <a:cs typeface="Arial" pitchFamily="34" charset="0"/>
              </a:rPr>
              <a:t> </a:t>
            </a:r>
            <a:r>
              <a:rPr lang="en-US" sz="2000" dirty="0" err="1" smtClean="0">
                <a:solidFill>
                  <a:srgbClr val="004821"/>
                </a:solidFill>
                <a:latin typeface="Arial" pitchFamily="34" charset="0"/>
                <a:cs typeface="Arial" pitchFamily="34" charset="0"/>
              </a:rPr>
              <a:t>học</a:t>
            </a:r>
            <a:r>
              <a:rPr lang="en-US" sz="2000" dirty="0" smtClean="0">
                <a:solidFill>
                  <a:srgbClr val="004821"/>
                </a:solidFill>
                <a:latin typeface="Arial" pitchFamily="34" charset="0"/>
                <a:cs typeface="Arial" pitchFamily="34" charset="0"/>
              </a:rPr>
              <a:t>.</a:t>
            </a:r>
          </a:p>
          <a:p>
            <a:pPr algn="just"/>
            <a:r>
              <a:rPr lang="en-US" sz="2000" dirty="0" smtClean="0">
                <a:solidFill>
                  <a:srgbClr val="004821"/>
                </a:solidFill>
                <a:latin typeface="Arial" pitchFamily="34" charset="0"/>
                <a:cs typeface="Arial" pitchFamily="34" charset="0"/>
              </a:rPr>
              <a:t>………..</a:t>
            </a:r>
          </a:p>
          <a:p>
            <a:pPr algn="just"/>
            <a:r>
              <a:rPr lang="en-US" sz="2000" dirty="0" smtClean="0">
                <a:solidFill>
                  <a:srgbClr val="004821"/>
                </a:solidFill>
                <a:latin typeface="Arial" pitchFamily="34" charset="0"/>
                <a:cs typeface="Arial" pitchFamily="34" charset="0"/>
              </a:rPr>
              <a:t>5. </a:t>
            </a:r>
            <a:r>
              <a:rPr lang="en-US" sz="2000" dirty="0" err="1" smtClean="0">
                <a:solidFill>
                  <a:srgbClr val="004821"/>
                </a:solidFill>
                <a:latin typeface="Arial" pitchFamily="34" charset="0"/>
                <a:cs typeface="Arial" pitchFamily="34" charset="0"/>
              </a:rPr>
              <a:t>Tiêu</a:t>
            </a:r>
            <a:r>
              <a:rPr lang="en-US" sz="2000" dirty="0" smtClean="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chuẩn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giới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hạn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phép</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của</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các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thông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số</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về</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lượng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trường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xung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quanh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về</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hàm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lượng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của</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gây</a:t>
            </a:r>
            <a:r>
              <a:rPr lang="en-US" sz="2000" dirty="0">
                <a:solidFill>
                  <a:srgbClr val="004821"/>
                </a:solidFill>
                <a:latin typeface="Arial" pitchFamily="34" charset="0"/>
                <a:cs typeface="Arial" pitchFamily="34" charset="0"/>
              </a:rPr>
              <a:t> ô </a:t>
            </a:r>
            <a:r>
              <a:rPr lang="en-US" sz="2000" dirty="0" err="1">
                <a:solidFill>
                  <a:srgbClr val="004821"/>
                </a:solidFill>
                <a:latin typeface="Arial" pitchFamily="34" charset="0"/>
                <a:cs typeface="Arial" pitchFamily="34" charset="0"/>
              </a:rPr>
              <a:t>nhiễm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trong</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chất</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thải</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được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cơ</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quan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nhà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nước</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có</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thẩm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quyền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quy</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định</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làm</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căn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cứ</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để</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quản</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lý</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và</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bảo</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vệ</a:t>
            </a:r>
            <a:r>
              <a:rPr lang="en-US" sz="2000" dirty="0">
                <a:solidFill>
                  <a:srgbClr val="004821"/>
                </a:solidFill>
                <a:latin typeface="Arial" pitchFamily="34" charset="0"/>
                <a:cs typeface="Arial" pitchFamily="34" charset="0"/>
              </a:rPr>
              <a:t> </a:t>
            </a:r>
            <a:r>
              <a:rPr lang="en-US" sz="2000" dirty="0" err="1">
                <a:solidFill>
                  <a:srgbClr val="004821"/>
                </a:solidFill>
                <a:latin typeface="Arial" pitchFamily="34" charset="0"/>
                <a:cs typeface="Arial" pitchFamily="34" charset="0"/>
              </a:rPr>
              <a:t>môi</a:t>
            </a:r>
            <a:r>
              <a:rPr lang="en-US" sz="2000" dirty="0">
                <a:solidFill>
                  <a:srgbClr val="004821"/>
                </a:solidFill>
                <a:latin typeface="Arial" pitchFamily="34" charset="0"/>
                <a:cs typeface="Arial" pitchFamily="34" charset="0"/>
              </a:rPr>
              <a:t> </a:t>
            </a:r>
            <a:r>
              <a:rPr lang="en-US" sz="2000" dirty="0" err="1" smtClean="0">
                <a:solidFill>
                  <a:srgbClr val="004821"/>
                </a:solidFill>
                <a:latin typeface="Arial" pitchFamily="34" charset="0"/>
                <a:cs typeface="Arial" pitchFamily="34" charset="0"/>
              </a:rPr>
              <a:t>trường</a:t>
            </a:r>
            <a:r>
              <a:rPr lang="en-US" sz="2000" dirty="0" smtClean="0">
                <a:solidFill>
                  <a:srgbClr val="004821"/>
                </a:solidFill>
                <a:latin typeface="Arial" pitchFamily="34" charset="0"/>
                <a:cs typeface="Arial" pitchFamily="34" charset="0"/>
              </a:rPr>
              <a:t>.</a:t>
            </a:r>
          </a:p>
        </p:txBody>
      </p:sp>
    </p:spTree>
    <p:extLst>
      <p:ext uri="{BB962C8B-B14F-4D97-AF65-F5344CB8AC3E}">
        <p14:creationId xmlns:p14="http://schemas.microsoft.com/office/powerpoint/2010/main" val="17725266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458200" cy="5632311"/>
          </a:xfrm>
          <a:prstGeom prst="rect">
            <a:avLst/>
          </a:prstGeom>
        </p:spPr>
        <p:txBody>
          <a:bodyPr wrap="square">
            <a:spAutoFit/>
          </a:bodyPr>
          <a:lstStyle/>
          <a:p>
            <a:pPr algn="just"/>
            <a:r>
              <a:rPr lang="vi-VN" b="1" dirty="0" smtClean="0">
                <a:solidFill>
                  <a:srgbClr val="008000"/>
                </a:solidFill>
              </a:rPr>
              <a:t>Giám sát và báo cáo. </a:t>
            </a:r>
            <a:endParaRPr lang="en-US" b="1" dirty="0" smtClean="0">
              <a:solidFill>
                <a:srgbClr val="008000"/>
              </a:solidFill>
            </a:endParaRPr>
          </a:p>
          <a:p>
            <a:pPr algn="just"/>
            <a:endParaRPr lang="en-US" dirty="0">
              <a:solidFill>
                <a:srgbClr val="008000"/>
              </a:solidFill>
            </a:endParaRPr>
          </a:p>
          <a:p>
            <a:pPr algn="just"/>
            <a:r>
              <a:rPr lang="vi-VN" dirty="0" smtClean="0">
                <a:solidFill>
                  <a:srgbClr val="008000"/>
                </a:solidFill>
              </a:rPr>
              <a:t>Cả bên vay/khách hàng và ADB đều có trách nhiệm giám sát riêng. Mức độ của các hoạt động giám sát, bao gồm phạm vi và tần suất, sẽ tương xứng với các rủi ro và tác động của dự án. Bên vay/khách hàng được yêu cầu phải thực hiện các biện pháp bảo trợ xã hội và các kế hoạch bảo trợ xã hội có liên quan, như đã quy định trong hiệp định pháp lý, và đệ trình báo cáo giám sát định kỳ về việc tình hình thực hiện. ADB sẽ yêu cầu bên vay/khách hàng phải: </a:t>
            </a:r>
            <a:endParaRPr lang="en-US" dirty="0" smtClean="0">
              <a:solidFill>
                <a:srgbClr val="008000"/>
              </a:solidFill>
            </a:endParaRPr>
          </a:p>
          <a:p>
            <a:pPr algn="just"/>
            <a:endParaRPr lang="en-US" dirty="0" smtClean="0">
              <a:solidFill>
                <a:srgbClr val="008000"/>
              </a:solidFill>
            </a:endParaRPr>
          </a:p>
          <a:p>
            <a:pPr marL="400050" indent="-400050" algn="just">
              <a:buAutoNum type="romanLcParenBoth"/>
            </a:pPr>
            <a:r>
              <a:rPr lang="vi-VN" dirty="0" smtClean="0">
                <a:solidFill>
                  <a:srgbClr val="FF0000"/>
                </a:solidFill>
              </a:rPr>
              <a:t>Thiết lập và duy trì các thủ tục giám sát tiến độ thực hiện </a:t>
            </a:r>
            <a:r>
              <a:rPr lang="vi-VN" dirty="0" smtClean="0">
                <a:solidFill>
                  <a:srgbClr val="008000"/>
                </a:solidFill>
              </a:rPr>
              <a:t>các kế hoạch bảo trợ xã hội, </a:t>
            </a:r>
            <a:endParaRPr lang="en-US" dirty="0" smtClean="0">
              <a:solidFill>
                <a:srgbClr val="008000"/>
              </a:solidFill>
            </a:endParaRPr>
          </a:p>
          <a:p>
            <a:pPr marL="400050" indent="-400050" algn="just">
              <a:buAutoNum type="romanLcParenBoth"/>
            </a:pPr>
            <a:r>
              <a:rPr lang="vi-VN" dirty="0" smtClean="0">
                <a:solidFill>
                  <a:srgbClr val="FF0000"/>
                </a:solidFill>
              </a:rPr>
              <a:t>Xác minh mức độ tuân thủ theo các biện pháp bảo trợ xã hội và tiến độ của chúng so với các kết quả dự kiến</a:t>
            </a:r>
            <a:r>
              <a:rPr lang="vi-VN" dirty="0" smtClean="0">
                <a:solidFill>
                  <a:srgbClr val="008000"/>
                </a:solidFill>
              </a:rPr>
              <a:t>, </a:t>
            </a:r>
            <a:endParaRPr lang="en-US" dirty="0" smtClean="0">
              <a:solidFill>
                <a:srgbClr val="008000"/>
              </a:solidFill>
            </a:endParaRPr>
          </a:p>
          <a:p>
            <a:pPr marL="400050" indent="-400050" algn="just">
              <a:buAutoNum type="romanLcParenBoth"/>
            </a:pPr>
            <a:r>
              <a:rPr lang="vi-VN" dirty="0" smtClean="0">
                <a:solidFill>
                  <a:srgbClr val="008000"/>
                </a:solidFill>
              </a:rPr>
              <a:t>Ghi chép tài liệu và </a:t>
            </a:r>
            <a:r>
              <a:rPr lang="vi-VN" dirty="0" smtClean="0">
                <a:solidFill>
                  <a:srgbClr val="FF0000"/>
                </a:solidFill>
              </a:rPr>
              <a:t>công bố kết quả giám sát và xác định các hành động khắc phục và phòng ngừa cần thiết trong các báo cáo giám sát định kỳ, </a:t>
            </a:r>
            <a:endParaRPr lang="en-US" dirty="0" smtClean="0">
              <a:solidFill>
                <a:srgbClr val="FF0000"/>
              </a:solidFill>
            </a:endParaRPr>
          </a:p>
          <a:p>
            <a:pPr marL="400050" indent="-400050" algn="just">
              <a:buAutoNum type="romanLcParenBoth"/>
            </a:pPr>
            <a:r>
              <a:rPr lang="vi-VN" dirty="0" smtClean="0">
                <a:solidFill>
                  <a:srgbClr val="008000"/>
                </a:solidFill>
              </a:rPr>
              <a:t>Tiếp thục theo dõi các hành động này để đảm bảo tiến độ đạt được các kết quả dự kiến, </a:t>
            </a:r>
            <a:endParaRPr lang="en-US" dirty="0" smtClean="0">
              <a:solidFill>
                <a:srgbClr val="008000"/>
              </a:solidFill>
            </a:endParaRPr>
          </a:p>
          <a:p>
            <a:pPr marL="400050" indent="-400050" algn="just">
              <a:buAutoNum type="romanLcParenBoth"/>
            </a:pPr>
            <a:r>
              <a:rPr lang="vi-VN" dirty="0" smtClean="0">
                <a:solidFill>
                  <a:srgbClr val="FF0000"/>
                </a:solidFill>
              </a:rPr>
              <a:t>Thuê các chuyên gia ngoài có chuyên môn và giàu kinh nghiệm </a:t>
            </a:r>
            <a:r>
              <a:rPr lang="vi-VN" dirty="0" smtClean="0">
                <a:solidFill>
                  <a:srgbClr val="008000"/>
                </a:solidFill>
              </a:rPr>
              <a:t>hoặc các tổ chức phi chính phủ có đủ năng lực </a:t>
            </a:r>
            <a:r>
              <a:rPr lang="vi-VN" dirty="0" smtClean="0">
                <a:solidFill>
                  <a:srgbClr val="FF0000"/>
                </a:solidFill>
              </a:rPr>
              <a:t>tiến hành xác minh các thông tin giám sát đ</a:t>
            </a:r>
            <a:r>
              <a:rPr lang="en-US" dirty="0">
                <a:solidFill>
                  <a:srgbClr val="FF0000"/>
                </a:solidFill>
              </a:rPr>
              <a:t>ó</a:t>
            </a:r>
            <a:endParaRPr lang="en-US" dirty="0" smtClean="0">
              <a:solidFill>
                <a:srgbClr val="FF0000"/>
              </a:solidFill>
            </a:endParaRPr>
          </a:p>
        </p:txBody>
      </p:sp>
    </p:spTree>
    <p:extLst>
      <p:ext uri="{BB962C8B-B14F-4D97-AF65-F5344CB8AC3E}">
        <p14:creationId xmlns:p14="http://schemas.microsoft.com/office/powerpoint/2010/main" val="11076419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7927"/>
            <a:ext cx="8686800" cy="5909310"/>
          </a:xfrm>
          <a:prstGeom prst="rect">
            <a:avLst/>
          </a:prstGeom>
        </p:spPr>
        <p:txBody>
          <a:bodyPr wrap="square">
            <a:spAutoFit/>
          </a:bodyPr>
          <a:lstStyle/>
          <a:p>
            <a:pPr algn="just"/>
            <a:r>
              <a:rPr lang="vi-VN" dirty="0" smtClean="0">
                <a:solidFill>
                  <a:srgbClr val="008000"/>
                </a:solidFill>
              </a:rPr>
              <a:t>Mức độ theo dõi và giám sát của ADB sẽ tương xứng với các rủi ro và tác động của dự án…</a:t>
            </a:r>
            <a:r>
              <a:rPr lang="en-US" dirty="0" smtClean="0">
                <a:solidFill>
                  <a:srgbClr val="008000"/>
                </a:solidFill>
              </a:rPr>
              <a:t>.</a:t>
            </a:r>
            <a:r>
              <a:rPr lang="vi-VN" dirty="0" smtClean="0">
                <a:solidFill>
                  <a:srgbClr val="008000"/>
                </a:solidFill>
              </a:rPr>
              <a:t>. </a:t>
            </a:r>
            <a:r>
              <a:rPr lang="vi-VN" dirty="0" smtClean="0">
                <a:solidFill>
                  <a:srgbClr val="FF0000"/>
                </a:solidFill>
              </a:rPr>
              <a:t>ADB sẽ giám sát thường xuyên các dự án cho đến khi báo cáo hoàn thành dự án được phát hành</a:t>
            </a:r>
            <a:r>
              <a:rPr lang="vi-VN" dirty="0" smtClean="0">
                <a:solidFill>
                  <a:srgbClr val="008000"/>
                </a:solidFill>
              </a:rPr>
              <a:t>. ADB sẽ thực hiện các hành động giám sát thực hiện dự án như sau:</a:t>
            </a:r>
            <a:endParaRPr lang="en-US" dirty="0" smtClean="0">
              <a:solidFill>
                <a:srgbClr val="008000"/>
              </a:solidFill>
            </a:endParaRPr>
          </a:p>
          <a:p>
            <a:pPr algn="just"/>
            <a:endParaRPr lang="en-US" dirty="0" smtClean="0">
              <a:solidFill>
                <a:srgbClr val="008000"/>
              </a:solidFill>
            </a:endParaRPr>
          </a:p>
          <a:p>
            <a:pPr marL="400050" indent="-400050" algn="just">
              <a:buAutoNum type="romanLcParenBoth"/>
            </a:pPr>
            <a:r>
              <a:rPr lang="vi-VN" dirty="0" smtClean="0">
                <a:solidFill>
                  <a:srgbClr val="FF0000"/>
                </a:solidFill>
              </a:rPr>
              <a:t>Tiến hành kiểm tra thực địa theo định kỳ </a:t>
            </a:r>
            <a:r>
              <a:rPr lang="vi-VN" dirty="0" smtClean="0">
                <a:solidFill>
                  <a:srgbClr val="008000"/>
                </a:solidFill>
              </a:rPr>
              <a:t>đối với các dự án có tác động tiêu cực đến môi trường hoặc xã hội; </a:t>
            </a:r>
            <a:endParaRPr lang="en-US" dirty="0" smtClean="0">
              <a:solidFill>
                <a:srgbClr val="008000"/>
              </a:solidFill>
            </a:endParaRPr>
          </a:p>
          <a:p>
            <a:pPr marL="400050" indent="-400050" algn="just">
              <a:buAutoNum type="romanLcParenBoth"/>
            </a:pPr>
            <a:r>
              <a:rPr lang="vi-VN" dirty="0" smtClean="0">
                <a:solidFill>
                  <a:srgbClr val="FF0000"/>
                </a:solidFill>
              </a:rPr>
              <a:t>Tổ chức các đoàn giám sát </a:t>
            </a:r>
            <a:r>
              <a:rPr lang="vi-VN" dirty="0" smtClean="0">
                <a:solidFill>
                  <a:srgbClr val="008000"/>
                </a:solidFill>
              </a:rPr>
              <a:t>trong đó có phần đánh giá chi tiết thực hiện bởi các chuyên gia/cán bộ hoặc chuyên gia tư vấn về bảo trợ xã hội của ADB đối với các dự án có tác động xã hội và môi trường tiêu cực; </a:t>
            </a:r>
            <a:endParaRPr lang="en-US" dirty="0" smtClean="0">
              <a:solidFill>
                <a:srgbClr val="008000"/>
              </a:solidFill>
            </a:endParaRPr>
          </a:p>
          <a:p>
            <a:pPr marL="400050" indent="-400050" algn="just">
              <a:buAutoNum type="romanLcParenBoth"/>
            </a:pPr>
            <a:r>
              <a:rPr lang="vi-VN" dirty="0" smtClean="0">
                <a:solidFill>
                  <a:srgbClr val="FF0000"/>
                </a:solidFill>
              </a:rPr>
              <a:t>Rà soát các báo cáo giám sát định kỳ do bên vay/khách hàng đệ trình </a:t>
            </a:r>
            <a:r>
              <a:rPr lang="vi-VN" dirty="0" smtClean="0">
                <a:solidFill>
                  <a:srgbClr val="008000"/>
                </a:solidFill>
              </a:rPr>
              <a:t>để đảm bảo các tác động tiêu cực và rủi ro đã được giảm thiểu như kế hoạch và như đã thống nhất với ADB; </a:t>
            </a:r>
            <a:endParaRPr lang="en-US" dirty="0" smtClean="0">
              <a:solidFill>
                <a:srgbClr val="008000"/>
              </a:solidFill>
            </a:endParaRPr>
          </a:p>
          <a:p>
            <a:pPr marL="400050" indent="-400050" algn="just">
              <a:buAutoNum type="romanLcParenBoth"/>
            </a:pPr>
            <a:r>
              <a:rPr lang="vi-VN" dirty="0" smtClean="0">
                <a:solidFill>
                  <a:srgbClr val="FF0000"/>
                </a:solidFill>
              </a:rPr>
              <a:t>Phối hợp với bên vay/khách hàng để khắc phục tối đa mọi trường hợp không thực hiện được cam hết về bảo trợ xã hội</a:t>
            </a:r>
            <a:r>
              <a:rPr lang="vi-VN" dirty="0" smtClean="0">
                <a:solidFill>
                  <a:srgbClr val="008000"/>
                </a:solidFill>
              </a:rPr>
              <a:t>, như đã cam kết trong hiệp định pháp lý, và thực hiện các biện pháp khắc phục để lập lại việc tuân thủ cho thích hợp; và </a:t>
            </a:r>
            <a:endParaRPr lang="en-US" dirty="0" smtClean="0">
              <a:solidFill>
                <a:srgbClr val="008000"/>
              </a:solidFill>
            </a:endParaRPr>
          </a:p>
          <a:p>
            <a:pPr marL="400050" indent="-400050" algn="just">
              <a:buAutoNum type="romanLcParenBoth"/>
            </a:pPr>
            <a:r>
              <a:rPr lang="vi-VN" dirty="0" smtClean="0">
                <a:solidFill>
                  <a:srgbClr val="008000"/>
                </a:solidFill>
              </a:rPr>
              <a:t>Chuẩn bị một báo cáo hoàn thành dự án trong đó đánh giá liệu dự án đã đạt được các mục tiêu và kết quả mong muốn trong kế hoạch bảo trợ xã hội hay chưa, dựa trên cơ sở đối chiếu với những điều kiện ban đầu và kết quả giám sát.</a:t>
            </a:r>
            <a:endParaRPr lang="en-US" dirty="0" smtClean="0">
              <a:solidFill>
                <a:srgbClr val="008000"/>
              </a:solidFill>
            </a:endParaRPr>
          </a:p>
        </p:txBody>
      </p:sp>
    </p:spTree>
    <p:extLst>
      <p:ext uri="{BB962C8B-B14F-4D97-AF65-F5344CB8AC3E}">
        <p14:creationId xmlns:p14="http://schemas.microsoft.com/office/powerpoint/2010/main" val="28145994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5909310"/>
          </a:xfrm>
          <a:prstGeom prst="rect">
            <a:avLst/>
          </a:prstGeom>
        </p:spPr>
        <p:txBody>
          <a:bodyPr wrap="square">
            <a:spAutoFit/>
          </a:bodyPr>
          <a:lstStyle/>
          <a:p>
            <a:pPr algn="ctr"/>
            <a:r>
              <a:rPr lang="vi-VN" b="1" dirty="0" smtClean="0">
                <a:solidFill>
                  <a:srgbClr val="008000"/>
                </a:solidFill>
              </a:rPr>
              <a:t>YÊU CẦU BẢO TRỢ XÃ HỘI SỐ 1: MÔI TRƯỜNG </a:t>
            </a:r>
            <a:endParaRPr lang="en-US" b="1" dirty="0" smtClean="0">
              <a:solidFill>
                <a:srgbClr val="008000"/>
              </a:solidFill>
            </a:endParaRPr>
          </a:p>
          <a:p>
            <a:pPr algn="just"/>
            <a:r>
              <a:rPr lang="vi-VN" b="1" dirty="0" smtClean="0">
                <a:solidFill>
                  <a:srgbClr val="008000"/>
                </a:solidFill>
              </a:rPr>
              <a:t>Mục tiêu</a:t>
            </a:r>
            <a:endParaRPr lang="en-US" b="1" dirty="0" smtClean="0">
              <a:solidFill>
                <a:srgbClr val="008000"/>
              </a:solidFill>
            </a:endParaRPr>
          </a:p>
          <a:p>
            <a:pPr algn="just"/>
            <a:r>
              <a:rPr lang="en-US" dirty="0" smtClean="0">
                <a:solidFill>
                  <a:srgbClr val="008000"/>
                </a:solidFill>
              </a:rPr>
              <a:t/>
            </a:r>
            <a:br>
              <a:rPr lang="en-US" dirty="0" smtClean="0">
                <a:solidFill>
                  <a:srgbClr val="008000"/>
                </a:solidFill>
              </a:rPr>
            </a:br>
            <a:r>
              <a:rPr lang="vi-VN" dirty="0" smtClean="0">
                <a:solidFill>
                  <a:srgbClr val="008000"/>
                </a:solidFill>
              </a:rPr>
              <a:t>Mục tiêu đặt ra là đảm bảo tính an toàn và ổn định về môi trường của các dự án, và hỗ trợ lồng ghép các cân nhắc môi trường vào quá trình ra quyết định của dự án. </a:t>
            </a:r>
            <a:endParaRPr lang="en-US" dirty="0" smtClean="0">
              <a:solidFill>
                <a:srgbClr val="008000"/>
              </a:solidFill>
            </a:endParaRPr>
          </a:p>
          <a:p>
            <a:pPr algn="just"/>
            <a:endParaRPr lang="en-US" dirty="0" smtClean="0">
              <a:solidFill>
                <a:srgbClr val="008000"/>
              </a:solidFill>
            </a:endParaRPr>
          </a:p>
          <a:p>
            <a:pPr algn="just"/>
            <a:r>
              <a:rPr lang="vi-VN" b="1" dirty="0" smtClean="0">
                <a:solidFill>
                  <a:srgbClr val="008000"/>
                </a:solidFill>
              </a:rPr>
              <a:t>Phạm vi áp dụng</a:t>
            </a:r>
            <a:r>
              <a:rPr lang="vi-VN" dirty="0" smtClean="0">
                <a:solidFill>
                  <a:srgbClr val="008000"/>
                </a:solidFill>
              </a:rPr>
              <a:t>. </a:t>
            </a:r>
            <a:endParaRPr lang="en-US" dirty="0" smtClean="0">
              <a:solidFill>
                <a:srgbClr val="008000"/>
              </a:solidFill>
            </a:endParaRPr>
          </a:p>
          <a:p>
            <a:pPr algn="just"/>
            <a:r>
              <a:rPr lang="vi-VN" dirty="0" smtClean="0">
                <a:solidFill>
                  <a:srgbClr val="008000"/>
                </a:solidFill>
              </a:rPr>
              <a:t>Các yêu cầu này áp dụng cho tất cả các dự án do ADB tài trợ và/hoặc các dự án do ADB quản lý trong cả khu vực nhà nước lẫn tư nhân, và các hợp phần của dự án bất kể nguồn tài trợ nào, bao gồm cả các dự án đầu tư được tài trợ bằng vốn vay; và/hoặc viện trợ không hoàn lại; và/hoặc các phương thức khác, như vốn cổ phần và/hoặc bảo lãnh (ở đây gọi chung là dự án).</a:t>
            </a:r>
            <a:endParaRPr lang="en-US" dirty="0" smtClean="0">
              <a:solidFill>
                <a:srgbClr val="008000"/>
              </a:solidFill>
            </a:endParaRPr>
          </a:p>
          <a:p>
            <a:pPr algn="just"/>
            <a:endParaRPr lang="en-US" dirty="0">
              <a:solidFill>
                <a:srgbClr val="008000"/>
              </a:solidFill>
            </a:endParaRPr>
          </a:p>
          <a:p>
            <a:pPr algn="just"/>
            <a:r>
              <a:rPr lang="vi-VN" b="1" dirty="0" smtClean="0">
                <a:solidFill>
                  <a:srgbClr val="008000"/>
                </a:solidFill>
              </a:rPr>
              <a:t>Yêu cầu </a:t>
            </a:r>
            <a:endParaRPr lang="en-US" b="1" dirty="0" smtClean="0">
              <a:solidFill>
                <a:srgbClr val="008000"/>
              </a:solidFill>
            </a:endParaRPr>
          </a:p>
          <a:p>
            <a:pPr algn="just"/>
            <a:endParaRPr lang="en-US" b="1" dirty="0" smtClean="0">
              <a:solidFill>
                <a:srgbClr val="008000"/>
              </a:solidFill>
            </a:endParaRPr>
          </a:p>
          <a:p>
            <a:pPr algn="just"/>
            <a:r>
              <a:rPr lang="en-US" b="1" i="1" dirty="0" smtClean="0">
                <a:solidFill>
                  <a:srgbClr val="008000"/>
                </a:solidFill>
              </a:rPr>
              <a:t>Đ</a:t>
            </a:r>
            <a:r>
              <a:rPr lang="vi-VN" b="1" i="1" dirty="0" smtClean="0">
                <a:solidFill>
                  <a:srgbClr val="008000"/>
                </a:solidFill>
              </a:rPr>
              <a:t>ánh giá môi trường</a:t>
            </a:r>
            <a:endParaRPr lang="en-US" b="1" i="1" dirty="0" smtClean="0">
              <a:solidFill>
                <a:srgbClr val="008000"/>
              </a:solidFill>
            </a:endParaRPr>
          </a:p>
          <a:p>
            <a:pPr algn="just"/>
            <a:r>
              <a:rPr lang="vi-VN" dirty="0" smtClean="0">
                <a:solidFill>
                  <a:srgbClr val="008000"/>
                </a:solidFill>
              </a:rPr>
              <a:t>Khi bắt đầu chuẩn bị dự án, bên vay/khách hàng sẽ xác định các tác động và rủi ro môi trường trực tiếp, gián tiếp, tích lũy và cảm sinh tiềm tàng đối với các nguồn tài nguyên vật chất, sinh học, kinh tế xã hội và văn hóa vật thể, xác định tầm quan trọng và phạm vi của chúng, tham vấn với các bên liên quan</a:t>
            </a:r>
            <a:endParaRPr lang="en-US" b="1" i="1" dirty="0" smtClean="0">
              <a:solidFill>
                <a:srgbClr val="008000"/>
              </a:solidFill>
            </a:endParaRPr>
          </a:p>
        </p:txBody>
      </p:sp>
    </p:spTree>
    <p:extLst>
      <p:ext uri="{BB962C8B-B14F-4D97-AF65-F5344CB8AC3E}">
        <p14:creationId xmlns:p14="http://schemas.microsoft.com/office/powerpoint/2010/main" val="36036761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610600" cy="6463308"/>
          </a:xfrm>
          <a:prstGeom prst="rect">
            <a:avLst/>
          </a:prstGeom>
        </p:spPr>
        <p:txBody>
          <a:bodyPr wrap="square">
            <a:spAutoFit/>
          </a:bodyPr>
          <a:lstStyle/>
          <a:p>
            <a:pPr algn="just"/>
            <a:r>
              <a:rPr lang="vi-VN" dirty="0" smtClean="0">
                <a:solidFill>
                  <a:srgbClr val="008000"/>
                </a:solidFill>
              </a:rPr>
              <a:t>Tác động và rủi ro sẽ được phân tích trong bối cảnh vùng ảnh hưởng của dự án. Vùng ảnh hưởng của dự án bao gồm </a:t>
            </a:r>
            <a:endParaRPr lang="en-US" dirty="0" smtClean="0">
              <a:solidFill>
                <a:srgbClr val="008000"/>
              </a:solidFill>
            </a:endParaRPr>
          </a:p>
          <a:p>
            <a:pPr marL="400050" indent="-400050" algn="just">
              <a:buAutoNum type="romanLcParenBoth"/>
            </a:pPr>
            <a:r>
              <a:rPr lang="vi-VN" dirty="0" smtClean="0">
                <a:solidFill>
                  <a:srgbClr val="008000"/>
                </a:solidFill>
              </a:rPr>
              <a:t>địa điểm dự án và các cơ sở liên quan mà bên vay/khách hàng (bao gồm cả nhà thầu) xây dựng hoặc kiểm soát, như hành lang truyền tải điện, đường ống, kênh mương, đường hầm, đường dẫn, hố đất mượn và khu đổ chất thải, lán công trường; </a:t>
            </a:r>
            <a:endParaRPr lang="en-US" dirty="0" smtClean="0">
              <a:solidFill>
                <a:srgbClr val="008000"/>
              </a:solidFill>
            </a:endParaRPr>
          </a:p>
          <a:p>
            <a:pPr marL="400050" indent="-400050" algn="just">
              <a:buAutoNum type="romanLcParenBoth"/>
            </a:pPr>
            <a:r>
              <a:rPr lang="vi-VN" dirty="0" smtClean="0">
                <a:solidFill>
                  <a:srgbClr val="008000"/>
                </a:solidFill>
              </a:rPr>
              <a:t>các cơ sở kèm theo không được tài trợ trong khuôn khổ dự án (nguồn vốn có thể được bên vay/khách hàng hay bên thứ ba tài trợ riêng), sự tồn tại của các công trình này hoàn toàn phụ thuộc vào dự án và hàng hóa hay dịch vụ của chúng có tầm quan trọng thiết yếu đối với sự thành công của dự án; </a:t>
            </a:r>
            <a:endParaRPr lang="en-US" dirty="0" smtClean="0">
              <a:solidFill>
                <a:srgbClr val="008000"/>
              </a:solidFill>
            </a:endParaRPr>
          </a:p>
          <a:p>
            <a:pPr marL="400050" indent="-400050" algn="just">
              <a:buAutoNum type="romanLcParenBoth"/>
            </a:pPr>
            <a:r>
              <a:rPr lang="vi-VN" dirty="0" smtClean="0">
                <a:solidFill>
                  <a:srgbClr val="008000"/>
                </a:solidFill>
              </a:rPr>
              <a:t>các khu vực và cộng đồng có tiềm năng bị ảnh hưởng bởi các tác động tích lũy từ việc tiếp tục phát triển dự án theo kế hoạch, các nguồn gây tác động tương tự trong cùng khu vực địa lý, mọi dự án hay điều kiện hiện tại, các hoạt động phát triển khác liên quan đến dự án được xác định một cách thực tế tại thời điểm đánh giá; và </a:t>
            </a:r>
            <a:endParaRPr lang="en-US" dirty="0" smtClean="0">
              <a:solidFill>
                <a:srgbClr val="008000"/>
              </a:solidFill>
            </a:endParaRPr>
          </a:p>
          <a:p>
            <a:pPr marL="400050" indent="-400050" algn="just">
              <a:buAutoNum type="romanLcParenBoth"/>
            </a:pPr>
            <a:r>
              <a:rPr lang="vi-VN" dirty="0" smtClean="0">
                <a:solidFill>
                  <a:srgbClr val="008000"/>
                </a:solidFill>
              </a:rPr>
              <a:t>các khu vực và cộng đồng có tiềm năng bị ảnh hưởng bởi các tác động từ các hoạt động phát triển không có trong kế hoạch song có thể tiên liệu do dự án gây ra hoặc có thể diễn ra muộn hơn hoặc tại một địa điểm khác. Vùng ảnh hưởng không bao gồm các tác động tiềm năng có thể xảy ra nếu không có dự án hoặc không phụ thuộc vào dự án. Tác động và rủi ro môi trường cũng sẽ được phân tích cho tất cả các giai đoạn thích hợp trong chu trình dự án, bao gồm các hoạt động tiền xây dựng, xây dựng, hoạt động, ngừng hoạt động và sau khi đóng dự án, như phục hồi và khôi phục. </a:t>
            </a:r>
            <a:endParaRPr lang="en-US" b="1" i="1" dirty="0" smtClean="0">
              <a:solidFill>
                <a:srgbClr val="008000"/>
              </a:solidFill>
            </a:endParaRPr>
          </a:p>
        </p:txBody>
      </p:sp>
    </p:spTree>
    <p:extLst>
      <p:ext uri="{BB962C8B-B14F-4D97-AF65-F5344CB8AC3E}">
        <p14:creationId xmlns:p14="http://schemas.microsoft.com/office/powerpoint/2010/main" val="26199616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610600" cy="6186309"/>
          </a:xfrm>
          <a:prstGeom prst="rect">
            <a:avLst/>
          </a:prstGeom>
        </p:spPr>
        <p:txBody>
          <a:bodyPr wrap="square">
            <a:spAutoFit/>
          </a:bodyPr>
          <a:lstStyle/>
          <a:p>
            <a:pPr algn="just"/>
            <a:r>
              <a:rPr lang="vi-VN" dirty="0" smtClean="0">
                <a:solidFill>
                  <a:srgbClr val="008000"/>
                </a:solidFill>
              </a:rPr>
              <a:t>Tùy theo tầm quan trọng của các tác động và rủi ro của dự án, hoạt động đánh giá có thể là đánh giá tác động môi trường một cách đầy đủ (EIA) đối với các dự án thuộc loại A, </a:t>
            </a:r>
            <a:r>
              <a:rPr lang="vi-VN" dirty="0" smtClean="0">
                <a:solidFill>
                  <a:srgbClr val="FF0000"/>
                </a:solidFill>
              </a:rPr>
              <a:t>đánh giá môi trường ban đầu (IEE) hoặc một quy trình tương đương đối với các dự án thuộc loại B</a:t>
            </a:r>
            <a:r>
              <a:rPr lang="vi-VN" dirty="0" smtClean="0">
                <a:solidFill>
                  <a:srgbClr val="008000"/>
                </a:solidFill>
              </a:rPr>
              <a:t>, hoặc đơn thuần là đánh giá qua nghiên cứu tài liệu.</a:t>
            </a:r>
            <a:endParaRPr lang="en-US" dirty="0" smtClean="0">
              <a:solidFill>
                <a:srgbClr val="008000"/>
              </a:solidFill>
            </a:endParaRPr>
          </a:p>
          <a:p>
            <a:pPr algn="just"/>
            <a:endParaRPr lang="en-US" dirty="0">
              <a:solidFill>
                <a:srgbClr val="008000"/>
              </a:solidFill>
            </a:endParaRPr>
          </a:p>
          <a:p>
            <a:pPr algn="just"/>
            <a:r>
              <a:rPr lang="vi-VN" dirty="0" smtClean="0">
                <a:solidFill>
                  <a:srgbClr val="FF0000"/>
                </a:solidFill>
              </a:rPr>
              <a:t>Một IEE, với phạm vi giới hạn, có thể được tiến hành đối với các dự án có tác động hạn chế, số lượng nhỏ, nhìn chung đặc thù cho từng địa điểm, có khả năng phục hồi cao, và có thể được giải quyết thông qua các biện pháp giảm nhẹ</a:t>
            </a:r>
            <a:endParaRPr lang="en-US" dirty="0">
              <a:solidFill>
                <a:srgbClr val="FF0000"/>
              </a:solidFill>
            </a:endParaRPr>
          </a:p>
          <a:p>
            <a:pPr algn="just"/>
            <a:endParaRPr lang="en-US" dirty="0" smtClean="0">
              <a:solidFill>
                <a:srgbClr val="008000"/>
              </a:solidFill>
            </a:endParaRPr>
          </a:p>
          <a:p>
            <a:pPr algn="just"/>
            <a:r>
              <a:rPr lang="vi-VN" dirty="0" smtClean="0">
                <a:solidFill>
                  <a:srgbClr val="008000"/>
                </a:solidFill>
              </a:rPr>
              <a:t>Khi dự án liên quan đến các hoạt động hay cơ sở đang tồn tại, các chuyên gia bên ngoài thích hợp sẽ thực hiện kiểm toán môi trường để xác định xem khu vực nào có thể bị rủi ro hay tác động môi trường bởi dự án hay không. Nếu dự án không có dự kiến mở rộng đáng kể nào, thì hoạt động kiểm toán sẽ là đánh giá môi trường cho dự án. </a:t>
            </a:r>
            <a:endParaRPr lang="en-US" dirty="0" smtClean="0">
              <a:solidFill>
                <a:srgbClr val="008000"/>
              </a:solidFill>
            </a:endParaRPr>
          </a:p>
          <a:p>
            <a:pPr algn="just"/>
            <a:endParaRPr lang="en-US" dirty="0">
              <a:solidFill>
                <a:srgbClr val="008000"/>
              </a:solidFill>
            </a:endParaRPr>
          </a:p>
          <a:p>
            <a:pPr algn="just"/>
            <a:r>
              <a:rPr lang="vi-VN" dirty="0" smtClean="0">
                <a:solidFill>
                  <a:srgbClr val="008000"/>
                </a:solidFill>
              </a:rPr>
              <a:t>Một báo cáo kiểm toán môi trường thông thường bao gồm những phần chính như sau: (i) tóm tắt tổng quan; (ii) mô tả cơ sở vật chất hiện có, bao gồm cả các hoạt động trước đây và hiện tại; (iii) tóm tắt luật, quy định và tiêu chuẩn về môi trường của quốc gia, địa phương hoặc mọi quy định khác đang được áp dụng; (iv) thủ tục kiểm toán và điều tra thực địa; (v) kết quả phát hiện và những lĩnh vực cần quan tâm; và (vi) kế hoạch hành động hiệu chỉnh trong đó nêu các hành động hiệu chỉnh phù hợp cho từng lĩnh vực quan tâm, bao gồm cả chi phí và lịch trình</a:t>
            </a:r>
            <a:endParaRPr lang="en-US" b="1" i="1" dirty="0" smtClean="0">
              <a:solidFill>
                <a:srgbClr val="008000"/>
              </a:solidFill>
            </a:endParaRPr>
          </a:p>
        </p:txBody>
      </p:sp>
    </p:spTree>
    <p:extLst>
      <p:ext uri="{BB962C8B-B14F-4D97-AF65-F5344CB8AC3E}">
        <p14:creationId xmlns:p14="http://schemas.microsoft.com/office/powerpoint/2010/main" val="38183386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5632311"/>
          </a:xfrm>
          <a:prstGeom prst="rect">
            <a:avLst/>
          </a:prstGeom>
        </p:spPr>
        <p:txBody>
          <a:bodyPr wrap="square">
            <a:spAutoFit/>
          </a:bodyPr>
          <a:lstStyle/>
          <a:p>
            <a:pPr algn="just"/>
            <a:r>
              <a:rPr lang="en-US" b="1" dirty="0" smtClean="0">
                <a:solidFill>
                  <a:srgbClr val="008000"/>
                </a:solidFill>
              </a:rPr>
              <a:t>L</a:t>
            </a:r>
            <a:r>
              <a:rPr lang="vi-VN" b="1" dirty="0" smtClean="0">
                <a:solidFill>
                  <a:srgbClr val="008000"/>
                </a:solidFill>
              </a:rPr>
              <a:t>ập kế hoạch và quản lý môi trường </a:t>
            </a:r>
            <a:endParaRPr lang="en-US" b="1" dirty="0" smtClean="0">
              <a:solidFill>
                <a:srgbClr val="008000"/>
              </a:solidFill>
            </a:endParaRPr>
          </a:p>
          <a:p>
            <a:pPr algn="just"/>
            <a:endParaRPr lang="en-US" dirty="0">
              <a:solidFill>
                <a:srgbClr val="008000"/>
              </a:solidFill>
            </a:endParaRPr>
          </a:p>
          <a:p>
            <a:pPr algn="just"/>
            <a:r>
              <a:rPr lang="vi-VN" dirty="0" smtClean="0">
                <a:solidFill>
                  <a:srgbClr val="008000"/>
                </a:solidFill>
              </a:rPr>
              <a:t>Bên vay/khách hàng phải </a:t>
            </a:r>
            <a:r>
              <a:rPr lang="vi-VN" dirty="0" smtClean="0">
                <a:solidFill>
                  <a:srgbClr val="FF0000"/>
                </a:solidFill>
              </a:rPr>
              <a:t>xây dựng một kế hoạch quản lý môi trường (EMP) </a:t>
            </a:r>
            <a:r>
              <a:rPr lang="vi-VN" dirty="0" smtClean="0">
                <a:solidFill>
                  <a:srgbClr val="008000"/>
                </a:solidFill>
              </a:rPr>
              <a:t>để giải quyết những tác động và rủi ro tiềm tàng đã được xác định trong đánh giá môi trường. </a:t>
            </a:r>
            <a:r>
              <a:rPr lang="vi-VN" dirty="0" smtClean="0">
                <a:solidFill>
                  <a:srgbClr val="FF0000"/>
                </a:solidFill>
              </a:rPr>
              <a:t>EMP phải đề xuất các biện pháp giảm nhẹ, các yêu cầu giám sát và báo cáo môi trường, các thủ tục ứng phó khẩn cấp, các sắp xếp thể chế hoặc tổ chức liên quan, các biện pháp nâng cao năng lực và đào tạo, lịch trình thực hiện, chi phí dự kiến và các chỉ số hoạt động</a:t>
            </a:r>
            <a:r>
              <a:rPr lang="vi-VN" dirty="0" smtClean="0">
                <a:solidFill>
                  <a:srgbClr val="008000"/>
                </a:solidFill>
              </a:rPr>
              <a:t>. </a:t>
            </a:r>
            <a:endParaRPr lang="en-US" dirty="0" smtClean="0">
              <a:solidFill>
                <a:srgbClr val="008000"/>
              </a:solidFill>
            </a:endParaRPr>
          </a:p>
          <a:p>
            <a:pPr algn="just"/>
            <a:endParaRPr lang="en-US" dirty="0">
              <a:solidFill>
                <a:srgbClr val="008000"/>
              </a:solidFill>
            </a:endParaRPr>
          </a:p>
          <a:p>
            <a:pPr algn="just"/>
            <a:r>
              <a:rPr lang="vi-VN" dirty="0" smtClean="0">
                <a:solidFill>
                  <a:srgbClr val="008000"/>
                </a:solidFill>
              </a:rPr>
              <a:t>Trong điều kiện không thể tránh khỏi hay ngăn chặn được tác động và rủi ro, phải xác định các biện pháp và hành động giảm nhẹ sao cho dự án được thiết kế, xây dựng và hoạt động phù hợp với pháp luật và quy định hiện hành và đáp ứng được các yêu cầu đã nêu trong văn kiện này. </a:t>
            </a:r>
            <a:endParaRPr lang="en-US" dirty="0" smtClean="0">
              <a:solidFill>
                <a:srgbClr val="008000"/>
              </a:solidFill>
            </a:endParaRPr>
          </a:p>
          <a:p>
            <a:pPr algn="just"/>
            <a:endParaRPr lang="en-US" dirty="0">
              <a:solidFill>
                <a:srgbClr val="FF0000"/>
              </a:solidFill>
            </a:endParaRPr>
          </a:p>
          <a:p>
            <a:pPr algn="just"/>
            <a:r>
              <a:rPr lang="vi-VN" dirty="0" smtClean="0">
                <a:solidFill>
                  <a:srgbClr val="FF0000"/>
                </a:solidFill>
              </a:rPr>
              <a:t>Mức độ chi tiết và phức tạp của các tài liệu kế hoạch môi trường và mức độ ưu tiên của các biện pháp và hành động được xác định phải tương ứng với các tác động và rủi ro của dự án</a:t>
            </a:r>
            <a:r>
              <a:rPr lang="vi-VN" dirty="0" smtClean="0">
                <a:solidFill>
                  <a:srgbClr val="008000"/>
                </a:solidFill>
              </a:rPr>
              <a:t>. Những cân nhắc chính bao gồm giảm nhẹ tác động bất lợi tiềm tàng đến mức độ không còn “gây hại đáng kể đến các bên thứ ba”, nguyên tắc người gây ô nhiễm phải chi trả, cách tiếp cận thận trọng, và quản lý thích ứng. </a:t>
            </a:r>
            <a:endParaRPr lang="en-US" b="1" i="1" dirty="0" smtClean="0">
              <a:solidFill>
                <a:srgbClr val="008000"/>
              </a:solidFill>
            </a:endParaRPr>
          </a:p>
        </p:txBody>
      </p:sp>
    </p:spTree>
    <p:extLst>
      <p:ext uri="{BB962C8B-B14F-4D97-AF65-F5344CB8AC3E}">
        <p14:creationId xmlns:p14="http://schemas.microsoft.com/office/powerpoint/2010/main" val="3038615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4524315"/>
          </a:xfrm>
          <a:prstGeom prst="rect">
            <a:avLst/>
          </a:prstGeom>
        </p:spPr>
        <p:txBody>
          <a:bodyPr wrap="square">
            <a:spAutoFit/>
          </a:bodyPr>
          <a:lstStyle/>
          <a:p>
            <a:pPr algn="just"/>
            <a:r>
              <a:rPr lang="vi-VN" dirty="0" smtClean="0">
                <a:solidFill>
                  <a:srgbClr val="008000"/>
                </a:solidFill>
              </a:rPr>
              <a:t>Nếu một số tác động còn lại vẫn còn ở mức độ đáng kể sau khi đã thực hiện các biện pháp giảm nhẹ, </a:t>
            </a:r>
            <a:r>
              <a:rPr lang="vi-VN" dirty="0" smtClean="0">
                <a:solidFill>
                  <a:srgbClr val="FF0000"/>
                </a:solidFill>
              </a:rPr>
              <a:t>EMP phải đề xuất các biện pháp đền bù (bù đắp) thích hợp nhằm mục đích làm cho dự án không gây ảnh hưởng suy biến đáng kể đến môi trường. </a:t>
            </a:r>
            <a:endParaRPr lang="en-US" dirty="0" smtClean="0">
              <a:solidFill>
                <a:srgbClr val="FF0000"/>
              </a:solidFill>
            </a:endParaRPr>
          </a:p>
          <a:p>
            <a:pPr algn="just"/>
            <a:endParaRPr lang="en-US" dirty="0">
              <a:solidFill>
                <a:srgbClr val="008000"/>
              </a:solidFill>
            </a:endParaRPr>
          </a:p>
          <a:p>
            <a:pPr algn="just"/>
            <a:r>
              <a:rPr lang="vi-VN" dirty="0" smtClean="0">
                <a:solidFill>
                  <a:srgbClr val="008000"/>
                </a:solidFill>
              </a:rPr>
              <a:t>Các biện pháp này có thể liên quan đến việc bảo tồn sinh cảnh và đa dạng sinh học, bảo vệ các điều kiện xung quanh, và phát thải khí nhà kính. ðền bù bằng tiền thay cho bù đắp được chấp nhận trong một số hoàn cảnh đặc biệt, với điều kiện tiền đền bù được sử dụng để mang lại các lợi ích môi trường có tính chất tương tự và tương xứng với tác động còn lại của dự án. </a:t>
            </a:r>
            <a:endParaRPr lang="en-US" dirty="0" smtClean="0">
              <a:solidFill>
                <a:srgbClr val="008000"/>
              </a:solidFill>
            </a:endParaRPr>
          </a:p>
          <a:p>
            <a:pPr algn="just"/>
            <a:endParaRPr lang="en-US" dirty="0">
              <a:solidFill>
                <a:srgbClr val="008000"/>
              </a:solidFill>
            </a:endParaRPr>
          </a:p>
          <a:p>
            <a:pPr algn="just"/>
            <a:r>
              <a:rPr lang="vi-VN" dirty="0" smtClean="0">
                <a:solidFill>
                  <a:srgbClr val="FF0000"/>
                </a:solidFill>
              </a:rPr>
              <a:t>EMP phải xác định các kết quả dự kiến được đo lường ở mức độ tối đa có thể và phải có các chỉ số hoạt động hay chỉ tiêu có thể theo dõi được trong một thời gian xác định.</a:t>
            </a:r>
            <a:r>
              <a:rPr lang="vi-VN" dirty="0" smtClean="0">
                <a:solidFill>
                  <a:srgbClr val="008000"/>
                </a:solidFill>
              </a:rPr>
              <a:t> Kế hoạch này phải đáp ứng được với những thay đổi về thiết kế dự án, như thay đổi lớn về vị trí hay tuyến dự án, hoặc về công nghệ, các sự kiện bất ngờ, và kết quả theo dõi. </a:t>
            </a:r>
            <a:endParaRPr lang="en-US" b="1" i="1" dirty="0" smtClean="0">
              <a:solidFill>
                <a:srgbClr val="008000"/>
              </a:solidFill>
            </a:endParaRPr>
          </a:p>
        </p:txBody>
      </p:sp>
    </p:spTree>
    <p:extLst>
      <p:ext uri="{BB962C8B-B14F-4D97-AF65-F5344CB8AC3E}">
        <p14:creationId xmlns:p14="http://schemas.microsoft.com/office/powerpoint/2010/main" val="63130252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4801314"/>
          </a:xfrm>
          <a:prstGeom prst="rect">
            <a:avLst/>
          </a:prstGeom>
        </p:spPr>
        <p:txBody>
          <a:bodyPr wrap="square">
            <a:spAutoFit/>
          </a:bodyPr>
          <a:lstStyle/>
          <a:p>
            <a:pPr algn="just"/>
            <a:r>
              <a:rPr lang="vi-VN" b="1" dirty="0" smtClean="0">
                <a:solidFill>
                  <a:srgbClr val="008000"/>
                </a:solidFill>
              </a:rPr>
              <a:t>Công bố thông tin </a:t>
            </a:r>
            <a:endParaRPr lang="en-US" b="1" dirty="0" smtClean="0">
              <a:solidFill>
                <a:srgbClr val="008000"/>
              </a:solidFill>
            </a:endParaRPr>
          </a:p>
          <a:p>
            <a:pPr algn="just"/>
            <a:endParaRPr lang="en-US" dirty="0">
              <a:solidFill>
                <a:srgbClr val="008000"/>
              </a:solidFill>
            </a:endParaRPr>
          </a:p>
          <a:p>
            <a:pPr algn="just"/>
            <a:r>
              <a:rPr lang="vi-VN" dirty="0" smtClean="0">
                <a:solidFill>
                  <a:srgbClr val="008000"/>
                </a:solidFill>
              </a:rPr>
              <a:t>Bên vay/khách hàng phải đệ trình lên ADB những văn kiện sau để công bố trên trang web của ADB: </a:t>
            </a:r>
            <a:endParaRPr lang="en-US" dirty="0" smtClean="0">
              <a:solidFill>
                <a:srgbClr val="008000"/>
              </a:solidFill>
            </a:endParaRPr>
          </a:p>
          <a:p>
            <a:pPr algn="just"/>
            <a:endParaRPr lang="en-US" dirty="0" smtClean="0">
              <a:solidFill>
                <a:srgbClr val="008000"/>
              </a:solidFill>
            </a:endParaRPr>
          </a:p>
          <a:p>
            <a:pPr marL="400050" indent="-400050" algn="just">
              <a:buAutoNum type="romanLcParenBoth"/>
            </a:pPr>
            <a:r>
              <a:rPr lang="vi-VN" dirty="0" smtClean="0">
                <a:solidFill>
                  <a:srgbClr val="008000"/>
                </a:solidFill>
              </a:rPr>
              <a:t>Dự thảo đầy đủ </a:t>
            </a:r>
            <a:r>
              <a:rPr lang="en-US" dirty="0">
                <a:solidFill>
                  <a:srgbClr val="008000"/>
                </a:solidFill>
              </a:rPr>
              <a:t>đ</a:t>
            </a:r>
            <a:r>
              <a:rPr lang="vi-VN" dirty="0" smtClean="0">
                <a:solidFill>
                  <a:srgbClr val="008000"/>
                </a:solidFill>
              </a:rPr>
              <a:t>ánh giá Tác động Môi trường EIA (bao gồm dự thảo EMP) ít nhất 120 ngày trước ngày Ban Giám đốc ADB xem xét, và/hoặc khung rà soát và đánh giá môi trường trước khi thẩm định dự án, tùy theo điều kiện thích hợp; </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dirty="0" smtClean="0">
                <a:solidFill>
                  <a:srgbClr val="008000"/>
                </a:solidFill>
              </a:rPr>
              <a:t>Văn kiện EIA/IEE cuối cùng; </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dirty="0" smtClean="0">
                <a:solidFill>
                  <a:srgbClr val="008000"/>
                </a:solidFill>
              </a:rPr>
              <a:t>Văn kiện EIA/IEE mới hoặc cập nhật và kế hoạch hành động hiệu chỉnh được xây dựng trong quá trình thực hiện dự án, nếu có; và </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dirty="0" smtClean="0">
                <a:solidFill>
                  <a:srgbClr val="008000"/>
                </a:solidFill>
              </a:rPr>
              <a:t>Các báo cáo theo dõi môi trường. </a:t>
            </a:r>
            <a:endParaRPr lang="en-US" dirty="0" smtClean="0">
              <a:solidFill>
                <a:srgbClr val="008000"/>
              </a:solidFill>
            </a:endParaRPr>
          </a:p>
          <a:p>
            <a:pPr marL="400050" indent="-400050" algn="just">
              <a:buAutoNum type="romanLcParenBoth"/>
            </a:pPr>
            <a:endParaRPr lang="en-US" b="1" i="1" dirty="0" smtClean="0">
              <a:solidFill>
                <a:srgbClr val="008000"/>
              </a:solidFill>
            </a:endParaRPr>
          </a:p>
        </p:txBody>
      </p:sp>
    </p:spTree>
    <p:extLst>
      <p:ext uri="{BB962C8B-B14F-4D97-AF65-F5344CB8AC3E}">
        <p14:creationId xmlns:p14="http://schemas.microsoft.com/office/powerpoint/2010/main" val="12109815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5909310"/>
          </a:xfrm>
          <a:prstGeom prst="rect">
            <a:avLst/>
          </a:prstGeom>
        </p:spPr>
        <p:txBody>
          <a:bodyPr wrap="square">
            <a:spAutoFit/>
          </a:bodyPr>
          <a:lstStyle/>
          <a:p>
            <a:pPr algn="just"/>
            <a:r>
              <a:rPr lang="vi-VN" b="1" dirty="0" smtClean="0">
                <a:solidFill>
                  <a:srgbClr val="008000"/>
                </a:solidFill>
              </a:rPr>
              <a:t>Tham vấn và tham gia </a:t>
            </a:r>
            <a:endParaRPr lang="en-US" b="1" dirty="0" smtClean="0">
              <a:solidFill>
                <a:srgbClr val="008000"/>
              </a:solidFill>
            </a:endParaRPr>
          </a:p>
          <a:p>
            <a:pPr algn="just"/>
            <a:endParaRPr lang="en-US" dirty="0">
              <a:solidFill>
                <a:srgbClr val="008000"/>
              </a:solidFill>
            </a:endParaRPr>
          </a:p>
          <a:p>
            <a:pPr algn="just"/>
            <a:r>
              <a:rPr lang="vi-VN" dirty="0" smtClean="0">
                <a:solidFill>
                  <a:srgbClr val="FF0000"/>
                </a:solidFill>
              </a:rPr>
              <a:t>Bên vay/khách hàng phải tiến hành tham vấn thiết thực với những người dân bị ảnh hưởng và các bên có liên quan khác, bao gồm tổ chức xã hội dân sự, đồng thời tạo điều kiện cho tất cả được tham gia với thông tin đầy đủ</a:t>
            </a:r>
            <a:r>
              <a:rPr lang="vi-VN" dirty="0" smtClean="0">
                <a:solidFill>
                  <a:srgbClr val="008000"/>
                </a:solidFill>
              </a:rPr>
              <a:t>. Tham vấn thiết thực là một quy trình</a:t>
            </a:r>
            <a:endParaRPr lang="en-US" dirty="0" smtClean="0">
              <a:solidFill>
                <a:srgbClr val="008000"/>
              </a:solidFill>
            </a:endParaRPr>
          </a:p>
          <a:p>
            <a:pPr algn="just"/>
            <a:endParaRPr lang="en-US" dirty="0" smtClean="0">
              <a:solidFill>
                <a:srgbClr val="008000"/>
              </a:solidFill>
            </a:endParaRPr>
          </a:p>
          <a:p>
            <a:pPr marL="400050" indent="-400050" algn="just">
              <a:buAutoNum type="romanLcParenBoth"/>
            </a:pPr>
            <a:r>
              <a:rPr lang="vi-VN" dirty="0" smtClean="0">
                <a:solidFill>
                  <a:srgbClr val="008000"/>
                </a:solidFill>
              </a:rPr>
              <a:t>bắt đầu ngay từ giai đoạn chuẩn bị dự án và được duy trì thường xuyên trong suốt chu trình dự án;</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dirty="0" smtClean="0">
                <a:solidFill>
                  <a:srgbClr val="008000"/>
                </a:solidFill>
              </a:rPr>
              <a:t>kịp thời công bố các thông tin có liên quan và đầy đủ, dễ hiểu và dễ tiếp cận đối với những người bị ảnh hưởng; </a:t>
            </a:r>
            <a:endParaRPr lang="en-US" dirty="0" smtClean="0">
              <a:solidFill>
                <a:srgbClr val="008000"/>
              </a:solidFill>
            </a:endParaRPr>
          </a:p>
          <a:p>
            <a:pPr marL="400050" indent="-400050" algn="just">
              <a:buAutoNum type="romanLcParenBoth"/>
            </a:pPr>
            <a:r>
              <a:rPr lang="vi-VN" dirty="0" smtClean="0">
                <a:solidFill>
                  <a:srgbClr val="008000"/>
                </a:solidFill>
              </a:rPr>
              <a:t>thực hiện trong một môi trường không bị đe dọa hay cưỡng ép; </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dirty="0" smtClean="0">
                <a:solidFill>
                  <a:srgbClr val="008000"/>
                </a:solidFill>
              </a:rPr>
              <a:t>hòa nhập và đáp ứng về giới, được điều chỉnh cho phù hợp với yêu cầu của các nhóm thiệt thòi và dễ bị tổn thương; và </a:t>
            </a:r>
            <a:endParaRPr lang="en-US" dirty="0" smtClean="0">
              <a:solidFill>
                <a:srgbClr val="008000"/>
              </a:solidFill>
            </a:endParaRPr>
          </a:p>
          <a:p>
            <a:pPr marL="400050" indent="-400050" algn="just">
              <a:buAutoNum type="romanLcParenBoth"/>
            </a:pPr>
            <a:endParaRPr lang="en-US" dirty="0" smtClean="0">
              <a:solidFill>
                <a:srgbClr val="008000"/>
              </a:solidFill>
            </a:endParaRPr>
          </a:p>
          <a:p>
            <a:pPr marL="400050" indent="-400050" algn="just">
              <a:buAutoNum type="romanLcParenBoth"/>
            </a:pPr>
            <a:r>
              <a:rPr lang="vi-VN" dirty="0" smtClean="0">
                <a:solidFill>
                  <a:srgbClr val="008000"/>
                </a:solidFill>
              </a:rPr>
              <a:t>tạo điều kiện đưa quan điểm có liên quan của người dân bị ảnh hưởng và các bên có liên quan khác vào quá trình ra quyết định, như thiết kế dự án, các biện pháp giảm nhẹ, chia sẻ lợi ích và cơ hội phát triển, và các vấn đề thực hiện. </a:t>
            </a:r>
            <a:endParaRPr lang="en-US" b="1" i="1" dirty="0" smtClean="0">
              <a:solidFill>
                <a:srgbClr val="008000"/>
              </a:solidFill>
            </a:endParaRPr>
          </a:p>
        </p:txBody>
      </p:sp>
    </p:spTree>
    <p:extLst>
      <p:ext uri="{BB962C8B-B14F-4D97-AF65-F5344CB8AC3E}">
        <p14:creationId xmlns:p14="http://schemas.microsoft.com/office/powerpoint/2010/main" val="9478931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3970318"/>
          </a:xfrm>
          <a:prstGeom prst="rect">
            <a:avLst/>
          </a:prstGeom>
        </p:spPr>
        <p:txBody>
          <a:bodyPr wrap="square">
            <a:spAutoFit/>
          </a:bodyPr>
          <a:lstStyle/>
          <a:p>
            <a:pPr algn="just"/>
            <a:r>
              <a:rPr lang="vi-VN" b="1" dirty="0" smtClean="0">
                <a:solidFill>
                  <a:srgbClr val="008000"/>
                </a:solidFill>
              </a:rPr>
              <a:t>Cơ chế giải quyết khiếu nại </a:t>
            </a:r>
            <a:endParaRPr lang="en-US" b="1" dirty="0" smtClean="0">
              <a:solidFill>
                <a:srgbClr val="008000"/>
              </a:solidFill>
            </a:endParaRPr>
          </a:p>
          <a:p>
            <a:pPr algn="just"/>
            <a:endParaRPr lang="en-US" dirty="0">
              <a:solidFill>
                <a:srgbClr val="008000"/>
              </a:solidFill>
            </a:endParaRPr>
          </a:p>
          <a:p>
            <a:pPr algn="just"/>
            <a:r>
              <a:rPr lang="vi-VN" dirty="0" smtClean="0">
                <a:solidFill>
                  <a:srgbClr val="008000"/>
                </a:solidFill>
              </a:rPr>
              <a:t>Bên vay/khách hàng phải thiết lập </a:t>
            </a:r>
            <a:r>
              <a:rPr lang="vi-VN" dirty="0" smtClean="0">
                <a:solidFill>
                  <a:srgbClr val="FF0000"/>
                </a:solidFill>
              </a:rPr>
              <a:t>cơ chế tiếp nhận và hỗ trợ giải quyết những quan ngại, khiếu nại, phản ánh của những người bị ảnh hưởng về tình hình môi trường của dự án.</a:t>
            </a:r>
            <a:r>
              <a:rPr lang="vi-VN" dirty="0" smtClean="0">
                <a:solidFill>
                  <a:srgbClr val="008000"/>
                </a:solidFill>
              </a:rPr>
              <a:t> </a:t>
            </a:r>
            <a:endParaRPr lang="en-US" dirty="0" smtClean="0">
              <a:solidFill>
                <a:srgbClr val="008000"/>
              </a:solidFill>
            </a:endParaRPr>
          </a:p>
          <a:p>
            <a:pPr algn="just"/>
            <a:endParaRPr lang="en-US" dirty="0">
              <a:solidFill>
                <a:srgbClr val="008000"/>
              </a:solidFill>
            </a:endParaRPr>
          </a:p>
          <a:p>
            <a:pPr algn="just"/>
            <a:r>
              <a:rPr lang="vi-VN" dirty="0" smtClean="0">
                <a:solidFill>
                  <a:srgbClr val="008000"/>
                </a:solidFill>
              </a:rPr>
              <a:t>Cơ chế giải quyết khiếu nại cần có quy mô phù hợp với rủi ro và các tác động bất lợi của dự án. Cơ chế này phải giải quyết những quan ngại và khiếu nại của người bị ảnh hưởng một cách nhanh chóng, bằng một quy trình dễ hiểu và minh bạch, có đáp ứng giới, phù hợp về văn hóa, mọi nhóm đối tượng bị ảnh hưởng đều dễ dàng tiếp cận, không phải mất phí hay trả thù lao. Cơ chế này không được cản trở đến việc tiếp cận các biện pháp xử lý hành chính hoặc pháp luật của quốc gia. Những người bị ảnh hưởng sẽ được thông báo về cơ chế một cách thích hợp. </a:t>
            </a:r>
            <a:endParaRPr lang="en-US" b="1" i="1" dirty="0" smtClean="0">
              <a:solidFill>
                <a:srgbClr val="008000"/>
              </a:solidFill>
            </a:endParaRPr>
          </a:p>
        </p:txBody>
      </p:sp>
    </p:spTree>
    <p:extLst>
      <p:ext uri="{BB962C8B-B14F-4D97-AF65-F5344CB8AC3E}">
        <p14:creationId xmlns:p14="http://schemas.microsoft.com/office/powerpoint/2010/main" val="2726113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247864"/>
          </a:xfrm>
          <a:prstGeom prst="rect">
            <a:avLst/>
          </a:prstGeom>
        </p:spPr>
        <p:txBody>
          <a:bodyPr wrap="square">
            <a:spAutoFit/>
          </a:bodyPr>
          <a:lstStyle/>
          <a:p>
            <a:pPr algn="just"/>
            <a:r>
              <a:rPr lang="en-US" sz="2000" dirty="0" smtClean="0">
                <a:solidFill>
                  <a:srgbClr val="008000"/>
                </a:solidFill>
                <a:latin typeface="Arial" pitchFamily="34" charset="0"/>
                <a:cs typeface="Arial" pitchFamily="34" charset="0"/>
              </a:rPr>
              <a:t>6. Ô </a:t>
            </a:r>
            <a:r>
              <a:rPr lang="en-US" sz="2000" dirty="0" err="1" smtClean="0">
                <a:solidFill>
                  <a:srgbClr val="008000"/>
                </a:solidFill>
                <a:latin typeface="Arial" pitchFamily="34" charset="0"/>
                <a:cs typeface="Arial" pitchFamily="34" charset="0"/>
              </a:rPr>
              <a:t>nhiễm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sự</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biến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đổi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thành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phần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không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phù</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hợp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với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tiêu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chuẩn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gây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ảnh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hưởng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xấu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đến</a:t>
            </a:r>
            <a:r>
              <a:rPr lang="en-US" sz="2000" dirty="0" smtClean="0">
                <a:solidFill>
                  <a:srgbClr val="008000"/>
                </a:solidFill>
                <a:latin typeface="Arial" pitchFamily="34" charset="0"/>
                <a:cs typeface="Arial" pitchFamily="34" charset="0"/>
              </a:rPr>
              <a:t> con </a:t>
            </a:r>
            <a:r>
              <a:rPr lang="en-US" sz="2000" dirty="0" err="1" smtClean="0">
                <a:solidFill>
                  <a:srgbClr val="008000"/>
                </a:solidFill>
                <a:latin typeface="Arial" pitchFamily="34" charset="0"/>
                <a:cs typeface="Arial" pitchFamily="34" charset="0"/>
              </a:rPr>
              <a:t>người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sinh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vật</a:t>
            </a:r>
            <a:r>
              <a:rPr lang="en-US" sz="2000" dirty="0" smtClean="0">
                <a:solidFill>
                  <a:srgbClr val="008000"/>
                </a:solidFill>
                <a:latin typeface="Arial" pitchFamily="34" charset="0"/>
                <a:cs typeface="Arial" pitchFamily="34" charset="0"/>
              </a:rPr>
              <a:t>.</a:t>
            </a:r>
          </a:p>
          <a:p>
            <a:pPr algn="just"/>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7. </a:t>
            </a:r>
            <a:r>
              <a:rPr lang="en-US" sz="2000" dirty="0" err="1" smtClean="0">
                <a:solidFill>
                  <a:srgbClr val="008000"/>
                </a:solidFill>
                <a:latin typeface="Arial" pitchFamily="34" charset="0"/>
                <a:cs typeface="Arial" pitchFamily="34" charset="0"/>
              </a:rPr>
              <a:t>Suy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thoái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sự</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suy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giảm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số</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thành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phần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gây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ảnh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hưởng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xấu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đối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với</a:t>
            </a:r>
            <a:r>
              <a:rPr lang="en-US" sz="2000" dirty="0" smtClean="0">
                <a:solidFill>
                  <a:srgbClr val="008000"/>
                </a:solidFill>
                <a:latin typeface="Arial" pitchFamily="34" charset="0"/>
                <a:cs typeface="Arial" pitchFamily="34" charset="0"/>
              </a:rPr>
              <a:t> con </a:t>
            </a:r>
            <a:r>
              <a:rPr lang="en-US" sz="2000" dirty="0" err="1" smtClean="0">
                <a:solidFill>
                  <a:srgbClr val="008000"/>
                </a:solidFill>
                <a:latin typeface="Arial" pitchFamily="34" charset="0"/>
                <a:cs typeface="Arial" pitchFamily="34" charset="0"/>
              </a:rPr>
              <a:t>người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sinh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vật</a:t>
            </a:r>
            <a:r>
              <a:rPr lang="en-US" sz="2000" dirty="0" smtClean="0">
                <a:solidFill>
                  <a:srgbClr val="008000"/>
                </a:solidFill>
                <a:latin typeface="Arial" pitchFamily="34" charset="0"/>
                <a:cs typeface="Arial" pitchFamily="34" charset="0"/>
              </a:rPr>
              <a:t>.</a:t>
            </a:r>
          </a:p>
          <a:p>
            <a:pPr algn="just"/>
            <a:r>
              <a:rPr lang="en-US" sz="2000" dirty="0" smtClean="0">
                <a:solidFill>
                  <a:srgbClr val="008000"/>
                </a:solidFill>
                <a:latin typeface="Arial" pitchFamily="34" charset="0"/>
                <a:cs typeface="Arial" pitchFamily="34" charset="0"/>
              </a:rPr>
              <a:t>……….</a:t>
            </a:r>
          </a:p>
          <a:p>
            <a:pPr algn="just"/>
            <a:r>
              <a:rPr lang="en-US" sz="2000" dirty="0" smtClean="0">
                <a:solidFill>
                  <a:srgbClr val="008000"/>
                </a:solidFill>
                <a:latin typeface="Arial" pitchFamily="34" charset="0"/>
                <a:cs typeface="Arial" pitchFamily="34" charset="0"/>
              </a:rPr>
              <a:t>9</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yếu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tố</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thì</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10.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ở </a:t>
            </a:r>
            <a:r>
              <a:rPr lang="en-US" sz="2000" dirty="0" err="1">
                <a:solidFill>
                  <a:srgbClr val="008000"/>
                </a:solidFill>
                <a:latin typeface="Arial" pitchFamily="34" charset="0"/>
                <a:cs typeface="Arial" pitchFamily="34" charset="0"/>
              </a:rPr>
              <a:t>thể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rắn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lỏng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doanh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r>
              <a:rPr lang="en-US" sz="2000" dirty="0" smtClean="0">
                <a:solidFill>
                  <a:srgbClr val="008000"/>
                </a:solidFill>
                <a:latin typeface="Arial" pitchFamily="34" charset="0"/>
                <a:cs typeface="Arial" pitchFamily="34" charset="0"/>
              </a:rPr>
              <a:t>12</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chuyển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hủy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endParaRPr lang="en-US" sz="2000" dirty="0">
              <a:solidFill>
                <a:srgbClr val="008000"/>
              </a:solidFill>
              <a:latin typeface="Arial" pitchFamily="34" charset="0"/>
              <a:cs typeface="Arial" pitchFamily="34" charset="0"/>
            </a:endParaRPr>
          </a:p>
          <a:p>
            <a:r>
              <a:rPr lang="en-US" sz="2000" dirty="0">
                <a:solidFill>
                  <a:srgbClr val="008000"/>
                </a:solidFill>
                <a:latin typeface="Arial" pitchFamily="34" charset="0"/>
                <a:cs typeface="Arial" pitchFamily="34" charset="0"/>
              </a:rPr>
              <a:t>13. </a:t>
            </a:r>
            <a:r>
              <a:rPr lang="en-US" sz="2000" dirty="0" err="1">
                <a:solidFill>
                  <a:srgbClr val="008000"/>
                </a:solidFill>
                <a:latin typeface="Arial" pitchFamily="34" charset="0"/>
                <a:cs typeface="Arial" pitchFamily="34" charset="0"/>
              </a:rPr>
              <a:t>Phế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phẩm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loại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dùng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hồi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dùng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smtClean="0">
                <a:solidFill>
                  <a:srgbClr val="008000"/>
                </a:solidFill>
                <a:latin typeface="Arial" pitchFamily="34" charset="0"/>
                <a:cs typeface="Arial" pitchFamily="34" charset="0"/>
              </a:rPr>
              <a:t>.</a:t>
            </a:r>
          </a:p>
          <a:p>
            <a:endParaRPr lang="en-US" sz="2000" dirty="0" smtClean="0">
              <a:solidFill>
                <a:srgbClr val="008000"/>
              </a:solidFill>
              <a:latin typeface="Arial" pitchFamily="34" charset="0"/>
              <a:cs typeface="Arial" pitchFamily="34" charset="0"/>
            </a:endParaRPr>
          </a:p>
          <a:p>
            <a:r>
              <a:rPr lang="en-US" sz="2000" dirty="0" smtClean="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17711891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80"/>
            <a:ext cx="8458200" cy="6463308"/>
          </a:xfrm>
          <a:prstGeom prst="rect">
            <a:avLst/>
          </a:prstGeom>
        </p:spPr>
        <p:txBody>
          <a:bodyPr wrap="square">
            <a:spAutoFit/>
          </a:bodyPr>
          <a:lstStyle/>
          <a:p>
            <a:pPr algn="just"/>
            <a:r>
              <a:rPr lang="vi-VN" b="1" dirty="0" smtClean="0">
                <a:solidFill>
                  <a:srgbClr val="008000"/>
                </a:solidFill>
              </a:rPr>
              <a:t>Theo dõi và báo cáo </a:t>
            </a:r>
            <a:endParaRPr lang="en-US" b="1" dirty="0" smtClean="0">
              <a:solidFill>
                <a:srgbClr val="008000"/>
              </a:solidFill>
            </a:endParaRPr>
          </a:p>
          <a:p>
            <a:pPr algn="just"/>
            <a:endParaRPr lang="en-US" dirty="0">
              <a:solidFill>
                <a:srgbClr val="008000"/>
              </a:solidFill>
            </a:endParaRPr>
          </a:p>
          <a:p>
            <a:pPr algn="just"/>
            <a:r>
              <a:rPr lang="vi-VN" dirty="0" smtClean="0">
                <a:solidFill>
                  <a:srgbClr val="FF0000"/>
                </a:solidFill>
              </a:rPr>
              <a:t>Bên vay/khách hàng phải theo dõi và đánh giá tiến độ thực hiện EMP</a:t>
            </a:r>
            <a:r>
              <a:rPr lang="vi-VN" dirty="0" smtClean="0">
                <a:solidFill>
                  <a:srgbClr val="008000"/>
                </a:solidFill>
              </a:rPr>
              <a:t>. Mức độ của các hoạt động theo dõi sẽ tương ứng với rủi ro và tác động của dự án. Bên cạnh việc ghi nhận các thông tin theo dõi tình hình thực hiện, bên vay/khách hàng còn phải tiến hành </a:t>
            </a:r>
            <a:r>
              <a:rPr lang="vi-VN" dirty="0" smtClean="0">
                <a:solidFill>
                  <a:srgbClr val="FF0000"/>
                </a:solidFill>
              </a:rPr>
              <a:t>thanh tra để kiểm tra tình hình tuân thủ đối với EMP </a:t>
            </a:r>
            <a:r>
              <a:rPr lang="vi-VN" dirty="0" smtClean="0">
                <a:solidFill>
                  <a:srgbClr val="008000"/>
                </a:solidFill>
              </a:rPr>
              <a:t>và tiến độ đạt được các kết quả dự kiến. </a:t>
            </a:r>
            <a:r>
              <a:rPr lang="en-US" dirty="0">
                <a:solidFill>
                  <a:srgbClr val="008000"/>
                </a:solidFill>
              </a:rPr>
              <a:t>Đ</a:t>
            </a:r>
            <a:r>
              <a:rPr lang="vi-VN" dirty="0" smtClean="0">
                <a:solidFill>
                  <a:srgbClr val="008000"/>
                </a:solidFill>
              </a:rPr>
              <a:t>ối với các dự án có khả năng gây tác động môi trường tiêu cực đáng kể, bên vay/khách hàng phải thuê chuyên gia bên ngoài có trình độ và kinh nghiệm hoặc các NGO có năng lực xác minh các thông tin theo dõi của mình. </a:t>
            </a:r>
            <a:r>
              <a:rPr lang="vi-VN" dirty="0" smtClean="0">
                <a:solidFill>
                  <a:srgbClr val="FF0000"/>
                </a:solidFill>
              </a:rPr>
              <a:t>Bên vay/khách hàng phải lập tài liệu về kết quả theo dõi, xác định các hành động hiệu chỉnh và đưa vào kế hoạch hành động hiệu chỉnh</a:t>
            </a:r>
            <a:r>
              <a:rPr lang="vi-VN" dirty="0" smtClean="0">
                <a:solidFill>
                  <a:srgbClr val="008000"/>
                </a:solidFill>
              </a:rPr>
              <a:t>. Bên vay/khách hàng phải thực hiện các hành động hiệu chỉnh này và tiếp tục theo đuổi các hành động này để đảm bảo hiệu quả của chúng. </a:t>
            </a:r>
            <a:endParaRPr lang="en-US" dirty="0" smtClean="0">
              <a:solidFill>
                <a:srgbClr val="008000"/>
              </a:solidFill>
            </a:endParaRPr>
          </a:p>
          <a:p>
            <a:pPr algn="just"/>
            <a:endParaRPr lang="en-US" dirty="0">
              <a:solidFill>
                <a:srgbClr val="008000"/>
              </a:solidFill>
            </a:endParaRPr>
          </a:p>
          <a:p>
            <a:pPr algn="just"/>
            <a:r>
              <a:rPr lang="vi-VN" dirty="0" smtClean="0">
                <a:solidFill>
                  <a:srgbClr val="FF0000"/>
                </a:solidFill>
              </a:rPr>
              <a:t>Bên vay/khách hàng phải chuẩn bị các báo cáo theo dõi định kỳ, mô tả tiến độ thực hiện của EMP và các vấn đề tuân thủ cũng như các hành động hiệu chỉnh, nếu có</a:t>
            </a:r>
            <a:r>
              <a:rPr lang="vi-VN" dirty="0" smtClean="0">
                <a:solidFill>
                  <a:srgbClr val="008000"/>
                </a:solidFill>
              </a:rPr>
              <a:t>. Trong quá trình thực hiện, bên vay/khách hàng phải nộp báo cáo theo dõi ít nhất một năm hai lần đối với các dự án có khả năng gây tác động môi trường tiêu cực đáng kể, và báo cáo theo dõi hàng quý đối với các dự án phức tạp và nhạy cảm. </a:t>
            </a:r>
            <a:r>
              <a:rPr lang="en-US" dirty="0">
                <a:solidFill>
                  <a:srgbClr val="008000"/>
                </a:solidFill>
              </a:rPr>
              <a:t>Đ</a:t>
            </a:r>
            <a:r>
              <a:rPr lang="vi-VN" dirty="0" smtClean="0">
                <a:solidFill>
                  <a:srgbClr val="008000"/>
                </a:solidFill>
              </a:rPr>
              <a:t>ối với các dự án có khả năng gây tác động môi trường tiêu cực đáng kể trong quá trình hoạt động, việc báo cáo sẽ được tiếp tục ít nhất một năm một lần. Các báo cáo định kỳ này sẽ được đăng tải tại một nơi công chúng dễ tiếp cận. Ngân sách dự án sẽ phản ánh chi phí của các yêu cầu theo dõi và báo cáo. </a:t>
            </a:r>
            <a:endParaRPr lang="en-US" b="1" i="1" dirty="0" smtClean="0">
              <a:solidFill>
                <a:srgbClr val="008000"/>
              </a:solidFill>
            </a:endParaRPr>
          </a:p>
        </p:txBody>
      </p:sp>
    </p:spTree>
    <p:extLst>
      <p:ext uri="{BB962C8B-B14F-4D97-AF65-F5344CB8AC3E}">
        <p14:creationId xmlns:p14="http://schemas.microsoft.com/office/powerpoint/2010/main" val="6449235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93779"/>
            <a:ext cx="8458200" cy="6186309"/>
          </a:xfrm>
          <a:prstGeom prst="rect">
            <a:avLst/>
          </a:prstGeom>
        </p:spPr>
        <p:txBody>
          <a:bodyPr wrap="square">
            <a:spAutoFit/>
          </a:bodyPr>
          <a:lstStyle/>
          <a:p>
            <a:pPr algn="just"/>
            <a:r>
              <a:rPr lang="vi-VN" b="1" dirty="0" smtClean="0"/>
              <a:t>Tác động môi trường ngoài dự kiến</a:t>
            </a:r>
            <a:endParaRPr lang="en-US" b="1" dirty="0" smtClean="0"/>
          </a:p>
          <a:p>
            <a:pPr algn="just"/>
            <a:endParaRPr lang="en-US" b="1" i="1" dirty="0"/>
          </a:p>
          <a:p>
            <a:pPr algn="just"/>
            <a:r>
              <a:rPr lang="en-US" b="1" dirty="0" err="1" smtClean="0"/>
              <a:t>Bảo</a:t>
            </a:r>
            <a:r>
              <a:rPr lang="en-US" b="1" dirty="0" smtClean="0"/>
              <a:t> </a:t>
            </a:r>
            <a:r>
              <a:rPr lang="en-US" b="1" dirty="0" err="1" smtClean="0"/>
              <a:t>vệ</a:t>
            </a:r>
            <a:r>
              <a:rPr lang="en-US" b="1" dirty="0" smtClean="0"/>
              <a:t> </a:t>
            </a:r>
            <a:r>
              <a:rPr lang="vi-VN" b="1" dirty="0" smtClean="0"/>
              <a:t>đ</a:t>
            </a:r>
            <a:r>
              <a:rPr lang="en-US" b="1" dirty="0" smtClean="0"/>
              <a:t>a </a:t>
            </a:r>
            <a:r>
              <a:rPr lang="en-US" b="1" dirty="0" err="1" smtClean="0"/>
              <a:t>dạng</a:t>
            </a:r>
            <a:r>
              <a:rPr lang="en-US" b="1" dirty="0" smtClean="0"/>
              <a:t> </a:t>
            </a:r>
            <a:r>
              <a:rPr lang="en-US" b="1" dirty="0" err="1" smtClean="0"/>
              <a:t>sinh</a:t>
            </a:r>
            <a:r>
              <a:rPr lang="en-US" b="1" dirty="0" smtClean="0"/>
              <a:t> </a:t>
            </a:r>
            <a:r>
              <a:rPr lang="en-US" b="1" dirty="0" err="1" smtClean="0"/>
              <a:t>học</a:t>
            </a:r>
            <a:r>
              <a:rPr lang="en-US" b="1" dirty="0" smtClean="0"/>
              <a:t> </a:t>
            </a:r>
            <a:r>
              <a:rPr lang="en-US" b="1" dirty="0" err="1" smtClean="0"/>
              <a:t>và</a:t>
            </a:r>
            <a:r>
              <a:rPr lang="en-US" b="1" dirty="0" smtClean="0"/>
              <a:t> </a:t>
            </a:r>
            <a:r>
              <a:rPr lang="en-US" b="1" dirty="0" err="1" smtClean="0"/>
              <a:t>quản</a:t>
            </a:r>
            <a:r>
              <a:rPr lang="en-US" b="1" dirty="0" smtClean="0"/>
              <a:t> </a:t>
            </a:r>
            <a:r>
              <a:rPr lang="en-US" b="1" dirty="0" err="1" smtClean="0"/>
              <a:t>lý</a:t>
            </a:r>
            <a:r>
              <a:rPr lang="en-US" b="1" dirty="0" smtClean="0"/>
              <a:t> </a:t>
            </a:r>
            <a:r>
              <a:rPr lang="en-US" b="1" dirty="0" err="1" smtClean="0"/>
              <a:t>tài</a:t>
            </a:r>
            <a:r>
              <a:rPr lang="en-US" b="1" dirty="0" smtClean="0"/>
              <a:t> </a:t>
            </a:r>
            <a:r>
              <a:rPr lang="en-US" b="1" dirty="0" err="1" smtClean="0"/>
              <a:t>nguyên</a:t>
            </a:r>
            <a:r>
              <a:rPr lang="en-US" b="1" dirty="0" smtClean="0"/>
              <a:t> </a:t>
            </a:r>
            <a:r>
              <a:rPr lang="en-US" b="1" dirty="0" err="1" smtClean="0"/>
              <a:t>thiên</a:t>
            </a:r>
            <a:r>
              <a:rPr lang="en-US" b="1" dirty="0" smtClean="0"/>
              <a:t> </a:t>
            </a:r>
            <a:r>
              <a:rPr lang="en-US" b="1" dirty="0" err="1" smtClean="0"/>
              <a:t>nhiên</a:t>
            </a:r>
            <a:r>
              <a:rPr lang="en-US" b="1" dirty="0" smtClean="0"/>
              <a:t> </a:t>
            </a:r>
            <a:r>
              <a:rPr lang="en-US" b="1" dirty="0" err="1" smtClean="0"/>
              <a:t>bền</a:t>
            </a:r>
            <a:r>
              <a:rPr lang="en-US" b="1" dirty="0" smtClean="0"/>
              <a:t> </a:t>
            </a:r>
            <a:r>
              <a:rPr lang="en-US" b="1" dirty="0" err="1" smtClean="0"/>
              <a:t>vững</a:t>
            </a:r>
            <a:endParaRPr lang="en-US" b="1" dirty="0" smtClean="0"/>
          </a:p>
          <a:p>
            <a:pPr marL="742950" lvl="1" indent="-285750" algn="just">
              <a:buFont typeface="Arial" pitchFamily="34" charset="0"/>
              <a:buChar char="•"/>
            </a:pPr>
            <a:r>
              <a:rPr lang="en-US" dirty="0" err="1" smtClean="0"/>
              <a:t>Sinh</a:t>
            </a:r>
            <a:r>
              <a:rPr lang="en-US" dirty="0" smtClean="0"/>
              <a:t> </a:t>
            </a:r>
            <a:r>
              <a:rPr lang="en-US" dirty="0" err="1" smtClean="0"/>
              <a:t>cảnh</a:t>
            </a:r>
            <a:r>
              <a:rPr lang="en-US" dirty="0" smtClean="0"/>
              <a:t> </a:t>
            </a:r>
            <a:r>
              <a:rPr lang="en-US" dirty="0" err="1" smtClean="0"/>
              <a:t>thay</a:t>
            </a:r>
            <a:r>
              <a:rPr lang="en-US" dirty="0" smtClean="0"/>
              <a:t> </a:t>
            </a:r>
            <a:r>
              <a:rPr lang="vi-VN" dirty="0" smtClean="0"/>
              <a:t>đ</a:t>
            </a:r>
            <a:r>
              <a:rPr lang="en-US" dirty="0" err="1" smtClean="0"/>
              <a:t>ổi</a:t>
            </a:r>
            <a:r>
              <a:rPr lang="en-US" dirty="0" smtClean="0"/>
              <a:t> </a:t>
            </a:r>
          </a:p>
          <a:p>
            <a:pPr marL="742950" lvl="1" indent="-285750" algn="just">
              <a:buFont typeface="Arial" pitchFamily="34" charset="0"/>
              <a:buChar char="•"/>
            </a:pPr>
            <a:r>
              <a:rPr lang="en-US" dirty="0" err="1" smtClean="0"/>
              <a:t>Sinh</a:t>
            </a:r>
            <a:r>
              <a:rPr lang="en-US" dirty="0" smtClean="0"/>
              <a:t> </a:t>
            </a:r>
            <a:r>
              <a:rPr lang="en-US" dirty="0" err="1" smtClean="0"/>
              <a:t>cảnh</a:t>
            </a:r>
            <a:r>
              <a:rPr lang="en-US" dirty="0" smtClean="0"/>
              <a:t> </a:t>
            </a:r>
            <a:r>
              <a:rPr lang="en-US" dirty="0" err="1" smtClean="0"/>
              <a:t>tự</a:t>
            </a:r>
            <a:r>
              <a:rPr lang="en-US" dirty="0" smtClean="0"/>
              <a:t> </a:t>
            </a:r>
            <a:r>
              <a:rPr lang="en-US" dirty="0" err="1" smtClean="0"/>
              <a:t>nhiên</a:t>
            </a:r>
            <a:endParaRPr lang="en-US" dirty="0" smtClean="0"/>
          </a:p>
          <a:p>
            <a:pPr marL="742950" lvl="1" indent="-285750" algn="just">
              <a:buFont typeface="Arial" pitchFamily="34" charset="0"/>
              <a:buChar char="•"/>
            </a:pPr>
            <a:r>
              <a:rPr lang="en-US" dirty="0" err="1" smtClean="0"/>
              <a:t>Sinh</a:t>
            </a:r>
            <a:r>
              <a:rPr lang="en-US" dirty="0" smtClean="0"/>
              <a:t> </a:t>
            </a:r>
            <a:r>
              <a:rPr lang="en-US" dirty="0" err="1" smtClean="0"/>
              <a:t>cảnh</a:t>
            </a:r>
            <a:r>
              <a:rPr lang="en-US" dirty="0" smtClean="0"/>
              <a:t> </a:t>
            </a:r>
            <a:r>
              <a:rPr lang="en-US" dirty="0" err="1" smtClean="0"/>
              <a:t>trọng</a:t>
            </a:r>
            <a:r>
              <a:rPr lang="en-US" dirty="0" smtClean="0"/>
              <a:t> </a:t>
            </a:r>
            <a:r>
              <a:rPr lang="en-US" dirty="0" err="1" smtClean="0"/>
              <a:t>yếu</a:t>
            </a:r>
            <a:r>
              <a:rPr lang="en-US" dirty="0" smtClean="0"/>
              <a:t> </a:t>
            </a:r>
          </a:p>
          <a:p>
            <a:pPr marL="742950" lvl="1" indent="-285750" algn="just">
              <a:buFont typeface="Arial" pitchFamily="34" charset="0"/>
              <a:buChar char="•"/>
            </a:pPr>
            <a:r>
              <a:rPr lang="en-US" dirty="0" err="1" smtClean="0"/>
              <a:t>Khu</a:t>
            </a:r>
            <a:r>
              <a:rPr lang="en-US" dirty="0" smtClean="0"/>
              <a:t> </a:t>
            </a:r>
            <a:r>
              <a:rPr lang="en-US" dirty="0" err="1" smtClean="0"/>
              <a:t>bảo</a:t>
            </a:r>
            <a:r>
              <a:rPr lang="en-US" dirty="0" smtClean="0"/>
              <a:t> </a:t>
            </a:r>
            <a:r>
              <a:rPr lang="en-US" dirty="0" err="1" smtClean="0"/>
              <a:t>tồn</a:t>
            </a:r>
            <a:r>
              <a:rPr lang="en-US" dirty="0" smtClean="0"/>
              <a:t> </a:t>
            </a:r>
            <a:r>
              <a:rPr lang="en-US" dirty="0" err="1" smtClean="0"/>
              <a:t>hợp</a:t>
            </a:r>
            <a:r>
              <a:rPr lang="en-US" dirty="0" smtClean="0"/>
              <a:t> </a:t>
            </a:r>
            <a:r>
              <a:rPr lang="en-US" dirty="0" err="1" smtClean="0"/>
              <a:t>pháp</a:t>
            </a:r>
            <a:endParaRPr lang="en-US" dirty="0" smtClean="0"/>
          </a:p>
          <a:p>
            <a:pPr marL="742950" lvl="1" indent="-285750" algn="just">
              <a:buFont typeface="Arial" pitchFamily="34" charset="0"/>
              <a:buChar char="•"/>
            </a:pPr>
            <a:r>
              <a:rPr lang="en-US" dirty="0" err="1" smtClean="0"/>
              <a:t>Các</a:t>
            </a:r>
            <a:r>
              <a:rPr lang="en-US" dirty="0" smtClean="0"/>
              <a:t> </a:t>
            </a:r>
            <a:r>
              <a:rPr lang="en-US" dirty="0" err="1" smtClean="0"/>
              <a:t>loài</a:t>
            </a:r>
            <a:r>
              <a:rPr lang="en-US" dirty="0" smtClean="0"/>
              <a:t> </a:t>
            </a:r>
            <a:r>
              <a:rPr lang="en-US" dirty="0" err="1" smtClean="0"/>
              <a:t>ngoại</a:t>
            </a:r>
            <a:r>
              <a:rPr lang="en-US" dirty="0" smtClean="0"/>
              <a:t> </a:t>
            </a:r>
            <a:r>
              <a:rPr lang="en-US" dirty="0" err="1" smtClean="0"/>
              <a:t>lai</a:t>
            </a:r>
            <a:r>
              <a:rPr lang="en-US" dirty="0" smtClean="0"/>
              <a:t> </a:t>
            </a:r>
            <a:r>
              <a:rPr lang="en-US" dirty="0" err="1" smtClean="0"/>
              <a:t>xâm</a:t>
            </a:r>
            <a:r>
              <a:rPr lang="en-US" dirty="0" smtClean="0"/>
              <a:t> </a:t>
            </a:r>
            <a:r>
              <a:rPr lang="en-US" dirty="0" err="1" smtClean="0"/>
              <a:t>hại</a:t>
            </a:r>
            <a:r>
              <a:rPr lang="en-US" dirty="0" smtClean="0"/>
              <a:t> </a:t>
            </a:r>
          </a:p>
          <a:p>
            <a:pPr marL="742950" lvl="1" indent="-285750" algn="just">
              <a:buFont typeface="Arial" pitchFamily="34" charset="0"/>
              <a:buChar char="•"/>
            </a:pPr>
            <a:r>
              <a:rPr lang="en-US" dirty="0" err="1" smtClean="0"/>
              <a:t>Quản</a:t>
            </a:r>
            <a:r>
              <a:rPr lang="en-US" dirty="0" smtClean="0"/>
              <a:t> </a:t>
            </a:r>
            <a:r>
              <a:rPr lang="en-US" dirty="0" err="1" smtClean="0"/>
              <a:t>lý</a:t>
            </a:r>
            <a:r>
              <a:rPr lang="en-US" dirty="0" smtClean="0"/>
              <a:t> </a:t>
            </a:r>
            <a:r>
              <a:rPr lang="en-US" dirty="0" err="1" smtClean="0"/>
              <a:t>và</a:t>
            </a:r>
            <a:r>
              <a:rPr lang="en-US" dirty="0" smtClean="0"/>
              <a:t> </a:t>
            </a:r>
            <a:r>
              <a:rPr lang="en-US" dirty="0" err="1" smtClean="0"/>
              <a:t>sử</a:t>
            </a:r>
            <a:r>
              <a:rPr lang="en-US" dirty="0" smtClean="0"/>
              <a:t> </a:t>
            </a:r>
            <a:r>
              <a:rPr lang="en-US" dirty="0" err="1" smtClean="0"/>
              <a:t>dụng</a:t>
            </a:r>
            <a:r>
              <a:rPr lang="en-US" dirty="0" smtClean="0"/>
              <a:t> </a:t>
            </a:r>
            <a:r>
              <a:rPr lang="en-US" dirty="0" err="1" smtClean="0"/>
              <a:t>tài</a:t>
            </a:r>
            <a:r>
              <a:rPr lang="en-US" dirty="0" smtClean="0"/>
              <a:t> </a:t>
            </a:r>
            <a:r>
              <a:rPr lang="en-US" dirty="0" err="1" smtClean="0"/>
              <a:t>nguyên</a:t>
            </a:r>
            <a:r>
              <a:rPr lang="en-US" dirty="0" smtClean="0"/>
              <a:t> </a:t>
            </a:r>
            <a:r>
              <a:rPr lang="en-US" dirty="0" err="1" smtClean="0"/>
              <a:t>thiên</a:t>
            </a:r>
            <a:r>
              <a:rPr lang="en-US" dirty="0" smtClean="0"/>
              <a:t> </a:t>
            </a:r>
            <a:r>
              <a:rPr lang="en-US" dirty="0" err="1" smtClean="0"/>
              <a:t>nhiên</a:t>
            </a:r>
            <a:r>
              <a:rPr lang="en-US" dirty="0" smtClean="0"/>
              <a:t> </a:t>
            </a:r>
            <a:r>
              <a:rPr lang="en-US" dirty="0" err="1" smtClean="0"/>
              <a:t>tái</a:t>
            </a:r>
            <a:r>
              <a:rPr lang="en-US" dirty="0" smtClean="0"/>
              <a:t> </a:t>
            </a:r>
            <a:r>
              <a:rPr lang="en-US" dirty="0" err="1" smtClean="0"/>
              <a:t>tạo</a:t>
            </a:r>
            <a:r>
              <a:rPr lang="en-US" dirty="0" smtClean="0"/>
              <a:t> </a:t>
            </a:r>
          </a:p>
          <a:p>
            <a:pPr marL="742950" lvl="1" indent="-285750" algn="just">
              <a:buFont typeface="Arial" pitchFamily="34" charset="0"/>
              <a:buChar char="•"/>
            </a:pPr>
            <a:endParaRPr lang="en-US" b="1" i="1" dirty="0"/>
          </a:p>
          <a:p>
            <a:pPr algn="just"/>
            <a:r>
              <a:rPr lang="vi-VN" b="1" dirty="0" smtClean="0"/>
              <a:t>Ngăn ngừa và giảm bớt ô nhiễm</a:t>
            </a:r>
            <a:endParaRPr lang="en-US" b="1" dirty="0" smtClean="0"/>
          </a:p>
          <a:p>
            <a:pPr marL="742950" lvl="1" indent="-285750" algn="just">
              <a:buFont typeface="Arial" pitchFamily="34" charset="0"/>
              <a:buChar char="•"/>
            </a:pPr>
            <a:r>
              <a:rPr lang="vi-VN" dirty="0" smtClean="0"/>
              <a:t>Ngăn ngừa ô nhiễm, bảo tồn nguồn lực và sử dụng năng lượng hiệu quả </a:t>
            </a:r>
          </a:p>
          <a:p>
            <a:pPr marL="742950" lvl="1" indent="-285750" algn="just">
              <a:buFont typeface="Arial" pitchFamily="34" charset="0"/>
              <a:buChar char="•"/>
            </a:pPr>
            <a:r>
              <a:rPr lang="en-US" dirty="0" err="1" smtClean="0"/>
              <a:t>Chất</a:t>
            </a:r>
            <a:r>
              <a:rPr lang="en-US" dirty="0" smtClean="0"/>
              <a:t> </a:t>
            </a:r>
            <a:r>
              <a:rPr lang="en-US" dirty="0" err="1" smtClean="0"/>
              <a:t>thải</a:t>
            </a:r>
            <a:r>
              <a:rPr lang="en-US" dirty="0" smtClean="0"/>
              <a:t> </a:t>
            </a:r>
          </a:p>
          <a:p>
            <a:pPr marL="742950" lvl="1" indent="-285750" algn="just">
              <a:buFont typeface="Arial" pitchFamily="34" charset="0"/>
              <a:buChar char="•"/>
            </a:pPr>
            <a:r>
              <a:rPr lang="en-US" dirty="0" err="1" smtClean="0"/>
              <a:t>Các</a:t>
            </a:r>
            <a:r>
              <a:rPr lang="en-US" dirty="0" smtClean="0"/>
              <a:t> </a:t>
            </a:r>
            <a:r>
              <a:rPr lang="en-US" dirty="0" err="1" smtClean="0"/>
              <a:t>chất</a:t>
            </a:r>
            <a:r>
              <a:rPr lang="en-US" dirty="0" smtClean="0"/>
              <a:t> </a:t>
            </a:r>
            <a:r>
              <a:rPr lang="vi-VN" dirty="0" smtClean="0"/>
              <a:t>đ</a:t>
            </a:r>
            <a:r>
              <a:rPr lang="en-US" dirty="0" err="1" smtClean="0"/>
              <a:t>ộc</a:t>
            </a:r>
            <a:r>
              <a:rPr lang="en-US" dirty="0" smtClean="0"/>
              <a:t> </a:t>
            </a:r>
            <a:r>
              <a:rPr lang="en-US" dirty="0" err="1" smtClean="0"/>
              <a:t>hại</a:t>
            </a:r>
            <a:r>
              <a:rPr lang="en-US" dirty="0" smtClean="0"/>
              <a:t> </a:t>
            </a:r>
          </a:p>
          <a:p>
            <a:pPr marL="742950" lvl="1" indent="-285750" algn="just">
              <a:buFont typeface="Arial" pitchFamily="34" charset="0"/>
              <a:buChar char="•"/>
            </a:pPr>
            <a:r>
              <a:rPr lang="en-US" dirty="0" err="1" smtClean="0"/>
              <a:t>Sử</a:t>
            </a:r>
            <a:r>
              <a:rPr lang="en-US" dirty="0" smtClean="0"/>
              <a:t> </a:t>
            </a:r>
            <a:r>
              <a:rPr lang="en-US" dirty="0" err="1" smtClean="0"/>
              <a:t>dụng</a:t>
            </a:r>
            <a:r>
              <a:rPr lang="en-US" dirty="0" smtClean="0"/>
              <a:t> </a:t>
            </a:r>
            <a:r>
              <a:rPr lang="en-US" dirty="0" err="1" smtClean="0"/>
              <a:t>và</a:t>
            </a:r>
            <a:r>
              <a:rPr lang="en-US" dirty="0" smtClean="0"/>
              <a:t> </a:t>
            </a:r>
            <a:r>
              <a:rPr lang="en-US" dirty="0" err="1" smtClean="0"/>
              <a:t>quản</a:t>
            </a:r>
            <a:r>
              <a:rPr lang="en-US" dirty="0" smtClean="0"/>
              <a:t> </a:t>
            </a:r>
            <a:r>
              <a:rPr lang="en-US" dirty="0" err="1" smtClean="0"/>
              <a:t>lý</a:t>
            </a:r>
            <a:r>
              <a:rPr lang="en-US" dirty="0" smtClean="0"/>
              <a:t> </a:t>
            </a:r>
            <a:r>
              <a:rPr lang="en-US" dirty="0" err="1" smtClean="0"/>
              <a:t>hóa</a:t>
            </a:r>
            <a:r>
              <a:rPr lang="en-US" dirty="0" smtClean="0"/>
              <a:t> </a:t>
            </a:r>
            <a:r>
              <a:rPr lang="en-US" dirty="0" err="1" smtClean="0"/>
              <a:t>chất</a:t>
            </a:r>
            <a:r>
              <a:rPr lang="en-US" dirty="0" smtClean="0"/>
              <a:t> </a:t>
            </a:r>
            <a:r>
              <a:rPr lang="en-US" dirty="0" err="1" smtClean="0"/>
              <a:t>bảo</a:t>
            </a:r>
            <a:r>
              <a:rPr lang="en-US" dirty="0" smtClean="0"/>
              <a:t> </a:t>
            </a:r>
            <a:r>
              <a:rPr lang="en-US" dirty="0" err="1" smtClean="0"/>
              <a:t>vệ</a:t>
            </a:r>
            <a:r>
              <a:rPr lang="en-US" dirty="0" smtClean="0"/>
              <a:t> </a:t>
            </a:r>
            <a:r>
              <a:rPr lang="en-US" dirty="0" err="1" smtClean="0"/>
              <a:t>thực</a:t>
            </a:r>
            <a:r>
              <a:rPr lang="en-US" dirty="0" smtClean="0"/>
              <a:t> </a:t>
            </a:r>
            <a:r>
              <a:rPr lang="en-US" dirty="0" err="1" smtClean="0"/>
              <a:t>vật</a:t>
            </a:r>
            <a:r>
              <a:rPr lang="en-US" dirty="0" smtClean="0"/>
              <a:t> </a:t>
            </a:r>
          </a:p>
          <a:p>
            <a:pPr marL="742950" lvl="1" indent="-285750" algn="just">
              <a:buFont typeface="Arial" pitchFamily="34" charset="0"/>
              <a:buChar char="•"/>
            </a:pPr>
            <a:r>
              <a:rPr lang="en-US" dirty="0" err="1" smtClean="0"/>
              <a:t>Phát</a:t>
            </a:r>
            <a:r>
              <a:rPr lang="en-US" dirty="0" smtClean="0"/>
              <a:t> </a:t>
            </a:r>
            <a:r>
              <a:rPr lang="en-US" dirty="0" err="1" smtClean="0"/>
              <a:t>thải</a:t>
            </a:r>
            <a:r>
              <a:rPr lang="en-US" dirty="0" smtClean="0"/>
              <a:t> </a:t>
            </a:r>
            <a:r>
              <a:rPr lang="en-US" dirty="0" err="1" smtClean="0"/>
              <a:t>khí</a:t>
            </a:r>
            <a:r>
              <a:rPr lang="en-US" dirty="0" smtClean="0"/>
              <a:t> </a:t>
            </a:r>
            <a:r>
              <a:rPr lang="en-US" dirty="0" err="1" smtClean="0"/>
              <a:t>nhà</a:t>
            </a:r>
            <a:r>
              <a:rPr lang="en-US" dirty="0" smtClean="0"/>
              <a:t> </a:t>
            </a:r>
            <a:r>
              <a:rPr lang="en-US" dirty="0" err="1" smtClean="0"/>
              <a:t>kính</a:t>
            </a:r>
            <a:endParaRPr lang="en-US" dirty="0" smtClean="0"/>
          </a:p>
          <a:p>
            <a:pPr marL="742950" lvl="1" indent="-285750" algn="just">
              <a:buFont typeface="Arial" pitchFamily="34" charset="0"/>
              <a:buChar char="•"/>
            </a:pPr>
            <a:endParaRPr lang="en-US" dirty="0" smtClean="0"/>
          </a:p>
          <a:p>
            <a:pPr algn="just"/>
            <a:r>
              <a:rPr lang="en-US" b="1" dirty="0" err="1" smtClean="0"/>
              <a:t>Sức</a:t>
            </a:r>
            <a:r>
              <a:rPr lang="en-US" b="1" dirty="0" smtClean="0"/>
              <a:t> </a:t>
            </a:r>
            <a:r>
              <a:rPr lang="en-US" b="1" dirty="0" err="1" smtClean="0"/>
              <a:t>khỏe</a:t>
            </a:r>
            <a:r>
              <a:rPr lang="en-US" b="1" dirty="0" smtClean="0"/>
              <a:t> </a:t>
            </a:r>
            <a:r>
              <a:rPr lang="en-US" b="1" dirty="0" err="1" smtClean="0"/>
              <a:t>và</a:t>
            </a:r>
            <a:r>
              <a:rPr lang="en-US" b="1" dirty="0" smtClean="0"/>
              <a:t> an </a:t>
            </a:r>
            <a:r>
              <a:rPr lang="en-US" b="1" dirty="0" err="1" smtClean="0"/>
              <a:t>toàn</a:t>
            </a:r>
            <a:r>
              <a:rPr lang="en-US" b="1" dirty="0" smtClean="0"/>
              <a:t> </a:t>
            </a:r>
          </a:p>
          <a:p>
            <a:pPr marL="742950" lvl="1" indent="-285750" algn="just">
              <a:buFont typeface="Arial" pitchFamily="34" charset="0"/>
              <a:buChar char="•"/>
            </a:pPr>
            <a:r>
              <a:rPr lang="en-US" dirty="0" err="1" smtClean="0"/>
              <a:t>Vệ</a:t>
            </a:r>
            <a:r>
              <a:rPr lang="en-US" dirty="0" smtClean="0"/>
              <a:t> </a:t>
            </a:r>
            <a:r>
              <a:rPr lang="en-US" dirty="0" err="1" smtClean="0"/>
              <a:t>sinh</a:t>
            </a:r>
            <a:r>
              <a:rPr lang="en-US" dirty="0" smtClean="0"/>
              <a:t> </a:t>
            </a:r>
            <a:r>
              <a:rPr lang="en-US" dirty="0" err="1" smtClean="0"/>
              <a:t>và</a:t>
            </a:r>
            <a:r>
              <a:rPr lang="en-US" dirty="0" smtClean="0"/>
              <a:t> an </a:t>
            </a:r>
            <a:r>
              <a:rPr lang="en-US" dirty="0" err="1" smtClean="0"/>
              <a:t>toàn</a:t>
            </a:r>
            <a:r>
              <a:rPr lang="en-US" dirty="0" smtClean="0"/>
              <a:t> </a:t>
            </a:r>
            <a:r>
              <a:rPr lang="en-US" dirty="0" err="1" smtClean="0"/>
              <a:t>lao</a:t>
            </a:r>
            <a:r>
              <a:rPr lang="en-US" dirty="0" smtClean="0"/>
              <a:t> </a:t>
            </a:r>
            <a:r>
              <a:rPr lang="vi-VN" dirty="0" smtClean="0"/>
              <a:t>đ</a:t>
            </a:r>
            <a:r>
              <a:rPr lang="en-US" dirty="0" err="1" smtClean="0"/>
              <a:t>ộng</a:t>
            </a:r>
            <a:endParaRPr lang="en-US" dirty="0" smtClean="0"/>
          </a:p>
          <a:p>
            <a:pPr marL="742950" lvl="1" indent="-285750" algn="just">
              <a:buFont typeface="Arial" pitchFamily="34" charset="0"/>
              <a:buChar char="•"/>
            </a:pPr>
            <a:r>
              <a:rPr lang="en-US" dirty="0" err="1" smtClean="0"/>
              <a:t>Vệ</a:t>
            </a:r>
            <a:r>
              <a:rPr lang="en-US" dirty="0" smtClean="0"/>
              <a:t> </a:t>
            </a:r>
            <a:r>
              <a:rPr lang="en-US" dirty="0" err="1" smtClean="0"/>
              <a:t>sinh</a:t>
            </a:r>
            <a:r>
              <a:rPr lang="en-US" dirty="0" smtClean="0"/>
              <a:t> </a:t>
            </a:r>
            <a:r>
              <a:rPr lang="en-US" dirty="0" err="1" smtClean="0"/>
              <a:t>và</a:t>
            </a:r>
            <a:r>
              <a:rPr lang="en-US" dirty="0" smtClean="0"/>
              <a:t> an </a:t>
            </a:r>
            <a:r>
              <a:rPr lang="en-US" dirty="0" err="1" smtClean="0"/>
              <a:t>toàn</a:t>
            </a:r>
            <a:r>
              <a:rPr lang="en-US" dirty="0" smtClean="0"/>
              <a:t> </a:t>
            </a:r>
            <a:r>
              <a:rPr lang="en-US" dirty="0" err="1" smtClean="0"/>
              <a:t>cộng</a:t>
            </a:r>
            <a:r>
              <a:rPr lang="en-US" dirty="0" smtClean="0"/>
              <a:t> </a:t>
            </a:r>
            <a:r>
              <a:rPr lang="vi-VN" dirty="0" smtClean="0"/>
              <a:t>đ</a:t>
            </a:r>
            <a:r>
              <a:rPr lang="en-US" dirty="0" err="1" smtClean="0"/>
              <a:t>ồng</a:t>
            </a:r>
            <a:endParaRPr lang="en-US" dirty="0" smtClean="0"/>
          </a:p>
          <a:p>
            <a:pPr marL="742950" lvl="1" indent="-285750" algn="just">
              <a:buFont typeface="Arial" pitchFamily="34" charset="0"/>
              <a:buChar char="•"/>
            </a:pPr>
            <a:endParaRPr lang="en-US" dirty="0" smtClean="0"/>
          </a:p>
          <a:p>
            <a:pPr algn="just"/>
            <a:r>
              <a:rPr lang="vi-VN" b="1" dirty="0" smtClean="0"/>
              <a:t>Các di sản văn hóa vật thể</a:t>
            </a:r>
            <a:endParaRPr lang="en-US" b="1" dirty="0" smtClean="0"/>
          </a:p>
        </p:txBody>
      </p:sp>
    </p:spTree>
    <p:extLst>
      <p:ext uri="{BB962C8B-B14F-4D97-AF65-F5344CB8AC3E}">
        <p14:creationId xmlns:p14="http://schemas.microsoft.com/office/powerpoint/2010/main" val="380501850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3855"/>
            <a:ext cx="8610600" cy="1477328"/>
          </a:xfrm>
          <a:prstGeom prst="rect">
            <a:avLst/>
          </a:prstGeom>
        </p:spPr>
        <p:txBody>
          <a:bodyPr wrap="square">
            <a:spAutoFit/>
          </a:bodyPr>
          <a:lstStyle/>
          <a:p>
            <a:pPr>
              <a:lnSpc>
                <a:spcPct val="150000"/>
              </a:lnSpc>
            </a:pPr>
            <a:r>
              <a:rPr lang="en-US" sz="2000" dirty="0" smtClean="0">
                <a:solidFill>
                  <a:srgbClr val="0070C0"/>
                </a:solidFill>
                <a:latin typeface="Arial" pitchFamily="34" charset="0"/>
                <a:cs typeface="Arial" pitchFamily="34" charset="0"/>
              </a:rPr>
              <a:t>3. </a:t>
            </a:r>
            <a:r>
              <a:rPr lang="en-US" sz="2000" dirty="0" err="1" smtClean="0">
                <a:solidFill>
                  <a:srgbClr val="0070C0"/>
                </a:solidFill>
                <a:latin typeface="Arial" pitchFamily="34" charset="0"/>
                <a:cs typeface="Arial" pitchFamily="34" charset="0"/>
              </a:rPr>
              <a:t>Các</a:t>
            </a:r>
            <a:r>
              <a:rPr lang="en-US" sz="2000" dirty="0" smtClean="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yêu</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cầu</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về</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bảo</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vệ</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môi</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trường</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và</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giám</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sát</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môi</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trường</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của</a:t>
            </a:r>
            <a:r>
              <a:rPr lang="en-US" sz="2000" dirty="0">
                <a:solidFill>
                  <a:srgbClr val="0070C0"/>
                </a:solidFill>
                <a:latin typeface="Arial" pitchFamily="34" charset="0"/>
                <a:cs typeface="Arial" pitchFamily="34" charset="0"/>
              </a:rPr>
              <a:t> CPMU </a:t>
            </a:r>
            <a:r>
              <a:rPr lang="en-US" sz="2000" dirty="0" err="1">
                <a:solidFill>
                  <a:srgbClr val="0070C0"/>
                </a:solidFill>
                <a:latin typeface="Arial" pitchFamily="34" charset="0"/>
                <a:cs typeface="Arial" pitchFamily="34" charset="0"/>
              </a:rPr>
              <a:t>cho</a:t>
            </a:r>
            <a:r>
              <a:rPr lang="en-US" sz="2000" dirty="0">
                <a:solidFill>
                  <a:srgbClr val="0070C0"/>
                </a:solidFill>
                <a:latin typeface="Arial" pitchFamily="34" charset="0"/>
                <a:cs typeface="Arial" pitchFamily="34" charset="0"/>
              </a:rPr>
              <a:t> </a:t>
            </a:r>
            <a:r>
              <a:rPr lang="en-US" sz="2000" dirty="0" err="1">
                <a:solidFill>
                  <a:srgbClr val="0070C0"/>
                </a:solidFill>
                <a:latin typeface="Arial" pitchFamily="34" charset="0"/>
                <a:cs typeface="Arial" pitchFamily="34" charset="0"/>
              </a:rPr>
              <a:t>dự</a:t>
            </a:r>
            <a:r>
              <a:rPr lang="en-US" sz="2000" dirty="0">
                <a:solidFill>
                  <a:srgbClr val="0070C0"/>
                </a:solidFill>
                <a:latin typeface="Arial" pitchFamily="34" charset="0"/>
                <a:cs typeface="Arial" pitchFamily="34" charset="0"/>
              </a:rPr>
              <a:t> </a:t>
            </a:r>
            <a:r>
              <a:rPr lang="en-US" sz="2000" dirty="0" err="1" smtClean="0">
                <a:solidFill>
                  <a:srgbClr val="0070C0"/>
                </a:solidFill>
                <a:latin typeface="Arial" pitchFamily="34" charset="0"/>
                <a:cs typeface="Arial" pitchFamily="34" charset="0"/>
              </a:rPr>
              <a:t>án</a:t>
            </a:r>
            <a:endParaRPr lang="en-US" sz="2000" dirty="0" smtClean="0">
              <a:solidFill>
                <a:srgbClr val="0070C0"/>
              </a:solidFill>
              <a:latin typeface="Arial" pitchFamily="34" charset="0"/>
              <a:cs typeface="Arial" pitchFamily="34" charset="0"/>
            </a:endParaRPr>
          </a:p>
          <a:p>
            <a:pPr>
              <a:lnSpc>
                <a:spcPct val="150000"/>
              </a:lnSpc>
            </a:pPr>
            <a:r>
              <a:rPr lang="en-US" sz="2000" dirty="0" smtClean="0">
                <a:solidFill>
                  <a:srgbClr val="002060"/>
                </a:solidFill>
                <a:latin typeface="Arial" pitchFamily="34" charset="0"/>
                <a:cs typeface="Arial" pitchFamily="34" charset="0"/>
              </a:rPr>
              <a:t>Theo </a:t>
            </a:r>
            <a:r>
              <a:rPr lang="en-US" sz="2000" dirty="0" err="1" smtClean="0">
                <a:solidFill>
                  <a:srgbClr val="002060"/>
                </a:solidFill>
                <a:latin typeface="Arial" pitchFamily="34" charset="0"/>
                <a:cs typeface="Arial" pitchFamily="34" charset="0"/>
              </a:rPr>
              <a:t>T</a:t>
            </a:r>
            <a:r>
              <a:rPr lang="en-US" sz="2000" dirty="0" err="1" smtClean="0" bmk="">
                <a:solidFill>
                  <a:srgbClr val="002060"/>
                </a:solidFill>
                <a:latin typeface="Arial" pitchFamily="34" charset="0"/>
                <a:ea typeface="Arial" pitchFamily="34" charset="0"/>
                <a:cs typeface="Arial" pitchFamily="34" charset="0"/>
              </a:rPr>
              <a:t>hiết</a:t>
            </a:r>
            <a:r>
              <a:rPr lang="en-US" sz="2000" dirty="0" smtClean="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kế</a:t>
            </a:r>
            <a:r>
              <a:rPr lang="en-US" sz="2000" dirty="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và</a:t>
            </a:r>
            <a:r>
              <a:rPr lang="en-US" sz="2000" dirty="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khung</a:t>
            </a:r>
            <a:r>
              <a:rPr lang="en-US" sz="2000" dirty="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giám</a:t>
            </a:r>
            <a:r>
              <a:rPr lang="en-US" sz="2000" dirty="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sát</a:t>
            </a:r>
            <a:r>
              <a:rPr lang="en-US" sz="2000" dirty="0" bmk="">
                <a:solidFill>
                  <a:srgbClr val="002060"/>
                </a:solidFill>
                <a:latin typeface="Arial" pitchFamily="34" charset="0"/>
                <a:ea typeface="Arial" pitchFamily="34" charset="0"/>
                <a:cs typeface="Arial" pitchFamily="34" charset="0"/>
              </a:rPr>
              <a:t> DMF </a:t>
            </a:r>
            <a:r>
              <a:rPr lang="en-US" sz="2000" dirty="0" err="1" bmk="">
                <a:solidFill>
                  <a:srgbClr val="002060"/>
                </a:solidFill>
                <a:latin typeface="Arial" pitchFamily="34" charset="0"/>
                <a:ea typeface="Arial" pitchFamily="34" charset="0"/>
                <a:cs typeface="Arial" pitchFamily="34" charset="0"/>
              </a:rPr>
              <a:t>của</a:t>
            </a:r>
            <a:r>
              <a:rPr lang="en-US" sz="2000" dirty="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dự</a:t>
            </a:r>
            <a:r>
              <a:rPr lang="en-US" sz="2000" dirty="0" bmk="">
                <a:solidFill>
                  <a:srgbClr val="002060"/>
                </a:solidFill>
                <a:latin typeface="Arial" pitchFamily="34" charset="0"/>
                <a:ea typeface="Arial" pitchFamily="34" charset="0"/>
                <a:cs typeface="Arial" pitchFamily="34" charset="0"/>
              </a:rPr>
              <a:t> </a:t>
            </a:r>
            <a:r>
              <a:rPr lang="en-US" sz="2000" dirty="0" err="1" bmk="">
                <a:solidFill>
                  <a:srgbClr val="002060"/>
                </a:solidFill>
                <a:latin typeface="Arial" pitchFamily="34" charset="0"/>
                <a:ea typeface="Arial" pitchFamily="34" charset="0"/>
                <a:cs typeface="Arial" pitchFamily="34" charset="0"/>
              </a:rPr>
              <a:t>án</a:t>
            </a:r>
            <a:r>
              <a:rPr lang="en-US" sz="2000" dirty="0" bmk="">
                <a:solidFill>
                  <a:srgbClr val="002060"/>
                </a:solidFill>
                <a:latin typeface="Arial" pitchFamily="34" charset="0"/>
                <a:ea typeface="Arial" pitchFamily="34" charset="0"/>
                <a:cs typeface="Arial" pitchFamily="34" charset="0"/>
              </a:rPr>
              <a:t> </a:t>
            </a:r>
            <a:endParaRPr lang="en-US" sz="2000" dirty="0">
              <a:solidFill>
                <a:srgbClr val="002060"/>
              </a:solidFill>
              <a:latin typeface="Arial" pitchFamily="34" charset="0"/>
              <a:ea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114363173"/>
              </p:ext>
            </p:extLst>
          </p:nvPr>
        </p:nvGraphicFramePr>
        <p:xfrm>
          <a:off x="533400" y="1600201"/>
          <a:ext cx="8381999" cy="5137188"/>
        </p:xfrm>
        <a:graphic>
          <a:graphicData uri="http://schemas.openxmlformats.org/drawingml/2006/table">
            <a:tbl>
              <a:tblPr firstRow="1" firstCol="1" bandRow="1">
                <a:tableStyleId>{5C22544A-7EE6-4342-B048-85BDC9FD1C3A}</a:tableStyleId>
              </a:tblPr>
              <a:tblGrid>
                <a:gridCol w="1981200"/>
                <a:gridCol w="6400799"/>
              </a:tblGrid>
              <a:tr h="457111">
                <a:tc>
                  <a:txBody>
                    <a:bodyPr/>
                    <a:lstStyle/>
                    <a:p>
                      <a:pPr marL="0" marR="0" algn="ctr">
                        <a:lnSpc>
                          <a:spcPct val="130000"/>
                        </a:lnSpc>
                        <a:spcBef>
                          <a:spcPts val="0"/>
                        </a:spcBef>
                        <a:spcAft>
                          <a:spcPts val="0"/>
                        </a:spcAft>
                      </a:pPr>
                      <a:r>
                        <a:rPr lang="en-US" sz="1500" dirty="0" err="1">
                          <a:effectLst/>
                        </a:rPr>
                        <a:t>Tóm</a:t>
                      </a:r>
                      <a:r>
                        <a:rPr lang="en-US" sz="1500" dirty="0">
                          <a:effectLst/>
                        </a:rPr>
                        <a:t> </a:t>
                      </a:r>
                      <a:r>
                        <a:rPr lang="en-US" sz="1500" dirty="0" err="1">
                          <a:effectLst/>
                        </a:rPr>
                        <a:t>tắt</a:t>
                      </a:r>
                      <a:r>
                        <a:rPr lang="en-US" sz="1500" dirty="0">
                          <a:effectLst/>
                        </a:rPr>
                        <a:t> </a:t>
                      </a:r>
                      <a:r>
                        <a:rPr lang="en-US" sz="1500" dirty="0" err="1">
                          <a:effectLst/>
                        </a:rPr>
                        <a:t>thiết</a:t>
                      </a:r>
                      <a:r>
                        <a:rPr lang="en-US" sz="1500" dirty="0">
                          <a:effectLst/>
                        </a:rPr>
                        <a:t> </a:t>
                      </a:r>
                      <a:r>
                        <a:rPr lang="en-US" sz="1500" dirty="0" err="1">
                          <a:effectLst/>
                        </a:rPr>
                        <a:t>kế</a:t>
                      </a:r>
                      <a:endParaRPr lang="en-US" sz="1500" dirty="0">
                        <a:effectLst/>
                        <a:latin typeface="Times New Roman"/>
                        <a:ea typeface="Times New Roman"/>
                      </a:endParaRPr>
                    </a:p>
                  </a:txBody>
                  <a:tcPr marL="46627" marR="46627" marT="0" marB="0"/>
                </a:tc>
                <a:tc>
                  <a:txBody>
                    <a:bodyPr/>
                    <a:lstStyle/>
                    <a:p>
                      <a:pPr marL="0" marR="0" algn="ctr">
                        <a:lnSpc>
                          <a:spcPct val="130000"/>
                        </a:lnSpc>
                        <a:spcBef>
                          <a:spcPts val="0"/>
                        </a:spcBef>
                        <a:spcAft>
                          <a:spcPts val="0"/>
                        </a:spcAft>
                      </a:pPr>
                      <a:r>
                        <a:rPr lang="en-US" sz="1500">
                          <a:effectLst/>
                        </a:rPr>
                        <a:t>Mục tiêu hoạt động và các chỉ số đi kèm dữ liệu cơ sở</a:t>
                      </a:r>
                      <a:endParaRPr lang="en-US" sz="1500">
                        <a:effectLst/>
                        <a:latin typeface="Times New Roman"/>
                        <a:ea typeface="Times New Roman"/>
                      </a:endParaRPr>
                    </a:p>
                  </a:txBody>
                  <a:tcPr marL="46627" marR="46627" marT="0" marB="0"/>
                </a:tc>
              </a:tr>
              <a:tr h="1819872">
                <a:tc>
                  <a:txBody>
                    <a:bodyPr/>
                    <a:lstStyle/>
                    <a:p>
                      <a:pPr marL="0" marR="0" algn="just">
                        <a:lnSpc>
                          <a:spcPct val="130000"/>
                        </a:lnSpc>
                        <a:spcBef>
                          <a:spcPts val="0"/>
                        </a:spcBef>
                        <a:spcAft>
                          <a:spcPts val="0"/>
                        </a:spcAft>
                      </a:pPr>
                      <a:r>
                        <a:rPr lang="en-US" sz="1500" dirty="0" err="1">
                          <a:effectLst/>
                        </a:rPr>
                        <a:t>Tác</a:t>
                      </a:r>
                      <a:r>
                        <a:rPr lang="en-US" sz="1500" dirty="0">
                          <a:effectLst/>
                        </a:rPr>
                        <a:t> </a:t>
                      </a:r>
                      <a:r>
                        <a:rPr lang="en-US" sz="1500" dirty="0" err="1">
                          <a:effectLst/>
                        </a:rPr>
                        <a:t>động</a:t>
                      </a:r>
                      <a:r>
                        <a:rPr lang="en-US" sz="1500" dirty="0">
                          <a:effectLst/>
                        </a:rPr>
                        <a:t> </a:t>
                      </a:r>
                      <a:r>
                        <a:rPr lang="en-US" sz="1500" dirty="0" err="1">
                          <a:effectLst/>
                        </a:rPr>
                        <a:t>Giảm</a:t>
                      </a:r>
                      <a:r>
                        <a:rPr lang="en-US" sz="1500" dirty="0">
                          <a:effectLst/>
                        </a:rPr>
                        <a:t> ô </a:t>
                      </a:r>
                      <a:r>
                        <a:rPr lang="en-US" sz="1500" dirty="0" err="1">
                          <a:effectLst/>
                        </a:rPr>
                        <a:t>nhiễm</a:t>
                      </a:r>
                      <a:r>
                        <a:rPr lang="en-US" sz="1500" dirty="0">
                          <a:effectLst/>
                        </a:rPr>
                        <a:t> </a:t>
                      </a:r>
                      <a:r>
                        <a:rPr lang="en-US" sz="1500" dirty="0" err="1">
                          <a:effectLst/>
                        </a:rPr>
                        <a:t>liên</a:t>
                      </a:r>
                      <a:r>
                        <a:rPr lang="en-US" sz="1500" dirty="0">
                          <a:effectLst/>
                        </a:rPr>
                        <a:t> </a:t>
                      </a:r>
                      <a:r>
                        <a:rPr lang="en-US" sz="1500" dirty="0" err="1">
                          <a:effectLst/>
                        </a:rPr>
                        <a:t>quan</a:t>
                      </a:r>
                      <a:r>
                        <a:rPr lang="en-US" sz="1500" dirty="0">
                          <a:effectLst/>
                        </a:rPr>
                        <a:t> </a:t>
                      </a:r>
                      <a:r>
                        <a:rPr lang="en-US" sz="1500" dirty="0" err="1">
                          <a:effectLst/>
                        </a:rPr>
                        <a:t>đến</a:t>
                      </a:r>
                      <a:r>
                        <a:rPr lang="en-US" sz="1500" dirty="0">
                          <a:effectLst/>
                        </a:rPr>
                        <a:t> </a:t>
                      </a:r>
                      <a:r>
                        <a:rPr lang="en-US" sz="1500" dirty="0" err="1">
                          <a:effectLst/>
                        </a:rPr>
                        <a:t>sản</a:t>
                      </a:r>
                      <a:r>
                        <a:rPr lang="en-US" sz="1500" dirty="0">
                          <a:effectLst/>
                        </a:rPr>
                        <a:t> </a:t>
                      </a:r>
                      <a:r>
                        <a:rPr lang="en-US" sz="1500" dirty="0" err="1">
                          <a:effectLst/>
                        </a:rPr>
                        <a:t>xuất</a:t>
                      </a:r>
                      <a:r>
                        <a:rPr lang="en-US" sz="1500" dirty="0">
                          <a:effectLst/>
                        </a:rPr>
                        <a:t> </a:t>
                      </a:r>
                      <a:r>
                        <a:rPr lang="en-US" sz="1500" dirty="0" err="1">
                          <a:effectLst/>
                        </a:rPr>
                        <a:t>nông</a:t>
                      </a:r>
                      <a:r>
                        <a:rPr lang="en-US" sz="1500" dirty="0">
                          <a:effectLst/>
                        </a:rPr>
                        <a:t> </a:t>
                      </a:r>
                      <a:r>
                        <a:rPr lang="en-US" sz="1500" dirty="0" err="1">
                          <a:effectLst/>
                        </a:rPr>
                        <a:t>nghiệp</a:t>
                      </a:r>
                      <a:endParaRPr lang="en-US" sz="1500" dirty="0">
                        <a:effectLst/>
                        <a:latin typeface="Times New Roman"/>
                        <a:ea typeface="Times New Roman"/>
                      </a:endParaRPr>
                    </a:p>
                  </a:txBody>
                  <a:tcPr marL="46627" marR="46627" marT="0" marB="0"/>
                </a:tc>
                <a:tc>
                  <a:txBody>
                    <a:bodyPr/>
                    <a:lstStyle/>
                    <a:p>
                      <a:pPr marL="0" marR="0" algn="just">
                        <a:lnSpc>
                          <a:spcPct val="130000"/>
                        </a:lnSpc>
                        <a:spcBef>
                          <a:spcPts val="0"/>
                        </a:spcBef>
                        <a:spcAft>
                          <a:spcPts val="0"/>
                        </a:spcAft>
                      </a:pPr>
                      <a:r>
                        <a:rPr lang="en-US" sz="1500" dirty="0" err="1">
                          <a:effectLst/>
                        </a:rPr>
                        <a:t>Đến</a:t>
                      </a:r>
                      <a:r>
                        <a:rPr lang="en-US" sz="1500" dirty="0">
                          <a:effectLst/>
                        </a:rPr>
                        <a:t> </a:t>
                      </a:r>
                      <a:r>
                        <a:rPr lang="en-US" sz="1500" dirty="0" err="1">
                          <a:effectLst/>
                        </a:rPr>
                        <a:t>năm</a:t>
                      </a:r>
                      <a:r>
                        <a:rPr lang="en-US" sz="1500" dirty="0">
                          <a:effectLst/>
                        </a:rPr>
                        <a:t> 2024 (so </a:t>
                      </a:r>
                      <a:r>
                        <a:rPr lang="en-US" sz="1500" dirty="0" err="1">
                          <a:effectLst/>
                        </a:rPr>
                        <a:t>với</a:t>
                      </a:r>
                      <a:r>
                        <a:rPr lang="en-US" sz="1500" dirty="0">
                          <a:effectLst/>
                        </a:rPr>
                        <a:t> </a:t>
                      </a:r>
                      <a:r>
                        <a:rPr lang="en-US" sz="1500" dirty="0" err="1">
                          <a:effectLst/>
                        </a:rPr>
                        <a:t>dữ</a:t>
                      </a:r>
                      <a:r>
                        <a:rPr lang="en-US" sz="1500" dirty="0">
                          <a:effectLst/>
                        </a:rPr>
                        <a:t> </a:t>
                      </a:r>
                      <a:r>
                        <a:rPr lang="en-US" sz="1500" dirty="0" err="1">
                          <a:effectLst/>
                        </a:rPr>
                        <a:t>liệu</a:t>
                      </a:r>
                      <a:r>
                        <a:rPr lang="en-US" sz="1500" dirty="0">
                          <a:effectLst/>
                        </a:rPr>
                        <a:t> </a:t>
                      </a:r>
                      <a:r>
                        <a:rPr lang="en-US" sz="1500" dirty="0" err="1">
                          <a:effectLst/>
                        </a:rPr>
                        <a:t>cơ</a:t>
                      </a:r>
                      <a:r>
                        <a:rPr lang="en-US" sz="1500" dirty="0">
                          <a:effectLst/>
                        </a:rPr>
                        <a:t> </a:t>
                      </a:r>
                      <a:r>
                        <a:rPr lang="en-US" sz="1500" dirty="0" err="1">
                          <a:effectLst/>
                        </a:rPr>
                        <a:t>sở</a:t>
                      </a:r>
                      <a:r>
                        <a:rPr lang="en-US" sz="1500" dirty="0">
                          <a:effectLst/>
                        </a:rPr>
                        <a:t> </a:t>
                      </a:r>
                      <a:r>
                        <a:rPr lang="en-US" sz="1500" dirty="0" err="1">
                          <a:effectLst/>
                        </a:rPr>
                        <a:t>năm</a:t>
                      </a:r>
                      <a:r>
                        <a:rPr lang="en-US" sz="1500" dirty="0">
                          <a:effectLst/>
                        </a:rPr>
                        <a:t> 2013), </a:t>
                      </a:r>
                      <a:r>
                        <a:rPr lang="en-US" sz="1500" dirty="0" err="1">
                          <a:effectLst/>
                        </a:rPr>
                        <a:t>tại</a:t>
                      </a:r>
                      <a:r>
                        <a:rPr lang="en-US" sz="1500" dirty="0">
                          <a:effectLst/>
                        </a:rPr>
                        <a:t> </a:t>
                      </a:r>
                      <a:r>
                        <a:rPr lang="en-US" sz="1500" dirty="0" err="1">
                          <a:effectLst/>
                        </a:rPr>
                        <a:t>các</a:t>
                      </a:r>
                      <a:r>
                        <a:rPr lang="en-US" sz="1500" dirty="0">
                          <a:effectLst/>
                        </a:rPr>
                        <a:t> </a:t>
                      </a:r>
                      <a:r>
                        <a:rPr lang="en-US" sz="1500" dirty="0" err="1">
                          <a:effectLst/>
                        </a:rPr>
                        <a:t>địa</a:t>
                      </a:r>
                      <a:r>
                        <a:rPr lang="en-US" sz="1500" dirty="0">
                          <a:effectLst/>
                        </a:rPr>
                        <a:t> </a:t>
                      </a:r>
                      <a:r>
                        <a:rPr lang="en-US" sz="1500" dirty="0" err="1">
                          <a:effectLst/>
                        </a:rPr>
                        <a:t>bàn</a:t>
                      </a:r>
                      <a:r>
                        <a:rPr lang="en-US" sz="1500" dirty="0">
                          <a:effectLst/>
                        </a:rPr>
                        <a:t> </a:t>
                      </a:r>
                      <a:r>
                        <a:rPr lang="en-US" sz="1500" dirty="0" err="1">
                          <a:effectLst/>
                        </a:rPr>
                        <a:t>tham</a:t>
                      </a:r>
                      <a:r>
                        <a:rPr lang="en-US" sz="1500" dirty="0">
                          <a:effectLst/>
                        </a:rPr>
                        <a:t> </a:t>
                      </a:r>
                      <a:r>
                        <a:rPr lang="en-US" sz="1500" dirty="0" err="1">
                          <a:effectLst/>
                        </a:rPr>
                        <a:t>gia</a:t>
                      </a:r>
                      <a:r>
                        <a:rPr lang="en-US" sz="1500" dirty="0">
                          <a:effectLst/>
                        </a:rPr>
                        <a:t> </a:t>
                      </a:r>
                      <a:r>
                        <a:rPr lang="en-US" sz="1500" dirty="0" err="1">
                          <a:effectLst/>
                        </a:rPr>
                        <a:t>Dự</a:t>
                      </a:r>
                      <a:r>
                        <a:rPr lang="en-US" sz="1500" dirty="0">
                          <a:effectLst/>
                        </a:rPr>
                        <a:t> </a:t>
                      </a:r>
                      <a:r>
                        <a:rPr lang="en-US" sz="1500" dirty="0" err="1">
                          <a:effectLst/>
                        </a:rPr>
                        <a:t>án</a:t>
                      </a:r>
                      <a:r>
                        <a:rPr lang="en-US" sz="1500" dirty="0">
                          <a:effectLst/>
                        </a:rPr>
                        <a:t> </a:t>
                      </a:r>
                      <a:r>
                        <a:rPr lang="en-US" sz="1500" dirty="0" err="1">
                          <a:effectLst/>
                        </a:rPr>
                        <a:t>được</a:t>
                      </a:r>
                      <a:r>
                        <a:rPr lang="en-US" sz="1500" dirty="0">
                          <a:effectLst/>
                        </a:rPr>
                        <a:t> </a:t>
                      </a:r>
                      <a:r>
                        <a:rPr lang="en-US" sz="1500" dirty="0" err="1">
                          <a:effectLst/>
                        </a:rPr>
                        <a:t>lựa</a:t>
                      </a:r>
                      <a:r>
                        <a:rPr lang="en-US" sz="1500" dirty="0">
                          <a:effectLst/>
                        </a:rPr>
                        <a:t> </a:t>
                      </a:r>
                      <a:r>
                        <a:rPr lang="en-US" sz="1500" dirty="0" err="1">
                          <a:effectLst/>
                        </a:rPr>
                        <a:t>chọn</a:t>
                      </a:r>
                      <a:r>
                        <a:rPr lang="en-US" sz="1500" dirty="0">
                          <a:effectLst/>
                        </a:rPr>
                        <a:t>:</a:t>
                      </a:r>
                    </a:p>
                    <a:p>
                      <a:pPr marL="0" marR="0" algn="just">
                        <a:lnSpc>
                          <a:spcPct val="130000"/>
                        </a:lnSpc>
                        <a:spcBef>
                          <a:spcPts val="0"/>
                        </a:spcBef>
                        <a:spcAft>
                          <a:spcPts val="0"/>
                        </a:spcAft>
                      </a:pPr>
                      <a:r>
                        <a:rPr lang="en-US" sz="1500" dirty="0">
                          <a:effectLst/>
                        </a:rPr>
                        <a:t> </a:t>
                      </a:r>
                    </a:p>
                    <a:p>
                      <a:pPr marL="0" marR="0" algn="just">
                        <a:lnSpc>
                          <a:spcPct val="130000"/>
                        </a:lnSpc>
                        <a:spcBef>
                          <a:spcPts val="0"/>
                        </a:spcBef>
                        <a:spcAft>
                          <a:spcPts val="0"/>
                        </a:spcAft>
                      </a:pPr>
                      <a:r>
                        <a:rPr lang="en-US" sz="1500" dirty="0">
                          <a:effectLst/>
                        </a:rPr>
                        <a:t>1. </a:t>
                      </a:r>
                      <a:r>
                        <a:rPr lang="en-US" sz="1500" dirty="0" err="1">
                          <a:effectLst/>
                        </a:rPr>
                        <a:t>Chất</a:t>
                      </a:r>
                      <a:r>
                        <a:rPr lang="en-US" sz="1500" dirty="0">
                          <a:effectLst/>
                        </a:rPr>
                        <a:t> </a:t>
                      </a:r>
                      <a:r>
                        <a:rPr lang="en-US" sz="1500" dirty="0" err="1">
                          <a:effectLst/>
                        </a:rPr>
                        <a:t>thải</a:t>
                      </a:r>
                      <a:r>
                        <a:rPr lang="en-US" sz="1500" dirty="0">
                          <a:effectLst/>
                        </a:rPr>
                        <a:t> </a:t>
                      </a:r>
                      <a:r>
                        <a:rPr lang="en-US" sz="1500" dirty="0" err="1">
                          <a:effectLst/>
                        </a:rPr>
                        <a:t>chăn</a:t>
                      </a:r>
                      <a:r>
                        <a:rPr lang="en-US" sz="1500" dirty="0">
                          <a:effectLst/>
                        </a:rPr>
                        <a:t> </a:t>
                      </a:r>
                      <a:r>
                        <a:rPr lang="en-US" sz="1500" dirty="0" err="1">
                          <a:effectLst/>
                        </a:rPr>
                        <a:t>nuôi</a:t>
                      </a:r>
                      <a:r>
                        <a:rPr lang="en-US" sz="1500" dirty="0">
                          <a:effectLst/>
                        </a:rPr>
                        <a:t> </a:t>
                      </a:r>
                      <a:r>
                        <a:rPr lang="en-US" sz="1500" dirty="0" err="1">
                          <a:effectLst/>
                        </a:rPr>
                        <a:t>đổ</a:t>
                      </a:r>
                      <a:r>
                        <a:rPr lang="en-US" sz="1500" dirty="0">
                          <a:effectLst/>
                        </a:rPr>
                        <a:t> </a:t>
                      </a:r>
                      <a:r>
                        <a:rPr lang="en-US" sz="1500" dirty="0" err="1">
                          <a:effectLst/>
                        </a:rPr>
                        <a:t>ra</a:t>
                      </a:r>
                      <a:r>
                        <a:rPr lang="en-US" sz="1500" dirty="0">
                          <a:effectLst/>
                        </a:rPr>
                        <a:t> </a:t>
                      </a:r>
                      <a:r>
                        <a:rPr lang="en-US" sz="1500" dirty="0" err="1">
                          <a:effectLst/>
                        </a:rPr>
                        <a:t>nguồn</a:t>
                      </a:r>
                      <a:r>
                        <a:rPr lang="en-US" sz="1500" dirty="0">
                          <a:effectLst/>
                        </a:rPr>
                        <a:t> </a:t>
                      </a:r>
                      <a:r>
                        <a:rPr lang="en-US" sz="1500" dirty="0" err="1">
                          <a:effectLst/>
                        </a:rPr>
                        <a:t>nước</a:t>
                      </a:r>
                      <a:r>
                        <a:rPr lang="en-US" sz="1500" dirty="0">
                          <a:effectLst/>
                        </a:rPr>
                        <a:t> </a:t>
                      </a:r>
                      <a:r>
                        <a:rPr lang="en-US" sz="1500" dirty="0" err="1">
                          <a:effectLst/>
                        </a:rPr>
                        <a:t>giảm</a:t>
                      </a:r>
                      <a:r>
                        <a:rPr lang="en-US" sz="1500" dirty="0">
                          <a:effectLst/>
                        </a:rPr>
                        <a:t> </a:t>
                      </a:r>
                      <a:r>
                        <a:rPr lang="en-US" sz="1500" dirty="0" err="1">
                          <a:effectLst/>
                        </a:rPr>
                        <a:t>ít</a:t>
                      </a:r>
                      <a:r>
                        <a:rPr lang="en-US" sz="1500" dirty="0">
                          <a:effectLst/>
                        </a:rPr>
                        <a:t> </a:t>
                      </a:r>
                      <a:r>
                        <a:rPr lang="en-US" sz="1500" dirty="0" err="1">
                          <a:effectLst/>
                        </a:rPr>
                        <a:t>nhất</a:t>
                      </a:r>
                      <a:r>
                        <a:rPr lang="en-US" sz="1500" dirty="0">
                          <a:effectLst/>
                        </a:rPr>
                        <a:t> 50%</a:t>
                      </a:r>
                    </a:p>
                    <a:p>
                      <a:pPr marL="0" marR="0" algn="just">
                        <a:lnSpc>
                          <a:spcPct val="130000"/>
                        </a:lnSpc>
                        <a:spcBef>
                          <a:spcPts val="0"/>
                        </a:spcBef>
                        <a:spcAft>
                          <a:spcPts val="0"/>
                        </a:spcAft>
                      </a:pPr>
                      <a:r>
                        <a:rPr lang="en-US" sz="1500" dirty="0">
                          <a:effectLst/>
                        </a:rPr>
                        <a:t> </a:t>
                      </a:r>
                    </a:p>
                    <a:p>
                      <a:pPr marL="0" marR="0" algn="just">
                        <a:lnSpc>
                          <a:spcPct val="130000"/>
                        </a:lnSpc>
                        <a:spcBef>
                          <a:spcPts val="0"/>
                        </a:spcBef>
                        <a:spcAft>
                          <a:spcPts val="0"/>
                        </a:spcAft>
                      </a:pPr>
                      <a:r>
                        <a:rPr lang="en-US" sz="1500" dirty="0">
                          <a:effectLst/>
                        </a:rPr>
                        <a:t>2. </a:t>
                      </a:r>
                      <a:r>
                        <a:rPr lang="en-US" sz="1500" dirty="0" err="1">
                          <a:effectLst/>
                        </a:rPr>
                        <a:t>Phát</a:t>
                      </a:r>
                      <a:r>
                        <a:rPr lang="en-US" sz="1500" dirty="0">
                          <a:effectLst/>
                        </a:rPr>
                        <a:t> </a:t>
                      </a:r>
                      <a:r>
                        <a:rPr lang="en-US" sz="1500" dirty="0" err="1">
                          <a:effectLst/>
                        </a:rPr>
                        <a:t>thải</a:t>
                      </a:r>
                      <a:r>
                        <a:rPr lang="en-US" sz="1500" dirty="0">
                          <a:effectLst/>
                        </a:rPr>
                        <a:t> KNK </a:t>
                      </a:r>
                      <a:r>
                        <a:rPr lang="en-US" sz="1500" dirty="0" err="1">
                          <a:effectLst/>
                        </a:rPr>
                        <a:t>giảm</a:t>
                      </a:r>
                      <a:r>
                        <a:rPr lang="en-US" sz="1500" dirty="0">
                          <a:effectLst/>
                        </a:rPr>
                        <a:t> </a:t>
                      </a:r>
                      <a:r>
                        <a:rPr lang="en-US" sz="1500" dirty="0" err="1">
                          <a:effectLst/>
                        </a:rPr>
                        <a:t>tương</a:t>
                      </a:r>
                      <a:r>
                        <a:rPr lang="en-US" sz="1500" dirty="0">
                          <a:effectLst/>
                        </a:rPr>
                        <a:t> </a:t>
                      </a:r>
                      <a:r>
                        <a:rPr lang="en-US" sz="1500" dirty="0" err="1">
                          <a:effectLst/>
                        </a:rPr>
                        <a:t>đương</a:t>
                      </a:r>
                      <a:r>
                        <a:rPr lang="en-US" sz="1500" dirty="0">
                          <a:effectLst/>
                        </a:rPr>
                        <a:t> </a:t>
                      </a:r>
                      <a:r>
                        <a:rPr lang="en-US" sz="1500" dirty="0" err="1">
                          <a:effectLst/>
                        </a:rPr>
                        <a:t>với</a:t>
                      </a:r>
                      <a:r>
                        <a:rPr lang="en-US" sz="1500" dirty="0">
                          <a:effectLst/>
                        </a:rPr>
                        <a:t> </a:t>
                      </a:r>
                      <a:r>
                        <a:rPr lang="en-US" sz="1500" dirty="0" err="1">
                          <a:effectLst/>
                        </a:rPr>
                        <a:t>khoảng</a:t>
                      </a:r>
                      <a:r>
                        <a:rPr lang="en-US" sz="1500" dirty="0">
                          <a:effectLst/>
                        </a:rPr>
                        <a:t> 0.2 </a:t>
                      </a:r>
                      <a:r>
                        <a:rPr lang="en-US" sz="1500" dirty="0" err="1">
                          <a:effectLst/>
                        </a:rPr>
                        <a:t>tấn</a:t>
                      </a:r>
                      <a:r>
                        <a:rPr lang="en-US" sz="1500" dirty="0">
                          <a:effectLst/>
                        </a:rPr>
                        <a:t> CO2 </a:t>
                      </a:r>
                      <a:r>
                        <a:rPr lang="en-US" sz="1500" dirty="0" err="1">
                          <a:effectLst/>
                        </a:rPr>
                        <a:t>hàng</a:t>
                      </a:r>
                      <a:r>
                        <a:rPr lang="en-US" sz="1500" dirty="0">
                          <a:effectLst/>
                        </a:rPr>
                        <a:t> </a:t>
                      </a:r>
                      <a:r>
                        <a:rPr lang="en-US" sz="1500" dirty="0" err="1">
                          <a:effectLst/>
                        </a:rPr>
                        <a:t>năm</a:t>
                      </a:r>
                      <a:r>
                        <a:rPr lang="en-US" sz="1500" dirty="0">
                          <a:effectLst/>
                        </a:rPr>
                        <a:t> </a:t>
                      </a:r>
                      <a:r>
                        <a:rPr lang="en-US" sz="1500" dirty="0" err="1">
                          <a:effectLst/>
                        </a:rPr>
                        <a:t>trên</a:t>
                      </a:r>
                      <a:r>
                        <a:rPr lang="en-US" sz="1500" dirty="0">
                          <a:effectLst/>
                        </a:rPr>
                        <a:t> </a:t>
                      </a:r>
                      <a:r>
                        <a:rPr lang="en-US" sz="1500" dirty="0" err="1">
                          <a:effectLst/>
                        </a:rPr>
                        <a:t>một</a:t>
                      </a:r>
                      <a:r>
                        <a:rPr lang="en-US" sz="1500" dirty="0">
                          <a:effectLst/>
                        </a:rPr>
                        <a:t> </a:t>
                      </a:r>
                      <a:r>
                        <a:rPr lang="en-US" sz="1500" dirty="0" err="1">
                          <a:effectLst/>
                        </a:rPr>
                        <a:t>đơn</a:t>
                      </a:r>
                      <a:r>
                        <a:rPr lang="en-US" sz="1500" dirty="0">
                          <a:effectLst/>
                        </a:rPr>
                        <a:t> </a:t>
                      </a:r>
                      <a:r>
                        <a:rPr lang="en-US" sz="1500" dirty="0" err="1">
                          <a:effectLst/>
                        </a:rPr>
                        <a:t>vị</a:t>
                      </a:r>
                      <a:r>
                        <a:rPr lang="en-US" sz="1500" dirty="0">
                          <a:effectLst/>
                        </a:rPr>
                        <a:t> </a:t>
                      </a:r>
                      <a:r>
                        <a:rPr lang="en-US" sz="1500" dirty="0" err="1">
                          <a:effectLst/>
                        </a:rPr>
                        <a:t>thể</a:t>
                      </a:r>
                      <a:r>
                        <a:rPr lang="en-US" sz="1500" dirty="0">
                          <a:effectLst/>
                        </a:rPr>
                        <a:t> </a:t>
                      </a:r>
                      <a:r>
                        <a:rPr lang="en-US" sz="1500" dirty="0" err="1">
                          <a:effectLst/>
                        </a:rPr>
                        <a:t>tích</a:t>
                      </a:r>
                      <a:r>
                        <a:rPr lang="en-US" sz="1500" dirty="0">
                          <a:effectLst/>
                        </a:rPr>
                        <a:t> </a:t>
                      </a:r>
                      <a:r>
                        <a:rPr lang="en-US" sz="1500" dirty="0" err="1">
                          <a:effectLst/>
                        </a:rPr>
                        <a:t>mét</a:t>
                      </a:r>
                      <a:r>
                        <a:rPr lang="en-US" sz="1500" dirty="0">
                          <a:effectLst/>
                        </a:rPr>
                        <a:t> </a:t>
                      </a:r>
                      <a:r>
                        <a:rPr lang="en-US" sz="1500" dirty="0" err="1">
                          <a:effectLst/>
                        </a:rPr>
                        <a:t>khối</a:t>
                      </a:r>
                      <a:r>
                        <a:rPr lang="en-US" sz="1500" dirty="0">
                          <a:effectLst/>
                        </a:rPr>
                        <a:t> </a:t>
                      </a:r>
                      <a:r>
                        <a:rPr lang="en-US" sz="1500" dirty="0" err="1">
                          <a:effectLst/>
                        </a:rPr>
                        <a:t>của</a:t>
                      </a:r>
                      <a:r>
                        <a:rPr lang="en-US" sz="1500" dirty="0">
                          <a:effectLst/>
                        </a:rPr>
                        <a:t> </a:t>
                      </a:r>
                      <a:r>
                        <a:rPr lang="en-US" sz="1500" dirty="0" err="1">
                          <a:effectLst/>
                        </a:rPr>
                        <a:t>các</a:t>
                      </a:r>
                      <a:r>
                        <a:rPr lang="en-US" sz="1500" dirty="0">
                          <a:effectLst/>
                        </a:rPr>
                        <a:t> </a:t>
                      </a:r>
                      <a:r>
                        <a:rPr lang="en-US" sz="1500" dirty="0" err="1">
                          <a:effectLst/>
                        </a:rPr>
                        <a:t>công</a:t>
                      </a:r>
                      <a:r>
                        <a:rPr lang="en-US" sz="1500" dirty="0">
                          <a:effectLst/>
                        </a:rPr>
                        <a:t> </a:t>
                      </a:r>
                      <a:r>
                        <a:rPr lang="en-US" sz="1500" dirty="0" err="1">
                          <a:effectLst/>
                        </a:rPr>
                        <a:t>trình</a:t>
                      </a:r>
                      <a:r>
                        <a:rPr lang="en-US" sz="1500" dirty="0">
                          <a:effectLst/>
                        </a:rPr>
                        <a:t> KSH.</a:t>
                      </a:r>
                      <a:endParaRPr lang="en-US" sz="1500" dirty="0">
                        <a:effectLst/>
                        <a:latin typeface="Times New Roman"/>
                        <a:ea typeface="Times New Roman"/>
                      </a:endParaRPr>
                    </a:p>
                  </a:txBody>
                  <a:tcPr marL="46627" marR="46627" marT="0" marB="0"/>
                </a:tc>
              </a:tr>
              <a:tr h="2599817">
                <a:tc>
                  <a:txBody>
                    <a:bodyPr/>
                    <a:lstStyle/>
                    <a:p>
                      <a:pPr marL="0" marR="0" algn="just">
                        <a:lnSpc>
                          <a:spcPct val="130000"/>
                        </a:lnSpc>
                        <a:spcBef>
                          <a:spcPts val="0"/>
                        </a:spcBef>
                        <a:spcAft>
                          <a:spcPts val="0"/>
                        </a:spcAft>
                      </a:pPr>
                      <a:r>
                        <a:rPr lang="en-US" sz="1500">
                          <a:effectLst/>
                        </a:rPr>
                        <a:t>Kết quả Tăng hấp thu các công nghệ ứng dụng sản xuất nông nghiệp các bon thấp (CSAWMP) </a:t>
                      </a:r>
                      <a:endParaRPr lang="en-US" sz="1500">
                        <a:effectLst/>
                        <a:latin typeface="Times New Roman"/>
                        <a:ea typeface="Times New Roman"/>
                      </a:endParaRPr>
                    </a:p>
                  </a:txBody>
                  <a:tcPr marL="46627" marR="46627" marT="0" marB="0"/>
                </a:tc>
                <a:tc>
                  <a:txBody>
                    <a:bodyPr/>
                    <a:lstStyle/>
                    <a:p>
                      <a:pPr marL="0" marR="0" algn="just">
                        <a:lnSpc>
                          <a:spcPct val="130000"/>
                        </a:lnSpc>
                        <a:spcBef>
                          <a:spcPts val="0"/>
                        </a:spcBef>
                        <a:spcAft>
                          <a:spcPts val="0"/>
                        </a:spcAft>
                      </a:pPr>
                      <a:r>
                        <a:rPr lang="en-US" sz="1500" dirty="0" err="1">
                          <a:effectLst/>
                        </a:rPr>
                        <a:t>Đến</a:t>
                      </a:r>
                      <a:r>
                        <a:rPr lang="en-US" sz="1500" dirty="0">
                          <a:effectLst/>
                        </a:rPr>
                        <a:t> </a:t>
                      </a:r>
                      <a:r>
                        <a:rPr lang="en-US" sz="1500" dirty="0" err="1">
                          <a:effectLst/>
                        </a:rPr>
                        <a:t>năm</a:t>
                      </a:r>
                      <a:r>
                        <a:rPr lang="en-US" sz="1500" dirty="0">
                          <a:effectLst/>
                        </a:rPr>
                        <a:t> 2018 (so </a:t>
                      </a:r>
                      <a:r>
                        <a:rPr lang="en-US" sz="1500" dirty="0" err="1">
                          <a:effectLst/>
                        </a:rPr>
                        <a:t>với</a:t>
                      </a:r>
                      <a:r>
                        <a:rPr lang="en-US" sz="1500" dirty="0">
                          <a:effectLst/>
                        </a:rPr>
                        <a:t> </a:t>
                      </a:r>
                      <a:r>
                        <a:rPr lang="en-US" sz="1500" dirty="0" err="1">
                          <a:effectLst/>
                        </a:rPr>
                        <a:t>dữ</a:t>
                      </a:r>
                      <a:r>
                        <a:rPr lang="en-US" sz="1500" dirty="0">
                          <a:effectLst/>
                        </a:rPr>
                        <a:t> </a:t>
                      </a:r>
                      <a:r>
                        <a:rPr lang="en-US" sz="1500" dirty="0" err="1">
                          <a:effectLst/>
                        </a:rPr>
                        <a:t>liệu</a:t>
                      </a:r>
                      <a:r>
                        <a:rPr lang="en-US" sz="1500" dirty="0">
                          <a:effectLst/>
                        </a:rPr>
                        <a:t> </a:t>
                      </a:r>
                      <a:r>
                        <a:rPr lang="en-US" sz="1500" dirty="0" err="1">
                          <a:effectLst/>
                        </a:rPr>
                        <a:t>cơ</a:t>
                      </a:r>
                      <a:r>
                        <a:rPr lang="en-US" sz="1500" dirty="0">
                          <a:effectLst/>
                        </a:rPr>
                        <a:t> </a:t>
                      </a:r>
                      <a:r>
                        <a:rPr lang="en-US" sz="1500" dirty="0" err="1">
                          <a:effectLst/>
                        </a:rPr>
                        <a:t>sở</a:t>
                      </a:r>
                      <a:r>
                        <a:rPr lang="en-US" sz="1500" dirty="0">
                          <a:effectLst/>
                        </a:rPr>
                        <a:t> </a:t>
                      </a:r>
                      <a:r>
                        <a:rPr lang="en-US" sz="1500" dirty="0" err="1">
                          <a:effectLst/>
                        </a:rPr>
                        <a:t>năm</a:t>
                      </a:r>
                      <a:r>
                        <a:rPr lang="en-US" sz="1500" dirty="0">
                          <a:effectLst/>
                        </a:rPr>
                        <a:t> 2013), </a:t>
                      </a:r>
                      <a:r>
                        <a:rPr lang="en-US" sz="1500" dirty="0" err="1">
                          <a:effectLst/>
                        </a:rPr>
                        <a:t>tại</a:t>
                      </a:r>
                      <a:r>
                        <a:rPr lang="en-US" sz="1500" dirty="0">
                          <a:effectLst/>
                        </a:rPr>
                        <a:t> </a:t>
                      </a:r>
                      <a:r>
                        <a:rPr lang="en-US" sz="1500" dirty="0" err="1">
                          <a:effectLst/>
                        </a:rPr>
                        <a:t>địa</a:t>
                      </a:r>
                      <a:r>
                        <a:rPr lang="en-US" sz="1500" dirty="0">
                          <a:effectLst/>
                        </a:rPr>
                        <a:t> </a:t>
                      </a:r>
                      <a:r>
                        <a:rPr lang="en-US" sz="1500" dirty="0" err="1">
                          <a:effectLst/>
                        </a:rPr>
                        <a:t>bàn</a:t>
                      </a:r>
                      <a:r>
                        <a:rPr lang="en-US" sz="1500" dirty="0">
                          <a:effectLst/>
                        </a:rPr>
                        <a:t> </a:t>
                      </a:r>
                      <a:r>
                        <a:rPr lang="en-US" sz="1500" dirty="0" err="1">
                          <a:effectLst/>
                        </a:rPr>
                        <a:t>Dự</a:t>
                      </a:r>
                      <a:r>
                        <a:rPr lang="en-US" sz="1500" dirty="0">
                          <a:effectLst/>
                        </a:rPr>
                        <a:t> </a:t>
                      </a:r>
                      <a:r>
                        <a:rPr lang="en-US" sz="1500" dirty="0" err="1">
                          <a:effectLst/>
                        </a:rPr>
                        <a:t>án</a:t>
                      </a:r>
                      <a:r>
                        <a:rPr lang="en-US" sz="1500" dirty="0">
                          <a:effectLst/>
                        </a:rPr>
                        <a:t>: </a:t>
                      </a:r>
                    </a:p>
                    <a:p>
                      <a:pPr marL="0" marR="0" algn="just">
                        <a:lnSpc>
                          <a:spcPct val="130000"/>
                        </a:lnSpc>
                        <a:spcBef>
                          <a:spcPts val="0"/>
                        </a:spcBef>
                        <a:spcAft>
                          <a:spcPts val="0"/>
                        </a:spcAft>
                      </a:pPr>
                      <a:r>
                        <a:rPr lang="en-US" sz="1500" dirty="0">
                          <a:effectLst/>
                        </a:rPr>
                        <a:t> </a:t>
                      </a:r>
                    </a:p>
                    <a:p>
                      <a:pPr marL="0" marR="0" algn="just">
                        <a:lnSpc>
                          <a:spcPct val="130000"/>
                        </a:lnSpc>
                        <a:spcBef>
                          <a:spcPts val="0"/>
                        </a:spcBef>
                        <a:spcAft>
                          <a:spcPts val="0"/>
                        </a:spcAft>
                      </a:pPr>
                      <a:r>
                        <a:rPr lang="en-US" sz="1500" dirty="0">
                          <a:effectLst/>
                        </a:rPr>
                        <a:t>1. </a:t>
                      </a:r>
                      <a:r>
                        <a:rPr lang="en-US" sz="1500" dirty="0" err="1">
                          <a:effectLst/>
                        </a:rPr>
                        <a:t>Ít</a:t>
                      </a:r>
                      <a:r>
                        <a:rPr lang="en-US" sz="1500" dirty="0">
                          <a:effectLst/>
                        </a:rPr>
                        <a:t> </a:t>
                      </a:r>
                      <a:r>
                        <a:rPr lang="en-US" sz="1500" dirty="0" err="1">
                          <a:effectLst/>
                        </a:rPr>
                        <a:t>nhất</a:t>
                      </a:r>
                      <a:r>
                        <a:rPr lang="en-US" sz="1500" dirty="0">
                          <a:effectLst/>
                        </a:rPr>
                        <a:t> 70% </a:t>
                      </a:r>
                      <a:r>
                        <a:rPr lang="en-US" sz="1500" dirty="0" err="1">
                          <a:effectLst/>
                        </a:rPr>
                        <a:t>chất</a:t>
                      </a:r>
                      <a:r>
                        <a:rPr lang="en-US" sz="1500" dirty="0">
                          <a:effectLst/>
                        </a:rPr>
                        <a:t> </a:t>
                      </a:r>
                      <a:r>
                        <a:rPr lang="en-US" sz="1500" dirty="0" err="1">
                          <a:effectLst/>
                        </a:rPr>
                        <a:t>thải</a:t>
                      </a:r>
                      <a:r>
                        <a:rPr lang="en-US" sz="1500" dirty="0">
                          <a:effectLst/>
                        </a:rPr>
                        <a:t> </a:t>
                      </a:r>
                      <a:r>
                        <a:rPr lang="en-US" sz="1500" dirty="0" err="1">
                          <a:effectLst/>
                        </a:rPr>
                        <a:t>sau</a:t>
                      </a:r>
                      <a:r>
                        <a:rPr lang="en-US" sz="1500" dirty="0">
                          <a:effectLst/>
                        </a:rPr>
                        <a:t> </a:t>
                      </a:r>
                      <a:r>
                        <a:rPr lang="en-US" sz="1500" dirty="0" err="1">
                          <a:effectLst/>
                        </a:rPr>
                        <a:t>công</a:t>
                      </a:r>
                      <a:r>
                        <a:rPr lang="en-US" sz="1500" dirty="0">
                          <a:effectLst/>
                        </a:rPr>
                        <a:t> </a:t>
                      </a:r>
                      <a:r>
                        <a:rPr lang="en-US" sz="1500" dirty="0" err="1">
                          <a:effectLst/>
                        </a:rPr>
                        <a:t>trình</a:t>
                      </a:r>
                      <a:r>
                        <a:rPr lang="en-US" sz="1500" dirty="0">
                          <a:effectLst/>
                        </a:rPr>
                        <a:t> KSH </a:t>
                      </a:r>
                      <a:r>
                        <a:rPr lang="en-US" sz="1500" dirty="0" err="1">
                          <a:effectLst/>
                        </a:rPr>
                        <a:t>được</a:t>
                      </a:r>
                      <a:r>
                        <a:rPr lang="en-US" sz="1500" dirty="0">
                          <a:effectLst/>
                        </a:rPr>
                        <a:t> </a:t>
                      </a:r>
                      <a:r>
                        <a:rPr lang="en-US" sz="1500" dirty="0" err="1">
                          <a:effectLst/>
                        </a:rPr>
                        <a:t>chuyển</a:t>
                      </a:r>
                      <a:r>
                        <a:rPr lang="en-US" sz="1500" dirty="0">
                          <a:effectLst/>
                        </a:rPr>
                        <a:t> </a:t>
                      </a:r>
                      <a:r>
                        <a:rPr lang="en-US" sz="1500" dirty="0" err="1">
                          <a:effectLst/>
                        </a:rPr>
                        <a:t>thành</a:t>
                      </a:r>
                      <a:r>
                        <a:rPr lang="en-US" sz="1500" dirty="0">
                          <a:effectLst/>
                        </a:rPr>
                        <a:t> </a:t>
                      </a:r>
                      <a:r>
                        <a:rPr lang="en-US" sz="1500" dirty="0" err="1">
                          <a:effectLst/>
                        </a:rPr>
                        <a:t>phân</a:t>
                      </a:r>
                      <a:r>
                        <a:rPr lang="en-US" sz="1500" dirty="0">
                          <a:effectLst/>
                        </a:rPr>
                        <a:t> </a:t>
                      </a:r>
                      <a:r>
                        <a:rPr lang="en-US" sz="1500" dirty="0" err="1">
                          <a:effectLst/>
                        </a:rPr>
                        <a:t>bón</a:t>
                      </a:r>
                      <a:r>
                        <a:rPr lang="en-US" sz="1500" dirty="0">
                          <a:effectLst/>
                        </a:rPr>
                        <a:t> </a:t>
                      </a:r>
                      <a:r>
                        <a:rPr lang="en-US" sz="1500" dirty="0" err="1">
                          <a:effectLst/>
                        </a:rPr>
                        <a:t>hữu</a:t>
                      </a:r>
                      <a:r>
                        <a:rPr lang="en-US" sz="1500" dirty="0">
                          <a:effectLst/>
                        </a:rPr>
                        <a:t> </a:t>
                      </a:r>
                      <a:r>
                        <a:rPr lang="en-US" sz="1500" dirty="0" err="1">
                          <a:effectLst/>
                        </a:rPr>
                        <a:t>cơ</a:t>
                      </a:r>
                      <a:r>
                        <a:rPr lang="en-US" sz="1500" dirty="0">
                          <a:effectLst/>
                        </a:rPr>
                        <a:t> </a:t>
                      </a:r>
                    </a:p>
                    <a:p>
                      <a:pPr marL="0" marR="0" algn="just">
                        <a:lnSpc>
                          <a:spcPct val="130000"/>
                        </a:lnSpc>
                        <a:spcBef>
                          <a:spcPts val="0"/>
                        </a:spcBef>
                        <a:spcAft>
                          <a:spcPts val="0"/>
                        </a:spcAft>
                      </a:pPr>
                      <a:r>
                        <a:rPr lang="en-US" sz="1500" dirty="0">
                          <a:effectLst/>
                        </a:rPr>
                        <a:t> </a:t>
                      </a:r>
                    </a:p>
                    <a:p>
                      <a:pPr marL="0" marR="0" algn="just">
                        <a:lnSpc>
                          <a:spcPct val="130000"/>
                        </a:lnSpc>
                        <a:spcBef>
                          <a:spcPts val="0"/>
                        </a:spcBef>
                        <a:spcAft>
                          <a:spcPts val="0"/>
                        </a:spcAft>
                      </a:pPr>
                      <a:r>
                        <a:rPr lang="en-US" sz="1500" dirty="0">
                          <a:effectLst/>
                        </a:rPr>
                        <a:t>2. </a:t>
                      </a:r>
                      <a:r>
                        <a:rPr lang="en-US" sz="1500" dirty="0" err="1">
                          <a:effectLst/>
                        </a:rPr>
                        <a:t>Ít</a:t>
                      </a:r>
                      <a:r>
                        <a:rPr lang="en-US" sz="1500" dirty="0">
                          <a:effectLst/>
                        </a:rPr>
                        <a:t> </a:t>
                      </a:r>
                      <a:r>
                        <a:rPr lang="en-US" sz="1500" dirty="0" err="1">
                          <a:effectLst/>
                        </a:rPr>
                        <a:t>nhất</a:t>
                      </a:r>
                      <a:r>
                        <a:rPr lang="en-US" sz="1500" dirty="0">
                          <a:effectLst/>
                        </a:rPr>
                        <a:t> 80% </a:t>
                      </a:r>
                      <a:r>
                        <a:rPr lang="en-US" sz="1500" dirty="0" err="1">
                          <a:effectLst/>
                        </a:rPr>
                        <a:t>năng</a:t>
                      </a:r>
                      <a:r>
                        <a:rPr lang="en-US" sz="1500" dirty="0">
                          <a:effectLst/>
                        </a:rPr>
                        <a:t> </a:t>
                      </a:r>
                      <a:r>
                        <a:rPr lang="en-US" sz="1500" dirty="0" err="1">
                          <a:effectLst/>
                        </a:rPr>
                        <a:t>lượng</a:t>
                      </a:r>
                      <a:r>
                        <a:rPr lang="en-US" sz="1500" dirty="0">
                          <a:effectLst/>
                        </a:rPr>
                        <a:t> </a:t>
                      </a:r>
                      <a:r>
                        <a:rPr lang="en-US" sz="1500" dirty="0" err="1">
                          <a:effectLst/>
                        </a:rPr>
                        <a:t>sản</a:t>
                      </a:r>
                      <a:r>
                        <a:rPr lang="en-US" sz="1500" dirty="0">
                          <a:effectLst/>
                        </a:rPr>
                        <a:t> </a:t>
                      </a:r>
                      <a:r>
                        <a:rPr lang="en-US" sz="1500" dirty="0" err="1">
                          <a:effectLst/>
                        </a:rPr>
                        <a:t>xuất</a:t>
                      </a:r>
                      <a:r>
                        <a:rPr lang="en-US" sz="1500" dirty="0">
                          <a:effectLst/>
                        </a:rPr>
                        <a:t> </a:t>
                      </a:r>
                      <a:r>
                        <a:rPr lang="en-US" sz="1500" dirty="0" err="1">
                          <a:effectLst/>
                        </a:rPr>
                        <a:t>ra</a:t>
                      </a:r>
                      <a:r>
                        <a:rPr lang="en-US" sz="1500" dirty="0">
                          <a:effectLst/>
                        </a:rPr>
                        <a:t> </a:t>
                      </a:r>
                      <a:r>
                        <a:rPr lang="en-US" sz="1500" dirty="0" err="1">
                          <a:effectLst/>
                        </a:rPr>
                        <a:t>từ</a:t>
                      </a:r>
                      <a:r>
                        <a:rPr lang="en-US" sz="1500" dirty="0">
                          <a:effectLst/>
                        </a:rPr>
                        <a:t> </a:t>
                      </a:r>
                      <a:r>
                        <a:rPr lang="en-US" sz="1500" dirty="0" err="1">
                          <a:effectLst/>
                        </a:rPr>
                        <a:t>các</a:t>
                      </a:r>
                      <a:r>
                        <a:rPr lang="en-US" sz="1500" dirty="0">
                          <a:effectLst/>
                        </a:rPr>
                        <a:t> </a:t>
                      </a:r>
                      <a:r>
                        <a:rPr lang="en-US" sz="1500" dirty="0" err="1">
                          <a:effectLst/>
                        </a:rPr>
                        <a:t>công</a:t>
                      </a:r>
                      <a:r>
                        <a:rPr lang="en-US" sz="1500" dirty="0">
                          <a:effectLst/>
                        </a:rPr>
                        <a:t> </a:t>
                      </a:r>
                      <a:r>
                        <a:rPr lang="en-US" sz="1500" dirty="0" err="1">
                          <a:effectLst/>
                        </a:rPr>
                        <a:t>trình</a:t>
                      </a:r>
                      <a:r>
                        <a:rPr lang="en-US" sz="1500" dirty="0">
                          <a:effectLst/>
                        </a:rPr>
                        <a:t> KSH </a:t>
                      </a:r>
                      <a:r>
                        <a:rPr lang="en-US" sz="1500" dirty="0" err="1">
                          <a:effectLst/>
                        </a:rPr>
                        <a:t>được</a:t>
                      </a:r>
                      <a:r>
                        <a:rPr lang="en-US" sz="1500" dirty="0">
                          <a:effectLst/>
                        </a:rPr>
                        <a:t> </a:t>
                      </a:r>
                      <a:r>
                        <a:rPr lang="en-US" sz="1500" dirty="0" err="1">
                          <a:effectLst/>
                        </a:rPr>
                        <a:t>sử</a:t>
                      </a:r>
                      <a:r>
                        <a:rPr lang="en-US" sz="1500" dirty="0">
                          <a:effectLst/>
                        </a:rPr>
                        <a:t> </a:t>
                      </a:r>
                      <a:r>
                        <a:rPr lang="en-US" sz="1500" dirty="0" err="1">
                          <a:effectLst/>
                        </a:rPr>
                        <a:t>dụng</a:t>
                      </a:r>
                      <a:r>
                        <a:rPr lang="en-US" sz="1500" dirty="0">
                          <a:effectLst/>
                        </a:rPr>
                        <a:t>. </a:t>
                      </a:r>
                    </a:p>
                    <a:p>
                      <a:pPr marL="0" marR="0" algn="just">
                        <a:lnSpc>
                          <a:spcPct val="130000"/>
                        </a:lnSpc>
                        <a:spcBef>
                          <a:spcPts val="0"/>
                        </a:spcBef>
                        <a:spcAft>
                          <a:spcPts val="0"/>
                        </a:spcAft>
                      </a:pPr>
                      <a:r>
                        <a:rPr lang="en-US" sz="1500" dirty="0">
                          <a:effectLst/>
                        </a:rPr>
                        <a:t> </a:t>
                      </a:r>
                    </a:p>
                    <a:p>
                      <a:pPr marL="0" marR="0" algn="just">
                        <a:lnSpc>
                          <a:spcPct val="130000"/>
                        </a:lnSpc>
                        <a:spcBef>
                          <a:spcPts val="0"/>
                        </a:spcBef>
                        <a:spcAft>
                          <a:spcPts val="0"/>
                        </a:spcAft>
                      </a:pPr>
                      <a:r>
                        <a:rPr lang="en-US" sz="1500" dirty="0">
                          <a:effectLst/>
                        </a:rPr>
                        <a:t>3. </a:t>
                      </a:r>
                      <a:r>
                        <a:rPr lang="en-US" sz="1500" dirty="0" err="1">
                          <a:effectLst/>
                        </a:rPr>
                        <a:t>Khối</a:t>
                      </a:r>
                      <a:r>
                        <a:rPr lang="en-US" sz="1500" dirty="0">
                          <a:effectLst/>
                        </a:rPr>
                        <a:t> </a:t>
                      </a:r>
                      <a:r>
                        <a:rPr lang="en-US" sz="1500" dirty="0" err="1">
                          <a:effectLst/>
                        </a:rPr>
                        <a:t>lượng</a:t>
                      </a:r>
                      <a:r>
                        <a:rPr lang="en-US" sz="1500" dirty="0">
                          <a:effectLst/>
                        </a:rPr>
                        <a:t> </a:t>
                      </a:r>
                      <a:r>
                        <a:rPr lang="en-US" sz="1500" dirty="0" err="1">
                          <a:effectLst/>
                        </a:rPr>
                        <a:t>công</a:t>
                      </a:r>
                      <a:r>
                        <a:rPr lang="en-US" sz="1500" dirty="0">
                          <a:effectLst/>
                        </a:rPr>
                        <a:t> </a:t>
                      </a:r>
                      <a:r>
                        <a:rPr lang="en-US" sz="1500" dirty="0" err="1">
                          <a:effectLst/>
                        </a:rPr>
                        <a:t>việc</a:t>
                      </a:r>
                      <a:r>
                        <a:rPr lang="en-US" sz="1500" dirty="0">
                          <a:effectLst/>
                        </a:rPr>
                        <a:t> </a:t>
                      </a:r>
                      <a:r>
                        <a:rPr lang="en-US" sz="1500" dirty="0" err="1">
                          <a:effectLst/>
                        </a:rPr>
                        <a:t>hàng</a:t>
                      </a:r>
                      <a:r>
                        <a:rPr lang="en-US" sz="1500" dirty="0">
                          <a:effectLst/>
                        </a:rPr>
                        <a:t> </a:t>
                      </a:r>
                      <a:r>
                        <a:rPr lang="en-US" sz="1500" dirty="0" err="1">
                          <a:effectLst/>
                        </a:rPr>
                        <a:t>ngày</a:t>
                      </a:r>
                      <a:r>
                        <a:rPr lang="en-US" sz="1500" dirty="0">
                          <a:effectLst/>
                        </a:rPr>
                        <a:t> </a:t>
                      </a:r>
                      <a:r>
                        <a:rPr lang="en-US" sz="1500" dirty="0" err="1">
                          <a:effectLst/>
                        </a:rPr>
                        <a:t>của</a:t>
                      </a:r>
                      <a:r>
                        <a:rPr lang="en-US" sz="1500" dirty="0">
                          <a:effectLst/>
                        </a:rPr>
                        <a:t> </a:t>
                      </a:r>
                      <a:r>
                        <a:rPr lang="en-US" sz="1500" dirty="0" err="1">
                          <a:effectLst/>
                        </a:rPr>
                        <a:t>phụ</a:t>
                      </a:r>
                      <a:r>
                        <a:rPr lang="en-US" sz="1500" dirty="0">
                          <a:effectLst/>
                        </a:rPr>
                        <a:t> </a:t>
                      </a:r>
                      <a:r>
                        <a:rPr lang="en-US" sz="1500" dirty="0" err="1">
                          <a:effectLst/>
                        </a:rPr>
                        <a:t>nữ</a:t>
                      </a:r>
                      <a:r>
                        <a:rPr lang="en-US" sz="1500" dirty="0">
                          <a:effectLst/>
                        </a:rPr>
                        <a:t> </a:t>
                      </a:r>
                      <a:r>
                        <a:rPr lang="en-US" sz="1500" dirty="0" err="1">
                          <a:effectLst/>
                        </a:rPr>
                        <a:t>và</a:t>
                      </a:r>
                      <a:r>
                        <a:rPr lang="en-US" sz="1500" dirty="0">
                          <a:effectLst/>
                        </a:rPr>
                        <a:t> </a:t>
                      </a:r>
                      <a:r>
                        <a:rPr lang="en-US" sz="1500" dirty="0" err="1">
                          <a:effectLst/>
                        </a:rPr>
                        <a:t>trẻ</a:t>
                      </a:r>
                      <a:r>
                        <a:rPr lang="en-US" sz="1500" dirty="0">
                          <a:effectLst/>
                        </a:rPr>
                        <a:t> </a:t>
                      </a:r>
                      <a:r>
                        <a:rPr lang="en-US" sz="1500" dirty="0" err="1">
                          <a:effectLst/>
                        </a:rPr>
                        <a:t>em</a:t>
                      </a:r>
                      <a:r>
                        <a:rPr lang="en-US" sz="1500" dirty="0">
                          <a:effectLst/>
                        </a:rPr>
                        <a:t> </a:t>
                      </a:r>
                      <a:r>
                        <a:rPr lang="en-US" sz="1500" dirty="0" err="1">
                          <a:effectLst/>
                        </a:rPr>
                        <a:t>giảm</a:t>
                      </a:r>
                      <a:r>
                        <a:rPr lang="en-US" sz="1500" dirty="0">
                          <a:effectLst/>
                        </a:rPr>
                        <a:t> </a:t>
                      </a:r>
                      <a:r>
                        <a:rPr lang="en-US" sz="1500" dirty="0" err="1">
                          <a:effectLst/>
                        </a:rPr>
                        <a:t>trung</a:t>
                      </a:r>
                      <a:r>
                        <a:rPr lang="en-US" sz="1500" dirty="0">
                          <a:effectLst/>
                        </a:rPr>
                        <a:t> </a:t>
                      </a:r>
                      <a:r>
                        <a:rPr lang="en-US" sz="1500" dirty="0" err="1">
                          <a:effectLst/>
                        </a:rPr>
                        <a:t>bình</a:t>
                      </a:r>
                      <a:r>
                        <a:rPr lang="en-US" sz="1500" dirty="0">
                          <a:effectLst/>
                        </a:rPr>
                        <a:t> 1,8 - 2 </a:t>
                      </a:r>
                      <a:r>
                        <a:rPr lang="en-US" sz="1500" dirty="0" err="1">
                          <a:effectLst/>
                        </a:rPr>
                        <a:t>giờ</a:t>
                      </a:r>
                      <a:r>
                        <a:rPr lang="en-US" sz="1500" dirty="0">
                          <a:effectLst/>
                        </a:rPr>
                        <a:t>. </a:t>
                      </a:r>
                      <a:endParaRPr lang="en-US" sz="1500" dirty="0">
                        <a:effectLst/>
                        <a:latin typeface="Times New Roman"/>
                        <a:ea typeface="Times New Roman"/>
                      </a:endParaRPr>
                    </a:p>
                  </a:txBody>
                  <a:tcPr marL="46627" marR="46627" marT="0" marB="0"/>
                </a:tc>
              </a:tr>
            </a:tbl>
          </a:graphicData>
        </a:graphic>
      </p:graphicFrame>
    </p:spTree>
    <p:extLst>
      <p:ext uri="{BB962C8B-B14F-4D97-AF65-F5344CB8AC3E}">
        <p14:creationId xmlns:p14="http://schemas.microsoft.com/office/powerpoint/2010/main" val="38276204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05342"/>
            <a:ext cx="8382000" cy="3816429"/>
          </a:xfrm>
          <a:prstGeom prst="rect">
            <a:avLst/>
          </a:prstGeom>
        </p:spPr>
        <p:txBody>
          <a:bodyPr wrap="square">
            <a:spAutoFit/>
          </a:bodyPr>
          <a:lstStyle/>
          <a:p>
            <a:pPr algn="just"/>
            <a:r>
              <a:rPr lang="en-US" sz="2200" dirty="0">
                <a:solidFill>
                  <a:srgbClr val="008000"/>
                </a:solidFill>
                <a:latin typeface="Arial" pitchFamily="34" charset="0"/>
                <a:cs typeface="Arial" pitchFamily="34" charset="0"/>
              </a:rPr>
              <a:t>1.5-  </a:t>
            </a:r>
            <a:r>
              <a:rPr lang="en-US" sz="2200" dirty="0" err="1">
                <a:solidFill>
                  <a:srgbClr val="008000"/>
                </a:solidFill>
                <a:latin typeface="Arial" pitchFamily="34" charset="0"/>
                <a:cs typeface="Arial" pitchFamily="34" charset="0"/>
              </a:rPr>
              <a:t>Đến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năm</a:t>
            </a:r>
            <a:r>
              <a:rPr lang="en-US" sz="2200" dirty="0">
                <a:solidFill>
                  <a:srgbClr val="008000"/>
                </a:solidFill>
                <a:latin typeface="Arial" pitchFamily="34" charset="0"/>
                <a:cs typeface="Arial" pitchFamily="34" charset="0"/>
              </a:rPr>
              <a:t> 2018, </a:t>
            </a:r>
            <a:r>
              <a:rPr lang="en-US" sz="2200" dirty="0" err="1">
                <a:solidFill>
                  <a:srgbClr val="008000"/>
                </a:solidFill>
                <a:latin typeface="Arial" pitchFamily="34" charset="0"/>
                <a:cs typeface="Arial" pitchFamily="34" charset="0"/>
              </a:rPr>
              <a:t>giám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sát</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vận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hành</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các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công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trình</a:t>
            </a:r>
            <a:r>
              <a:rPr lang="en-US" sz="2200" dirty="0">
                <a:solidFill>
                  <a:srgbClr val="008000"/>
                </a:solidFill>
                <a:latin typeface="Arial" pitchFamily="34" charset="0"/>
                <a:cs typeface="Arial" pitchFamily="34" charset="0"/>
              </a:rPr>
              <a:t> KSH </a:t>
            </a:r>
            <a:r>
              <a:rPr lang="en-US" sz="2200" dirty="0" err="1">
                <a:solidFill>
                  <a:srgbClr val="008000"/>
                </a:solidFill>
                <a:latin typeface="Arial" pitchFamily="34" charset="0"/>
                <a:cs typeface="Arial" pitchFamily="34" charset="0"/>
              </a:rPr>
              <a:t>với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đầy</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đủ</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các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hạng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mục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môi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trường</a:t>
            </a:r>
            <a:r>
              <a:rPr lang="en-US" sz="2200" dirty="0">
                <a:solidFill>
                  <a:srgbClr val="008000"/>
                </a:solidFill>
                <a:latin typeface="Arial" pitchFamily="34" charset="0"/>
                <a:cs typeface="Arial" pitchFamily="34" charset="0"/>
              </a:rPr>
              <a:t>. </a:t>
            </a:r>
          </a:p>
          <a:p>
            <a:pPr algn="just"/>
            <a:r>
              <a:rPr lang="en-US" sz="2200" dirty="0">
                <a:solidFill>
                  <a:srgbClr val="008000"/>
                </a:solidFill>
                <a:latin typeface="Arial" pitchFamily="34" charset="0"/>
                <a:cs typeface="Arial" pitchFamily="34" charset="0"/>
              </a:rPr>
              <a:t> </a:t>
            </a:r>
          </a:p>
          <a:p>
            <a:pPr algn="just"/>
            <a:r>
              <a:rPr lang="en-US" sz="2200" dirty="0">
                <a:solidFill>
                  <a:srgbClr val="008000"/>
                </a:solidFill>
                <a:latin typeface="Arial" pitchFamily="34" charset="0"/>
                <a:cs typeface="Arial" pitchFamily="34" charset="0"/>
              </a:rPr>
              <a:t>1.6-  </a:t>
            </a:r>
            <a:r>
              <a:rPr lang="en-US" sz="2200" dirty="0" err="1">
                <a:solidFill>
                  <a:srgbClr val="008000"/>
                </a:solidFill>
                <a:latin typeface="Arial" pitchFamily="34" charset="0"/>
                <a:cs typeface="Arial" pitchFamily="34" charset="0"/>
              </a:rPr>
              <a:t>Đến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năm</a:t>
            </a:r>
            <a:r>
              <a:rPr lang="en-US" sz="2200" dirty="0">
                <a:solidFill>
                  <a:srgbClr val="008000"/>
                </a:solidFill>
                <a:latin typeface="Arial" pitchFamily="34" charset="0"/>
                <a:cs typeface="Arial" pitchFamily="34" charset="0"/>
              </a:rPr>
              <a:t> 2018, </a:t>
            </a:r>
            <a:r>
              <a:rPr lang="en-US" sz="2200" dirty="0" err="1">
                <a:solidFill>
                  <a:srgbClr val="008000"/>
                </a:solidFill>
                <a:latin typeface="Arial" pitchFamily="34" charset="0"/>
                <a:cs typeface="Arial" pitchFamily="34" charset="0"/>
              </a:rPr>
              <a:t>tăng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cường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lực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cho</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các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đơn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vị</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có</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liên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quan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để</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trao</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quyền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giám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sát</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các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công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trình</a:t>
            </a:r>
            <a:r>
              <a:rPr lang="en-US" sz="2200" dirty="0">
                <a:solidFill>
                  <a:srgbClr val="008000"/>
                </a:solidFill>
                <a:latin typeface="Arial" pitchFamily="34" charset="0"/>
                <a:cs typeface="Arial" pitchFamily="34" charset="0"/>
              </a:rPr>
              <a:t> KSH </a:t>
            </a:r>
            <a:r>
              <a:rPr lang="en-US" sz="2200" dirty="0" err="1">
                <a:solidFill>
                  <a:srgbClr val="008000"/>
                </a:solidFill>
                <a:latin typeface="Arial" pitchFamily="34" charset="0"/>
                <a:cs typeface="Arial" pitchFamily="34" charset="0"/>
              </a:rPr>
              <a:t>được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xây</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dựng</a:t>
            </a:r>
            <a:r>
              <a:rPr lang="en-US" sz="2200" dirty="0">
                <a:solidFill>
                  <a:srgbClr val="008000"/>
                </a:solidFill>
                <a:latin typeface="Arial" pitchFamily="34" charset="0"/>
                <a:cs typeface="Arial" pitchFamily="34" charset="0"/>
              </a:rPr>
              <a:t>. </a:t>
            </a:r>
          </a:p>
          <a:p>
            <a:pPr algn="just"/>
            <a:r>
              <a:rPr lang="en-US" sz="2200" dirty="0">
                <a:solidFill>
                  <a:srgbClr val="008000"/>
                </a:solidFill>
                <a:latin typeface="Arial" pitchFamily="34" charset="0"/>
                <a:cs typeface="Arial" pitchFamily="34" charset="0"/>
              </a:rPr>
              <a:t> </a:t>
            </a:r>
          </a:p>
          <a:p>
            <a:pPr algn="just"/>
            <a:r>
              <a:rPr lang="en-US" sz="2200" dirty="0">
                <a:solidFill>
                  <a:srgbClr val="008000"/>
                </a:solidFill>
                <a:latin typeface="Arial" pitchFamily="34" charset="0"/>
                <a:cs typeface="Arial" pitchFamily="34" charset="0"/>
              </a:rPr>
              <a:t>1.7- </a:t>
            </a:r>
            <a:r>
              <a:rPr lang="en-US" sz="2200" dirty="0" err="1">
                <a:solidFill>
                  <a:srgbClr val="008000"/>
                </a:solidFill>
                <a:latin typeface="Arial" pitchFamily="34" charset="0"/>
                <a:cs typeface="Arial" pitchFamily="34" charset="0"/>
              </a:rPr>
              <a:t>Đến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năm</a:t>
            </a:r>
            <a:r>
              <a:rPr lang="en-US" sz="2200" dirty="0">
                <a:solidFill>
                  <a:srgbClr val="008000"/>
                </a:solidFill>
                <a:latin typeface="Arial" pitchFamily="34" charset="0"/>
                <a:cs typeface="Arial" pitchFamily="34" charset="0"/>
              </a:rPr>
              <a:t> 2018, </a:t>
            </a:r>
            <a:r>
              <a:rPr lang="en-US" sz="2200" dirty="0" err="1">
                <a:solidFill>
                  <a:srgbClr val="008000"/>
                </a:solidFill>
                <a:latin typeface="Arial" pitchFamily="34" charset="0"/>
                <a:cs typeface="Arial" pitchFamily="34" charset="0"/>
              </a:rPr>
              <a:t>giám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sát</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lượng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giảm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khí</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nhà</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kính</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hàng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và</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có</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nguồn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thu</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từ</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giảm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phát</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thải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được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chứng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nhận</a:t>
            </a:r>
            <a:r>
              <a:rPr lang="en-US" sz="2200" dirty="0">
                <a:solidFill>
                  <a:srgbClr val="008000"/>
                </a:solidFill>
                <a:latin typeface="Arial" pitchFamily="34" charset="0"/>
                <a:cs typeface="Arial" pitchFamily="34" charset="0"/>
              </a:rPr>
              <a:t>. </a:t>
            </a:r>
          </a:p>
          <a:p>
            <a:pPr algn="just"/>
            <a:r>
              <a:rPr lang="en-US" sz="2200" dirty="0">
                <a:solidFill>
                  <a:srgbClr val="008000"/>
                </a:solidFill>
                <a:latin typeface="Arial" pitchFamily="34" charset="0"/>
                <a:cs typeface="Arial" pitchFamily="34" charset="0"/>
              </a:rPr>
              <a:t> </a:t>
            </a:r>
          </a:p>
          <a:p>
            <a:pPr algn="just"/>
            <a:r>
              <a:rPr lang="en-US" sz="2200" dirty="0">
                <a:solidFill>
                  <a:srgbClr val="008000"/>
                </a:solidFill>
                <a:latin typeface="Arial" pitchFamily="34" charset="0"/>
                <a:cs typeface="Arial" pitchFamily="34" charset="0"/>
              </a:rPr>
              <a:t>1.8- </a:t>
            </a:r>
            <a:r>
              <a:rPr lang="en-US" sz="2200" dirty="0" err="1">
                <a:solidFill>
                  <a:srgbClr val="008000"/>
                </a:solidFill>
                <a:latin typeface="Arial" pitchFamily="34" charset="0"/>
                <a:cs typeface="Arial" pitchFamily="34" charset="0"/>
              </a:rPr>
              <a:t>Đến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năm</a:t>
            </a:r>
            <a:r>
              <a:rPr lang="en-US" sz="2200" dirty="0">
                <a:solidFill>
                  <a:srgbClr val="008000"/>
                </a:solidFill>
                <a:latin typeface="Arial" pitchFamily="34" charset="0"/>
                <a:cs typeface="Arial" pitchFamily="34" charset="0"/>
              </a:rPr>
              <a:t> 2018, </a:t>
            </a:r>
            <a:r>
              <a:rPr lang="en-US" sz="2200" dirty="0" err="1">
                <a:solidFill>
                  <a:srgbClr val="008000"/>
                </a:solidFill>
                <a:latin typeface="Arial" pitchFamily="34" charset="0"/>
                <a:cs typeface="Arial" pitchFamily="34" charset="0"/>
              </a:rPr>
              <a:t>xây</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dựng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năng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lực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cho</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các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đơn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vị</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có</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liên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quan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để</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tiếp</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tục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quản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lý</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phát</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triển</a:t>
            </a:r>
            <a:r>
              <a:rPr lang="en-US" sz="2200" dirty="0">
                <a:solidFill>
                  <a:srgbClr val="008000"/>
                </a:solidFill>
                <a:latin typeface="Arial" pitchFamily="34" charset="0"/>
                <a:cs typeface="Arial" pitchFamily="34" charset="0"/>
              </a:rPr>
              <a:t> KSH</a:t>
            </a:r>
          </a:p>
        </p:txBody>
      </p:sp>
      <p:sp>
        <p:nvSpPr>
          <p:cNvPr id="3" name="Rectangle 2"/>
          <p:cNvSpPr/>
          <p:nvPr/>
        </p:nvSpPr>
        <p:spPr>
          <a:xfrm>
            <a:off x="762000" y="609600"/>
            <a:ext cx="5486400" cy="430887"/>
          </a:xfrm>
          <a:prstGeom prst="rect">
            <a:avLst/>
          </a:prstGeom>
        </p:spPr>
        <p:txBody>
          <a:bodyPr wrap="square">
            <a:spAutoFit/>
          </a:bodyPr>
          <a:lstStyle/>
          <a:p>
            <a:r>
              <a:rPr lang="en-US" sz="2200" dirty="0" err="1">
                <a:latin typeface="Arial" pitchFamily="34" charset="0"/>
                <a:cs typeface="Arial" pitchFamily="34" charset="0"/>
              </a:rPr>
              <a:t>Tài</a:t>
            </a:r>
            <a:r>
              <a:rPr lang="en-US" sz="2200" dirty="0">
                <a:latin typeface="Arial" pitchFamily="34" charset="0"/>
                <a:cs typeface="Arial" pitchFamily="34" charset="0"/>
              </a:rPr>
              <a:t> </a:t>
            </a:r>
            <a:r>
              <a:rPr lang="en-US" sz="2200" dirty="0" err="1">
                <a:latin typeface="Arial" pitchFamily="34" charset="0"/>
                <a:cs typeface="Arial" pitchFamily="34" charset="0"/>
              </a:rPr>
              <a:t>liệu</a:t>
            </a:r>
            <a:r>
              <a:rPr lang="en-US" sz="2200" dirty="0">
                <a:latin typeface="Arial" pitchFamily="34" charset="0"/>
                <a:cs typeface="Arial" pitchFamily="34" charset="0"/>
              </a:rPr>
              <a:t> </a:t>
            </a:r>
            <a:r>
              <a:rPr lang="en-US" sz="2200" dirty="0" err="1">
                <a:latin typeface="Arial" pitchFamily="34" charset="0"/>
                <a:cs typeface="Arial" pitchFamily="34" charset="0"/>
              </a:rPr>
              <a:t>hướng</a:t>
            </a:r>
            <a:r>
              <a:rPr lang="en-US" sz="2200" dirty="0">
                <a:latin typeface="Arial" pitchFamily="34" charset="0"/>
                <a:cs typeface="Arial" pitchFamily="34" charset="0"/>
              </a:rPr>
              <a:t> </a:t>
            </a:r>
            <a:r>
              <a:rPr lang="en-US" sz="2200" dirty="0" err="1">
                <a:latin typeface="Arial" pitchFamily="34" charset="0"/>
                <a:cs typeface="Arial" pitchFamily="34" charset="0"/>
              </a:rPr>
              <a:t>dẫn</a:t>
            </a:r>
            <a:r>
              <a:rPr lang="en-US" sz="2200" dirty="0">
                <a:latin typeface="Arial" pitchFamily="34" charset="0"/>
                <a:cs typeface="Arial" pitchFamily="34" charset="0"/>
              </a:rPr>
              <a:t> </a:t>
            </a:r>
            <a:r>
              <a:rPr lang="en-US" sz="2200" dirty="0" err="1">
                <a:latin typeface="Arial" pitchFamily="34" charset="0"/>
                <a:cs typeface="Arial" pitchFamily="34" charset="0"/>
              </a:rPr>
              <a:t>dự</a:t>
            </a:r>
            <a:r>
              <a:rPr lang="en-US" sz="2200" dirty="0">
                <a:latin typeface="Arial" pitchFamily="34" charset="0"/>
                <a:cs typeface="Arial" pitchFamily="34" charset="0"/>
              </a:rPr>
              <a:t> </a:t>
            </a:r>
            <a:r>
              <a:rPr lang="en-US" sz="2200" dirty="0" err="1">
                <a:latin typeface="Arial" pitchFamily="34" charset="0"/>
                <a:cs typeface="Arial" pitchFamily="34" charset="0"/>
              </a:rPr>
              <a:t>án</a:t>
            </a:r>
            <a:r>
              <a:rPr lang="en-US" sz="2200" dirty="0">
                <a:latin typeface="Arial" pitchFamily="34" charset="0"/>
                <a:cs typeface="Arial" pitchFamily="34" charset="0"/>
              </a:rPr>
              <a:t> (PAM), Part (X)- </a:t>
            </a:r>
          </a:p>
        </p:txBody>
      </p:sp>
    </p:spTree>
    <p:extLst>
      <p:ext uri="{BB962C8B-B14F-4D97-AF65-F5344CB8AC3E}">
        <p14:creationId xmlns:p14="http://schemas.microsoft.com/office/powerpoint/2010/main" val="31678667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003529"/>
            <a:ext cx="7848600" cy="646331"/>
          </a:xfrm>
          <a:prstGeom prst="rect">
            <a:avLst/>
          </a:prstGeom>
        </p:spPr>
        <p:txBody>
          <a:bodyPr wrap="square">
            <a:spAutoFit/>
          </a:bodyPr>
          <a:lstStyle/>
          <a:p>
            <a:pPr algn="ctr"/>
            <a:r>
              <a:rPr lang="en-US" b="1" i="1" dirty="0" err="1"/>
              <a:t>Mối</a:t>
            </a:r>
            <a:r>
              <a:rPr lang="en-US" b="1" i="1" dirty="0"/>
              <a:t> </a:t>
            </a:r>
            <a:r>
              <a:rPr lang="en-US" b="1" i="1" dirty="0" err="1"/>
              <a:t>liên</a:t>
            </a:r>
            <a:r>
              <a:rPr lang="en-US" b="1" i="1" dirty="0"/>
              <a:t> </a:t>
            </a:r>
            <a:r>
              <a:rPr lang="en-US" b="1" i="1" dirty="0" err="1"/>
              <a:t>hệ</a:t>
            </a:r>
            <a:r>
              <a:rPr lang="en-US" b="1" i="1" dirty="0"/>
              <a:t> </a:t>
            </a:r>
            <a:r>
              <a:rPr lang="en-US" b="1" i="1" dirty="0" err="1"/>
              <a:t>và</a:t>
            </a:r>
            <a:r>
              <a:rPr lang="en-US" b="1" i="1" dirty="0"/>
              <a:t> </a:t>
            </a:r>
            <a:r>
              <a:rPr lang="en-US" b="1" i="1" dirty="0" err="1"/>
              <a:t>trách</a:t>
            </a:r>
            <a:r>
              <a:rPr lang="en-US" b="1" i="1" dirty="0"/>
              <a:t> </a:t>
            </a:r>
            <a:r>
              <a:rPr lang="en-US" b="1" i="1" dirty="0" err="1"/>
              <a:t>nhiệm</a:t>
            </a:r>
            <a:r>
              <a:rPr lang="en-US" b="1" i="1" dirty="0"/>
              <a:t> </a:t>
            </a:r>
            <a:r>
              <a:rPr lang="en-US" b="1" i="1" dirty="0" err="1"/>
              <a:t>của</a:t>
            </a:r>
            <a:r>
              <a:rPr lang="en-US" b="1" i="1" dirty="0"/>
              <a:t> </a:t>
            </a:r>
            <a:r>
              <a:rPr lang="en-US" b="1" i="1" dirty="0" err="1"/>
              <a:t>các</a:t>
            </a:r>
            <a:r>
              <a:rPr lang="en-US" b="1" i="1" dirty="0"/>
              <a:t> </a:t>
            </a:r>
            <a:r>
              <a:rPr lang="en-US" b="1" i="1" dirty="0" err="1"/>
              <a:t>đơn</a:t>
            </a:r>
            <a:r>
              <a:rPr lang="en-US" b="1" i="1" dirty="0"/>
              <a:t> </a:t>
            </a:r>
            <a:r>
              <a:rPr lang="en-US" b="1" i="1" dirty="0" err="1"/>
              <a:t>vị</a:t>
            </a:r>
            <a:r>
              <a:rPr lang="en-US" b="1" i="1" dirty="0"/>
              <a:t> </a:t>
            </a:r>
            <a:r>
              <a:rPr lang="en-US" b="1" i="1" dirty="0" err="1"/>
              <a:t>trực</a:t>
            </a:r>
            <a:r>
              <a:rPr lang="en-US" b="1" i="1" dirty="0"/>
              <a:t> </a:t>
            </a:r>
            <a:r>
              <a:rPr lang="en-US" b="1" i="1" dirty="0" err="1"/>
              <a:t>thuộc</a:t>
            </a:r>
            <a:r>
              <a:rPr lang="en-US" b="1" i="1" dirty="0"/>
              <a:t> </a:t>
            </a:r>
            <a:r>
              <a:rPr lang="en-US" b="1" i="1" dirty="0" err="1"/>
              <a:t>Bộ</a:t>
            </a:r>
            <a:r>
              <a:rPr lang="en-US" b="1" i="1" dirty="0"/>
              <a:t> NN&amp;PTNT </a:t>
            </a:r>
            <a:r>
              <a:rPr lang="en-US" b="1" i="1" dirty="0" err="1"/>
              <a:t>trong</a:t>
            </a:r>
            <a:r>
              <a:rPr lang="en-US" b="1" i="1" dirty="0"/>
              <a:t> </a:t>
            </a:r>
            <a:r>
              <a:rPr lang="en-US" b="1" i="1" dirty="0" err="1"/>
              <a:t>chương</a:t>
            </a:r>
            <a:r>
              <a:rPr lang="en-US" b="1" i="1" dirty="0"/>
              <a:t> </a:t>
            </a:r>
            <a:r>
              <a:rPr lang="en-US" b="1" i="1" dirty="0" err="1"/>
              <a:t>trình</a:t>
            </a:r>
            <a:r>
              <a:rPr lang="en-US" b="1" i="1" dirty="0"/>
              <a:t> </a:t>
            </a:r>
            <a:r>
              <a:rPr lang="en-US" b="1" i="1" dirty="0" err="1"/>
              <a:t>đánh</a:t>
            </a:r>
            <a:r>
              <a:rPr lang="en-US" b="1" i="1" dirty="0"/>
              <a:t> </a:t>
            </a:r>
            <a:r>
              <a:rPr lang="en-US" b="1" i="1" dirty="0" err="1"/>
              <a:t>giá</a:t>
            </a:r>
            <a:r>
              <a:rPr lang="en-US" b="1" i="1" dirty="0"/>
              <a:t>, </a:t>
            </a:r>
            <a:r>
              <a:rPr lang="en-US" b="1" i="1" dirty="0" err="1"/>
              <a:t>quan</a:t>
            </a:r>
            <a:r>
              <a:rPr lang="en-US" b="1" i="1" dirty="0"/>
              <a:t> </a:t>
            </a:r>
            <a:r>
              <a:rPr lang="en-US" b="1" i="1" dirty="0" err="1"/>
              <a:t>trắc</a:t>
            </a:r>
            <a:r>
              <a:rPr lang="en-US" b="1" i="1" dirty="0"/>
              <a:t> </a:t>
            </a:r>
            <a:r>
              <a:rPr lang="en-US" b="1" i="1" dirty="0" err="1"/>
              <a:t>và</a:t>
            </a:r>
            <a:r>
              <a:rPr lang="en-US" b="1" i="1" dirty="0"/>
              <a:t> </a:t>
            </a:r>
            <a:r>
              <a:rPr lang="en-US" b="1" i="1" dirty="0" err="1"/>
              <a:t>giám</a:t>
            </a:r>
            <a:r>
              <a:rPr lang="en-US" b="1" i="1" dirty="0"/>
              <a:t> </a:t>
            </a:r>
            <a:r>
              <a:rPr lang="en-US" b="1" i="1" dirty="0" err="1"/>
              <a:t>sát</a:t>
            </a:r>
            <a:r>
              <a:rPr lang="en-US" b="1" i="1" dirty="0"/>
              <a:t> </a:t>
            </a:r>
            <a:r>
              <a:rPr lang="en-US" b="1" i="1" dirty="0" err="1"/>
              <a:t>môi</a:t>
            </a:r>
            <a:r>
              <a:rPr lang="en-US" b="1" i="1" dirty="0"/>
              <a:t> </a:t>
            </a:r>
            <a:r>
              <a:rPr lang="en-US" b="1" i="1" dirty="0" err="1"/>
              <a:t>trường</a:t>
            </a:r>
            <a:endParaRPr lang="en-US" dirty="0"/>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7927" y="173182"/>
            <a:ext cx="8458199" cy="5562600"/>
          </a:xfrm>
          <a:prstGeom prst="rect">
            <a:avLst/>
          </a:prstGeom>
          <a:noFill/>
        </p:spPr>
      </p:pic>
    </p:spTree>
    <p:extLst>
      <p:ext uri="{BB962C8B-B14F-4D97-AF65-F5344CB8AC3E}">
        <p14:creationId xmlns:p14="http://schemas.microsoft.com/office/powerpoint/2010/main" val="184226210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81001"/>
            <a:ext cx="7924799" cy="525779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447800" y="5638800"/>
            <a:ext cx="6781800" cy="369332"/>
          </a:xfrm>
          <a:prstGeom prst="rect">
            <a:avLst/>
          </a:prstGeom>
        </p:spPr>
        <p:txBody>
          <a:bodyPr wrap="square">
            <a:spAutoFit/>
          </a:bodyPr>
          <a:lstStyle/>
          <a:p>
            <a:pPr algn="ctr"/>
            <a:r>
              <a:rPr lang="en-US" b="1" dirty="0" err="1" smtClean="0"/>
              <a:t>Cơ</a:t>
            </a:r>
            <a:r>
              <a:rPr lang="en-US" b="1" dirty="0" smtClean="0"/>
              <a:t> </a:t>
            </a:r>
            <a:r>
              <a:rPr lang="en-US" b="1" dirty="0" err="1" smtClean="0"/>
              <a:t>cấu</a:t>
            </a:r>
            <a:r>
              <a:rPr lang="en-US" b="1" dirty="0" smtClean="0"/>
              <a:t> </a:t>
            </a:r>
            <a:r>
              <a:rPr lang="vi-VN" b="1" dirty="0" smtClean="0"/>
              <a:t>giám </a:t>
            </a:r>
            <a:r>
              <a:rPr lang="vi-VN" b="1" dirty="0"/>
              <a:t>sát nội bộ về bảo vệ môi </a:t>
            </a:r>
            <a:r>
              <a:rPr lang="vi-VN" b="1" dirty="0" smtClean="0"/>
              <a:t>trường</a:t>
            </a:r>
            <a:r>
              <a:rPr lang="en-US" b="1" dirty="0" smtClean="0"/>
              <a:t> </a:t>
            </a:r>
            <a:r>
              <a:rPr lang="en-US" b="1" dirty="0" err="1" smtClean="0"/>
              <a:t>của</a:t>
            </a:r>
            <a:r>
              <a:rPr lang="en-US" b="1" dirty="0" smtClean="0"/>
              <a:t> LCASP</a:t>
            </a:r>
            <a:endParaRPr lang="en-US" b="1" dirty="0"/>
          </a:p>
        </p:txBody>
      </p:sp>
    </p:spTree>
    <p:extLst>
      <p:ext uri="{BB962C8B-B14F-4D97-AF65-F5344CB8AC3E}">
        <p14:creationId xmlns:p14="http://schemas.microsoft.com/office/powerpoint/2010/main" val="11642020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250" y="457200"/>
            <a:ext cx="8382000" cy="369332"/>
          </a:xfrm>
          <a:prstGeom prst="rect">
            <a:avLst/>
          </a:prstGeom>
        </p:spPr>
        <p:txBody>
          <a:bodyPr wrap="square">
            <a:spAutoFit/>
          </a:bodyPr>
          <a:lstStyle/>
          <a:p>
            <a:r>
              <a:rPr lang="en-GB" b="1" dirty="0" err="1" smtClean="0"/>
              <a:t>Tổ</a:t>
            </a:r>
            <a:r>
              <a:rPr lang="en-GB" b="1" dirty="0" smtClean="0"/>
              <a:t> </a:t>
            </a:r>
            <a:r>
              <a:rPr lang="en-GB" b="1" dirty="0" err="1" smtClean="0"/>
              <a:t>quản</a:t>
            </a:r>
            <a:r>
              <a:rPr lang="en-GB" b="1" dirty="0" smtClean="0"/>
              <a:t> </a:t>
            </a:r>
            <a:r>
              <a:rPr lang="en-GB" b="1" dirty="0" err="1" smtClean="0"/>
              <a:t>lý</a:t>
            </a:r>
            <a:r>
              <a:rPr lang="en-GB" b="1" dirty="0" smtClean="0"/>
              <a:t> </a:t>
            </a:r>
            <a:r>
              <a:rPr lang="en-GB" b="1" dirty="0" err="1" smtClean="0"/>
              <a:t>môi</a:t>
            </a:r>
            <a:r>
              <a:rPr lang="en-GB" b="1" dirty="0" smtClean="0"/>
              <a:t> </a:t>
            </a:r>
            <a:r>
              <a:rPr lang="en-GB" b="1" dirty="0" err="1" smtClean="0"/>
              <a:t>trường</a:t>
            </a:r>
            <a:r>
              <a:rPr lang="en-GB" b="1" dirty="0" smtClean="0"/>
              <a:t> </a:t>
            </a:r>
            <a:r>
              <a:rPr lang="en-GB" b="1" dirty="0" err="1" smtClean="0"/>
              <a:t>của</a:t>
            </a:r>
            <a:r>
              <a:rPr lang="en-GB" b="1" dirty="0" smtClean="0"/>
              <a:t> CPMU</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34763734"/>
              </p:ext>
            </p:extLst>
          </p:nvPr>
        </p:nvGraphicFramePr>
        <p:xfrm>
          <a:off x="476249" y="1066800"/>
          <a:ext cx="8382001" cy="1524000"/>
        </p:xfrm>
        <a:graphic>
          <a:graphicData uri="http://schemas.openxmlformats.org/drawingml/2006/table">
            <a:tbl>
              <a:tblPr firstRow="1" firstCol="1" bandRow="1">
                <a:tableStyleId>{5C22544A-7EE6-4342-B048-85BDC9FD1C3A}</a:tableStyleId>
              </a:tblPr>
              <a:tblGrid>
                <a:gridCol w="481486"/>
                <a:gridCol w="2951044"/>
                <a:gridCol w="2117504"/>
                <a:gridCol w="2831967"/>
              </a:tblGrid>
              <a:tr h="609600">
                <a:tc>
                  <a:txBody>
                    <a:bodyPr/>
                    <a:lstStyle/>
                    <a:p>
                      <a:pPr marL="0" marR="0" algn="ctr">
                        <a:spcBef>
                          <a:spcPts val="0"/>
                        </a:spcBef>
                        <a:spcAft>
                          <a:spcPts val="0"/>
                        </a:spcAft>
                      </a:pPr>
                      <a:r>
                        <a:rPr lang="en-GB" sz="1500" dirty="0">
                          <a:effectLst/>
                        </a:rPr>
                        <a:t> </a:t>
                      </a:r>
                      <a:endParaRPr lang="en-US" sz="15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GB" sz="1500" dirty="0" smtClean="0">
                          <a:effectLst/>
                        </a:rPr>
                        <a:t>HỌ</a:t>
                      </a:r>
                      <a:r>
                        <a:rPr lang="en-GB" sz="1500" baseline="0" dirty="0" smtClean="0">
                          <a:effectLst/>
                        </a:rPr>
                        <a:t> </a:t>
                      </a:r>
                      <a:r>
                        <a:rPr lang="en-GB" sz="1500" baseline="0" dirty="0" err="1" smtClean="0">
                          <a:effectLst/>
                        </a:rPr>
                        <a:t>và</a:t>
                      </a:r>
                      <a:r>
                        <a:rPr lang="en-GB" sz="1500" baseline="0" dirty="0" smtClean="0">
                          <a:effectLst/>
                        </a:rPr>
                        <a:t> </a:t>
                      </a:r>
                      <a:r>
                        <a:rPr lang="en-GB" sz="1500" baseline="0" dirty="0" err="1" smtClean="0">
                          <a:effectLst/>
                        </a:rPr>
                        <a:t>tên</a:t>
                      </a:r>
                      <a:endParaRPr lang="en-US" sz="15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GB" sz="1500" dirty="0" err="1" smtClean="0">
                          <a:effectLst/>
                        </a:rPr>
                        <a:t>Trách</a:t>
                      </a:r>
                      <a:r>
                        <a:rPr lang="en-GB" sz="1500" baseline="0" dirty="0" smtClean="0">
                          <a:effectLst/>
                        </a:rPr>
                        <a:t> </a:t>
                      </a:r>
                      <a:r>
                        <a:rPr lang="en-GB" sz="1500" baseline="0" dirty="0" err="1" smtClean="0">
                          <a:effectLst/>
                        </a:rPr>
                        <a:t>nhiệm</a:t>
                      </a:r>
                      <a:endParaRPr lang="en-US" sz="15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GB" sz="1500" dirty="0" err="1" smtClean="0">
                          <a:effectLst/>
                        </a:rPr>
                        <a:t>Liên</a:t>
                      </a:r>
                      <a:r>
                        <a:rPr lang="en-GB" sz="1500" baseline="0" dirty="0" smtClean="0">
                          <a:effectLst/>
                        </a:rPr>
                        <a:t> </a:t>
                      </a:r>
                      <a:r>
                        <a:rPr lang="en-GB" sz="1500" baseline="0" dirty="0" err="1" smtClean="0">
                          <a:effectLst/>
                        </a:rPr>
                        <a:t>hệ</a:t>
                      </a:r>
                      <a:endParaRPr lang="en-US" sz="1500" dirty="0">
                        <a:effectLst/>
                        <a:latin typeface="Arial"/>
                        <a:ea typeface="Times New Roman"/>
                        <a:cs typeface="Times New Roman"/>
                      </a:endParaRPr>
                    </a:p>
                  </a:txBody>
                  <a:tcPr marL="68580" marR="68580" marT="0" marB="0"/>
                </a:tc>
              </a:tr>
              <a:tr h="304800">
                <a:tc>
                  <a:txBody>
                    <a:bodyPr/>
                    <a:lstStyle/>
                    <a:p>
                      <a:pPr marL="0" marR="0" algn="just">
                        <a:spcBef>
                          <a:spcPts val="0"/>
                        </a:spcBef>
                        <a:spcAft>
                          <a:spcPts val="0"/>
                        </a:spcAft>
                      </a:pPr>
                      <a:r>
                        <a:rPr lang="en-GB" sz="1500">
                          <a:effectLst/>
                        </a:rPr>
                        <a:t>1</a:t>
                      </a:r>
                      <a:endParaRPr lang="en-US" sz="1500">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err="1" smtClean="0">
                          <a:effectLst/>
                        </a:rPr>
                        <a:t>Nguyễn</a:t>
                      </a:r>
                      <a:r>
                        <a:rPr lang="en-GB" sz="1500" dirty="0" smtClean="0">
                          <a:effectLst/>
                        </a:rPr>
                        <a:t> </a:t>
                      </a:r>
                      <a:r>
                        <a:rPr lang="en-GB" sz="1500" dirty="0" err="1" smtClean="0">
                          <a:effectLst/>
                        </a:rPr>
                        <a:t>Thái</a:t>
                      </a:r>
                      <a:r>
                        <a:rPr lang="en-GB" sz="1500" baseline="0" dirty="0" smtClean="0">
                          <a:effectLst/>
                        </a:rPr>
                        <a:t> </a:t>
                      </a:r>
                      <a:r>
                        <a:rPr lang="en-GB" sz="1500" baseline="0" dirty="0" err="1" smtClean="0">
                          <a:effectLst/>
                        </a:rPr>
                        <a:t>Sơn</a:t>
                      </a:r>
                      <a:endParaRPr lang="en-US" sz="1500" dirty="0">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err="1" smtClean="0">
                          <a:effectLst/>
                        </a:rPr>
                        <a:t>Tổ</a:t>
                      </a:r>
                      <a:r>
                        <a:rPr lang="en-GB" sz="1500" baseline="0" dirty="0" smtClean="0">
                          <a:effectLst/>
                        </a:rPr>
                        <a:t>  </a:t>
                      </a:r>
                      <a:r>
                        <a:rPr lang="en-GB" sz="1500" baseline="0" dirty="0" err="1" smtClean="0">
                          <a:effectLst/>
                        </a:rPr>
                        <a:t>trưởng</a:t>
                      </a:r>
                      <a:endParaRPr lang="en-US" sz="1500" dirty="0">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a:effectLst/>
                        </a:rPr>
                        <a:t>thaison@apmb.gov.vn</a:t>
                      </a:r>
                      <a:endParaRPr lang="en-US" sz="1500">
                        <a:effectLst/>
                        <a:latin typeface="Arial"/>
                        <a:ea typeface="Times New Roman"/>
                        <a:cs typeface="Times New Roman"/>
                      </a:endParaRPr>
                    </a:p>
                  </a:txBody>
                  <a:tcPr marL="68580" marR="68580" marT="0" marB="0"/>
                </a:tc>
              </a:tr>
              <a:tr h="304800">
                <a:tc>
                  <a:txBody>
                    <a:bodyPr/>
                    <a:lstStyle/>
                    <a:p>
                      <a:pPr marL="0" marR="0" algn="just">
                        <a:spcBef>
                          <a:spcPts val="0"/>
                        </a:spcBef>
                        <a:spcAft>
                          <a:spcPts val="0"/>
                        </a:spcAft>
                      </a:pPr>
                      <a:r>
                        <a:rPr lang="en-GB" sz="1500">
                          <a:effectLst/>
                        </a:rPr>
                        <a:t>2</a:t>
                      </a:r>
                      <a:endParaRPr lang="en-US" sz="1500">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err="1" smtClean="0">
                          <a:effectLst/>
                        </a:rPr>
                        <a:t>Phan</a:t>
                      </a:r>
                      <a:r>
                        <a:rPr lang="en-GB" sz="1500" dirty="0" smtClean="0">
                          <a:effectLst/>
                        </a:rPr>
                        <a:t> </a:t>
                      </a:r>
                      <a:r>
                        <a:rPr lang="en-GB" sz="1500" dirty="0" err="1" smtClean="0">
                          <a:effectLst/>
                        </a:rPr>
                        <a:t>Thùy</a:t>
                      </a:r>
                      <a:r>
                        <a:rPr lang="en-GB" sz="1500" baseline="0" dirty="0" smtClean="0">
                          <a:effectLst/>
                        </a:rPr>
                        <a:t> </a:t>
                      </a:r>
                      <a:r>
                        <a:rPr lang="en-GB" sz="1500" baseline="0" dirty="0" err="1" smtClean="0">
                          <a:effectLst/>
                        </a:rPr>
                        <a:t>Linh</a:t>
                      </a:r>
                      <a:endParaRPr lang="en-US" sz="1500" dirty="0">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err="1" smtClean="0">
                          <a:effectLst/>
                        </a:rPr>
                        <a:t>Tổ</a:t>
                      </a:r>
                      <a:r>
                        <a:rPr lang="en-GB" sz="1500" baseline="0" dirty="0" smtClean="0">
                          <a:effectLst/>
                        </a:rPr>
                        <a:t> </a:t>
                      </a:r>
                      <a:r>
                        <a:rPr lang="en-GB" sz="1500" baseline="0" dirty="0" err="1" smtClean="0">
                          <a:effectLst/>
                        </a:rPr>
                        <a:t>viên</a:t>
                      </a:r>
                      <a:endParaRPr lang="en-US" sz="1500" dirty="0">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a:effectLst/>
                        </a:rPr>
                        <a:t>linh.phan.mp@gmail.com</a:t>
                      </a:r>
                      <a:endParaRPr lang="en-US" sz="1500">
                        <a:effectLst/>
                        <a:latin typeface="Arial"/>
                        <a:ea typeface="Times New Roman"/>
                        <a:cs typeface="Times New Roman"/>
                      </a:endParaRPr>
                    </a:p>
                  </a:txBody>
                  <a:tcPr marL="68580" marR="68580" marT="0" marB="0"/>
                </a:tc>
              </a:tr>
              <a:tr h="304800">
                <a:tc>
                  <a:txBody>
                    <a:bodyPr/>
                    <a:lstStyle/>
                    <a:p>
                      <a:pPr marL="0" marR="0" algn="just">
                        <a:spcBef>
                          <a:spcPts val="0"/>
                        </a:spcBef>
                        <a:spcAft>
                          <a:spcPts val="0"/>
                        </a:spcAft>
                      </a:pPr>
                      <a:r>
                        <a:rPr lang="en-GB" sz="1500" dirty="0">
                          <a:solidFill>
                            <a:schemeClr val="bg1">
                              <a:lumMod val="50000"/>
                            </a:schemeClr>
                          </a:solidFill>
                          <a:effectLst/>
                        </a:rPr>
                        <a:t>3</a:t>
                      </a:r>
                      <a:endParaRPr lang="en-US" sz="1500" dirty="0">
                        <a:solidFill>
                          <a:schemeClr val="bg1">
                            <a:lumMod val="50000"/>
                          </a:schemeClr>
                        </a:solidFill>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err="1" smtClean="0">
                          <a:solidFill>
                            <a:schemeClr val="bg1">
                              <a:lumMod val="50000"/>
                            </a:schemeClr>
                          </a:solidFill>
                          <a:effectLst/>
                          <a:latin typeface="+mn-lt"/>
                          <a:ea typeface="+mn-ea"/>
                          <a:cs typeface="+mn-cs"/>
                        </a:rPr>
                        <a:t>Đỗ</a:t>
                      </a:r>
                      <a:r>
                        <a:rPr lang="en-GB" sz="1500" baseline="0" dirty="0" smtClean="0">
                          <a:solidFill>
                            <a:schemeClr val="bg1">
                              <a:lumMod val="50000"/>
                            </a:schemeClr>
                          </a:solidFill>
                          <a:effectLst/>
                          <a:latin typeface="+mn-lt"/>
                          <a:ea typeface="+mn-ea"/>
                          <a:cs typeface="+mn-cs"/>
                        </a:rPr>
                        <a:t> </a:t>
                      </a:r>
                      <a:r>
                        <a:rPr lang="en-GB" sz="1500" baseline="0" dirty="0" err="1" smtClean="0">
                          <a:solidFill>
                            <a:schemeClr val="bg1">
                              <a:lumMod val="50000"/>
                            </a:schemeClr>
                          </a:solidFill>
                          <a:effectLst/>
                          <a:latin typeface="+mn-lt"/>
                          <a:ea typeface="+mn-ea"/>
                          <a:cs typeface="+mn-cs"/>
                        </a:rPr>
                        <a:t>Ngọc</a:t>
                      </a:r>
                      <a:r>
                        <a:rPr lang="en-GB" sz="1500" baseline="0" dirty="0" smtClean="0">
                          <a:solidFill>
                            <a:schemeClr val="bg1">
                              <a:lumMod val="50000"/>
                            </a:schemeClr>
                          </a:solidFill>
                          <a:effectLst/>
                          <a:latin typeface="+mn-lt"/>
                          <a:ea typeface="+mn-ea"/>
                          <a:cs typeface="+mn-cs"/>
                        </a:rPr>
                        <a:t> </a:t>
                      </a:r>
                      <a:r>
                        <a:rPr lang="en-GB" sz="1500" baseline="0" dirty="0" err="1" smtClean="0">
                          <a:solidFill>
                            <a:schemeClr val="bg1">
                              <a:lumMod val="50000"/>
                            </a:schemeClr>
                          </a:solidFill>
                          <a:effectLst/>
                          <a:latin typeface="+mn-lt"/>
                          <a:ea typeface="+mn-ea"/>
                          <a:cs typeface="+mn-cs"/>
                        </a:rPr>
                        <a:t>Diệp</a:t>
                      </a:r>
                      <a:endParaRPr lang="en-US" sz="1500" dirty="0">
                        <a:solidFill>
                          <a:schemeClr val="bg1">
                            <a:lumMod val="50000"/>
                          </a:schemeClr>
                        </a:solidFill>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err="1" smtClean="0">
                          <a:solidFill>
                            <a:schemeClr val="bg1">
                              <a:lumMod val="50000"/>
                            </a:schemeClr>
                          </a:solidFill>
                          <a:effectLst/>
                          <a:latin typeface="+mn-lt"/>
                          <a:ea typeface="+mn-ea"/>
                          <a:cs typeface="+mn-cs"/>
                        </a:rPr>
                        <a:t>Tổ</a:t>
                      </a:r>
                      <a:r>
                        <a:rPr lang="en-GB" sz="1500" baseline="0" dirty="0" smtClean="0">
                          <a:solidFill>
                            <a:schemeClr val="bg1">
                              <a:lumMod val="50000"/>
                            </a:schemeClr>
                          </a:solidFill>
                          <a:effectLst/>
                          <a:latin typeface="+mn-lt"/>
                          <a:ea typeface="+mn-ea"/>
                          <a:cs typeface="+mn-cs"/>
                        </a:rPr>
                        <a:t> </a:t>
                      </a:r>
                      <a:r>
                        <a:rPr lang="en-GB" sz="1500" baseline="0" dirty="0" err="1" smtClean="0">
                          <a:solidFill>
                            <a:schemeClr val="bg1">
                              <a:lumMod val="50000"/>
                            </a:schemeClr>
                          </a:solidFill>
                          <a:effectLst/>
                          <a:latin typeface="+mn-lt"/>
                          <a:ea typeface="+mn-ea"/>
                          <a:cs typeface="+mn-cs"/>
                        </a:rPr>
                        <a:t>viên</a:t>
                      </a:r>
                      <a:endParaRPr lang="en-US" sz="1500" dirty="0">
                        <a:solidFill>
                          <a:schemeClr val="bg1">
                            <a:lumMod val="50000"/>
                          </a:schemeClr>
                        </a:solidFill>
                        <a:effectLst/>
                        <a:latin typeface="Arial"/>
                        <a:ea typeface="Times New Roman"/>
                        <a:cs typeface="Times New Roman"/>
                      </a:endParaRPr>
                    </a:p>
                  </a:txBody>
                  <a:tcPr marL="68580" marR="68580" marT="0" marB="0"/>
                </a:tc>
                <a:tc>
                  <a:txBody>
                    <a:bodyPr/>
                    <a:lstStyle/>
                    <a:p>
                      <a:pPr marL="0" marR="0" algn="just">
                        <a:spcBef>
                          <a:spcPts val="0"/>
                        </a:spcBef>
                        <a:spcAft>
                          <a:spcPts val="0"/>
                        </a:spcAft>
                      </a:pPr>
                      <a:r>
                        <a:rPr lang="en-GB" sz="1500" dirty="0">
                          <a:solidFill>
                            <a:schemeClr val="bg1">
                              <a:lumMod val="50000"/>
                            </a:schemeClr>
                          </a:solidFill>
                          <a:effectLst/>
                        </a:rPr>
                        <a:t>dongocdiep159@gmail.com</a:t>
                      </a:r>
                      <a:endParaRPr lang="en-US" sz="1500" dirty="0">
                        <a:solidFill>
                          <a:schemeClr val="bg1">
                            <a:lumMod val="50000"/>
                          </a:schemeClr>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53484009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228600"/>
            <a:ext cx="6781800" cy="369332"/>
          </a:xfrm>
          <a:prstGeom prst="rect">
            <a:avLst/>
          </a:prstGeom>
        </p:spPr>
        <p:txBody>
          <a:bodyPr wrap="square">
            <a:spAutoFit/>
          </a:bodyPr>
          <a:lstStyle/>
          <a:p>
            <a:pPr algn="ctr"/>
            <a:r>
              <a:rPr lang="en-US" b="1" dirty="0" err="1" smtClean="0"/>
              <a:t>Đầu</a:t>
            </a:r>
            <a:r>
              <a:rPr lang="en-US" b="1" dirty="0" smtClean="0"/>
              <a:t> </a:t>
            </a:r>
            <a:r>
              <a:rPr lang="en-US" b="1" dirty="0" err="1" smtClean="0"/>
              <a:t>mối</a:t>
            </a:r>
            <a:r>
              <a:rPr lang="en-US" b="1" dirty="0" smtClean="0"/>
              <a:t> </a:t>
            </a:r>
            <a:r>
              <a:rPr lang="en-US" b="1" dirty="0" err="1" smtClean="0"/>
              <a:t>môi</a:t>
            </a:r>
            <a:r>
              <a:rPr lang="en-US" b="1" dirty="0" smtClean="0"/>
              <a:t> </a:t>
            </a:r>
            <a:r>
              <a:rPr lang="en-US" b="1" dirty="0" err="1" smtClean="0"/>
              <a:t>trường</a:t>
            </a:r>
            <a:r>
              <a:rPr lang="en-US" b="1" dirty="0" smtClean="0"/>
              <a:t> </a:t>
            </a:r>
            <a:r>
              <a:rPr lang="en-US" b="1" dirty="0" err="1" smtClean="0"/>
              <a:t>các</a:t>
            </a:r>
            <a:r>
              <a:rPr lang="en-US" b="1" dirty="0" smtClean="0"/>
              <a:t> </a:t>
            </a:r>
            <a:r>
              <a:rPr lang="en-US" b="1" dirty="0" err="1" smtClean="0"/>
              <a:t>tỉnh</a:t>
            </a:r>
            <a:endParaRPr lang="en-US" b="1" dirty="0"/>
          </a:p>
        </p:txBody>
      </p:sp>
      <p:graphicFrame>
        <p:nvGraphicFramePr>
          <p:cNvPr id="3" name="Table 2"/>
          <p:cNvGraphicFramePr>
            <a:graphicFrameLocks noGrp="1"/>
          </p:cNvGraphicFramePr>
          <p:nvPr>
            <p:extLst>
              <p:ext uri="{D42A27DB-BD31-4B8C-83A1-F6EECF244321}">
                <p14:modId xmlns:p14="http://schemas.microsoft.com/office/powerpoint/2010/main" val="652889977"/>
              </p:ext>
            </p:extLst>
          </p:nvPr>
        </p:nvGraphicFramePr>
        <p:xfrm>
          <a:off x="228601" y="762001"/>
          <a:ext cx="8686798" cy="5995257"/>
        </p:xfrm>
        <a:graphic>
          <a:graphicData uri="http://schemas.openxmlformats.org/drawingml/2006/table">
            <a:tbl>
              <a:tblPr firstRow="1" firstCol="1" bandRow="1">
                <a:tableStyleId>{5C22544A-7EE6-4342-B048-85BDC9FD1C3A}</a:tableStyleId>
              </a:tblPr>
              <a:tblGrid>
                <a:gridCol w="485419"/>
                <a:gridCol w="1820509"/>
                <a:gridCol w="1404761"/>
                <a:gridCol w="1151828"/>
                <a:gridCol w="1216197"/>
                <a:gridCol w="2608084"/>
              </a:tblGrid>
              <a:tr h="441381">
                <a:tc>
                  <a:txBody>
                    <a:bodyPr/>
                    <a:lstStyle/>
                    <a:p>
                      <a:pPr marL="0" marR="0" algn="ctr">
                        <a:lnSpc>
                          <a:spcPct val="115000"/>
                        </a:lnSpc>
                        <a:spcBef>
                          <a:spcPts val="0"/>
                        </a:spcBef>
                        <a:spcAft>
                          <a:spcPts val="0"/>
                        </a:spcAft>
                      </a:pPr>
                      <a:r>
                        <a:rPr lang="en-US" sz="1300" dirty="0">
                          <a:effectLst/>
                        </a:rPr>
                        <a:t>STT</a:t>
                      </a:r>
                      <a:endParaRPr lang="en-US" sz="1300" dirty="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Họ và tên</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Tên đơn vị</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Chức vụ</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Điện thoại di động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E-mail</a:t>
                      </a:r>
                      <a:endParaRPr lang="en-US" sz="1300">
                        <a:effectLst/>
                        <a:latin typeface="Arial"/>
                        <a:ea typeface="Times New Roman"/>
                        <a:cs typeface="Times New Roman"/>
                      </a:endParaRPr>
                    </a:p>
                  </a:txBody>
                  <a:tcPr marL="60020" marR="60020" marT="0" marB="0" anchor="ctr"/>
                </a:tc>
              </a:tr>
              <a:tr h="441381">
                <a:tc>
                  <a:txBody>
                    <a:bodyPr/>
                    <a:lstStyle/>
                    <a:p>
                      <a:pPr marL="0" marR="0" algn="ctr">
                        <a:lnSpc>
                          <a:spcPct val="115000"/>
                        </a:lnSpc>
                        <a:spcBef>
                          <a:spcPts val="0"/>
                        </a:spcBef>
                        <a:spcAft>
                          <a:spcPts val="0"/>
                        </a:spcAft>
                      </a:pPr>
                      <a:r>
                        <a:rPr lang="en-US" sz="1300">
                          <a:effectLst/>
                        </a:rPr>
                        <a:t>1</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Lương Thanh Tùng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dirty="0" err="1">
                          <a:effectLst/>
                        </a:rPr>
                        <a:t>Lcasp</a:t>
                      </a:r>
                      <a:r>
                        <a:rPr lang="en-US" sz="1300" dirty="0">
                          <a:effectLst/>
                        </a:rPr>
                        <a:t> Nam </a:t>
                      </a:r>
                      <a:r>
                        <a:rPr lang="en-US" sz="1300" dirty="0" err="1">
                          <a:effectLst/>
                        </a:rPr>
                        <a:t>Định</a:t>
                      </a:r>
                      <a:endParaRPr lang="en-US" sz="1300" dirty="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dirty="0" err="1">
                          <a:effectLst/>
                        </a:rPr>
                        <a:t>Cán</a:t>
                      </a:r>
                      <a:r>
                        <a:rPr lang="en-US" sz="1300" dirty="0">
                          <a:effectLst/>
                        </a:rPr>
                        <a:t> </a:t>
                      </a:r>
                      <a:r>
                        <a:rPr lang="en-US" sz="1300" dirty="0" err="1">
                          <a:effectLst/>
                        </a:rPr>
                        <a:t>bộ</a:t>
                      </a:r>
                      <a:r>
                        <a:rPr lang="en-US" sz="1300" dirty="0">
                          <a:effectLst/>
                        </a:rPr>
                        <a:t> </a:t>
                      </a:r>
                      <a:r>
                        <a:rPr lang="en-US" sz="1300" dirty="0" err="1">
                          <a:effectLst/>
                        </a:rPr>
                        <a:t>kỹ</a:t>
                      </a:r>
                      <a:r>
                        <a:rPr lang="en-US" sz="1300" dirty="0">
                          <a:effectLst/>
                        </a:rPr>
                        <a:t> </a:t>
                      </a:r>
                      <a:r>
                        <a:rPr lang="en-US" sz="1300" dirty="0" err="1">
                          <a:effectLst/>
                        </a:rPr>
                        <a:t>thuật</a:t>
                      </a:r>
                      <a:endParaRPr lang="en-US" sz="1300" dirty="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0977 751 856</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Luongthanhtungty44a@gmail.com</a:t>
                      </a:r>
                      <a:endParaRPr lang="en-US" sz="1300">
                        <a:effectLst/>
                        <a:latin typeface="Arial"/>
                        <a:ea typeface="Times New Roman"/>
                        <a:cs typeface="Times New Roman"/>
                      </a:endParaRPr>
                    </a:p>
                  </a:txBody>
                  <a:tcPr marL="60020" marR="60020" marT="0" marB="0" anchor="ctr"/>
                </a:tc>
              </a:tr>
              <a:tr h="441381">
                <a:tc>
                  <a:txBody>
                    <a:bodyPr/>
                    <a:lstStyle/>
                    <a:p>
                      <a:pPr marL="0" marR="0" algn="ctr">
                        <a:lnSpc>
                          <a:spcPct val="115000"/>
                        </a:lnSpc>
                        <a:spcBef>
                          <a:spcPts val="0"/>
                        </a:spcBef>
                        <a:spcAft>
                          <a:spcPts val="0"/>
                        </a:spcAft>
                      </a:pPr>
                      <a:r>
                        <a:rPr lang="en-US" sz="1300">
                          <a:effectLst/>
                        </a:rPr>
                        <a:t>2</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Nguyễn Thị Khánh Hòa</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Lào Cai</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chuyên trách</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0974 581 286</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Nguyenkhanhhoa.vfu@gmail.com</a:t>
                      </a:r>
                      <a:endParaRPr lang="en-US" sz="1300">
                        <a:effectLst/>
                        <a:latin typeface="Arial"/>
                        <a:ea typeface="Times New Roman"/>
                        <a:cs typeface="Times New Roman"/>
                      </a:endParaRPr>
                    </a:p>
                  </a:txBody>
                  <a:tcPr marL="60020" marR="60020" marT="0" marB="0" anchor="ctr"/>
                </a:tc>
              </a:tr>
              <a:tr h="441381">
                <a:tc>
                  <a:txBody>
                    <a:bodyPr/>
                    <a:lstStyle/>
                    <a:p>
                      <a:pPr marL="0" marR="0" algn="ctr">
                        <a:lnSpc>
                          <a:spcPct val="115000"/>
                        </a:lnSpc>
                        <a:spcBef>
                          <a:spcPts val="0"/>
                        </a:spcBef>
                        <a:spcAft>
                          <a:spcPts val="0"/>
                        </a:spcAft>
                      </a:pPr>
                      <a:r>
                        <a:rPr lang="en-US" sz="1300">
                          <a:effectLst/>
                        </a:rPr>
                        <a:t>3</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dirty="0" err="1">
                          <a:effectLst/>
                        </a:rPr>
                        <a:t>Nguyễn</a:t>
                      </a:r>
                      <a:r>
                        <a:rPr lang="en-US" sz="1300" dirty="0">
                          <a:effectLst/>
                        </a:rPr>
                        <a:t> </a:t>
                      </a:r>
                      <a:r>
                        <a:rPr lang="en-US" sz="1300" dirty="0" err="1">
                          <a:effectLst/>
                        </a:rPr>
                        <a:t>Diễm</a:t>
                      </a:r>
                      <a:r>
                        <a:rPr lang="en-US" sz="1300" dirty="0">
                          <a:effectLst/>
                        </a:rPr>
                        <a:t> </a:t>
                      </a:r>
                      <a:r>
                        <a:rPr lang="en-US" sz="1300" dirty="0" err="1">
                          <a:effectLst/>
                        </a:rPr>
                        <a:t>Phương</a:t>
                      </a:r>
                      <a:endParaRPr lang="en-US" sz="1300" dirty="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Tiền Giang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kỹ thuật</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0918 287 039</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diemphuongtg@gmail.com</a:t>
                      </a:r>
                      <a:endParaRPr lang="en-US" sz="1300">
                        <a:effectLst/>
                        <a:latin typeface="Arial"/>
                        <a:ea typeface="Times New Roman"/>
                        <a:cs typeface="Times New Roman"/>
                      </a:endParaRPr>
                    </a:p>
                  </a:txBody>
                  <a:tcPr marL="60020" marR="60020" marT="0" marB="0" anchor="ctr"/>
                </a:tc>
              </a:tr>
              <a:tr h="669418">
                <a:tc>
                  <a:txBody>
                    <a:bodyPr/>
                    <a:lstStyle/>
                    <a:p>
                      <a:pPr marL="0" marR="0" algn="ctr">
                        <a:lnSpc>
                          <a:spcPct val="115000"/>
                        </a:lnSpc>
                        <a:spcBef>
                          <a:spcPts val="0"/>
                        </a:spcBef>
                        <a:spcAft>
                          <a:spcPts val="0"/>
                        </a:spcAft>
                      </a:pPr>
                      <a:r>
                        <a:rPr lang="en-US" sz="1300">
                          <a:effectLst/>
                        </a:rPr>
                        <a:t>4</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Dương Thế Khoa</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Bắc Giang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phụ trách môi trường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098 5588 750</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thekhoabg@gmail.com</a:t>
                      </a:r>
                      <a:endParaRPr lang="en-US" sz="1300">
                        <a:effectLst/>
                        <a:latin typeface="Arial"/>
                        <a:ea typeface="Times New Roman"/>
                        <a:cs typeface="Times New Roman"/>
                      </a:endParaRPr>
                    </a:p>
                  </a:txBody>
                  <a:tcPr marL="60020" marR="60020" marT="0" marB="0" anchor="ctr"/>
                </a:tc>
              </a:tr>
              <a:tr h="669418">
                <a:tc>
                  <a:txBody>
                    <a:bodyPr/>
                    <a:lstStyle/>
                    <a:p>
                      <a:pPr marL="0" marR="0" algn="ctr">
                        <a:lnSpc>
                          <a:spcPct val="100000"/>
                        </a:lnSpc>
                        <a:spcBef>
                          <a:spcPts val="0"/>
                        </a:spcBef>
                        <a:spcAft>
                          <a:spcPts val="0"/>
                        </a:spcAft>
                      </a:pPr>
                      <a:r>
                        <a:rPr lang="en-US" sz="1300">
                          <a:effectLst/>
                        </a:rPr>
                        <a:t>5</a:t>
                      </a:r>
                      <a:endParaRPr lang="en-US" sz="1300">
                        <a:effectLst/>
                        <a:latin typeface="Arial"/>
                        <a:ea typeface="Times New Roman"/>
                        <a:cs typeface="Times New Roman"/>
                      </a:endParaRPr>
                    </a:p>
                  </a:txBody>
                  <a:tcPr marL="60020" marR="60020" marT="0" marB="0" anchor="ctr"/>
                </a:tc>
                <a:tc>
                  <a:txBody>
                    <a:bodyPr/>
                    <a:lstStyle/>
                    <a:p>
                      <a:pPr marL="0" marR="0" algn="just">
                        <a:lnSpc>
                          <a:spcPct val="100000"/>
                        </a:lnSpc>
                        <a:spcBef>
                          <a:spcPts val="0"/>
                        </a:spcBef>
                        <a:spcAft>
                          <a:spcPts val="0"/>
                        </a:spcAft>
                      </a:pPr>
                      <a:r>
                        <a:rPr lang="en-US" sz="1300">
                          <a:effectLst/>
                        </a:rPr>
                        <a:t>Nguyễn Thị Hải Yến</a:t>
                      </a:r>
                      <a:endParaRPr lang="en-US" sz="1300">
                        <a:effectLst/>
                        <a:latin typeface="Arial"/>
                        <a:ea typeface="Times New Roman"/>
                        <a:cs typeface="Times New Roman"/>
                      </a:endParaRPr>
                    </a:p>
                  </a:txBody>
                  <a:tcPr marL="60020" marR="60020" marT="0" marB="0" anchor="ctr"/>
                </a:tc>
                <a:tc>
                  <a:txBody>
                    <a:bodyPr/>
                    <a:lstStyle/>
                    <a:p>
                      <a:pPr marL="0" marR="0" algn="ctr">
                        <a:lnSpc>
                          <a:spcPct val="100000"/>
                        </a:lnSpc>
                        <a:spcBef>
                          <a:spcPts val="0"/>
                        </a:spcBef>
                        <a:spcAft>
                          <a:spcPts val="0"/>
                        </a:spcAft>
                      </a:pPr>
                      <a:r>
                        <a:rPr lang="en-US" sz="1300">
                          <a:effectLst/>
                        </a:rPr>
                        <a:t>Lcasp Hà Tĩnh</a:t>
                      </a:r>
                      <a:endParaRPr lang="en-US" sz="1300">
                        <a:effectLst/>
                        <a:latin typeface="Arial"/>
                        <a:ea typeface="Times New Roman"/>
                        <a:cs typeface="Times New Roman"/>
                      </a:endParaRPr>
                    </a:p>
                  </a:txBody>
                  <a:tcPr marL="60020" marR="60020" marT="0" marB="0" anchor="ctr"/>
                </a:tc>
                <a:tc>
                  <a:txBody>
                    <a:bodyPr/>
                    <a:lstStyle/>
                    <a:p>
                      <a:pPr marL="0" marR="0" algn="ctr">
                        <a:lnSpc>
                          <a:spcPct val="100000"/>
                        </a:lnSpc>
                        <a:spcBef>
                          <a:spcPts val="0"/>
                        </a:spcBef>
                        <a:spcAft>
                          <a:spcPts val="0"/>
                        </a:spcAft>
                      </a:pPr>
                      <a:r>
                        <a:rPr lang="en-US" sz="1300" dirty="0" err="1">
                          <a:effectLst/>
                        </a:rPr>
                        <a:t>Cán</a:t>
                      </a:r>
                      <a:r>
                        <a:rPr lang="en-US" sz="1300" dirty="0">
                          <a:effectLst/>
                        </a:rPr>
                        <a:t> </a:t>
                      </a:r>
                      <a:r>
                        <a:rPr lang="en-US" sz="1300" dirty="0" err="1">
                          <a:effectLst/>
                        </a:rPr>
                        <a:t>bộ</a:t>
                      </a:r>
                      <a:r>
                        <a:rPr lang="en-US" sz="1300" dirty="0">
                          <a:effectLst/>
                        </a:rPr>
                        <a:t> </a:t>
                      </a:r>
                      <a:r>
                        <a:rPr lang="en-US" sz="1300" dirty="0" err="1">
                          <a:effectLst/>
                        </a:rPr>
                        <a:t>phụ</a:t>
                      </a:r>
                      <a:r>
                        <a:rPr lang="en-US" sz="1300" dirty="0">
                          <a:effectLst/>
                        </a:rPr>
                        <a:t> </a:t>
                      </a:r>
                      <a:r>
                        <a:rPr lang="en-US" sz="1300" dirty="0" err="1">
                          <a:effectLst/>
                        </a:rPr>
                        <a:t>trách</a:t>
                      </a:r>
                      <a:r>
                        <a:rPr lang="en-US" sz="1300" dirty="0">
                          <a:effectLst/>
                        </a:rPr>
                        <a:t> </a:t>
                      </a:r>
                      <a:r>
                        <a:rPr lang="en-US" sz="1300" dirty="0" err="1">
                          <a:effectLst/>
                        </a:rPr>
                        <a:t>môi</a:t>
                      </a:r>
                      <a:r>
                        <a:rPr lang="en-US" sz="1300" dirty="0">
                          <a:effectLst/>
                        </a:rPr>
                        <a:t> </a:t>
                      </a:r>
                      <a:r>
                        <a:rPr lang="en-US" sz="1300" dirty="0" err="1">
                          <a:effectLst/>
                        </a:rPr>
                        <a:t>trường</a:t>
                      </a:r>
                      <a:endParaRPr lang="en-US" sz="1300" dirty="0">
                        <a:effectLst/>
                        <a:latin typeface="Arial"/>
                        <a:ea typeface="Times New Roman"/>
                        <a:cs typeface="Times New Roman"/>
                      </a:endParaRPr>
                    </a:p>
                  </a:txBody>
                  <a:tcPr marL="60020" marR="60020" marT="0" marB="0" anchor="ctr"/>
                </a:tc>
                <a:tc>
                  <a:txBody>
                    <a:bodyPr/>
                    <a:lstStyle/>
                    <a:p>
                      <a:pPr marL="0" marR="0" algn="ctr">
                        <a:lnSpc>
                          <a:spcPct val="100000"/>
                        </a:lnSpc>
                        <a:spcBef>
                          <a:spcPts val="0"/>
                        </a:spcBef>
                        <a:spcAft>
                          <a:spcPts val="0"/>
                        </a:spcAft>
                      </a:pPr>
                      <a:r>
                        <a:rPr lang="en-US" sz="1300">
                          <a:effectLst/>
                        </a:rPr>
                        <a:t>0912.419.290</a:t>
                      </a:r>
                      <a:endParaRPr lang="en-US" sz="1300">
                        <a:effectLst/>
                        <a:latin typeface="Arial"/>
                        <a:ea typeface="Times New Roman"/>
                        <a:cs typeface="Times New Roman"/>
                      </a:endParaRPr>
                    </a:p>
                  </a:txBody>
                  <a:tcPr marL="60020" marR="60020" marT="0" marB="0" anchor="ctr"/>
                </a:tc>
                <a:tc>
                  <a:txBody>
                    <a:bodyPr/>
                    <a:lstStyle/>
                    <a:p>
                      <a:pPr marL="0" marR="0" algn="ctr">
                        <a:lnSpc>
                          <a:spcPct val="100000"/>
                        </a:lnSpc>
                        <a:spcBef>
                          <a:spcPts val="0"/>
                        </a:spcBef>
                        <a:spcAft>
                          <a:spcPts val="0"/>
                        </a:spcAft>
                      </a:pPr>
                      <a:r>
                        <a:rPr lang="en-US" sz="1300" u="sng" dirty="0">
                          <a:effectLst/>
                        </a:rPr>
                        <a:t>Haiyen4690@gmail.com</a:t>
                      </a:r>
                      <a:endParaRPr lang="en-US" sz="1300" dirty="0">
                        <a:effectLst/>
                        <a:latin typeface="Arial"/>
                        <a:ea typeface="Times New Roman"/>
                        <a:cs typeface="Times New Roman"/>
                      </a:endParaRPr>
                    </a:p>
                  </a:txBody>
                  <a:tcPr marL="60020" marR="60020" marT="0" marB="0" anchor="ctr"/>
                </a:tc>
              </a:tr>
              <a:tr h="669418">
                <a:tc>
                  <a:txBody>
                    <a:bodyPr/>
                    <a:lstStyle/>
                    <a:p>
                      <a:pPr marL="0" marR="0" algn="ctr">
                        <a:lnSpc>
                          <a:spcPct val="115000"/>
                        </a:lnSpc>
                        <a:spcBef>
                          <a:spcPts val="0"/>
                        </a:spcBef>
                        <a:spcAft>
                          <a:spcPts val="0"/>
                        </a:spcAft>
                      </a:pPr>
                      <a:r>
                        <a:rPr lang="en-US" sz="1300">
                          <a:effectLst/>
                        </a:rPr>
                        <a:t>6</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Nguyễn Chánh Bình</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Bến Tre</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phụ trách môi trường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0919240230</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hlinkClick r:id="rId2"/>
                        </a:rPr>
                        <a:t>ncbinh.knkn@yahoo.com.vn</a:t>
                      </a:r>
                      <a:endParaRPr lang="en-US" sz="1300">
                        <a:effectLst/>
                        <a:latin typeface="Arial"/>
                        <a:ea typeface="Times New Roman"/>
                        <a:cs typeface="Times New Roman"/>
                      </a:endParaRPr>
                    </a:p>
                  </a:txBody>
                  <a:tcPr marL="60020" marR="60020" marT="0" marB="0" anchor="ctr"/>
                </a:tc>
              </a:tr>
              <a:tr h="313403">
                <a:tc>
                  <a:txBody>
                    <a:bodyPr/>
                    <a:lstStyle/>
                    <a:p>
                      <a:pPr marL="0" marR="0" algn="ctr">
                        <a:lnSpc>
                          <a:spcPct val="115000"/>
                        </a:lnSpc>
                        <a:spcBef>
                          <a:spcPts val="0"/>
                        </a:spcBef>
                        <a:spcAft>
                          <a:spcPts val="0"/>
                        </a:spcAft>
                      </a:pPr>
                      <a:r>
                        <a:rPr lang="en-US" sz="1300">
                          <a:effectLst/>
                        </a:rPr>
                        <a:t>7</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Trần Văn Chiến</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Sóc Trăng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Phó GĐ</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0122.818.6601</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tvchienlcaspst@gmail.com</a:t>
                      </a:r>
                      <a:endParaRPr lang="en-US" sz="1300">
                        <a:effectLst/>
                        <a:latin typeface="Arial"/>
                        <a:ea typeface="Times New Roman"/>
                        <a:cs typeface="Times New Roman"/>
                      </a:endParaRPr>
                    </a:p>
                  </a:txBody>
                  <a:tcPr marL="60020" marR="60020" marT="0" marB="0" anchor="ctr"/>
                </a:tc>
              </a:tr>
              <a:tr h="441381">
                <a:tc>
                  <a:txBody>
                    <a:bodyPr/>
                    <a:lstStyle/>
                    <a:p>
                      <a:pPr marL="0" marR="0" algn="ctr">
                        <a:lnSpc>
                          <a:spcPct val="115000"/>
                        </a:lnSpc>
                        <a:spcBef>
                          <a:spcPts val="0"/>
                        </a:spcBef>
                        <a:spcAft>
                          <a:spcPts val="0"/>
                        </a:spcAft>
                      </a:pPr>
                      <a:r>
                        <a:rPr lang="en-US" sz="1300">
                          <a:effectLst/>
                        </a:rPr>
                        <a:t>8</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Nguyễn Hữu Thương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Sơn La</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kỹ thuật</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0975.113.688</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timbanthatkho@gmail.com</a:t>
                      </a:r>
                      <a:endParaRPr lang="en-US" sz="1300">
                        <a:effectLst/>
                        <a:latin typeface="Arial"/>
                        <a:ea typeface="Times New Roman"/>
                        <a:cs typeface="Times New Roman"/>
                      </a:endParaRPr>
                    </a:p>
                  </a:txBody>
                  <a:tcPr marL="60020" marR="60020" marT="0" marB="0" anchor="ctr"/>
                </a:tc>
              </a:tr>
              <a:tr h="669418">
                <a:tc>
                  <a:txBody>
                    <a:bodyPr/>
                    <a:lstStyle/>
                    <a:p>
                      <a:pPr marL="0" marR="0" algn="ctr">
                        <a:lnSpc>
                          <a:spcPct val="115000"/>
                        </a:lnSpc>
                        <a:spcBef>
                          <a:spcPts val="0"/>
                        </a:spcBef>
                        <a:spcAft>
                          <a:spcPts val="0"/>
                        </a:spcAft>
                      </a:pPr>
                      <a:r>
                        <a:rPr lang="en-US" sz="1300">
                          <a:effectLst/>
                        </a:rPr>
                        <a:t>9</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a:effectLst/>
                        </a:rPr>
                        <a:t>Võ Hoàng Hiệp</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Lcasp Bình Định</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phụ trách môi trường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0934.882.211</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a:effectLst/>
                        </a:rPr>
                        <a:t>Hoanghiep510@gmail.com</a:t>
                      </a:r>
                      <a:endParaRPr lang="en-US" sz="1300">
                        <a:effectLst/>
                        <a:latin typeface="Arial"/>
                        <a:ea typeface="Times New Roman"/>
                        <a:cs typeface="Times New Roman"/>
                      </a:endParaRPr>
                    </a:p>
                  </a:txBody>
                  <a:tcPr marL="60020" marR="60020" marT="0" marB="0" anchor="ctr"/>
                </a:tc>
              </a:tr>
              <a:tr h="669418">
                <a:tc>
                  <a:txBody>
                    <a:bodyPr/>
                    <a:lstStyle/>
                    <a:p>
                      <a:pPr marL="0" marR="0" algn="ctr">
                        <a:lnSpc>
                          <a:spcPct val="115000"/>
                        </a:lnSpc>
                        <a:spcBef>
                          <a:spcPts val="0"/>
                        </a:spcBef>
                        <a:spcAft>
                          <a:spcPts val="0"/>
                        </a:spcAft>
                      </a:pPr>
                      <a:r>
                        <a:rPr lang="en-US" sz="1300">
                          <a:effectLst/>
                        </a:rPr>
                        <a:t>10</a:t>
                      </a:r>
                      <a:endParaRPr lang="en-US" sz="1300">
                        <a:effectLst/>
                        <a:latin typeface="Arial"/>
                        <a:ea typeface="Times New Roman"/>
                        <a:cs typeface="Times New Roman"/>
                      </a:endParaRPr>
                    </a:p>
                  </a:txBody>
                  <a:tcPr marL="60020" marR="60020" marT="0" marB="0" anchor="ctr"/>
                </a:tc>
                <a:tc>
                  <a:txBody>
                    <a:bodyPr/>
                    <a:lstStyle/>
                    <a:p>
                      <a:pPr marL="0" marR="0" algn="just">
                        <a:lnSpc>
                          <a:spcPct val="115000"/>
                        </a:lnSpc>
                        <a:spcBef>
                          <a:spcPts val="0"/>
                        </a:spcBef>
                        <a:spcAft>
                          <a:spcPts val="0"/>
                        </a:spcAft>
                      </a:pPr>
                      <a:r>
                        <a:rPr lang="en-US" sz="1300" dirty="0" err="1">
                          <a:effectLst/>
                        </a:rPr>
                        <a:t>Hoàng</a:t>
                      </a:r>
                      <a:r>
                        <a:rPr lang="en-US" sz="1300" dirty="0">
                          <a:effectLst/>
                        </a:rPr>
                        <a:t> </a:t>
                      </a:r>
                      <a:r>
                        <a:rPr lang="en-US" sz="1300" dirty="0" err="1">
                          <a:effectLst/>
                        </a:rPr>
                        <a:t>Mạnh</a:t>
                      </a:r>
                      <a:r>
                        <a:rPr lang="en-US" sz="1300" dirty="0">
                          <a:effectLst/>
                        </a:rPr>
                        <a:t> </a:t>
                      </a:r>
                      <a:r>
                        <a:rPr lang="en-US" sz="1300" dirty="0" err="1">
                          <a:effectLst/>
                        </a:rPr>
                        <a:t>Thông</a:t>
                      </a:r>
                      <a:endParaRPr lang="en-US" sz="1300" dirty="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Phú Thọ</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Cán bộ phụ trách môi trường</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a:effectLst/>
                        </a:rPr>
                        <a:t>01685627899</a:t>
                      </a:r>
                      <a:endParaRPr lang="en-US" sz="1300">
                        <a:effectLst/>
                        <a:latin typeface="Arial"/>
                        <a:ea typeface="Times New Roman"/>
                        <a:cs typeface="Times New Roman"/>
                      </a:endParaRPr>
                    </a:p>
                  </a:txBody>
                  <a:tcPr marL="60020" marR="60020" marT="0" marB="0" anchor="ctr"/>
                </a:tc>
                <a:tc>
                  <a:txBody>
                    <a:bodyPr/>
                    <a:lstStyle/>
                    <a:p>
                      <a:pPr marL="0" marR="0" algn="ctr">
                        <a:lnSpc>
                          <a:spcPct val="115000"/>
                        </a:lnSpc>
                        <a:spcBef>
                          <a:spcPts val="0"/>
                        </a:spcBef>
                        <a:spcAft>
                          <a:spcPts val="0"/>
                        </a:spcAft>
                      </a:pPr>
                      <a:r>
                        <a:rPr lang="en-US" sz="1300" u="sng" dirty="0">
                          <a:effectLst/>
                        </a:rPr>
                        <a:t>Hoangmanhthong1984@gmail.com</a:t>
                      </a:r>
                      <a:endParaRPr lang="en-US" sz="1300" dirty="0">
                        <a:effectLst/>
                        <a:latin typeface="Arial"/>
                        <a:ea typeface="Times New Roman"/>
                        <a:cs typeface="Times New Roman"/>
                      </a:endParaRPr>
                    </a:p>
                  </a:txBody>
                  <a:tcPr marL="60020" marR="60020" marT="0" marB="0" anchor="ctr"/>
                </a:tc>
              </a:tr>
            </a:tbl>
          </a:graphicData>
        </a:graphic>
      </p:graphicFrame>
    </p:spTree>
    <p:extLst>
      <p:ext uri="{BB962C8B-B14F-4D97-AF65-F5344CB8AC3E}">
        <p14:creationId xmlns:p14="http://schemas.microsoft.com/office/powerpoint/2010/main" val="331935441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13855"/>
            <a:ext cx="8610600" cy="496996"/>
          </a:xfrm>
          <a:prstGeom prst="rect">
            <a:avLst/>
          </a:prstGeom>
        </p:spPr>
        <p:txBody>
          <a:bodyPr wrap="square">
            <a:spAutoFit/>
          </a:bodyPr>
          <a:lstStyle/>
          <a:p>
            <a:pPr>
              <a:lnSpc>
                <a:spcPct val="150000"/>
              </a:lnSpc>
            </a:pPr>
            <a:r>
              <a:rPr lang="en-US" sz="2000" dirty="0" err="1" smtClean="0">
                <a:solidFill>
                  <a:srgbClr val="002060"/>
                </a:solidFill>
                <a:latin typeface="Arial" pitchFamily="34" charset="0"/>
                <a:cs typeface="Arial" pitchFamily="34" charset="0"/>
              </a:rPr>
              <a:t>Vai</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trò</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và</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trách</a:t>
            </a:r>
            <a:r>
              <a:rPr lang="en-US" sz="2000" dirty="0" smtClean="0">
                <a:solidFill>
                  <a:srgbClr val="002060"/>
                </a:solidFill>
                <a:latin typeface="Arial" pitchFamily="34" charset="0"/>
                <a:cs typeface="Arial" pitchFamily="34" charset="0"/>
              </a:rPr>
              <a:t> </a:t>
            </a:r>
            <a:r>
              <a:rPr lang="en-US" sz="2000" dirty="0" err="1" smtClean="0">
                <a:solidFill>
                  <a:srgbClr val="002060"/>
                </a:solidFill>
                <a:latin typeface="Arial" pitchFamily="34" charset="0"/>
                <a:cs typeface="Arial" pitchFamily="34" charset="0"/>
              </a:rPr>
              <a:t>nhiệm</a:t>
            </a:r>
            <a:r>
              <a:rPr lang="en-US" sz="2000" dirty="0" smtClean="0">
                <a:solidFill>
                  <a:srgbClr val="002060"/>
                </a:solidFill>
                <a:latin typeface="Arial" pitchFamily="34" charset="0"/>
                <a:cs typeface="Arial" pitchFamily="34" charset="0"/>
              </a:rPr>
              <a:t>:</a:t>
            </a:r>
          </a:p>
        </p:txBody>
      </p:sp>
      <p:sp>
        <p:nvSpPr>
          <p:cNvPr id="2" name="Rectangle 1"/>
          <p:cNvSpPr/>
          <p:nvPr/>
        </p:nvSpPr>
        <p:spPr>
          <a:xfrm>
            <a:off x="57150" y="510851"/>
            <a:ext cx="9144000" cy="5847755"/>
          </a:xfrm>
          <a:prstGeom prst="rect">
            <a:avLst/>
          </a:prstGeom>
        </p:spPr>
        <p:txBody>
          <a:bodyPr wrap="square">
            <a:spAutoFit/>
          </a:bodyPr>
          <a:lstStyle/>
          <a:p>
            <a:pPr marL="342900" lvl="0" indent="-342900" algn="just">
              <a:buFont typeface="Wingdings" pitchFamily="2" charset="2"/>
              <a:buChar char="§"/>
            </a:pPr>
            <a:r>
              <a:rPr lang="en-US" sz="2200" b="1" dirty="0" err="1">
                <a:solidFill>
                  <a:srgbClr val="008000"/>
                </a:solidFill>
              </a:rPr>
              <a:t>Tổ</a:t>
            </a:r>
            <a:r>
              <a:rPr lang="en-US" sz="2200" b="1" dirty="0">
                <a:solidFill>
                  <a:srgbClr val="008000"/>
                </a:solidFill>
              </a:rPr>
              <a:t> </a:t>
            </a:r>
            <a:r>
              <a:rPr lang="en-US" sz="2200" b="1" dirty="0" err="1">
                <a:solidFill>
                  <a:srgbClr val="008000"/>
                </a:solidFill>
              </a:rPr>
              <a:t>môi</a:t>
            </a:r>
            <a:r>
              <a:rPr lang="en-US" sz="2200" b="1" dirty="0">
                <a:solidFill>
                  <a:srgbClr val="008000"/>
                </a:solidFill>
              </a:rPr>
              <a:t> </a:t>
            </a:r>
            <a:r>
              <a:rPr lang="en-US" sz="2200" b="1" dirty="0" err="1">
                <a:solidFill>
                  <a:srgbClr val="008000"/>
                </a:solidFill>
              </a:rPr>
              <a:t>trường</a:t>
            </a:r>
            <a:r>
              <a:rPr lang="en-US" sz="2200" b="1" dirty="0">
                <a:solidFill>
                  <a:srgbClr val="008000"/>
                </a:solidFill>
              </a:rPr>
              <a:t> </a:t>
            </a:r>
            <a:r>
              <a:rPr lang="en-US" sz="2200" b="1" dirty="0" err="1">
                <a:solidFill>
                  <a:srgbClr val="008000"/>
                </a:solidFill>
              </a:rPr>
              <a:t>của</a:t>
            </a:r>
            <a:r>
              <a:rPr lang="en-US" sz="2200" b="1" dirty="0">
                <a:solidFill>
                  <a:srgbClr val="008000"/>
                </a:solidFill>
              </a:rPr>
              <a:t> CPMU</a:t>
            </a:r>
            <a:r>
              <a:rPr lang="en-US" sz="2200" dirty="0">
                <a:solidFill>
                  <a:srgbClr val="008000"/>
                </a:solidFill>
              </a:rPr>
              <a:t>: </a:t>
            </a:r>
            <a:r>
              <a:rPr lang="en-US" sz="2200" dirty="0" err="1">
                <a:solidFill>
                  <a:srgbClr val="008000"/>
                </a:solidFill>
              </a:rPr>
              <a:t>thực</a:t>
            </a:r>
            <a:r>
              <a:rPr lang="en-US" sz="2200" dirty="0">
                <a:solidFill>
                  <a:srgbClr val="008000"/>
                </a:solidFill>
              </a:rPr>
              <a:t> </a:t>
            </a:r>
            <a:r>
              <a:rPr lang="en-US" sz="2200" dirty="0" err="1">
                <a:solidFill>
                  <a:srgbClr val="008000"/>
                </a:solidFill>
              </a:rPr>
              <a:t>hiện</a:t>
            </a:r>
            <a:r>
              <a:rPr lang="en-US" sz="2200" dirty="0">
                <a:solidFill>
                  <a:srgbClr val="008000"/>
                </a:solidFill>
              </a:rPr>
              <a:t> </a:t>
            </a:r>
            <a:r>
              <a:rPr lang="en-US" sz="2200" dirty="0" err="1">
                <a:solidFill>
                  <a:srgbClr val="008000"/>
                </a:solidFill>
              </a:rPr>
              <a:t>giám</a:t>
            </a:r>
            <a:r>
              <a:rPr lang="en-US" sz="2200" dirty="0">
                <a:solidFill>
                  <a:srgbClr val="008000"/>
                </a:solidFill>
              </a:rPr>
              <a:t> </a:t>
            </a:r>
            <a:r>
              <a:rPr lang="en-US" sz="2200" dirty="0" err="1">
                <a:solidFill>
                  <a:srgbClr val="008000"/>
                </a:solidFill>
              </a:rPr>
              <a:t>sát</a:t>
            </a:r>
            <a:r>
              <a:rPr lang="en-US" sz="2200" dirty="0">
                <a:solidFill>
                  <a:srgbClr val="008000"/>
                </a:solidFill>
              </a:rPr>
              <a:t> </a:t>
            </a:r>
            <a:r>
              <a:rPr lang="en-US" sz="2200" dirty="0" err="1">
                <a:solidFill>
                  <a:srgbClr val="008000"/>
                </a:solidFill>
              </a:rPr>
              <a:t>và</a:t>
            </a:r>
            <a:r>
              <a:rPr lang="en-US" sz="2200" dirty="0">
                <a:solidFill>
                  <a:srgbClr val="008000"/>
                </a:solidFill>
              </a:rPr>
              <a:t> </a:t>
            </a:r>
            <a:r>
              <a:rPr lang="en-US" sz="2200" dirty="0" err="1">
                <a:solidFill>
                  <a:srgbClr val="008000"/>
                </a:solidFill>
              </a:rPr>
              <a:t>xem</a:t>
            </a:r>
            <a:r>
              <a:rPr lang="en-US" sz="2200" dirty="0">
                <a:solidFill>
                  <a:srgbClr val="008000"/>
                </a:solidFill>
              </a:rPr>
              <a:t> </a:t>
            </a:r>
            <a:r>
              <a:rPr lang="en-US" sz="2200" dirty="0" err="1">
                <a:solidFill>
                  <a:srgbClr val="008000"/>
                </a:solidFill>
              </a:rPr>
              <a:t>xét</a:t>
            </a:r>
            <a:r>
              <a:rPr lang="en-US" sz="2200" dirty="0">
                <a:solidFill>
                  <a:srgbClr val="008000"/>
                </a:solidFill>
              </a:rPr>
              <a:t> </a:t>
            </a:r>
            <a:r>
              <a:rPr lang="en-US" sz="2200" dirty="0" err="1">
                <a:solidFill>
                  <a:srgbClr val="008000"/>
                </a:solidFill>
              </a:rPr>
              <a:t>nội</a:t>
            </a:r>
            <a:r>
              <a:rPr lang="en-US" sz="2200" dirty="0">
                <a:solidFill>
                  <a:srgbClr val="008000"/>
                </a:solidFill>
              </a:rPr>
              <a:t> dung </a:t>
            </a:r>
            <a:r>
              <a:rPr lang="en-US" sz="2200" dirty="0" err="1">
                <a:solidFill>
                  <a:srgbClr val="008000"/>
                </a:solidFill>
              </a:rPr>
              <a:t>các</a:t>
            </a:r>
            <a:r>
              <a:rPr lang="en-US" sz="2200" dirty="0">
                <a:solidFill>
                  <a:srgbClr val="008000"/>
                </a:solidFill>
              </a:rPr>
              <a:t> </a:t>
            </a:r>
            <a:r>
              <a:rPr lang="en-US" sz="2200" dirty="0" err="1">
                <a:solidFill>
                  <a:srgbClr val="008000"/>
                </a:solidFill>
              </a:rPr>
              <a:t>báo</a:t>
            </a:r>
            <a:r>
              <a:rPr lang="en-US" sz="2200" dirty="0">
                <a:solidFill>
                  <a:srgbClr val="008000"/>
                </a:solidFill>
              </a:rPr>
              <a:t> </a:t>
            </a:r>
            <a:r>
              <a:rPr lang="en-US" sz="2200" dirty="0" err="1">
                <a:solidFill>
                  <a:srgbClr val="008000"/>
                </a:solidFill>
              </a:rPr>
              <a:t>cáo</a:t>
            </a:r>
            <a:r>
              <a:rPr lang="en-US" sz="2200" dirty="0">
                <a:solidFill>
                  <a:srgbClr val="008000"/>
                </a:solidFill>
              </a:rPr>
              <a:t> </a:t>
            </a:r>
            <a:r>
              <a:rPr lang="en-US" sz="2200" dirty="0" err="1">
                <a:solidFill>
                  <a:srgbClr val="008000"/>
                </a:solidFill>
              </a:rPr>
              <a:t>được</a:t>
            </a:r>
            <a:r>
              <a:rPr lang="en-US" sz="2200" dirty="0">
                <a:solidFill>
                  <a:srgbClr val="008000"/>
                </a:solidFill>
              </a:rPr>
              <a:t> </a:t>
            </a:r>
            <a:r>
              <a:rPr lang="en-US" sz="2200" dirty="0" err="1">
                <a:solidFill>
                  <a:srgbClr val="008000"/>
                </a:solidFill>
              </a:rPr>
              <a:t>thực</a:t>
            </a:r>
            <a:r>
              <a:rPr lang="en-US" sz="2200" dirty="0">
                <a:solidFill>
                  <a:srgbClr val="008000"/>
                </a:solidFill>
              </a:rPr>
              <a:t> </a:t>
            </a:r>
            <a:r>
              <a:rPr lang="en-US" sz="2200" dirty="0" err="1">
                <a:solidFill>
                  <a:srgbClr val="008000"/>
                </a:solidFill>
              </a:rPr>
              <a:t>hiện</a:t>
            </a:r>
            <a:r>
              <a:rPr lang="en-US" sz="2200" dirty="0">
                <a:solidFill>
                  <a:srgbClr val="008000"/>
                </a:solidFill>
              </a:rPr>
              <a:t> </a:t>
            </a:r>
            <a:r>
              <a:rPr lang="en-US" sz="2200" dirty="0" err="1">
                <a:solidFill>
                  <a:srgbClr val="008000"/>
                </a:solidFill>
              </a:rPr>
              <a:t>bởi</a:t>
            </a:r>
            <a:r>
              <a:rPr lang="en-US" sz="2200" dirty="0">
                <a:solidFill>
                  <a:srgbClr val="008000"/>
                </a:solidFill>
              </a:rPr>
              <a:t> PPMU. </a:t>
            </a:r>
            <a:r>
              <a:rPr lang="en-US" sz="2200" dirty="0" err="1">
                <a:solidFill>
                  <a:srgbClr val="008000"/>
                </a:solidFill>
              </a:rPr>
              <a:t>Tiến</a:t>
            </a:r>
            <a:r>
              <a:rPr lang="en-US" sz="2200" dirty="0">
                <a:solidFill>
                  <a:srgbClr val="008000"/>
                </a:solidFill>
              </a:rPr>
              <a:t> </a:t>
            </a:r>
            <a:r>
              <a:rPr lang="en-US" sz="2200" dirty="0" err="1">
                <a:solidFill>
                  <a:srgbClr val="008000"/>
                </a:solidFill>
              </a:rPr>
              <a:t>hành</a:t>
            </a:r>
            <a:r>
              <a:rPr lang="en-US" sz="2200" dirty="0">
                <a:solidFill>
                  <a:srgbClr val="008000"/>
                </a:solidFill>
              </a:rPr>
              <a:t> </a:t>
            </a:r>
            <a:r>
              <a:rPr lang="en-US" sz="2200" dirty="0" err="1">
                <a:solidFill>
                  <a:srgbClr val="008000"/>
                </a:solidFill>
              </a:rPr>
              <a:t>kiểm</a:t>
            </a:r>
            <a:r>
              <a:rPr lang="en-US" sz="2200" dirty="0">
                <a:solidFill>
                  <a:srgbClr val="008000"/>
                </a:solidFill>
              </a:rPr>
              <a:t> </a:t>
            </a:r>
            <a:r>
              <a:rPr lang="en-US" sz="2200" dirty="0" err="1">
                <a:solidFill>
                  <a:srgbClr val="008000"/>
                </a:solidFill>
              </a:rPr>
              <a:t>tra</a:t>
            </a:r>
            <a:r>
              <a:rPr lang="en-US" sz="2200" dirty="0">
                <a:solidFill>
                  <a:srgbClr val="008000"/>
                </a:solidFill>
              </a:rPr>
              <a:t> </a:t>
            </a:r>
            <a:r>
              <a:rPr lang="en-US" sz="2200" dirty="0" err="1">
                <a:solidFill>
                  <a:srgbClr val="008000"/>
                </a:solidFill>
              </a:rPr>
              <a:t>ngẫu</a:t>
            </a:r>
            <a:r>
              <a:rPr lang="en-US" sz="2200" dirty="0">
                <a:solidFill>
                  <a:srgbClr val="008000"/>
                </a:solidFill>
              </a:rPr>
              <a:t> </a:t>
            </a:r>
            <a:r>
              <a:rPr lang="en-US" sz="2200" dirty="0" err="1">
                <a:solidFill>
                  <a:srgbClr val="008000"/>
                </a:solidFill>
              </a:rPr>
              <a:t>nhiên</a:t>
            </a:r>
            <a:r>
              <a:rPr lang="en-US" sz="2200" dirty="0">
                <a:solidFill>
                  <a:srgbClr val="008000"/>
                </a:solidFill>
              </a:rPr>
              <a:t> CTKSH</a:t>
            </a:r>
          </a:p>
          <a:p>
            <a:pPr lvl="0" algn="just"/>
            <a:endParaRPr lang="en-US" sz="2200" dirty="0">
              <a:solidFill>
                <a:srgbClr val="008000"/>
              </a:solidFill>
            </a:endParaRPr>
          </a:p>
          <a:p>
            <a:pPr marL="342900" indent="-342900">
              <a:buFont typeface="Wingdings" pitchFamily="2" charset="2"/>
              <a:buChar char="§"/>
            </a:pPr>
            <a:r>
              <a:rPr lang="en-US" sz="2200" dirty="0">
                <a:solidFill>
                  <a:srgbClr val="008000"/>
                </a:solidFill>
              </a:rPr>
              <a:t> </a:t>
            </a:r>
            <a:r>
              <a:rPr lang="en-US" sz="2200" b="1" dirty="0" err="1">
                <a:solidFill>
                  <a:srgbClr val="008000"/>
                </a:solidFill>
              </a:rPr>
              <a:t>Đầu</a:t>
            </a:r>
            <a:r>
              <a:rPr lang="en-US" sz="2200" b="1" dirty="0">
                <a:solidFill>
                  <a:srgbClr val="008000"/>
                </a:solidFill>
              </a:rPr>
              <a:t> </a:t>
            </a:r>
            <a:r>
              <a:rPr lang="en-US" sz="2200" b="1" dirty="0" err="1">
                <a:solidFill>
                  <a:srgbClr val="008000"/>
                </a:solidFill>
              </a:rPr>
              <a:t>mối</a:t>
            </a:r>
            <a:r>
              <a:rPr lang="en-US" sz="2200" b="1" dirty="0">
                <a:solidFill>
                  <a:srgbClr val="008000"/>
                </a:solidFill>
              </a:rPr>
              <a:t> </a:t>
            </a:r>
            <a:r>
              <a:rPr lang="en-US" sz="2200" b="1" dirty="0" err="1">
                <a:solidFill>
                  <a:srgbClr val="008000"/>
                </a:solidFill>
              </a:rPr>
              <a:t>môi</a:t>
            </a:r>
            <a:r>
              <a:rPr lang="en-US" sz="2200" b="1" dirty="0">
                <a:solidFill>
                  <a:srgbClr val="008000"/>
                </a:solidFill>
              </a:rPr>
              <a:t> </a:t>
            </a:r>
            <a:r>
              <a:rPr lang="en-US" sz="2200" b="1" dirty="0" err="1">
                <a:solidFill>
                  <a:srgbClr val="008000"/>
                </a:solidFill>
              </a:rPr>
              <a:t>trường</a:t>
            </a:r>
            <a:r>
              <a:rPr lang="en-US" sz="2200" b="1" dirty="0">
                <a:solidFill>
                  <a:srgbClr val="008000"/>
                </a:solidFill>
              </a:rPr>
              <a:t> PPMU</a:t>
            </a:r>
            <a:endParaRPr lang="en-US" sz="2200" dirty="0">
              <a:solidFill>
                <a:srgbClr val="008000"/>
              </a:solidFill>
            </a:endParaRPr>
          </a:p>
          <a:p>
            <a:pPr algn="r"/>
            <a:r>
              <a:rPr lang="en-US" sz="2200" dirty="0">
                <a:solidFill>
                  <a:srgbClr val="008000"/>
                </a:solidFill>
              </a:rPr>
              <a:t> (</a:t>
            </a:r>
            <a:r>
              <a:rPr lang="en-US" sz="2200" i="1" dirty="0" err="1">
                <a:solidFill>
                  <a:srgbClr val="008000"/>
                </a:solidFill>
              </a:rPr>
              <a:t>Tư</a:t>
            </a:r>
            <a:r>
              <a:rPr lang="en-US" sz="2200" i="1" dirty="0">
                <a:solidFill>
                  <a:srgbClr val="008000"/>
                </a:solidFill>
              </a:rPr>
              <a:t> </a:t>
            </a:r>
            <a:r>
              <a:rPr lang="en-US" sz="2200" i="1" dirty="0" err="1">
                <a:solidFill>
                  <a:srgbClr val="008000"/>
                </a:solidFill>
              </a:rPr>
              <a:t>vấn</a:t>
            </a:r>
            <a:r>
              <a:rPr lang="en-US" sz="2200" i="1" dirty="0">
                <a:solidFill>
                  <a:srgbClr val="008000"/>
                </a:solidFill>
              </a:rPr>
              <a:t> </a:t>
            </a:r>
            <a:r>
              <a:rPr lang="en-US" sz="2200" i="1" dirty="0" err="1">
                <a:solidFill>
                  <a:srgbClr val="008000"/>
                </a:solidFill>
              </a:rPr>
              <a:t>tỉnh</a:t>
            </a:r>
            <a:r>
              <a:rPr lang="en-US" sz="2200" i="1" dirty="0">
                <a:solidFill>
                  <a:srgbClr val="008000"/>
                </a:solidFill>
              </a:rPr>
              <a:t> </a:t>
            </a:r>
            <a:r>
              <a:rPr lang="en-US" sz="2200" i="1" dirty="0" err="1">
                <a:solidFill>
                  <a:srgbClr val="008000"/>
                </a:solidFill>
              </a:rPr>
              <a:t>tham</a:t>
            </a:r>
            <a:r>
              <a:rPr lang="en-US" sz="2200" i="1" dirty="0">
                <a:solidFill>
                  <a:srgbClr val="008000"/>
                </a:solidFill>
              </a:rPr>
              <a:t> </a:t>
            </a:r>
            <a:r>
              <a:rPr lang="en-US" sz="2200" i="1" dirty="0" err="1">
                <a:solidFill>
                  <a:srgbClr val="008000"/>
                </a:solidFill>
              </a:rPr>
              <a:t>gia</a:t>
            </a:r>
            <a:r>
              <a:rPr lang="en-US" sz="2200" i="1" dirty="0">
                <a:solidFill>
                  <a:srgbClr val="008000"/>
                </a:solidFill>
              </a:rPr>
              <a:t> </a:t>
            </a:r>
            <a:r>
              <a:rPr lang="en-US" sz="2200" i="1" dirty="0" err="1">
                <a:solidFill>
                  <a:srgbClr val="008000"/>
                </a:solidFill>
              </a:rPr>
              <a:t>đảm</a:t>
            </a:r>
            <a:r>
              <a:rPr lang="en-US" sz="2200" i="1" dirty="0">
                <a:solidFill>
                  <a:srgbClr val="008000"/>
                </a:solidFill>
              </a:rPr>
              <a:t> </a:t>
            </a:r>
            <a:r>
              <a:rPr lang="en-US" sz="2200" i="1" dirty="0" err="1">
                <a:solidFill>
                  <a:srgbClr val="008000"/>
                </a:solidFill>
              </a:rPr>
              <a:t>bảo</a:t>
            </a:r>
            <a:r>
              <a:rPr lang="en-US" sz="2200" i="1" dirty="0">
                <a:solidFill>
                  <a:srgbClr val="008000"/>
                </a:solidFill>
              </a:rPr>
              <a:t> </a:t>
            </a:r>
            <a:r>
              <a:rPr lang="en-US" sz="2200" i="1" dirty="0" err="1">
                <a:solidFill>
                  <a:srgbClr val="008000"/>
                </a:solidFill>
              </a:rPr>
              <a:t>tiến</a:t>
            </a:r>
            <a:r>
              <a:rPr lang="en-US" sz="2200" i="1" dirty="0">
                <a:solidFill>
                  <a:srgbClr val="008000"/>
                </a:solidFill>
              </a:rPr>
              <a:t> </a:t>
            </a:r>
            <a:r>
              <a:rPr lang="en-US" sz="2200" i="1" dirty="0" err="1">
                <a:solidFill>
                  <a:srgbClr val="008000"/>
                </a:solidFill>
              </a:rPr>
              <a:t>độ</a:t>
            </a:r>
            <a:r>
              <a:rPr lang="en-US" sz="2200" i="1" dirty="0">
                <a:solidFill>
                  <a:srgbClr val="008000"/>
                </a:solidFill>
              </a:rPr>
              <a:t> </a:t>
            </a:r>
            <a:r>
              <a:rPr lang="en-US" sz="2200" i="1" dirty="0" err="1">
                <a:solidFill>
                  <a:srgbClr val="008000"/>
                </a:solidFill>
              </a:rPr>
              <a:t>của</a:t>
            </a:r>
            <a:r>
              <a:rPr lang="en-US" sz="2200" i="1" dirty="0">
                <a:solidFill>
                  <a:srgbClr val="008000"/>
                </a:solidFill>
              </a:rPr>
              <a:t> </a:t>
            </a:r>
            <a:r>
              <a:rPr lang="en-US" sz="2200" i="1" dirty="0" err="1">
                <a:solidFill>
                  <a:srgbClr val="008000"/>
                </a:solidFill>
              </a:rPr>
              <a:t>báo</a:t>
            </a:r>
            <a:r>
              <a:rPr lang="en-US" sz="2200" i="1" dirty="0">
                <a:solidFill>
                  <a:srgbClr val="008000"/>
                </a:solidFill>
              </a:rPr>
              <a:t> </a:t>
            </a:r>
            <a:r>
              <a:rPr lang="en-US" sz="2200" i="1" dirty="0" err="1">
                <a:solidFill>
                  <a:srgbClr val="008000"/>
                </a:solidFill>
              </a:rPr>
              <a:t>cáo</a:t>
            </a:r>
            <a:r>
              <a:rPr lang="en-US" sz="2200" dirty="0">
                <a:solidFill>
                  <a:srgbClr val="008000"/>
                </a:solidFill>
              </a:rPr>
              <a:t>)</a:t>
            </a:r>
          </a:p>
          <a:p>
            <a:pPr marL="800100" lvl="1" indent="-342900">
              <a:buFont typeface="Courier New" pitchFamily="49" charset="0"/>
              <a:buChar char="o"/>
            </a:pPr>
            <a:r>
              <a:rPr lang="en-US" sz="2200" dirty="0">
                <a:solidFill>
                  <a:srgbClr val="008000"/>
                </a:solidFill>
              </a:rPr>
              <a:t>IEE (</a:t>
            </a:r>
            <a:r>
              <a:rPr lang="en-US" sz="2200" dirty="0" err="1">
                <a:solidFill>
                  <a:srgbClr val="008000"/>
                </a:solidFill>
              </a:rPr>
              <a:t>bao</a:t>
            </a:r>
            <a:r>
              <a:rPr lang="en-US" sz="2200" dirty="0">
                <a:solidFill>
                  <a:srgbClr val="008000"/>
                </a:solidFill>
              </a:rPr>
              <a:t> </a:t>
            </a:r>
            <a:r>
              <a:rPr lang="en-US" sz="2200" dirty="0" err="1">
                <a:solidFill>
                  <a:srgbClr val="008000"/>
                </a:solidFill>
              </a:rPr>
              <a:t>gồm</a:t>
            </a:r>
            <a:r>
              <a:rPr lang="en-US" sz="2200" dirty="0">
                <a:solidFill>
                  <a:srgbClr val="008000"/>
                </a:solidFill>
              </a:rPr>
              <a:t> EMP)</a:t>
            </a:r>
          </a:p>
          <a:p>
            <a:pPr marL="800100" lvl="1" indent="-342900">
              <a:buFont typeface="Courier New" pitchFamily="49" charset="0"/>
              <a:buChar char="o"/>
            </a:pPr>
            <a:r>
              <a:rPr lang="en-US" sz="2200" dirty="0">
                <a:solidFill>
                  <a:srgbClr val="008000"/>
                </a:solidFill>
              </a:rPr>
              <a:t>REA</a:t>
            </a:r>
          </a:p>
          <a:p>
            <a:pPr marL="800100" lvl="1" indent="-342900">
              <a:buFont typeface="Courier New" pitchFamily="49" charset="0"/>
              <a:buChar char="o"/>
            </a:pPr>
            <a:r>
              <a:rPr lang="en-US" sz="2200" dirty="0" err="1">
                <a:solidFill>
                  <a:srgbClr val="008000"/>
                </a:solidFill>
              </a:rPr>
              <a:t>Phân</a:t>
            </a:r>
            <a:r>
              <a:rPr lang="en-US" sz="2200" dirty="0">
                <a:solidFill>
                  <a:srgbClr val="008000"/>
                </a:solidFill>
              </a:rPr>
              <a:t> </a:t>
            </a:r>
            <a:r>
              <a:rPr lang="en-US" sz="2200" dirty="0" err="1">
                <a:solidFill>
                  <a:srgbClr val="008000"/>
                </a:solidFill>
              </a:rPr>
              <a:t>loại</a:t>
            </a:r>
            <a:r>
              <a:rPr lang="en-US" sz="2200" dirty="0">
                <a:solidFill>
                  <a:srgbClr val="008000"/>
                </a:solidFill>
              </a:rPr>
              <a:t> </a:t>
            </a:r>
            <a:r>
              <a:rPr lang="en-US" sz="2200" dirty="0" err="1">
                <a:solidFill>
                  <a:srgbClr val="008000"/>
                </a:solidFill>
              </a:rPr>
              <a:t>môi</a:t>
            </a:r>
            <a:r>
              <a:rPr lang="en-US" sz="2200" dirty="0">
                <a:solidFill>
                  <a:srgbClr val="008000"/>
                </a:solidFill>
              </a:rPr>
              <a:t> </a:t>
            </a:r>
            <a:r>
              <a:rPr lang="en-US" sz="2200" dirty="0" err="1">
                <a:solidFill>
                  <a:srgbClr val="008000"/>
                </a:solidFill>
              </a:rPr>
              <a:t>trường</a:t>
            </a:r>
            <a:endParaRPr lang="en-US" sz="2200" dirty="0">
              <a:solidFill>
                <a:srgbClr val="008000"/>
              </a:solidFill>
            </a:endParaRPr>
          </a:p>
          <a:p>
            <a:pPr marL="800100" lvl="1" indent="-342900">
              <a:buFont typeface="Courier New" pitchFamily="49" charset="0"/>
              <a:buChar char="o"/>
            </a:pPr>
            <a:r>
              <a:rPr lang="en-US" sz="2200" dirty="0" err="1">
                <a:solidFill>
                  <a:srgbClr val="008000"/>
                </a:solidFill>
              </a:rPr>
              <a:t>Báo</a:t>
            </a:r>
            <a:r>
              <a:rPr lang="en-US" sz="2200" dirty="0">
                <a:solidFill>
                  <a:srgbClr val="008000"/>
                </a:solidFill>
              </a:rPr>
              <a:t> </a:t>
            </a:r>
            <a:r>
              <a:rPr lang="en-US" sz="2200" dirty="0" err="1">
                <a:solidFill>
                  <a:srgbClr val="008000"/>
                </a:solidFill>
              </a:rPr>
              <a:t>cáo</a:t>
            </a:r>
            <a:r>
              <a:rPr lang="en-US" sz="2200" dirty="0">
                <a:solidFill>
                  <a:srgbClr val="008000"/>
                </a:solidFill>
              </a:rPr>
              <a:t> </a:t>
            </a:r>
            <a:r>
              <a:rPr lang="en-US" sz="2200" dirty="0" err="1">
                <a:solidFill>
                  <a:srgbClr val="008000"/>
                </a:solidFill>
              </a:rPr>
              <a:t>môi</a:t>
            </a:r>
            <a:r>
              <a:rPr lang="en-US" sz="2200" dirty="0">
                <a:solidFill>
                  <a:srgbClr val="008000"/>
                </a:solidFill>
              </a:rPr>
              <a:t> </a:t>
            </a:r>
            <a:r>
              <a:rPr lang="en-US" sz="2200" dirty="0" err="1">
                <a:solidFill>
                  <a:srgbClr val="008000"/>
                </a:solidFill>
              </a:rPr>
              <a:t>trường</a:t>
            </a:r>
            <a:r>
              <a:rPr lang="en-US" sz="2200" dirty="0">
                <a:solidFill>
                  <a:srgbClr val="008000"/>
                </a:solidFill>
              </a:rPr>
              <a:t> </a:t>
            </a:r>
            <a:r>
              <a:rPr lang="en-US" sz="2200" dirty="0" err="1">
                <a:solidFill>
                  <a:srgbClr val="008000"/>
                </a:solidFill>
              </a:rPr>
              <a:t>định</a:t>
            </a:r>
            <a:r>
              <a:rPr lang="en-US" sz="2200" dirty="0">
                <a:solidFill>
                  <a:srgbClr val="008000"/>
                </a:solidFill>
              </a:rPr>
              <a:t> </a:t>
            </a:r>
            <a:r>
              <a:rPr lang="en-US" sz="2200" dirty="0" err="1">
                <a:solidFill>
                  <a:srgbClr val="008000"/>
                </a:solidFill>
              </a:rPr>
              <a:t>kỳ</a:t>
            </a:r>
            <a:r>
              <a:rPr lang="en-US" sz="2200" dirty="0">
                <a:solidFill>
                  <a:srgbClr val="008000"/>
                </a:solidFill>
              </a:rPr>
              <a:t> 6 </a:t>
            </a:r>
            <a:r>
              <a:rPr lang="en-US" sz="2200" dirty="0" err="1">
                <a:solidFill>
                  <a:srgbClr val="008000"/>
                </a:solidFill>
              </a:rPr>
              <a:t>tháng</a:t>
            </a:r>
            <a:endParaRPr lang="en-US" sz="2200" dirty="0">
              <a:solidFill>
                <a:srgbClr val="008000"/>
              </a:solidFill>
            </a:endParaRPr>
          </a:p>
          <a:p>
            <a:r>
              <a:rPr lang="en-US" sz="2200" dirty="0">
                <a:solidFill>
                  <a:srgbClr val="008000"/>
                </a:solidFill>
              </a:rPr>
              <a:t> </a:t>
            </a:r>
          </a:p>
          <a:p>
            <a:pPr marL="342900" lvl="0" indent="-342900">
              <a:buFont typeface="Arial" pitchFamily="34" charset="0"/>
              <a:buChar char="•"/>
            </a:pPr>
            <a:r>
              <a:rPr lang="en-US" sz="2200" b="1" dirty="0" err="1">
                <a:solidFill>
                  <a:srgbClr val="008000"/>
                </a:solidFill>
              </a:rPr>
              <a:t>Chuyên</a:t>
            </a:r>
            <a:r>
              <a:rPr lang="en-US" sz="2200" b="1" dirty="0">
                <a:solidFill>
                  <a:srgbClr val="008000"/>
                </a:solidFill>
              </a:rPr>
              <a:t> </a:t>
            </a:r>
            <a:r>
              <a:rPr lang="en-US" sz="2200" b="1" dirty="0" err="1">
                <a:solidFill>
                  <a:srgbClr val="008000"/>
                </a:solidFill>
              </a:rPr>
              <a:t>gia</a:t>
            </a:r>
            <a:r>
              <a:rPr lang="en-US" sz="2200" b="1" dirty="0">
                <a:solidFill>
                  <a:srgbClr val="008000"/>
                </a:solidFill>
              </a:rPr>
              <a:t> </a:t>
            </a:r>
            <a:r>
              <a:rPr lang="en-US" sz="2200" b="1" dirty="0" err="1">
                <a:solidFill>
                  <a:srgbClr val="008000"/>
                </a:solidFill>
              </a:rPr>
              <a:t>môi</a:t>
            </a:r>
            <a:r>
              <a:rPr lang="en-US" sz="2200" b="1" dirty="0">
                <a:solidFill>
                  <a:srgbClr val="008000"/>
                </a:solidFill>
              </a:rPr>
              <a:t> </a:t>
            </a:r>
            <a:r>
              <a:rPr lang="en-US" sz="2200" b="1" dirty="0" err="1">
                <a:solidFill>
                  <a:srgbClr val="008000"/>
                </a:solidFill>
              </a:rPr>
              <a:t>trường</a:t>
            </a:r>
            <a:r>
              <a:rPr lang="en-US" sz="2200" b="1" dirty="0">
                <a:solidFill>
                  <a:srgbClr val="008000"/>
                </a:solidFill>
              </a:rPr>
              <a:t> LIC</a:t>
            </a:r>
            <a:r>
              <a:rPr lang="en-US" sz="2200" dirty="0">
                <a:solidFill>
                  <a:srgbClr val="008000"/>
                </a:solidFill>
              </a:rPr>
              <a:t>:</a:t>
            </a:r>
          </a:p>
          <a:p>
            <a:r>
              <a:rPr lang="en-US" sz="2200" dirty="0">
                <a:solidFill>
                  <a:srgbClr val="008000"/>
                </a:solidFill>
              </a:rPr>
              <a:t> </a:t>
            </a:r>
          </a:p>
          <a:p>
            <a:pPr marL="800100" lvl="1" indent="-342900" algn="just">
              <a:buFont typeface="Courier New" pitchFamily="49" charset="0"/>
              <a:buChar char="o"/>
            </a:pPr>
            <a:r>
              <a:rPr lang="en-US" sz="2200" dirty="0" err="1">
                <a:solidFill>
                  <a:srgbClr val="008000"/>
                </a:solidFill>
              </a:rPr>
              <a:t>Hỗ</a:t>
            </a:r>
            <a:r>
              <a:rPr lang="en-US" sz="2200" dirty="0">
                <a:solidFill>
                  <a:srgbClr val="008000"/>
                </a:solidFill>
              </a:rPr>
              <a:t> </a:t>
            </a:r>
            <a:r>
              <a:rPr lang="en-US" sz="2200" dirty="0" err="1">
                <a:solidFill>
                  <a:srgbClr val="008000"/>
                </a:solidFill>
              </a:rPr>
              <a:t>trợ</a:t>
            </a:r>
            <a:r>
              <a:rPr lang="en-US" sz="2200" dirty="0">
                <a:solidFill>
                  <a:srgbClr val="008000"/>
                </a:solidFill>
              </a:rPr>
              <a:t> CPMU </a:t>
            </a:r>
            <a:r>
              <a:rPr lang="en-US" sz="2200" dirty="0" err="1">
                <a:solidFill>
                  <a:srgbClr val="008000"/>
                </a:solidFill>
              </a:rPr>
              <a:t>và</a:t>
            </a:r>
            <a:r>
              <a:rPr lang="en-US" sz="2200" dirty="0">
                <a:solidFill>
                  <a:srgbClr val="008000"/>
                </a:solidFill>
              </a:rPr>
              <a:t> PPMU </a:t>
            </a:r>
            <a:r>
              <a:rPr lang="en-US" sz="2200" dirty="0" err="1">
                <a:solidFill>
                  <a:srgbClr val="008000"/>
                </a:solidFill>
              </a:rPr>
              <a:t>các</a:t>
            </a:r>
            <a:r>
              <a:rPr lang="en-US" sz="2200" dirty="0">
                <a:solidFill>
                  <a:srgbClr val="008000"/>
                </a:solidFill>
              </a:rPr>
              <a:t> </a:t>
            </a:r>
            <a:r>
              <a:rPr lang="en-US" sz="2200" dirty="0" err="1">
                <a:solidFill>
                  <a:srgbClr val="008000"/>
                </a:solidFill>
              </a:rPr>
              <a:t>báo</a:t>
            </a:r>
            <a:r>
              <a:rPr lang="en-US" sz="2200" dirty="0">
                <a:solidFill>
                  <a:srgbClr val="008000"/>
                </a:solidFill>
              </a:rPr>
              <a:t> </a:t>
            </a:r>
            <a:r>
              <a:rPr lang="en-US" sz="2200" dirty="0" err="1">
                <a:solidFill>
                  <a:srgbClr val="008000"/>
                </a:solidFill>
              </a:rPr>
              <a:t>cáo</a:t>
            </a:r>
            <a:r>
              <a:rPr lang="en-US" sz="2200" dirty="0">
                <a:solidFill>
                  <a:srgbClr val="008000"/>
                </a:solidFill>
              </a:rPr>
              <a:t> an </a:t>
            </a:r>
            <a:r>
              <a:rPr lang="en-US" sz="2200" dirty="0" err="1">
                <a:solidFill>
                  <a:srgbClr val="008000"/>
                </a:solidFill>
              </a:rPr>
              <a:t>toàn</a:t>
            </a:r>
            <a:r>
              <a:rPr lang="en-US" sz="2200" dirty="0">
                <a:solidFill>
                  <a:srgbClr val="008000"/>
                </a:solidFill>
              </a:rPr>
              <a:t> </a:t>
            </a:r>
            <a:r>
              <a:rPr lang="en-US" sz="2200" dirty="0" err="1">
                <a:solidFill>
                  <a:srgbClr val="008000"/>
                </a:solidFill>
              </a:rPr>
              <a:t>môi</a:t>
            </a:r>
            <a:r>
              <a:rPr lang="en-US" sz="2200" dirty="0">
                <a:solidFill>
                  <a:srgbClr val="008000"/>
                </a:solidFill>
              </a:rPr>
              <a:t> </a:t>
            </a:r>
            <a:r>
              <a:rPr lang="en-US" sz="2200" dirty="0" err="1">
                <a:solidFill>
                  <a:srgbClr val="008000"/>
                </a:solidFill>
              </a:rPr>
              <a:t>trường</a:t>
            </a:r>
            <a:r>
              <a:rPr lang="en-US" sz="2200" dirty="0">
                <a:solidFill>
                  <a:srgbClr val="008000"/>
                </a:solidFill>
              </a:rPr>
              <a:t> (</a:t>
            </a:r>
            <a:r>
              <a:rPr lang="en-US" sz="2200" dirty="0" err="1">
                <a:solidFill>
                  <a:srgbClr val="008000"/>
                </a:solidFill>
              </a:rPr>
              <a:t>về</a:t>
            </a:r>
            <a:r>
              <a:rPr lang="en-US" sz="2200" dirty="0">
                <a:solidFill>
                  <a:srgbClr val="008000"/>
                </a:solidFill>
              </a:rPr>
              <a:t> </a:t>
            </a:r>
            <a:r>
              <a:rPr lang="en-US" sz="2200" dirty="0" err="1">
                <a:solidFill>
                  <a:srgbClr val="008000"/>
                </a:solidFill>
              </a:rPr>
              <a:t>kỹ</a:t>
            </a:r>
            <a:r>
              <a:rPr lang="en-US" sz="2200" dirty="0">
                <a:solidFill>
                  <a:srgbClr val="008000"/>
                </a:solidFill>
              </a:rPr>
              <a:t> </a:t>
            </a:r>
            <a:r>
              <a:rPr lang="en-US" sz="2200" dirty="0" err="1">
                <a:solidFill>
                  <a:srgbClr val="008000"/>
                </a:solidFill>
              </a:rPr>
              <a:t>thuật</a:t>
            </a:r>
            <a:r>
              <a:rPr lang="en-US" sz="2200" dirty="0">
                <a:solidFill>
                  <a:srgbClr val="008000"/>
                </a:solidFill>
              </a:rPr>
              <a:t>, </a:t>
            </a:r>
            <a:r>
              <a:rPr lang="en-US" sz="2200" dirty="0" err="1">
                <a:solidFill>
                  <a:srgbClr val="008000"/>
                </a:solidFill>
              </a:rPr>
              <a:t>hoàn</a:t>
            </a:r>
            <a:r>
              <a:rPr lang="en-US" sz="2200" dirty="0">
                <a:solidFill>
                  <a:srgbClr val="008000"/>
                </a:solidFill>
              </a:rPr>
              <a:t> </a:t>
            </a:r>
            <a:r>
              <a:rPr lang="en-US" sz="2200" dirty="0" err="1">
                <a:solidFill>
                  <a:srgbClr val="008000"/>
                </a:solidFill>
              </a:rPr>
              <a:t>thiện</a:t>
            </a:r>
            <a:r>
              <a:rPr lang="en-US" sz="2200" dirty="0">
                <a:solidFill>
                  <a:srgbClr val="008000"/>
                </a:solidFill>
              </a:rPr>
              <a:t> </a:t>
            </a:r>
            <a:r>
              <a:rPr lang="en-US" sz="2200" dirty="0" err="1">
                <a:solidFill>
                  <a:srgbClr val="008000"/>
                </a:solidFill>
              </a:rPr>
              <a:t>báo</a:t>
            </a:r>
            <a:r>
              <a:rPr lang="en-US" sz="2200" dirty="0">
                <a:solidFill>
                  <a:srgbClr val="008000"/>
                </a:solidFill>
              </a:rPr>
              <a:t> </a:t>
            </a:r>
            <a:r>
              <a:rPr lang="en-US" sz="2200" dirty="0" err="1">
                <a:solidFill>
                  <a:srgbClr val="008000"/>
                </a:solidFill>
              </a:rPr>
              <a:t>cáo</a:t>
            </a:r>
            <a:r>
              <a:rPr lang="en-US" sz="2200" dirty="0">
                <a:solidFill>
                  <a:srgbClr val="008000"/>
                </a:solidFill>
              </a:rPr>
              <a:t> </a:t>
            </a:r>
            <a:r>
              <a:rPr lang="en-US" sz="2200" dirty="0" err="1">
                <a:solidFill>
                  <a:srgbClr val="008000"/>
                </a:solidFill>
              </a:rPr>
              <a:t>theo</a:t>
            </a:r>
            <a:r>
              <a:rPr lang="en-US" sz="2200" dirty="0">
                <a:solidFill>
                  <a:srgbClr val="008000"/>
                </a:solidFill>
              </a:rPr>
              <a:t> </a:t>
            </a:r>
            <a:r>
              <a:rPr lang="en-US" sz="2200" dirty="0" err="1">
                <a:solidFill>
                  <a:srgbClr val="008000"/>
                </a:solidFill>
              </a:rPr>
              <a:t>mẫu</a:t>
            </a:r>
            <a:r>
              <a:rPr lang="en-US" sz="2200" dirty="0">
                <a:solidFill>
                  <a:srgbClr val="008000"/>
                </a:solidFill>
              </a:rPr>
              <a:t>).</a:t>
            </a:r>
          </a:p>
          <a:p>
            <a:pPr marL="800100" lvl="1" indent="-342900" algn="just">
              <a:buFont typeface="Courier New" pitchFamily="49" charset="0"/>
              <a:buChar char="o"/>
            </a:pPr>
            <a:r>
              <a:rPr lang="en-US" sz="2200" dirty="0" err="1">
                <a:solidFill>
                  <a:srgbClr val="008000"/>
                </a:solidFill>
              </a:rPr>
              <a:t>Hỗ</a:t>
            </a:r>
            <a:r>
              <a:rPr lang="en-US" sz="2200" dirty="0">
                <a:solidFill>
                  <a:srgbClr val="008000"/>
                </a:solidFill>
              </a:rPr>
              <a:t> </a:t>
            </a:r>
            <a:r>
              <a:rPr lang="en-US" sz="2200" dirty="0" err="1">
                <a:solidFill>
                  <a:srgbClr val="008000"/>
                </a:solidFill>
              </a:rPr>
              <a:t>trợ</a:t>
            </a:r>
            <a:r>
              <a:rPr lang="en-US" sz="2200" dirty="0">
                <a:solidFill>
                  <a:srgbClr val="008000"/>
                </a:solidFill>
              </a:rPr>
              <a:t> CPMU </a:t>
            </a:r>
            <a:r>
              <a:rPr lang="en-US" sz="2200" dirty="0" err="1">
                <a:solidFill>
                  <a:srgbClr val="008000"/>
                </a:solidFill>
              </a:rPr>
              <a:t>về</a:t>
            </a:r>
            <a:r>
              <a:rPr lang="en-US" sz="2200" dirty="0">
                <a:solidFill>
                  <a:srgbClr val="008000"/>
                </a:solidFill>
              </a:rPr>
              <a:t> </a:t>
            </a:r>
            <a:r>
              <a:rPr lang="en-US" sz="2200" dirty="0" err="1">
                <a:solidFill>
                  <a:srgbClr val="008000"/>
                </a:solidFill>
              </a:rPr>
              <a:t>báo</a:t>
            </a:r>
            <a:r>
              <a:rPr lang="en-US" sz="2200" dirty="0">
                <a:solidFill>
                  <a:srgbClr val="008000"/>
                </a:solidFill>
              </a:rPr>
              <a:t> </a:t>
            </a:r>
            <a:r>
              <a:rPr lang="en-US" sz="2200" dirty="0" err="1">
                <a:solidFill>
                  <a:srgbClr val="008000"/>
                </a:solidFill>
              </a:rPr>
              <a:t>cáo</a:t>
            </a:r>
            <a:r>
              <a:rPr lang="en-US" sz="2200" dirty="0">
                <a:solidFill>
                  <a:srgbClr val="008000"/>
                </a:solidFill>
              </a:rPr>
              <a:t> </a:t>
            </a:r>
            <a:r>
              <a:rPr lang="en-US" sz="2200" dirty="0" err="1">
                <a:solidFill>
                  <a:srgbClr val="008000"/>
                </a:solidFill>
              </a:rPr>
              <a:t>kiểm</a:t>
            </a:r>
            <a:r>
              <a:rPr lang="en-US" sz="2200" dirty="0">
                <a:solidFill>
                  <a:srgbClr val="008000"/>
                </a:solidFill>
              </a:rPr>
              <a:t> </a:t>
            </a:r>
            <a:r>
              <a:rPr lang="en-US" sz="2200" dirty="0" err="1">
                <a:solidFill>
                  <a:srgbClr val="008000"/>
                </a:solidFill>
              </a:rPr>
              <a:t>tra</a:t>
            </a:r>
            <a:r>
              <a:rPr lang="en-US" sz="2200" dirty="0">
                <a:solidFill>
                  <a:srgbClr val="008000"/>
                </a:solidFill>
              </a:rPr>
              <a:t> </a:t>
            </a:r>
            <a:r>
              <a:rPr lang="en-US" sz="2200" dirty="0" err="1">
                <a:solidFill>
                  <a:srgbClr val="008000"/>
                </a:solidFill>
              </a:rPr>
              <a:t>môi</a:t>
            </a:r>
            <a:r>
              <a:rPr lang="en-US" sz="2200" dirty="0">
                <a:solidFill>
                  <a:srgbClr val="008000"/>
                </a:solidFill>
              </a:rPr>
              <a:t> </a:t>
            </a:r>
            <a:r>
              <a:rPr lang="en-US" sz="2200" dirty="0" err="1">
                <a:solidFill>
                  <a:srgbClr val="008000"/>
                </a:solidFill>
              </a:rPr>
              <a:t>trường</a:t>
            </a:r>
            <a:r>
              <a:rPr lang="en-US" sz="2200" dirty="0">
                <a:solidFill>
                  <a:srgbClr val="008000"/>
                </a:solidFill>
              </a:rPr>
              <a:t> </a:t>
            </a:r>
            <a:r>
              <a:rPr lang="en-US" sz="2200" dirty="0" err="1">
                <a:solidFill>
                  <a:srgbClr val="008000"/>
                </a:solidFill>
              </a:rPr>
              <a:t>ngẫu</a:t>
            </a:r>
            <a:r>
              <a:rPr lang="en-US" sz="2200" dirty="0">
                <a:solidFill>
                  <a:srgbClr val="008000"/>
                </a:solidFill>
              </a:rPr>
              <a:t> </a:t>
            </a:r>
            <a:r>
              <a:rPr lang="en-US" sz="2200" dirty="0" err="1">
                <a:solidFill>
                  <a:srgbClr val="008000"/>
                </a:solidFill>
              </a:rPr>
              <a:t>nhiên</a:t>
            </a:r>
            <a:r>
              <a:rPr lang="en-US" sz="2200" dirty="0">
                <a:solidFill>
                  <a:srgbClr val="008000"/>
                </a:solidFill>
              </a:rPr>
              <a:t> </a:t>
            </a:r>
            <a:r>
              <a:rPr lang="en-US" sz="2200" dirty="0" err="1">
                <a:solidFill>
                  <a:srgbClr val="008000"/>
                </a:solidFill>
              </a:rPr>
              <a:t>các</a:t>
            </a:r>
            <a:r>
              <a:rPr lang="en-US" sz="2200" dirty="0">
                <a:solidFill>
                  <a:srgbClr val="008000"/>
                </a:solidFill>
              </a:rPr>
              <a:t> CTKSH.</a:t>
            </a:r>
          </a:p>
          <a:p>
            <a:pPr marL="800100" lvl="1" indent="-342900" algn="just">
              <a:buFont typeface="Courier New" pitchFamily="49" charset="0"/>
              <a:buChar char="o"/>
            </a:pPr>
            <a:r>
              <a:rPr lang="en-US" sz="2200" dirty="0" err="1">
                <a:solidFill>
                  <a:srgbClr val="008000"/>
                </a:solidFill>
              </a:rPr>
              <a:t>Hỗ</a:t>
            </a:r>
            <a:r>
              <a:rPr lang="en-US" sz="2200" dirty="0">
                <a:solidFill>
                  <a:srgbClr val="008000"/>
                </a:solidFill>
              </a:rPr>
              <a:t> </a:t>
            </a:r>
            <a:r>
              <a:rPr lang="en-US" sz="2200" dirty="0" err="1">
                <a:solidFill>
                  <a:srgbClr val="008000"/>
                </a:solidFill>
              </a:rPr>
              <a:t>trợ</a:t>
            </a:r>
            <a:r>
              <a:rPr lang="en-US" sz="2200" dirty="0">
                <a:solidFill>
                  <a:srgbClr val="008000"/>
                </a:solidFill>
              </a:rPr>
              <a:t> CPMU </a:t>
            </a:r>
            <a:r>
              <a:rPr lang="en-US" sz="2200" dirty="0" err="1">
                <a:solidFill>
                  <a:srgbClr val="008000"/>
                </a:solidFill>
              </a:rPr>
              <a:t>về</a:t>
            </a:r>
            <a:r>
              <a:rPr lang="en-US" sz="2200" dirty="0">
                <a:solidFill>
                  <a:srgbClr val="008000"/>
                </a:solidFill>
              </a:rPr>
              <a:t> </a:t>
            </a:r>
            <a:r>
              <a:rPr lang="en-US" sz="2200" dirty="0" err="1">
                <a:solidFill>
                  <a:srgbClr val="008000"/>
                </a:solidFill>
              </a:rPr>
              <a:t>báo</a:t>
            </a:r>
            <a:r>
              <a:rPr lang="en-US" sz="2200" dirty="0">
                <a:solidFill>
                  <a:srgbClr val="008000"/>
                </a:solidFill>
              </a:rPr>
              <a:t> </a:t>
            </a:r>
            <a:r>
              <a:rPr lang="en-US" sz="2200" dirty="0" err="1">
                <a:solidFill>
                  <a:srgbClr val="008000"/>
                </a:solidFill>
              </a:rPr>
              <a:t>cáo</a:t>
            </a:r>
            <a:r>
              <a:rPr lang="en-US" sz="2200" dirty="0">
                <a:solidFill>
                  <a:srgbClr val="008000"/>
                </a:solidFill>
              </a:rPr>
              <a:t> </a:t>
            </a:r>
            <a:r>
              <a:rPr lang="en-US" sz="2200" dirty="0" err="1">
                <a:solidFill>
                  <a:srgbClr val="008000"/>
                </a:solidFill>
              </a:rPr>
              <a:t>môi</a:t>
            </a:r>
            <a:r>
              <a:rPr lang="en-US" sz="2200" dirty="0">
                <a:solidFill>
                  <a:srgbClr val="008000"/>
                </a:solidFill>
              </a:rPr>
              <a:t> </a:t>
            </a:r>
            <a:r>
              <a:rPr lang="en-US" sz="2200" dirty="0" err="1">
                <a:solidFill>
                  <a:srgbClr val="008000"/>
                </a:solidFill>
              </a:rPr>
              <a:t>trường</a:t>
            </a:r>
            <a:r>
              <a:rPr lang="en-US" sz="2200" dirty="0">
                <a:solidFill>
                  <a:srgbClr val="008000"/>
                </a:solidFill>
              </a:rPr>
              <a:t> </a:t>
            </a:r>
            <a:r>
              <a:rPr lang="en-US" sz="2200" dirty="0" err="1">
                <a:solidFill>
                  <a:srgbClr val="008000"/>
                </a:solidFill>
              </a:rPr>
              <a:t>định</a:t>
            </a:r>
            <a:r>
              <a:rPr lang="en-US" sz="2200" dirty="0">
                <a:solidFill>
                  <a:srgbClr val="008000"/>
                </a:solidFill>
              </a:rPr>
              <a:t> </a:t>
            </a:r>
            <a:r>
              <a:rPr lang="en-US" sz="2200" dirty="0" err="1">
                <a:solidFill>
                  <a:srgbClr val="008000"/>
                </a:solidFill>
              </a:rPr>
              <a:t>kỳ</a:t>
            </a:r>
            <a:r>
              <a:rPr lang="en-US" sz="2200" dirty="0">
                <a:solidFill>
                  <a:srgbClr val="008000"/>
                </a:solidFill>
              </a:rPr>
              <a:t> 6 </a:t>
            </a:r>
            <a:r>
              <a:rPr lang="en-US" sz="2200" dirty="0" err="1">
                <a:solidFill>
                  <a:srgbClr val="008000"/>
                </a:solidFill>
              </a:rPr>
              <a:t>tháng</a:t>
            </a:r>
            <a:r>
              <a:rPr lang="en-US" sz="2200" dirty="0">
                <a:solidFill>
                  <a:srgbClr val="008000"/>
                </a:solidFill>
              </a:rPr>
              <a:t> (SEMR) </a:t>
            </a:r>
            <a:r>
              <a:rPr lang="en-US" sz="2200" dirty="0" err="1">
                <a:solidFill>
                  <a:srgbClr val="008000"/>
                </a:solidFill>
              </a:rPr>
              <a:t>của</a:t>
            </a:r>
            <a:r>
              <a:rPr lang="en-US" sz="2200" dirty="0">
                <a:solidFill>
                  <a:srgbClr val="008000"/>
                </a:solidFill>
              </a:rPr>
              <a:t> </a:t>
            </a:r>
            <a:r>
              <a:rPr lang="en-US" sz="2200" dirty="0" err="1">
                <a:solidFill>
                  <a:srgbClr val="008000"/>
                </a:solidFill>
              </a:rPr>
              <a:t>toàn</a:t>
            </a:r>
            <a:r>
              <a:rPr lang="en-US" sz="2200" dirty="0">
                <a:solidFill>
                  <a:srgbClr val="008000"/>
                </a:solidFill>
              </a:rPr>
              <a:t> </a:t>
            </a:r>
            <a:r>
              <a:rPr lang="en-US" sz="2200" dirty="0" err="1">
                <a:solidFill>
                  <a:srgbClr val="008000"/>
                </a:solidFill>
              </a:rPr>
              <a:t>dự</a:t>
            </a:r>
            <a:r>
              <a:rPr lang="en-US" sz="2200" dirty="0">
                <a:solidFill>
                  <a:srgbClr val="008000"/>
                </a:solidFill>
              </a:rPr>
              <a:t> </a:t>
            </a:r>
            <a:r>
              <a:rPr lang="en-US" sz="2200" dirty="0" err="1">
                <a:solidFill>
                  <a:srgbClr val="008000"/>
                </a:solidFill>
              </a:rPr>
              <a:t>án</a:t>
            </a:r>
            <a:r>
              <a:rPr lang="en-US" sz="2200" dirty="0">
                <a:solidFill>
                  <a:srgbClr val="008000"/>
                </a:solidFill>
              </a:rPr>
              <a:t>.</a:t>
            </a:r>
          </a:p>
        </p:txBody>
      </p:sp>
    </p:spTree>
    <p:extLst>
      <p:ext uri="{BB962C8B-B14F-4D97-AF65-F5344CB8AC3E}">
        <p14:creationId xmlns:p14="http://schemas.microsoft.com/office/powerpoint/2010/main" val="20513903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964"/>
            <a:ext cx="9144000" cy="5632311"/>
          </a:xfrm>
          <a:prstGeom prst="rect">
            <a:avLst/>
          </a:prstGeom>
        </p:spPr>
        <p:txBody>
          <a:bodyPr wrap="square">
            <a:spAutoFit/>
          </a:bodyPr>
          <a:lstStyle/>
          <a:p>
            <a:pPr marL="342900" lvl="0" indent="-342900" algn="just">
              <a:buFont typeface="Wingdings" pitchFamily="2" charset="2"/>
              <a:buChar char="§"/>
            </a:pPr>
            <a:r>
              <a:rPr lang="en-US" sz="2000" b="1" dirty="0" err="1" smtClean="0">
                <a:solidFill>
                  <a:srgbClr val="008000"/>
                </a:solidFill>
                <a:latin typeface="Arial" pitchFamily="34" charset="0"/>
                <a:cs typeface="Arial" pitchFamily="34" charset="0"/>
              </a:rPr>
              <a:t>Các</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đơn</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vị</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giám</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sát</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môi</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trường</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cấp</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trung</a:t>
            </a:r>
            <a:r>
              <a:rPr lang="en-US" sz="2000" b="1" dirty="0" smtClean="0">
                <a:solidFill>
                  <a:srgbClr val="008000"/>
                </a:solidFill>
                <a:latin typeface="Arial" pitchFamily="34" charset="0"/>
                <a:cs typeface="Arial" pitchFamily="34" charset="0"/>
              </a:rPr>
              <a:t> </a:t>
            </a:r>
            <a:r>
              <a:rPr lang="en-US" sz="2000" b="1" dirty="0" err="1" smtClean="0">
                <a:solidFill>
                  <a:srgbClr val="008000"/>
                </a:solidFill>
                <a:latin typeface="Arial" pitchFamily="34" charset="0"/>
                <a:cs typeface="Arial" pitchFamily="34" charset="0"/>
              </a:rPr>
              <a:t>ương</a:t>
            </a:r>
            <a:endParaRPr lang="en-US" sz="2000" b="1" dirty="0" smtClean="0">
              <a:solidFill>
                <a:srgbClr val="008000"/>
              </a:solidFill>
              <a:latin typeface="Arial" pitchFamily="34" charset="0"/>
              <a:cs typeface="Arial" pitchFamily="34" charset="0"/>
            </a:endParaRPr>
          </a:p>
          <a:p>
            <a:pPr marL="342900" lvl="0" indent="-342900" algn="just">
              <a:buFont typeface="Wingdings" pitchFamily="2" charset="2"/>
              <a:buChar char="§"/>
            </a:pPr>
            <a:endParaRPr lang="en-US" sz="2000" b="1"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(Chi </a:t>
            </a:r>
            <a:r>
              <a:rPr lang="en-US" sz="2000" dirty="0" err="1" smtClean="0">
                <a:solidFill>
                  <a:srgbClr val="008000"/>
                </a:solidFill>
                <a:latin typeface="Arial" pitchFamily="34" charset="0"/>
                <a:cs typeface="Arial" pitchFamily="34" charset="0"/>
              </a:rPr>
              <a:t>cục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chăn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nuôi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thú</a:t>
            </a:r>
            <a:r>
              <a:rPr lang="en-US" sz="2000" dirty="0" smtClean="0">
                <a:solidFill>
                  <a:srgbClr val="008000"/>
                </a:solidFill>
                <a:latin typeface="Arial" pitchFamily="34" charset="0"/>
                <a:cs typeface="Arial" pitchFamily="34" charset="0"/>
              </a:rPr>
              <a:t> y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tỉnh</a:t>
            </a:r>
            <a:r>
              <a:rPr lang="vi-VN" sz="2000" dirty="0" smtClean="0">
                <a:solidFill>
                  <a:srgbClr val="008000"/>
                </a:solidFill>
                <a:latin typeface="Arial" pitchFamily="34" charset="0"/>
                <a:cs typeface="Arial" pitchFamily="34" charset="0"/>
              </a:rPr>
              <a:t>; </a:t>
            </a:r>
            <a:r>
              <a:rPr lang="vi-VN" sz="2000" dirty="0">
                <a:solidFill>
                  <a:srgbClr val="008000"/>
                </a:solidFill>
                <a:latin typeface="Arial" pitchFamily="34" charset="0"/>
                <a:cs typeface="Arial" pitchFamily="34" charset="0"/>
              </a:rPr>
              <a:t>Vụ Khoa học Công nghệ và Môi trường (DSTE</a:t>
            </a:r>
            <a:r>
              <a:rPr lang="vi-VN"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tâm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Chuyển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chăn</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nuôi-Viện</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nuôi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endParaRPr lang="en-US" sz="2000" dirty="0">
              <a:solidFill>
                <a:srgbClr val="008000"/>
              </a:solidFill>
              <a:latin typeface="Arial" pitchFamily="34" charset="0"/>
              <a:cs typeface="Arial" pitchFamily="34" charset="0"/>
            </a:endParaRPr>
          </a:p>
          <a:p>
            <a:pPr marL="342900" lvl="0" indent="-342900" algn="just">
              <a:buFont typeface="Wingdings" pitchFamily="2" charset="2"/>
              <a:buChar char="§"/>
            </a:pPr>
            <a:r>
              <a:rPr lang="en-US" sz="2000" dirty="0" smtClean="0">
                <a:solidFill>
                  <a:srgbClr val="008000"/>
                </a:solidFill>
                <a:latin typeface="Arial" pitchFamily="34" charset="0"/>
                <a:cs typeface="Arial" pitchFamily="34" charset="0"/>
              </a:rPr>
              <a:t>Ban </a:t>
            </a:r>
            <a:r>
              <a:rPr lang="en-US" sz="2000" dirty="0" err="1">
                <a:solidFill>
                  <a:srgbClr val="008000"/>
                </a:solidFill>
                <a:latin typeface="Arial" pitchFamily="34" charset="0"/>
                <a:cs typeface="Arial" pitchFamily="34" charset="0"/>
              </a:rPr>
              <a:t>hỗ</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án</a:t>
            </a:r>
            <a:r>
              <a:rPr lang="en-US" sz="2000" dirty="0">
                <a:solidFill>
                  <a:srgbClr val="008000"/>
                </a:solidFill>
                <a:latin typeface="Arial" pitchFamily="34" charset="0"/>
                <a:cs typeface="Arial" pitchFamily="34" charset="0"/>
              </a:rPr>
              <a:t> LCASP do </a:t>
            </a:r>
            <a:r>
              <a:rPr lang="en-US" sz="2000" dirty="0" err="1">
                <a:solidFill>
                  <a:srgbClr val="008000"/>
                </a:solidFill>
                <a:latin typeface="Arial" pitchFamily="34" charset="0"/>
                <a:cs typeface="Arial" pitchFamily="34" charset="0"/>
              </a:rPr>
              <a:t>Bộ</a:t>
            </a:r>
            <a:r>
              <a:rPr lang="en-US" sz="2000" dirty="0">
                <a:solidFill>
                  <a:srgbClr val="008000"/>
                </a:solidFill>
                <a:latin typeface="Arial" pitchFamily="34" charset="0"/>
                <a:cs typeface="Arial" pitchFamily="34" charset="0"/>
              </a:rPr>
              <a:t> NN&amp;PTNT </a:t>
            </a:r>
            <a:r>
              <a:rPr lang="en-US" sz="2000" dirty="0" err="1">
                <a:solidFill>
                  <a:srgbClr val="008000"/>
                </a:solidFill>
                <a:latin typeface="Arial" pitchFamily="34" charset="0"/>
                <a:cs typeface="Arial" pitchFamily="34" charset="0"/>
              </a:rPr>
              <a:t>quyết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số</a:t>
            </a:r>
            <a:r>
              <a:rPr lang="en-US" sz="2000" dirty="0">
                <a:solidFill>
                  <a:srgbClr val="008000"/>
                </a:solidFill>
                <a:latin typeface="Arial" pitchFamily="34" charset="0"/>
                <a:cs typeface="Arial" pitchFamily="34" charset="0"/>
              </a:rPr>
              <a:t> 107/QĐ-BNN-TCCB </a:t>
            </a:r>
            <a:r>
              <a:rPr lang="en-US" sz="2000" dirty="0" err="1">
                <a:solidFill>
                  <a:srgbClr val="008000"/>
                </a:solidFill>
                <a:latin typeface="Arial" pitchFamily="34" charset="0"/>
                <a:cs typeface="Arial" pitchFamily="34" charset="0"/>
              </a:rPr>
              <a:t>ngày</a:t>
            </a:r>
            <a:r>
              <a:rPr lang="en-US" sz="2000" dirty="0">
                <a:solidFill>
                  <a:srgbClr val="008000"/>
                </a:solidFill>
                <a:latin typeface="Arial" pitchFamily="34" charset="0"/>
                <a:cs typeface="Arial" pitchFamily="34" charset="0"/>
              </a:rPr>
              <a:t> </a:t>
            </a:r>
            <a:r>
              <a:rPr lang="en-US" sz="2000" dirty="0" smtClean="0">
                <a:solidFill>
                  <a:srgbClr val="008000"/>
                </a:solidFill>
                <a:latin typeface="Arial" pitchFamily="34" charset="0"/>
                <a:cs typeface="Arial" pitchFamily="34" charset="0"/>
              </a:rPr>
              <a:t>20/1/2014.</a:t>
            </a:r>
          </a:p>
          <a:p>
            <a:pPr marL="342900" lvl="0" indent="-342900" algn="just">
              <a:buFont typeface="Wingdings" pitchFamily="2" charset="2"/>
              <a:buChar char="§"/>
            </a:pPr>
            <a:endParaRPr lang="en-US" sz="2000" dirty="0">
              <a:solidFill>
                <a:srgbClr val="008000"/>
              </a:solidFill>
              <a:latin typeface="Arial" pitchFamily="34" charset="0"/>
              <a:cs typeface="Arial" pitchFamily="34" charset="0"/>
            </a:endParaRPr>
          </a:p>
          <a:p>
            <a:pPr marL="342900" lvl="0" indent="-342900" algn="just">
              <a:buFont typeface="Wingdings" pitchFamily="2" charset="2"/>
              <a:buChar char="§"/>
            </a:pPr>
            <a:r>
              <a:rPr lang="en-US" sz="2000" dirty="0" smtClean="0">
                <a:solidFill>
                  <a:srgbClr val="008000"/>
                </a:solidFill>
                <a:latin typeface="Arial" pitchFamily="34" charset="0"/>
                <a:cs typeface="Arial" pitchFamily="34" charset="0"/>
              </a:rPr>
              <a:t>Ban </a:t>
            </a:r>
            <a:r>
              <a:rPr lang="en-US" sz="2000" dirty="0" err="1">
                <a:solidFill>
                  <a:srgbClr val="008000"/>
                </a:solidFill>
                <a:latin typeface="Arial" pitchFamily="34" charset="0"/>
                <a:cs typeface="Arial" pitchFamily="34" charset="0"/>
              </a:rPr>
              <a:t>hỗ</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cấp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giúp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vấn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sq-AL" sz="2000" dirty="0">
                <a:solidFill>
                  <a:srgbClr val="008000"/>
                </a:solidFill>
                <a:latin typeface="Arial" pitchFamily="34" charset="0"/>
                <a:cs typeface="Arial" pitchFamily="34" charset="0"/>
              </a:rPr>
              <a:t>Ban QLDA Trung 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chuỗi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học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sản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bon </a:t>
            </a:r>
            <a:r>
              <a:rPr lang="en-US" sz="2000" dirty="0" err="1">
                <a:solidFill>
                  <a:srgbClr val="008000"/>
                </a:solidFill>
                <a:latin typeface="Arial" pitchFamily="34" charset="0"/>
                <a:cs typeface="Arial" pitchFamily="34" charset="0"/>
              </a:rPr>
              <a:t>thấp</a:t>
            </a:r>
            <a:r>
              <a:rPr lang="en-US" sz="2000" dirty="0">
                <a:solidFill>
                  <a:srgbClr val="008000"/>
                </a:solidFill>
                <a:latin typeface="Arial" pitchFamily="34" charset="0"/>
                <a:cs typeface="Arial" pitchFamily="34" charset="0"/>
              </a:rPr>
              <a:t>. TSU </a:t>
            </a:r>
            <a:r>
              <a:rPr lang="en-US" sz="2000" dirty="0" err="1">
                <a:solidFill>
                  <a:srgbClr val="008000"/>
                </a:solidFill>
                <a:latin typeface="Arial" pitchFamily="34" charset="0"/>
                <a:cs typeface="Arial" pitchFamily="34" charset="0"/>
              </a:rPr>
              <a:t>cũng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tư</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vấn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sq-AL" sz="2000" dirty="0">
                <a:solidFill>
                  <a:srgbClr val="008000"/>
                </a:solidFill>
                <a:latin typeface="Arial" pitchFamily="34" charset="0"/>
                <a:cs typeface="Arial" pitchFamily="34" charset="0"/>
              </a:rPr>
              <a:t>Ban QLDA Trung 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hướng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dẫn</a:t>
            </a:r>
            <a:r>
              <a:rPr lang="en-US" sz="2000" dirty="0">
                <a:solidFill>
                  <a:srgbClr val="008000"/>
                </a:solidFill>
                <a:latin typeface="Arial" pitchFamily="34" charset="0"/>
                <a:cs typeface="Arial" pitchFamily="34" charset="0"/>
              </a:rPr>
              <a:t> </a:t>
            </a:r>
            <a:r>
              <a:rPr lang="sq-AL" sz="2000" dirty="0">
                <a:solidFill>
                  <a:srgbClr val="008000"/>
                </a:solidFill>
                <a:latin typeface="Arial" pitchFamily="34" charset="0"/>
                <a:cs typeface="Arial" pitchFamily="34" charset="0"/>
              </a:rPr>
              <a:t>Ban QLDA Trung ương </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nhằm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lĩnh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phối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sq-AL" sz="2000" dirty="0" smtClean="0">
                <a:solidFill>
                  <a:srgbClr val="008000"/>
                </a:solidFill>
                <a:latin typeface="Arial" pitchFamily="34" charset="0"/>
                <a:cs typeface="Arial" pitchFamily="34" charset="0"/>
              </a:rPr>
              <a:t>Ban </a:t>
            </a:r>
            <a:r>
              <a:rPr lang="sq-AL" sz="2000" dirty="0">
                <a:solidFill>
                  <a:srgbClr val="008000"/>
                </a:solidFill>
                <a:latin typeface="Arial" pitchFamily="34" charset="0"/>
                <a:cs typeface="Arial" pitchFamily="34" charset="0"/>
              </a:rPr>
              <a:t>QLDA Trung ương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sẽ</a:t>
            </a:r>
            <a:r>
              <a:rPr lang="en-US" sz="2000" dirty="0">
                <a:solidFill>
                  <a:srgbClr val="008000"/>
                </a:solidFill>
                <a:latin typeface="Arial" pitchFamily="34" charset="0"/>
                <a:cs typeface="Arial" pitchFamily="34" charset="0"/>
              </a:rPr>
              <a:t> chi </a:t>
            </a:r>
            <a:r>
              <a:rPr lang="en-US" sz="2000" dirty="0" err="1">
                <a:solidFill>
                  <a:srgbClr val="008000"/>
                </a:solidFill>
                <a:latin typeface="Arial" pitchFamily="34" charset="0"/>
                <a:cs typeface="Arial" pitchFamily="34" charset="0"/>
              </a:rPr>
              <a:t>tra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các</a:t>
            </a:r>
            <a:r>
              <a:rPr lang="en-US" sz="2000" dirty="0">
                <a:solidFill>
                  <a:srgbClr val="008000"/>
                </a:solidFill>
                <a:latin typeface="Arial" pitchFamily="34" charset="0"/>
                <a:cs typeface="Arial" pitchFamily="34" charset="0"/>
              </a:rPr>
              <a:t> chi </a:t>
            </a:r>
            <a:r>
              <a:rPr lang="en-US" sz="2000" dirty="0" err="1">
                <a:solidFill>
                  <a:srgbClr val="008000"/>
                </a:solidFill>
                <a:latin typeface="Arial" pitchFamily="34" charset="0"/>
                <a:cs typeface="Arial" pitchFamily="34" charset="0"/>
              </a:rPr>
              <a:t>phí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hoạt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hô</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TSU.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mỗi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thành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viên</a:t>
            </a:r>
            <a:r>
              <a:rPr lang="en-US" sz="2000" dirty="0">
                <a:solidFill>
                  <a:srgbClr val="008000"/>
                </a:solidFill>
                <a:latin typeface="Arial" pitchFamily="34" charset="0"/>
                <a:cs typeface="Arial" pitchFamily="34" charset="0"/>
              </a:rPr>
              <a:t> TSU </a:t>
            </a:r>
            <a:r>
              <a:rPr lang="en-US" sz="2000" dirty="0" err="1">
                <a:solidFill>
                  <a:srgbClr val="008000"/>
                </a:solidFill>
                <a:latin typeface="Arial" pitchFamily="34" charset="0"/>
                <a:cs typeface="Arial" pitchFamily="34" charset="0"/>
              </a:rPr>
              <a:t>sẽ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án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đồng</a:t>
            </a:r>
            <a:r>
              <a:rPr lang="en-US" sz="2000" dirty="0">
                <a:solidFill>
                  <a:srgbClr val="008000"/>
                </a:solidFill>
                <a:latin typeface="Arial" pitchFamily="34" charset="0"/>
                <a:cs typeface="Arial" pitchFamily="34" charset="0"/>
              </a:rPr>
              <a:t> ý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ADB.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cụ</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thành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viên</a:t>
            </a:r>
            <a:r>
              <a:rPr lang="en-US" sz="2000" dirty="0">
                <a:solidFill>
                  <a:srgbClr val="008000"/>
                </a:solidFill>
                <a:latin typeface="Arial" pitchFamily="34" charset="0"/>
                <a:cs typeface="Arial" pitchFamily="34" charset="0"/>
              </a:rPr>
              <a:t> TSU </a:t>
            </a:r>
            <a:r>
              <a:rPr lang="en-US" sz="2000" dirty="0" err="1">
                <a:solidFill>
                  <a:srgbClr val="008000"/>
                </a:solidFill>
                <a:latin typeface="Arial" pitchFamily="34" charset="0"/>
                <a:cs typeface="Arial" pitchFamily="34" charset="0"/>
              </a:rPr>
              <a:t>sẽ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bởi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Trưởng</a:t>
            </a:r>
            <a:r>
              <a:rPr lang="en-US" sz="2000" dirty="0">
                <a:solidFill>
                  <a:srgbClr val="008000"/>
                </a:solidFill>
                <a:latin typeface="Arial" pitchFamily="34" charset="0"/>
                <a:cs typeface="Arial" pitchFamily="34" charset="0"/>
              </a:rPr>
              <a:t> ban</a:t>
            </a:r>
          </a:p>
        </p:txBody>
      </p:sp>
    </p:spTree>
    <p:extLst>
      <p:ext uri="{BB962C8B-B14F-4D97-AF65-F5344CB8AC3E}">
        <p14:creationId xmlns:p14="http://schemas.microsoft.com/office/powerpoint/2010/main" val="4030578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3785652"/>
          </a:xfrm>
          <a:prstGeom prst="rect">
            <a:avLst/>
          </a:prstGeom>
        </p:spPr>
        <p:txBody>
          <a:bodyPr wrap="square">
            <a:spAutoFit/>
          </a:bodyPr>
          <a:lstStyle/>
          <a:p>
            <a:pPr algn="just"/>
            <a:r>
              <a:rPr lang="en-US" sz="2000" dirty="0" smtClean="0">
                <a:solidFill>
                  <a:srgbClr val="008000"/>
                </a:solidFill>
                <a:latin typeface="Arial" pitchFamily="34" charset="0"/>
                <a:cs typeface="Arial" pitchFamily="34" charset="0"/>
              </a:rPr>
              <a:t>17. </a:t>
            </a:r>
            <a:r>
              <a:rPr lang="en-US" sz="2000" dirty="0" err="1" smtClean="0">
                <a:solidFill>
                  <a:srgbClr val="008000"/>
                </a:solidFill>
                <a:latin typeface="Arial" pitchFamily="34" charset="0"/>
                <a:cs typeface="Arial" pitchFamily="34" charset="0"/>
              </a:rPr>
              <a:t>Quan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trắc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quá</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trình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theo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dõi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có</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thống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yếu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tố</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lên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nhằm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cung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cấp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thông</a:t>
            </a:r>
            <a:r>
              <a:rPr lang="en-US" sz="2000" dirty="0" smtClean="0">
                <a:solidFill>
                  <a:srgbClr val="008000"/>
                </a:solidFill>
                <a:latin typeface="Arial" pitchFamily="34" charset="0"/>
                <a:cs typeface="Arial" pitchFamily="34" charset="0"/>
              </a:rPr>
              <a:t> tin </a:t>
            </a:r>
            <a:r>
              <a:rPr lang="en-US" sz="2000" dirty="0" err="1" smtClean="0">
                <a:solidFill>
                  <a:srgbClr val="008000"/>
                </a:solidFill>
                <a:latin typeface="Arial" pitchFamily="34" charset="0"/>
                <a:cs typeface="Arial" pitchFamily="34" charset="0"/>
              </a:rPr>
              <a:t>phục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vụ</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đánh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giá</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trạng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diễn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biến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chất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xấu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đối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với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r>
              <a:rPr lang="en-US" sz="2000" dirty="0" smtClean="0">
                <a:solidFill>
                  <a:srgbClr val="008000"/>
                </a:solidFill>
                <a:latin typeface="Arial" pitchFamily="34" charset="0"/>
                <a:cs typeface="Arial" pitchFamily="34" charset="0"/>
              </a:rPr>
              <a:t>…………………</a:t>
            </a:r>
          </a:p>
          <a:p>
            <a:pPr algn="just"/>
            <a:r>
              <a:rPr lang="en-US" sz="2000" dirty="0" smtClean="0">
                <a:solidFill>
                  <a:srgbClr val="008000"/>
                </a:solidFill>
                <a:latin typeface="Arial" pitchFamily="34" charset="0"/>
                <a:cs typeface="Arial" pitchFamily="34" charset="0"/>
              </a:rPr>
              <a:t>21.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gây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ứng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kính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loại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đến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sự</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trao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đổi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nhiệt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giữa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trái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không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gian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xung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làm</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nhiệt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độ</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không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bao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quanh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mặt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trái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đất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nóng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lên</a:t>
            </a:r>
            <a:r>
              <a:rPr lang="en-US" sz="2000" dirty="0" smtClean="0">
                <a:solidFill>
                  <a:srgbClr val="008000"/>
                </a:solidFill>
                <a:latin typeface="Arial" pitchFamily="34" charset="0"/>
                <a:cs typeface="Arial" pitchFamily="34" charset="0"/>
              </a:rPr>
              <a:t>.</a:t>
            </a:r>
          </a:p>
          <a:p>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22. </a:t>
            </a:r>
            <a:r>
              <a:rPr lang="en-US" sz="2000" dirty="0" err="1" smtClean="0">
                <a:solidFill>
                  <a:srgbClr val="008000"/>
                </a:solidFill>
                <a:latin typeface="Arial" pitchFamily="34" charset="0"/>
                <a:cs typeface="Arial" pitchFamily="34" charset="0"/>
              </a:rPr>
              <a:t>Hạn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ngạch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phát</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gây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ứng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kính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khối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lượng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gây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hiệu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ứng</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kính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mỗi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quốc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gia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được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phép</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vào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bầu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quyển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theo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quy</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định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các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điều</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ước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quốc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tế</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liên</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quan</a:t>
            </a:r>
            <a:r>
              <a:rPr lang="en-US" sz="2000" dirty="0" smtClean="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2833423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964"/>
            <a:ext cx="9144000" cy="2123658"/>
          </a:xfrm>
          <a:prstGeom prst="rect">
            <a:avLst/>
          </a:prstGeom>
        </p:spPr>
        <p:txBody>
          <a:bodyPr wrap="square">
            <a:spAutoFit/>
          </a:bodyPr>
          <a:lstStyle/>
          <a:p>
            <a:pPr marL="342900" lvl="0" indent="-342900" algn="just">
              <a:buFont typeface="Wingdings" pitchFamily="2" charset="2"/>
              <a:buChar char="§"/>
            </a:pPr>
            <a:r>
              <a:rPr lang="vi-VN" sz="2200" dirty="0">
                <a:solidFill>
                  <a:srgbClr val="008000"/>
                </a:solidFill>
                <a:latin typeface="Arial" pitchFamily="34" charset="0"/>
                <a:cs typeface="Arial" pitchFamily="34" charset="0"/>
              </a:rPr>
              <a:t> </a:t>
            </a:r>
            <a:r>
              <a:rPr lang="en-US" sz="2200" dirty="0" err="1" smtClean="0">
                <a:solidFill>
                  <a:srgbClr val="008000"/>
                </a:solidFill>
                <a:latin typeface="Arial" pitchFamily="34" charset="0"/>
                <a:cs typeface="Arial" pitchFamily="34" charset="0"/>
              </a:rPr>
              <a:t>Ngoài</a:t>
            </a:r>
            <a:r>
              <a:rPr lang="en-US" sz="2200" dirty="0" smtClean="0">
                <a:solidFill>
                  <a:srgbClr val="008000"/>
                </a:solidFill>
                <a:latin typeface="Arial" pitchFamily="34" charset="0"/>
                <a:cs typeface="Arial" pitchFamily="34" charset="0"/>
              </a:rPr>
              <a:t> </a:t>
            </a:r>
            <a:r>
              <a:rPr lang="en-US" sz="2200" dirty="0" err="1" smtClean="0">
                <a:solidFill>
                  <a:srgbClr val="008000"/>
                </a:solidFill>
                <a:latin typeface="Arial" pitchFamily="34" charset="0"/>
                <a:cs typeface="Arial" pitchFamily="34" charset="0"/>
              </a:rPr>
              <a:t>ra</a:t>
            </a:r>
            <a:r>
              <a:rPr lang="vi-VN" sz="2200" dirty="0" smtClean="0">
                <a:solidFill>
                  <a:srgbClr val="008000"/>
                </a:solidFill>
                <a:latin typeface="Arial" pitchFamily="34" charset="0"/>
                <a:cs typeface="Arial" pitchFamily="34" charset="0"/>
              </a:rPr>
              <a:t>, </a:t>
            </a:r>
            <a:r>
              <a:rPr lang="vi-VN" sz="2200" dirty="0">
                <a:solidFill>
                  <a:srgbClr val="008000"/>
                </a:solidFill>
                <a:latin typeface="Arial" pitchFamily="34" charset="0"/>
                <a:cs typeface="Arial" pitchFamily="34" charset="0"/>
              </a:rPr>
              <a:t>TSU </a:t>
            </a:r>
            <a:r>
              <a:rPr lang="en-US" sz="2200" dirty="0" smtClean="0">
                <a:solidFill>
                  <a:srgbClr val="008000"/>
                </a:solidFill>
                <a:latin typeface="Arial" pitchFamily="34" charset="0"/>
                <a:cs typeface="Arial" pitchFamily="34" charset="0"/>
              </a:rPr>
              <a:t>(</a:t>
            </a:r>
            <a:r>
              <a:rPr lang="vi-VN" sz="2200" dirty="0">
                <a:solidFill>
                  <a:srgbClr val="008000"/>
                </a:solidFill>
                <a:latin typeface="Arial" pitchFamily="34" charset="0"/>
                <a:cs typeface="Arial" pitchFamily="34" charset="0"/>
              </a:rPr>
              <a:t>Vụ Khoa học Công nghệ và Môi trường (DSTE);, </a:t>
            </a:r>
            <a:r>
              <a:rPr lang="en-US" sz="2200" dirty="0" err="1">
                <a:solidFill>
                  <a:srgbClr val="008000"/>
                </a:solidFill>
                <a:latin typeface="Arial" pitchFamily="34" charset="0"/>
                <a:cs typeface="Arial" pitchFamily="34" charset="0"/>
              </a:rPr>
              <a:t>Viện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Môi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trường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Nông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nghiệp</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Trung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tâm</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Phân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tích</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và</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Chuyển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giao</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Công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nghệ</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Môi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trường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bộ</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môn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môi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trường</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chăn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nuôi-Viện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Chăn</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nuôi</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Quốc</a:t>
            </a:r>
            <a:r>
              <a:rPr lang="en-US" sz="2200" dirty="0">
                <a:solidFill>
                  <a:srgbClr val="008000"/>
                </a:solidFill>
                <a:latin typeface="Arial" pitchFamily="34" charset="0"/>
                <a:cs typeface="Arial" pitchFamily="34" charset="0"/>
              </a:rPr>
              <a:t> </a:t>
            </a:r>
            <a:r>
              <a:rPr lang="en-US" sz="2200" dirty="0" err="1">
                <a:solidFill>
                  <a:srgbClr val="008000"/>
                </a:solidFill>
                <a:latin typeface="Arial" pitchFamily="34" charset="0"/>
                <a:cs typeface="Arial" pitchFamily="34" charset="0"/>
              </a:rPr>
              <a:t>gia</a:t>
            </a:r>
            <a:r>
              <a:rPr lang="en-US" sz="2200" dirty="0">
                <a:solidFill>
                  <a:srgbClr val="008000"/>
                </a:solidFill>
                <a:latin typeface="Arial" pitchFamily="34" charset="0"/>
                <a:cs typeface="Arial" pitchFamily="34" charset="0"/>
              </a:rPr>
              <a:t> </a:t>
            </a:r>
            <a:r>
              <a:rPr lang="en-US" sz="2200" dirty="0" smtClean="0">
                <a:solidFill>
                  <a:srgbClr val="008000"/>
                </a:solidFill>
                <a:latin typeface="Arial" pitchFamily="34" charset="0"/>
                <a:cs typeface="Arial" pitchFamily="34" charset="0"/>
              </a:rPr>
              <a:t>) </a:t>
            </a:r>
            <a:r>
              <a:rPr lang="vi-VN" sz="2200" dirty="0" smtClean="0">
                <a:solidFill>
                  <a:srgbClr val="008000"/>
                </a:solidFill>
                <a:latin typeface="Arial" pitchFamily="34" charset="0"/>
                <a:cs typeface="Arial" pitchFamily="34" charset="0"/>
              </a:rPr>
              <a:t>sẽ </a:t>
            </a:r>
            <a:r>
              <a:rPr lang="vi-VN" sz="2200" dirty="0">
                <a:solidFill>
                  <a:srgbClr val="008000"/>
                </a:solidFill>
                <a:latin typeface="Arial" pitchFamily="34" charset="0"/>
                <a:cs typeface="Arial" pitchFamily="34" charset="0"/>
              </a:rPr>
              <a:t>tiến hành kiểm tra sâu về môi trường (lấy mẫu và phân tích </a:t>
            </a:r>
            <a:r>
              <a:rPr lang="en-US" sz="2200" dirty="0" err="1" smtClean="0">
                <a:solidFill>
                  <a:srgbClr val="008000"/>
                </a:solidFill>
                <a:latin typeface="Arial" pitchFamily="34" charset="0"/>
                <a:cs typeface="Arial" pitchFamily="34" charset="0"/>
              </a:rPr>
              <a:t>các</a:t>
            </a:r>
            <a:r>
              <a:rPr lang="en-US" sz="2200" dirty="0" smtClean="0">
                <a:solidFill>
                  <a:srgbClr val="008000"/>
                </a:solidFill>
                <a:latin typeface="Arial" pitchFamily="34" charset="0"/>
                <a:cs typeface="Arial" pitchFamily="34" charset="0"/>
              </a:rPr>
              <a:t> </a:t>
            </a:r>
            <a:r>
              <a:rPr lang="vi-VN" sz="2200" dirty="0" smtClean="0">
                <a:solidFill>
                  <a:srgbClr val="008000"/>
                </a:solidFill>
                <a:latin typeface="Arial" pitchFamily="34" charset="0"/>
                <a:cs typeface="Arial" pitchFamily="34" charset="0"/>
              </a:rPr>
              <a:t>thông </a:t>
            </a:r>
            <a:r>
              <a:rPr lang="vi-VN" sz="2200" dirty="0">
                <a:solidFill>
                  <a:srgbClr val="008000"/>
                </a:solidFill>
                <a:latin typeface="Arial" pitchFamily="34" charset="0"/>
                <a:cs typeface="Arial" pitchFamily="34" charset="0"/>
              </a:rPr>
              <a:t>số môi trường) và giám sát công trình khí sinh học hoạt động phù hợp với việc bảo vệ môi trường.</a:t>
            </a:r>
            <a:endParaRPr lang="en-US" sz="22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49374700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8600"/>
            <a:ext cx="8915400" cy="6186309"/>
          </a:xfrm>
          <a:prstGeom prst="rect">
            <a:avLst/>
          </a:prstGeom>
        </p:spPr>
        <p:txBody>
          <a:bodyPr wrap="square">
            <a:spAutoFit/>
          </a:bodyPr>
          <a:lstStyle/>
          <a:p>
            <a:pPr>
              <a:lnSpc>
                <a:spcPct val="150000"/>
              </a:lnSpc>
            </a:pPr>
            <a:r>
              <a:rPr lang="en-US" sz="2200" b="1" dirty="0" smtClean="0">
                <a:solidFill>
                  <a:srgbClr val="0070C0"/>
                </a:solidFill>
                <a:latin typeface="Arial" pitchFamily="34" charset="0"/>
                <a:cs typeface="Arial" pitchFamily="34" charset="0"/>
              </a:rPr>
              <a:t>4. </a:t>
            </a:r>
            <a:r>
              <a:rPr lang="en-US" sz="2200" b="1" dirty="0" err="1" smtClean="0">
                <a:solidFill>
                  <a:srgbClr val="0070C0"/>
                </a:solidFill>
                <a:latin typeface="Arial" pitchFamily="34" charset="0"/>
                <a:cs typeface="Arial" pitchFamily="34" charset="0"/>
              </a:rPr>
              <a:t>Giải</a:t>
            </a:r>
            <a:r>
              <a:rPr lang="en-US" sz="2200" b="1" dirty="0" smtClean="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đáp</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thắc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mắc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về</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các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báo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cáo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cần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thiết</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hoàn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thành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đáp</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ứng</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yêu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cầu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của</a:t>
            </a:r>
            <a:r>
              <a:rPr lang="en-US" sz="2200" b="1" dirty="0">
                <a:solidFill>
                  <a:srgbClr val="0070C0"/>
                </a:solidFill>
                <a:latin typeface="Arial" pitchFamily="34" charset="0"/>
                <a:cs typeface="Arial" pitchFamily="34" charset="0"/>
              </a:rPr>
              <a:t> CPMU </a:t>
            </a:r>
            <a:r>
              <a:rPr lang="en-US" sz="2200" b="1" dirty="0" err="1">
                <a:solidFill>
                  <a:srgbClr val="0070C0"/>
                </a:solidFill>
                <a:latin typeface="Arial" pitchFamily="34" charset="0"/>
                <a:cs typeface="Arial" pitchFamily="34" charset="0"/>
              </a:rPr>
              <a:t>và</a:t>
            </a:r>
            <a:r>
              <a:rPr lang="en-US" sz="2200" b="1" dirty="0">
                <a:solidFill>
                  <a:srgbClr val="0070C0"/>
                </a:solidFill>
                <a:latin typeface="Arial" pitchFamily="34" charset="0"/>
                <a:cs typeface="Arial" pitchFamily="34" charset="0"/>
              </a:rPr>
              <a:t> ADB </a:t>
            </a:r>
            <a:r>
              <a:rPr lang="en-US" sz="2200" b="1" dirty="0" err="1">
                <a:solidFill>
                  <a:srgbClr val="0070C0"/>
                </a:solidFill>
                <a:latin typeface="Arial" pitchFamily="34" charset="0"/>
                <a:cs typeface="Arial" pitchFamily="34" charset="0"/>
              </a:rPr>
              <a:t>về</a:t>
            </a:r>
            <a:r>
              <a:rPr lang="en-US" sz="2200" b="1" dirty="0">
                <a:solidFill>
                  <a:srgbClr val="0070C0"/>
                </a:solidFill>
                <a:latin typeface="Arial" pitchFamily="34" charset="0"/>
                <a:cs typeface="Arial" pitchFamily="34" charset="0"/>
              </a:rPr>
              <a:t> an </a:t>
            </a:r>
            <a:r>
              <a:rPr lang="en-US" sz="2200" b="1" dirty="0" err="1">
                <a:solidFill>
                  <a:srgbClr val="0070C0"/>
                </a:solidFill>
                <a:latin typeface="Arial" pitchFamily="34" charset="0"/>
                <a:cs typeface="Arial" pitchFamily="34" charset="0"/>
              </a:rPr>
              <a:t>toàn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môi</a:t>
            </a:r>
            <a:r>
              <a:rPr lang="en-US" sz="2200" b="1" dirty="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trường</a:t>
            </a:r>
            <a:endParaRPr lang="en-US" sz="2200" b="1" dirty="0" smtClean="0">
              <a:solidFill>
                <a:srgbClr val="0070C0"/>
              </a:solidFill>
              <a:latin typeface="Arial" pitchFamily="34" charset="0"/>
              <a:cs typeface="Arial" pitchFamily="34" charset="0"/>
            </a:endParaRPr>
          </a:p>
          <a:p>
            <a:endParaRPr lang="de-DE" sz="2200" b="1" cap="all" dirty="0" smtClean="0">
              <a:latin typeface="Arial" pitchFamily="34" charset="0"/>
              <a:cs typeface="Arial" pitchFamily="34" charset="0"/>
            </a:endParaRPr>
          </a:p>
          <a:p>
            <a:r>
              <a:rPr lang="de-DE" sz="2200" b="1" cap="all" dirty="0" smtClean="0">
                <a:solidFill>
                  <a:srgbClr val="FF0000"/>
                </a:solidFill>
                <a:latin typeface="Arial" pitchFamily="34" charset="0"/>
                <a:cs typeface="Arial" pitchFamily="34" charset="0"/>
              </a:rPr>
              <a:t>Quy </a:t>
            </a:r>
            <a:r>
              <a:rPr lang="de-DE" sz="2200" b="1" cap="all" dirty="0">
                <a:solidFill>
                  <a:srgbClr val="FF0000"/>
                </a:solidFill>
                <a:latin typeface="Arial" pitchFamily="34" charset="0"/>
                <a:cs typeface="Arial" pitchFamily="34" charset="0"/>
              </a:rPr>
              <a:t>trình thực hiện báo cáo môi trường nền ban đầu</a:t>
            </a:r>
            <a:endParaRPr lang="en-US" sz="2200" dirty="0">
              <a:solidFill>
                <a:srgbClr val="FF0000"/>
              </a:solidFill>
              <a:latin typeface="Arial" pitchFamily="34" charset="0"/>
              <a:cs typeface="Arial" pitchFamily="34" charset="0"/>
            </a:endParaRPr>
          </a:p>
          <a:p>
            <a:r>
              <a:rPr lang="de-DE" sz="2200" b="1" dirty="0">
                <a:latin typeface="Arial" pitchFamily="34" charset="0"/>
                <a:cs typeface="Arial" pitchFamily="34" charset="0"/>
              </a:rPr>
              <a:t> </a:t>
            </a:r>
            <a:endParaRPr lang="en-US" sz="2200" dirty="0">
              <a:latin typeface="Arial" pitchFamily="34" charset="0"/>
              <a:cs typeface="Arial" pitchFamily="34" charset="0"/>
            </a:endParaRPr>
          </a:p>
          <a:p>
            <a:pPr algn="just"/>
            <a:r>
              <a:rPr lang="de-DE" sz="2200" b="1" dirty="0">
                <a:solidFill>
                  <a:srgbClr val="008000"/>
                </a:solidFill>
                <a:latin typeface="Arial" pitchFamily="34" charset="0"/>
                <a:cs typeface="Arial" pitchFamily="34" charset="0"/>
              </a:rPr>
              <a:t>Bước 1: </a:t>
            </a:r>
            <a:r>
              <a:rPr lang="de-DE" sz="2200" dirty="0">
                <a:solidFill>
                  <a:srgbClr val="008000"/>
                </a:solidFill>
                <a:latin typeface="Arial" pitchFamily="34" charset="0"/>
                <a:cs typeface="Arial" pitchFamily="34" charset="0"/>
              </a:rPr>
              <a:t>PPMU thực hiện bảng đánh giá nhanh môi trường (REA) cho từng công trình khí sinh học cỡ vừa</a:t>
            </a:r>
            <a:endParaRPr lang="en-US" sz="2200" dirty="0">
              <a:solidFill>
                <a:srgbClr val="008000"/>
              </a:solidFill>
              <a:latin typeface="Arial" pitchFamily="34" charset="0"/>
              <a:cs typeface="Arial" pitchFamily="34" charset="0"/>
            </a:endParaRPr>
          </a:p>
          <a:p>
            <a:pPr algn="just"/>
            <a:r>
              <a:rPr lang="de-DE" sz="2200" b="1" dirty="0">
                <a:solidFill>
                  <a:srgbClr val="008000"/>
                </a:solidFill>
                <a:latin typeface="Arial" pitchFamily="34" charset="0"/>
                <a:cs typeface="Arial" pitchFamily="34" charset="0"/>
              </a:rPr>
              <a:t>Bước 2: </a:t>
            </a:r>
            <a:r>
              <a:rPr lang="de-DE" sz="2200" dirty="0">
                <a:solidFill>
                  <a:srgbClr val="008000"/>
                </a:solidFill>
                <a:latin typeface="Arial" pitchFamily="34" charset="0"/>
                <a:cs typeface="Arial" pitchFamily="34" charset="0"/>
              </a:rPr>
              <a:t>PPMU gửi bảng đánh giá nhanh REA cho tổ môi trường và tư vấn để phân loại tiểu dự án (A, B, C, FI) theo bản phân loại môi trường (Environmental category form) của ADB</a:t>
            </a:r>
            <a:endParaRPr lang="en-US" sz="2200" dirty="0">
              <a:solidFill>
                <a:srgbClr val="008000"/>
              </a:solidFill>
              <a:latin typeface="Arial" pitchFamily="34" charset="0"/>
              <a:cs typeface="Arial" pitchFamily="34" charset="0"/>
            </a:endParaRPr>
          </a:p>
          <a:p>
            <a:pPr algn="just"/>
            <a:r>
              <a:rPr lang="de-DE" sz="2200" b="1" dirty="0">
                <a:solidFill>
                  <a:srgbClr val="008000"/>
                </a:solidFill>
                <a:latin typeface="Arial" pitchFamily="34" charset="0"/>
                <a:cs typeface="Arial" pitchFamily="34" charset="0"/>
              </a:rPr>
              <a:t>Bước 3: </a:t>
            </a:r>
            <a:r>
              <a:rPr lang="de-DE" sz="2200" dirty="0">
                <a:solidFill>
                  <a:srgbClr val="008000"/>
                </a:solidFill>
                <a:latin typeface="Arial" pitchFamily="34" charset="0"/>
                <a:cs typeface="Arial" pitchFamily="34" charset="0"/>
              </a:rPr>
              <a:t>Bản phân loại môi trường tiểu dự án (Environmental category form) sẽ được gửi lại PPMU để lấy xác nhận và PPMU gửi trực tiếp cho CPMU xác nhận.</a:t>
            </a:r>
            <a:endParaRPr lang="en-US" sz="2200" dirty="0">
              <a:solidFill>
                <a:srgbClr val="008000"/>
              </a:solidFill>
              <a:latin typeface="Arial" pitchFamily="34" charset="0"/>
              <a:cs typeface="Arial" pitchFamily="34" charset="0"/>
            </a:endParaRPr>
          </a:p>
          <a:p>
            <a:pPr algn="just"/>
            <a:r>
              <a:rPr lang="de-DE" sz="2200" b="1" dirty="0">
                <a:solidFill>
                  <a:srgbClr val="008000"/>
                </a:solidFill>
                <a:latin typeface="Arial" pitchFamily="34" charset="0"/>
                <a:cs typeface="Arial" pitchFamily="34" charset="0"/>
              </a:rPr>
              <a:t>Bước 4</a:t>
            </a:r>
            <a:r>
              <a:rPr lang="de-DE" sz="2200" dirty="0">
                <a:solidFill>
                  <a:srgbClr val="008000"/>
                </a:solidFill>
                <a:latin typeface="Arial" pitchFamily="34" charset="0"/>
                <a:cs typeface="Arial" pitchFamily="34" charset="0"/>
              </a:rPr>
              <a:t>: CPMU gửi bảng REA và bản phân loại môi trường (Environmental category form)  cho ADB để lấy ý kiến</a:t>
            </a:r>
            <a:endParaRPr lang="en-US" sz="2200" dirty="0">
              <a:solidFill>
                <a:srgbClr val="008000"/>
              </a:solidFill>
              <a:latin typeface="Arial" pitchFamily="34" charset="0"/>
              <a:cs typeface="Arial" pitchFamily="34" charset="0"/>
            </a:endParaRPr>
          </a:p>
          <a:p>
            <a:pPr algn="just"/>
            <a:r>
              <a:rPr lang="de-DE" sz="2200" b="1" dirty="0">
                <a:solidFill>
                  <a:srgbClr val="008000"/>
                </a:solidFill>
                <a:latin typeface="Arial" pitchFamily="34" charset="0"/>
                <a:cs typeface="Arial" pitchFamily="34" charset="0"/>
              </a:rPr>
              <a:t>Bước 5</a:t>
            </a:r>
            <a:r>
              <a:rPr lang="de-DE" sz="2200" dirty="0">
                <a:solidFill>
                  <a:srgbClr val="008000"/>
                </a:solidFill>
                <a:latin typeface="Arial" pitchFamily="34" charset="0"/>
                <a:cs typeface="Arial" pitchFamily="34" charset="0"/>
              </a:rPr>
              <a:t>: PPMU sẽ thực hiện báo cáo môi trường nền ban đầu theo hướng dẫn, nộp cho CPMU phê duyệt và xin ý kiến của ADB</a:t>
            </a:r>
            <a:endParaRPr lang="en-US" sz="22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8496106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50" y="317500"/>
            <a:ext cx="9129713" cy="622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65468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9654" y="1219200"/>
            <a:ext cx="8139545" cy="4600042"/>
          </a:xfrm>
          <a:prstGeom prst="rect">
            <a:avLst/>
          </a:prstGeom>
        </p:spPr>
        <p:txBody>
          <a:bodyPr wrap="square">
            <a:spAutoFit/>
          </a:bodyPr>
          <a:lstStyle/>
          <a:p>
            <a:pPr>
              <a:lnSpc>
                <a:spcPct val="150000"/>
              </a:lnSpc>
            </a:pPr>
            <a:r>
              <a:rPr lang="en-US" sz="2200" b="1" dirty="0" smtClean="0">
                <a:solidFill>
                  <a:srgbClr val="0070C0"/>
                </a:solidFill>
                <a:latin typeface="Arial" pitchFamily="34" charset="0"/>
                <a:cs typeface="Arial" pitchFamily="34" charset="0"/>
              </a:rPr>
              <a:t>4. </a:t>
            </a:r>
            <a:r>
              <a:rPr lang="en-US" sz="2200" b="1" dirty="0" err="1" smtClean="0">
                <a:solidFill>
                  <a:srgbClr val="0070C0"/>
                </a:solidFill>
                <a:latin typeface="Arial" pitchFamily="34" charset="0"/>
                <a:cs typeface="Arial" pitchFamily="34" charset="0"/>
              </a:rPr>
              <a:t>Giải</a:t>
            </a:r>
            <a:r>
              <a:rPr lang="en-US" sz="2200" b="1" dirty="0" smtClean="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đáp</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thắc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mắc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về</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các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báo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cáo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cần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thiết</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hoàn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thành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đáp</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ứng</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yêu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cầu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của</a:t>
            </a:r>
            <a:r>
              <a:rPr lang="en-US" sz="2200" b="1" dirty="0">
                <a:solidFill>
                  <a:srgbClr val="0070C0"/>
                </a:solidFill>
                <a:latin typeface="Arial" pitchFamily="34" charset="0"/>
                <a:cs typeface="Arial" pitchFamily="34" charset="0"/>
              </a:rPr>
              <a:t> CPMU </a:t>
            </a:r>
            <a:r>
              <a:rPr lang="en-US" sz="2200" b="1" dirty="0" err="1">
                <a:solidFill>
                  <a:srgbClr val="0070C0"/>
                </a:solidFill>
                <a:latin typeface="Arial" pitchFamily="34" charset="0"/>
                <a:cs typeface="Arial" pitchFamily="34" charset="0"/>
              </a:rPr>
              <a:t>và</a:t>
            </a:r>
            <a:r>
              <a:rPr lang="en-US" sz="2200" b="1" dirty="0">
                <a:solidFill>
                  <a:srgbClr val="0070C0"/>
                </a:solidFill>
                <a:latin typeface="Arial" pitchFamily="34" charset="0"/>
                <a:cs typeface="Arial" pitchFamily="34" charset="0"/>
              </a:rPr>
              <a:t> ADB </a:t>
            </a:r>
            <a:r>
              <a:rPr lang="en-US" sz="2200" b="1" dirty="0" err="1">
                <a:solidFill>
                  <a:srgbClr val="0070C0"/>
                </a:solidFill>
                <a:latin typeface="Arial" pitchFamily="34" charset="0"/>
                <a:cs typeface="Arial" pitchFamily="34" charset="0"/>
              </a:rPr>
              <a:t>về</a:t>
            </a:r>
            <a:r>
              <a:rPr lang="en-US" sz="2200" b="1" dirty="0">
                <a:solidFill>
                  <a:srgbClr val="0070C0"/>
                </a:solidFill>
                <a:latin typeface="Arial" pitchFamily="34" charset="0"/>
                <a:cs typeface="Arial" pitchFamily="34" charset="0"/>
              </a:rPr>
              <a:t> an </a:t>
            </a:r>
            <a:r>
              <a:rPr lang="en-US" sz="2200" b="1" dirty="0" err="1">
                <a:solidFill>
                  <a:srgbClr val="0070C0"/>
                </a:solidFill>
                <a:latin typeface="Arial" pitchFamily="34" charset="0"/>
                <a:cs typeface="Arial" pitchFamily="34" charset="0"/>
              </a:rPr>
              <a:t>toàn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môi</a:t>
            </a:r>
            <a:r>
              <a:rPr lang="en-US" sz="2200" b="1" dirty="0">
                <a:solidFill>
                  <a:srgbClr val="0070C0"/>
                </a:solidFill>
                <a:latin typeface="Arial" pitchFamily="34" charset="0"/>
                <a:cs typeface="Arial" pitchFamily="34" charset="0"/>
              </a:rPr>
              <a:t> </a:t>
            </a:r>
            <a:r>
              <a:rPr lang="en-US" sz="2200" b="1" dirty="0" err="1" smtClean="0">
                <a:solidFill>
                  <a:srgbClr val="0070C0"/>
                </a:solidFill>
                <a:latin typeface="Arial" pitchFamily="34" charset="0"/>
                <a:cs typeface="Arial" pitchFamily="34" charset="0"/>
              </a:rPr>
              <a:t>trường</a:t>
            </a:r>
            <a:endParaRPr lang="en-US" sz="2200" b="1" dirty="0" smtClean="0">
              <a:solidFill>
                <a:srgbClr val="0070C0"/>
              </a:solidFill>
              <a:latin typeface="Arial" pitchFamily="34" charset="0"/>
              <a:cs typeface="Arial" pitchFamily="34" charset="0"/>
            </a:endParaRPr>
          </a:p>
          <a:p>
            <a:pPr marL="342900" indent="-342900">
              <a:lnSpc>
                <a:spcPct val="150000"/>
              </a:lnSpc>
              <a:buFontTx/>
              <a:buChar char="-"/>
            </a:pPr>
            <a:r>
              <a:rPr lang="en-US" sz="2200" dirty="0" err="1" smtClean="0">
                <a:solidFill>
                  <a:srgbClr val="0070C0"/>
                </a:solidFill>
                <a:latin typeface="Arial" pitchFamily="34" charset="0"/>
                <a:cs typeface="Arial" pitchFamily="34" charset="0"/>
              </a:rPr>
              <a:t>Báo</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cáo</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thẩm</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định</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môi</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trường</a:t>
            </a:r>
            <a:r>
              <a:rPr lang="en-US" sz="2200" dirty="0" smtClean="0">
                <a:solidFill>
                  <a:srgbClr val="0070C0"/>
                </a:solidFill>
                <a:latin typeface="Arial" pitchFamily="34" charset="0"/>
                <a:cs typeface="Arial" pitchFamily="34" charset="0"/>
              </a:rPr>
              <a:t> ban </a:t>
            </a:r>
            <a:r>
              <a:rPr lang="en-US" sz="2200" dirty="0" err="1" smtClean="0">
                <a:solidFill>
                  <a:srgbClr val="0070C0"/>
                </a:solidFill>
                <a:latin typeface="Arial" pitchFamily="34" charset="0"/>
                <a:cs typeface="Arial" pitchFamily="34" charset="0"/>
              </a:rPr>
              <a:t>đầu</a:t>
            </a:r>
            <a:endParaRPr lang="en-US" sz="2200" dirty="0" smtClean="0">
              <a:solidFill>
                <a:srgbClr val="0070C0"/>
              </a:solidFill>
              <a:latin typeface="Arial" pitchFamily="34" charset="0"/>
              <a:cs typeface="Arial" pitchFamily="34" charset="0"/>
            </a:endParaRPr>
          </a:p>
          <a:p>
            <a:pPr marL="342900" indent="-342900">
              <a:lnSpc>
                <a:spcPct val="150000"/>
              </a:lnSpc>
              <a:buFontTx/>
              <a:buChar char="-"/>
            </a:pPr>
            <a:r>
              <a:rPr lang="en-US" sz="2200" dirty="0" err="1" smtClean="0">
                <a:solidFill>
                  <a:srgbClr val="0070C0"/>
                </a:solidFill>
                <a:latin typeface="Arial" pitchFamily="34" charset="0"/>
                <a:cs typeface="Arial" pitchFamily="34" charset="0"/>
              </a:rPr>
              <a:t>Bản</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đánh</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giá</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nhanh</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môi</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trường</a:t>
            </a:r>
            <a:r>
              <a:rPr lang="en-US" sz="2200" dirty="0" smtClean="0">
                <a:solidFill>
                  <a:srgbClr val="0070C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địa</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điểm</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xây</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dựng</a:t>
            </a:r>
            <a:r>
              <a:rPr lang="en-US" sz="2200" dirty="0" smtClean="0">
                <a:solidFill>
                  <a:srgbClr val="FF0000"/>
                </a:solidFill>
                <a:latin typeface="Arial" pitchFamily="34" charset="0"/>
                <a:cs typeface="Arial" pitchFamily="34" charset="0"/>
              </a:rPr>
              <a:t> CT </a:t>
            </a:r>
            <a:r>
              <a:rPr lang="en-US" sz="2200" dirty="0" err="1" smtClean="0">
                <a:solidFill>
                  <a:srgbClr val="FF0000"/>
                </a:solidFill>
                <a:latin typeface="Arial" pitchFamily="34" charset="0"/>
                <a:cs typeface="Arial" pitchFamily="34" charset="0"/>
              </a:rPr>
              <a:t>vừa</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và</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lớn</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vị</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trí</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cách</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khu</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dân</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cư</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công</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trình</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ông</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cộng</a:t>
            </a:r>
            <a:r>
              <a:rPr lang="en-US" sz="2200" dirty="0" smtClean="0">
                <a:solidFill>
                  <a:srgbClr val="FF0000"/>
                </a:solidFill>
                <a:latin typeface="Arial" pitchFamily="34" charset="0"/>
                <a:cs typeface="Arial" pitchFamily="34" charset="0"/>
              </a:rPr>
              <a:t>, di </a:t>
            </a:r>
            <a:r>
              <a:rPr lang="en-US" sz="2200" dirty="0" err="1" smtClean="0">
                <a:solidFill>
                  <a:srgbClr val="FF0000"/>
                </a:solidFill>
                <a:latin typeface="Arial" pitchFamily="34" charset="0"/>
                <a:cs typeface="Arial" pitchFamily="34" charset="0"/>
              </a:rPr>
              <a:t>tích</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văn</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hóa</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lịch</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sử</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tối</a:t>
            </a:r>
            <a:r>
              <a:rPr lang="en-US" sz="2200" dirty="0" smtClean="0">
                <a:solidFill>
                  <a:srgbClr val="FF0000"/>
                </a:solidFill>
                <a:latin typeface="Arial" pitchFamily="34" charset="0"/>
                <a:cs typeface="Arial" pitchFamily="34" charset="0"/>
              </a:rPr>
              <a:t> </a:t>
            </a:r>
            <a:r>
              <a:rPr lang="en-US" sz="2200" dirty="0" err="1" smtClean="0">
                <a:solidFill>
                  <a:srgbClr val="FF0000"/>
                </a:solidFill>
                <a:latin typeface="Arial" pitchFamily="34" charset="0"/>
                <a:cs typeface="Arial" pitchFamily="34" charset="0"/>
              </a:rPr>
              <a:t>thiểu</a:t>
            </a:r>
            <a:r>
              <a:rPr lang="en-US" sz="2200" dirty="0" smtClean="0">
                <a:solidFill>
                  <a:srgbClr val="FF0000"/>
                </a:solidFill>
                <a:latin typeface="Arial" pitchFamily="34" charset="0"/>
                <a:cs typeface="Arial" pitchFamily="34" charset="0"/>
              </a:rPr>
              <a:t> </a:t>
            </a:r>
            <a:r>
              <a:rPr lang="en-US" sz="2200" b="1" u="sng" dirty="0" smtClean="0">
                <a:solidFill>
                  <a:srgbClr val="FF0000"/>
                </a:solidFill>
                <a:latin typeface="Arial" pitchFamily="34" charset="0"/>
                <a:cs typeface="Arial" pitchFamily="34" charset="0"/>
              </a:rPr>
              <a:t>1km</a:t>
            </a:r>
            <a:r>
              <a:rPr lang="en-US" sz="2200" dirty="0" smtClean="0">
                <a:solidFill>
                  <a:srgbClr val="FF0000"/>
                </a:solidFill>
                <a:latin typeface="Arial" pitchFamily="34" charset="0"/>
                <a:cs typeface="Arial" pitchFamily="34" charset="0"/>
              </a:rPr>
              <a:t>)</a:t>
            </a:r>
          </a:p>
          <a:p>
            <a:pPr marL="342900" indent="-342900">
              <a:lnSpc>
                <a:spcPct val="150000"/>
              </a:lnSpc>
              <a:buFontTx/>
              <a:buChar char="-"/>
            </a:pPr>
            <a:r>
              <a:rPr lang="en-US" sz="2200" dirty="0" smtClean="0">
                <a:solidFill>
                  <a:srgbClr val="0070C0"/>
                </a:solidFill>
                <a:latin typeface="Arial" pitchFamily="34" charset="0"/>
                <a:cs typeface="Arial" pitchFamily="34" charset="0"/>
              </a:rPr>
              <a:t>Bảng </a:t>
            </a:r>
            <a:r>
              <a:rPr lang="en-US" sz="2200" dirty="0" err="1" smtClean="0">
                <a:solidFill>
                  <a:srgbClr val="0070C0"/>
                </a:solidFill>
                <a:latin typeface="Arial" pitchFamily="34" charset="0"/>
                <a:cs typeface="Arial" pitchFamily="34" charset="0"/>
              </a:rPr>
              <a:t>phân</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loại</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môi</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trường</a:t>
            </a:r>
            <a:endParaRPr lang="en-US" sz="2200" dirty="0" smtClean="0">
              <a:solidFill>
                <a:srgbClr val="0070C0"/>
              </a:solidFill>
              <a:latin typeface="Arial" pitchFamily="34" charset="0"/>
              <a:cs typeface="Arial" pitchFamily="34" charset="0"/>
            </a:endParaRPr>
          </a:p>
          <a:p>
            <a:pPr marL="342900" indent="-342900">
              <a:lnSpc>
                <a:spcPct val="150000"/>
              </a:lnSpc>
              <a:buFontTx/>
              <a:buChar char="-"/>
            </a:pPr>
            <a:r>
              <a:rPr lang="en-US" sz="2200" dirty="0" err="1" smtClean="0">
                <a:solidFill>
                  <a:srgbClr val="0070C0"/>
                </a:solidFill>
                <a:latin typeface="Arial" pitchFamily="34" charset="0"/>
                <a:cs typeface="Arial" pitchFamily="34" charset="0"/>
              </a:rPr>
              <a:t>Báo</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cáo</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giám</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sát</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môi</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trường</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định</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kỳ</a:t>
            </a:r>
            <a:endParaRPr lang="en-US" sz="2200" dirty="0" smtClean="0">
              <a:solidFill>
                <a:srgbClr val="0070C0"/>
              </a:solidFill>
              <a:latin typeface="Arial" pitchFamily="34" charset="0"/>
              <a:cs typeface="Arial" pitchFamily="34" charset="0"/>
            </a:endParaRPr>
          </a:p>
          <a:p>
            <a:pPr marL="342900" indent="-342900">
              <a:lnSpc>
                <a:spcPct val="150000"/>
              </a:lnSpc>
              <a:buFontTx/>
              <a:buChar char="-"/>
            </a:pPr>
            <a:r>
              <a:rPr lang="en-US" sz="2200" dirty="0" err="1" smtClean="0">
                <a:solidFill>
                  <a:srgbClr val="0070C0"/>
                </a:solidFill>
                <a:latin typeface="Arial" pitchFamily="34" charset="0"/>
                <a:cs typeface="Arial" pitchFamily="34" charset="0"/>
              </a:rPr>
              <a:t>Các</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hỏi</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đáp</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khác</a:t>
            </a:r>
            <a:endParaRPr lang="en-US" sz="2200" dirty="0" smtClean="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34097099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9654" y="272787"/>
            <a:ext cx="8139545" cy="6186309"/>
          </a:xfrm>
          <a:prstGeom prst="rect">
            <a:avLst/>
          </a:prstGeom>
        </p:spPr>
        <p:txBody>
          <a:bodyPr wrap="square">
            <a:spAutoFit/>
          </a:bodyPr>
          <a:lstStyle/>
          <a:p>
            <a:pPr>
              <a:lnSpc>
                <a:spcPct val="150000"/>
              </a:lnSpc>
            </a:pPr>
            <a:r>
              <a:rPr lang="en-US" sz="2200" b="1" dirty="0" smtClean="0">
                <a:solidFill>
                  <a:srgbClr val="0070C0"/>
                </a:solidFill>
                <a:latin typeface="Arial" pitchFamily="34" charset="0"/>
                <a:cs typeface="Arial" pitchFamily="34" charset="0"/>
              </a:rPr>
              <a:t> 5. </a:t>
            </a:r>
            <a:r>
              <a:rPr lang="en-US" sz="2200" b="1" dirty="0" err="1" smtClean="0">
                <a:solidFill>
                  <a:srgbClr val="0070C0"/>
                </a:solidFill>
                <a:latin typeface="Arial" pitchFamily="34" charset="0"/>
                <a:cs typeface="Arial" pitchFamily="34" charset="0"/>
              </a:rPr>
              <a:t>Thực</a:t>
            </a:r>
            <a:r>
              <a:rPr lang="en-US" sz="2200" b="1" dirty="0" smtClean="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hành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đạc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phân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tích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một</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số</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chỉ</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tiêu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đơn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giản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theo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yêu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cầu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giám</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sát</a:t>
            </a:r>
            <a:r>
              <a:rPr lang="en-US" sz="2200" b="1" dirty="0">
                <a:solidFill>
                  <a:srgbClr val="0070C0"/>
                </a:solidFill>
                <a:latin typeface="Arial" pitchFamily="34" charset="0"/>
                <a:cs typeface="Arial" pitchFamily="34" charset="0"/>
              </a:rPr>
              <a:t> </a:t>
            </a:r>
            <a:endParaRPr lang="en-US" sz="2200" b="1" dirty="0" smtClean="0">
              <a:solidFill>
                <a:srgbClr val="0070C0"/>
              </a:solidFill>
              <a:latin typeface="Arial" pitchFamily="34" charset="0"/>
              <a:cs typeface="Arial" pitchFamily="34" charset="0"/>
            </a:endParaRPr>
          </a:p>
          <a:p>
            <a:pPr>
              <a:lnSpc>
                <a:spcPct val="150000"/>
              </a:lnSpc>
            </a:pPr>
            <a:endParaRPr lang="en-US" sz="2200" b="1" dirty="0">
              <a:solidFill>
                <a:srgbClr val="0070C0"/>
              </a:solidFill>
              <a:latin typeface="Arial" pitchFamily="34" charset="0"/>
              <a:cs typeface="Arial" pitchFamily="34" charset="0"/>
            </a:endParaRPr>
          </a:p>
          <a:p>
            <a:pPr>
              <a:lnSpc>
                <a:spcPct val="150000"/>
              </a:lnSpc>
            </a:pPr>
            <a:r>
              <a:rPr lang="en-US" sz="2200" b="1" dirty="0" smtClean="0">
                <a:solidFill>
                  <a:srgbClr val="0070C0"/>
                </a:solidFill>
                <a:latin typeface="Arial" pitchFamily="34" charset="0"/>
                <a:cs typeface="Arial" pitchFamily="34" charset="0"/>
              </a:rPr>
              <a:t>5.1 </a:t>
            </a:r>
            <a:r>
              <a:rPr lang="en-US" sz="2200" b="1" dirty="0" err="1" smtClean="0">
                <a:solidFill>
                  <a:srgbClr val="0070C0"/>
                </a:solidFill>
                <a:latin typeface="Arial" pitchFamily="34" charset="0"/>
                <a:cs typeface="Arial" pitchFamily="34" charset="0"/>
              </a:rPr>
              <a:t>Thực</a:t>
            </a:r>
            <a:r>
              <a:rPr lang="en-US" sz="2200" b="1" dirty="0" smtClean="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hiện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Thực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hành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đạc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phân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tích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một</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số</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chỉ</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tiêu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đơn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giản</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theo</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yêu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cầu</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giám</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sát</a:t>
            </a:r>
            <a:r>
              <a:rPr lang="en-US" sz="2200" b="1" dirty="0">
                <a:solidFill>
                  <a:srgbClr val="0070C0"/>
                </a:solidFill>
                <a:latin typeface="Arial" pitchFamily="34" charset="0"/>
                <a:cs typeface="Arial" pitchFamily="34" charset="0"/>
              </a:rPr>
              <a:t> </a:t>
            </a:r>
            <a:r>
              <a:rPr lang="en-US" sz="2200" dirty="0" smtClean="0">
                <a:solidFill>
                  <a:srgbClr val="0070C0"/>
                </a:solidFill>
                <a:latin typeface="Arial" pitchFamily="34" charset="0"/>
                <a:cs typeface="Arial" pitchFamily="34" charset="0"/>
              </a:rPr>
              <a:t>(</a:t>
            </a:r>
            <a:r>
              <a:rPr lang="en-US" sz="2200" dirty="0" err="1" smtClean="0">
                <a:solidFill>
                  <a:srgbClr val="0070C0"/>
                </a:solidFill>
                <a:latin typeface="Arial" pitchFamily="34" charset="0"/>
                <a:cs typeface="Arial" pitchFamily="34" charset="0"/>
              </a:rPr>
              <a:t>Đơn</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vị</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chịu</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trách</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hiệm</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lên</a:t>
            </a:r>
            <a:r>
              <a:rPr lang="en-US" sz="2200" dirty="0" smtClean="0">
                <a:solidFill>
                  <a:srgbClr val="0070C0"/>
                </a:solidFill>
                <a:latin typeface="Arial" pitchFamily="34" charset="0"/>
                <a:cs typeface="Arial" pitchFamily="34" charset="0"/>
              </a:rPr>
              <a:t> </a:t>
            </a:r>
            <a:r>
              <a:rPr lang="en-US" sz="2200" dirty="0" err="1" smtClean="0">
                <a:solidFill>
                  <a:srgbClr val="0070C0"/>
                </a:solidFill>
                <a:latin typeface="Arial" pitchFamily="34" charset="0"/>
                <a:cs typeface="Arial" pitchFamily="34" charset="0"/>
              </a:rPr>
              <a:t>nọi</a:t>
            </a:r>
            <a:r>
              <a:rPr lang="en-US" sz="2200" dirty="0" smtClean="0">
                <a:solidFill>
                  <a:srgbClr val="0070C0"/>
                </a:solidFill>
                <a:latin typeface="Arial" pitchFamily="34" charset="0"/>
                <a:cs typeface="Arial" pitchFamily="34" charset="0"/>
              </a:rPr>
              <a:t> dung)</a:t>
            </a:r>
            <a:endParaRPr lang="en-US" sz="2200" dirty="0">
              <a:solidFill>
                <a:srgbClr val="0070C0"/>
              </a:solidFill>
              <a:latin typeface="Arial" pitchFamily="34" charset="0"/>
              <a:cs typeface="Arial" pitchFamily="34" charset="0"/>
            </a:endParaRPr>
          </a:p>
          <a:p>
            <a:pPr>
              <a:lnSpc>
                <a:spcPct val="150000"/>
              </a:lnSpc>
            </a:pPr>
            <a:endParaRPr lang="en-US" sz="2200" b="1" dirty="0">
              <a:solidFill>
                <a:srgbClr val="0070C0"/>
              </a:solidFill>
              <a:latin typeface="Arial" pitchFamily="34" charset="0"/>
              <a:cs typeface="Arial" pitchFamily="34" charset="0"/>
            </a:endParaRPr>
          </a:p>
          <a:p>
            <a:pPr>
              <a:lnSpc>
                <a:spcPct val="150000"/>
              </a:lnSpc>
            </a:pPr>
            <a:r>
              <a:rPr lang="en-US" sz="2200" b="1" dirty="0" smtClean="0">
                <a:solidFill>
                  <a:srgbClr val="0070C0"/>
                </a:solidFill>
                <a:latin typeface="Arial" pitchFamily="34" charset="0"/>
                <a:cs typeface="Arial" pitchFamily="34" charset="0"/>
              </a:rPr>
              <a:t>5.2 </a:t>
            </a:r>
            <a:r>
              <a:rPr lang="en-US" sz="2200" b="1" dirty="0" err="1">
                <a:solidFill>
                  <a:srgbClr val="0070C0"/>
                </a:solidFill>
                <a:latin typeface="Arial" pitchFamily="34" charset="0"/>
                <a:cs typeface="Arial" pitchFamily="34" charset="0"/>
              </a:rPr>
              <a:t>Kiểm</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tra</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các</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công</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trình</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khí</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quy</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mô</a:t>
            </a:r>
            <a:r>
              <a:rPr lang="en-US" sz="2200" b="1" dirty="0">
                <a:solidFill>
                  <a:srgbClr val="0070C0"/>
                </a:solidFill>
                <a:latin typeface="Arial" pitchFamily="34" charset="0"/>
                <a:cs typeface="Arial" pitchFamily="34" charset="0"/>
              </a:rPr>
              <a:t> </a:t>
            </a:r>
            <a:r>
              <a:rPr lang="en-US" sz="2200" b="1" dirty="0" err="1">
                <a:solidFill>
                  <a:srgbClr val="0070C0"/>
                </a:solidFill>
                <a:latin typeface="Arial" pitchFamily="34" charset="0"/>
                <a:cs typeface="Arial" pitchFamily="34" charset="0"/>
              </a:rPr>
              <a:t>nhỏ</a:t>
            </a:r>
            <a:r>
              <a:rPr lang="en-US" sz="2200" b="1" dirty="0">
                <a:solidFill>
                  <a:srgbClr val="0070C0"/>
                </a:solidFill>
                <a:latin typeface="Arial" pitchFamily="34" charset="0"/>
                <a:cs typeface="Arial" pitchFamily="34" charset="0"/>
              </a:rPr>
              <a:t> </a:t>
            </a:r>
            <a:endParaRPr lang="en-US" sz="2200" b="1" dirty="0" smtClean="0">
              <a:solidFill>
                <a:srgbClr val="0070C0"/>
              </a:solidFill>
              <a:latin typeface="Arial" pitchFamily="34" charset="0"/>
              <a:cs typeface="Arial" pitchFamily="34" charset="0"/>
            </a:endParaRPr>
          </a:p>
          <a:p>
            <a:pPr marL="285750" indent="-285750">
              <a:lnSpc>
                <a:spcPct val="150000"/>
              </a:lnSpc>
              <a:buFontTx/>
              <a:buChar char="-"/>
            </a:pPr>
            <a:r>
              <a:rPr lang="en-US" sz="2200" dirty="0">
                <a:solidFill>
                  <a:srgbClr val="0070C0"/>
                </a:solidFill>
                <a:latin typeface="Arial" pitchFamily="34" charset="0"/>
                <a:cs typeface="Arial" pitchFamily="34" charset="0"/>
              </a:rPr>
              <a:t>Bảng </a:t>
            </a:r>
            <a:r>
              <a:rPr lang="en-US" sz="2200" dirty="0" err="1">
                <a:solidFill>
                  <a:srgbClr val="0070C0"/>
                </a:solidFill>
                <a:latin typeface="Arial" pitchFamily="34" charset="0"/>
                <a:cs typeface="Arial" pitchFamily="34" charset="0"/>
              </a:rPr>
              <a:t>kiểm</a:t>
            </a:r>
            <a:r>
              <a:rPr lang="en-US" sz="2200" dirty="0">
                <a:solidFill>
                  <a:srgbClr val="0070C0"/>
                </a:solidFill>
                <a:latin typeface="Arial" pitchFamily="34" charset="0"/>
                <a:cs typeface="Arial" pitchFamily="34" charset="0"/>
              </a:rPr>
              <a:t> </a:t>
            </a:r>
            <a:r>
              <a:rPr lang="en-US" sz="2200" dirty="0" err="1">
                <a:solidFill>
                  <a:srgbClr val="0070C0"/>
                </a:solidFill>
                <a:latin typeface="Arial" pitchFamily="34" charset="0"/>
                <a:cs typeface="Arial" pitchFamily="34" charset="0"/>
              </a:rPr>
              <a:t>tra</a:t>
            </a:r>
            <a:r>
              <a:rPr lang="en-US" sz="2200" dirty="0">
                <a:solidFill>
                  <a:srgbClr val="0070C0"/>
                </a:solidFill>
                <a:latin typeface="Arial" pitchFamily="34" charset="0"/>
                <a:cs typeface="Arial" pitchFamily="34" charset="0"/>
              </a:rPr>
              <a:t> 04 </a:t>
            </a:r>
            <a:r>
              <a:rPr lang="en-US" sz="2200" dirty="0" err="1">
                <a:solidFill>
                  <a:srgbClr val="0070C0"/>
                </a:solidFill>
                <a:latin typeface="Arial" pitchFamily="34" charset="0"/>
                <a:cs typeface="Arial" pitchFamily="34" charset="0"/>
              </a:rPr>
              <a:t>trong</a:t>
            </a:r>
            <a:r>
              <a:rPr lang="en-US" sz="2200" dirty="0">
                <a:solidFill>
                  <a:srgbClr val="0070C0"/>
                </a:solidFill>
                <a:latin typeface="Arial" pitchFamily="34" charset="0"/>
                <a:cs typeface="Arial" pitchFamily="34" charset="0"/>
              </a:rPr>
              <a:t> PIM </a:t>
            </a:r>
            <a:r>
              <a:rPr lang="en-US" sz="2200" dirty="0" err="1">
                <a:solidFill>
                  <a:srgbClr val="0070C0"/>
                </a:solidFill>
                <a:latin typeface="Arial" pitchFamily="34" charset="0"/>
                <a:cs typeface="Arial" pitchFamily="34" charset="0"/>
              </a:rPr>
              <a:t>có</a:t>
            </a:r>
            <a:r>
              <a:rPr lang="en-US" sz="2200" dirty="0">
                <a:solidFill>
                  <a:srgbClr val="0070C0"/>
                </a:solidFill>
                <a:latin typeface="Arial" pitchFamily="34" charset="0"/>
                <a:cs typeface="Arial" pitchFamily="34" charset="0"/>
              </a:rPr>
              <a:t> </a:t>
            </a:r>
            <a:r>
              <a:rPr lang="en-US" sz="2200" dirty="0" err="1">
                <a:solidFill>
                  <a:srgbClr val="0070C0"/>
                </a:solidFill>
                <a:latin typeface="Arial" pitchFamily="34" charset="0"/>
                <a:cs typeface="Arial" pitchFamily="34" charset="0"/>
              </a:rPr>
              <a:t>bổ</a:t>
            </a:r>
            <a:r>
              <a:rPr lang="en-US" sz="2200" dirty="0">
                <a:solidFill>
                  <a:srgbClr val="0070C0"/>
                </a:solidFill>
                <a:latin typeface="Arial" pitchFamily="34" charset="0"/>
                <a:cs typeface="Arial" pitchFamily="34" charset="0"/>
              </a:rPr>
              <a:t> sung </a:t>
            </a:r>
          </a:p>
          <a:p>
            <a:pPr marL="285750" indent="-285750">
              <a:lnSpc>
                <a:spcPct val="150000"/>
              </a:lnSpc>
              <a:buFontTx/>
              <a:buChar char="-"/>
            </a:pPr>
            <a:r>
              <a:rPr lang="en-US" sz="2200" dirty="0" err="1">
                <a:solidFill>
                  <a:srgbClr val="0070C0"/>
                </a:solidFill>
                <a:latin typeface="Arial" pitchFamily="34" charset="0"/>
                <a:cs typeface="Arial" pitchFamily="34" charset="0"/>
              </a:rPr>
              <a:t>Hỏi</a:t>
            </a:r>
            <a:r>
              <a:rPr lang="en-US" sz="2200" dirty="0">
                <a:solidFill>
                  <a:srgbClr val="0070C0"/>
                </a:solidFill>
                <a:latin typeface="Arial" pitchFamily="34" charset="0"/>
                <a:cs typeface="Arial" pitchFamily="34" charset="0"/>
              </a:rPr>
              <a:t> </a:t>
            </a:r>
            <a:r>
              <a:rPr lang="en-US" sz="2200" dirty="0" err="1">
                <a:solidFill>
                  <a:srgbClr val="0070C0"/>
                </a:solidFill>
                <a:latin typeface="Arial" pitchFamily="34" charset="0"/>
                <a:cs typeface="Arial" pitchFamily="34" charset="0"/>
              </a:rPr>
              <a:t>đáp</a:t>
            </a:r>
            <a:endParaRPr lang="en-US" sz="2200" dirty="0">
              <a:solidFill>
                <a:srgbClr val="0070C0"/>
              </a:solidFill>
              <a:latin typeface="Arial" pitchFamily="34" charset="0"/>
              <a:cs typeface="Arial" pitchFamily="34" charset="0"/>
            </a:endParaRPr>
          </a:p>
          <a:p>
            <a:pPr>
              <a:lnSpc>
                <a:spcPct val="150000"/>
              </a:lnSpc>
            </a:pPr>
            <a:endParaRPr lang="en-US" sz="2200" b="1" dirty="0">
              <a:solidFill>
                <a:srgbClr val="0070C0"/>
              </a:solidFill>
              <a:latin typeface="Arial" pitchFamily="34" charset="0"/>
              <a:cs typeface="Arial" pitchFamily="34" charset="0"/>
            </a:endParaRPr>
          </a:p>
          <a:p>
            <a:pPr>
              <a:lnSpc>
                <a:spcPct val="150000"/>
              </a:lnSpc>
            </a:pPr>
            <a:endParaRPr lang="en-US" sz="2200" b="1" dirty="0">
              <a:solidFill>
                <a:srgbClr val="0070C0"/>
              </a:solidFill>
            </a:endParaRPr>
          </a:p>
        </p:txBody>
      </p:sp>
    </p:spTree>
    <p:extLst>
      <p:ext uri="{BB962C8B-B14F-4D97-AF65-F5344CB8AC3E}">
        <p14:creationId xmlns:p14="http://schemas.microsoft.com/office/powerpoint/2010/main" val="323637565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304800"/>
            <a:ext cx="82296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455189" y="5842084"/>
            <a:ext cx="4538422" cy="456535"/>
          </a:xfrm>
          <a:prstGeom prst="rect">
            <a:avLst/>
          </a:prstGeom>
        </p:spPr>
        <p:txBody>
          <a:bodyPr wrap="none">
            <a:spAutoFit/>
          </a:bodyPr>
          <a:lstStyle/>
          <a:p>
            <a:pPr marL="285750" indent="-285750">
              <a:lnSpc>
                <a:spcPct val="150000"/>
              </a:lnSpc>
              <a:buFontTx/>
              <a:buChar char="-"/>
            </a:pPr>
            <a:r>
              <a:rPr lang="en-US" dirty="0">
                <a:solidFill>
                  <a:srgbClr val="0070C0"/>
                </a:solidFill>
                <a:latin typeface="Arial" pitchFamily="34" charset="0"/>
                <a:cs typeface="Arial" pitchFamily="34" charset="0"/>
                <a:hlinkClick r:id="rId3" action="ppaction://hlinkfile"/>
              </a:rPr>
              <a:t>Bảng </a:t>
            </a:r>
            <a:r>
              <a:rPr lang="en-US" dirty="0" err="1">
                <a:solidFill>
                  <a:srgbClr val="0070C0"/>
                </a:solidFill>
                <a:latin typeface="Arial" pitchFamily="34" charset="0"/>
                <a:cs typeface="Arial" pitchFamily="34" charset="0"/>
                <a:hlinkClick r:id="rId3" action="ppaction://hlinkfile"/>
              </a:rPr>
              <a:t>kiểm</a:t>
            </a:r>
            <a:r>
              <a:rPr lang="en-US" dirty="0">
                <a:solidFill>
                  <a:srgbClr val="0070C0"/>
                </a:solidFill>
                <a:latin typeface="Arial" pitchFamily="34" charset="0"/>
                <a:cs typeface="Arial" pitchFamily="34" charset="0"/>
                <a:hlinkClick r:id="rId3" action="ppaction://hlinkfile"/>
              </a:rPr>
              <a:t> </a:t>
            </a:r>
            <a:r>
              <a:rPr lang="en-US" dirty="0" err="1">
                <a:solidFill>
                  <a:srgbClr val="0070C0"/>
                </a:solidFill>
                <a:latin typeface="Arial" pitchFamily="34" charset="0"/>
                <a:cs typeface="Arial" pitchFamily="34" charset="0"/>
                <a:hlinkClick r:id="rId3" action="ppaction://hlinkfile"/>
              </a:rPr>
              <a:t>tra</a:t>
            </a:r>
            <a:r>
              <a:rPr lang="en-US" dirty="0">
                <a:solidFill>
                  <a:srgbClr val="0070C0"/>
                </a:solidFill>
                <a:latin typeface="Arial" pitchFamily="34" charset="0"/>
                <a:cs typeface="Arial" pitchFamily="34" charset="0"/>
                <a:hlinkClick r:id="rId3" action="ppaction://hlinkfile"/>
              </a:rPr>
              <a:t> 04 </a:t>
            </a:r>
            <a:r>
              <a:rPr lang="en-US" dirty="0" err="1">
                <a:solidFill>
                  <a:srgbClr val="0070C0"/>
                </a:solidFill>
                <a:latin typeface="Arial" pitchFamily="34" charset="0"/>
                <a:cs typeface="Arial" pitchFamily="34" charset="0"/>
                <a:hlinkClick r:id="rId3" action="ppaction://hlinkfile"/>
              </a:rPr>
              <a:t>trong</a:t>
            </a:r>
            <a:r>
              <a:rPr lang="en-US" dirty="0">
                <a:solidFill>
                  <a:srgbClr val="0070C0"/>
                </a:solidFill>
                <a:latin typeface="Arial" pitchFamily="34" charset="0"/>
                <a:cs typeface="Arial" pitchFamily="34" charset="0"/>
                <a:hlinkClick r:id="rId3" action="ppaction://hlinkfile"/>
              </a:rPr>
              <a:t> PIM </a:t>
            </a:r>
            <a:r>
              <a:rPr lang="en-US" dirty="0" err="1">
                <a:solidFill>
                  <a:srgbClr val="0070C0"/>
                </a:solidFill>
                <a:latin typeface="Arial" pitchFamily="34" charset="0"/>
                <a:cs typeface="Arial" pitchFamily="34" charset="0"/>
                <a:hlinkClick r:id="rId3" action="ppaction://hlinkfile"/>
              </a:rPr>
              <a:t>có</a:t>
            </a:r>
            <a:r>
              <a:rPr lang="en-US" dirty="0">
                <a:solidFill>
                  <a:srgbClr val="0070C0"/>
                </a:solidFill>
                <a:latin typeface="Arial" pitchFamily="34" charset="0"/>
                <a:cs typeface="Arial" pitchFamily="34" charset="0"/>
                <a:hlinkClick r:id="rId3" action="ppaction://hlinkfile"/>
              </a:rPr>
              <a:t> </a:t>
            </a:r>
            <a:r>
              <a:rPr lang="en-US" dirty="0" err="1">
                <a:solidFill>
                  <a:srgbClr val="0070C0"/>
                </a:solidFill>
                <a:latin typeface="Arial" pitchFamily="34" charset="0"/>
                <a:cs typeface="Arial" pitchFamily="34" charset="0"/>
                <a:hlinkClick r:id="rId3" action="ppaction://hlinkfile"/>
              </a:rPr>
              <a:t>bổ</a:t>
            </a:r>
            <a:r>
              <a:rPr lang="en-US" dirty="0">
                <a:solidFill>
                  <a:srgbClr val="0070C0"/>
                </a:solidFill>
                <a:latin typeface="Arial" pitchFamily="34" charset="0"/>
                <a:cs typeface="Arial" pitchFamily="34" charset="0"/>
                <a:hlinkClick r:id="rId3" action="ppaction://hlinkfile"/>
              </a:rPr>
              <a:t> sung </a:t>
            </a:r>
            <a:endParaRPr lang="en-US"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662482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6247864"/>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4.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gắn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hài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hòa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tiến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bền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vững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quốc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gắn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toàn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cầu</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2.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nghiệp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toàn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quyền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lấy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phòng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ngừa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thoái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phù</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đặc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điểm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tự</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hóa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lịch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tế</a:t>
            </a:r>
            <a:r>
              <a:rPr lang="en-US" sz="2000" dirty="0">
                <a:solidFill>
                  <a:srgbClr val="008000"/>
                </a:solidFill>
                <a:latin typeface="Arial" pitchFamily="34" charset="0"/>
                <a:cs typeface="Arial" pitchFamily="34" charset="0"/>
              </a:rPr>
              <a:t> - </a:t>
            </a:r>
            <a:r>
              <a:rPr lang="en-US" sz="2000" dirty="0" err="1">
                <a:solidFill>
                  <a:srgbClr val="008000"/>
                </a:solidFill>
                <a:latin typeface="Arial" pitchFamily="34" charset="0"/>
                <a:cs typeface="Arial" pitchFamily="34" charset="0"/>
              </a:rPr>
              <a:t>xã</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nước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trong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từng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đoạn</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5.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thoái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có</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khắc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bồi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thiệt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chịu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theo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định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của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luật</a:t>
            </a:r>
            <a:r>
              <a:rPr lang="en-US" sz="2000" dirty="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1011291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562108" cy="4708981"/>
          </a:xfrm>
          <a:prstGeom prst="rect">
            <a:avLst/>
          </a:prstGeom>
        </p:spPr>
        <p:txBody>
          <a:bodyPr wrap="square">
            <a:spAutoFit/>
          </a:bodyPr>
          <a:lstStyle/>
          <a:p>
            <a:pPr algn="just"/>
            <a:r>
              <a:rPr lang="en-US" sz="2000" b="1" dirty="0" err="1" smtClean="0">
                <a:solidFill>
                  <a:srgbClr val="008000"/>
                </a:solidFill>
                <a:latin typeface="Arial" pitchFamily="34" charset="0"/>
                <a:cs typeface="Arial" pitchFamily="34" charset="0"/>
              </a:rPr>
              <a:t>Điều</a:t>
            </a:r>
            <a:r>
              <a:rPr lang="en-US" sz="2000" b="1" dirty="0" smtClean="0">
                <a:solidFill>
                  <a:srgbClr val="008000"/>
                </a:solidFill>
                <a:latin typeface="Arial" pitchFamily="34" charset="0"/>
                <a:cs typeface="Arial" pitchFamily="34" charset="0"/>
              </a:rPr>
              <a:t> 5. </a:t>
            </a:r>
            <a:r>
              <a:rPr lang="en-US" sz="2000" dirty="0" err="1" smtClean="0">
                <a:solidFill>
                  <a:srgbClr val="008000"/>
                </a:solidFill>
                <a:latin typeface="Arial" pitchFamily="34" charset="0"/>
                <a:cs typeface="Arial" pitchFamily="34" charset="0"/>
              </a:rPr>
              <a:t>Chính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sách</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của</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Nhà</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nước</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về</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vệ</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môi</a:t>
            </a:r>
            <a:r>
              <a:rPr lang="en-US" sz="2000" dirty="0" smtClean="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trường</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Khuyến</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điều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để</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mọi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tổ</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đồng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cư</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hộ</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đình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tham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tài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đẩy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mạnh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Ưu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quyết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vấn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đề</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bức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xúc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tập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sở</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nghiêm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trọng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hồi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ở </a:t>
            </a:r>
            <a:r>
              <a:rPr lang="en-US" sz="2000" dirty="0" err="1">
                <a:solidFill>
                  <a:srgbClr val="008000"/>
                </a:solidFill>
                <a:latin typeface="Arial" pitchFamily="34" charset="0"/>
                <a:cs typeface="Arial" pitchFamily="34" charset="0"/>
              </a:rPr>
              <a:t>các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vực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bị</a:t>
            </a:r>
            <a:r>
              <a:rPr lang="en-US" sz="2000" dirty="0">
                <a:solidFill>
                  <a:srgbClr val="008000"/>
                </a:solidFill>
                <a:latin typeface="Arial" pitchFamily="34" charset="0"/>
                <a:cs typeface="Arial" pitchFamily="34" charset="0"/>
              </a:rPr>
              <a:t> ô </a:t>
            </a:r>
            <a:r>
              <a:rPr lang="en-US" sz="2000" dirty="0" err="1">
                <a:solidFill>
                  <a:srgbClr val="008000"/>
                </a:solidFill>
                <a:latin typeface="Arial" pitchFamily="34" charset="0"/>
                <a:cs typeface="Arial" pitchFamily="34" charset="0"/>
              </a:rPr>
              <a:t>nhiễm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suy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thoái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chú</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trọng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đô</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thị</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cư</a:t>
            </a:r>
            <a:r>
              <a:rPr lang="en-US" sz="2000" dirty="0">
                <a:solidFill>
                  <a:srgbClr val="008000"/>
                </a:solidFill>
                <a:latin typeface="Arial" pitchFamily="34" charset="0"/>
                <a:cs typeface="Arial" pitchFamily="34" charset="0"/>
              </a:rPr>
              <a:t>. </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endParaRPr lang="en-US" sz="2000" dirty="0" smtClean="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3578321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7092" y="152400"/>
            <a:ext cx="8638308" cy="4708981"/>
          </a:xfrm>
          <a:prstGeom prst="rect">
            <a:avLst/>
          </a:prstGeom>
        </p:spPr>
        <p:txBody>
          <a:bodyPr wrap="square">
            <a:spAutoFit/>
          </a:bodyPr>
          <a:lstStyle/>
          <a:p>
            <a:pPr algn="just"/>
            <a:r>
              <a:rPr lang="en-US" sz="2000" b="1" dirty="0" err="1">
                <a:solidFill>
                  <a:srgbClr val="008000"/>
                </a:solidFill>
                <a:latin typeface="Arial" pitchFamily="34" charset="0"/>
                <a:cs typeface="Arial" pitchFamily="34" charset="0"/>
              </a:rPr>
              <a:t>Điều</a:t>
            </a:r>
            <a:r>
              <a:rPr lang="en-US" sz="2000" b="1" dirty="0">
                <a:solidFill>
                  <a:srgbClr val="008000"/>
                </a:solidFill>
                <a:latin typeface="Arial" pitchFamily="34" charset="0"/>
                <a:cs typeface="Arial" pitchFamily="34" charset="0"/>
              </a:rPr>
              <a:t> 6. </a:t>
            </a:r>
            <a:r>
              <a:rPr lang="en-US" sz="2000" dirty="0" err="1">
                <a:solidFill>
                  <a:srgbClr val="008000"/>
                </a:solidFill>
                <a:latin typeface="Arial" pitchFamily="34" charset="0"/>
                <a:cs typeface="Arial" pitchFamily="34" charset="0"/>
              </a:rPr>
              <a:t>Những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hoạt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đ­ược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khuyến</a:t>
            </a:r>
            <a:r>
              <a:rPr lang="en-US" sz="2000" dirty="0">
                <a:solidFill>
                  <a:srgbClr val="008000"/>
                </a:solidFill>
                <a:latin typeface="Arial" pitchFamily="34" charset="0"/>
                <a:cs typeface="Arial" pitchFamily="34" charset="0"/>
              </a:rPr>
              <a:t> </a:t>
            </a:r>
            <a:r>
              <a:rPr lang="en-US" sz="2000" dirty="0" err="1" smtClean="0">
                <a:solidFill>
                  <a:srgbClr val="008000"/>
                </a:solidFill>
                <a:latin typeface="Arial" pitchFamily="34" charset="0"/>
                <a:cs typeface="Arial" pitchFamily="34" charset="0"/>
              </a:rPr>
              <a:t>khích</a:t>
            </a:r>
            <a:endParaRPr lang="en-US" sz="2000" dirty="0" smtClean="0">
              <a:solidFill>
                <a:srgbClr val="008000"/>
              </a:solidFill>
              <a:latin typeface="Arial" pitchFamily="34" charset="0"/>
              <a:cs typeface="Arial" pitchFamily="34" charset="0"/>
            </a:endParaRPr>
          </a:p>
          <a:p>
            <a:pPr algn="just"/>
            <a:endParaRPr lang="en-US" sz="2000" dirty="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1, </a:t>
            </a:r>
            <a:r>
              <a:rPr lang="en-US" sz="2000" dirty="0" err="1" smtClean="0">
                <a:solidFill>
                  <a:srgbClr val="008000"/>
                </a:solidFill>
                <a:latin typeface="Arial" pitchFamily="34" charset="0"/>
                <a:cs typeface="Arial" pitchFamily="34" charset="0"/>
              </a:rPr>
              <a:t>Tuyên</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truyền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vận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động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mọi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người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tham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giữ</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gìn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bảo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cảnh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quan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đa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dạng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sinh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học</a:t>
            </a:r>
            <a:r>
              <a:rPr lang="en-US" sz="2000" dirty="0">
                <a:solidFill>
                  <a:srgbClr val="008000"/>
                </a:solidFill>
                <a:latin typeface="Arial" pitchFamily="34" charset="0"/>
                <a:cs typeface="Arial" pitchFamily="34" charset="0"/>
              </a:rPr>
              <a:t>. </a:t>
            </a:r>
          </a:p>
          <a:p>
            <a:pPr marL="457200" indent="-457200" algn="just">
              <a:buAutoNum type="arabicPeriod"/>
            </a:pPr>
            <a:endParaRPr lang="en-US" sz="2000" dirty="0" smtClean="0">
              <a:solidFill>
                <a:srgbClr val="008000"/>
              </a:solidFill>
              <a:latin typeface="Arial" pitchFamily="34" charset="0"/>
              <a:cs typeface="Arial" pitchFamily="34" charset="0"/>
            </a:endParaRPr>
          </a:p>
          <a:p>
            <a:pPr algn="just"/>
            <a:r>
              <a:rPr lang="en-US" sz="2000" dirty="0" smtClean="0">
                <a:solidFill>
                  <a:srgbClr val="008000"/>
                </a:solidFill>
                <a:latin typeface="Arial" pitchFamily="34" charset="0"/>
                <a:cs typeface="Arial" pitchFamily="34" charset="0"/>
              </a:rPr>
              <a:t>2. </a:t>
            </a:r>
            <a:r>
              <a:rPr lang="en-US" sz="2000" dirty="0" err="1" smtClean="0">
                <a:solidFill>
                  <a:srgbClr val="008000"/>
                </a:solidFill>
                <a:latin typeface="Arial" pitchFamily="34" charset="0"/>
                <a:cs typeface="Arial" pitchFamily="34" charset="0"/>
              </a:rPr>
              <a:t>Bảo</a:t>
            </a:r>
            <a:r>
              <a:rPr lang="en-US" sz="2000" dirty="0" smtClean="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hợp</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tiết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kiệm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tài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nguyên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nhiên</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3.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gom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4. </a:t>
            </a:r>
            <a:r>
              <a:rPr lang="en-US" sz="2000" dirty="0" err="1">
                <a:solidFill>
                  <a:srgbClr val="008000"/>
                </a:solidFill>
                <a:latin typeface="Arial" pitchFamily="34" charset="0"/>
                <a:cs typeface="Arial" pitchFamily="34" charset="0"/>
              </a:rPr>
              <a:t>Phát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triển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sạch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năng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lượng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tạo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giảm</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thiểu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gây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hiệu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nhà</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kính</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phá</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hủy</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tầng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ôzôn</a:t>
            </a:r>
            <a:r>
              <a:rPr lang="en-US" sz="2000" dirty="0" smtClean="0">
                <a:solidFill>
                  <a:srgbClr val="008000"/>
                </a:solidFill>
                <a:latin typeface="Arial" pitchFamily="34" charset="0"/>
                <a:cs typeface="Arial" pitchFamily="34" charset="0"/>
              </a:rPr>
              <a:t>.</a:t>
            </a:r>
          </a:p>
          <a:p>
            <a:pPr algn="just"/>
            <a:endParaRPr lang="en-US" sz="2000" dirty="0">
              <a:solidFill>
                <a:srgbClr val="008000"/>
              </a:solidFill>
              <a:latin typeface="Arial" pitchFamily="34" charset="0"/>
              <a:cs typeface="Arial" pitchFamily="34" charset="0"/>
            </a:endParaRPr>
          </a:p>
          <a:p>
            <a:pPr algn="just"/>
            <a:r>
              <a:rPr lang="en-US" sz="2000" dirty="0">
                <a:solidFill>
                  <a:srgbClr val="008000"/>
                </a:solidFill>
                <a:latin typeface="Arial" pitchFamily="34" charset="0"/>
                <a:cs typeface="Arial" pitchFamily="34" charset="0"/>
              </a:rPr>
              <a:t>6. </a:t>
            </a:r>
            <a:r>
              <a:rPr lang="en-US" sz="2000" dirty="0" err="1">
                <a:solidFill>
                  <a:srgbClr val="008000"/>
                </a:solidFill>
                <a:latin typeface="Arial" pitchFamily="34" charset="0"/>
                <a:cs typeface="Arial" pitchFamily="34" charset="0"/>
              </a:rPr>
              <a:t>Nghiên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cứu</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khoa</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học</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chuyển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giao</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ứng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dụng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xử</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lý</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tái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chế</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chất</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thải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công</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nghệ</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thân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thiện</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với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môi</a:t>
            </a:r>
            <a:r>
              <a:rPr lang="en-US" sz="2000" dirty="0">
                <a:solidFill>
                  <a:srgbClr val="008000"/>
                </a:solidFill>
                <a:latin typeface="Arial" pitchFamily="34" charset="0"/>
                <a:cs typeface="Arial" pitchFamily="34" charset="0"/>
              </a:rPr>
              <a:t> </a:t>
            </a:r>
            <a:r>
              <a:rPr lang="en-US" sz="2000" dirty="0" err="1">
                <a:solidFill>
                  <a:srgbClr val="008000"/>
                </a:solidFill>
                <a:latin typeface="Arial" pitchFamily="34" charset="0"/>
                <a:cs typeface="Arial" pitchFamily="34" charset="0"/>
              </a:rPr>
              <a:t>trường</a:t>
            </a:r>
            <a:r>
              <a:rPr lang="en-US" sz="2000" dirty="0">
                <a:solidFill>
                  <a:srgbClr val="008000"/>
                </a:solidFill>
                <a:latin typeface="Arial" pitchFamily="34" charset="0"/>
                <a:cs typeface="Arial" pitchFamily="34" charset="0"/>
              </a:rPr>
              <a:t>.</a:t>
            </a:r>
          </a:p>
        </p:txBody>
      </p:sp>
    </p:spTree>
    <p:extLst>
      <p:ext uri="{BB962C8B-B14F-4D97-AF65-F5344CB8AC3E}">
        <p14:creationId xmlns:p14="http://schemas.microsoft.com/office/powerpoint/2010/main" val="2188680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TotalTime>
  <Words>9962</Words>
  <Application>Microsoft Office PowerPoint</Application>
  <PresentationFormat>On-screen Show (4:3)</PresentationFormat>
  <Paragraphs>698</Paragraphs>
  <Slides>65</Slides>
  <Notes>21</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Office Theme</vt:lpstr>
      <vt:lpstr>BỘ NÔNG NGHIỆP VÀ PHÁT TRIỂN NÔNG THÔN (MARD)  DỰ ÁN HỖ TRỢ NÔNG NGHIỆP CARBON THẤP (LCASP) (RRP VIE 45406)  Chương trình  TẬP HUẤN NÂNG CAO NĂNG LỰC GIÁM SÁT MÔI TRƯỜNG CHO CÁC ĐƠN VỊ THUỘC BỘ VÀ 10 TỈNH THAM GIA DỰ ÁN </vt:lpstr>
      <vt:lpstr>Nội dung</vt:lpstr>
      <vt:lpstr>Giới thiệu chung về các điều liên quan đến dự án được quy định trong luật bảo vệ môi trường của Chính Phủ năm 2015, QCVN 62-MT:2016/BTBM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Chương trình  TẬP HUẤN NÂNG CAO NĂNG LỰC GIÁM SÁT MÔI TRƯỜNG CHO VIỆC XÂY DỰNG, QUẢN LÝ VÀ VẬN HÀNH CÔNG TRÌNH KSH   Dự án Hỗ trợ nông nghiệp carbon thấp –LCASP Bộ Nông nghiệp và PTNT MARD và ADB</dc:title>
  <dc:creator>Ta Hoa Binh</dc:creator>
  <cp:lastModifiedBy>Cty TNHH Thien Son</cp:lastModifiedBy>
  <cp:revision>46</cp:revision>
  <cp:lastPrinted>2017-05-04T04:13:42Z</cp:lastPrinted>
  <dcterms:created xsi:type="dcterms:W3CDTF">2017-05-03T06:50:28Z</dcterms:created>
  <dcterms:modified xsi:type="dcterms:W3CDTF">2017-06-16T04:54:48Z</dcterms:modified>
</cp:coreProperties>
</file>