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0"/>
  </p:notesMasterIdLst>
  <p:handoutMasterIdLst>
    <p:handoutMasterId r:id="rId51"/>
  </p:handoutMasterIdLst>
  <p:sldIdLst>
    <p:sldId id="1072" r:id="rId2"/>
    <p:sldId id="1099" r:id="rId3"/>
    <p:sldId id="1071" r:id="rId4"/>
    <p:sldId id="1134" r:id="rId5"/>
    <p:sldId id="1094" r:id="rId6"/>
    <p:sldId id="1131" r:id="rId7"/>
    <p:sldId id="1135" r:id="rId8"/>
    <p:sldId id="1130" r:id="rId9"/>
    <p:sldId id="1136" r:id="rId10"/>
    <p:sldId id="1103" r:id="rId11"/>
    <p:sldId id="1138" r:id="rId12"/>
    <p:sldId id="1140" r:id="rId13"/>
    <p:sldId id="1096" r:id="rId14"/>
    <p:sldId id="1108" r:id="rId15"/>
    <p:sldId id="1097" r:id="rId16"/>
    <p:sldId id="1109" r:id="rId17"/>
    <p:sldId id="1111" r:id="rId18"/>
    <p:sldId id="1117" r:id="rId19"/>
    <p:sldId id="1044" r:id="rId20"/>
    <p:sldId id="1141" r:id="rId21"/>
    <p:sldId id="1143" r:id="rId22"/>
    <p:sldId id="1144" r:id="rId23"/>
    <p:sldId id="1145" r:id="rId24"/>
    <p:sldId id="1146" r:id="rId25"/>
    <p:sldId id="1148" r:id="rId26"/>
    <p:sldId id="1147" r:id="rId27"/>
    <p:sldId id="1120" r:id="rId28"/>
    <p:sldId id="1149" r:id="rId29"/>
    <p:sldId id="1150" r:id="rId30"/>
    <p:sldId id="1074" r:id="rId31"/>
    <p:sldId id="1090" r:id="rId32"/>
    <p:sldId id="1093" r:id="rId33"/>
    <p:sldId id="1151" r:id="rId34"/>
    <p:sldId id="1128" r:id="rId35"/>
    <p:sldId id="1153" r:id="rId36"/>
    <p:sldId id="1154" r:id="rId37"/>
    <p:sldId id="1095" r:id="rId38"/>
    <p:sldId id="1155" r:id="rId39"/>
    <p:sldId id="1152" r:id="rId40"/>
    <p:sldId id="1129" r:id="rId41"/>
    <p:sldId id="1124" r:id="rId42"/>
    <p:sldId id="1125" r:id="rId43"/>
    <p:sldId id="1104" r:id="rId44"/>
    <p:sldId id="1116" r:id="rId45"/>
    <p:sldId id="1157" r:id="rId46"/>
    <p:sldId id="1156" r:id="rId47"/>
    <p:sldId id="1158" r:id="rId48"/>
    <p:sldId id="1070" r:id="rId49"/>
  </p:sldIdLst>
  <p:sldSz cx="9144000" cy="6858000" type="screen4x3"/>
  <p:notesSz cx="6858000" cy="9083675"/>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FFFF"/>
    <a:srgbClr val="996633"/>
    <a:srgbClr val="FFFF66"/>
    <a:srgbClr val="008000"/>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803" autoAdjust="0"/>
  </p:normalViewPr>
  <p:slideViewPr>
    <p:cSldViewPr>
      <p:cViewPr>
        <p:scale>
          <a:sx n="75" d="100"/>
          <a:sy n="75" d="100"/>
        </p:scale>
        <p:origin x="-12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66" d="100"/>
          <a:sy n="66" d="100"/>
        </p:scale>
        <p:origin x="-450" y="216"/>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509588" cy="180975"/>
          </a:xfrm>
          <a:prstGeom prst="rect">
            <a:avLst/>
          </a:prstGeom>
          <a:noFill/>
          <a:ln w="38100">
            <a:noFill/>
            <a:miter lim="800000"/>
            <a:headEnd/>
            <a:tailEnd/>
          </a:ln>
          <a:effectLst/>
        </p:spPr>
        <p:txBody>
          <a:bodyPr vert="horz" wrap="none" lIns="0" tIns="0" rIns="0" bIns="0" numCol="1" anchor="t" anchorCtr="0" compatLnSpc="1">
            <a:prstTxWarp prst="textNoShape">
              <a:avLst/>
            </a:prstTxWarp>
            <a:spAutoFit/>
          </a:bodyPr>
          <a:lstStyle>
            <a:lvl1pPr>
              <a:defRPr sz="1200"/>
            </a:lvl1pPr>
          </a:lstStyle>
          <a:p>
            <a:pPr>
              <a:defRPr/>
            </a:pPr>
            <a:endParaRPr lang="en-US"/>
          </a:p>
        </p:txBody>
      </p:sp>
      <p:sp>
        <p:nvSpPr>
          <p:cNvPr id="236547" name="Rectangle 3"/>
          <p:cNvSpPr>
            <a:spLocks noGrp="1" noChangeArrowheads="1"/>
          </p:cNvSpPr>
          <p:nvPr>
            <p:ph type="dt" sz="quarter" idx="1"/>
          </p:nvPr>
        </p:nvSpPr>
        <p:spPr bwMode="auto">
          <a:xfrm>
            <a:off x="6184900" y="0"/>
            <a:ext cx="673100" cy="180975"/>
          </a:xfrm>
          <a:prstGeom prst="rect">
            <a:avLst/>
          </a:prstGeom>
          <a:noFill/>
          <a:ln w="38100">
            <a:noFill/>
            <a:miter lim="800000"/>
            <a:headEnd/>
            <a:tailEnd/>
          </a:ln>
          <a:effectLst/>
        </p:spPr>
        <p:txBody>
          <a:bodyPr vert="horz" wrap="none" lIns="0" tIns="0" rIns="0" bIns="0" numCol="1" anchor="t" anchorCtr="0" compatLnSpc="1">
            <a:prstTxWarp prst="textNoShape">
              <a:avLst/>
            </a:prstTxWarp>
            <a:spAutoFit/>
          </a:bodyPr>
          <a:lstStyle>
            <a:lvl1pPr algn="r">
              <a:defRPr sz="1200"/>
            </a:lvl1pPr>
          </a:lstStyle>
          <a:p>
            <a:pPr>
              <a:defRPr/>
            </a:pPr>
            <a:endParaRPr lang="en-US"/>
          </a:p>
        </p:txBody>
      </p:sp>
      <p:sp>
        <p:nvSpPr>
          <p:cNvPr id="236548" name="Rectangle 4"/>
          <p:cNvSpPr>
            <a:spLocks noGrp="1" noChangeArrowheads="1"/>
          </p:cNvSpPr>
          <p:nvPr>
            <p:ph type="ftr" sz="quarter" idx="2"/>
          </p:nvPr>
        </p:nvSpPr>
        <p:spPr bwMode="auto">
          <a:xfrm>
            <a:off x="0" y="8902700"/>
            <a:ext cx="466725" cy="180975"/>
          </a:xfrm>
          <a:prstGeom prst="rect">
            <a:avLst/>
          </a:prstGeom>
          <a:noFill/>
          <a:ln w="38100">
            <a:noFill/>
            <a:miter lim="800000"/>
            <a:headEnd/>
            <a:tailEnd/>
          </a:ln>
          <a:effectLst/>
        </p:spPr>
        <p:txBody>
          <a:bodyPr vert="horz" wrap="none" lIns="0" tIns="0" rIns="0" bIns="0" numCol="1" anchor="b" anchorCtr="0" compatLnSpc="1">
            <a:prstTxWarp prst="textNoShape">
              <a:avLst/>
            </a:prstTxWarp>
            <a:spAutoFit/>
          </a:bodyPr>
          <a:lstStyle>
            <a:lvl1pPr>
              <a:defRPr sz="1200"/>
            </a:lvl1pPr>
          </a:lstStyle>
          <a:p>
            <a:pPr>
              <a:defRPr/>
            </a:pPr>
            <a:endParaRPr lang="en-US"/>
          </a:p>
        </p:txBody>
      </p:sp>
      <p:sp>
        <p:nvSpPr>
          <p:cNvPr id="236549" name="Rectangle 5"/>
          <p:cNvSpPr>
            <a:spLocks noGrp="1" noChangeArrowheads="1"/>
          </p:cNvSpPr>
          <p:nvPr>
            <p:ph type="sldNum" sz="quarter" idx="3"/>
          </p:nvPr>
        </p:nvSpPr>
        <p:spPr bwMode="auto">
          <a:xfrm>
            <a:off x="6680200" y="8902700"/>
            <a:ext cx="177800" cy="180975"/>
          </a:xfrm>
          <a:prstGeom prst="rect">
            <a:avLst/>
          </a:prstGeom>
          <a:noFill/>
          <a:ln w="38100">
            <a:noFill/>
            <a:miter lim="800000"/>
            <a:headEnd/>
            <a:tailEnd/>
          </a:ln>
          <a:effectLst/>
        </p:spPr>
        <p:txBody>
          <a:bodyPr vert="horz" wrap="none" lIns="0" tIns="0" rIns="0" bIns="0" numCol="1" anchor="b" anchorCtr="0" compatLnSpc="1">
            <a:prstTxWarp prst="textNoShape">
              <a:avLst/>
            </a:prstTxWarp>
            <a:spAutoFit/>
          </a:bodyPr>
          <a:lstStyle>
            <a:lvl1pPr algn="r">
              <a:defRPr sz="1200"/>
            </a:lvl1pPr>
          </a:lstStyle>
          <a:p>
            <a:pPr>
              <a:defRPr/>
            </a:pPr>
            <a:fld id="{90EB9898-5B88-4A61-8227-59CC62EA8255}" type="slidenum">
              <a:rPr lang="en-US"/>
              <a:pPr>
                <a:defRPr/>
              </a:pPr>
              <a:t>‹#›</a:t>
            </a:fld>
            <a:endParaRPr lang="en-US"/>
          </a:p>
        </p:txBody>
      </p:sp>
    </p:spTree>
    <p:extLst>
      <p:ext uri="{BB962C8B-B14F-4D97-AF65-F5344CB8AC3E}">
        <p14:creationId xmlns:p14="http://schemas.microsoft.com/office/powerpoint/2010/main" val="906750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509588" cy="180975"/>
          </a:xfrm>
          <a:prstGeom prst="rect">
            <a:avLst/>
          </a:prstGeom>
          <a:noFill/>
          <a:ln w="38100">
            <a:noFill/>
            <a:miter lim="800000"/>
            <a:headEnd/>
            <a:tailEnd/>
          </a:ln>
          <a:effectLst/>
        </p:spPr>
        <p:txBody>
          <a:bodyPr vert="horz" wrap="none" lIns="0" tIns="0" rIns="0" bIns="0" numCol="1" anchor="t" anchorCtr="0" compatLnSpc="1">
            <a:prstTxWarp prst="textNoShape">
              <a:avLst/>
            </a:prstTxWarp>
            <a:spAutoFit/>
          </a:bodyPr>
          <a:lstStyle>
            <a:lvl1pPr>
              <a:defRPr sz="1200"/>
            </a:lvl1pPr>
          </a:lstStyle>
          <a:p>
            <a:pPr>
              <a:defRPr/>
            </a:pPr>
            <a:endParaRPr lang="en-US"/>
          </a:p>
        </p:txBody>
      </p:sp>
      <p:sp>
        <p:nvSpPr>
          <p:cNvPr id="52227" name="Rectangle 3"/>
          <p:cNvSpPr>
            <a:spLocks noGrp="1" noChangeArrowheads="1"/>
          </p:cNvSpPr>
          <p:nvPr>
            <p:ph type="dt" idx="1"/>
          </p:nvPr>
        </p:nvSpPr>
        <p:spPr bwMode="auto">
          <a:xfrm>
            <a:off x="6184900" y="0"/>
            <a:ext cx="673100" cy="180975"/>
          </a:xfrm>
          <a:prstGeom prst="rect">
            <a:avLst/>
          </a:prstGeom>
          <a:noFill/>
          <a:ln w="38100">
            <a:noFill/>
            <a:miter lim="800000"/>
            <a:headEnd/>
            <a:tailEnd/>
          </a:ln>
          <a:effectLst/>
        </p:spPr>
        <p:txBody>
          <a:bodyPr vert="horz" wrap="none" lIns="0" tIns="0" rIns="0" bIns="0" numCol="1" anchor="t" anchorCtr="0" compatLnSpc="1">
            <a:prstTxWarp prst="textNoShape">
              <a:avLst/>
            </a:prstTxWarp>
            <a:spAutoFit/>
          </a:bodyPr>
          <a:lstStyle>
            <a:lvl1pPr algn="r">
              <a:defRPr sz="1200"/>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58875" y="682625"/>
            <a:ext cx="4540250" cy="3405188"/>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914400" y="4313238"/>
            <a:ext cx="2462213" cy="1135062"/>
          </a:xfrm>
          <a:prstGeom prst="rect">
            <a:avLst/>
          </a:prstGeom>
          <a:noFill/>
          <a:ln w="38100">
            <a:noFill/>
            <a:miter lim="800000"/>
            <a:headEnd/>
            <a:tailEnd/>
          </a:ln>
          <a:effectLst/>
        </p:spPr>
        <p:txBody>
          <a:bodyPr vert="horz" wrap="non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902700"/>
            <a:ext cx="466725" cy="180975"/>
          </a:xfrm>
          <a:prstGeom prst="rect">
            <a:avLst/>
          </a:prstGeom>
          <a:noFill/>
          <a:ln w="38100">
            <a:noFill/>
            <a:miter lim="800000"/>
            <a:headEnd/>
            <a:tailEnd/>
          </a:ln>
          <a:effectLst/>
        </p:spPr>
        <p:txBody>
          <a:bodyPr vert="horz" wrap="none" lIns="0" tIns="0" rIns="0" bIns="0" numCol="1" anchor="b" anchorCtr="0" compatLnSpc="1">
            <a:prstTxWarp prst="textNoShape">
              <a:avLst/>
            </a:prstTxWarp>
            <a:spAutoFit/>
          </a:bodyPr>
          <a:lstStyle>
            <a:lvl1pPr>
              <a:defRPr sz="1200"/>
            </a:lvl1pPr>
          </a:lstStyle>
          <a:p>
            <a:pPr>
              <a:defRPr/>
            </a:pPr>
            <a:endParaRPr lang="en-US"/>
          </a:p>
        </p:txBody>
      </p:sp>
      <p:sp>
        <p:nvSpPr>
          <p:cNvPr id="52231" name="Rectangle 7"/>
          <p:cNvSpPr>
            <a:spLocks noGrp="1" noChangeArrowheads="1"/>
          </p:cNvSpPr>
          <p:nvPr>
            <p:ph type="sldNum" sz="quarter" idx="5"/>
          </p:nvPr>
        </p:nvSpPr>
        <p:spPr bwMode="auto">
          <a:xfrm>
            <a:off x="6680200" y="8902700"/>
            <a:ext cx="177800" cy="180975"/>
          </a:xfrm>
          <a:prstGeom prst="rect">
            <a:avLst/>
          </a:prstGeom>
          <a:noFill/>
          <a:ln w="38100">
            <a:noFill/>
            <a:miter lim="800000"/>
            <a:headEnd/>
            <a:tailEnd/>
          </a:ln>
          <a:effectLst/>
        </p:spPr>
        <p:txBody>
          <a:bodyPr vert="horz" wrap="none" lIns="0" tIns="0" rIns="0" bIns="0" numCol="1" anchor="b" anchorCtr="0" compatLnSpc="1">
            <a:prstTxWarp prst="textNoShape">
              <a:avLst/>
            </a:prstTxWarp>
            <a:spAutoFit/>
          </a:bodyPr>
          <a:lstStyle>
            <a:lvl1pPr algn="r">
              <a:defRPr sz="1200"/>
            </a:lvl1pPr>
          </a:lstStyle>
          <a:p>
            <a:pPr>
              <a:defRPr/>
            </a:pPr>
            <a:fld id="{44633A3A-B859-4D71-9DF9-203D9699A3B1}" type="slidenum">
              <a:rPr lang="en-US"/>
              <a:pPr>
                <a:defRPr/>
              </a:pPr>
              <a:t>‹#›</a:t>
            </a:fld>
            <a:endParaRPr lang="en-US"/>
          </a:p>
        </p:txBody>
      </p:sp>
    </p:spTree>
    <p:extLst>
      <p:ext uri="{BB962C8B-B14F-4D97-AF65-F5344CB8AC3E}">
        <p14:creationId xmlns:p14="http://schemas.microsoft.com/office/powerpoint/2010/main" val="1918180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w="9525"/>
        </p:spPr>
        <p:txBody>
          <a:bodyPr/>
          <a:lstStyle/>
          <a:p>
            <a:endParaRPr lang="en-US" dirty="0" smtClean="0"/>
          </a:p>
        </p:txBody>
      </p:sp>
      <p:sp>
        <p:nvSpPr>
          <p:cNvPr id="75780" name="Slide Number Placeholder 3"/>
          <p:cNvSpPr>
            <a:spLocks noGrp="1"/>
          </p:cNvSpPr>
          <p:nvPr>
            <p:ph type="sldNum" sz="quarter" idx="5"/>
          </p:nvPr>
        </p:nvSpPr>
        <p:spPr>
          <a:noFill/>
        </p:spPr>
        <p:txBody>
          <a:bodyPr/>
          <a:lstStyle/>
          <a:p>
            <a:fld id="{BFD155B9-8D1B-4D50-982C-75D34387982E}"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44633A3A-B859-4D71-9DF9-203D9699A3B1}" type="slidenum">
              <a:rPr lang="en-US" smtClean="0"/>
              <a:pPr>
                <a:defRPr/>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w="9525"/>
        </p:spPr>
        <p:txBody>
          <a:bodyPr/>
          <a:lstStyle/>
          <a:p>
            <a:pPr marL="228600" indent="-228600">
              <a:buFontTx/>
              <a:buAutoNum type="arabicPeriod"/>
            </a:pPr>
            <a:r>
              <a:rPr lang="en-US" smtClean="0">
                <a:solidFill>
                  <a:srgbClr val="0070C0"/>
                </a:solidFill>
                <a:latin typeface="Arial" pitchFamily="34" charset="0"/>
                <a:cs typeface="Arial" pitchFamily="34" charset="0"/>
              </a:rPr>
              <a:t>Technologies that perform similarly in multi-location sites</a:t>
            </a:r>
          </a:p>
          <a:p>
            <a:pPr marL="228600" indent="-228600">
              <a:buFontTx/>
              <a:buAutoNum type="arabicPeriod"/>
            </a:pPr>
            <a:r>
              <a:rPr lang="en-US" smtClean="0">
                <a:solidFill>
                  <a:srgbClr val="0070C0"/>
                </a:solidFill>
                <a:latin typeface="Arial" pitchFamily="34" charset="0"/>
                <a:cs typeface="Arial" pitchFamily="34" charset="0"/>
              </a:rPr>
              <a:t>Technologies that perform differently at different sites</a:t>
            </a:r>
            <a:endParaRPr lang="en-US" smtClean="0"/>
          </a:p>
        </p:txBody>
      </p:sp>
      <p:sp>
        <p:nvSpPr>
          <p:cNvPr id="80900" name="Slide Number Placeholder 3"/>
          <p:cNvSpPr>
            <a:spLocks noGrp="1"/>
          </p:cNvSpPr>
          <p:nvPr>
            <p:ph type="sldNum" sz="quarter" idx="5"/>
          </p:nvPr>
        </p:nvSpPr>
        <p:spPr>
          <a:noFill/>
        </p:spPr>
        <p:txBody>
          <a:bodyPr/>
          <a:lstStyle/>
          <a:p>
            <a:fld id="{51C61B33-A96F-4C2C-BA97-21A6E97EF5F7}" type="slidenum">
              <a:rPr lang="en-US" smtClean="0"/>
              <a:pPr/>
              <a:t>19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6781800" y="8902700"/>
            <a:ext cx="76200" cy="185738"/>
          </a:xfrm>
          <a:noFill/>
        </p:spPr>
        <p:txBody>
          <a:bodyPr/>
          <a:lstStyle/>
          <a:p>
            <a:fld id="{857F1848-E608-4D1B-B223-D21174403798}" type="slidenum">
              <a:rPr lang="en-US" smtClean="0"/>
              <a:pPr/>
              <a:t>30</a:t>
            </a:fld>
            <a:endParaRPr lang="en-US" smtClean="0"/>
          </a:p>
        </p:txBody>
      </p:sp>
      <p:sp>
        <p:nvSpPr>
          <p:cNvPr id="79875" name="Rectangle 2"/>
          <p:cNvSpPr>
            <a:spLocks noGrp="1" noRot="1" noChangeAspect="1" noChangeArrowheads="1" noTextEdit="1"/>
          </p:cNvSpPr>
          <p:nvPr>
            <p:ph type="sldImg"/>
          </p:nvPr>
        </p:nvSpPr>
        <p:spPr>
          <a:xfrm>
            <a:off x="1162050" y="682625"/>
            <a:ext cx="4537075" cy="3403600"/>
          </a:xfrm>
          <a:solidFill>
            <a:srgbClr val="FFFFFF"/>
          </a:solidFill>
          <a:ln/>
        </p:spPr>
      </p:sp>
      <p:sp>
        <p:nvSpPr>
          <p:cNvPr id="79876" name="Rectangle 3"/>
          <p:cNvSpPr>
            <a:spLocks noGrp="1" noChangeArrowheads="1"/>
          </p:cNvSpPr>
          <p:nvPr>
            <p:ph type="body" idx="1"/>
          </p:nvPr>
        </p:nvSpPr>
        <p:spPr>
          <a:xfrm>
            <a:off x="914400" y="4314825"/>
            <a:ext cx="182563" cy="307975"/>
          </a:xfrm>
          <a:solidFill>
            <a:srgbClr val="FFFFFF"/>
          </a:solidFill>
          <a:ln>
            <a:solidFill>
              <a:srgbClr val="000000"/>
            </a:solidFill>
          </a:ln>
        </p:spPr>
        <p:txBody>
          <a:bodyPr lIns="90643" tIns="45322" rIns="90643" bIns="45322"/>
          <a:lstStyle/>
          <a:p>
            <a:endParaRPr lang="en-US" sz="1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xfrm>
            <a:off x="6688082" y="8902700"/>
            <a:ext cx="169918"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0F01DCF-5D2C-A14C-A23E-F2981714C76B}" type="slidenum">
              <a:rPr lang="en-US" sz="1200">
                <a:cs typeface="Arial" charset="0"/>
              </a:rPr>
              <a:pPr/>
              <a:t>33</a:t>
            </a:fld>
            <a:endParaRPr lang="en-US" sz="1200" dirty="0">
              <a:cs typeface="Arial" charset="0"/>
            </a:endParaRPr>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xfrm>
            <a:off x="914400" y="4313238"/>
            <a:ext cx="65" cy="184666"/>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Times"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w="9525"/>
        </p:spPr>
        <p:txBody>
          <a:bodyPr/>
          <a:lstStyle/>
          <a:p>
            <a:r>
              <a:rPr lang="en-US" b="1" smtClean="0"/>
              <a:t>Carbon sequestration</a:t>
            </a:r>
          </a:p>
          <a:p>
            <a:r>
              <a:rPr lang="en-US" smtClean="0"/>
              <a:t>A method of capturing carbon dioxide so that it is not released into the atmosphere.</a:t>
            </a:r>
          </a:p>
          <a:p>
            <a:endParaRPr lang="en-US" smtClean="0"/>
          </a:p>
        </p:txBody>
      </p:sp>
      <p:sp>
        <p:nvSpPr>
          <p:cNvPr id="78852" name="Slide Number Placeholder 3"/>
          <p:cNvSpPr>
            <a:spLocks noGrp="1"/>
          </p:cNvSpPr>
          <p:nvPr>
            <p:ph type="sldNum" sz="quarter" idx="5"/>
          </p:nvPr>
        </p:nvSpPr>
        <p:spPr>
          <a:noFill/>
        </p:spPr>
        <p:txBody>
          <a:bodyPr/>
          <a:lstStyle/>
          <a:p>
            <a:fld id="{92744302-900D-48FE-AA84-0D688B4C8046}" type="slidenum">
              <a:rPr lang="en-US" smtClean="0"/>
              <a:pPr/>
              <a:t>37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a:clrChange>
              <a:clrFrom>
                <a:srgbClr val="C0C0C0"/>
              </a:clrFrom>
              <a:clrTo>
                <a:srgbClr val="C0C0C0">
                  <a:alpha val="0"/>
                </a:srgbClr>
              </a:clrTo>
            </a:clrChange>
          </a:blip>
          <a:srcRect/>
          <a:stretch>
            <a:fillRect/>
          </a:stretch>
        </p:blipFill>
        <p:spPr bwMode="auto">
          <a:xfrm>
            <a:off x="914400" y="1828800"/>
            <a:ext cx="8229600" cy="384175"/>
          </a:xfrm>
          <a:prstGeom prst="rect">
            <a:avLst/>
          </a:prstGeom>
          <a:noFill/>
          <a:ln w="9525">
            <a:noFill/>
            <a:miter lim="800000"/>
            <a:headEnd/>
            <a:tailEnd/>
          </a:ln>
        </p:spPr>
      </p:pic>
      <p:sp>
        <p:nvSpPr>
          <p:cNvPr id="3074" name="Rectangle 2"/>
          <p:cNvSpPr>
            <a:spLocks noGrp="1" noChangeArrowheads="1"/>
          </p:cNvSpPr>
          <p:nvPr>
            <p:ph type="ctrTitle"/>
          </p:nvPr>
        </p:nvSpPr>
        <p:spPr>
          <a:xfrm>
            <a:off x="914400" y="685800"/>
            <a:ext cx="7721600" cy="1143000"/>
          </a:xfrm>
        </p:spPr>
        <p:txBody>
          <a:bodyPr/>
          <a:lstStyle>
            <a:lvl1pPr>
              <a:defRPr sz="4400"/>
            </a:lvl1pPr>
          </a:lstStyle>
          <a:p>
            <a:r>
              <a:rPr lang="en-US"/>
              <a:t>Click to edit Master title style</a:t>
            </a:r>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fld id="{1F8D779D-E686-4147-8B5E-A52CF3DCDD39}" type="datetime5">
              <a:rPr lang="en-US"/>
              <a:pPr>
                <a:defRPr/>
              </a:pPr>
              <a:t>16-Oct-17</a:t>
            </a:fld>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FD736336-8502-47D4-BF02-FFB964663E13}" type="slidenum">
              <a:rPr lang="en-US"/>
              <a:pPr>
                <a:defRPr/>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A70FBA56-69D6-44EB-9F22-ED0206E5416F}" type="datetime5">
              <a:rPr lang="en-US"/>
              <a:pPr>
                <a:defRPr/>
              </a:pPr>
              <a:t>16-Oct-17</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758083C-5E2B-40C2-9BF6-4FFEDC6E6F83}" type="slidenum">
              <a:rPr lang="en-US"/>
              <a:pPr>
                <a:defRPr/>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31CED8CB-106F-4C4D-A194-5F0A0AF2EF10}" type="datetime5">
              <a:rPr lang="en-US"/>
              <a:pPr>
                <a:defRPr/>
              </a:pPr>
              <a:t>16-Oct-17</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5C3781F-C7CC-4633-885C-DC4E0D325942}" type="slidenum">
              <a:rPr lang="en-US"/>
              <a:pPr>
                <a:defRPr/>
              </a:pPr>
              <a:t>‹#›</a:t>
            </a:fld>
            <a:endParaRPr lang="en-US"/>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85950"/>
            <a:ext cx="8178800" cy="417195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44D0E8D9-0E3A-4CD3-83FC-95ED6AF6A561}" type="datetime5">
              <a:rPr lang="en-US"/>
              <a:pPr>
                <a:defRPr/>
              </a:pPr>
              <a:t>16-Oct-17</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67E53E-25FB-4ED5-BC5E-05FCBC704141}" type="slidenum">
              <a:rPr lang="en-US"/>
              <a:pPr>
                <a:defRPr/>
              </a:pPr>
              <a:t>‹#›</a:t>
            </a:fld>
            <a:endParaRPr lang="en-US"/>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88595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404812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82C81AA2-A5DB-4C64-B9B6-A38B330AAC3B}" type="datetime5">
              <a:rPr lang="en-US"/>
              <a:pPr>
                <a:defRPr/>
              </a:pPr>
              <a:t>16-Oct-17</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0F648F60-DA36-439B-A440-C3F6A1178800}" type="slidenum">
              <a:rPr lang="en-US"/>
              <a:pPr>
                <a:defRPr/>
              </a:pPr>
              <a:t>‹#›</a:t>
            </a:fld>
            <a:endParaRPr lang="en-US"/>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06400" y="228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8595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88595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4812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22800" y="404812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9F269E4E-CD60-40D4-AF4A-5E8317D5BF61}" type="datetime5">
              <a:rPr lang="en-US"/>
              <a:pPr>
                <a:defRPr/>
              </a:pPr>
              <a:t>16-Oct-17</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FE7EB08E-C6A0-4EEF-86AE-2FB0DEAC579E}" type="slidenum">
              <a:rPr lang="en-US"/>
              <a:pPr>
                <a:defRPr/>
              </a:pPr>
              <a:t>‹#›</a:t>
            </a:fld>
            <a:endParaRPr lang="en-US"/>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88595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404812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BB434F66-B13A-4601-B910-6F6CB372B92C}" type="datetime5">
              <a:rPr lang="en-US"/>
              <a:pPr>
                <a:defRPr/>
              </a:pPr>
              <a:t>16-Oct-17</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2F534E97-E003-4983-8F57-69F9DA27BDA7}" type="slidenum">
              <a:rPr lang="en-US"/>
              <a:pPr>
                <a:defRPr/>
              </a:pPr>
              <a:t>‹#›</a:t>
            </a:fld>
            <a:endParaRPr lang="en-US"/>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228600"/>
            <a:ext cx="8229600" cy="582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15474ED4-7868-45FC-ABCD-4E640D2DD620}" type="datetime5">
              <a:rPr lang="en-US"/>
              <a:pPr>
                <a:defRPr/>
              </a:pPr>
              <a:t>16-Oct-17</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8436026-F626-478B-85C2-3880DFFEB218}" type="slidenum">
              <a:rPr lang="en-US"/>
              <a:pPr>
                <a:defRPr/>
              </a:pPr>
              <a:t>‹#›</a:t>
            </a:fld>
            <a:endParaRPr lang="en-US"/>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885950"/>
            <a:ext cx="4013200" cy="4171950"/>
          </a:xfrm>
        </p:spPr>
        <p:txBody>
          <a:bodyPr/>
          <a:lstStyle/>
          <a:p>
            <a:pPr lvl="0"/>
            <a:endParaRPr lang="en-US" noProof="0" smtClean="0"/>
          </a:p>
        </p:txBody>
      </p:sp>
      <p:sp>
        <p:nvSpPr>
          <p:cNvPr id="4" name="Text Placeholder 3"/>
          <p:cNvSpPr>
            <a:spLocks noGrp="1"/>
          </p:cNvSpPr>
          <p:nvPr>
            <p:ph type="body"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AFC2D242-C0F7-4C6E-8C10-201028FD70BD}" type="datetime5">
              <a:rPr lang="en-US"/>
              <a:pPr>
                <a:defRPr/>
              </a:pPr>
              <a:t>16-Oct-17</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104A852-D30D-4F03-8AB6-8A9EFA6C32F3}" type="slidenum">
              <a:rPr lang="en-US"/>
              <a:pPr>
                <a:defRPr/>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2C64570B-5DFA-4CFD-AD02-65FD4E8CB289}" type="datetime5">
              <a:rPr lang="en-US"/>
              <a:pPr>
                <a:defRPr/>
              </a:pPr>
              <a:t>16-Oct-17</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272D6F5-CC4D-48E2-94CA-7EE8B9EF4887}" type="slidenum">
              <a:rPr lang="en-US"/>
              <a:pPr>
                <a:defRPr/>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7A59BEA0-88A0-4E29-AA40-B29EB634B4C7}" type="datetime5">
              <a:rPr lang="en-US"/>
              <a:pPr>
                <a:defRPr/>
              </a:pPr>
              <a:t>16-Oct-17</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19115FB-58F8-4F6F-9F08-2BD1B59C1BBE}" type="slidenum">
              <a:rPr lang="en-US"/>
              <a:pPr>
                <a:defRPr/>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474BD1C3-06AC-475C-96D4-045035A4E499}" type="datetime5">
              <a:rPr lang="en-US"/>
              <a:pPr>
                <a:defRPr/>
              </a:pPr>
              <a:t>16-Oct-17</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68CB705-5A07-499E-A69B-E716233CBF97}" type="slidenum">
              <a:rPr lang="en-US"/>
              <a:pPr>
                <a:defRPr/>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70BA6918-B1BA-4E94-8FF8-7B85BE6C3964}" type="datetime5">
              <a:rPr lang="en-US"/>
              <a:pPr>
                <a:defRPr/>
              </a:pPr>
              <a:t>16-Oct-17</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424B1D2-CDC3-4B5E-83E2-647254B2F22B}" type="slidenum">
              <a:rPr lang="en-US"/>
              <a:pPr>
                <a:defRPr/>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fld id="{75E44A2B-51B4-49F1-A8A6-51F3B77D0F87}" type="datetime5">
              <a:rPr lang="en-US"/>
              <a:pPr>
                <a:defRPr/>
              </a:pPr>
              <a:t>16-Oct-17</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1AE48879-B522-446D-82BA-A6A65DCA10B1}" type="slidenum">
              <a:rPr lang="en-US"/>
              <a:pPr>
                <a:defRPr/>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E3536FE9-EFF5-46CC-8595-9185EAE833F7}" type="datetime5">
              <a:rPr lang="en-US"/>
              <a:pPr>
                <a:defRPr/>
              </a:pPr>
              <a:t>16-Oct-17</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F3D9331F-1820-4B57-B82F-85DD20EE9437}" type="slidenum">
              <a:rPr lang="en-US"/>
              <a:pPr>
                <a:defRPr/>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7D866760-C9C7-481E-A2FC-4E8AA6509BC2}" type="datetime5">
              <a:rPr lang="en-US"/>
              <a:pPr>
                <a:defRPr/>
              </a:pPr>
              <a:t>16-Oct-17</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C20500A-D222-480D-90E5-5ED6CF8CF9F1}" type="slidenum">
              <a:rPr lang="en-US"/>
              <a:pPr>
                <a:defRPr/>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2B499A1A-0A80-44A1-ABCA-378A3F69FCF8}" type="datetime5">
              <a:rPr lang="en-US"/>
              <a:pPr>
                <a:defRPr/>
              </a:pPr>
              <a:t>16-Oct-17</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22DDB73-0AE8-443A-87F1-5D4D35DBE796}" type="slidenum">
              <a:rPr lang="en-US"/>
              <a:pPr>
                <a:defRPr/>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pPr>
              <a:defRPr/>
            </a:pPr>
            <a:fld id="{1ECAE5DA-C160-489B-8454-362AA0F03ABE}" type="datetime5">
              <a:rPr lang="en-US"/>
              <a:pPr>
                <a:defRPr/>
              </a:pPr>
              <a:t>16-Oct-17</a:t>
            </a:fld>
            <a:endParaRPr lang="en-US"/>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pPr>
              <a:defRPr/>
            </a:pPr>
            <a:endParaRPr lang="en-US"/>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pPr>
              <a:defRPr/>
            </a:pPr>
            <a:fld id="{B07BF942-8011-4710-8CA5-79AC169F0705}" type="slidenum">
              <a:rPr lang="en-US"/>
              <a:pPr>
                <a:defRPr/>
              </a:pPr>
              <a:t>‹#›</a:t>
            </a:fld>
            <a:endParaRPr lang="en-US"/>
          </a:p>
        </p:txBody>
      </p:sp>
      <p:sp>
        <p:nvSpPr>
          <p:cNvPr id="2056" name="Rectangle 8"/>
          <p:cNvSpPr>
            <a:spLocks noChangeArrowheads="1"/>
          </p:cNvSpPr>
          <p:nvPr/>
        </p:nvSpPr>
        <p:spPr bwMode="auto">
          <a:xfrm>
            <a:off x="0" y="1143000"/>
            <a:ext cx="9144000" cy="92075"/>
          </a:xfrm>
          <a:prstGeom prst="rect">
            <a:avLst/>
          </a:prstGeom>
          <a:solidFill>
            <a:srgbClr val="008000"/>
          </a:solidFill>
          <a:ln w="38100">
            <a:noFill/>
            <a:miter lim="800000"/>
            <a:headEnd/>
            <a:tailEnd/>
          </a:ln>
          <a:effectLst/>
        </p:spPr>
        <p:txBody>
          <a:bodyPr lIns="0" tIns="0" rIns="0" bIns="0" anchor="ctr">
            <a:spAutoFit/>
          </a:bodyPr>
          <a:lstStyle/>
          <a:p>
            <a:pPr>
              <a:defRPr/>
            </a:pPr>
            <a:endParaRPr lang="en-US"/>
          </a:p>
        </p:txBody>
      </p:sp>
      <p:sp>
        <p:nvSpPr>
          <p:cNvPr id="2057" name="Rectangle 9"/>
          <p:cNvSpPr>
            <a:spLocks noChangeArrowheads="1"/>
          </p:cNvSpPr>
          <p:nvPr/>
        </p:nvSpPr>
        <p:spPr bwMode="auto">
          <a:xfrm>
            <a:off x="0" y="1295400"/>
            <a:ext cx="9144000" cy="152400"/>
          </a:xfrm>
          <a:prstGeom prst="rect">
            <a:avLst/>
          </a:prstGeom>
          <a:solidFill>
            <a:srgbClr val="008000"/>
          </a:solidFill>
          <a:ln w="38100">
            <a:noFill/>
            <a:miter lim="800000"/>
            <a:headEnd/>
            <a:tailEnd/>
          </a:ln>
          <a:effectLst/>
        </p:spPr>
        <p:txBody>
          <a:bodyPr lIns="0" tIns="0" rIns="0" bIns="0" anchor="ctr">
            <a:spAutoFit/>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164" r:id="rId15"/>
    <p:sldLayoutId id="2147484165" r:id="rId16"/>
    <p:sldLayoutId id="2147484166" r:id="rId17"/>
  </p:sldLayoutIdLst>
  <p:transition spd="med">
    <p:wipe dir="r"/>
  </p:transition>
  <p:hf hdr="0" ftr="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006600"/>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rgbClr val="006600"/>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rgbClr val="006600"/>
        </a:buClr>
        <a:buChar char="•"/>
        <a:defRPr kumimoji="1" sz="2000">
          <a:solidFill>
            <a:schemeClr val="tx1"/>
          </a:solidFill>
          <a:latin typeface="+mn-lt"/>
        </a:defRPr>
      </a:lvl4pPr>
      <a:lvl5pPr marL="2057400" indent="-228600" algn="l" rtl="0" eaLnBrk="0" fontAlgn="base" hangingPunct="0">
        <a:spcBef>
          <a:spcPct val="20000"/>
        </a:spcBef>
        <a:spcAft>
          <a:spcPct val="0"/>
        </a:spcAft>
        <a:buClr>
          <a:srgbClr val="006600"/>
        </a:buClr>
        <a:buChar char="–"/>
        <a:defRPr kumimoji="1" sz="2000">
          <a:solidFill>
            <a:schemeClr val="tx1"/>
          </a:solidFill>
          <a:latin typeface="+mn-lt"/>
        </a:defRPr>
      </a:lvl5pPr>
      <a:lvl6pPr marL="2514600" indent="-228600" algn="l" rtl="0" eaLnBrk="0" fontAlgn="base" hangingPunct="0">
        <a:spcBef>
          <a:spcPct val="20000"/>
        </a:spcBef>
        <a:spcAft>
          <a:spcPct val="0"/>
        </a:spcAft>
        <a:buClr>
          <a:srgbClr val="006600"/>
        </a:buClr>
        <a:buChar char="–"/>
        <a:defRPr kumimoji="1" sz="2000">
          <a:solidFill>
            <a:schemeClr val="tx1"/>
          </a:solidFill>
          <a:latin typeface="+mn-lt"/>
        </a:defRPr>
      </a:lvl6pPr>
      <a:lvl7pPr marL="2971800" indent="-228600" algn="l" rtl="0" eaLnBrk="0" fontAlgn="base" hangingPunct="0">
        <a:spcBef>
          <a:spcPct val="20000"/>
        </a:spcBef>
        <a:spcAft>
          <a:spcPct val="0"/>
        </a:spcAft>
        <a:buClr>
          <a:srgbClr val="006600"/>
        </a:buClr>
        <a:buChar char="–"/>
        <a:defRPr kumimoji="1" sz="2000">
          <a:solidFill>
            <a:schemeClr val="tx1"/>
          </a:solidFill>
          <a:latin typeface="+mn-lt"/>
        </a:defRPr>
      </a:lvl7pPr>
      <a:lvl8pPr marL="3429000" indent="-228600" algn="l" rtl="0" eaLnBrk="0" fontAlgn="base" hangingPunct="0">
        <a:spcBef>
          <a:spcPct val="20000"/>
        </a:spcBef>
        <a:spcAft>
          <a:spcPct val="0"/>
        </a:spcAft>
        <a:buClr>
          <a:srgbClr val="006600"/>
        </a:buClr>
        <a:buChar char="–"/>
        <a:defRPr kumimoji="1" sz="2000">
          <a:solidFill>
            <a:schemeClr val="tx1"/>
          </a:solidFill>
          <a:latin typeface="+mn-lt"/>
        </a:defRPr>
      </a:lvl8pPr>
      <a:lvl9pPr marL="3886200" indent="-228600" algn="l" rtl="0" eaLnBrk="0" fontAlgn="base" hangingPunct="0">
        <a:spcBef>
          <a:spcPct val="20000"/>
        </a:spcBef>
        <a:spcAft>
          <a:spcPct val="0"/>
        </a:spcAft>
        <a:buClr>
          <a:srgbClr val="006600"/>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xfrm>
            <a:off x="214313" y="6229350"/>
            <a:ext cx="2427287" cy="514350"/>
          </a:xfrm>
          <a:noFill/>
        </p:spPr>
        <p:txBody>
          <a:bodyPr/>
          <a:lstStyle/>
          <a:p>
            <a:fld id="{E6C88A47-BC35-4805-A4A4-84E50054A23F}" type="datetime5">
              <a:rPr lang="en-US" sz="1800" smtClean="0">
                <a:solidFill>
                  <a:schemeClr val="bg2"/>
                </a:solidFill>
                <a:latin typeface="Arial" pitchFamily="34" charset="0"/>
              </a:rPr>
              <a:pPr/>
              <a:t>16-Oct-17</a:t>
            </a:fld>
            <a:endParaRPr lang="en-US" sz="1800" smtClean="0">
              <a:solidFill>
                <a:schemeClr val="bg2"/>
              </a:solidFill>
              <a:latin typeface="Arial" pitchFamily="34" charset="0"/>
            </a:endParaRPr>
          </a:p>
        </p:txBody>
      </p:sp>
      <p:sp>
        <p:nvSpPr>
          <p:cNvPr id="19459" name="Rectangle 6"/>
          <p:cNvSpPr>
            <a:spLocks noGrp="1" noChangeArrowheads="1"/>
          </p:cNvSpPr>
          <p:nvPr>
            <p:ph type="sldNum" sz="quarter" idx="12"/>
          </p:nvPr>
        </p:nvSpPr>
        <p:spPr>
          <a:xfrm>
            <a:off x="8429625" y="6229350"/>
            <a:ext cx="571500" cy="514350"/>
          </a:xfrm>
          <a:noFill/>
        </p:spPr>
        <p:txBody>
          <a:bodyPr/>
          <a:lstStyle/>
          <a:p>
            <a:pPr algn="ctr"/>
            <a:fld id="{2B490450-56DB-4716-937C-B44C0567EA85}" type="slidenum">
              <a:rPr lang="en-US" smtClean="0">
                <a:solidFill>
                  <a:srgbClr val="0070C0"/>
                </a:solidFill>
                <a:latin typeface="Arial" pitchFamily="34" charset="0"/>
              </a:rPr>
              <a:pPr algn="ctr"/>
              <a:t>1</a:t>
            </a:fld>
            <a:endParaRPr lang="en-US" smtClean="0">
              <a:solidFill>
                <a:srgbClr val="0070C0"/>
              </a:solidFill>
              <a:latin typeface="Arial" pitchFamily="34" charset="0"/>
            </a:endParaRPr>
          </a:p>
        </p:txBody>
      </p:sp>
      <p:sp>
        <p:nvSpPr>
          <p:cNvPr id="19460" name="Rectangle 2"/>
          <p:cNvSpPr>
            <a:spLocks noGrp="1" noChangeArrowheads="1"/>
          </p:cNvSpPr>
          <p:nvPr>
            <p:ph type="ctrTitle"/>
          </p:nvPr>
        </p:nvSpPr>
        <p:spPr>
          <a:xfrm>
            <a:off x="0" y="1524000"/>
            <a:ext cx="9144000" cy="1295400"/>
          </a:xfrm>
        </p:spPr>
        <p:txBody>
          <a:bodyPr/>
          <a:lstStyle/>
          <a:p>
            <a:pPr algn="ctr"/>
            <a:r>
              <a:rPr lang="en-US" sz="4000" b="1" smtClean="0">
                <a:solidFill>
                  <a:srgbClr val="0070C0"/>
                </a:solidFill>
                <a:latin typeface="Arial" pitchFamily="34" charset="0"/>
                <a:cs typeface="Arial" pitchFamily="34" charset="0"/>
              </a:rPr>
              <a:t>Thực trạng sản xuất và sử dụng phân hữu cơ từ chất thải chăn nuôi ở Việt Nam</a:t>
            </a:r>
            <a:endParaRPr lang="en-US" b="1" smtClean="0">
              <a:solidFill>
                <a:srgbClr val="0070C0"/>
              </a:solidFill>
              <a:latin typeface="Arial" pitchFamily="34" charset="0"/>
              <a:cs typeface="Arial" pitchFamily="34" charset="0"/>
            </a:endParaRPr>
          </a:p>
        </p:txBody>
      </p:sp>
      <p:sp>
        <p:nvSpPr>
          <p:cNvPr id="19461" name="Rectangle 3"/>
          <p:cNvSpPr>
            <a:spLocks noGrp="1" noChangeArrowheads="1"/>
          </p:cNvSpPr>
          <p:nvPr>
            <p:ph type="subTitle" idx="1"/>
          </p:nvPr>
        </p:nvSpPr>
        <p:spPr>
          <a:xfrm>
            <a:off x="3352800" y="3048000"/>
            <a:ext cx="5410200" cy="457200"/>
          </a:xfrm>
        </p:spPr>
        <p:txBody>
          <a:bodyPr/>
          <a:lstStyle/>
          <a:p>
            <a:pPr algn="ctr"/>
            <a:r>
              <a:rPr lang="en-US" sz="2800" smtClean="0">
                <a:solidFill>
                  <a:srgbClr val="0070C0"/>
                </a:solidFill>
                <a:latin typeface="Arial" pitchFamily="34" charset="0"/>
              </a:rPr>
              <a:t>Nguyễn Văn Bộ</a:t>
            </a:r>
          </a:p>
        </p:txBody>
      </p:sp>
      <p:pic>
        <p:nvPicPr>
          <p:cNvPr id="19462" name="Picture 4" descr="original_metal_w"/>
          <p:cNvPicPr>
            <a:picLocks noChangeAspect="1" noChangeArrowheads="1" noCrop="1"/>
          </p:cNvPicPr>
          <p:nvPr/>
        </p:nvPicPr>
        <p:blipFill>
          <a:blip r:embed="rId2"/>
          <a:srcRect/>
          <a:stretch>
            <a:fillRect/>
          </a:stretch>
        </p:blipFill>
        <p:spPr bwMode="auto">
          <a:xfrm>
            <a:off x="5257800" y="3597275"/>
            <a:ext cx="1828800" cy="1660525"/>
          </a:xfrm>
          <a:prstGeom prst="rect">
            <a:avLst/>
          </a:prstGeom>
          <a:noFill/>
          <a:ln w="9525">
            <a:noFill/>
            <a:miter lim="800000"/>
            <a:headEnd/>
            <a:tailEnd/>
          </a:ln>
        </p:spPr>
      </p:pic>
      <p:sp>
        <p:nvSpPr>
          <p:cNvPr id="19463" name="TextBox 7"/>
          <p:cNvSpPr txBox="1">
            <a:spLocks noChangeArrowheads="1"/>
          </p:cNvSpPr>
          <p:nvPr/>
        </p:nvSpPr>
        <p:spPr bwMode="auto">
          <a:xfrm>
            <a:off x="381000" y="5334000"/>
            <a:ext cx="8610600" cy="1016000"/>
          </a:xfrm>
          <a:prstGeom prst="rect">
            <a:avLst/>
          </a:prstGeom>
          <a:noFill/>
          <a:ln w="9525">
            <a:noFill/>
            <a:miter lim="800000"/>
            <a:headEnd/>
            <a:tailEnd/>
          </a:ln>
        </p:spPr>
        <p:txBody>
          <a:bodyPr>
            <a:spAutoFit/>
          </a:bodyPr>
          <a:lstStyle/>
          <a:p>
            <a:pPr algn="ctr"/>
            <a:r>
              <a:rPr lang="en-US" sz="2000">
                <a:solidFill>
                  <a:srgbClr val="0070C0"/>
                </a:solidFill>
                <a:latin typeface="Arial" pitchFamily="34" charset="0"/>
                <a:cs typeface="Arial" pitchFamily="34" charset="0"/>
              </a:rPr>
              <a:t>Hội thảo: </a:t>
            </a:r>
            <a:r>
              <a:rPr lang="da-DK" sz="2000">
                <a:solidFill>
                  <a:srgbClr val="0070C0"/>
                </a:solidFill>
                <a:latin typeface="Arial" pitchFamily="34" charset="0"/>
                <a:cs typeface="Arial" pitchFamily="34" charset="0"/>
              </a:rPr>
              <a:t>Tham vấn chính sách về các giải pháp </a:t>
            </a:r>
            <a:r>
              <a:rPr lang="vi-VN" sz="2000">
                <a:solidFill>
                  <a:srgbClr val="0070C0"/>
                </a:solidFill>
                <a:latin typeface="Arial" pitchFamily="34" charset="0"/>
                <a:cs typeface="Arial" pitchFamily="34" charset="0"/>
              </a:rPr>
              <a:t>chính</a:t>
            </a:r>
            <a:r>
              <a:rPr lang="da-DK" sz="2000">
                <a:solidFill>
                  <a:srgbClr val="0070C0"/>
                </a:solidFill>
                <a:latin typeface="Arial" pitchFamily="34" charset="0"/>
                <a:cs typeface="Arial" pitchFamily="34" charset="0"/>
              </a:rPr>
              <a:t> sách, cơ chế tài chính cho đầu tư xử lý chất thải chăn nuôi hiệu quả và bền vững</a:t>
            </a:r>
          </a:p>
          <a:p>
            <a:pPr algn="ctr"/>
            <a:r>
              <a:rPr lang="da-DK" sz="2000">
                <a:solidFill>
                  <a:srgbClr val="0070C0"/>
                </a:solidFill>
                <a:latin typeface="Arial" pitchFamily="34" charset="0"/>
                <a:cs typeface="Arial" pitchFamily="34" charset="0"/>
              </a:rPr>
              <a:t>Hạ Long, 17-18/10/2017</a:t>
            </a:r>
            <a:endParaRPr lang="en-US" sz="2000">
              <a:solidFill>
                <a:srgbClr val="0070C0"/>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381000" y="304800"/>
            <a:ext cx="8458200" cy="533400"/>
          </a:xfrm>
        </p:spPr>
        <p:txBody>
          <a:bodyPr/>
          <a:lstStyle/>
          <a:p>
            <a:pPr algn="ctr"/>
            <a:r>
              <a:rPr lang="en-US" altLang="zh-CN" sz="2800" dirty="0" err="1" smtClean="0">
                <a:solidFill>
                  <a:srgbClr val="0033CC"/>
                </a:solidFill>
                <a:latin typeface="Arial" pitchFamily="34" charset="0"/>
                <a:ea typeface="SimSun" pitchFamily="2" charset="-122"/>
              </a:rPr>
              <a:t>Dinh</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dưỡng</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trong</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chất</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thải</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lỏng</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chăn</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nuôi</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của</a:t>
            </a:r>
            <a:r>
              <a:rPr lang="en-US" altLang="zh-CN" sz="2800" dirty="0" smtClean="0">
                <a:solidFill>
                  <a:srgbClr val="0033CC"/>
                </a:solidFill>
                <a:latin typeface="Arial" pitchFamily="34" charset="0"/>
                <a:ea typeface="SimSun" pitchFamily="2" charset="-122"/>
              </a:rPr>
              <a:t> VN</a:t>
            </a:r>
          </a:p>
        </p:txBody>
      </p:sp>
      <p:graphicFrame>
        <p:nvGraphicFramePr>
          <p:cNvPr id="334096" name="Group 272"/>
          <p:cNvGraphicFramePr>
            <a:graphicFrameLocks noGrp="1"/>
          </p:cNvGraphicFramePr>
          <p:nvPr>
            <p:ph type="tbl" idx="1"/>
          </p:nvPr>
        </p:nvGraphicFramePr>
        <p:xfrm>
          <a:off x="457200" y="1600200"/>
          <a:ext cx="8229600" cy="2456215"/>
        </p:xfrm>
        <a:graphic>
          <a:graphicData uri="http://schemas.openxmlformats.org/drawingml/2006/table">
            <a:tbl>
              <a:tblPr/>
              <a:tblGrid>
                <a:gridCol w="1371600"/>
                <a:gridCol w="2209800"/>
                <a:gridCol w="1549400"/>
                <a:gridCol w="1549400"/>
                <a:gridCol w="1549400"/>
              </a:tblGrid>
              <a:tr h="402571">
                <a:tc rowSpan="2">
                  <a:txBody>
                    <a:bodyPr/>
                    <a:lstStyle/>
                    <a:p>
                      <a:pPr algn="ctr">
                        <a:lnSpc>
                          <a:spcPct val="100000"/>
                        </a:lnSpc>
                        <a:spcBef>
                          <a:spcPts val="0"/>
                        </a:spcBef>
                        <a:spcAft>
                          <a:spcPts val="0"/>
                        </a:spcAft>
                      </a:pPr>
                      <a:r>
                        <a:rPr kumimoji="0" lang="en-US" sz="2000" b="0" i="0" u="none" strike="noStrike" cap="none" normalizeH="0" baseline="0" dirty="0" err="1" smtClean="0">
                          <a:ln>
                            <a:noFill/>
                          </a:ln>
                          <a:solidFill>
                            <a:schemeClr val="tx1"/>
                          </a:solidFill>
                          <a:effectLst/>
                          <a:latin typeface="Arial" charset="0"/>
                        </a:rPr>
                        <a:t>Loại</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vật</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nuôi</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0"/>
                        </a:spcBef>
                        <a:spcAft>
                          <a:spcPts val="0"/>
                        </a:spcAft>
                        <a:buClr>
                          <a:schemeClr val="tx1"/>
                        </a:buClr>
                        <a:buSzTx/>
                        <a:buFontTx/>
                        <a:buNone/>
                        <a:tabLst/>
                      </a:pPr>
                      <a:r>
                        <a:rPr kumimoji="0" lang="en-US" sz="2000" b="0" i="0" u="none" strike="noStrike" cap="none" normalizeH="0" baseline="0" dirty="0" err="1" smtClean="0">
                          <a:ln>
                            <a:noFill/>
                          </a:ln>
                          <a:solidFill>
                            <a:schemeClr val="tx1"/>
                          </a:solidFill>
                          <a:effectLst/>
                          <a:latin typeface="Arial" charset="0"/>
                        </a:rPr>
                        <a:t>Lượng</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nước</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thải</a:t>
                      </a:r>
                      <a:r>
                        <a:rPr kumimoji="0" lang="en-US" sz="2000" b="0" i="0" u="none" strike="noStrike" cap="none" normalizeH="0" baseline="0" dirty="0" smtClean="0">
                          <a:ln>
                            <a:noFill/>
                          </a:ln>
                          <a:solidFill>
                            <a:schemeClr val="tx1"/>
                          </a:solidFill>
                          <a:effectLst/>
                          <a:latin typeface="Arial" charset="0"/>
                        </a:rPr>
                        <a:t>, 1000m3/</a:t>
                      </a:r>
                      <a:r>
                        <a:rPr kumimoji="0" lang="en-US" sz="2000" b="0" i="0" u="none" strike="noStrike" cap="none" normalizeH="0" baseline="0" dirty="0" err="1" smtClean="0">
                          <a:ln>
                            <a:noFill/>
                          </a:ln>
                          <a:solidFill>
                            <a:schemeClr val="tx1"/>
                          </a:solidFill>
                          <a:effectLst/>
                          <a:latin typeface="Arial" charset="0"/>
                        </a:rPr>
                        <a:t>năm</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ts val="0"/>
                        </a:spcBef>
                        <a:spcAft>
                          <a:spcPts val="0"/>
                        </a:spcAft>
                        <a:buClr>
                          <a:schemeClr val="tx1"/>
                        </a:buClr>
                        <a:buSzTx/>
                        <a:buFontTx/>
                        <a:buNone/>
                        <a:tabLst/>
                      </a:pPr>
                      <a:r>
                        <a:rPr kumimoji="0" lang="en-US" sz="2000" b="0" i="0" u="none" strike="noStrike" cap="none" normalizeH="0" baseline="0" dirty="0" smtClean="0">
                          <a:ln>
                            <a:noFill/>
                          </a:ln>
                          <a:solidFill>
                            <a:schemeClr val="tx1"/>
                          </a:solidFill>
                          <a:effectLst/>
                          <a:latin typeface="Arial" charset="0"/>
                        </a:rPr>
                        <a:t>1000 </a:t>
                      </a:r>
                      <a:r>
                        <a:rPr kumimoji="0" lang="en-US" sz="2000" b="0" i="0" u="none" strike="noStrike" cap="none" normalizeH="0" baseline="0" dirty="0" err="1" smtClean="0">
                          <a:ln>
                            <a:noFill/>
                          </a:ln>
                          <a:solidFill>
                            <a:schemeClr val="tx1"/>
                          </a:solidFill>
                          <a:effectLst/>
                          <a:latin typeface="Arial" charset="0"/>
                        </a:rPr>
                        <a:t>tấn</a:t>
                      </a:r>
                      <a:r>
                        <a:rPr kumimoji="0" lang="en-US" sz="2000" b="0" i="0" u="none" strike="noStrike" cap="none" normalizeH="0" baseline="0" dirty="0" smtClean="0">
                          <a:ln>
                            <a:noFill/>
                          </a:ln>
                          <a:solidFill>
                            <a:schemeClr val="tx1"/>
                          </a:solidFill>
                          <a:effectLst/>
                          <a:latin typeface="Arial" charset="0"/>
                        </a:rPr>
                        <a:t>/</a:t>
                      </a:r>
                      <a:r>
                        <a:rPr kumimoji="0" lang="en-US" sz="2000" b="0" i="0" u="none" strike="noStrike" cap="none" normalizeH="0" baseline="0" dirty="0" err="1" smtClean="0">
                          <a:ln>
                            <a:noFill/>
                          </a:ln>
                          <a:solidFill>
                            <a:schemeClr val="tx1"/>
                          </a:solidFill>
                          <a:effectLst/>
                          <a:latin typeface="Arial" charset="0"/>
                        </a:rPr>
                        <a:t>năm</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ts val="0"/>
                        </a:spcAft>
                        <a:buClr>
                          <a:schemeClr val="tx1"/>
                        </a:buClr>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ts val="0"/>
                        </a:spcAft>
                        <a:buClr>
                          <a:schemeClr val="tx1"/>
                        </a:buClr>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429">
                <a:tc vMerge="1">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0"/>
                        </a:spcAft>
                        <a:buClr>
                          <a:schemeClr val="tx1"/>
                        </a:buClr>
                        <a:buSzTx/>
                        <a:buFontTx/>
                        <a:buNone/>
                        <a:tabLst/>
                      </a:pPr>
                      <a:r>
                        <a:rPr kumimoji="0" lang="en-US" sz="2000" b="0" i="0" u="none" strike="noStrike" cap="none" normalizeH="0" baseline="0" dirty="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Arial" charset="0"/>
                        </a:rPr>
                        <a:t>P2O5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Arial" charset="0"/>
                        </a:rPr>
                        <a:t>K2O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388">
                <a:tc>
                  <a:txBody>
                    <a:bodyPr/>
                    <a:lstStyle/>
                    <a:p>
                      <a:pPr marL="0" marR="0" lvl="0" indent="0" algn="l" defTabSz="914400" rtl="0" eaLnBrk="1" fontAlgn="base" latinLnBrk="0" hangingPunct="1">
                        <a:lnSpc>
                          <a:spcPct val="100000"/>
                        </a:lnSpc>
                        <a:spcBef>
                          <a:spcPts val="600"/>
                        </a:spcBef>
                        <a:spcAft>
                          <a:spcPts val="0"/>
                        </a:spcAft>
                        <a:buClr>
                          <a:schemeClr val="tx1"/>
                        </a:buClr>
                        <a:buSzTx/>
                        <a:buFontTx/>
                        <a:buNone/>
                        <a:tabLst/>
                        <a:defRPr/>
                      </a:pPr>
                      <a:r>
                        <a:rPr kumimoji="0" lang="en-US" sz="2000" b="0" i="0" u="none" strike="noStrike" cap="none" normalizeH="0" baseline="0" dirty="0" err="1" smtClean="0">
                          <a:ln>
                            <a:noFill/>
                          </a:ln>
                          <a:solidFill>
                            <a:schemeClr val="tx1"/>
                          </a:solidFill>
                          <a:effectLst/>
                          <a:latin typeface="Arial" charset="0"/>
                        </a:rPr>
                        <a:t>Lợn</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37.143</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278,57</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29,71</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48,29</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388">
                <a:tc>
                  <a:txBody>
                    <a:bodyPr/>
                    <a:lstStyle/>
                    <a:p>
                      <a:pPr marL="0" marR="0" lvl="0" indent="0" algn="l" defTabSz="914400" rtl="0" eaLnBrk="1" fontAlgn="base" latinLnBrk="0" hangingPunct="1">
                        <a:lnSpc>
                          <a:spcPct val="100000"/>
                        </a:lnSpc>
                        <a:spcBef>
                          <a:spcPts val="600"/>
                        </a:spcBef>
                        <a:spcAft>
                          <a:spcPts val="0"/>
                        </a:spcAft>
                        <a:buClr>
                          <a:schemeClr val="tx1"/>
                        </a:buClr>
                        <a:buSzTx/>
                        <a:buFontTx/>
                        <a:buNone/>
                        <a:tabLst/>
                        <a:defRPr/>
                      </a:pPr>
                      <a:r>
                        <a:rPr kumimoji="0" lang="en-US" sz="2000" b="0" i="0" u="none" strike="noStrike" cap="none" normalizeH="0" baseline="0" dirty="0" err="1" smtClean="0">
                          <a:ln>
                            <a:noFill/>
                          </a:ln>
                          <a:solidFill>
                            <a:schemeClr val="tx1"/>
                          </a:solidFill>
                          <a:effectLst/>
                          <a:latin typeface="Arial" charset="0"/>
                        </a:rPr>
                        <a:t>Bò</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17.362</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130.22</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13,89</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22,57</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711">
                <a:tc>
                  <a:txBody>
                    <a:bodyPr/>
                    <a:lstStyle/>
                    <a:p>
                      <a:pPr>
                        <a:lnSpc>
                          <a:spcPct val="100000"/>
                        </a:lnSpc>
                        <a:spcBef>
                          <a:spcPts val="600"/>
                        </a:spcBef>
                        <a:spcAft>
                          <a:spcPts val="0"/>
                        </a:spcAft>
                      </a:pPr>
                      <a:r>
                        <a:rPr kumimoji="0" lang="en-US" sz="2000" b="0" i="0" u="none" strike="noStrike" cap="none" normalizeH="0" baseline="0" dirty="0" err="1" smtClean="0">
                          <a:ln>
                            <a:noFill/>
                          </a:ln>
                          <a:solidFill>
                            <a:schemeClr val="tx1"/>
                          </a:solidFill>
                          <a:effectLst/>
                          <a:latin typeface="Arial" charset="0"/>
                        </a:rPr>
                        <a:t>Trâu</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9.194</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59,76</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7,36</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11,95</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388">
                <a:tc>
                  <a:txBody>
                    <a:bodyPr/>
                    <a:lstStyle/>
                    <a:p>
                      <a:pPr marL="0" marR="0" lvl="0" indent="0" algn="l" defTabSz="914400" rtl="0" eaLnBrk="1" fontAlgn="base" latinLnBrk="0" hangingPunct="1">
                        <a:lnSpc>
                          <a:spcPct val="100000"/>
                        </a:lnSpc>
                        <a:spcBef>
                          <a:spcPts val="600"/>
                        </a:spcBef>
                        <a:spcAft>
                          <a:spcPts val="0"/>
                        </a:spcAft>
                        <a:buClr>
                          <a:schemeClr val="tx1"/>
                        </a:buClr>
                        <a:buSzTx/>
                        <a:buFontTx/>
                        <a:buNone/>
                        <a:tabLst/>
                        <a:defRPr/>
                      </a:pPr>
                      <a:r>
                        <a:rPr kumimoji="0" lang="en-US" sz="2000" b="0" i="0" u="none" strike="noStrike" cap="none" normalizeH="0" baseline="0" dirty="0" err="1" smtClean="0">
                          <a:ln>
                            <a:noFill/>
                          </a:ln>
                          <a:solidFill>
                            <a:schemeClr val="tx1"/>
                          </a:solidFill>
                          <a:effectLst/>
                          <a:latin typeface="Arial" charset="0"/>
                        </a:rPr>
                        <a:t>Cộng</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0"/>
                        </a:spcAft>
                        <a:buClr>
                          <a:schemeClr val="tx1"/>
                        </a:buClr>
                        <a:buSzTx/>
                        <a:buFontTx/>
                        <a:buNone/>
                        <a:tabLst/>
                      </a:pPr>
                      <a:r>
                        <a:rPr kumimoji="0" lang="en-US" sz="2000" b="1" i="0" u="none" strike="noStrike" cap="none" normalizeH="0" baseline="0" dirty="0" smtClean="0">
                          <a:ln>
                            <a:noFill/>
                          </a:ln>
                          <a:solidFill>
                            <a:srgbClr val="0000CC"/>
                          </a:solidFill>
                          <a:effectLst/>
                          <a:latin typeface="Arial" charset="0"/>
                        </a:rPr>
                        <a:t>63.700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468,55</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50,96</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82,81</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21" name="TextBox 4"/>
          <p:cNvSpPr txBox="1">
            <a:spLocks noChangeArrowheads="1"/>
          </p:cNvSpPr>
          <p:nvPr/>
        </p:nvSpPr>
        <p:spPr bwMode="auto">
          <a:xfrm>
            <a:off x="457200" y="4419600"/>
            <a:ext cx="8382000" cy="1846659"/>
          </a:xfrm>
          <a:prstGeom prst="rect">
            <a:avLst/>
          </a:prstGeom>
          <a:noFill/>
          <a:ln w="9525">
            <a:noFill/>
            <a:miter lim="800000"/>
            <a:headEnd/>
            <a:tailEnd/>
          </a:ln>
        </p:spPr>
        <p:txBody>
          <a:bodyPr wrap="square">
            <a:spAutoFit/>
          </a:bodyPr>
          <a:lstStyle/>
          <a:p>
            <a:r>
              <a:rPr lang="en-US" sz="1600" dirty="0" err="1" smtClean="0">
                <a:latin typeface="Arial" pitchFamily="34" charset="0"/>
                <a:cs typeface="Arial" pitchFamily="34" charset="0"/>
              </a:rPr>
              <a:t>Ghi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chú</a:t>
            </a:r>
            <a:r>
              <a:rPr lang="en-US" sz="1600" dirty="0" smtClean="0">
                <a:latin typeface="Arial" pitchFamily="34" charset="0"/>
                <a:cs typeface="Arial" pitchFamily="34" charset="0"/>
              </a:rPr>
              <a:t>:  0,75% N; 0,65%N-NH4; 0,08% P2O5 (</a:t>
            </a:r>
            <a:r>
              <a:rPr lang="en-US" sz="1600" dirty="0" err="1" smtClean="0">
                <a:latin typeface="Arial" pitchFamily="34" charset="0"/>
                <a:cs typeface="Arial" pitchFamily="34" charset="0"/>
              </a:rPr>
              <a:t>Tạm</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tính</a:t>
            </a:r>
            <a:r>
              <a:rPr lang="en-US" sz="1600" dirty="0">
                <a:latin typeface="Arial" pitchFamily="34" charset="0"/>
                <a:cs typeface="Arial" pitchFamily="34" charset="0"/>
              </a:rPr>
              <a:t> </a:t>
            </a:r>
            <a:r>
              <a:rPr lang="en-US" sz="1600" dirty="0" err="1" smtClean="0">
                <a:latin typeface="Arial" pitchFamily="34" charset="0"/>
                <a:cs typeface="Arial" pitchFamily="34" charset="0"/>
              </a:rPr>
              <a:t>theo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số</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liệu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của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nước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tiểu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lợn</a:t>
            </a:r>
            <a:r>
              <a:rPr lang="en-US" sz="1600" dirty="0" smtClean="0">
                <a:latin typeface="Arial" pitchFamily="34" charset="0"/>
                <a:cs typeface="Arial" pitchFamily="34" charset="0"/>
              </a:rPr>
              <a:t>)</a:t>
            </a:r>
          </a:p>
          <a:p>
            <a:endParaRPr lang="en-US" sz="1600" dirty="0">
              <a:latin typeface="Arial" pitchFamily="34" charset="0"/>
              <a:cs typeface="Arial" pitchFamily="34" charset="0"/>
            </a:endParaRPr>
          </a:p>
          <a:p>
            <a:r>
              <a:rPr lang="en-US" sz="1600" dirty="0" err="1" smtClean="0">
                <a:latin typeface="Arial" pitchFamily="34" charset="0"/>
                <a:cs typeface="Arial" pitchFamily="34" charset="0"/>
              </a:rPr>
              <a:t>Nguồn</a:t>
            </a:r>
            <a:r>
              <a:rPr lang="en-US" sz="1600" dirty="0" smtClean="0">
                <a:latin typeface="Arial" pitchFamily="34" charset="0"/>
                <a:cs typeface="Arial" pitchFamily="34" charset="0"/>
              </a:rPr>
              <a:t>: Burton C.H </a:t>
            </a:r>
            <a:r>
              <a:rPr lang="en-US" sz="1600" dirty="0" err="1" smtClean="0">
                <a:latin typeface="Arial" pitchFamily="34" charset="0"/>
                <a:cs typeface="Arial" pitchFamily="34" charset="0"/>
              </a:rPr>
              <a:t>và</a:t>
            </a:r>
            <a:r>
              <a:rPr lang="en-US" sz="1600" dirty="0" smtClean="0">
                <a:latin typeface="Arial" pitchFamily="34" charset="0"/>
                <a:cs typeface="Arial" pitchFamily="34" charset="0"/>
              </a:rPr>
              <a:t> Turner C. Manure Management: Treatment strategy for sustainable  Agriculture (2</a:t>
            </a:r>
            <a:r>
              <a:rPr lang="en-US" sz="1600" baseline="30000" dirty="0" smtClean="0">
                <a:latin typeface="Arial" pitchFamily="34" charset="0"/>
                <a:cs typeface="Arial" pitchFamily="34" charset="0"/>
              </a:rPr>
              <a:t>nd</a:t>
            </a:r>
            <a:r>
              <a:rPr lang="en-US" sz="1600" dirty="0" smtClean="0">
                <a:latin typeface="Arial" pitchFamily="34" charset="0"/>
                <a:cs typeface="Arial" pitchFamily="34" charset="0"/>
              </a:rPr>
              <a:t> Edition). </a:t>
            </a:r>
            <a:r>
              <a:rPr lang="en-US" sz="1600" dirty="0" err="1" smtClean="0">
                <a:latin typeface="Arial" pitchFamily="34" charset="0"/>
                <a:cs typeface="Arial" pitchFamily="34" charset="0"/>
              </a:rPr>
              <a:t>Silsoe</a:t>
            </a:r>
            <a:r>
              <a:rPr lang="en-US" sz="1600" dirty="0" smtClean="0">
                <a:latin typeface="Arial" pitchFamily="34" charset="0"/>
                <a:cs typeface="Arial" pitchFamily="34" charset="0"/>
              </a:rPr>
              <a:t> Research Institute; UK, 2003. (Table 9.6, p. 373) </a:t>
            </a:r>
          </a:p>
          <a:p>
            <a:endParaRPr lang="en-US" sz="1600" dirty="0">
              <a:latin typeface="Arial" pitchFamily="34" charset="0"/>
              <a:cs typeface="Arial" pitchFamily="34" charset="0"/>
            </a:endParaRPr>
          </a:p>
          <a:p>
            <a:r>
              <a:rPr lang="en-US" sz="1600" dirty="0" smtClean="0">
                <a:latin typeface="Arial" pitchFamily="34" charset="0"/>
                <a:cs typeface="Arial" pitchFamily="34" charset="0"/>
              </a:rPr>
              <a:t>Kali: </a:t>
            </a:r>
            <a:r>
              <a:rPr lang="en-US" sz="1600" dirty="0" err="1" smtClean="0">
                <a:latin typeface="Arial" pitchFamily="34" charset="0"/>
                <a:cs typeface="Arial" pitchFamily="34" charset="0"/>
              </a:rPr>
              <a:t>Lấy</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theo</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nguồn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Viện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Thổ</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nhưỡng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Nông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hóa</a:t>
            </a:r>
            <a:r>
              <a:rPr lang="en-US" sz="1600" dirty="0" smtClean="0">
                <a:latin typeface="Arial" pitchFamily="34" charset="0"/>
                <a:cs typeface="Arial" pitchFamily="34" charset="0"/>
              </a:rPr>
              <a:t>: 0,13%</a:t>
            </a:r>
          </a:p>
          <a:p>
            <a:endParaRPr lang="en-US" sz="1800" dirty="0" smtClean="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304800" y="228600"/>
            <a:ext cx="8458200" cy="762000"/>
          </a:xfrm>
        </p:spPr>
        <p:txBody>
          <a:bodyPr/>
          <a:lstStyle/>
          <a:p>
            <a:pPr algn="ctr"/>
            <a:r>
              <a:rPr lang="en-US" altLang="zh-CN" sz="2800" dirty="0" err="1" smtClean="0">
                <a:solidFill>
                  <a:srgbClr val="0033CC"/>
                </a:solidFill>
                <a:latin typeface="Arial" pitchFamily="34" charset="0"/>
                <a:ea typeface="SimSun" pitchFamily="2" charset="-122"/>
              </a:rPr>
              <a:t>Dinh</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dưỡng</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trong</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chất</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thải</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chăn</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nuôi</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của</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Việt</a:t>
            </a:r>
            <a:r>
              <a:rPr lang="en-US" altLang="zh-CN" sz="2800" dirty="0" smtClean="0">
                <a:solidFill>
                  <a:srgbClr val="0033CC"/>
                </a:solidFill>
                <a:latin typeface="Arial" pitchFamily="34" charset="0"/>
                <a:ea typeface="SimSun" pitchFamily="2" charset="-122"/>
              </a:rPr>
              <a:t> Nam</a:t>
            </a:r>
          </a:p>
        </p:txBody>
      </p:sp>
      <p:graphicFrame>
        <p:nvGraphicFramePr>
          <p:cNvPr id="334096" name="Group 272"/>
          <p:cNvGraphicFramePr>
            <a:graphicFrameLocks noGrp="1"/>
          </p:cNvGraphicFramePr>
          <p:nvPr>
            <p:ph type="tbl" idx="1"/>
          </p:nvPr>
        </p:nvGraphicFramePr>
        <p:xfrm>
          <a:off x="533400" y="1752600"/>
          <a:ext cx="8001000" cy="3145771"/>
        </p:xfrm>
        <a:graphic>
          <a:graphicData uri="http://schemas.openxmlformats.org/drawingml/2006/table">
            <a:tbl>
              <a:tblPr/>
              <a:tblGrid>
                <a:gridCol w="2606681"/>
                <a:gridCol w="1937399"/>
                <a:gridCol w="1728460"/>
                <a:gridCol w="1728460"/>
              </a:tblGrid>
              <a:tr h="402571">
                <a:tc rowSpan="2">
                  <a:txBody>
                    <a:bodyPr/>
                    <a:lstStyle/>
                    <a:p>
                      <a:pPr algn="ctr">
                        <a:lnSpc>
                          <a:spcPct val="100000"/>
                        </a:lnSpc>
                        <a:spcBef>
                          <a:spcPts val="0"/>
                        </a:spcBef>
                        <a:spcAft>
                          <a:spcPts val="0"/>
                        </a:spcAft>
                      </a:pPr>
                      <a:r>
                        <a:rPr kumimoji="0" lang="en-US" sz="2000" b="0" i="0" u="none" strike="noStrike" cap="none" normalizeH="0" baseline="0" dirty="0" err="1" smtClean="0">
                          <a:ln>
                            <a:noFill/>
                          </a:ln>
                          <a:solidFill>
                            <a:schemeClr val="tx1"/>
                          </a:solidFill>
                          <a:effectLst/>
                          <a:latin typeface="Arial" charset="0"/>
                        </a:rPr>
                        <a:t>Chất</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thải</a:t>
                      </a:r>
                      <a:r>
                        <a:rPr kumimoji="0" lang="en-US" sz="2000" b="0" i="0" u="none" strike="noStrike" cap="none" normalizeH="0" baseline="0" dirty="0" smtClean="0">
                          <a:ln>
                            <a:noFill/>
                          </a:ln>
                          <a:solidFill>
                            <a:schemeClr val="tx1"/>
                          </a:solidFill>
                          <a:effectLst/>
                          <a:latin typeface="Arial" charset="0"/>
                        </a:rPr>
                        <a:t>/</a:t>
                      </a:r>
                      <a:r>
                        <a:rPr kumimoji="0" lang="en-US" sz="2000" b="0" i="0" u="none" strike="noStrike" cap="none" normalizeH="0" baseline="0" dirty="0" err="1" smtClean="0">
                          <a:ln>
                            <a:noFill/>
                          </a:ln>
                          <a:solidFill>
                            <a:schemeClr val="tx1"/>
                          </a:solidFill>
                          <a:effectLst/>
                          <a:latin typeface="Arial" charset="0"/>
                        </a:rPr>
                        <a:t>Phân</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bón</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ts val="0"/>
                        </a:spcBef>
                        <a:spcAft>
                          <a:spcPts val="0"/>
                        </a:spcAft>
                        <a:buClr>
                          <a:schemeClr val="tx1"/>
                        </a:buClr>
                        <a:buSzTx/>
                        <a:buFontTx/>
                        <a:buNone/>
                        <a:tabLst/>
                      </a:pPr>
                      <a:r>
                        <a:rPr kumimoji="0" lang="en-US" sz="2000" b="0" i="0" u="none" strike="noStrike" cap="none" normalizeH="0" baseline="0" dirty="0" smtClean="0">
                          <a:ln>
                            <a:noFill/>
                          </a:ln>
                          <a:solidFill>
                            <a:schemeClr val="tx1"/>
                          </a:solidFill>
                          <a:effectLst/>
                          <a:latin typeface="Arial" charset="0"/>
                        </a:rPr>
                        <a:t>1000 </a:t>
                      </a:r>
                      <a:r>
                        <a:rPr kumimoji="0" lang="en-US" sz="2000" b="0" i="0" u="none" strike="noStrike" cap="none" normalizeH="0" baseline="0" dirty="0" err="1" smtClean="0">
                          <a:ln>
                            <a:noFill/>
                          </a:ln>
                          <a:solidFill>
                            <a:schemeClr val="tx1"/>
                          </a:solidFill>
                          <a:effectLst/>
                          <a:latin typeface="Arial" charset="0"/>
                        </a:rPr>
                        <a:t>tấn</a:t>
                      </a:r>
                      <a:r>
                        <a:rPr kumimoji="0" lang="en-US" sz="2000" b="0" i="0" u="none" strike="noStrike" cap="none" normalizeH="0" baseline="0" dirty="0" smtClean="0">
                          <a:ln>
                            <a:noFill/>
                          </a:ln>
                          <a:solidFill>
                            <a:schemeClr val="tx1"/>
                          </a:solidFill>
                          <a:effectLst/>
                          <a:latin typeface="Arial" charset="0"/>
                        </a:rPr>
                        <a:t>/</a:t>
                      </a:r>
                      <a:r>
                        <a:rPr kumimoji="0" lang="en-US" sz="2000" b="0" i="0" u="none" strike="noStrike" cap="none" normalizeH="0" baseline="0" dirty="0" err="1" smtClean="0">
                          <a:ln>
                            <a:noFill/>
                          </a:ln>
                          <a:solidFill>
                            <a:schemeClr val="tx1"/>
                          </a:solidFill>
                          <a:effectLst/>
                          <a:latin typeface="Arial" charset="0"/>
                        </a:rPr>
                        <a:t>năm</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59429">
                <a:tc vMerge="1">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Arial" charset="0"/>
                        </a:rPr>
                        <a:t>P2O5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Arial" charset="0"/>
                        </a:rPr>
                        <a:t>K2O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20">
                <a:tc>
                  <a:txBody>
                    <a:bodyPr/>
                    <a:lstStyle/>
                    <a:p>
                      <a:pPr marL="0" marR="0" lvl="0" indent="0" algn="l" defTabSz="914400" rtl="0" eaLnBrk="1" fontAlgn="base" latinLnBrk="0" hangingPunct="1">
                        <a:lnSpc>
                          <a:spcPct val="100000"/>
                        </a:lnSpc>
                        <a:spcBef>
                          <a:spcPts val="600"/>
                        </a:spcBef>
                        <a:spcAft>
                          <a:spcPts val="0"/>
                        </a:spcAft>
                        <a:buClr>
                          <a:schemeClr val="tx1"/>
                        </a:buClr>
                        <a:buSzTx/>
                        <a:buFontTx/>
                        <a:buNone/>
                        <a:tabLst/>
                        <a:defRPr/>
                      </a:pPr>
                      <a:r>
                        <a:rPr kumimoji="0" lang="en-US" sz="2000" b="0" i="0" u="none" strike="noStrike" cap="none" normalizeH="0" baseline="0" dirty="0" err="1" smtClean="0">
                          <a:ln>
                            <a:noFill/>
                          </a:ln>
                          <a:solidFill>
                            <a:schemeClr val="tx1"/>
                          </a:solidFill>
                          <a:effectLst/>
                          <a:latin typeface="Arial" charset="0"/>
                        </a:rPr>
                        <a:t>Chất</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thải</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rắn</a:t>
                      </a:r>
                      <a:r>
                        <a:rPr kumimoji="0" lang="en-US" sz="20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0"/>
                        </a:spcAft>
                        <a:buClr>
                          <a:schemeClr val="tx1"/>
                        </a:buClr>
                        <a:buSzTx/>
                        <a:buFontTx/>
                        <a:buNone/>
                        <a:tabLst/>
                      </a:pPr>
                      <a:r>
                        <a:rPr kumimoji="0" lang="en-US" sz="2000" b="0" i="0" u="none" strike="noStrike" cap="none" normalizeH="0" baseline="0" dirty="0" smtClean="0">
                          <a:ln>
                            <a:noFill/>
                          </a:ln>
                          <a:solidFill>
                            <a:schemeClr val="tx1"/>
                          </a:solidFill>
                          <a:effectLst/>
                          <a:latin typeface="Arial" charset="0"/>
                        </a:rPr>
                        <a:t>369,18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0"/>
                        </a:spcAft>
                        <a:buClr>
                          <a:schemeClr val="tx1"/>
                        </a:buClr>
                        <a:buSzTx/>
                        <a:buFontTx/>
                        <a:buNone/>
                        <a:tabLst/>
                      </a:pPr>
                      <a:r>
                        <a:rPr kumimoji="0" lang="en-US" sz="2000" b="0" i="0" u="none" strike="noStrike" cap="none" normalizeH="0" baseline="0" dirty="0" smtClean="0">
                          <a:ln>
                            <a:noFill/>
                          </a:ln>
                          <a:solidFill>
                            <a:schemeClr val="tx1"/>
                          </a:solidFill>
                          <a:effectLst/>
                          <a:latin typeface="Arial" charset="0"/>
                        </a:rPr>
                        <a:t>81,75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solidFill>
                            <a:schemeClr val="tx1"/>
                          </a:solidFill>
                          <a:latin typeface="Arial" pitchFamily="34" charset="0"/>
                          <a:ea typeface="Calibri"/>
                          <a:cs typeface="Arial" pitchFamily="34" charset="0"/>
                        </a:rPr>
                        <a:t>343,46</a:t>
                      </a:r>
                      <a:endParaRPr lang="en-US" sz="20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ts val="600"/>
                        </a:spcBef>
                        <a:spcAft>
                          <a:spcPts val="600"/>
                        </a:spcAft>
                        <a:buClr>
                          <a:schemeClr val="tx1"/>
                        </a:buClr>
                        <a:buSzTx/>
                        <a:buFontTx/>
                        <a:buNone/>
                        <a:tabLst/>
                        <a:defRPr/>
                      </a:pPr>
                      <a:r>
                        <a:rPr kumimoji="0" lang="en-US" sz="2000" b="0" i="0" u="none" strike="noStrike" cap="none" normalizeH="0" baseline="0" dirty="0" err="1" smtClean="0">
                          <a:ln>
                            <a:noFill/>
                          </a:ln>
                          <a:solidFill>
                            <a:schemeClr val="tx1"/>
                          </a:solidFill>
                          <a:effectLst/>
                          <a:latin typeface="Arial" charset="0"/>
                        </a:rPr>
                        <a:t>Chất</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thải</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lỏng</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600"/>
                        </a:spcAft>
                      </a:pPr>
                      <a:r>
                        <a:rPr lang="en-US" sz="2000" dirty="0" smtClean="0">
                          <a:solidFill>
                            <a:schemeClr val="tx1"/>
                          </a:solidFill>
                          <a:latin typeface="Arial" pitchFamily="34" charset="0"/>
                          <a:ea typeface="Calibri"/>
                          <a:cs typeface="Arial" pitchFamily="34" charset="0"/>
                        </a:rPr>
                        <a:t>468,55</a:t>
                      </a:r>
                      <a:endParaRPr lang="en-US" sz="20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600"/>
                        </a:spcAft>
                      </a:pPr>
                      <a:r>
                        <a:rPr lang="en-US" sz="2000" dirty="0" smtClean="0">
                          <a:solidFill>
                            <a:schemeClr val="tx1"/>
                          </a:solidFill>
                          <a:latin typeface="Arial" pitchFamily="34" charset="0"/>
                          <a:ea typeface="Calibri"/>
                          <a:cs typeface="Arial" pitchFamily="34" charset="0"/>
                        </a:rPr>
                        <a:t>50,96</a:t>
                      </a:r>
                      <a:endParaRPr lang="en-US" sz="20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600"/>
                        </a:spcAft>
                      </a:pPr>
                      <a:r>
                        <a:rPr lang="en-US" sz="2000" dirty="0" smtClean="0">
                          <a:solidFill>
                            <a:schemeClr val="tx1"/>
                          </a:solidFill>
                          <a:latin typeface="Arial" pitchFamily="34" charset="0"/>
                          <a:ea typeface="Calibri"/>
                          <a:cs typeface="Arial" pitchFamily="34" charset="0"/>
                        </a:rPr>
                        <a:t>82,81</a:t>
                      </a:r>
                      <a:endParaRPr lang="en-US" sz="20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ts val="600"/>
                        </a:spcBef>
                        <a:spcAft>
                          <a:spcPts val="600"/>
                        </a:spcAft>
                        <a:buClr>
                          <a:schemeClr val="tx1"/>
                        </a:buClr>
                        <a:buSzTx/>
                        <a:buFontTx/>
                        <a:buNone/>
                        <a:tabLst/>
                        <a:defRPr/>
                      </a:pPr>
                      <a:r>
                        <a:rPr kumimoji="0" lang="en-US" sz="2000" b="0" i="0" u="none" strike="noStrike" cap="none" normalizeH="0" baseline="0" dirty="0" err="1" smtClean="0">
                          <a:ln>
                            <a:noFill/>
                          </a:ln>
                          <a:solidFill>
                            <a:schemeClr val="tx1"/>
                          </a:solidFill>
                          <a:effectLst/>
                          <a:latin typeface="Arial" charset="0"/>
                        </a:rPr>
                        <a:t>Cộng</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
                          <a:schemeClr val="tx1"/>
                        </a:buClr>
                        <a:buSzTx/>
                        <a:buFontTx/>
                        <a:buNone/>
                        <a:tabLst/>
                      </a:pPr>
                      <a:r>
                        <a:rPr kumimoji="0" lang="en-US" sz="2000" b="0" i="0" u="none" strike="noStrike" cap="none" normalizeH="0" baseline="0" dirty="0" smtClean="0">
                          <a:ln>
                            <a:noFill/>
                          </a:ln>
                          <a:solidFill>
                            <a:schemeClr val="tx1"/>
                          </a:solidFill>
                          <a:effectLst/>
                          <a:latin typeface="Arial" charset="0"/>
                        </a:rPr>
                        <a:t>857,74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
                          <a:schemeClr val="tx1"/>
                        </a:buClr>
                        <a:buSzTx/>
                        <a:buFontTx/>
                        <a:buNone/>
                        <a:tabLst/>
                      </a:pPr>
                      <a:r>
                        <a:rPr kumimoji="0" lang="en-US" sz="2000" b="0" i="0" u="none" strike="noStrike" cap="none" normalizeH="0" baseline="0" dirty="0" smtClean="0">
                          <a:ln>
                            <a:noFill/>
                          </a:ln>
                          <a:solidFill>
                            <a:schemeClr val="tx1"/>
                          </a:solidFill>
                          <a:effectLst/>
                          <a:latin typeface="Arial" charset="0"/>
                        </a:rPr>
                        <a:t>132,71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600"/>
                        </a:spcBef>
                        <a:spcAft>
                          <a:spcPts val="600"/>
                        </a:spcAft>
                      </a:pPr>
                      <a:r>
                        <a:rPr lang="en-US" sz="2000" dirty="0" smtClean="0">
                          <a:solidFill>
                            <a:schemeClr val="tx1"/>
                          </a:solidFill>
                          <a:latin typeface="Arial" pitchFamily="34" charset="0"/>
                          <a:ea typeface="Calibri"/>
                          <a:cs typeface="Arial" pitchFamily="34" charset="0"/>
                        </a:rPr>
                        <a:t>426,27</a:t>
                      </a:r>
                      <a:endParaRPr lang="en-US" sz="20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388">
                <a:tc>
                  <a:txBody>
                    <a:bodyPr/>
                    <a:lstStyle/>
                    <a:p>
                      <a:pPr marL="0" marR="0" lvl="0" indent="0" algn="l" defTabSz="914400" rtl="0" eaLnBrk="1" fontAlgn="base" latinLnBrk="0" hangingPunct="1">
                        <a:lnSpc>
                          <a:spcPct val="100000"/>
                        </a:lnSpc>
                        <a:spcBef>
                          <a:spcPts val="600"/>
                        </a:spcBef>
                        <a:spcAft>
                          <a:spcPts val="0"/>
                        </a:spcAft>
                        <a:buClr>
                          <a:schemeClr val="tx1"/>
                        </a:buClr>
                        <a:buSzTx/>
                        <a:buFontTx/>
                        <a:buNone/>
                        <a:tabLst/>
                        <a:defRPr/>
                      </a:pPr>
                      <a:r>
                        <a:rPr kumimoji="0" lang="en-US" sz="2000" b="0" i="0" u="none" strike="noStrike" cap="none" normalizeH="0" baseline="0" dirty="0" err="1" smtClean="0">
                          <a:ln>
                            <a:noFill/>
                          </a:ln>
                          <a:solidFill>
                            <a:srgbClr val="FF0000"/>
                          </a:solidFill>
                          <a:effectLst/>
                          <a:latin typeface="Arial" charset="0"/>
                        </a:rPr>
                        <a:t>Tương</a:t>
                      </a:r>
                      <a:r>
                        <a:rPr kumimoji="0" lang="en-US" sz="2000" b="0" i="0" u="none" strike="noStrike" cap="none" normalizeH="0" baseline="0" dirty="0" smtClean="0">
                          <a:ln>
                            <a:noFill/>
                          </a:ln>
                          <a:solidFill>
                            <a:srgbClr val="FF0000"/>
                          </a:solidFill>
                          <a:effectLst/>
                          <a:latin typeface="Arial" charset="0"/>
                        </a:rPr>
                        <a:t> </a:t>
                      </a:r>
                      <a:r>
                        <a:rPr kumimoji="0" lang="en-US" sz="2000" b="0" i="0" u="none" strike="noStrike" cap="none" normalizeH="0" baseline="0" dirty="0" err="1" smtClean="0">
                          <a:ln>
                            <a:noFill/>
                          </a:ln>
                          <a:solidFill>
                            <a:srgbClr val="FF0000"/>
                          </a:solidFill>
                          <a:effectLst/>
                          <a:latin typeface="Arial" charset="0"/>
                        </a:rPr>
                        <a:t>đương</a:t>
                      </a:r>
                      <a:endParaRPr kumimoji="0" lang="en-US" sz="20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0"/>
                        </a:spcAft>
                        <a:buClr>
                          <a:schemeClr val="tx1"/>
                        </a:buClr>
                        <a:buSzTx/>
                        <a:buFontTx/>
                        <a:buNone/>
                        <a:tabLst/>
                      </a:pPr>
                      <a:r>
                        <a:rPr kumimoji="0" lang="en-US" sz="2000" b="0" i="0" u="none" strike="noStrike" cap="none" normalizeH="0" baseline="0" dirty="0" smtClean="0">
                          <a:ln>
                            <a:noFill/>
                          </a:ln>
                          <a:solidFill>
                            <a:srgbClr val="FF0000"/>
                          </a:solidFill>
                          <a:effectLst/>
                          <a:latin typeface="Arial" charset="0"/>
                        </a:rPr>
                        <a:t>1.887 </a:t>
                      </a:r>
                      <a:r>
                        <a:rPr kumimoji="0" lang="en-US" sz="2000" b="0" i="0" u="none" strike="noStrike" cap="none" normalizeH="0" baseline="0" dirty="0" err="1" smtClean="0">
                          <a:ln>
                            <a:noFill/>
                          </a:ln>
                          <a:solidFill>
                            <a:srgbClr val="FF0000"/>
                          </a:solidFill>
                          <a:effectLst/>
                          <a:latin typeface="Arial" charset="0"/>
                        </a:rPr>
                        <a:t>ngàn</a:t>
                      </a:r>
                      <a:r>
                        <a:rPr kumimoji="0" lang="en-US" sz="2000" b="0" i="0" u="none" strike="noStrike" cap="none" normalizeH="0" baseline="0" dirty="0" smtClean="0">
                          <a:ln>
                            <a:noFill/>
                          </a:ln>
                          <a:solidFill>
                            <a:srgbClr val="FF0000"/>
                          </a:solidFill>
                          <a:effectLst/>
                          <a:latin typeface="Arial" charset="0"/>
                        </a:rPr>
                        <a:t> </a:t>
                      </a:r>
                      <a:r>
                        <a:rPr kumimoji="0" lang="en-US" sz="2000" b="0" i="0" u="none" strike="noStrike" cap="none" normalizeH="0" baseline="0" dirty="0" err="1" smtClean="0">
                          <a:ln>
                            <a:noFill/>
                          </a:ln>
                          <a:solidFill>
                            <a:srgbClr val="FF0000"/>
                          </a:solidFill>
                          <a:effectLst/>
                          <a:latin typeface="Arial" charset="0"/>
                        </a:rPr>
                        <a:t>tấn</a:t>
                      </a:r>
                      <a:r>
                        <a:rPr kumimoji="0" lang="en-US" sz="2000" b="0" i="0" u="none" strike="noStrike" cap="none" normalizeH="0" baseline="0" dirty="0" smtClean="0">
                          <a:ln>
                            <a:noFill/>
                          </a:ln>
                          <a:solidFill>
                            <a:srgbClr val="FF0000"/>
                          </a:solidFill>
                          <a:effectLst/>
                          <a:latin typeface="Arial" charset="0"/>
                        </a:rPr>
                        <a:t> Urea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0"/>
                        </a:spcAft>
                        <a:buClr>
                          <a:schemeClr val="tx1"/>
                        </a:buClr>
                        <a:buSzTx/>
                        <a:buFontTx/>
                        <a:buNone/>
                        <a:tabLst/>
                      </a:pPr>
                      <a:r>
                        <a:rPr kumimoji="0" lang="en-US" sz="2000" b="0" i="0" u="none" strike="noStrike" cap="none" normalizeH="0" baseline="0" dirty="0" smtClean="0">
                          <a:ln>
                            <a:noFill/>
                          </a:ln>
                          <a:solidFill>
                            <a:srgbClr val="FF0000"/>
                          </a:solidFill>
                          <a:effectLst/>
                          <a:latin typeface="Arial" charset="0"/>
                        </a:rPr>
                        <a:t>876 </a:t>
                      </a:r>
                      <a:r>
                        <a:rPr kumimoji="0" lang="en-US" sz="2000" b="0" i="0" u="none" strike="noStrike" cap="none" normalizeH="0" baseline="0" dirty="0" err="1" smtClean="0">
                          <a:ln>
                            <a:noFill/>
                          </a:ln>
                          <a:solidFill>
                            <a:srgbClr val="FF0000"/>
                          </a:solidFill>
                          <a:effectLst/>
                          <a:latin typeface="Arial" charset="0"/>
                        </a:rPr>
                        <a:t>ngàn</a:t>
                      </a:r>
                      <a:r>
                        <a:rPr kumimoji="0" lang="en-US" sz="2000" b="0" i="0" u="none" strike="noStrike" cap="none" normalizeH="0" baseline="0" dirty="0" smtClean="0">
                          <a:ln>
                            <a:noFill/>
                          </a:ln>
                          <a:solidFill>
                            <a:srgbClr val="FF0000"/>
                          </a:solidFill>
                          <a:effectLst/>
                          <a:latin typeface="Arial" charset="0"/>
                        </a:rPr>
                        <a:t> </a:t>
                      </a:r>
                      <a:r>
                        <a:rPr kumimoji="0" lang="en-US" sz="2000" b="0" i="0" u="none" strike="noStrike" cap="none" normalizeH="0" baseline="0" dirty="0" err="1" smtClean="0">
                          <a:ln>
                            <a:noFill/>
                          </a:ln>
                          <a:solidFill>
                            <a:srgbClr val="FF0000"/>
                          </a:solidFill>
                          <a:effectLst/>
                          <a:latin typeface="Arial" charset="0"/>
                        </a:rPr>
                        <a:t>tấn</a:t>
                      </a:r>
                      <a:r>
                        <a:rPr kumimoji="0" lang="en-US" sz="2000" b="0" i="0" u="none" strike="noStrike" cap="none" normalizeH="0" baseline="0" dirty="0" smtClean="0">
                          <a:ln>
                            <a:noFill/>
                          </a:ln>
                          <a:solidFill>
                            <a:srgbClr val="FF0000"/>
                          </a:solidFill>
                          <a:effectLst/>
                          <a:latin typeface="Arial" charset="0"/>
                        </a:rPr>
                        <a:t> SSP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solidFill>
                            <a:srgbClr val="FF0000"/>
                          </a:solidFill>
                          <a:latin typeface="Arial" pitchFamily="34" charset="0"/>
                          <a:ea typeface="Calibri"/>
                          <a:cs typeface="Arial" pitchFamily="34" charset="0"/>
                        </a:rPr>
                        <a:t>712 </a:t>
                      </a:r>
                      <a:r>
                        <a:rPr kumimoji="0" lang="en-US" sz="2000" b="0" i="0" u="none" strike="noStrike" cap="none" normalizeH="0" baseline="0" dirty="0" err="1" smtClean="0">
                          <a:ln>
                            <a:noFill/>
                          </a:ln>
                          <a:solidFill>
                            <a:srgbClr val="FF0000"/>
                          </a:solidFill>
                          <a:effectLst/>
                          <a:latin typeface="Arial" charset="0"/>
                        </a:rPr>
                        <a:t>ngàn</a:t>
                      </a:r>
                      <a:r>
                        <a:rPr kumimoji="0" lang="en-US" sz="2000" b="0" i="0" u="none" strike="noStrike" cap="none" normalizeH="0" baseline="0" dirty="0" smtClean="0">
                          <a:ln>
                            <a:noFill/>
                          </a:ln>
                          <a:solidFill>
                            <a:srgbClr val="FF0000"/>
                          </a:solidFill>
                          <a:effectLst/>
                          <a:latin typeface="Arial" charset="0"/>
                        </a:rPr>
                        <a:t> </a:t>
                      </a:r>
                      <a:r>
                        <a:rPr kumimoji="0" lang="en-US" sz="2000" b="0" i="0" u="none" strike="noStrike" cap="none" normalizeH="0" baseline="0" dirty="0" err="1" smtClean="0">
                          <a:ln>
                            <a:noFill/>
                          </a:ln>
                          <a:solidFill>
                            <a:srgbClr val="FF0000"/>
                          </a:solidFill>
                          <a:effectLst/>
                          <a:latin typeface="Arial" charset="0"/>
                        </a:rPr>
                        <a:t>tấn</a:t>
                      </a:r>
                      <a:r>
                        <a:rPr kumimoji="0" lang="en-US" sz="2000" b="0" i="0" u="none" strike="noStrike" cap="none" normalizeH="0" baseline="0" dirty="0" smtClean="0">
                          <a:ln>
                            <a:noFill/>
                          </a:ln>
                          <a:solidFill>
                            <a:srgbClr val="FF0000"/>
                          </a:solidFill>
                          <a:effectLst/>
                          <a:latin typeface="Arial" charset="0"/>
                        </a:rPr>
                        <a:t> </a:t>
                      </a:r>
                      <a:r>
                        <a:rPr lang="en-US" sz="2000" dirty="0" smtClean="0">
                          <a:solidFill>
                            <a:srgbClr val="FF0000"/>
                          </a:solidFill>
                          <a:latin typeface="Arial" pitchFamily="34" charset="0"/>
                          <a:ea typeface="Calibri"/>
                          <a:cs typeface="Arial" pitchFamily="34" charset="0"/>
                        </a:rPr>
                        <a:t>MOP</a:t>
                      </a:r>
                      <a:endParaRPr lang="en-US" sz="2000" dirty="0">
                        <a:solidFill>
                          <a:srgbClr val="FF0000"/>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0" y="228600"/>
            <a:ext cx="9144000" cy="762000"/>
          </a:xfrm>
        </p:spPr>
        <p:txBody>
          <a:bodyPr/>
          <a:lstStyle/>
          <a:p>
            <a:pPr algn="ctr"/>
            <a:r>
              <a:rPr lang="da-DK" sz="3200" b="1" dirty="0" smtClean="0">
                <a:solidFill>
                  <a:srgbClr val="0000CC"/>
                </a:solidFill>
                <a:latin typeface="Arial" pitchFamily="34" charset="0"/>
                <a:cs typeface="Arial" pitchFamily="34" charset="0"/>
              </a:rPr>
              <a:t>Dinh dưỡng trong chất thải KSK </a:t>
            </a:r>
            <a:endParaRPr lang="en-US" altLang="zh-CN" sz="3200" b="1" dirty="0" smtClean="0">
              <a:solidFill>
                <a:srgbClr val="0000CC"/>
              </a:solidFill>
              <a:latin typeface="Arial" pitchFamily="34" charset="0"/>
              <a:ea typeface="SimSun" pitchFamily="2" charset="-122"/>
              <a:cs typeface="Arial" pitchFamily="34" charset="0"/>
            </a:endParaRPr>
          </a:p>
        </p:txBody>
      </p:sp>
      <p:graphicFrame>
        <p:nvGraphicFramePr>
          <p:cNvPr id="334096" name="Group 272"/>
          <p:cNvGraphicFramePr>
            <a:graphicFrameLocks noGrp="1"/>
          </p:cNvGraphicFramePr>
          <p:nvPr>
            <p:ph type="tbl" idx="1"/>
          </p:nvPr>
        </p:nvGraphicFramePr>
        <p:xfrm>
          <a:off x="457200" y="1524000"/>
          <a:ext cx="8000999" cy="3276598"/>
        </p:xfrm>
        <a:graphic>
          <a:graphicData uri="http://schemas.openxmlformats.org/drawingml/2006/table">
            <a:tbl>
              <a:tblPr/>
              <a:tblGrid>
                <a:gridCol w="1905000"/>
                <a:gridCol w="2218039"/>
                <a:gridCol w="1938980"/>
                <a:gridCol w="1938980"/>
              </a:tblGrid>
              <a:tr h="527897">
                <a:tc rowSpan="2">
                  <a:txBody>
                    <a:bodyPr/>
                    <a:lstStyle/>
                    <a:p>
                      <a:pPr marL="0" marR="0">
                        <a:lnSpc>
                          <a:spcPct val="115000"/>
                        </a:lnSpc>
                        <a:spcBef>
                          <a:spcPts val="0"/>
                        </a:spcBef>
                        <a:spcAft>
                          <a:spcPts val="0"/>
                        </a:spcAft>
                      </a:pPr>
                      <a:r>
                        <a:rPr lang="en-US" sz="2200" dirty="0" err="1" smtClean="0">
                          <a:latin typeface="Arial" pitchFamily="34" charset="0"/>
                          <a:ea typeface="Calibri"/>
                          <a:cs typeface="Arial" pitchFamily="34" charset="0"/>
                        </a:rPr>
                        <a:t>Chất</a:t>
                      </a:r>
                      <a:r>
                        <a:rPr lang="en-US" sz="2200" baseline="0" dirty="0" smtClean="0">
                          <a:latin typeface="Arial" pitchFamily="34" charset="0"/>
                          <a:ea typeface="Calibri"/>
                          <a:cs typeface="Arial" pitchFamily="34" charset="0"/>
                        </a:rPr>
                        <a:t> </a:t>
                      </a:r>
                      <a:r>
                        <a:rPr lang="en-US" sz="2200" baseline="0" dirty="0" err="1" smtClean="0">
                          <a:latin typeface="Arial" pitchFamily="34" charset="0"/>
                          <a:ea typeface="Calibri"/>
                          <a:cs typeface="Arial" pitchFamily="34" charset="0"/>
                        </a:rPr>
                        <a:t>thải</a:t>
                      </a:r>
                      <a:r>
                        <a:rPr lang="en-US" sz="2200" baseline="0" dirty="0" smtClean="0">
                          <a:latin typeface="Arial" pitchFamily="34" charset="0"/>
                          <a:ea typeface="Calibri"/>
                          <a:cs typeface="Arial" pitchFamily="34" charset="0"/>
                        </a:rPr>
                        <a:t> </a:t>
                      </a:r>
                      <a:r>
                        <a:rPr lang="en-US" sz="2200" baseline="0" dirty="0" err="1" smtClean="0">
                          <a:latin typeface="Arial" pitchFamily="34" charset="0"/>
                          <a:ea typeface="Calibri"/>
                          <a:cs typeface="Arial" pitchFamily="34" charset="0"/>
                        </a:rPr>
                        <a:t>hầm</a:t>
                      </a:r>
                      <a:r>
                        <a:rPr lang="en-US" sz="2200" baseline="0" dirty="0" smtClean="0">
                          <a:latin typeface="Arial" pitchFamily="34" charset="0"/>
                          <a:ea typeface="Calibri"/>
                          <a:cs typeface="Arial" pitchFamily="34" charset="0"/>
                        </a:rPr>
                        <a:t> KSH</a:t>
                      </a:r>
                      <a:endParaRPr lang="en-US" sz="22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200" dirty="0" smtClean="0">
                          <a:latin typeface="Arial" pitchFamily="34" charset="0"/>
                          <a:ea typeface="Calibri"/>
                          <a:cs typeface="Arial" pitchFamily="34" charset="0"/>
                        </a:rPr>
                        <a:t>N</a:t>
                      </a:r>
                      <a:endParaRPr lang="en-US" sz="22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200" dirty="0" smtClean="0">
                          <a:latin typeface="Arial" pitchFamily="34" charset="0"/>
                          <a:ea typeface="Calibri"/>
                          <a:cs typeface="Arial" pitchFamily="34" charset="0"/>
                        </a:rPr>
                        <a:t>P2O5</a:t>
                      </a:r>
                      <a:endParaRPr lang="en-US" sz="22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200" dirty="0" smtClean="0">
                          <a:latin typeface="Arial" pitchFamily="34" charset="0"/>
                          <a:ea typeface="Calibri"/>
                          <a:cs typeface="Arial" pitchFamily="34" charset="0"/>
                        </a:rPr>
                        <a:t>K2O</a:t>
                      </a:r>
                      <a:endParaRPr lang="en-US" sz="22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897">
                <a:tc vMerge="1">
                  <a:txBody>
                    <a:bodyPr/>
                    <a:lstStyle/>
                    <a:p>
                      <a:pPr marL="0" marR="0">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algn="ctr">
                        <a:lnSpc>
                          <a:spcPct val="115000"/>
                        </a:lnSpc>
                        <a:spcBef>
                          <a:spcPts val="0"/>
                        </a:spcBef>
                        <a:spcAft>
                          <a:spcPts val="0"/>
                        </a:spcAft>
                      </a:pPr>
                      <a:r>
                        <a:rPr lang="en-US" sz="2200" dirty="0" err="1" smtClean="0">
                          <a:latin typeface="Arial" pitchFamily="34" charset="0"/>
                          <a:ea typeface="Calibri"/>
                          <a:cs typeface="Arial" pitchFamily="34" charset="0"/>
                        </a:rPr>
                        <a:t>tấn</a:t>
                      </a:r>
                      <a:r>
                        <a:rPr lang="en-US" sz="2200" dirty="0" smtClean="0">
                          <a:latin typeface="Arial" pitchFamily="34" charset="0"/>
                          <a:ea typeface="Calibri"/>
                          <a:cs typeface="Arial" pitchFamily="34" charset="0"/>
                        </a:rPr>
                        <a:t>/</a:t>
                      </a:r>
                      <a:r>
                        <a:rPr lang="en-US" sz="2200" dirty="0" err="1" smtClean="0">
                          <a:latin typeface="Arial" pitchFamily="34" charset="0"/>
                          <a:ea typeface="Calibri"/>
                          <a:cs typeface="Arial" pitchFamily="34" charset="0"/>
                        </a:rPr>
                        <a:t>năm</a:t>
                      </a:r>
                      <a:endParaRPr lang="en-US" sz="22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201">
                <a:tc>
                  <a:txBody>
                    <a:bodyPr/>
                    <a:lstStyle/>
                    <a:p>
                      <a:pPr marL="0" marR="0">
                        <a:lnSpc>
                          <a:spcPct val="115000"/>
                        </a:lnSpc>
                        <a:spcBef>
                          <a:spcPts val="0"/>
                        </a:spcBef>
                        <a:spcAft>
                          <a:spcPts val="0"/>
                        </a:spcAft>
                      </a:pPr>
                      <a:r>
                        <a:rPr lang="en-US" sz="2200" dirty="0" err="1" smtClean="0">
                          <a:latin typeface="Arial" pitchFamily="34" charset="0"/>
                          <a:ea typeface="Calibri"/>
                          <a:cs typeface="Arial" pitchFamily="34" charset="0"/>
                        </a:rPr>
                        <a:t>Bã</a:t>
                      </a:r>
                      <a:r>
                        <a:rPr lang="en-US" sz="2200" baseline="0" dirty="0" smtClean="0">
                          <a:latin typeface="Arial" pitchFamily="34" charset="0"/>
                          <a:ea typeface="Calibri"/>
                          <a:cs typeface="Arial" pitchFamily="34" charset="0"/>
                        </a:rPr>
                        <a:t> </a:t>
                      </a:r>
                      <a:r>
                        <a:rPr lang="en-US" sz="2200" baseline="0" dirty="0" err="1" smtClean="0">
                          <a:latin typeface="Arial" pitchFamily="34" charset="0"/>
                          <a:ea typeface="Calibri"/>
                          <a:cs typeface="Arial" pitchFamily="34" charset="0"/>
                        </a:rPr>
                        <a:t>thải</a:t>
                      </a:r>
                      <a:endParaRPr lang="en-US" sz="22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200" dirty="0" smtClean="0">
                          <a:latin typeface="Arial" pitchFamily="34" charset="0"/>
                          <a:ea typeface="Calibri"/>
                          <a:cs typeface="Arial" pitchFamily="34" charset="0"/>
                        </a:rPr>
                        <a:t>9.846</a:t>
                      </a:r>
                      <a:endParaRPr lang="en-US" sz="22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200" dirty="0" smtClean="0"/>
                        <a:t>2.461</a:t>
                      </a:r>
                      <a:endParaRPr lang="en-US" sz="2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200" dirty="0" smtClean="0"/>
                        <a:t>82</a:t>
                      </a:r>
                      <a:endParaRPr lang="en-US" sz="2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201">
                <a:tc>
                  <a:txBody>
                    <a:bodyPr/>
                    <a:lstStyle/>
                    <a:p>
                      <a:pPr marL="0" marR="0">
                        <a:lnSpc>
                          <a:spcPct val="115000"/>
                        </a:lnSpc>
                        <a:spcBef>
                          <a:spcPts val="0"/>
                        </a:spcBef>
                        <a:spcAft>
                          <a:spcPts val="0"/>
                        </a:spcAft>
                      </a:pPr>
                      <a:r>
                        <a:rPr lang="en-US" sz="2200" dirty="0" err="1" smtClean="0">
                          <a:latin typeface="Arial" pitchFamily="34" charset="0"/>
                          <a:ea typeface="Calibri"/>
                          <a:cs typeface="Arial" pitchFamily="34" charset="0"/>
                        </a:rPr>
                        <a:t>Nước</a:t>
                      </a:r>
                      <a:r>
                        <a:rPr lang="en-US" sz="2200" baseline="0" dirty="0" smtClean="0">
                          <a:latin typeface="Arial" pitchFamily="34" charset="0"/>
                          <a:ea typeface="Calibri"/>
                          <a:cs typeface="Arial" pitchFamily="34" charset="0"/>
                        </a:rPr>
                        <a:t> </a:t>
                      </a:r>
                      <a:r>
                        <a:rPr lang="en-US" sz="2200" baseline="0" dirty="0" err="1" smtClean="0">
                          <a:latin typeface="Arial" pitchFamily="34" charset="0"/>
                          <a:ea typeface="Calibri"/>
                          <a:cs typeface="Arial" pitchFamily="34" charset="0"/>
                        </a:rPr>
                        <a:t>thải</a:t>
                      </a:r>
                      <a:endParaRPr lang="en-US" sz="22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200" dirty="0" smtClean="0">
                          <a:latin typeface="Arial" pitchFamily="34" charset="0"/>
                          <a:ea typeface="Calibri"/>
                          <a:cs typeface="Arial" pitchFamily="34" charset="0"/>
                        </a:rPr>
                        <a:t>92.980</a:t>
                      </a:r>
                      <a:endParaRPr lang="en-US" sz="22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200" dirty="0" smtClean="0"/>
                        <a:t>-</a:t>
                      </a:r>
                      <a:endParaRPr lang="en-US" sz="2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200" dirty="0" smtClean="0"/>
                        <a:t>17.082</a:t>
                      </a:r>
                      <a:endParaRPr lang="en-US" sz="2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201">
                <a:tc>
                  <a:txBody>
                    <a:bodyPr/>
                    <a:lstStyle/>
                    <a:p>
                      <a:pPr marL="0" marR="0">
                        <a:lnSpc>
                          <a:spcPct val="115000"/>
                        </a:lnSpc>
                        <a:spcBef>
                          <a:spcPts val="0"/>
                        </a:spcBef>
                        <a:spcAft>
                          <a:spcPts val="0"/>
                        </a:spcAft>
                      </a:pPr>
                      <a:r>
                        <a:rPr lang="en-US" sz="2200" dirty="0" err="1" smtClean="0">
                          <a:latin typeface="Arial" pitchFamily="34" charset="0"/>
                          <a:ea typeface="Calibri"/>
                          <a:cs typeface="Arial" pitchFamily="34" charset="0"/>
                        </a:rPr>
                        <a:t>Cộng</a:t>
                      </a:r>
                      <a:endParaRPr lang="en-US" sz="22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200" dirty="0" smtClean="0"/>
                        <a:t>102.826</a:t>
                      </a:r>
                      <a:endParaRPr lang="en-US" sz="2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en-US" sz="2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200" dirty="0" smtClean="0"/>
                        <a:t>17.164</a:t>
                      </a:r>
                      <a:endParaRPr lang="en-US" sz="2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201">
                <a:tc>
                  <a:txBody>
                    <a:bodyPr/>
                    <a:lstStyle/>
                    <a:p>
                      <a:pPr marL="0" marR="0">
                        <a:lnSpc>
                          <a:spcPct val="115000"/>
                        </a:lnSpc>
                        <a:spcBef>
                          <a:spcPts val="0"/>
                        </a:spcBef>
                        <a:spcAft>
                          <a:spcPts val="0"/>
                        </a:spcAft>
                      </a:pPr>
                      <a:r>
                        <a:rPr lang="en-US" sz="2000" dirty="0" err="1" smtClean="0">
                          <a:latin typeface="Arial" pitchFamily="34" charset="0"/>
                          <a:ea typeface="Calibri"/>
                          <a:cs typeface="Arial" pitchFamily="34" charset="0"/>
                        </a:rPr>
                        <a:t>Tương</a:t>
                      </a:r>
                      <a:r>
                        <a:rPr lang="en-US" sz="2000" baseline="0" dirty="0" smtClean="0">
                          <a:latin typeface="Arial" pitchFamily="34" charset="0"/>
                          <a:ea typeface="Calibri"/>
                          <a:cs typeface="Arial" pitchFamily="34" charset="0"/>
                        </a:rPr>
                        <a:t> </a:t>
                      </a:r>
                      <a:r>
                        <a:rPr lang="en-US" sz="2000" baseline="0" dirty="0" err="1" smtClean="0">
                          <a:latin typeface="Arial" pitchFamily="34" charset="0"/>
                          <a:ea typeface="Calibri"/>
                          <a:cs typeface="Arial" pitchFamily="34" charset="0"/>
                        </a:rPr>
                        <a:t>đương</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000" dirty="0" smtClean="0"/>
                        <a:t>226.218 </a:t>
                      </a:r>
                      <a:r>
                        <a:rPr lang="en-US" sz="2000" dirty="0" err="1" smtClean="0"/>
                        <a:t>tấn</a:t>
                      </a:r>
                      <a:r>
                        <a:rPr lang="en-US" sz="2000" baseline="0" dirty="0" smtClean="0"/>
                        <a:t> Urea</a:t>
                      </a:r>
                      <a:endParaRPr lang="en-US" sz="20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000" dirty="0" smtClean="0"/>
                        <a:t>16.489</a:t>
                      </a:r>
                      <a:r>
                        <a:rPr lang="en-US" sz="2000" baseline="0" dirty="0" smtClean="0"/>
                        <a:t> </a:t>
                      </a:r>
                      <a:r>
                        <a:rPr lang="en-US" sz="2000" baseline="0" dirty="0" err="1" smtClean="0"/>
                        <a:t>tấn</a:t>
                      </a:r>
                      <a:r>
                        <a:rPr lang="en-US" sz="2000" baseline="0" dirty="0" smtClean="0"/>
                        <a:t> SSP</a:t>
                      </a:r>
                      <a:endParaRPr lang="en-US" sz="20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000" dirty="0" smtClean="0"/>
                        <a:t>28.664 </a:t>
                      </a:r>
                      <a:r>
                        <a:rPr lang="en-US" sz="2000" dirty="0" err="1" smtClean="0"/>
                        <a:t>tấn</a:t>
                      </a:r>
                      <a:r>
                        <a:rPr lang="en-US" sz="2000" baseline="0" dirty="0" smtClean="0"/>
                        <a:t> MOP</a:t>
                      </a:r>
                      <a:endParaRPr lang="en-US" sz="20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827" name="TextBox 5"/>
          <p:cNvSpPr txBox="1">
            <a:spLocks noChangeArrowheads="1"/>
          </p:cNvSpPr>
          <p:nvPr/>
        </p:nvSpPr>
        <p:spPr bwMode="auto">
          <a:xfrm>
            <a:off x="381000" y="5029200"/>
            <a:ext cx="8305800" cy="1569660"/>
          </a:xfrm>
          <a:prstGeom prst="rect">
            <a:avLst/>
          </a:prstGeom>
          <a:noFill/>
          <a:ln w="9525">
            <a:noFill/>
            <a:miter lim="800000"/>
            <a:headEnd/>
            <a:tailEnd/>
          </a:ln>
        </p:spPr>
        <p:txBody>
          <a:bodyPr>
            <a:spAutoFit/>
          </a:bodyPr>
          <a:lstStyle/>
          <a:p>
            <a:r>
              <a:rPr lang="en-US" sz="1600" dirty="0" err="1" smtClean="0">
                <a:latin typeface="Arial" pitchFamily="34" charset="0"/>
                <a:cs typeface="Arial" pitchFamily="34" charset="0"/>
              </a:rPr>
              <a:t>Lượng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bã</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thải</a:t>
            </a:r>
            <a:r>
              <a:rPr lang="en-US" sz="1600" dirty="0" smtClean="0">
                <a:latin typeface="Arial" pitchFamily="34" charset="0"/>
                <a:cs typeface="Arial" pitchFamily="34" charset="0"/>
              </a:rPr>
              <a:t>: 1 </a:t>
            </a:r>
            <a:r>
              <a:rPr lang="en-US" sz="1600" dirty="0" err="1" smtClean="0">
                <a:latin typeface="Arial" pitchFamily="34" charset="0"/>
                <a:cs typeface="Arial" pitchFamily="34" charset="0"/>
              </a:rPr>
              <a:t>triệu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công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trình</a:t>
            </a:r>
            <a:r>
              <a:rPr lang="en-US" sz="1600" dirty="0" smtClean="0">
                <a:latin typeface="Arial" pitchFamily="34" charset="0"/>
                <a:cs typeface="Arial" pitchFamily="34" charset="0"/>
              </a:rPr>
              <a:t> x 15 con </a:t>
            </a:r>
            <a:r>
              <a:rPr lang="en-US" sz="1600" dirty="0" err="1" smtClean="0">
                <a:latin typeface="Arial" pitchFamily="34" charset="0"/>
                <a:cs typeface="Arial" pitchFamily="34" charset="0"/>
              </a:rPr>
              <a:t>lợn</a:t>
            </a:r>
            <a:r>
              <a:rPr lang="en-US" sz="1600" dirty="0" smtClean="0">
                <a:latin typeface="Arial" pitchFamily="34" charset="0"/>
                <a:cs typeface="Arial" pitchFamily="34" charset="0"/>
              </a:rPr>
              <a:t>/</a:t>
            </a:r>
            <a:r>
              <a:rPr lang="en-US" sz="1600" dirty="0" err="1" smtClean="0">
                <a:latin typeface="Arial" pitchFamily="34" charset="0"/>
                <a:cs typeface="Arial" pitchFamily="34" charset="0"/>
              </a:rPr>
              <a:t>công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trình</a:t>
            </a:r>
            <a:r>
              <a:rPr lang="en-US" sz="1600" dirty="0" smtClean="0">
                <a:latin typeface="Arial" pitchFamily="34" charset="0"/>
                <a:cs typeface="Arial" pitchFamily="34" charset="0"/>
              </a:rPr>
              <a:t> x 2,5kg/con </a:t>
            </a:r>
            <a:r>
              <a:rPr lang="en-US" sz="1600" dirty="0" err="1" smtClean="0">
                <a:latin typeface="Arial" pitchFamily="34" charset="0"/>
                <a:cs typeface="Arial" pitchFamily="34" charset="0"/>
              </a:rPr>
              <a:t>lợn</a:t>
            </a:r>
            <a:r>
              <a:rPr lang="en-US" sz="1600" dirty="0" smtClean="0">
                <a:latin typeface="Arial" pitchFamily="34" charset="0"/>
                <a:cs typeface="Arial" pitchFamily="34" charset="0"/>
              </a:rPr>
              <a:t>, x 365 </a:t>
            </a:r>
            <a:r>
              <a:rPr lang="en-US" sz="1600" dirty="0" err="1" smtClean="0">
                <a:latin typeface="Arial" pitchFamily="34" charset="0"/>
                <a:cs typeface="Arial" pitchFamily="34" charset="0"/>
              </a:rPr>
              <a:t>ngày</a:t>
            </a:r>
            <a:r>
              <a:rPr lang="en-US" sz="1600" dirty="0" smtClean="0">
                <a:latin typeface="Arial" pitchFamily="34" charset="0"/>
                <a:cs typeface="Arial" pitchFamily="34" charset="0"/>
              </a:rPr>
              <a:t> x </a:t>
            </a:r>
            <a:r>
              <a:rPr lang="en-US" sz="1600" dirty="0" err="1" smtClean="0">
                <a:latin typeface="Arial" pitchFamily="34" charset="0"/>
                <a:cs typeface="Arial" pitchFamily="34" charset="0"/>
              </a:rPr>
              <a:t>hệ</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số</a:t>
            </a:r>
            <a:r>
              <a:rPr lang="en-US" sz="1600" dirty="0" smtClean="0">
                <a:latin typeface="Arial" pitchFamily="34" charset="0"/>
                <a:cs typeface="Arial" pitchFamily="34" charset="0"/>
              </a:rPr>
              <a:t>: 0,20</a:t>
            </a:r>
          </a:p>
          <a:p>
            <a:r>
              <a:rPr lang="en-US" sz="1600" dirty="0" err="1" smtClean="0">
                <a:latin typeface="Arial" pitchFamily="34" charset="0"/>
                <a:cs typeface="Arial" pitchFamily="34" charset="0"/>
              </a:rPr>
              <a:t>Lượng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nước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thải</a:t>
            </a:r>
            <a:r>
              <a:rPr lang="en-US" sz="1600" dirty="0" smtClean="0">
                <a:latin typeface="Arial" pitchFamily="34" charset="0"/>
                <a:cs typeface="Arial" pitchFamily="34" charset="0"/>
              </a:rPr>
              <a:t>: 30lit </a:t>
            </a:r>
            <a:r>
              <a:rPr lang="en-US" sz="1600" dirty="0" err="1" smtClean="0">
                <a:latin typeface="Arial" pitchFamily="34" charset="0"/>
                <a:cs typeface="Arial" pitchFamily="34" charset="0"/>
              </a:rPr>
              <a:t>nước</a:t>
            </a:r>
            <a:r>
              <a:rPr lang="en-US" sz="1600" dirty="0" smtClean="0">
                <a:latin typeface="Arial" pitchFamily="34" charset="0"/>
                <a:cs typeface="Arial" pitchFamily="34" charset="0"/>
              </a:rPr>
              <a:t> con/</a:t>
            </a:r>
            <a:r>
              <a:rPr lang="en-US" sz="1600" dirty="0" err="1" smtClean="0">
                <a:latin typeface="Arial" pitchFamily="34" charset="0"/>
                <a:cs typeface="Arial" pitchFamily="34" charset="0"/>
              </a:rPr>
              <a:t>ngày</a:t>
            </a:r>
            <a:r>
              <a:rPr lang="en-US" sz="1600" dirty="0" smtClean="0">
                <a:latin typeface="Arial" pitchFamily="34" charset="0"/>
                <a:cs typeface="Arial" pitchFamily="34" charset="0"/>
              </a:rPr>
              <a:t> x 15 </a:t>
            </a:r>
            <a:r>
              <a:rPr lang="en-US" sz="1600" dirty="0" err="1" smtClean="0">
                <a:latin typeface="Arial" pitchFamily="34" charset="0"/>
                <a:cs typeface="Arial" pitchFamily="34" charset="0"/>
              </a:rPr>
              <a:t>triệu</a:t>
            </a:r>
            <a:r>
              <a:rPr lang="en-US" sz="1600" dirty="0" smtClean="0">
                <a:latin typeface="Arial" pitchFamily="34" charset="0"/>
                <a:cs typeface="Arial" pitchFamily="34" charset="0"/>
              </a:rPr>
              <a:t> con x 365 </a:t>
            </a:r>
            <a:r>
              <a:rPr lang="en-US" sz="1600" dirty="0" err="1" smtClean="0">
                <a:latin typeface="Arial" pitchFamily="34" charset="0"/>
                <a:cs typeface="Arial" pitchFamily="34" charset="0"/>
              </a:rPr>
              <a:t>ngày</a:t>
            </a:r>
            <a:r>
              <a:rPr lang="en-US" sz="1600" dirty="0" smtClean="0">
                <a:latin typeface="Arial" pitchFamily="34" charset="0"/>
                <a:cs typeface="Arial" pitchFamily="34" charset="0"/>
              </a:rPr>
              <a:t> x </a:t>
            </a:r>
            <a:r>
              <a:rPr lang="en-US" sz="1600" dirty="0" err="1" smtClean="0">
                <a:latin typeface="Arial" pitchFamily="34" charset="0"/>
                <a:cs typeface="Arial" pitchFamily="34" charset="0"/>
              </a:rPr>
              <a:t>hệ</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số</a:t>
            </a:r>
            <a:r>
              <a:rPr lang="en-US" sz="1600" dirty="0" smtClean="0">
                <a:latin typeface="Arial" pitchFamily="34" charset="0"/>
                <a:cs typeface="Arial" pitchFamily="34" charset="0"/>
              </a:rPr>
              <a:t> 0,8</a:t>
            </a:r>
          </a:p>
          <a:p>
            <a:r>
              <a:rPr lang="en-US" sz="1600" dirty="0" err="1" smtClean="0">
                <a:latin typeface="Arial" pitchFamily="34" charset="0"/>
                <a:cs typeface="Arial" pitchFamily="34" charset="0"/>
              </a:rPr>
              <a:t>Thành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phần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Bã</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thải</a:t>
            </a:r>
            <a:r>
              <a:rPr lang="en-US" sz="1600" dirty="0" smtClean="0">
                <a:latin typeface="Arial" pitchFamily="34" charset="0"/>
                <a:cs typeface="Arial" pitchFamily="34" charset="0"/>
              </a:rPr>
              <a:t> (kg/</a:t>
            </a:r>
            <a:r>
              <a:rPr lang="en-US" sz="1600" dirty="0" err="1" smtClean="0">
                <a:latin typeface="Arial" pitchFamily="34" charset="0"/>
                <a:cs typeface="Arial" pitchFamily="34" charset="0"/>
              </a:rPr>
              <a:t>tấn</a:t>
            </a:r>
            <a:r>
              <a:rPr lang="en-US" sz="1600" dirty="0" smtClean="0">
                <a:latin typeface="Arial" pitchFamily="34" charset="0"/>
                <a:cs typeface="Arial" pitchFamily="34" charset="0"/>
              </a:rPr>
              <a:t>): N: 3,6; P2O5: 0,9% </a:t>
            </a:r>
            <a:r>
              <a:rPr lang="en-US" sz="1600" dirty="0" err="1" smtClean="0">
                <a:latin typeface="Arial" pitchFamily="34" charset="0"/>
                <a:cs typeface="Arial" pitchFamily="34" charset="0"/>
              </a:rPr>
              <a:t>và</a:t>
            </a:r>
            <a:r>
              <a:rPr lang="en-US" sz="1600" dirty="0" smtClean="0">
                <a:latin typeface="Arial" pitchFamily="34" charset="0"/>
                <a:cs typeface="Arial" pitchFamily="34" charset="0"/>
              </a:rPr>
              <a:t> K2O: 0,03% </a:t>
            </a:r>
          </a:p>
          <a:p>
            <a:r>
              <a:rPr lang="en-US" sz="1600" dirty="0" err="1" smtClean="0">
                <a:latin typeface="Arial" pitchFamily="34" charset="0"/>
                <a:cs typeface="Arial" pitchFamily="34" charset="0"/>
              </a:rPr>
              <a:t>Thành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phần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nước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thải</a:t>
            </a:r>
            <a:r>
              <a:rPr lang="en-US" sz="1600" dirty="0" smtClean="0">
                <a:latin typeface="Arial" pitchFamily="34" charset="0"/>
                <a:cs typeface="Arial" pitchFamily="34" charset="0"/>
              </a:rPr>
              <a:t>: (kg/m3): N: 0,7; K2O: 0,13 </a:t>
            </a:r>
          </a:p>
          <a:p>
            <a:r>
              <a:rPr lang="en-US" sz="1600" dirty="0" err="1" smtClean="0">
                <a:latin typeface="Arial" pitchFamily="34" charset="0"/>
                <a:cs typeface="Arial" pitchFamily="34" charset="0"/>
              </a:rPr>
              <a:t>Nguồn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Viện</a:t>
            </a:r>
            <a:r>
              <a:rPr lang="en-US" sz="1600" dirty="0" smtClean="0">
                <a:latin typeface="Arial" pitchFamily="34" charset="0"/>
                <a:cs typeface="Arial" pitchFamily="34" charset="0"/>
              </a:rPr>
              <a:t> TNNH/</a:t>
            </a:r>
            <a:r>
              <a:rPr lang="en-US" sz="1600" dirty="0" err="1" smtClean="0">
                <a:latin typeface="Arial" pitchFamily="34" charset="0"/>
                <a:cs typeface="Arial" pitchFamily="34" charset="0"/>
              </a:rPr>
              <a:t>Cục</a:t>
            </a:r>
            <a:r>
              <a:rPr lang="en-US" sz="1600" dirty="0" smtClean="0">
                <a:latin typeface="Arial" pitchFamily="34" charset="0"/>
                <a:cs typeface="Arial" pitchFamily="34" charset="0"/>
              </a:rPr>
              <a:t> CN-SNV, 2011</a:t>
            </a:r>
            <a:endParaRPr lang="en-US" sz="1600"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304800"/>
            <a:ext cx="8458200" cy="838200"/>
          </a:xfrm>
          <a:noFill/>
        </p:spPr>
        <p:txBody>
          <a:bodyPr/>
          <a:lstStyle/>
          <a:p>
            <a:pPr algn="ctr"/>
            <a:r>
              <a:rPr lang="en-US" sz="3600" smtClean="0">
                <a:solidFill>
                  <a:srgbClr val="000099"/>
                </a:solidFill>
                <a:latin typeface="Arial" pitchFamily="34" charset="0"/>
                <a:cs typeface="Arial" pitchFamily="34" charset="0"/>
              </a:rPr>
              <a:t>Hiện trạng quản lý chất thải chăn nuôi</a:t>
            </a:r>
          </a:p>
        </p:txBody>
      </p:sp>
      <p:sp>
        <p:nvSpPr>
          <p:cNvPr id="30723" name="Rectangle 3"/>
          <p:cNvSpPr>
            <a:spLocks noGrp="1" noChangeArrowheads="1"/>
          </p:cNvSpPr>
          <p:nvPr>
            <p:ph type="body" idx="1"/>
          </p:nvPr>
        </p:nvSpPr>
        <p:spPr>
          <a:xfrm>
            <a:off x="609600" y="1600200"/>
            <a:ext cx="8229600" cy="4171950"/>
          </a:xfrm>
        </p:spPr>
        <p:txBody>
          <a:bodyPr/>
          <a:lstStyle/>
          <a:p>
            <a:pPr>
              <a:buFont typeface="Monotype Sorts" pitchFamily="2" charset="2"/>
              <a:buNone/>
              <a:defRPr/>
            </a:pPr>
            <a:r>
              <a:rPr lang="en-US" sz="2000" b="1" dirty="0" smtClean="0"/>
              <a:t>1. </a:t>
            </a:r>
            <a:r>
              <a:rPr lang="en-US" sz="2000" b="1" dirty="0" err="1" smtClean="0"/>
              <a:t>Trang</a:t>
            </a:r>
            <a:r>
              <a:rPr lang="en-US" sz="2000" b="1" dirty="0" smtClean="0"/>
              <a:t> </a:t>
            </a:r>
            <a:r>
              <a:rPr lang="en-US" sz="2000" b="1" dirty="0" err="1" smtClean="0"/>
              <a:t>trại</a:t>
            </a:r>
            <a:r>
              <a:rPr lang="en-US" sz="2000" b="1" dirty="0" smtClean="0"/>
              <a:t>: </a:t>
            </a:r>
            <a:r>
              <a:rPr lang="en-US" sz="2000" b="1" dirty="0" err="1" smtClean="0"/>
              <a:t>Điều</a:t>
            </a:r>
            <a:r>
              <a:rPr lang="en-US" sz="2000" b="1" dirty="0" smtClean="0"/>
              <a:t> </a:t>
            </a:r>
            <a:r>
              <a:rPr lang="en-US" sz="2000" b="1" dirty="0" err="1" smtClean="0"/>
              <a:t>tra</a:t>
            </a:r>
            <a:r>
              <a:rPr lang="en-US" sz="2000" b="1" dirty="0" smtClean="0"/>
              <a:t> </a:t>
            </a:r>
            <a:r>
              <a:rPr lang="vi-VN" sz="2000" b="1" dirty="0" smtClean="0"/>
              <a:t>12.427 trang trại chăn nuôi của 55/63 tỉnh/thành năm 2013: </a:t>
            </a:r>
            <a:endParaRPr lang="en-US" sz="2000" b="1" dirty="0" smtClean="0"/>
          </a:p>
          <a:p>
            <a:pPr lvl="1">
              <a:buFontTx/>
              <a:buChar char="-"/>
              <a:defRPr/>
            </a:pPr>
            <a:r>
              <a:rPr lang="vi-VN" sz="1800" dirty="0" smtClean="0"/>
              <a:t>729 trang trại làm đệm lót sinh học (6,37%), </a:t>
            </a:r>
            <a:endParaRPr lang="en-US" sz="1800" dirty="0" smtClean="0"/>
          </a:p>
          <a:p>
            <a:pPr lvl="1">
              <a:buFontTx/>
              <a:buChar char="-"/>
              <a:defRPr/>
            </a:pPr>
            <a:r>
              <a:rPr lang="vi-VN" sz="1800" dirty="0" smtClean="0"/>
              <a:t>3.950 trang trại sử dụng biogas (31,79%), </a:t>
            </a:r>
            <a:endParaRPr lang="en-US" sz="1800" dirty="0" smtClean="0"/>
          </a:p>
          <a:p>
            <a:pPr lvl="1">
              <a:buFontTx/>
              <a:buChar char="-"/>
              <a:defRPr/>
            </a:pPr>
            <a:r>
              <a:rPr lang="vi-VN" sz="1800" dirty="0" smtClean="0"/>
              <a:t>235 trang trại áp dụng </a:t>
            </a:r>
            <a:r>
              <a:rPr lang="vi-VN" sz="1800" dirty="0" smtClean="0">
                <a:solidFill>
                  <a:srgbClr val="FF0000"/>
                </a:solidFill>
              </a:rPr>
              <a:t>ủ phân compost </a:t>
            </a:r>
            <a:r>
              <a:rPr lang="vi-VN" sz="1800" dirty="0" smtClean="0"/>
              <a:t>(</a:t>
            </a:r>
            <a:r>
              <a:rPr lang="vi-VN" sz="1800" dirty="0" smtClean="0">
                <a:solidFill>
                  <a:srgbClr val="FF0000"/>
                </a:solidFill>
              </a:rPr>
              <a:t>1,89%</a:t>
            </a:r>
            <a:r>
              <a:rPr lang="vi-VN" sz="1800" dirty="0" smtClean="0"/>
              <a:t>), </a:t>
            </a:r>
            <a:endParaRPr lang="en-US" sz="1800" dirty="0" smtClean="0"/>
          </a:p>
          <a:p>
            <a:pPr lvl="1">
              <a:buFontTx/>
              <a:buChar char="-"/>
              <a:defRPr/>
            </a:pPr>
            <a:r>
              <a:rPr lang="vi-VN" sz="1800" dirty="0" smtClean="0"/>
              <a:t>6.694 trang trại bán phân ra ngoài (25,61%), </a:t>
            </a:r>
            <a:endParaRPr lang="en-US" sz="1800" dirty="0" smtClean="0"/>
          </a:p>
          <a:p>
            <a:pPr lvl="1">
              <a:buFontTx/>
              <a:buChar char="-"/>
              <a:defRPr/>
            </a:pPr>
            <a:r>
              <a:rPr lang="en-US" sz="1800" dirty="0" smtClean="0"/>
              <a:t>B</a:t>
            </a:r>
            <a:r>
              <a:rPr lang="vi-VN" sz="1800" dirty="0" smtClean="0"/>
              <a:t>iện pháp khác có 270 trang trại (2,17%) </a:t>
            </a:r>
            <a:endParaRPr lang="en-US" sz="1800" dirty="0" smtClean="0"/>
          </a:p>
          <a:p>
            <a:pPr lvl="1">
              <a:buFontTx/>
              <a:buChar char="-"/>
              <a:defRPr/>
            </a:pPr>
            <a:r>
              <a:rPr lang="en-US" sz="1800" dirty="0" smtClean="0"/>
              <a:t>C</a:t>
            </a:r>
            <a:r>
              <a:rPr lang="vi-VN" sz="1800" dirty="0" smtClean="0"/>
              <a:t>hưa áp dụng biện pháp xử lý nào là 781 trang trại (6,28%). </a:t>
            </a:r>
            <a:endParaRPr lang="en-US" sz="1800" dirty="0" smtClean="0"/>
          </a:p>
          <a:p>
            <a:pPr>
              <a:spcBef>
                <a:spcPts val="1200"/>
              </a:spcBef>
              <a:buFont typeface="Monotype Sorts" pitchFamily="2" charset="2"/>
              <a:buNone/>
              <a:defRPr/>
            </a:pPr>
            <a:r>
              <a:rPr lang="en-US" sz="2000" b="1" dirty="0" smtClean="0"/>
              <a:t>2. </a:t>
            </a:r>
            <a:r>
              <a:rPr lang="en-US" sz="2000" b="1" dirty="0" err="1" smtClean="0"/>
              <a:t>Hộ</a:t>
            </a:r>
            <a:r>
              <a:rPr lang="en-US" sz="2000" b="1" dirty="0" smtClean="0"/>
              <a:t>: </a:t>
            </a:r>
            <a:r>
              <a:rPr lang="en-US" sz="2000" b="1" dirty="0" err="1" smtClean="0"/>
              <a:t>Điều</a:t>
            </a:r>
            <a:r>
              <a:rPr lang="en-US" sz="2000" b="1" dirty="0" smtClean="0"/>
              <a:t> </a:t>
            </a:r>
            <a:r>
              <a:rPr lang="en-US" sz="2000" b="1" dirty="0" err="1" smtClean="0"/>
              <a:t>tra</a:t>
            </a:r>
            <a:r>
              <a:rPr lang="vi-VN" sz="2000" b="1" dirty="0" smtClean="0"/>
              <a:t> 5,6 triệu hộ chăn nuôi có</a:t>
            </a:r>
            <a:r>
              <a:rPr lang="en-US" sz="2000" b="1" dirty="0" smtClean="0"/>
              <a:t>:</a:t>
            </a:r>
          </a:p>
          <a:p>
            <a:pPr lvl="1">
              <a:buFontTx/>
              <a:buChar char="-"/>
              <a:defRPr/>
            </a:pPr>
            <a:r>
              <a:rPr lang="vi-VN" sz="2000" dirty="0" smtClean="0"/>
              <a:t>61,4 ngàn hộ áp dụng đệm lót sinh học (1,08%); </a:t>
            </a:r>
            <a:endParaRPr lang="en-US" sz="2000" dirty="0" smtClean="0"/>
          </a:p>
          <a:p>
            <a:pPr lvl="1">
              <a:buFontTx/>
              <a:buChar char="-"/>
              <a:defRPr/>
            </a:pPr>
            <a:r>
              <a:rPr lang="vi-VN" sz="2000" dirty="0" smtClean="0"/>
              <a:t>231,2 ngàn hộ áp dụng biogas (4,08 %); </a:t>
            </a:r>
            <a:endParaRPr lang="en-US" sz="2000" dirty="0" smtClean="0"/>
          </a:p>
          <a:p>
            <a:pPr lvl="1">
              <a:buFontTx/>
              <a:buChar char="-"/>
              <a:defRPr/>
            </a:pPr>
            <a:r>
              <a:rPr lang="vi-VN" sz="2000" dirty="0" smtClean="0">
                <a:solidFill>
                  <a:srgbClr val="FF0000"/>
                </a:solidFill>
              </a:rPr>
              <a:t>6,15 % số hộ ủ phân </a:t>
            </a:r>
            <a:r>
              <a:rPr lang="vi-VN" sz="2000" dirty="0" smtClean="0"/>
              <a:t>và </a:t>
            </a:r>
            <a:endParaRPr lang="en-US" sz="2000" dirty="0" smtClean="0"/>
          </a:p>
          <a:p>
            <a:pPr lvl="1">
              <a:buFontTx/>
              <a:buChar char="-"/>
              <a:defRPr/>
            </a:pPr>
            <a:r>
              <a:rPr lang="vi-VN" sz="2000" dirty="0" smtClean="0"/>
              <a:t>37,28 % số hộ chưa áp dụng biện pháp xử lý chất thải.</a:t>
            </a:r>
            <a:endParaRPr lang="en-US" sz="2000" dirty="0" smtClean="0"/>
          </a:p>
          <a:p>
            <a:pPr marL="457200" indent="-457200">
              <a:spcBef>
                <a:spcPts val="1800"/>
              </a:spcBef>
              <a:buFont typeface="Monotype Sorts" pitchFamily="2" charset="2"/>
              <a:buNone/>
              <a:defRPr/>
            </a:pP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p:txBody>
      </p:sp>
      <p:sp>
        <p:nvSpPr>
          <p:cNvPr id="44036" name="TextBox 3"/>
          <p:cNvSpPr txBox="1">
            <a:spLocks noChangeArrowheads="1"/>
          </p:cNvSpPr>
          <p:nvPr/>
        </p:nvSpPr>
        <p:spPr bwMode="auto">
          <a:xfrm>
            <a:off x="152400" y="6400800"/>
            <a:ext cx="3657600" cy="369888"/>
          </a:xfrm>
          <a:prstGeom prst="rect">
            <a:avLst/>
          </a:prstGeom>
          <a:noFill/>
          <a:ln w="9525">
            <a:noFill/>
            <a:miter lim="800000"/>
            <a:headEnd/>
            <a:tailEnd/>
          </a:ln>
        </p:spPr>
        <p:txBody>
          <a:bodyPr>
            <a:spAutoFit/>
          </a:bodyPr>
          <a:lstStyle/>
          <a:p>
            <a:r>
              <a:rPr lang="en-US" sz="1800">
                <a:solidFill>
                  <a:srgbClr val="0000CC"/>
                </a:solidFill>
                <a:latin typeface="Arial" pitchFamily="34" charset="0"/>
                <a:cs typeface="Arial" pitchFamily="34" charset="0"/>
              </a:rPr>
              <a:t>Nguồn: Cục Chăn nuôi, 2013</a:t>
            </a:r>
            <a:endParaRPr lang="en-US"/>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381000" y="228600"/>
            <a:ext cx="8763000" cy="762000"/>
          </a:xfrm>
        </p:spPr>
        <p:txBody>
          <a:bodyPr/>
          <a:lstStyle/>
          <a:p>
            <a:pPr algn="ctr"/>
            <a:r>
              <a:rPr lang="en-US" altLang="zh-CN" sz="2800" smtClean="0">
                <a:solidFill>
                  <a:srgbClr val="0033CC"/>
                </a:solidFill>
                <a:latin typeface="Arial" pitchFamily="34" charset="0"/>
                <a:ea typeface="SimSun" pitchFamily="2" charset="-122"/>
              </a:rPr>
              <a:t>Phương thức sử dụng chất thải chăn nuôi </a:t>
            </a:r>
            <a:br>
              <a:rPr lang="en-US" altLang="zh-CN" sz="2800" smtClean="0">
                <a:solidFill>
                  <a:srgbClr val="0033CC"/>
                </a:solidFill>
                <a:latin typeface="Arial" pitchFamily="34" charset="0"/>
                <a:ea typeface="SimSun" pitchFamily="2" charset="-122"/>
              </a:rPr>
            </a:br>
            <a:r>
              <a:rPr lang="en-US" altLang="zh-CN" sz="2800" smtClean="0">
                <a:solidFill>
                  <a:srgbClr val="0033CC"/>
                </a:solidFill>
                <a:latin typeface="Arial" pitchFamily="34" charset="0"/>
                <a:ea typeface="SimSun" pitchFamily="2" charset="-122"/>
              </a:rPr>
              <a:t>của 10 tỉnh dự án </a:t>
            </a:r>
          </a:p>
        </p:txBody>
      </p:sp>
      <p:graphicFrame>
        <p:nvGraphicFramePr>
          <p:cNvPr id="334096" name="Group 272"/>
          <p:cNvGraphicFramePr>
            <a:graphicFrameLocks noGrp="1"/>
          </p:cNvGraphicFramePr>
          <p:nvPr>
            <p:ph type="tbl" idx="1"/>
          </p:nvPr>
        </p:nvGraphicFramePr>
        <p:xfrm>
          <a:off x="533400" y="1524000"/>
          <a:ext cx="8153401" cy="4729750"/>
        </p:xfrm>
        <a:graphic>
          <a:graphicData uri="http://schemas.openxmlformats.org/drawingml/2006/table">
            <a:tbl>
              <a:tblPr/>
              <a:tblGrid>
                <a:gridCol w="1606875"/>
                <a:gridCol w="1606875"/>
                <a:gridCol w="1606875"/>
                <a:gridCol w="1547362"/>
                <a:gridCol w="1785414"/>
              </a:tblGrid>
              <a:tr h="402728">
                <a:tc>
                  <a:txBody>
                    <a:bodyPr/>
                    <a:lstStyle/>
                    <a:p>
                      <a:pPr marL="0" marR="0" lvl="0" indent="0" algn="l" defTabSz="914400" rtl="0" eaLnBrk="1" fontAlgn="base" latinLnBrk="0" hangingPunct="1">
                        <a:lnSpc>
                          <a:spcPct val="100000"/>
                        </a:lnSpc>
                        <a:spcBef>
                          <a:spcPts val="600"/>
                        </a:spcBef>
                        <a:spcAft>
                          <a:spcPts val="0"/>
                        </a:spcAft>
                        <a:buClr>
                          <a:schemeClr val="tx1"/>
                        </a:buClr>
                        <a:buSzTx/>
                        <a:buFontTx/>
                        <a:buNone/>
                        <a:tabLst/>
                        <a:defRPr/>
                      </a:pPr>
                      <a:r>
                        <a:rPr kumimoji="0" lang="en-US" sz="2000" b="0" i="0" u="none" strike="noStrike" cap="none" normalizeH="0" baseline="0" dirty="0" err="1" smtClean="0">
                          <a:ln>
                            <a:noFill/>
                          </a:ln>
                          <a:solidFill>
                            <a:schemeClr val="tx1"/>
                          </a:solidFill>
                          <a:effectLst/>
                          <a:latin typeface="Arial" charset="0"/>
                        </a:rPr>
                        <a:t>Tỉnh</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b="0" i="0" dirty="0" smtClean="0">
                          <a:latin typeface="Arial" pitchFamily="34" charset="0"/>
                          <a:ea typeface="Times New Roman"/>
                          <a:cs typeface="Arial" pitchFamily="34" charset="0"/>
                        </a:rPr>
                        <a:t>Biogas</a:t>
                      </a:r>
                      <a:endParaRPr lang="en-US" sz="2000" b="0" i="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b="0" i="0" dirty="0">
                          <a:latin typeface="Arial" pitchFamily="34" charset="0"/>
                          <a:ea typeface="Times New Roman"/>
                          <a:cs typeface="Arial" pitchFamily="34" charset="0"/>
                        </a:rPr>
                        <a:t>Ủ compost</a:t>
                      </a:r>
                      <a:endParaRPr lang="en-US" sz="2000" b="0" i="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b="0" i="0" dirty="0">
                          <a:latin typeface="Arial" pitchFamily="34" charset="0"/>
                          <a:ea typeface="Times New Roman"/>
                          <a:cs typeface="Arial" pitchFamily="34" charset="0"/>
                        </a:rPr>
                        <a:t>Không </a:t>
                      </a:r>
                      <a:r>
                        <a:rPr lang="en-US" sz="2000" b="0" i="0" dirty="0">
                          <a:latin typeface="Arial" pitchFamily="34" charset="0"/>
                          <a:ea typeface="Times New Roman"/>
                          <a:cs typeface="Arial" pitchFamily="34" charset="0"/>
                        </a:rPr>
                        <a:t>x</a:t>
                      </a:r>
                      <a:r>
                        <a:rPr lang="vi-VN" sz="2000" b="0" i="0" dirty="0">
                          <a:latin typeface="Arial" pitchFamily="34" charset="0"/>
                          <a:ea typeface="Times New Roman"/>
                          <a:cs typeface="Arial" pitchFamily="34" charset="0"/>
                        </a:rPr>
                        <a:t>ử lý</a:t>
                      </a:r>
                      <a:endParaRPr lang="en-US" sz="2000" b="0" i="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b="0" i="0" dirty="0">
                          <a:latin typeface="Arial" pitchFamily="34" charset="0"/>
                          <a:ea typeface="Times New Roman"/>
                          <a:cs typeface="Arial" pitchFamily="34" charset="0"/>
                        </a:rPr>
                        <a:t>Khác</a:t>
                      </a:r>
                      <a:endParaRPr lang="en-US" sz="2000" b="0" i="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just">
                        <a:lnSpc>
                          <a:spcPct val="115000"/>
                        </a:lnSpc>
                        <a:spcBef>
                          <a:spcPts val="0"/>
                        </a:spcBef>
                        <a:spcAft>
                          <a:spcPts val="0"/>
                        </a:spcAft>
                      </a:pPr>
                      <a:r>
                        <a:rPr lang="vi-VN" sz="1800" dirty="0">
                          <a:latin typeface="Arial" pitchFamily="34" charset="0"/>
                          <a:ea typeface="Times New Roman"/>
                          <a:cs typeface="Arial" pitchFamily="34" charset="0"/>
                        </a:rPr>
                        <a:t>S</a:t>
                      </a:r>
                      <a:r>
                        <a:rPr lang="en-US" sz="1800" dirty="0">
                          <a:latin typeface="Arial" pitchFamily="34" charset="0"/>
                          <a:ea typeface="Times New Roman"/>
                          <a:cs typeface="Arial" pitchFamily="34" charset="0"/>
                        </a:rPr>
                        <a:t>ơ</a:t>
                      </a:r>
                      <a:r>
                        <a:rPr lang="vi-VN" sz="1800" dirty="0">
                          <a:latin typeface="Arial" pitchFamily="34" charset="0"/>
                          <a:ea typeface="Times New Roman"/>
                          <a:cs typeface="Arial" pitchFamily="34" charset="0"/>
                        </a:rPr>
                        <a:t>n La</a:t>
                      </a: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3</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0</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6</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4</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75</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3</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15</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3</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just">
                        <a:lnSpc>
                          <a:spcPct val="115000"/>
                        </a:lnSpc>
                        <a:spcBef>
                          <a:spcPts val="0"/>
                        </a:spcBef>
                        <a:spcAft>
                          <a:spcPts val="0"/>
                        </a:spcAft>
                      </a:pPr>
                      <a:r>
                        <a:rPr lang="vi-VN" sz="1800" dirty="0">
                          <a:latin typeface="Arial" pitchFamily="34" charset="0"/>
                          <a:ea typeface="Times New Roman"/>
                          <a:cs typeface="Arial" pitchFamily="34" charset="0"/>
                        </a:rPr>
                        <a:t>L</a:t>
                      </a:r>
                      <a:r>
                        <a:rPr lang="en-US" sz="1800" dirty="0">
                          <a:latin typeface="Arial" pitchFamily="34" charset="0"/>
                          <a:ea typeface="Times New Roman"/>
                          <a:cs typeface="Arial" pitchFamily="34" charset="0"/>
                        </a:rPr>
                        <a:t>à</a:t>
                      </a:r>
                      <a:r>
                        <a:rPr lang="vi-VN" sz="1800" dirty="0">
                          <a:latin typeface="Arial" pitchFamily="34" charset="0"/>
                          <a:ea typeface="Times New Roman"/>
                          <a:cs typeface="Arial" pitchFamily="34" charset="0"/>
                        </a:rPr>
                        <a:t>o Cai</a:t>
                      </a: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2</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8</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5</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3</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62</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0</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29</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9</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just">
                        <a:lnSpc>
                          <a:spcPct val="115000"/>
                        </a:lnSpc>
                        <a:spcBef>
                          <a:spcPts val="0"/>
                        </a:spcBef>
                        <a:spcAft>
                          <a:spcPts val="0"/>
                        </a:spcAft>
                      </a:pPr>
                      <a:r>
                        <a:rPr lang="vi-VN" sz="1800" dirty="0">
                          <a:latin typeface="Arial" pitchFamily="34" charset="0"/>
                          <a:ea typeface="Times New Roman"/>
                          <a:cs typeface="Arial" pitchFamily="34" charset="0"/>
                        </a:rPr>
                        <a:t>Ph</a:t>
                      </a:r>
                      <a:r>
                        <a:rPr lang="en-US" sz="1800" dirty="0">
                          <a:latin typeface="Arial" pitchFamily="34" charset="0"/>
                          <a:ea typeface="Times New Roman"/>
                          <a:cs typeface="Arial" pitchFamily="34" charset="0"/>
                        </a:rPr>
                        <a:t>ú</a:t>
                      </a:r>
                      <a:r>
                        <a:rPr lang="vi-VN" sz="1800" dirty="0">
                          <a:latin typeface="Arial" pitchFamily="34" charset="0"/>
                          <a:ea typeface="Times New Roman"/>
                          <a:cs typeface="Arial" pitchFamily="34" charset="0"/>
                        </a:rPr>
                        <a:t> Th</a:t>
                      </a:r>
                      <a:r>
                        <a:rPr lang="en-US" sz="1800" dirty="0">
                          <a:latin typeface="Arial" pitchFamily="34" charset="0"/>
                          <a:ea typeface="Times New Roman"/>
                          <a:cs typeface="Arial" pitchFamily="34" charset="0"/>
                        </a:rPr>
                        <a:t>ọ</a:t>
                      </a: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dirty="0">
                          <a:latin typeface="Arial" pitchFamily="34" charset="0"/>
                          <a:ea typeface="Times New Roman"/>
                          <a:cs typeface="Arial" pitchFamily="34" charset="0"/>
                        </a:rPr>
                        <a:t>2</a:t>
                      </a:r>
                      <a:r>
                        <a:rPr lang="en-US" sz="2000" dirty="0">
                          <a:latin typeface="Arial" pitchFamily="34" charset="0"/>
                          <a:ea typeface="Times New Roman"/>
                          <a:cs typeface="Arial" pitchFamily="34" charset="0"/>
                        </a:rPr>
                        <a:t>,</a:t>
                      </a:r>
                      <a:r>
                        <a:rPr lang="vi-VN" sz="2000" dirty="0">
                          <a:latin typeface="Arial" pitchFamily="34" charset="0"/>
                          <a:ea typeface="Times New Roman"/>
                          <a:cs typeface="Arial" pitchFamily="34" charset="0"/>
                        </a:rPr>
                        <a:t>7</a:t>
                      </a:r>
                      <a:endParaRPr lang="en-US" sz="20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17</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4</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65</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4</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14</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5</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just">
                        <a:lnSpc>
                          <a:spcPct val="115000"/>
                        </a:lnSpc>
                        <a:spcBef>
                          <a:spcPts val="0"/>
                        </a:spcBef>
                        <a:spcAft>
                          <a:spcPts val="0"/>
                        </a:spcAft>
                      </a:pPr>
                      <a:r>
                        <a:rPr lang="vi-VN" sz="1800">
                          <a:latin typeface="Arial" pitchFamily="34" charset="0"/>
                          <a:ea typeface="Times New Roman"/>
                          <a:cs typeface="Arial" pitchFamily="34" charset="0"/>
                        </a:rPr>
                        <a:t>B</a:t>
                      </a:r>
                      <a:r>
                        <a:rPr lang="en-US" sz="1800">
                          <a:latin typeface="Arial" pitchFamily="34" charset="0"/>
                          <a:ea typeface="Times New Roman"/>
                          <a:cs typeface="Arial" pitchFamily="34" charset="0"/>
                        </a:rPr>
                        <a:t>ắ</a:t>
                      </a:r>
                      <a:r>
                        <a:rPr lang="vi-VN" sz="1800">
                          <a:latin typeface="Arial" pitchFamily="34" charset="0"/>
                          <a:ea typeface="Times New Roman"/>
                          <a:cs typeface="Arial" pitchFamily="34" charset="0"/>
                        </a:rPr>
                        <a:t>c Giang</a:t>
                      </a:r>
                      <a:endParaRPr lang="en-US" sz="18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4</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2</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21</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6</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56</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1</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18</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1</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just">
                        <a:lnSpc>
                          <a:spcPct val="115000"/>
                        </a:lnSpc>
                        <a:spcBef>
                          <a:spcPts val="0"/>
                        </a:spcBef>
                        <a:spcAft>
                          <a:spcPts val="0"/>
                        </a:spcAft>
                      </a:pPr>
                      <a:r>
                        <a:rPr lang="vi-VN" sz="1800">
                          <a:latin typeface="Arial" pitchFamily="34" charset="0"/>
                          <a:ea typeface="Times New Roman"/>
                          <a:cs typeface="Arial" pitchFamily="34" charset="0"/>
                        </a:rPr>
                        <a:t>Nam </a:t>
                      </a:r>
                      <a:r>
                        <a:rPr lang="en-US" sz="1800">
                          <a:latin typeface="Arial" pitchFamily="34" charset="0"/>
                          <a:ea typeface="Times New Roman"/>
                          <a:cs typeface="Arial" pitchFamily="34" charset="0"/>
                        </a:rPr>
                        <a:t>Đị</a:t>
                      </a:r>
                      <a:r>
                        <a:rPr lang="vi-VN" sz="1800">
                          <a:latin typeface="Arial" pitchFamily="34" charset="0"/>
                          <a:ea typeface="Times New Roman"/>
                          <a:cs typeface="Arial" pitchFamily="34" charset="0"/>
                        </a:rPr>
                        <a:t>nh</a:t>
                      </a:r>
                      <a:endParaRPr lang="en-US" sz="18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5</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4</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15</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3</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43</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0</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36</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3</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just">
                        <a:lnSpc>
                          <a:spcPct val="115000"/>
                        </a:lnSpc>
                        <a:spcBef>
                          <a:spcPts val="0"/>
                        </a:spcBef>
                        <a:spcAft>
                          <a:spcPts val="0"/>
                        </a:spcAft>
                      </a:pPr>
                      <a:r>
                        <a:rPr lang="vi-VN" sz="1800" dirty="0">
                          <a:latin typeface="Arial" pitchFamily="34" charset="0"/>
                          <a:ea typeface="Times New Roman"/>
                          <a:cs typeface="Arial" pitchFamily="34" charset="0"/>
                        </a:rPr>
                        <a:t>H</a:t>
                      </a:r>
                      <a:r>
                        <a:rPr lang="en-US" sz="1800" dirty="0">
                          <a:latin typeface="Arial" pitchFamily="34" charset="0"/>
                          <a:ea typeface="Times New Roman"/>
                          <a:cs typeface="Arial" pitchFamily="34" charset="0"/>
                        </a:rPr>
                        <a:t>à</a:t>
                      </a:r>
                      <a:r>
                        <a:rPr lang="vi-VN" sz="1800" dirty="0">
                          <a:latin typeface="Arial" pitchFamily="34" charset="0"/>
                          <a:ea typeface="Times New Roman"/>
                          <a:cs typeface="Arial" pitchFamily="34" charset="0"/>
                        </a:rPr>
                        <a:t> T</a:t>
                      </a:r>
                      <a:r>
                        <a:rPr lang="en-US" sz="1800" dirty="0">
                          <a:latin typeface="Arial" pitchFamily="34" charset="0"/>
                          <a:ea typeface="Times New Roman"/>
                          <a:cs typeface="Arial" pitchFamily="34" charset="0"/>
                        </a:rPr>
                        <a:t>ĩ</a:t>
                      </a:r>
                      <a:r>
                        <a:rPr lang="vi-VN" sz="1800" dirty="0">
                          <a:latin typeface="Arial" pitchFamily="34" charset="0"/>
                          <a:ea typeface="Times New Roman"/>
                          <a:cs typeface="Arial" pitchFamily="34" charset="0"/>
                        </a:rPr>
                        <a:t>nh</a:t>
                      </a: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5</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0</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8</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0</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64</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3</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22</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7</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just">
                        <a:lnSpc>
                          <a:spcPct val="115000"/>
                        </a:lnSpc>
                        <a:spcBef>
                          <a:spcPts val="0"/>
                        </a:spcBef>
                        <a:spcAft>
                          <a:spcPts val="0"/>
                        </a:spcAft>
                      </a:pPr>
                      <a:r>
                        <a:rPr lang="vi-VN" sz="1800">
                          <a:latin typeface="Arial" pitchFamily="34" charset="0"/>
                          <a:ea typeface="Times New Roman"/>
                          <a:cs typeface="Arial" pitchFamily="34" charset="0"/>
                        </a:rPr>
                        <a:t>B</a:t>
                      </a:r>
                      <a:r>
                        <a:rPr lang="en-US" sz="1800">
                          <a:latin typeface="Arial" pitchFamily="34" charset="0"/>
                          <a:ea typeface="Times New Roman"/>
                          <a:cs typeface="Arial" pitchFamily="34" charset="0"/>
                        </a:rPr>
                        <a:t>ì</a:t>
                      </a:r>
                      <a:r>
                        <a:rPr lang="vi-VN" sz="1800">
                          <a:latin typeface="Arial" pitchFamily="34" charset="0"/>
                          <a:ea typeface="Times New Roman"/>
                          <a:cs typeface="Arial" pitchFamily="34" charset="0"/>
                        </a:rPr>
                        <a:t>nh </a:t>
                      </a:r>
                      <a:r>
                        <a:rPr lang="en-US" sz="1800">
                          <a:latin typeface="Arial" pitchFamily="34" charset="0"/>
                          <a:ea typeface="Times New Roman"/>
                          <a:cs typeface="Arial" pitchFamily="34" charset="0"/>
                        </a:rPr>
                        <a:t>Đị</a:t>
                      </a:r>
                      <a:r>
                        <a:rPr lang="vi-VN" sz="1800">
                          <a:latin typeface="Arial" pitchFamily="34" charset="0"/>
                          <a:ea typeface="Times New Roman"/>
                          <a:cs typeface="Arial" pitchFamily="34" charset="0"/>
                        </a:rPr>
                        <a:t>nh</a:t>
                      </a:r>
                      <a:endParaRPr lang="en-US" sz="18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3</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6</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6</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4</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57</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0</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33</a:t>
                      </a:r>
                      <a:r>
                        <a:rPr lang="en-US" sz="2000">
                          <a:latin typeface="Arial" pitchFamily="34" charset="0"/>
                          <a:ea typeface="Times New Roman"/>
                          <a:cs typeface="Arial" pitchFamily="34" charset="0"/>
                        </a:rPr>
                        <a:t>,0</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just">
                        <a:lnSpc>
                          <a:spcPct val="115000"/>
                        </a:lnSpc>
                        <a:spcBef>
                          <a:spcPts val="0"/>
                        </a:spcBef>
                        <a:spcAft>
                          <a:spcPts val="0"/>
                        </a:spcAft>
                      </a:pPr>
                      <a:r>
                        <a:rPr lang="vi-VN" sz="1800">
                          <a:latin typeface="Arial" pitchFamily="34" charset="0"/>
                          <a:ea typeface="Times New Roman"/>
                          <a:cs typeface="Arial" pitchFamily="34" charset="0"/>
                        </a:rPr>
                        <a:t>Tiền Giang</a:t>
                      </a:r>
                      <a:endParaRPr lang="en-US" sz="18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4</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0</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9</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2</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63</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0</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23</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8</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122">
                <a:tc>
                  <a:txBody>
                    <a:bodyPr/>
                    <a:lstStyle/>
                    <a:p>
                      <a:pPr marL="0" marR="0" algn="just">
                        <a:lnSpc>
                          <a:spcPct val="115000"/>
                        </a:lnSpc>
                        <a:spcBef>
                          <a:spcPts val="0"/>
                        </a:spcBef>
                        <a:spcAft>
                          <a:spcPts val="0"/>
                        </a:spcAft>
                      </a:pPr>
                      <a:r>
                        <a:rPr lang="vi-VN" sz="1800">
                          <a:latin typeface="Arial" pitchFamily="34" charset="0"/>
                          <a:ea typeface="Times New Roman"/>
                          <a:cs typeface="Arial" pitchFamily="34" charset="0"/>
                        </a:rPr>
                        <a:t>Bến Tre</a:t>
                      </a:r>
                      <a:endParaRPr lang="en-US" sz="18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3</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7</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6</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7</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68</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3</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21</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3</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just">
                        <a:lnSpc>
                          <a:spcPct val="115000"/>
                        </a:lnSpc>
                        <a:spcBef>
                          <a:spcPts val="0"/>
                        </a:spcBef>
                        <a:spcAft>
                          <a:spcPts val="0"/>
                        </a:spcAft>
                      </a:pPr>
                      <a:r>
                        <a:rPr lang="vi-VN" sz="1800">
                          <a:latin typeface="Arial" pitchFamily="34" charset="0"/>
                          <a:ea typeface="Times New Roman"/>
                          <a:cs typeface="Arial" pitchFamily="34" charset="0"/>
                        </a:rPr>
                        <a:t>Sóc Trăng</a:t>
                      </a:r>
                      <a:endParaRPr lang="en-US" sz="18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2,5</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3,2</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68</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0</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a:latin typeface="Arial" pitchFamily="34" charset="0"/>
                          <a:ea typeface="Times New Roman"/>
                          <a:cs typeface="Arial" pitchFamily="34" charset="0"/>
                        </a:rPr>
                        <a:t>26</a:t>
                      </a:r>
                      <a:r>
                        <a:rPr lang="en-US" sz="2000">
                          <a:latin typeface="Arial" pitchFamily="34" charset="0"/>
                          <a:ea typeface="Times New Roman"/>
                          <a:cs typeface="Arial" pitchFamily="34" charset="0"/>
                        </a:rPr>
                        <a:t>,</a:t>
                      </a:r>
                      <a:r>
                        <a:rPr lang="vi-VN" sz="2000">
                          <a:latin typeface="Arial" pitchFamily="34" charset="0"/>
                          <a:ea typeface="Times New Roman"/>
                          <a:cs typeface="Arial" pitchFamily="34" charset="0"/>
                        </a:rPr>
                        <a:t>3</a:t>
                      </a:r>
                      <a:endParaRPr lang="en-US" sz="20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just">
                        <a:lnSpc>
                          <a:spcPct val="115000"/>
                        </a:lnSpc>
                        <a:spcBef>
                          <a:spcPts val="0"/>
                        </a:spcBef>
                        <a:spcAft>
                          <a:spcPts val="0"/>
                        </a:spcAft>
                      </a:pPr>
                      <a:r>
                        <a:rPr lang="en-US" sz="1800" dirty="0" err="1" smtClean="0">
                          <a:latin typeface="Arial" pitchFamily="34" charset="0"/>
                          <a:ea typeface="Calibri"/>
                          <a:cs typeface="Arial" pitchFamily="34" charset="0"/>
                        </a:rPr>
                        <a:t>Trung</a:t>
                      </a:r>
                      <a:r>
                        <a:rPr lang="en-US" sz="1800" dirty="0" smtClean="0">
                          <a:latin typeface="Arial" pitchFamily="34" charset="0"/>
                          <a:ea typeface="Calibri"/>
                          <a:cs typeface="Arial" pitchFamily="34" charset="0"/>
                        </a:rPr>
                        <a:t> </a:t>
                      </a:r>
                      <a:r>
                        <a:rPr lang="en-US" sz="1800" dirty="0" err="1" smtClean="0">
                          <a:latin typeface="Arial" pitchFamily="34" charset="0"/>
                          <a:ea typeface="Calibri"/>
                          <a:cs typeface="Arial" pitchFamily="34" charset="0"/>
                        </a:rPr>
                        <a:t>bình</a:t>
                      </a: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b="1" dirty="0">
                          <a:solidFill>
                            <a:srgbClr val="FF0000"/>
                          </a:solidFill>
                          <a:latin typeface="Arial" pitchFamily="34" charset="0"/>
                          <a:ea typeface="Times New Roman"/>
                          <a:cs typeface="Arial" pitchFamily="34" charset="0"/>
                        </a:rPr>
                        <a:t>3,7</a:t>
                      </a:r>
                      <a:endParaRPr lang="en-US" sz="2000" dirty="0">
                        <a:solidFill>
                          <a:srgbClr val="FF0000"/>
                        </a:solidFill>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b="1" dirty="0">
                          <a:solidFill>
                            <a:srgbClr val="FF0000"/>
                          </a:solidFill>
                          <a:latin typeface="Arial" pitchFamily="34" charset="0"/>
                          <a:ea typeface="Times New Roman"/>
                          <a:cs typeface="Arial" pitchFamily="34" charset="0"/>
                        </a:rPr>
                        <a:t>10,0</a:t>
                      </a:r>
                      <a:endParaRPr lang="en-US" sz="2000" dirty="0">
                        <a:solidFill>
                          <a:srgbClr val="FF0000"/>
                        </a:solidFill>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b="1" dirty="0">
                          <a:solidFill>
                            <a:srgbClr val="FF0000"/>
                          </a:solidFill>
                          <a:latin typeface="Arial" pitchFamily="34" charset="0"/>
                          <a:ea typeface="Times New Roman"/>
                          <a:cs typeface="Arial" pitchFamily="34" charset="0"/>
                        </a:rPr>
                        <a:t>62</a:t>
                      </a:r>
                      <a:r>
                        <a:rPr lang="en-US" sz="2000" b="1" dirty="0">
                          <a:solidFill>
                            <a:srgbClr val="FF0000"/>
                          </a:solidFill>
                          <a:latin typeface="Arial" pitchFamily="34" charset="0"/>
                          <a:ea typeface="Times New Roman"/>
                          <a:cs typeface="Arial" pitchFamily="34" charset="0"/>
                        </a:rPr>
                        <a:t>,</a:t>
                      </a:r>
                      <a:r>
                        <a:rPr lang="vi-VN" sz="2000" b="1" dirty="0">
                          <a:solidFill>
                            <a:srgbClr val="FF0000"/>
                          </a:solidFill>
                          <a:latin typeface="Arial" pitchFamily="34" charset="0"/>
                          <a:ea typeface="Times New Roman"/>
                          <a:cs typeface="Arial" pitchFamily="34" charset="0"/>
                        </a:rPr>
                        <a:t>2</a:t>
                      </a:r>
                      <a:endParaRPr lang="en-US" sz="2000" dirty="0">
                        <a:solidFill>
                          <a:srgbClr val="FF0000"/>
                        </a:solidFill>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vi-VN" sz="2000" b="1" dirty="0">
                          <a:solidFill>
                            <a:srgbClr val="FF0000"/>
                          </a:solidFill>
                          <a:latin typeface="Arial" pitchFamily="34" charset="0"/>
                          <a:ea typeface="Times New Roman"/>
                          <a:cs typeface="Arial" pitchFamily="34" charset="0"/>
                        </a:rPr>
                        <a:t>24</a:t>
                      </a:r>
                      <a:r>
                        <a:rPr lang="en-US" sz="2000" b="1" dirty="0">
                          <a:solidFill>
                            <a:srgbClr val="FF0000"/>
                          </a:solidFill>
                          <a:latin typeface="Arial" pitchFamily="34" charset="0"/>
                          <a:ea typeface="Times New Roman"/>
                          <a:cs typeface="Arial" pitchFamily="34" charset="0"/>
                        </a:rPr>
                        <a:t>,</a:t>
                      </a:r>
                      <a:r>
                        <a:rPr lang="vi-VN" sz="2000" b="1" dirty="0">
                          <a:solidFill>
                            <a:srgbClr val="FF0000"/>
                          </a:solidFill>
                          <a:latin typeface="Arial" pitchFamily="34" charset="0"/>
                          <a:ea typeface="Times New Roman"/>
                          <a:cs typeface="Arial" pitchFamily="34" charset="0"/>
                        </a:rPr>
                        <a:t>1</a:t>
                      </a:r>
                      <a:endParaRPr lang="en-US" sz="2000" dirty="0">
                        <a:solidFill>
                          <a:srgbClr val="FF0000"/>
                        </a:solidFill>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139" name="TextBox 5"/>
          <p:cNvSpPr txBox="1">
            <a:spLocks noChangeArrowheads="1"/>
          </p:cNvSpPr>
          <p:nvPr/>
        </p:nvSpPr>
        <p:spPr bwMode="auto">
          <a:xfrm>
            <a:off x="533400" y="6324600"/>
            <a:ext cx="6477000" cy="369888"/>
          </a:xfrm>
          <a:prstGeom prst="rect">
            <a:avLst/>
          </a:prstGeom>
          <a:noFill/>
          <a:ln w="9525">
            <a:noFill/>
            <a:miter lim="800000"/>
            <a:headEnd/>
            <a:tailEnd/>
          </a:ln>
        </p:spPr>
        <p:txBody>
          <a:bodyPr>
            <a:spAutoFit/>
          </a:bodyPr>
          <a:lstStyle/>
          <a:p>
            <a:r>
              <a:rPr lang="en-US" sz="1800">
                <a:latin typeface="Arial" pitchFamily="34" charset="0"/>
                <a:cs typeface="Arial" pitchFamily="34" charset="0"/>
              </a:rPr>
              <a:t>Tổng hợp từ Báo cáo T</a:t>
            </a:r>
            <a:r>
              <a:rPr lang="vi-VN" sz="1800">
                <a:latin typeface="Arial" pitchFamily="34" charset="0"/>
                <a:cs typeface="Arial" pitchFamily="34" charset="0"/>
              </a:rPr>
              <a:t>hống kê của Cục Chăn nuôi</a:t>
            </a:r>
            <a:r>
              <a:rPr lang="en-US" sz="1800">
                <a:latin typeface="Arial" pitchFamily="34" charset="0"/>
                <a:cs typeface="Arial" pitchFamily="34" charset="0"/>
              </a:rPr>
              <a:t>, 2013</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381000" y="304800"/>
            <a:ext cx="8458200" cy="533400"/>
          </a:xfrm>
        </p:spPr>
        <p:txBody>
          <a:bodyPr/>
          <a:lstStyle/>
          <a:p>
            <a:pPr algn="ctr"/>
            <a:r>
              <a:rPr lang="en-US" sz="3200" smtClean="0">
                <a:solidFill>
                  <a:srgbClr val="0000CC"/>
                </a:solidFill>
                <a:latin typeface="Arial" pitchFamily="34" charset="0"/>
              </a:rPr>
              <a:t>Cơ cấu sử dụng chất thải chăn nuôi</a:t>
            </a:r>
            <a:endParaRPr lang="en-US" altLang="zh-CN" sz="3200" smtClean="0">
              <a:solidFill>
                <a:srgbClr val="0000CC"/>
              </a:solidFill>
              <a:latin typeface="Arial" pitchFamily="34" charset="0"/>
              <a:ea typeface="SimSun" pitchFamily="2" charset="-122"/>
            </a:endParaRPr>
          </a:p>
        </p:txBody>
      </p:sp>
      <p:graphicFrame>
        <p:nvGraphicFramePr>
          <p:cNvPr id="334096" name="Group 272"/>
          <p:cNvGraphicFramePr>
            <a:graphicFrameLocks noGrp="1"/>
          </p:cNvGraphicFramePr>
          <p:nvPr>
            <p:ph type="tbl" idx="1"/>
          </p:nvPr>
        </p:nvGraphicFramePr>
        <p:xfrm>
          <a:off x="1066800" y="1676400"/>
          <a:ext cx="6934200" cy="3241448"/>
        </p:xfrm>
        <a:graphic>
          <a:graphicData uri="http://schemas.openxmlformats.org/drawingml/2006/table">
            <a:tbl>
              <a:tblPr/>
              <a:tblGrid>
                <a:gridCol w="3776050"/>
                <a:gridCol w="3158150"/>
              </a:tblGrid>
              <a:tr h="457199">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tx1"/>
                          </a:solidFill>
                          <a:effectLst/>
                          <a:latin typeface="Arial" pitchFamily="34" charset="0"/>
                        </a:rPr>
                        <a:t>Phương</a:t>
                      </a:r>
                      <a:r>
                        <a:rPr kumimoji="0" lang="en-US" sz="2800" b="0" i="0" u="none" strike="noStrike" cap="none" normalizeH="0" baseline="0" dirty="0" smtClean="0">
                          <a:ln>
                            <a:noFill/>
                          </a:ln>
                          <a:solidFill>
                            <a:schemeClr val="tx1"/>
                          </a:solidFill>
                          <a:effectLst/>
                          <a:latin typeface="Arial" pitchFamily="34" charset="0"/>
                        </a:rPr>
                        <a:t> </a:t>
                      </a:r>
                      <a:r>
                        <a:rPr kumimoji="0" lang="en-US" sz="2800" b="0" i="0" u="none" strike="noStrike" cap="none" normalizeH="0" baseline="0" dirty="0" err="1" smtClean="0">
                          <a:ln>
                            <a:noFill/>
                          </a:ln>
                          <a:solidFill>
                            <a:schemeClr val="tx1"/>
                          </a:solidFill>
                          <a:effectLst/>
                          <a:latin typeface="Arial" pitchFamily="34" charset="0"/>
                        </a:rPr>
                        <a:t>thức</a:t>
                      </a:r>
                      <a:r>
                        <a:rPr kumimoji="0" lang="en-US" sz="2800" b="0" i="0" u="none" strike="noStrike" cap="none" normalizeH="0" baseline="0" dirty="0" smtClean="0">
                          <a:ln>
                            <a:noFill/>
                          </a:ln>
                          <a:solidFill>
                            <a:schemeClr val="tx1"/>
                          </a:solidFill>
                          <a:effectLst/>
                          <a:latin typeface="Arial" pitchFamily="34" charset="0"/>
                        </a:rPr>
                        <a:t> </a:t>
                      </a:r>
                      <a:r>
                        <a:rPr kumimoji="0" lang="en-US" sz="2800" b="0" i="0" u="none" strike="noStrike" cap="none" normalizeH="0" baseline="0" dirty="0" err="1" smtClean="0">
                          <a:ln>
                            <a:noFill/>
                          </a:ln>
                          <a:solidFill>
                            <a:schemeClr val="tx1"/>
                          </a:solidFill>
                          <a:effectLst/>
                          <a:latin typeface="Arial" pitchFamily="34" charset="0"/>
                        </a:rPr>
                        <a:t>sử</a:t>
                      </a:r>
                      <a:r>
                        <a:rPr kumimoji="0" lang="en-US" sz="2800" b="0" i="0" u="none" strike="noStrike" cap="none" normalizeH="0" baseline="0" dirty="0" smtClean="0">
                          <a:ln>
                            <a:noFill/>
                          </a:ln>
                          <a:solidFill>
                            <a:schemeClr val="tx1"/>
                          </a:solidFill>
                          <a:effectLst/>
                          <a:latin typeface="Arial" pitchFamily="34" charset="0"/>
                        </a:rPr>
                        <a:t> </a:t>
                      </a:r>
                      <a:r>
                        <a:rPr kumimoji="0" lang="en-US" sz="2800" b="0" i="0" u="none" strike="noStrike" cap="none" normalizeH="0" baseline="0" dirty="0" err="1" smtClean="0">
                          <a:ln>
                            <a:noFill/>
                          </a:ln>
                          <a:solidFill>
                            <a:schemeClr val="tx1"/>
                          </a:solidFill>
                          <a:effectLst/>
                          <a:latin typeface="Arial" pitchFamily="34" charset="0"/>
                        </a:rPr>
                        <a:t>dụng</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rPr>
                        <a:t>Tỉ</a:t>
                      </a:r>
                      <a:r>
                        <a:rPr kumimoji="0" lang="en-US" sz="2800" b="0" i="0" u="none" strike="noStrike" cap="none" normalizeH="0" baseline="0" dirty="0" smtClean="0">
                          <a:ln>
                            <a:noFill/>
                          </a:ln>
                          <a:solidFill>
                            <a:schemeClr val="tx1"/>
                          </a:solidFill>
                          <a:effectLst/>
                          <a:latin typeface="Arial" pitchFamily="34" charset="0"/>
                        </a:rPr>
                        <a:t> </a:t>
                      </a:r>
                      <a:r>
                        <a:rPr kumimoji="0" lang="en-US" sz="2800" b="0" i="0" u="none" strike="noStrike" cap="none" normalizeH="0" baseline="0" dirty="0" err="1" smtClean="0">
                          <a:ln>
                            <a:noFill/>
                          </a:ln>
                          <a:solidFill>
                            <a:schemeClr val="tx1"/>
                          </a:solidFill>
                          <a:effectLst/>
                          <a:latin typeface="Arial" pitchFamily="34" charset="0"/>
                        </a:rPr>
                        <a:t>lệ</a:t>
                      </a:r>
                      <a:r>
                        <a:rPr kumimoji="0" lang="en-US" sz="28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439">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rPr>
                        <a:t>1. Biogas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rPr>
                        <a:t>43.0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282">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rPr>
                        <a:t>2. Ủ </a:t>
                      </a:r>
                      <a:r>
                        <a:rPr kumimoji="0" lang="en-US" sz="2800" b="0" i="0" u="none" strike="noStrike" cap="none" normalizeH="0" baseline="0" dirty="0" err="1" smtClean="0">
                          <a:ln>
                            <a:noFill/>
                          </a:ln>
                          <a:solidFill>
                            <a:schemeClr val="tx1"/>
                          </a:solidFill>
                          <a:effectLst/>
                          <a:latin typeface="Arial" pitchFamily="34" charset="0"/>
                        </a:rPr>
                        <a:t>phân</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rPr>
                        <a:t>22.0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282">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rPr>
                        <a:t>3. </a:t>
                      </a:r>
                      <a:r>
                        <a:rPr kumimoji="0" lang="en-US" sz="2800" b="0" i="0" u="none" strike="noStrike" cap="none" normalizeH="0" baseline="0" dirty="0" err="1" smtClean="0">
                          <a:ln>
                            <a:noFill/>
                          </a:ln>
                          <a:solidFill>
                            <a:schemeClr val="tx1"/>
                          </a:solidFill>
                          <a:effectLst/>
                          <a:latin typeface="Arial" pitchFamily="34" charset="0"/>
                        </a:rPr>
                        <a:t>Thải</a:t>
                      </a:r>
                      <a:r>
                        <a:rPr kumimoji="0" lang="en-US" sz="2800" b="0" i="0" u="none" strike="noStrike" cap="none" normalizeH="0" baseline="0" dirty="0" smtClean="0">
                          <a:ln>
                            <a:noFill/>
                          </a:ln>
                          <a:solidFill>
                            <a:schemeClr val="tx1"/>
                          </a:solidFill>
                          <a:effectLst/>
                          <a:latin typeface="Arial" pitchFamily="34" charset="0"/>
                        </a:rPr>
                        <a:t> </a:t>
                      </a:r>
                      <a:r>
                        <a:rPr kumimoji="0" lang="en-US" sz="2800" b="0" i="0" u="none" strike="noStrike" cap="none" normalizeH="0" baseline="0" dirty="0" err="1" smtClean="0">
                          <a:ln>
                            <a:noFill/>
                          </a:ln>
                          <a:solidFill>
                            <a:schemeClr val="tx1"/>
                          </a:solidFill>
                          <a:effectLst/>
                          <a:latin typeface="Arial" pitchFamily="34" charset="0"/>
                        </a:rPr>
                        <a:t>ra</a:t>
                      </a:r>
                      <a:r>
                        <a:rPr kumimoji="0" lang="en-US" sz="2800" b="0" i="0" u="none" strike="noStrike" cap="none" normalizeH="0" baseline="0" dirty="0" smtClean="0">
                          <a:ln>
                            <a:noFill/>
                          </a:ln>
                          <a:solidFill>
                            <a:schemeClr val="tx1"/>
                          </a:solidFill>
                          <a:effectLst/>
                          <a:latin typeface="Arial" pitchFamily="34" charset="0"/>
                        </a:rPr>
                        <a:t> </a:t>
                      </a:r>
                      <a:r>
                        <a:rPr kumimoji="0" lang="en-US" sz="2800" b="0" i="0" u="none" strike="noStrike" cap="none" normalizeH="0" baseline="0" dirty="0" err="1" smtClean="0">
                          <a:ln>
                            <a:noFill/>
                          </a:ln>
                          <a:solidFill>
                            <a:schemeClr val="tx1"/>
                          </a:solidFill>
                          <a:effectLst/>
                          <a:latin typeface="Arial" pitchFamily="34" charset="0"/>
                        </a:rPr>
                        <a:t>môi</a:t>
                      </a:r>
                      <a:r>
                        <a:rPr kumimoji="0" lang="en-US" sz="2800" b="0" i="0" u="none" strike="noStrike" cap="none" normalizeH="0" baseline="0" dirty="0" smtClean="0">
                          <a:ln>
                            <a:noFill/>
                          </a:ln>
                          <a:solidFill>
                            <a:schemeClr val="tx1"/>
                          </a:solidFill>
                          <a:effectLst/>
                          <a:latin typeface="Arial" pitchFamily="34" charset="0"/>
                        </a:rPr>
                        <a:t> </a:t>
                      </a:r>
                      <a:r>
                        <a:rPr kumimoji="0" lang="en-US" sz="2800" b="0" i="0" u="none" strike="noStrike" cap="none" normalizeH="0" baseline="0" dirty="0" err="1" smtClean="0">
                          <a:ln>
                            <a:noFill/>
                          </a:ln>
                          <a:solidFill>
                            <a:schemeClr val="tx1"/>
                          </a:solidFill>
                          <a:effectLst/>
                          <a:latin typeface="Arial" pitchFamily="34" charset="0"/>
                        </a:rPr>
                        <a:t>trường</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rPr>
                        <a:t>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282">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rPr>
                        <a:t>4. </a:t>
                      </a:r>
                      <a:r>
                        <a:rPr kumimoji="0" lang="en-US" sz="2800" b="0" i="0" u="none" strike="noStrike" cap="none" normalizeH="0" baseline="0" dirty="0" err="1" smtClean="0">
                          <a:ln>
                            <a:noFill/>
                          </a:ln>
                          <a:solidFill>
                            <a:schemeClr val="tx1"/>
                          </a:solidFill>
                          <a:effectLst/>
                          <a:latin typeface="Arial" pitchFamily="34" charset="0"/>
                        </a:rPr>
                        <a:t>Nuôi</a:t>
                      </a:r>
                      <a:r>
                        <a:rPr kumimoji="0" lang="en-US" sz="2800" b="0" i="0" u="none" strike="noStrike" cap="none" normalizeH="0" baseline="0" dirty="0" smtClean="0">
                          <a:ln>
                            <a:noFill/>
                          </a:ln>
                          <a:solidFill>
                            <a:schemeClr val="tx1"/>
                          </a:solidFill>
                          <a:effectLst/>
                          <a:latin typeface="Arial" pitchFamily="34" charset="0"/>
                        </a:rPr>
                        <a:t> </a:t>
                      </a:r>
                      <a:r>
                        <a:rPr kumimoji="0" lang="en-US" sz="2800" b="0" i="0" u="none" strike="noStrike" cap="none" normalizeH="0" baseline="0" dirty="0" err="1" smtClean="0">
                          <a:ln>
                            <a:noFill/>
                          </a:ln>
                          <a:solidFill>
                            <a:schemeClr val="tx1"/>
                          </a:solidFill>
                          <a:effectLst/>
                          <a:latin typeface="Arial" pitchFamily="34" charset="0"/>
                        </a:rPr>
                        <a:t>cá</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282">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rPr>
                        <a:t>5. </a:t>
                      </a:r>
                      <a:r>
                        <a:rPr kumimoji="0" lang="en-US" sz="2800" b="0" i="0" u="none" strike="noStrike" cap="none" normalizeH="0" baseline="0" dirty="0" err="1" smtClean="0">
                          <a:ln>
                            <a:noFill/>
                          </a:ln>
                          <a:solidFill>
                            <a:schemeClr val="tx1"/>
                          </a:solidFill>
                          <a:effectLst/>
                          <a:latin typeface="Arial" pitchFamily="34" charset="0"/>
                        </a:rPr>
                        <a:t>Bán</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38" name="Text Box 226"/>
          <p:cNvSpPr txBox="1">
            <a:spLocks noChangeArrowheads="1"/>
          </p:cNvSpPr>
          <p:nvPr/>
        </p:nvSpPr>
        <p:spPr bwMode="auto">
          <a:xfrm>
            <a:off x="990600" y="5105400"/>
            <a:ext cx="6324600" cy="708025"/>
          </a:xfrm>
          <a:prstGeom prst="rect">
            <a:avLst/>
          </a:prstGeom>
          <a:noFill/>
          <a:ln w="9525">
            <a:noFill/>
            <a:miter lim="800000"/>
            <a:headEnd/>
            <a:tailEnd/>
          </a:ln>
        </p:spPr>
        <p:txBody>
          <a:bodyPr>
            <a:spAutoFit/>
          </a:bodyPr>
          <a:lstStyle/>
          <a:p>
            <a:r>
              <a:rPr lang="en-US" sz="2000"/>
              <a:t>Ghi chú: 85% chất thải chăn nuôi từ hộ chăn nuôi nhỏ</a:t>
            </a:r>
          </a:p>
          <a:p>
            <a:r>
              <a:rPr lang="en-US" sz="2000"/>
              <a:t>Nguồn: Viện Chăn nuôi, Dự án Suasane, 2006</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381000" y="228600"/>
            <a:ext cx="8763000" cy="762000"/>
          </a:xfrm>
        </p:spPr>
        <p:txBody>
          <a:bodyPr/>
          <a:lstStyle/>
          <a:p>
            <a:pPr algn="ctr"/>
            <a:r>
              <a:rPr lang="en-US" altLang="zh-CN" sz="2800" smtClean="0">
                <a:solidFill>
                  <a:srgbClr val="0033CC"/>
                </a:solidFill>
                <a:latin typeface="Arial" pitchFamily="34" charset="0"/>
                <a:ea typeface="SimSun" pitchFamily="2" charset="-122"/>
              </a:rPr>
              <a:t>Phương thức sử dụng Rơm rạ của 10 tỉnh dự án, % </a:t>
            </a:r>
          </a:p>
        </p:txBody>
      </p:sp>
      <p:graphicFrame>
        <p:nvGraphicFramePr>
          <p:cNvPr id="334096" name="Group 272"/>
          <p:cNvGraphicFramePr>
            <a:graphicFrameLocks noGrp="1"/>
          </p:cNvGraphicFramePr>
          <p:nvPr>
            <p:ph type="tbl" idx="1"/>
          </p:nvPr>
        </p:nvGraphicFramePr>
        <p:xfrm>
          <a:off x="381000" y="1524000"/>
          <a:ext cx="8458196" cy="4843392"/>
        </p:xfrm>
        <a:graphic>
          <a:graphicData uri="http://schemas.openxmlformats.org/drawingml/2006/table">
            <a:tbl>
              <a:tblPr/>
              <a:tblGrid>
                <a:gridCol w="1580972"/>
                <a:gridCol w="1146204"/>
                <a:gridCol w="1146204"/>
                <a:gridCol w="1146204"/>
                <a:gridCol w="1146204"/>
                <a:gridCol w="1146204"/>
                <a:gridCol w="1146204"/>
              </a:tblGrid>
              <a:tr h="588143">
                <a:tc>
                  <a:txBody>
                    <a:bodyPr/>
                    <a:lstStyle/>
                    <a:p>
                      <a:pPr marL="0" marR="0" lvl="0" indent="0" algn="l" defTabSz="914400" rtl="0" eaLnBrk="1" fontAlgn="base" latinLnBrk="0" hangingPunct="1">
                        <a:lnSpc>
                          <a:spcPct val="100000"/>
                        </a:lnSpc>
                        <a:spcBef>
                          <a:spcPts val="600"/>
                        </a:spcBef>
                        <a:spcAft>
                          <a:spcPts val="0"/>
                        </a:spcAft>
                        <a:buClr>
                          <a:schemeClr val="tx1"/>
                        </a:buClr>
                        <a:buSzTx/>
                        <a:buFontTx/>
                        <a:buNone/>
                        <a:tabLst/>
                        <a:defRPr/>
                      </a:pPr>
                      <a:r>
                        <a:rPr kumimoji="0" lang="en-US" sz="2000" b="0" i="0" u="none" strike="noStrike" cap="none" normalizeH="0" baseline="0" dirty="0" err="1" smtClean="0">
                          <a:ln>
                            <a:noFill/>
                          </a:ln>
                          <a:solidFill>
                            <a:schemeClr val="tx1"/>
                          </a:solidFill>
                          <a:effectLst/>
                          <a:latin typeface="Arial" charset="0"/>
                        </a:rPr>
                        <a:t>Tỉnh</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1000"/>
                        </a:spcAft>
                      </a:pPr>
                      <a:r>
                        <a:rPr lang="en-US" sz="1800" b="0" dirty="0" err="1">
                          <a:latin typeface="Arial" pitchFamily="34" charset="0"/>
                          <a:ea typeface="Calibri"/>
                          <a:cs typeface="Arial" pitchFamily="34" charset="0"/>
                        </a:rPr>
                        <a:t>Chăn</a:t>
                      </a:r>
                      <a:r>
                        <a:rPr lang="en-US" sz="1800" b="0" dirty="0">
                          <a:latin typeface="Arial" pitchFamily="34" charset="0"/>
                          <a:ea typeface="Calibri"/>
                          <a:cs typeface="Arial" pitchFamily="34" charset="0"/>
                        </a:rPr>
                        <a:t> </a:t>
                      </a:r>
                      <a:r>
                        <a:rPr lang="en-US" sz="1800" b="0" dirty="0" err="1">
                          <a:latin typeface="Arial" pitchFamily="34" charset="0"/>
                          <a:ea typeface="Calibri"/>
                          <a:cs typeface="Arial" pitchFamily="34" charset="0"/>
                        </a:rPr>
                        <a:t>nuôi</a:t>
                      </a:r>
                      <a:endParaRPr lang="en-US" sz="1800" b="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1000"/>
                        </a:spcAft>
                      </a:pPr>
                      <a:r>
                        <a:rPr lang="en-US" sz="1800" b="0">
                          <a:latin typeface="Arial" pitchFamily="34" charset="0"/>
                          <a:ea typeface="Calibri"/>
                          <a:cs typeface="Arial" pitchFamily="34" charset="0"/>
                        </a:rPr>
                        <a:t>Đốt bỏ</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1000"/>
                        </a:spcAft>
                      </a:pPr>
                      <a:r>
                        <a:rPr lang="en-US" sz="1800" b="0">
                          <a:latin typeface="Arial" pitchFamily="34" charset="0"/>
                          <a:ea typeface="Calibri"/>
                          <a:cs typeface="Arial" pitchFamily="34" charset="0"/>
                        </a:rPr>
                        <a:t>Vứt tại ruộng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1000"/>
                        </a:spcAft>
                      </a:pPr>
                      <a:r>
                        <a:rPr lang="en-US" sz="1800" b="0">
                          <a:latin typeface="Arial" pitchFamily="34" charset="0"/>
                          <a:ea typeface="Calibri"/>
                          <a:cs typeface="Arial" pitchFamily="34" charset="0"/>
                        </a:rPr>
                        <a:t>Trồng trọt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1000"/>
                        </a:spcAft>
                      </a:pPr>
                      <a:r>
                        <a:rPr lang="en-US" sz="1800" b="0">
                          <a:latin typeface="Arial" pitchFamily="34" charset="0"/>
                          <a:ea typeface="Calibri"/>
                          <a:cs typeface="Arial" pitchFamily="34" charset="0"/>
                        </a:rPr>
                        <a:t>Ủ phân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1000"/>
                        </a:spcAft>
                      </a:pPr>
                      <a:r>
                        <a:rPr lang="en-US" sz="1800" b="0" dirty="0" err="1" smtClean="0">
                          <a:latin typeface="Arial" pitchFamily="34" charset="0"/>
                          <a:ea typeface="Calibri"/>
                          <a:cs typeface="Arial" pitchFamily="34" charset="0"/>
                        </a:rPr>
                        <a:t>Khác</a:t>
                      </a:r>
                      <a:endParaRPr lang="en-US" sz="1800" b="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a:txBody>
                    <a:bodyPr/>
                    <a:lstStyle/>
                    <a:p>
                      <a:pPr marL="0" marR="0" algn="just">
                        <a:lnSpc>
                          <a:spcPct val="115000"/>
                        </a:lnSpc>
                        <a:spcBef>
                          <a:spcPts val="0"/>
                        </a:spcBef>
                        <a:spcAft>
                          <a:spcPts val="0"/>
                        </a:spcAft>
                      </a:pPr>
                      <a:r>
                        <a:rPr lang="vi-VN" sz="1800" dirty="0">
                          <a:latin typeface="Arial" pitchFamily="34" charset="0"/>
                          <a:ea typeface="Times New Roman"/>
                          <a:cs typeface="Arial" pitchFamily="34" charset="0"/>
                        </a:rPr>
                        <a:t>S</a:t>
                      </a:r>
                      <a:r>
                        <a:rPr lang="en-US" sz="1800" dirty="0">
                          <a:latin typeface="Arial" pitchFamily="34" charset="0"/>
                          <a:ea typeface="Times New Roman"/>
                          <a:cs typeface="Arial" pitchFamily="34" charset="0"/>
                        </a:rPr>
                        <a:t>ơ</a:t>
                      </a:r>
                      <a:r>
                        <a:rPr lang="vi-VN" sz="1800" dirty="0">
                          <a:latin typeface="Arial" pitchFamily="34" charset="0"/>
                          <a:ea typeface="Times New Roman"/>
                          <a:cs typeface="Arial" pitchFamily="34" charset="0"/>
                        </a:rPr>
                        <a:t>n La</a:t>
                      </a: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a:txBody>
                    <a:bodyPr/>
                    <a:lstStyle/>
                    <a:p>
                      <a:pPr marL="0" marR="0" algn="just">
                        <a:lnSpc>
                          <a:spcPct val="115000"/>
                        </a:lnSpc>
                        <a:spcBef>
                          <a:spcPts val="0"/>
                        </a:spcBef>
                        <a:spcAft>
                          <a:spcPts val="0"/>
                        </a:spcAft>
                      </a:pPr>
                      <a:r>
                        <a:rPr lang="vi-VN" sz="1800" dirty="0">
                          <a:latin typeface="Arial" pitchFamily="34" charset="0"/>
                          <a:ea typeface="Times New Roman"/>
                          <a:cs typeface="Arial" pitchFamily="34" charset="0"/>
                        </a:rPr>
                        <a:t>L</a:t>
                      </a:r>
                      <a:r>
                        <a:rPr lang="en-US" sz="1800" dirty="0">
                          <a:latin typeface="Arial" pitchFamily="34" charset="0"/>
                          <a:ea typeface="Times New Roman"/>
                          <a:cs typeface="Arial" pitchFamily="34" charset="0"/>
                        </a:rPr>
                        <a:t>à</a:t>
                      </a:r>
                      <a:r>
                        <a:rPr lang="vi-VN" sz="1800" dirty="0">
                          <a:latin typeface="Arial" pitchFamily="34" charset="0"/>
                          <a:ea typeface="Times New Roman"/>
                          <a:cs typeface="Arial" pitchFamily="34" charset="0"/>
                        </a:rPr>
                        <a:t>o Cai</a:t>
                      </a: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a:txBody>
                    <a:bodyPr/>
                    <a:lstStyle/>
                    <a:p>
                      <a:pPr marL="0" marR="0" algn="just">
                        <a:lnSpc>
                          <a:spcPct val="115000"/>
                        </a:lnSpc>
                        <a:spcBef>
                          <a:spcPts val="0"/>
                        </a:spcBef>
                        <a:spcAft>
                          <a:spcPts val="0"/>
                        </a:spcAft>
                      </a:pPr>
                      <a:r>
                        <a:rPr lang="vi-VN" sz="1800" dirty="0">
                          <a:latin typeface="Arial" pitchFamily="34" charset="0"/>
                          <a:ea typeface="Times New Roman"/>
                          <a:cs typeface="Arial" pitchFamily="34" charset="0"/>
                        </a:rPr>
                        <a:t>Ph</a:t>
                      </a:r>
                      <a:r>
                        <a:rPr lang="en-US" sz="1800" dirty="0">
                          <a:latin typeface="Arial" pitchFamily="34" charset="0"/>
                          <a:ea typeface="Times New Roman"/>
                          <a:cs typeface="Arial" pitchFamily="34" charset="0"/>
                        </a:rPr>
                        <a:t>ú</a:t>
                      </a:r>
                      <a:r>
                        <a:rPr lang="vi-VN" sz="1800" dirty="0">
                          <a:latin typeface="Arial" pitchFamily="34" charset="0"/>
                          <a:ea typeface="Times New Roman"/>
                          <a:cs typeface="Arial" pitchFamily="34" charset="0"/>
                        </a:rPr>
                        <a:t> Th</a:t>
                      </a:r>
                      <a:r>
                        <a:rPr lang="en-US" sz="1800" dirty="0">
                          <a:latin typeface="Arial" pitchFamily="34" charset="0"/>
                          <a:ea typeface="Times New Roman"/>
                          <a:cs typeface="Arial" pitchFamily="34" charset="0"/>
                        </a:rPr>
                        <a:t>ọ</a:t>
                      </a: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a:txBody>
                    <a:bodyPr/>
                    <a:lstStyle/>
                    <a:p>
                      <a:pPr marL="0" marR="0" algn="just">
                        <a:lnSpc>
                          <a:spcPct val="115000"/>
                        </a:lnSpc>
                        <a:spcBef>
                          <a:spcPts val="0"/>
                        </a:spcBef>
                        <a:spcAft>
                          <a:spcPts val="0"/>
                        </a:spcAft>
                      </a:pPr>
                      <a:r>
                        <a:rPr lang="vi-VN" sz="1800">
                          <a:latin typeface="Arial" pitchFamily="34" charset="0"/>
                          <a:ea typeface="Times New Roman"/>
                          <a:cs typeface="Arial" pitchFamily="34" charset="0"/>
                        </a:rPr>
                        <a:t>B</a:t>
                      </a:r>
                      <a:r>
                        <a:rPr lang="en-US" sz="1800">
                          <a:latin typeface="Arial" pitchFamily="34" charset="0"/>
                          <a:ea typeface="Times New Roman"/>
                          <a:cs typeface="Arial" pitchFamily="34" charset="0"/>
                        </a:rPr>
                        <a:t>ắ</a:t>
                      </a:r>
                      <a:r>
                        <a:rPr lang="vi-VN" sz="1800">
                          <a:latin typeface="Arial" pitchFamily="34" charset="0"/>
                          <a:ea typeface="Times New Roman"/>
                          <a:cs typeface="Arial" pitchFamily="34" charset="0"/>
                        </a:rPr>
                        <a:t>c Giang</a:t>
                      </a:r>
                      <a:endParaRPr lang="en-US" sz="18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a:txBody>
                    <a:bodyPr/>
                    <a:lstStyle/>
                    <a:p>
                      <a:pPr marL="0" marR="0" algn="just">
                        <a:lnSpc>
                          <a:spcPct val="115000"/>
                        </a:lnSpc>
                        <a:spcBef>
                          <a:spcPts val="0"/>
                        </a:spcBef>
                        <a:spcAft>
                          <a:spcPts val="0"/>
                        </a:spcAft>
                      </a:pPr>
                      <a:r>
                        <a:rPr lang="vi-VN" sz="1800">
                          <a:latin typeface="Arial" pitchFamily="34" charset="0"/>
                          <a:ea typeface="Times New Roman"/>
                          <a:cs typeface="Arial" pitchFamily="34" charset="0"/>
                        </a:rPr>
                        <a:t>Nam </a:t>
                      </a:r>
                      <a:r>
                        <a:rPr lang="en-US" sz="1800">
                          <a:latin typeface="Arial" pitchFamily="34" charset="0"/>
                          <a:ea typeface="Times New Roman"/>
                          <a:cs typeface="Arial" pitchFamily="34" charset="0"/>
                        </a:rPr>
                        <a:t>Đị</a:t>
                      </a:r>
                      <a:r>
                        <a:rPr lang="vi-VN" sz="1800">
                          <a:latin typeface="Arial" pitchFamily="34" charset="0"/>
                          <a:ea typeface="Times New Roman"/>
                          <a:cs typeface="Arial" pitchFamily="34" charset="0"/>
                        </a:rPr>
                        <a:t>nh</a:t>
                      </a:r>
                      <a:endParaRPr lang="en-US" sz="18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a:txBody>
                    <a:bodyPr/>
                    <a:lstStyle/>
                    <a:p>
                      <a:pPr marL="0" marR="0" algn="just">
                        <a:lnSpc>
                          <a:spcPct val="115000"/>
                        </a:lnSpc>
                        <a:spcBef>
                          <a:spcPts val="0"/>
                        </a:spcBef>
                        <a:spcAft>
                          <a:spcPts val="0"/>
                        </a:spcAft>
                      </a:pPr>
                      <a:r>
                        <a:rPr lang="vi-VN" sz="1800" dirty="0">
                          <a:latin typeface="Arial" pitchFamily="34" charset="0"/>
                          <a:ea typeface="Times New Roman"/>
                          <a:cs typeface="Arial" pitchFamily="34" charset="0"/>
                        </a:rPr>
                        <a:t>H</a:t>
                      </a:r>
                      <a:r>
                        <a:rPr lang="en-US" sz="1800" dirty="0">
                          <a:latin typeface="Arial" pitchFamily="34" charset="0"/>
                          <a:ea typeface="Times New Roman"/>
                          <a:cs typeface="Arial" pitchFamily="34" charset="0"/>
                        </a:rPr>
                        <a:t>à</a:t>
                      </a:r>
                      <a:r>
                        <a:rPr lang="vi-VN" sz="1800" dirty="0">
                          <a:latin typeface="Arial" pitchFamily="34" charset="0"/>
                          <a:ea typeface="Times New Roman"/>
                          <a:cs typeface="Arial" pitchFamily="34" charset="0"/>
                        </a:rPr>
                        <a:t> T</a:t>
                      </a:r>
                      <a:r>
                        <a:rPr lang="en-US" sz="1800" dirty="0">
                          <a:latin typeface="Arial" pitchFamily="34" charset="0"/>
                          <a:ea typeface="Times New Roman"/>
                          <a:cs typeface="Arial" pitchFamily="34" charset="0"/>
                        </a:rPr>
                        <a:t>ĩ</a:t>
                      </a:r>
                      <a:r>
                        <a:rPr lang="vi-VN" sz="1800" dirty="0">
                          <a:latin typeface="Arial" pitchFamily="34" charset="0"/>
                          <a:ea typeface="Times New Roman"/>
                          <a:cs typeface="Arial" pitchFamily="34" charset="0"/>
                        </a:rPr>
                        <a:t>nh</a:t>
                      </a: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a:txBody>
                    <a:bodyPr/>
                    <a:lstStyle/>
                    <a:p>
                      <a:pPr marL="0" marR="0" algn="just">
                        <a:lnSpc>
                          <a:spcPct val="115000"/>
                        </a:lnSpc>
                        <a:spcBef>
                          <a:spcPts val="0"/>
                        </a:spcBef>
                        <a:spcAft>
                          <a:spcPts val="0"/>
                        </a:spcAft>
                      </a:pPr>
                      <a:r>
                        <a:rPr lang="vi-VN" sz="1800">
                          <a:latin typeface="Arial" pitchFamily="34" charset="0"/>
                          <a:ea typeface="Times New Roman"/>
                          <a:cs typeface="Arial" pitchFamily="34" charset="0"/>
                        </a:rPr>
                        <a:t>B</a:t>
                      </a:r>
                      <a:r>
                        <a:rPr lang="en-US" sz="1800">
                          <a:latin typeface="Arial" pitchFamily="34" charset="0"/>
                          <a:ea typeface="Times New Roman"/>
                          <a:cs typeface="Arial" pitchFamily="34" charset="0"/>
                        </a:rPr>
                        <a:t>ì</a:t>
                      </a:r>
                      <a:r>
                        <a:rPr lang="vi-VN" sz="1800">
                          <a:latin typeface="Arial" pitchFamily="34" charset="0"/>
                          <a:ea typeface="Times New Roman"/>
                          <a:cs typeface="Arial" pitchFamily="34" charset="0"/>
                        </a:rPr>
                        <a:t>nh </a:t>
                      </a:r>
                      <a:r>
                        <a:rPr lang="en-US" sz="1800">
                          <a:latin typeface="Arial" pitchFamily="34" charset="0"/>
                          <a:ea typeface="Times New Roman"/>
                          <a:cs typeface="Arial" pitchFamily="34" charset="0"/>
                        </a:rPr>
                        <a:t>Đị</a:t>
                      </a:r>
                      <a:r>
                        <a:rPr lang="vi-VN" sz="1800">
                          <a:latin typeface="Arial" pitchFamily="34" charset="0"/>
                          <a:ea typeface="Times New Roman"/>
                          <a:cs typeface="Arial" pitchFamily="34" charset="0"/>
                        </a:rPr>
                        <a:t>nh</a:t>
                      </a:r>
                      <a:endParaRPr lang="en-US" sz="18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a:txBody>
                    <a:bodyPr/>
                    <a:lstStyle/>
                    <a:p>
                      <a:pPr marL="0" marR="0" algn="just">
                        <a:lnSpc>
                          <a:spcPct val="115000"/>
                        </a:lnSpc>
                        <a:spcBef>
                          <a:spcPts val="0"/>
                        </a:spcBef>
                        <a:spcAft>
                          <a:spcPts val="0"/>
                        </a:spcAft>
                      </a:pPr>
                      <a:r>
                        <a:rPr lang="vi-VN" sz="1800">
                          <a:latin typeface="Arial" pitchFamily="34" charset="0"/>
                          <a:ea typeface="Times New Roman"/>
                          <a:cs typeface="Arial" pitchFamily="34" charset="0"/>
                        </a:rPr>
                        <a:t>Tiền Giang</a:t>
                      </a:r>
                      <a:endParaRPr lang="en-US" sz="18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80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746">
                <a:tc>
                  <a:txBody>
                    <a:bodyPr/>
                    <a:lstStyle/>
                    <a:p>
                      <a:pPr marL="0" marR="0" algn="just">
                        <a:lnSpc>
                          <a:spcPct val="115000"/>
                        </a:lnSpc>
                        <a:spcBef>
                          <a:spcPts val="0"/>
                        </a:spcBef>
                        <a:spcAft>
                          <a:spcPts val="0"/>
                        </a:spcAft>
                      </a:pPr>
                      <a:r>
                        <a:rPr lang="vi-VN" sz="1800">
                          <a:latin typeface="Arial" pitchFamily="34" charset="0"/>
                          <a:ea typeface="Times New Roman"/>
                          <a:cs typeface="Arial" pitchFamily="34" charset="0"/>
                        </a:rPr>
                        <a:t>Bến Tre</a:t>
                      </a:r>
                      <a:endParaRPr lang="en-US" sz="18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80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a:txBody>
                    <a:bodyPr/>
                    <a:lstStyle/>
                    <a:p>
                      <a:pPr marL="0" marR="0" algn="just">
                        <a:lnSpc>
                          <a:spcPct val="115000"/>
                        </a:lnSpc>
                        <a:spcBef>
                          <a:spcPts val="0"/>
                        </a:spcBef>
                        <a:spcAft>
                          <a:spcPts val="0"/>
                        </a:spcAft>
                      </a:pPr>
                      <a:r>
                        <a:rPr lang="vi-VN" sz="1800">
                          <a:latin typeface="Arial" pitchFamily="34" charset="0"/>
                          <a:ea typeface="Times New Roman"/>
                          <a:cs typeface="Arial" pitchFamily="34" charset="0"/>
                        </a:rPr>
                        <a:t>Sóc Trăng</a:t>
                      </a:r>
                      <a:endParaRPr lang="en-US" sz="180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80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a:txBody>
                    <a:bodyPr/>
                    <a:lstStyle/>
                    <a:p>
                      <a:pPr marL="0" marR="0" algn="just">
                        <a:lnSpc>
                          <a:spcPct val="115000"/>
                        </a:lnSpc>
                        <a:spcBef>
                          <a:spcPts val="0"/>
                        </a:spcBef>
                        <a:spcAft>
                          <a:spcPts val="0"/>
                        </a:spcAft>
                      </a:pPr>
                      <a:r>
                        <a:rPr lang="en-US" sz="1800" dirty="0" err="1" smtClean="0">
                          <a:latin typeface="Arial" pitchFamily="34" charset="0"/>
                          <a:ea typeface="Calibri"/>
                          <a:cs typeface="Arial" pitchFamily="34" charset="0"/>
                        </a:rPr>
                        <a:t>Trung</a:t>
                      </a:r>
                      <a:r>
                        <a:rPr lang="en-US" sz="1800" dirty="0" smtClean="0">
                          <a:latin typeface="Arial" pitchFamily="34" charset="0"/>
                          <a:ea typeface="Calibri"/>
                          <a:cs typeface="Arial" pitchFamily="34" charset="0"/>
                        </a:rPr>
                        <a:t> </a:t>
                      </a:r>
                      <a:r>
                        <a:rPr lang="en-US" sz="1800" dirty="0" err="1" smtClean="0">
                          <a:latin typeface="Arial" pitchFamily="34" charset="0"/>
                          <a:ea typeface="Calibri"/>
                          <a:cs typeface="Arial" pitchFamily="34" charset="0"/>
                        </a:rPr>
                        <a:t>bình</a:t>
                      </a: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solidFill>
                            <a:srgbClr val="FF0000"/>
                          </a:solidFill>
                          <a:latin typeface="Arial" pitchFamily="34" charset="0"/>
                          <a:ea typeface="Calibri"/>
                          <a:cs typeface="Arial" pitchFamily="34" charset="0"/>
                        </a:rPr>
                        <a:t>17,9</a:t>
                      </a:r>
                      <a:endParaRPr lang="en-US" sz="2000" dirty="0">
                        <a:solidFill>
                          <a:srgbClr val="FF0000"/>
                        </a:solidFill>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solidFill>
                            <a:srgbClr val="FF0000"/>
                          </a:solidFill>
                          <a:latin typeface="Arial" pitchFamily="34" charset="0"/>
                          <a:ea typeface="Calibri"/>
                          <a:cs typeface="Arial" pitchFamily="34" charset="0"/>
                        </a:rPr>
                        <a:t>49,4</a:t>
                      </a:r>
                      <a:endParaRPr lang="en-US" sz="2000" dirty="0">
                        <a:solidFill>
                          <a:srgbClr val="FF0000"/>
                        </a:solidFill>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solidFill>
                            <a:srgbClr val="FF0000"/>
                          </a:solidFill>
                          <a:latin typeface="Arial" pitchFamily="34" charset="0"/>
                          <a:ea typeface="Calibri"/>
                          <a:cs typeface="Arial" pitchFamily="34" charset="0"/>
                        </a:rPr>
                        <a:t>13,1</a:t>
                      </a:r>
                      <a:endParaRPr lang="en-US" sz="2000" dirty="0">
                        <a:solidFill>
                          <a:srgbClr val="FF0000"/>
                        </a:solidFill>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solidFill>
                            <a:srgbClr val="FF0000"/>
                          </a:solidFill>
                          <a:latin typeface="Arial" pitchFamily="34" charset="0"/>
                          <a:ea typeface="Calibri"/>
                          <a:cs typeface="Arial" pitchFamily="34" charset="0"/>
                        </a:rPr>
                        <a:t>6,8</a:t>
                      </a:r>
                      <a:endParaRPr lang="en-US" sz="2000" dirty="0">
                        <a:solidFill>
                          <a:srgbClr val="FF0000"/>
                        </a:solidFill>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solidFill>
                            <a:srgbClr val="FF0000"/>
                          </a:solidFill>
                          <a:latin typeface="Arial" pitchFamily="34" charset="0"/>
                          <a:ea typeface="Calibri"/>
                          <a:cs typeface="Arial" pitchFamily="34" charset="0"/>
                        </a:rPr>
                        <a:t>8,8</a:t>
                      </a:r>
                      <a:endParaRPr lang="en-US" sz="2000" dirty="0">
                        <a:solidFill>
                          <a:srgbClr val="FF0000"/>
                        </a:solidFill>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solidFill>
                            <a:srgbClr val="FF0000"/>
                          </a:solidFill>
                          <a:latin typeface="Arial" pitchFamily="34" charset="0"/>
                          <a:ea typeface="Calibri"/>
                          <a:cs typeface="Arial" pitchFamily="34" charset="0"/>
                        </a:rPr>
                        <a:t>7,1</a:t>
                      </a:r>
                      <a:endParaRPr lang="en-US" sz="2000" dirty="0">
                        <a:solidFill>
                          <a:srgbClr val="FF0000"/>
                        </a:solidFill>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89" name="TextBox 5"/>
          <p:cNvSpPr txBox="1">
            <a:spLocks noChangeArrowheads="1"/>
          </p:cNvSpPr>
          <p:nvPr/>
        </p:nvSpPr>
        <p:spPr bwMode="auto">
          <a:xfrm>
            <a:off x="457200" y="6488113"/>
            <a:ext cx="5257800" cy="369887"/>
          </a:xfrm>
          <a:prstGeom prst="rect">
            <a:avLst/>
          </a:prstGeom>
          <a:noFill/>
          <a:ln w="9525">
            <a:noFill/>
            <a:miter lim="800000"/>
            <a:headEnd/>
            <a:tailEnd/>
          </a:ln>
        </p:spPr>
        <p:txBody>
          <a:bodyPr>
            <a:spAutoFit/>
          </a:bodyPr>
          <a:lstStyle/>
          <a:p>
            <a:r>
              <a:rPr lang="en-US" sz="1800">
                <a:latin typeface="Arial" pitchFamily="34" charset="0"/>
                <a:cs typeface="Arial" pitchFamily="34" charset="0"/>
              </a:rPr>
              <a:t>Báo cáo điều tra dự án LCASP, 2013</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381000" y="228600"/>
            <a:ext cx="8763000" cy="762000"/>
          </a:xfrm>
        </p:spPr>
        <p:txBody>
          <a:bodyPr/>
          <a:lstStyle/>
          <a:p>
            <a:pPr algn="ctr"/>
            <a:r>
              <a:rPr lang="en-US" altLang="zh-CN" sz="2800" smtClean="0">
                <a:solidFill>
                  <a:srgbClr val="0033CC"/>
                </a:solidFill>
                <a:latin typeface="Arial" pitchFamily="34" charset="0"/>
                <a:ea typeface="SimSun" pitchFamily="2" charset="-122"/>
              </a:rPr>
              <a:t>Các loại phân bón hữu cơ đã công bố hợp qui </a:t>
            </a:r>
            <a:br>
              <a:rPr lang="en-US" altLang="zh-CN" sz="2800" smtClean="0">
                <a:solidFill>
                  <a:srgbClr val="0033CC"/>
                </a:solidFill>
                <a:latin typeface="Arial" pitchFamily="34" charset="0"/>
                <a:ea typeface="SimSun" pitchFamily="2" charset="-122"/>
              </a:rPr>
            </a:br>
            <a:r>
              <a:rPr lang="en-US" altLang="zh-CN" sz="2000" smtClean="0">
                <a:solidFill>
                  <a:srgbClr val="0033CC"/>
                </a:solidFill>
                <a:latin typeface="Arial" pitchFamily="34" charset="0"/>
                <a:ea typeface="SimSun" pitchFamily="2" charset="-122"/>
              </a:rPr>
              <a:t>(Tính đến 14/6/2017) </a:t>
            </a:r>
          </a:p>
        </p:txBody>
      </p:sp>
      <p:graphicFrame>
        <p:nvGraphicFramePr>
          <p:cNvPr id="334096" name="Group 272"/>
          <p:cNvGraphicFramePr>
            <a:graphicFrameLocks noGrp="1"/>
          </p:cNvGraphicFramePr>
          <p:nvPr>
            <p:ph type="tbl" idx="1"/>
          </p:nvPr>
        </p:nvGraphicFramePr>
        <p:xfrm>
          <a:off x="381000" y="1524000"/>
          <a:ext cx="8458197" cy="3719334"/>
        </p:xfrm>
        <a:graphic>
          <a:graphicData uri="http://schemas.openxmlformats.org/drawingml/2006/table">
            <a:tbl>
              <a:tblPr/>
              <a:tblGrid>
                <a:gridCol w="1371599"/>
                <a:gridCol w="914400"/>
                <a:gridCol w="761440"/>
                <a:gridCol w="686360"/>
                <a:gridCol w="914400"/>
                <a:gridCol w="914400"/>
                <a:gridCol w="762000"/>
                <a:gridCol w="762000"/>
                <a:gridCol w="1371598"/>
              </a:tblGrid>
              <a:tr h="381001">
                <a:tc rowSpan="2">
                  <a:txBody>
                    <a:bodyPr/>
                    <a:lstStyle/>
                    <a:p>
                      <a:pPr marL="0" marR="0" lvl="0" indent="0" algn="ctr" defTabSz="914400" rtl="0" eaLnBrk="1" fontAlgn="base" latinLnBrk="0" hangingPunct="1">
                        <a:lnSpc>
                          <a:spcPct val="100000"/>
                        </a:lnSpc>
                        <a:spcBef>
                          <a:spcPts val="600"/>
                        </a:spcBef>
                        <a:spcAft>
                          <a:spcPts val="0"/>
                        </a:spcAft>
                        <a:buClr>
                          <a:schemeClr val="tx1"/>
                        </a:buClr>
                        <a:buSzTx/>
                        <a:buFontTx/>
                        <a:buNone/>
                        <a:tabLst/>
                        <a:defRPr/>
                      </a:pPr>
                      <a:r>
                        <a:rPr kumimoji="0" lang="en-US" sz="1800" b="0" i="0" u="none" strike="noStrike" cap="none" normalizeH="0" baseline="0" dirty="0" err="1" smtClean="0">
                          <a:ln>
                            <a:noFill/>
                          </a:ln>
                          <a:solidFill>
                            <a:schemeClr val="tx1"/>
                          </a:solidFill>
                          <a:effectLst/>
                          <a:latin typeface="Arial" pitchFamily="34" charset="0"/>
                          <a:cs typeface="Arial" pitchFamily="34" charset="0"/>
                        </a:rPr>
                        <a:t>Vùng</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err="1" smtClean="0">
                          <a:ln>
                            <a:noFill/>
                          </a:ln>
                          <a:solidFill>
                            <a:schemeClr val="tx1"/>
                          </a:solidFill>
                          <a:effectLst/>
                          <a:latin typeface="Arial" pitchFamily="34" charset="0"/>
                          <a:cs typeface="Arial" pitchFamily="34" charset="0"/>
                        </a:rPr>
                        <a:t>sinh</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err="1" smtClean="0">
                          <a:ln>
                            <a:noFill/>
                          </a:ln>
                          <a:solidFill>
                            <a:schemeClr val="tx1"/>
                          </a:solidFill>
                          <a:effectLst/>
                          <a:latin typeface="Arial" pitchFamily="34" charset="0"/>
                          <a:cs typeface="Arial" pitchFamily="34" charset="0"/>
                        </a:rPr>
                        <a:t>thái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algn="ctr">
                        <a:lnSpc>
                          <a:spcPct val="115000"/>
                        </a:lnSpc>
                        <a:spcBef>
                          <a:spcPts val="0"/>
                        </a:spcBef>
                        <a:spcAft>
                          <a:spcPts val="1000"/>
                        </a:spcAft>
                      </a:pPr>
                      <a:r>
                        <a:rPr lang="en-US" sz="1800" b="0" dirty="0" err="1" smtClean="0">
                          <a:latin typeface="Arial" pitchFamily="34" charset="0"/>
                          <a:ea typeface="Calibri"/>
                          <a:cs typeface="Arial" pitchFamily="34" charset="0"/>
                        </a:rPr>
                        <a:t>Số</a:t>
                      </a:r>
                      <a:r>
                        <a:rPr lang="en-US" sz="1800" b="0" baseline="0" dirty="0" smtClean="0">
                          <a:latin typeface="Arial" pitchFamily="34" charset="0"/>
                          <a:ea typeface="Calibri"/>
                          <a:cs typeface="Arial" pitchFamily="34" charset="0"/>
                        </a:rPr>
                        <a:t> </a:t>
                      </a:r>
                      <a:r>
                        <a:rPr lang="en-US" sz="1800" b="0" baseline="0" dirty="0" err="1" smtClean="0">
                          <a:latin typeface="Arial" pitchFamily="34" charset="0"/>
                          <a:ea typeface="Calibri"/>
                          <a:cs typeface="Arial" pitchFamily="34" charset="0"/>
                        </a:rPr>
                        <a:t>công</a:t>
                      </a:r>
                      <a:r>
                        <a:rPr lang="en-US" sz="1800" b="0" baseline="0" dirty="0" smtClean="0">
                          <a:latin typeface="Arial" pitchFamily="34" charset="0"/>
                          <a:ea typeface="Calibri"/>
                          <a:cs typeface="Arial" pitchFamily="34" charset="0"/>
                        </a:rPr>
                        <a:t> </a:t>
                      </a:r>
                      <a:r>
                        <a:rPr lang="en-US" sz="1800" b="0" baseline="0" dirty="0" err="1" smtClean="0">
                          <a:latin typeface="Arial" pitchFamily="34" charset="0"/>
                          <a:ea typeface="Calibri"/>
                          <a:cs typeface="Arial" pitchFamily="34" charset="0"/>
                        </a:rPr>
                        <a:t>ty</a:t>
                      </a:r>
                      <a:endParaRPr lang="en-US" sz="1800" b="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7">
                  <a:txBody>
                    <a:bodyPr/>
                    <a:lstStyle/>
                    <a:p>
                      <a:pPr marL="0" marR="0" algn="ctr">
                        <a:lnSpc>
                          <a:spcPct val="115000"/>
                        </a:lnSpc>
                        <a:spcBef>
                          <a:spcPts val="0"/>
                        </a:spcBef>
                        <a:spcAft>
                          <a:spcPts val="1000"/>
                        </a:spcAft>
                      </a:pPr>
                      <a:r>
                        <a:rPr lang="en-US" sz="1800" b="0" dirty="0" err="1" smtClean="0">
                          <a:latin typeface="Arial" pitchFamily="34" charset="0"/>
                          <a:ea typeface="Calibri"/>
                          <a:cs typeface="Arial" pitchFamily="34" charset="0"/>
                        </a:rPr>
                        <a:t>Số</a:t>
                      </a:r>
                      <a:r>
                        <a:rPr lang="en-US" sz="1800" b="0" baseline="0" dirty="0" smtClean="0">
                          <a:latin typeface="Arial" pitchFamily="34" charset="0"/>
                          <a:ea typeface="Calibri"/>
                          <a:cs typeface="Arial" pitchFamily="34" charset="0"/>
                        </a:rPr>
                        <a:t> </a:t>
                      </a:r>
                      <a:r>
                        <a:rPr lang="en-US" sz="1800" b="0" baseline="0" dirty="0" err="1" smtClean="0">
                          <a:latin typeface="Arial" pitchFamily="34" charset="0"/>
                          <a:ea typeface="Calibri"/>
                          <a:cs typeface="Arial" pitchFamily="34" charset="0"/>
                        </a:rPr>
                        <a:t>loại</a:t>
                      </a:r>
                      <a:r>
                        <a:rPr lang="en-US" sz="1800" b="0" baseline="0" dirty="0" smtClean="0">
                          <a:latin typeface="Arial" pitchFamily="34" charset="0"/>
                          <a:ea typeface="Calibri"/>
                          <a:cs typeface="Arial" pitchFamily="34" charset="0"/>
                        </a:rPr>
                        <a:t> </a:t>
                      </a:r>
                      <a:r>
                        <a:rPr lang="en-US" sz="1800" b="0" baseline="0" dirty="0" err="1" smtClean="0">
                          <a:latin typeface="Arial" pitchFamily="34" charset="0"/>
                          <a:ea typeface="Calibri"/>
                          <a:cs typeface="Arial" pitchFamily="34" charset="0"/>
                        </a:rPr>
                        <a:t>phân</a:t>
                      </a:r>
                      <a:r>
                        <a:rPr lang="en-US" sz="1800" b="0" baseline="0" dirty="0" smtClean="0">
                          <a:latin typeface="Arial" pitchFamily="34" charset="0"/>
                          <a:ea typeface="Calibri"/>
                          <a:cs typeface="Arial" pitchFamily="34" charset="0"/>
                        </a:rPr>
                        <a:t> </a:t>
                      </a:r>
                      <a:r>
                        <a:rPr lang="en-US" sz="1800" b="0" baseline="0" dirty="0" err="1" smtClean="0">
                          <a:latin typeface="Arial" pitchFamily="34" charset="0"/>
                          <a:ea typeface="Calibri"/>
                          <a:cs typeface="Arial" pitchFamily="34" charset="0"/>
                        </a:rPr>
                        <a:t>bón</a:t>
                      </a:r>
                      <a:r>
                        <a:rPr lang="en-US" sz="1800" b="0" baseline="0" dirty="0" smtClean="0">
                          <a:latin typeface="Arial" pitchFamily="34" charset="0"/>
                          <a:ea typeface="Calibri"/>
                          <a:cs typeface="Arial" pitchFamily="34" charset="0"/>
                        </a:rPr>
                        <a:t> </a:t>
                      </a:r>
                      <a:r>
                        <a:rPr lang="en-US" sz="1800" b="0" baseline="0" dirty="0" err="1" smtClean="0">
                          <a:latin typeface="Arial" pitchFamily="34" charset="0"/>
                          <a:ea typeface="Calibri"/>
                          <a:cs typeface="Arial" pitchFamily="34" charset="0"/>
                        </a:rPr>
                        <a:t>hữu</a:t>
                      </a:r>
                      <a:r>
                        <a:rPr lang="en-US" sz="1800" b="0" baseline="0" dirty="0" smtClean="0">
                          <a:latin typeface="Arial" pitchFamily="34" charset="0"/>
                          <a:ea typeface="Calibri"/>
                          <a:cs typeface="Arial" pitchFamily="34" charset="0"/>
                        </a:rPr>
                        <a:t> </a:t>
                      </a:r>
                      <a:r>
                        <a:rPr lang="en-US" sz="1800" b="0" baseline="0" dirty="0" err="1" smtClean="0">
                          <a:latin typeface="Arial" pitchFamily="34" charset="0"/>
                          <a:ea typeface="Calibri"/>
                          <a:cs typeface="Arial" pitchFamily="34" charset="0"/>
                        </a:rPr>
                        <a:t>cơ</a:t>
                      </a:r>
                      <a:endParaRPr lang="en-US" sz="1800" b="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115000"/>
                        </a:lnSpc>
                        <a:spcBef>
                          <a:spcPts val="0"/>
                        </a:spcBef>
                        <a:spcAft>
                          <a:spcPts val="1000"/>
                        </a:spcAft>
                      </a:pPr>
                      <a:endParaRPr lang="en-US" sz="1800" b="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115000"/>
                        </a:lnSpc>
                        <a:spcBef>
                          <a:spcPts val="0"/>
                        </a:spcBef>
                        <a:spcAft>
                          <a:spcPts val="1000"/>
                        </a:spcAft>
                      </a:pPr>
                      <a:endParaRPr lang="en-US" sz="1800" b="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115000"/>
                        </a:lnSpc>
                        <a:spcBef>
                          <a:spcPts val="0"/>
                        </a:spcBef>
                        <a:spcAft>
                          <a:spcPts val="1000"/>
                        </a:spcAft>
                      </a:pPr>
                      <a:endParaRPr lang="en-US" sz="1800" b="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115000"/>
                        </a:lnSpc>
                        <a:spcBef>
                          <a:spcPts val="0"/>
                        </a:spcBef>
                        <a:spcAft>
                          <a:spcPts val="1000"/>
                        </a:spcAft>
                      </a:pPr>
                      <a:endParaRPr lang="en-US" sz="1800" b="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115000"/>
                        </a:lnSpc>
                        <a:spcBef>
                          <a:spcPts val="0"/>
                        </a:spcBef>
                        <a:spcAft>
                          <a:spcPts val="1000"/>
                        </a:spcAft>
                      </a:pPr>
                      <a:endParaRPr lang="en-US" sz="1800" b="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115000"/>
                        </a:lnSpc>
                        <a:spcBef>
                          <a:spcPts val="0"/>
                        </a:spcBef>
                        <a:spcAft>
                          <a:spcPts val="1000"/>
                        </a:spcAft>
                      </a:pPr>
                      <a:endParaRPr lang="en-US" sz="1800" b="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vMerge="1">
                  <a:txBody>
                    <a:bodyPr/>
                    <a:lstStyle/>
                    <a:p>
                      <a:pPr marL="0" marR="0" algn="just">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algn="ctr">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err="1">
                          <a:latin typeface="Arial" pitchFamily="34" charset="0"/>
                          <a:ea typeface="Calibri"/>
                          <a:cs typeface="Arial" pitchFamily="34" charset="0"/>
                        </a:rPr>
                        <a:t>Tổng</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HC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HCSH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HCVS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HC-K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a:latin typeface="Arial" pitchFamily="34" charset="0"/>
                          <a:ea typeface="Calibri"/>
                          <a:cs typeface="Arial" pitchFamily="34" charset="0"/>
                        </a:rPr>
                        <a:t>VSV</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err="1">
                          <a:latin typeface="Arial" pitchFamily="34" charset="0"/>
                          <a:ea typeface="Calibri"/>
                          <a:cs typeface="Arial" pitchFamily="34" charset="0"/>
                        </a:rPr>
                        <a:t>Nước</a:t>
                      </a:r>
                      <a:r>
                        <a:rPr lang="en-US" sz="1800" dirty="0">
                          <a:latin typeface="Arial" pitchFamily="34" charset="0"/>
                          <a:ea typeface="Calibri"/>
                          <a:cs typeface="Arial" pitchFamily="34" charset="0"/>
                        </a:rPr>
                        <a:t> </a:t>
                      </a:r>
                      <a:r>
                        <a:rPr lang="en-US" sz="1800" dirty="0" err="1">
                          <a:latin typeface="Arial" pitchFamily="34" charset="0"/>
                          <a:ea typeface="Calibri"/>
                          <a:cs typeface="Arial" pitchFamily="34" charset="0"/>
                        </a:rPr>
                        <a:t>ngoài</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a:txBody>
                    <a:bodyPr/>
                    <a:lstStyle/>
                    <a:p>
                      <a:pPr marL="0" marR="0" algn="just">
                        <a:lnSpc>
                          <a:spcPct val="115000"/>
                        </a:lnSpc>
                        <a:spcBef>
                          <a:spcPts val="0"/>
                        </a:spcBef>
                        <a:spcAft>
                          <a:spcPts val="0"/>
                        </a:spcAft>
                      </a:pPr>
                      <a:r>
                        <a:rPr lang="en-US" sz="1800" dirty="0" smtClean="0">
                          <a:latin typeface="Arial" pitchFamily="34" charset="0"/>
                          <a:ea typeface="Calibri"/>
                          <a:cs typeface="Arial" pitchFamily="34" charset="0"/>
                        </a:rPr>
                        <a:t>MNPB</a:t>
                      </a: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4</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14</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5</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7</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a:txBody>
                    <a:bodyPr/>
                    <a:lstStyle/>
                    <a:p>
                      <a:pPr marL="0" marR="0" algn="just">
                        <a:lnSpc>
                          <a:spcPct val="115000"/>
                        </a:lnSpc>
                        <a:spcBef>
                          <a:spcPts val="0"/>
                        </a:spcBef>
                        <a:spcAft>
                          <a:spcPts val="0"/>
                        </a:spcAft>
                      </a:pPr>
                      <a:r>
                        <a:rPr lang="en-US" sz="1800" dirty="0" smtClean="0">
                          <a:latin typeface="Arial" pitchFamily="34" charset="0"/>
                          <a:ea typeface="Calibri"/>
                          <a:cs typeface="Arial" pitchFamily="34" charset="0"/>
                        </a:rPr>
                        <a:t>ĐBSH</a:t>
                      </a: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7</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27</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2</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5</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10</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9</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a:txBody>
                    <a:bodyPr/>
                    <a:lstStyle/>
                    <a:p>
                      <a:pPr marL="0" marR="0" algn="just">
                        <a:lnSpc>
                          <a:spcPct val="115000"/>
                        </a:lnSpc>
                        <a:spcBef>
                          <a:spcPts val="0"/>
                        </a:spcBef>
                        <a:spcAft>
                          <a:spcPts val="0"/>
                        </a:spcAft>
                      </a:pPr>
                      <a:r>
                        <a:rPr lang="en-US" sz="1800" dirty="0" smtClean="0">
                          <a:latin typeface="Arial" pitchFamily="34" charset="0"/>
                          <a:ea typeface="Calibri"/>
                          <a:cs typeface="Arial" pitchFamily="34" charset="0"/>
                        </a:rPr>
                        <a:t>DTMT</a:t>
                      </a: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9</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37</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8</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10</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19</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a:txBody>
                    <a:bodyPr/>
                    <a:lstStyle/>
                    <a:p>
                      <a:pPr marL="0" marR="0" algn="just">
                        <a:lnSpc>
                          <a:spcPct val="115000"/>
                        </a:lnSpc>
                        <a:spcBef>
                          <a:spcPts val="0"/>
                        </a:spcBef>
                        <a:spcAft>
                          <a:spcPts val="0"/>
                        </a:spcAft>
                      </a:pPr>
                      <a:r>
                        <a:rPr lang="en-US" sz="1800" dirty="0" err="1" smtClean="0">
                          <a:latin typeface="Arial" pitchFamily="34" charset="0"/>
                          <a:ea typeface="Calibri"/>
                          <a:cs typeface="Arial" pitchFamily="34" charset="0"/>
                        </a:rPr>
                        <a:t>Tây</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Nguyên</a:t>
                      </a: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5</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26</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6</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8</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10</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2</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2</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a:txBody>
                    <a:bodyPr/>
                    <a:lstStyle/>
                    <a:p>
                      <a:pPr marL="0" marR="0" algn="just">
                        <a:lnSpc>
                          <a:spcPct val="115000"/>
                        </a:lnSpc>
                        <a:spcBef>
                          <a:spcPts val="0"/>
                        </a:spcBef>
                        <a:spcAft>
                          <a:spcPts val="0"/>
                        </a:spcAft>
                      </a:pPr>
                      <a:r>
                        <a:rPr lang="en-US" sz="1800" dirty="0" smtClean="0">
                          <a:latin typeface="Arial" pitchFamily="34" charset="0"/>
                          <a:ea typeface="Calibri"/>
                          <a:cs typeface="Arial" pitchFamily="34" charset="0"/>
                        </a:rPr>
                        <a:t>ĐNB</a:t>
                      </a: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94</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341</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46</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91</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78</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119</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7</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75</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a:txBody>
                    <a:bodyPr/>
                    <a:lstStyle/>
                    <a:p>
                      <a:pPr marL="0" marR="0" algn="just">
                        <a:lnSpc>
                          <a:spcPct val="115000"/>
                        </a:lnSpc>
                        <a:spcBef>
                          <a:spcPts val="0"/>
                        </a:spcBef>
                        <a:spcAft>
                          <a:spcPts val="0"/>
                        </a:spcAft>
                      </a:pPr>
                      <a:r>
                        <a:rPr lang="en-US" sz="1800" dirty="0" smtClean="0">
                          <a:latin typeface="Arial" pitchFamily="34" charset="0"/>
                          <a:ea typeface="Calibri"/>
                          <a:cs typeface="Arial" pitchFamily="34" charset="0"/>
                        </a:rPr>
                        <a:t>ĐBSCL</a:t>
                      </a: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7</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29</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3</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10</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7</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9</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2</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771">
                <a:tc>
                  <a:txBody>
                    <a:bodyPr/>
                    <a:lstStyle/>
                    <a:p>
                      <a:pPr marL="0" marR="0" algn="just">
                        <a:lnSpc>
                          <a:spcPct val="115000"/>
                        </a:lnSpc>
                        <a:spcBef>
                          <a:spcPts val="0"/>
                        </a:spcBef>
                        <a:spcAft>
                          <a:spcPts val="0"/>
                        </a:spcAft>
                      </a:pPr>
                      <a:r>
                        <a:rPr lang="en-US" sz="1800" dirty="0" err="1" smtClean="0">
                          <a:latin typeface="Arial" pitchFamily="34" charset="0"/>
                          <a:ea typeface="Calibri"/>
                          <a:cs typeface="Arial" pitchFamily="34" charset="0"/>
                        </a:rPr>
                        <a:t>Cộng</a:t>
                      </a:r>
                      <a:r>
                        <a:rPr lang="en-US" sz="1800" dirty="0" smtClean="0">
                          <a:latin typeface="Arial" pitchFamily="34" charset="0"/>
                          <a:ea typeface="Calibri"/>
                          <a:cs typeface="Arial" pitchFamily="34" charset="0"/>
                        </a:rPr>
                        <a:t> </a:t>
                      </a:r>
                      <a:r>
                        <a:rPr lang="en-US" sz="1800" dirty="0" err="1" smtClean="0">
                          <a:latin typeface="Arial" pitchFamily="34" charset="0"/>
                          <a:ea typeface="Calibri"/>
                          <a:cs typeface="Arial" pitchFamily="34" charset="0"/>
                        </a:rPr>
                        <a:t>phân</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Hữu</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cơ</a:t>
                      </a:r>
                      <a:endParaRPr lang="en-US" sz="1800" dirty="0">
                        <a:latin typeface="Arial" pitchFamily="34" charset="0"/>
                        <a:ea typeface="Calibri"/>
                        <a:cs typeface="Arial"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126</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474</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52</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120</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118</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167</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17</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81</a:t>
                      </a:r>
                      <a:endParaRPr lang="en-US" sz="1800" dirty="0">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201" name="TextBox 5"/>
          <p:cNvSpPr txBox="1">
            <a:spLocks noChangeArrowheads="1"/>
          </p:cNvSpPr>
          <p:nvPr/>
        </p:nvSpPr>
        <p:spPr bwMode="auto">
          <a:xfrm>
            <a:off x="381000" y="5562600"/>
            <a:ext cx="5257800" cy="369887"/>
          </a:xfrm>
          <a:prstGeom prst="rect">
            <a:avLst/>
          </a:prstGeom>
          <a:noFill/>
          <a:ln w="9525">
            <a:noFill/>
            <a:miter lim="800000"/>
            <a:headEnd/>
            <a:tailEnd/>
          </a:ln>
        </p:spPr>
        <p:txBody>
          <a:bodyPr>
            <a:spAutoFit/>
          </a:bodyPr>
          <a:lstStyle/>
          <a:p>
            <a:r>
              <a:rPr lang="en-US" sz="1800" dirty="0" err="1">
                <a:latin typeface="Arial" pitchFamily="34" charset="0"/>
                <a:cs typeface="Arial" pitchFamily="34" charset="0"/>
              </a:rPr>
              <a:t>Bộ</a:t>
            </a:r>
            <a:r>
              <a:rPr lang="en-US" sz="1800" dirty="0">
                <a:latin typeface="Arial" pitchFamily="34" charset="0"/>
                <a:cs typeface="Arial" pitchFamily="34" charset="0"/>
              </a:rPr>
              <a:t> NN-PTNT, 2017</a:t>
            </a: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381000" y="228600"/>
            <a:ext cx="8763000" cy="762000"/>
          </a:xfrm>
        </p:spPr>
        <p:txBody>
          <a:bodyPr/>
          <a:lstStyle/>
          <a:p>
            <a:pPr algn="ctr"/>
            <a:r>
              <a:rPr lang="en-US" altLang="zh-CN" sz="2800" smtClean="0">
                <a:solidFill>
                  <a:srgbClr val="0033CC"/>
                </a:solidFill>
                <a:latin typeface="Arial" pitchFamily="34" charset="0"/>
                <a:ea typeface="SimSun" pitchFamily="2" charset="-122"/>
              </a:rPr>
              <a:t>Các loại phân bón hữu cơ đã công bố hợp qui</a:t>
            </a:r>
            <a:endParaRPr lang="en-US" altLang="zh-CN" sz="2000" smtClean="0">
              <a:solidFill>
                <a:srgbClr val="0033CC"/>
              </a:solidFill>
              <a:latin typeface="Arial" pitchFamily="34" charset="0"/>
              <a:ea typeface="SimSun" pitchFamily="2" charset="-122"/>
            </a:endParaRPr>
          </a:p>
        </p:txBody>
      </p:sp>
      <p:graphicFrame>
        <p:nvGraphicFramePr>
          <p:cNvPr id="334096" name="Group 272"/>
          <p:cNvGraphicFramePr>
            <a:graphicFrameLocks noGrp="1"/>
          </p:cNvGraphicFramePr>
          <p:nvPr>
            <p:ph type="tbl" idx="1"/>
          </p:nvPr>
        </p:nvGraphicFramePr>
        <p:xfrm>
          <a:off x="457200" y="1752600"/>
          <a:ext cx="8382000" cy="3170011"/>
        </p:xfrm>
        <a:graphic>
          <a:graphicData uri="http://schemas.openxmlformats.org/drawingml/2006/table">
            <a:tbl>
              <a:tblPr/>
              <a:tblGrid>
                <a:gridCol w="1219200"/>
                <a:gridCol w="828675"/>
                <a:gridCol w="904875"/>
                <a:gridCol w="904875"/>
                <a:gridCol w="904875"/>
                <a:gridCol w="904875"/>
                <a:gridCol w="904875"/>
                <a:gridCol w="904875"/>
                <a:gridCol w="904875"/>
              </a:tblGrid>
              <a:tr h="550771">
                <a:tc rowSpan="2">
                  <a:txBody>
                    <a:bodyPr/>
                    <a:lstStyle/>
                    <a:p>
                      <a:pPr marL="0" marR="0">
                        <a:lnSpc>
                          <a:spcPct val="115000"/>
                        </a:lnSpc>
                        <a:spcBef>
                          <a:spcPts val="0"/>
                        </a:spcBef>
                        <a:spcAft>
                          <a:spcPts val="0"/>
                        </a:spcAft>
                      </a:pPr>
                      <a:r>
                        <a:rPr lang="en-US" sz="1800" dirty="0" err="1" smtClean="0">
                          <a:latin typeface="Arial" pitchFamily="34" charset="0"/>
                          <a:ea typeface="Calibri"/>
                          <a:cs typeface="Arial" pitchFamily="34" charset="0"/>
                        </a:rPr>
                        <a:t>Thời</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điểm</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cập</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nhật</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algn="ctr">
                        <a:lnSpc>
                          <a:spcPct val="115000"/>
                        </a:lnSpc>
                        <a:spcBef>
                          <a:spcPts val="0"/>
                        </a:spcBef>
                        <a:spcAft>
                          <a:spcPts val="0"/>
                        </a:spcAft>
                      </a:pPr>
                      <a:r>
                        <a:rPr lang="en-US" sz="1800" dirty="0" err="1" smtClean="0">
                          <a:latin typeface="Arial" pitchFamily="34" charset="0"/>
                          <a:ea typeface="Calibri"/>
                          <a:cs typeface="Arial" pitchFamily="34" charset="0"/>
                        </a:rPr>
                        <a:t>Số</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Doanh</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nghiệp</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sản</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xuất</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phân</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bón</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115000"/>
                        </a:lnSpc>
                        <a:spcBef>
                          <a:spcPts val="0"/>
                        </a:spcBef>
                        <a:spcAft>
                          <a:spcPts val="0"/>
                        </a:spcAft>
                      </a:pPr>
                      <a:endParaRPr lang="en-US" sz="17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115000"/>
                        </a:lnSpc>
                        <a:spcBef>
                          <a:spcPts val="0"/>
                        </a:spcBef>
                        <a:spcAft>
                          <a:spcPts val="0"/>
                        </a:spcAft>
                      </a:pPr>
                      <a:endParaRPr lang="en-US" sz="17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algn="ctr">
                        <a:lnSpc>
                          <a:spcPct val="115000"/>
                        </a:lnSpc>
                        <a:spcBef>
                          <a:spcPts val="0"/>
                        </a:spcBef>
                        <a:spcAft>
                          <a:spcPts val="0"/>
                        </a:spcAft>
                      </a:pPr>
                      <a:r>
                        <a:rPr lang="en-US" sz="1800" dirty="0" err="1" smtClean="0">
                          <a:latin typeface="Arial" pitchFamily="34" charset="0"/>
                          <a:ea typeface="Calibri"/>
                          <a:cs typeface="Arial" pitchFamily="34" charset="0"/>
                        </a:rPr>
                        <a:t>Công</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suất</a:t>
                      </a:r>
                      <a:r>
                        <a:rPr lang="en-US" sz="1800" baseline="0" dirty="0" smtClean="0">
                          <a:latin typeface="Arial" pitchFamily="34" charset="0"/>
                          <a:ea typeface="Calibri"/>
                          <a:cs typeface="Arial" pitchFamily="34" charset="0"/>
                        </a:rPr>
                        <a:t>,</a:t>
                      </a:r>
                    </a:p>
                    <a:p>
                      <a:pPr marL="0" marR="0" algn="ctr">
                        <a:lnSpc>
                          <a:spcPct val="115000"/>
                        </a:lnSpc>
                        <a:spcBef>
                          <a:spcPts val="0"/>
                        </a:spcBef>
                        <a:spcAft>
                          <a:spcPts val="0"/>
                        </a:spcAft>
                      </a:pPr>
                      <a:r>
                        <a:rPr lang="en-US" sz="1800" baseline="0" dirty="0" err="1" smtClean="0">
                          <a:latin typeface="Arial" pitchFamily="34" charset="0"/>
                          <a:ea typeface="Calibri"/>
                          <a:cs typeface="Arial" pitchFamily="34" charset="0"/>
                        </a:rPr>
                        <a:t>triệu</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tấn</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115000"/>
                        </a:lnSpc>
                        <a:spcBef>
                          <a:spcPts val="0"/>
                        </a:spcBef>
                        <a:spcAft>
                          <a:spcPts val="0"/>
                        </a:spcAft>
                      </a:pPr>
                      <a:endParaRPr lang="en-US" sz="17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algn="ctr">
                        <a:lnSpc>
                          <a:spcPct val="115000"/>
                        </a:lnSpc>
                        <a:spcBef>
                          <a:spcPts val="0"/>
                        </a:spcBef>
                        <a:spcAft>
                          <a:spcPts val="0"/>
                        </a:spcAft>
                      </a:pPr>
                      <a:r>
                        <a:rPr lang="en-US" sz="1800" dirty="0" err="1" smtClean="0">
                          <a:latin typeface="Arial" pitchFamily="34" charset="0"/>
                          <a:ea typeface="Calibri"/>
                          <a:cs typeface="Arial" pitchFamily="34" charset="0"/>
                        </a:rPr>
                        <a:t>Số</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loại</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phân</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bón</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115000"/>
                        </a:lnSpc>
                        <a:spcBef>
                          <a:spcPts val="0"/>
                        </a:spcBef>
                        <a:spcAft>
                          <a:spcPts val="0"/>
                        </a:spcAft>
                      </a:pPr>
                      <a:endParaRPr lang="en-US" sz="17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115000"/>
                        </a:lnSpc>
                        <a:spcBef>
                          <a:spcPts val="0"/>
                        </a:spcBef>
                        <a:spcAft>
                          <a:spcPts val="0"/>
                        </a:spcAft>
                      </a:pPr>
                      <a:endParaRPr lang="en-US" sz="17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771">
                <a:tc vMerge="1">
                  <a:txBody>
                    <a:bodyPr/>
                    <a:lstStyle/>
                    <a:p>
                      <a:pPr marL="0" marR="0">
                        <a:lnSpc>
                          <a:spcPct val="115000"/>
                        </a:lnSpc>
                        <a:spcBef>
                          <a:spcPts val="0"/>
                        </a:spcBef>
                        <a:spcAft>
                          <a:spcPts val="0"/>
                        </a:spcAft>
                      </a:pPr>
                      <a:endParaRPr lang="en-US" sz="17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err="1" smtClean="0">
                          <a:latin typeface="Arial" pitchFamily="34" charset="0"/>
                          <a:ea typeface="Calibri"/>
                          <a:cs typeface="Arial" pitchFamily="34" charset="0"/>
                        </a:rPr>
                        <a:t>Tổng</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baseline="0" dirty="0" err="1" smtClean="0">
                          <a:latin typeface="Arial" pitchFamily="34" charset="0"/>
                          <a:ea typeface="Calibri"/>
                          <a:cs typeface="Arial" pitchFamily="34" charset="0"/>
                        </a:rPr>
                        <a:t>Vô</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cơ</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baseline="0" dirty="0" err="1" smtClean="0">
                          <a:latin typeface="Arial" pitchFamily="34" charset="0"/>
                          <a:ea typeface="Calibri"/>
                          <a:cs typeface="Arial" pitchFamily="34" charset="0"/>
                        </a:rPr>
                        <a:t>Hữu</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cơ</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err="1" smtClean="0">
                          <a:latin typeface="Arial" pitchFamily="34" charset="0"/>
                          <a:ea typeface="Calibri"/>
                          <a:cs typeface="Arial" pitchFamily="34" charset="0"/>
                        </a:rPr>
                        <a:t>Phân</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vô</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cơ</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err="1" smtClean="0">
                          <a:latin typeface="Arial" pitchFamily="34" charset="0"/>
                          <a:ea typeface="Calibri"/>
                          <a:cs typeface="Arial" pitchFamily="34" charset="0"/>
                        </a:rPr>
                        <a:t>Phân</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hữu</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cơ</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err="1" smtClean="0">
                          <a:latin typeface="Arial" pitchFamily="34" charset="0"/>
                          <a:ea typeface="Calibri"/>
                          <a:cs typeface="Arial" pitchFamily="34" charset="0"/>
                        </a:rPr>
                        <a:t>Tổng</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err="1" smtClean="0">
                          <a:latin typeface="Arial" pitchFamily="34" charset="0"/>
                          <a:ea typeface="Calibri"/>
                          <a:cs typeface="Arial" pitchFamily="34" charset="0"/>
                        </a:rPr>
                        <a:t>Vô</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cơ</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err="1" smtClean="0">
                          <a:latin typeface="Arial" pitchFamily="34" charset="0"/>
                          <a:ea typeface="Calibri"/>
                          <a:cs typeface="Arial" pitchFamily="34" charset="0"/>
                        </a:rPr>
                        <a:t>Hữu</a:t>
                      </a:r>
                      <a:r>
                        <a:rPr lang="en-US" sz="1800" baseline="0" dirty="0" smtClean="0">
                          <a:latin typeface="Arial" pitchFamily="34" charset="0"/>
                          <a:ea typeface="Calibri"/>
                          <a:cs typeface="Arial" pitchFamily="34" charset="0"/>
                        </a:rPr>
                        <a:t> </a:t>
                      </a:r>
                      <a:r>
                        <a:rPr lang="en-US" sz="1800" baseline="0" dirty="0" err="1" smtClean="0">
                          <a:latin typeface="Arial" pitchFamily="34" charset="0"/>
                          <a:ea typeface="Calibri"/>
                          <a:cs typeface="Arial" pitchFamily="34" charset="0"/>
                        </a:rPr>
                        <a:t>cơ</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4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aseline="0" dirty="0" smtClean="0">
                          <a:latin typeface="Arial" pitchFamily="34" charset="0"/>
                          <a:ea typeface="Calibri"/>
                          <a:cs typeface="Arial" pitchFamily="34" charset="0"/>
                        </a:rPr>
                        <a:t>14/6/2017</a:t>
                      </a:r>
                      <a:endParaRPr lang="en-US" sz="1800" dirty="0" smtClean="0">
                        <a:latin typeface="Arial" pitchFamily="34" charset="0"/>
                        <a:ea typeface="Calibri"/>
                        <a:cs typeface="Arial" pitchFamily="34" charset="0"/>
                      </a:endParaRPr>
                    </a:p>
                    <a:p>
                      <a:pPr marL="0" marR="0">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126</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474</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40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aseline="0" dirty="0" smtClean="0">
                          <a:latin typeface="Arial" pitchFamily="34" charset="0"/>
                          <a:ea typeface="Calibri"/>
                          <a:cs typeface="Arial" pitchFamily="34" charset="0"/>
                        </a:rPr>
                        <a:t>30/9/2017</a:t>
                      </a:r>
                      <a:endParaRPr lang="en-US" sz="1800" dirty="0" smtClean="0">
                        <a:latin typeface="Arial" pitchFamily="34" charset="0"/>
                        <a:ea typeface="Calibri"/>
                        <a:cs typeface="Arial" pitchFamily="34" charset="0"/>
                      </a:endParaRPr>
                    </a:p>
                    <a:p>
                      <a:pPr marL="0" marR="0">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706</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545</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161</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26</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2,5</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14.174</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13.423</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751</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3455">
                <a:tc>
                  <a:txBody>
                    <a:bodyPr/>
                    <a:lstStyle/>
                    <a:p>
                      <a:pPr marL="0" marR="0">
                        <a:lnSpc>
                          <a:spcPct val="115000"/>
                        </a:lnSpc>
                        <a:spcBef>
                          <a:spcPts val="0"/>
                        </a:spcBef>
                        <a:spcAft>
                          <a:spcPts val="0"/>
                        </a:spcAft>
                      </a:pPr>
                      <a:r>
                        <a:rPr lang="en-US" sz="1800" dirty="0" smtClean="0">
                          <a:latin typeface="Arial" pitchFamily="34" charset="0"/>
                          <a:ea typeface="Calibri"/>
                          <a:cs typeface="Arial" pitchFamily="34" charset="0"/>
                        </a:rPr>
                        <a:t>% so </a:t>
                      </a:r>
                      <a:r>
                        <a:rPr lang="en-US" sz="1800" dirty="0" err="1" smtClean="0">
                          <a:latin typeface="Arial" pitchFamily="34" charset="0"/>
                          <a:ea typeface="Calibri"/>
                          <a:cs typeface="Arial" pitchFamily="34" charset="0"/>
                        </a:rPr>
                        <a:t>tổng</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22,8</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1800" dirty="0" smtClean="0">
                          <a:latin typeface="Arial" pitchFamily="34" charset="0"/>
                          <a:ea typeface="Calibri"/>
                          <a:cs typeface="Arial" pitchFamily="34" charset="0"/>
                        </a:rPr>
                        <a:t>5,59</a:t>
                      </a:r>
                      <a:endParaRPr lang="en-US" sz="18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35" name="TextBox 5"/>
          <p:cNvSpPr txBox="1">
            <a:spLocks noChangeArrowheads="1"/>
          </p:cNvSpPr>
          <p:nvPr/>
        </p:nvSpPr>
        <p:spPr bwMode="auto">
          <a:xfrm>
            <a:off x="457200" y="6488113"/>
            <a:ext cx="5257800" cy="369887"/>
          </a:xfrm>
          <a:prstGeom prst="rect">
            <a:avLst/>
          </a:prstGeom>
          <a:noFill/>
          <a:ln w="9525">
            <a:noFill/>
            <a:miter lim="800000"/>
            <a:headEnd/>
            <a:tailEnd/>
          </a:ln>
        </p:spPr>
        <p:txBody>
          <a:bodyPr>
            <a:spAutoFit/>
          </a:bodyPr>
          <a:lstStyle/>
          <a:p>
            <a:r>
              <a:rPr lang="en-US" sz="1800">
                <a:latin typeface="Arial" pitchFamily="34" charset="0"/>
                <a:cs typeface="Arial" pitchFamily="34" charset="0"/>
              </a:rPr>
              <a:t>Bộ NN-PTNT, 2017</a:t>
            </a: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3"/>
          <p:cNvSpPr>
            <a:spLocks noGrp="1"/>
          </p:cNvSpPr>
          <p:nvPr>
            <p:ph type="dt" sz="quarter" idx="10"/>
          </p:nvPr>
        </p:nvSpPr>
        <p:spPr>
          <a:noFill/>
        </p:spPr>
        <p:txBody>
          <a:bodyPr/>
          <a:lstStyle/>
          <a:p>
            <a:fld id="{7CFCE528-67A7-4CC4-9E21-389C43083895}" type="datetime5">
              <a:rPr lang="en-US" smtClean="0">
                <a:latin typeface="Arial" pitchFamily="34" charset="0"/>
              </a:rPr>
              <a:pPr/>
              <a:t>16-Oct-17</a:t>
            </a:fld>
            <a:endParaRPr lang="en-US" smtClean="0">
              <a:latin typeface="Arial" pitchFamily="34" charset="0"/>
            </a:endParaRPr>
          </a:p>
        </p:txBody>
      </p:sp>
      <p:sp>
        <p:nvSpPr>
          <p:cNvPr id="66563" name="Slide Number Placeholder 5"/>
          <p:cNvSpPr>
            <a:spLocks noGrp="1"/>
          </p:cNvSpPr>
          <p:nvPr>
            <p:ph type="sldNum" sz="quarter" idx="12"/>
          </p:nvPr>
        </p:nvSpPr>
        <p:spPr>
          <a:noFill/>
        </p:spPr>
        <p:txBody>
          <a:bodyPr/>
          <a:lstStyle/>
          <a:p>
            <a:fld id="{EB8B4F0D-B9E0-45D9-81FC-538711B449E3}" type="slidenum">
              <a:rPr lang="en-US" smtClean="0">
                <a:latin typeface="Arial" pitchFamily="34" charset="0"/>
              </a:rPr>
              <a:pPr/>
              <a:t>19</a:t>
            </a:fld>
            <a:endParaRPr lang="en-US" smtClean="0">
              <a:latin typeface="Arial" pitchFamily="34" charset="0"/>
            </a:endParaRPr>
          </a:p>
        </p:txBody>
      </p:sp>
      <p:sp>
        <p:nvSpPr>
          <p:cNvPr id="66564" name="Rectangle 2"/>
          <p:cNvSpPr>
            <a:spLocks noGrp="1" noChangeArrowheads="1"/>
          </p:cNvSpPr>
          <p:nvPr>
            <p:ph type="title"/>
          </p:nvPr>
        </p:nvSpPr>
        <p:spPr>
          <a:xfrm>
            <a:off x="406400" y="228600"/>
            <a:ext cx="8280400" cy="838200"/>
          </a:xfrm>
        </p:spPr>
        <p:txBody>
          <a:bodyPr/>
          <a:lstStyle/>
          <a:p>
            <a:pPr algn="ctr"/>
            <a:r>
              <a:rPr lang="en-US" sz="3300" smtClean="0">
                <a:solidFill>
                  <a:srgbClr val="000099"/>
                </a:solidFill>
                <a:latin typeface="Arial" pitchFamily="34" charset="0"/>
              </a:rPr>
              <a:t>Các phương pháp xử lý chất thải chăn nuôi</a:t>
            </a:r>
          </a:p>
        </p:txBody>
      </p:sp>
      <p:sp>
        <p:nvSpPr>
          <p:cNvPr id="66565" name="Rectangle 3"/>
          <p:cNvSpPr>
            <a:spLocks noGrp="1" noChangeArrowheads="1"/>
          </p:cNvSpPr>
          <p:nvPr>
            <p:ph type="body" idx="1"/>
          </p:nvPr>
        </p:nvSpPr>
        <p:spPr>
          <a:xfrm>
            <a:off x="533400" y="1524000"/>
            <a:ext cx="8229600" cy="4171950"/>
          </a:xfrm>
        </p:spPr>
        <p:txBody>
          <a:bodyPr/>
          <a:lstStyle/>
          <a:p>
            <a:pPr>
              <a:buFont typeface="Monotype Sorts" pitchFamily="2" charset="2"/>
              <a:buNone/>
            </a:pPr>
            <a:r>
              <a:rPr lang="pt-BR" sz="2400" i="1" dirty="0" smtClean="0">
                <a:latin typeface="Arial" pitchFamily="34" charset="0"/>
                <a:cs typeface="Arial" pitchFamily="34" charset="0"/>
              </a:rPr>
              <a:t>1. </a:t>
            </a:r>
            <a:r>
              <a:rPr lang="pt-BR" sz="2400" dirty="0" smtClean="0">
                <a:latin typeface="Arial" pitchFamily="34" charset="0"/>
                <a:cs typeface="Arial" pitchFamily="34" charset="0"/>
              </a:rPr>
              <a:t>Phương pháp vật lý: Lắng cặn; máy tách chất rắn; lọc. </a:t>
            </a:r>
            <a:endParaRPr lang="en-US" sz="2400" dirty="0" smtClean="0">
              <a:latin typeface="Arial" pitchFamily="34" charset="0"/>
              <a:cs typeface="Arial" pitchFamily="34" charset="0"/>
            </a:endParaRPr>
          </a:p>
          <a:p>
            <a:pPr>
              <a:buFont typeface="Monotype Sorts" pitchFamily="2" charset="2"/>
              <a:buNone/>
            </a:pPr>
            <a:r>
              <a:rPr lang="pt-BR" sz="2400" dirty="0" smtClean="0">
                <a:latin typeface="Arial" pitchFamily="34" charset="0"/>
                <a:cs typeface="Arial" pitchFamily="34" charset="0"/>
              </a:rPr>
              <a:t>2. Phương pháp hoá học: Bơm và trộn các chất điện ly đơn giản hoặc các chất điện ly polyme cùng với hỗn hợp chất thải trước khi tách cơ học làm tăng 82% hiệu quả tách chất rắn. </a:t>
            </a:r>
            <a:endParaRPr lang="en-US" sz="2400" dirty="0" smtClean="0">
              <a:latin typeface="Arial" pitchFamily="34" charset="0"/>
              <a:cs typeface="Arial" pitchFamily="34" charset="0"/>
            </a:endParaRPr>
          </a:p>
          <a:p>
            <a:pPr>
              <a:buFont typeface="Monotype Sorts" pitchFamily="2" charset="2"/>
              <a:buNone/>
            </a:pPr>
            <a:r>
              <a:rPr lang="pt-BR" sz="2400" dirty="0" smtClean="0">
                <a:latin typeface="Arial" pitchFamily="34" charset="0"/>
                <a:cs typeface="Arial" pitchFamily="34" charset="0"/>
              </a:rPr>
              <a:t>3. Phương pháp sinh học: </a:t>
            </a:r>
            <a:endParaRPr lang="en-US" sz="2400" dirty="0" smtClean="0">
              <a:latin typeface="Arial" pitchFamily="34" charset="0"/>
              <a:cs typeface="Arial" pitchFamily="34" charset="0"/>
            </a:endParaRPr>
          </a:p>
          <a:p>
            <a:pPr>
              <a:buFont typeface="Monotype Sorts" pitchFamily="2" charset="2"/>
              <a:buNone/>
            </a:pPr>
            <a:r>
              <a:rPr lang="pt-BR" sz="2400" dirty="0" smtClean="0">
                <a:solidFill>
                  <a:srgbClr val="FF0000"/>
                </a:solidFill>
                <a:latin typeface="Arial" pitchFamily="34" charset="0"/>
                <a:cs typeface="Arial" pitchFamily="34" charset="0"/>
              </a:rPr>
              <a:t>    (i) Phương pháp ủ compost.</a:t>
            </a:r>
          </a:p>
          <a:p>
            <a:pPr>
              <a:buFont typeface="Monotype Sorts" pitchFamily="2" charset="2"/>
              <a:buNone/>
            </a:pPr>
            <a:r>
              <a:rPr lang="pt-BR" sz="2400" dirty="0" smtClean="0">
                <a:latin typeface="Arial" pitchFamily="34" charset="0"/>
                <a:cs typeface="Arial" pitchFamily="34" charset="0"/>
              </a:rPr>
              <a:t>    (ii) Sử dụng giun (Vermicomposting) </a:t>
            </a:r>
            <a:endParaRPr lang="en-US" sz="2400" dirty="0" smtClean="0">
              <a:latin typeface="Arial" pitchFamily="34" charset="0"/>
              <a:cs typeface="Arial" pitchFamily="34" charset="0"/>
            </a:endParaRPr>
          </a:p>
          <a:p>
            <a:pPr>
              <a:buFont typeface="Monotype Sorts" pitchFamily="2" charset="2"/>
              <a:buNone/>
            </a:pPr>
            <a:r>
              <a:rPr lang="pt-BR" sz="2400" dirty="0" smtClean="0">
                <a:latin typeface="Arial" pitchFamily="34" charset="0"/>
                <a:cs typeface="Arial" pitchFamily="34" charset="0"/>
              </a:rPr>
              <a:t>    (iii) Sử dụng thảm thực vật </a:t>
            </a:r>
          </a:p>
          <a:p>
            <a:pPr>
              <a:buFont typeface="Monotype Sorts" pitchFamily="2" charset="2"/>
              <a:buNone/>
            </a:pPr>
            <a:r>
              <a:rPr lang="pt-BR" sz="2400" dirty="0" smtClean="0">
                <a:latin typeface="Arial" pitchFamily="34" charset="0"/>
                <a:cs typeface="Arial" pitchFamily="34" charset="0"/>
              </a:rPr>
              <a:t>    (iv) Sử dụng hồ thuỷ sinh</a:t>
            </a:r>
            <a:endParaRPr lang="en-US" sz="2400" dirty="0" smtClean="0">
              <a:latin typeface="Arial" pitchFamily="34" charset="0"/>
              <a:cs typeface="Arial" pitchFamily="34" charset="0"/>
            </a:endParaRPr>
          </a:p>
          <a:p>
            <a:pPr>
              <a:buFont typeface="Monotype Sorts" pitchFamily="2" charset="2"/>
              <a:buNone/>
            </a:pPr>
            <a:r>
              <a:rPr lang="pt-BR" sz="2400" dirty="0" smtClean="0">
                <a:latin typeface="Arial" pitchFamily="34" charset="0"/>
                <a:cs typeface="Arial" pitchFamily="34" charset="0"/>
              </a:rPr>
              <a:t>    (v) Phương pháp bể kỵ khí (Biogas)</a:t>
            </a:r>
            <a:endParaRPr lang="en-US" sz="2400" dirty="0" smtClean="0">
              <a:latin typeface="Arial" pitchFamily="34" charset="0"/>
              <a:cs typeface="Arial" pitchFamily="34" charset="0"/>
            </a:endParaRPr>
          </a:p>
          <a:p>
            <a:pPr>
              <a:buFont typeface="Monotype Sorts" pitchFamily="2" charset="2"/>
              <a:buNone/>
            </a:pPr>
            <a:endParaRPr lang="pt-BR" sz="2400" dirty="0" smtClean="0">
              <a:latin typeface="Arial" pitchFamily="34" charset="0"/>
              <a:cs typeface="Arial" pitchFamily="34" charset="0"/>
            </a:endParaRPr>
          </a:p>
          <a:p>
            <a:pPr>
              <a:buFont typeface="Monotype Sorts" pitchFamily="2" charset="2"/>
              <a:buNone/>
            </a:pPr>
            <a:endParaRPr lang="pt-BR" sz="2400" dirty="0" smtClean="0">
              <a:latin typeface="Arial" pitchFamily="34" charset="0"/>
              <a:cs typeface="Arial" pitchFamily="34" charset="0"/>
            </a:endParaRPr>
          </a:p>
          <a:p>
            <a:pPr>
              <a:buFont typeface="Monotype Sorts" pitchFamily="2" charset="2"/>
              <a:buNone/>
            </a:pPr>
            <a:endParaRPr lang="en-US" sz="2400" dirty="0" smtClean="0">
              <a:latin typeface="Arial" pitchFamily="34" charset="0"/>
              <a:cs typeface="Arial" pitchFamily="34" charset="0"/>
            </a:endParaRPr>
          </a:p>
          <a:p>
            <a:pPr>
              <a:buFont typeface="Monotype Sorts" pitchFamily="2" charset="2"/>
              <a:buNone/>
            </a:pPr>
            <a:endParaRPr lang="en-US" sz="2800" dirty="0" smtClean="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dt" sz="quarter" idx="10"/>
          </p:nvPr>
        </p:nvSpPr>
        <p:spPr>
          <a:xfrm>
            <a:off x="214313" y="6229350"/>
            <a:ext cx="2427287" cy="514350"/>
          </a:xfrm>
          <a:noFill/>
        </p:spPr>
        <p:txBody>
          <a:bodyPr/>
          <a:lstStyle/>
          <a:p>
            <a:fld id="{49E3806B-5F0B-4198-923B-9FF8B8412E9F}" type="datetime5">
              <a:rPr lang="en-US" sz="1800" smtClean="0">
                <a:solidFill>
                  <a:schemeClr val="bg2"/>
                </a:solidFill>
                <a:latin typeface="Arial" pitchFamily="34" charset="0"/>
              </a:rPr>
              <a:pPr/>
              <a:t>16-Oct-17</a:t>
            </a:fld>
            <a:endParaRPr lang="en-US" sz="1800" smtClean="0">
              <a:solidFill>
                <a:schemeClr val="bg2"/>
              </a:solidFill>
              <a:latin typeface="Arial" pitchFamily="34" charset="0"/>
            </a:endParaRPr>
          </a:p>
        </p:txBody>
      </p:sp>
      <p:sp>
        <p:nvSpPr>
          <p:cNvPr id="20483" name="Rectangle 6"/>
          <p:cNvSpPr>
            <a:spLocks noGrp="1" noChangeArrowheads="1"/>
          </p:cNvSpPr>
          <p:nvPr>
            <p:ph type="sldNum" sz="quarter" idx="12"/>
          </p:nvPr>
        </p:nvSpPr>
        <p:spPr>
          <a:xfrm>
            <a:off x="8429625" y="6229350"/>
            <a:ext cx="571500" cy="514350"/>
          </a:xfrm>
          <a:noFill/>
        </p:spPr>
        <p:txBody>
          <a:bodyPr/>
          <a:lstStyle/>
          <a:p>
            <a:pPr algn="ctr"/>
            <a:fld id="{F1BDC228-6A87-4EF0-8BB6-D7AE2E547DC6}" type="slidenum">
              <a:rPr lang="en-US" smtClean="0">
                <a:solidFill>
                  <a:srgbClr val="0070C0"/>
                </a:solidFill>
                <a:latin typeface="Arial" pitchFamily="34" charset="0"/>
              </a:rPr>
              <a:pPr algn="ctr"/>
              <a:t>2</a:t>
            </a:fld>
            <a:endParaRPr lang="en-US" smtClean="0">
              <a:solidFill>
                <a:srgbClr val="0070C0"/>
              </a:solidFill>
              <a:latin typeface="Arial" pitchFamily="34" charset="0"/>
            </a:endParaRPr>
          </a:p>
        </p:txBody>
      </p:sp>
      <p:sp>
        <p:nvSpPr>
          <p:cNvPr id="20484" name="Rectangle 2"/>
          <p:cNvSpPr>
            <a:spLocks noGrp="1" noChangeArrowheads="1"/>
          </p:cNvSpPr>
          <p:nvPr>
            <p:ph type="ctrTitle"/>
          </p:nvPr>
        </p:nvSpPr>
        <p:spPr>
          <a:xfrm>
            <a:off x="457200" y="533400"/>
            <a:ext cx="8229600" cy="5181600"/>
          </a:xfrm>
        </p:spPr>
        <p:txBody>
          <a:bodyPr/>
          <a:lstStyle/>
          <a:p>
            <a:pPr algn="ctr"/>
            <a:r>
              <a:rPr lang="vi-VN" sz="2800" dirty="0" smtClean="0">
                <a:solidFill>
                  <a:srgbClr val="FF0000"/>
                </a:solidFill>
                <a:latin typeface="Arial" pitchFamily="34" charset="0"/>
                <a:cs typeface="Arial" pitchFamily="34" charset="0"/>
              </a:rPr>
              <a:t>Bill Gates</a:t>
            </a:r>
            <a:r>
              <a:rPr lang="en-US" sz="2800" dirty="0" smtClean="0">
                <a:solidFill>
                  <a:srgbClr val="FF0000"/>
                </a:solidFill>
                <a:latin typeface="Arial" pitchFamily="34" charset="0"/>
                <a:cs typeface="Arial" pitchFamily="34" charset="0"/>
              </a:rPr>
              <a:t>, 2013: </a:t>
            </a:r>
            <a:r>
              <a:rPr lang="vi-VN" sz="2800" dirty="0" smtClean="0">
                <a:solidFill>
                  <a:srgbClr val="0000CC"/>
                </a:solidFill>
                <a:latin typeface="Arial" pitchFamily="34" charset="0"/>
                <a:cs typeface="Arial" pitchFamily="34" charset="0"/>
              </a:rPr>
              <a:t>Tôi bị ám ảnh bởi phân bón. Có nghĩa là tôi rất thích thú với vai trò của nó chứ không phải là cách sử dụng nó. Phân bón đóng một vai trò quan trọng trong cuộc sống của người dân trên toàn thế giới.</a:t>
            </a:r>
            <a:r>
              <a:rPr lang="en-US" sz="2800" dirty="0" smtClean="0">
                <a:solidFill>
                  <a:srgbClr val="0000CC"/>
                </a:solidFill>
                <a:latin typeface="Arial" pitchFamily="34" charset="0"/>
                <a:cs typeface="Arial" pitchFamily="34" charset="0"/>
              </a:rPr>
              <a:t> </a:t>
            </a:r>
            <a:r>
              <a:rPr lang="vi-VN" sz="2800" dirty="0" smtClean="0">
                <a:solidFill>
                  <a:srgbClr val="0000CC"/>
                </a:solidFill>
                <a:latin typeface="Arial" pitchFamily="34" charset="0"/>
                <a:cs typeface="Arial" pitchFamily="34" charset="0"/>
              </a:rPr>
              <a:t>Cụ thể, 40% thế giới hưởng lợi từ sản lượng cây trồng tăng lên nhờ phân bón</a:t>
            </a:r>
            <a:r>
              <a:rPr lang="en-US" sz="2800" dirty="0" smtClean="0">
                <a:solidFill>
                  <a:srgbClr val="0000CC"/>
                </a:solidFill>
                <a:latin typeface="Arial" pitchFamily="34" charset="0"/>
                <a:cs typeface="Arial" pitchFamily="34" charset="0"/>
              </a:rPr>
              <a:t/>
            </a:r>
            <a:br>
              <a:rPr lang="en-US" sz="2800" dirty="0" smtClean="0">
                <a:solidFill>
                  <a:srgbClr val="0000CC"/>
                </a:solidFill>
                <a:latin typeface="Arial" pitchFamily="34" charset="0"/>
                <a:cs typeface="Arial" pitchFamily="34" charset="0"/>
              </a:rPr>
            </a:br>
            <a:r>
              <a:rPr lang="en-US" sz="2800" dirty="0" smtClean="0">
                <a:solidFill>
                  <a:srgbClr val="0000CC"/>
                </a:solidFill>
                <a:latin typeface="Arial" pitchFamily="34" charset="0"/>
                <a:cs typeface="Arial" pitchFamily="34" charset="0"/>
              </a:rPr>
              <a:t/>
            </a:r>
            <a:br>
              <a:rPr lang="en-US" sz="2800" dirty="0" smtClean="0">
                <a:solidFill>
                  <a:srgbClr val="0000CC"/>
                </a:solidFill>
                <a:latin typeface="Arial" pitchFamily="34" charset="0"/>
                <a:cs typeface="Arial" pitchFamily="34" charset="0"/>
              </a:rPr>
            </a:br>
            <a:r>
              <a:rPr lang="en-US" sz="3600" dirty="0" smtClean="0">
                <a:solidFill>
                  <a:srgbClr val="0000CC"/>
                </a:solidFill>
                <a:latin typeface="Arial" pitchFamily="34" charset="0"/>
                <a:cs typeface="Arial" pitchFamily="34" charset="0"/>
              </a:rPr>
              <a:t/>
            </a:r>
            <a:br>
              <a:rPr lang="en-US" sz="3600" dirty="0" smtClean="0">
                <a:solidFill>
                  <a:srgbClr val="0000CC"/>
                </a:solidFill>
                <a:latin typeface="Arial" pitchFamily="34" charset="0"/>
                <a:cs typeface="Arial" pitchFamily="34" charset="0"/>
              </a:rPr>
            </a:br>
            <a:r>
              <a:rPr lang="en-US" sz="1800" dirty="0" smtClean="0">
                <a:solidFill>
                  <a:srgbClr val="0000CC"/>
                </a:solidFill>
                <a:latin typeface="Arial" pitchFamily="34" charset="0"/>
                <a:cs typeface="Arial" pitchFamily="34" charset="0"/>
              </a:rPr>
              <a:t> </a:t>
            </a:r>
            <a:r>
              <a:rPr lang="en-US" sz="1800" dirty="0" err="1" smtClean="0">
                <a:solidFill>
                  <a:srgbClr val="0000CC"/>
                </a:solidFill>
                <a:latin typeface="Arial" pitchFamily="34" charset="0"/>
                <a:cs typeface="Arial" pitchFamily="34" charset="0"/>
              </a:rPr>
              <a:t>Nguồn</a:t>
            </a:r>
            <a:r>
              <a:rPr lang="en-US" sz="1800" dirty="0" smtClean="0">
                <a:solidFill>
                  <a:srgbClr val="0000CC"/>
                </a:solidFill>
                <a:latin typeface="Arial" pitchFamily="34" charset="0"/>
                <a:cs typeface="Arial" pitchFamily="34" charset="0"/>
              </a:rPr>
              <a:t>:</a:t>
            </a:r>
            <a:r>
              <a:rPr lang="en-US" sz="2400" dirty="0" smtClean="0">
                <a:latin typeface="Arial" pitchFamily="34" charset="0"/>
                <a:cs typeface="Arial" pitchFamily="34" charset="0"/>
              </a:rPr>
              <a:t> </a:t>
            </a:r>
            <a:r>
              <a:rPr lang="en-US" sz="1800" dirty="0" smtClean="0">
                <a:solidFill>
                  <a:srgbClr val="0000CC"/>
                </a:solidFill>
                <a:latin typeface="Arial" pitchFamily="34" charset="0"/>
                <a:cs typeface="Arial" pitchFamily="34" charset="0"/>
              </a:rPr>
              <a:t>Interview with Charlie Rose on November 12, 2013 </a:t>
            </a:r>
            <a:br>
              <a:rPr lang="en-US" sz="1800" dirty="0" smtClean="0">
                <a:solidFill>
                  <a:srgbClr val="0000CC"/>
                </a:solidFill>
                <a:latin typeface="Arial" pitchFamily="34" charset="0"/>
                <a:cs typeface="Arial" pitchFamily="34" charset="0"/>
              </a:rPr>
            </a:br>
            <a:r>
              <a:rPr lang="en-US" sz="1800" dirty="0" smtClean="0">
                <a:solidFill>
                  <a:srgbClr val="0000CC"/>
                </a:solidFill>
                <a:latin typeface="Arial" pitchFamily="34" charset="0"/>
                <a:cs typeface="Arial" pitchFamily="34" charset="0"/>
              </a:rPr>
              <a:t> </a:t>
            </a:r>
            <a:r>
              <a:rPr lang="en-US" sz="1800" i="1" dirty="0" smtClean="0">
                <a:solidFill>
                  <a:schemeClr val="tx1"/>
                </a:solidFill>
                <a:latin typeface="Arial" pitchFamily="34" charset="0"/>
                <a:cs typeface="Arial" pitchFamily="34" charset="0"/>
              </a:rPr>
              <a:t>https://borgenproject.org/bill-gates-loves-fertilizer/</a:t>
            </a:r>
            <a:endParaRPr lang="en-US" sz="1800" dirty="0" smtClean="0">
              <a:solidFill>
                <a:srgbClr val="0000CC"/>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dt" sz="quarter" idx="10"/>
          </p:nvPr>
        </p:nvSpPr>
        <p:spPr>
          <a:xfrm>
            <a:off x="214313" y="6229350"/>
            <a:ext cx="2427287" cy="514350"/>
          </a:xfrm>
          <a:noFill/>
        </p:spPr>
        <p:txBody>
          <a:bodyPr/>
          <a:lstStyle/>
          <a:p>
            <a:fld id="{07123E7A-FD1E-459E-960D-C6F243FA0A51}" type="datetime5">
              <a:rPr lang="en-US" sz="1800" smtClean="0">
                <a:solidFill>
                  <a:schemeClr val="bg2"/>
                </a:solidFill>
                <a:latin typeface="Arial" pitchFamily="34" charset="0"/>
              </a:rPr>
              <a:pPr/>
              <a:t>16-Oct-17</a:t>
            </a:fld>
            <a:endParaRPr lang="en-US" sz="1800" smtClean="0">
              <a:solidFill>
                <a:schemeClr val="bg2"/>
              </a:solidFill>
              <a:latin typeface="Arial" pitchFamily="34" charset="0"/>
            </a:endParaRPr>
          </a:p>
        </p:txBody>
      </p:sp>
      <p:sp>
        <p:nvSpPr>
          <p:cNvPr id="26627" name="Rectangle 6"/>
          <p:cNvSpPr>
            <a:spLocks noGrp="1" noChangeArrowheads="1"/>
          </p:cNvSpPr>
          <p:nvPr>
            <p:ph type="sldNum" sz="quarter" idx="12"/>
          </p:nvPr>
        </p:nvSpPr>
        <p:spPr>
          <a:xfrm>
            <a:off x="8429625" y="6229350"/>
            <a:ext cx="571500" cy="514350"/>
          </a:xfrm>
          <a:noFill/>
        </p:spPr>
        <p:txBody>
          <a:bodyPr/>
          <a:lstStyle/>
          <a:p>
            <a:pPr algn="ctr"/>
            <a:fld id="{A36C1D3C-4641-49C3-AB0B-D2E524FE1738}" type="slidenum">
              <a:rPr lang="en-US" smtClean="0">
                <a:solidFill>
                  <a:srgbClr val="0070C0"/>
                </a:solidFill>
                <a:latin typeface="Arial" pitchFamily="34" charset="0"/>
              </a:rPr>
              <a:pPr algn="ctr"/>
              <a:t>20</a:t>
            </a:fld>
            <a:endParaRPr lang="en-US" smtClean="0">
              <a:solidFill>
                <a:srgbClr val="0070C0"/>
              </a:solidFill>
              <a:latin typeface="Arial" pitchFamily="34" charset="0"/>
            </a:endParaRPr>
          </a:p>
        </p:txBody>
      </p:sp>
      <p:sp>
        <p:nvSpPr>
          <p:cNvPr id="26628" name="Rectangle 2"/>
          <p:cNvSpPr>
            <a:spLocks noGrp="1" noChangeArrowheads="1"/>
          </p:cNvSpPr>
          <p:nvPr>
            <p:ph type="ctrTitle"/>
          </p:nvPr>
        </p:nvSpPr>
        <p:spPr>
          <a:xfrm>
            <a:off x="0" y="2286000"/>
            <a:ext cx="9144000" cy="1295400"/>
          </a:xfrm>
        </p:spPr>
        <p:txBody>
          <a:bodyPr/>
          <a:lstStyle/>
          <a:p>
            <a:pPr algn="ctr"/>
            <a:r>
              <a:rPr lang="en-US" sz="4000" b="1" dirty="0" err="1" smtClean="0">
                <a:solidFill>
                  <a:srgbClr val="0070C0"/>
                </a:solidFill>
                <a:latin typeface="Arial" pitchFamily="34" charset="0"/>
                <a:cs typeface="Arial" pitchFamily="34" charset="0"/>
              </a:rPr>
              <a:t>Công</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nghệ</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xử</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lý</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chất</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thải</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chăn</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nuôi</a:t>
            </a:r>
            <a:r>
              <a:rPr lang="en-US" sz="4000" b="1" dirty="0" smtClean="0">
                <a:solidFill>
                  <a:srgbClr val="0070C0"/>
                </a:solidFill>
                <a:latin typeface="Arial" pitchFamily="34" charset="0"/>
                <a:cs typeface="Arial" pitchFamily="34" charset="0"/>
              </a:rPr>
              <a:t/>
            </a:r>
            <a:br>
              <a:rPr lang="en-US" sz="4000" b="1" dirty="0" smtClean="0">
                <a:solidFill>
                  <a:srgbClr val="0070C0"/>
                </a:solidFill>
                <a:latin typeface="Arial" pitchFamily="34" charset="0"/>
                <a:cs typeface="Arial" pitchFamily="34" charset="0"/>
              </a:rPr>
            </a:br>
            <a:r>
              <a:rPr lang="en-US" sz="4000" b="1" dirty="0" err="1" smtClean="0">
                <a:solidFill>
                  <a:srgbClr val="0070C0"/>
                </a:solidFill>
                <a:latin typeface="Arial" pitchFamily="34" charset="0"/>
                <a:cs typeface="Arial" pitchFamily="34" charset="0"/>
              </a:rPr>
              <a:t>bằng</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phương</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pháp</a:t>
            </a:r>
            <a:r>
              <a:rPr lang="en-US" sz="4000" b="1" dirty="0" smtClean="0">
                <a:solidFill>
                  <a:srgbClr val="0070C0"/>
                </a:solidFill>
                <a:latin typeface="Arial" pitchFamily="34" charset="0"/>
                <a:cs typeface="Arial" pitchFamily="34" charset="0"/>
              </a:rPr>
              <a:t> ủ </a:t>
            </a:r>
            <a:endParaRPr lang="en-US" b="1" dirty="0" smtClean="0">
              <a:solidFill>
                <a:srgbClr val="0070C0"/>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err="1" smtClean="0">
                <a:latin typeface="Arial" pitchFamily="34" charset="0"/>
                <a:cs typeface="Arial" pitchFamily="34" charset="0"/>
              </a:rPr>
              <a:t>Công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nghệ</a:t>
            </a:r>
            <a:r>
              <a:rPr lang="en-US" sz="3200" dirty="0" smtClean="0">
                <a:latin typeface="Arial" pitchFamily="34" charset="0"/>
                <a:cs typeface="Arial" pitchFamily="34" charset="0"/>
              </a:rPr>
              <a:t> ASP </a:t>
            </a:r>
            <a:r>
              <a:rPr lang="en-US" sz="3200" dirty="0" err="1" smtClean="0">
                <a:latin typeface="Arial" pitchFamily="34" charset="0"/>
                <a:cs typeface="Arial" pitchFamily="34" charset="0"/>
              </a:rPr>
              <a:t>thùng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nhỏ</a:t>
            </a:r>
            <a:r>
              <a:rPr lang="en-US" sz="3200" dirty="0" smtClean="0">
                <a:latin typeface="Arial" pitchFamily="34" charset="0"/>
                <a:cs typeface="Arial" pitchFamily="34" charset="0"/>
              </a:rPr>
              <a:t> (Micro-Bin) </a:t>
            </a:r>
            <a:r>
              <a:rPr lang="en-US" i="1" dirty="0" smtClean="0">
                <a:latin typeface="Arial" pitchFamily="34" charset="0"/>
                <a:cs typeface="Arial" pitchFamily="34" charset="0"/>
              </a:rPr>
              <a:t/>
            </a:r>
            <a:br>
              <a:rPr lang="en-US" i="1" dirty="0" smtClean="0">
                <a:latin typeface="Arial" pitchFamily="34" charset="0"/>
                <a:cs typeface="Arial" pitchFamily="34" charset="0"/>
              </a:rPr>
            </a:br>
            <a:endParaRPr lang="en-US" dirty="0"/>
          </a:p>
        </p:txBody>
      </p:sp>
      <p:sp>
        <p:nvSpPr>
          <p:cNvPr id="3" name="Text Placeholder 2"/>
          <p:cNvSpPr>
            <a:spLocks noGrp="1"/>
          </p:cNvSpPr>
          <p:nvPr>
            <p:ph type="body" idx="1"/>
          </p:nvPr>
        </p:nvSpPr>
        <p:spPr>
          <a:xfrm>
            <a:off x="457200" y="1447800"/>
            <a:ext cx="8382000" cy="1905000"/>
          </a:xfrm>
        </p:spPr>
        <p:txBody>
          <a:bodyPr/>
          <a:lstStyle/>
          <a:p>
            <a:r>
              <a:rPr lang="en-US" sz="2000" b="0" dirty="0" err="1" smtClean="0"/>
              <a:t>Mô</a:t>
            </a:r>
            <a:r>
              <a:rPr lang="en-US" sz="2000" b="0" dirty="0" smtClean="0"/>
              <a:t> </a:t>
            </a:r>
            <a:r>
              <a:rPr lang="en-US" sz="2000" b="0" dirty="0" err="1" smtClean="0"/>
              <a:t>hình</a:t>
            </a:r>
            <a:r>
              <a:rPr lang="en-US" sz="2000" b="0" dirty="0" smtClean="0"/>
              <a:t> </a:t>
            </a:r>
            <a:r>
              <a:rPr lang="en-US" sz="2000" b="0" dirty="0" err="1" smtClean="0"/>
              <a:t>này</a:t>
            </a:r>
            <a:r>
              <a:rPr lang="en-US" sz="2000" b="0" dirty="0" smtClean="0"/>
              <a:t> </a:t>
            </a:r>
            <a:r>
              <a:rPr lang="en-US" sz="2000" b="0" dirty="0" err="1" smtClean="0"/>
              <a:t>sử</a:t>
            </a:r>
            <a:r>
              <a:rPr lang="en-US" sz="2000" b="0" dirty="0" smtClean="0"/>
              <a:t> </a:t>
            </a:r>
            <a:r>
              <a:rPr lang="en-US" sz="2000" b="0" dirty="0" err="1" smtClean="0"/>
              <a:t>dụng</a:t>
            </a:r>
            <a:r>
              <a:rPr lang="en-US" sz="2000" b="0" dirty="0" smtClean="0"/>
              <a:t> </a:t>
            </a:r>
            <a:r>
              <a:rPr lang="en-US" sz="2000" b="0" dirty="0" err="1" smtClean="0"/>
              <a:t>các</a:t>
            </a:r>
            <a:r>
              <a:rPr lang="en-US" sz="2000" b="0" dirty="0" smtClean="0"/>
              <a:t> </a:t>
            </a:r>
            <a:r>
              <a:rPr lang="en-US" sz="2000" b="0" dirty="0" err="1" smtClean="0"/>
              <a:t>thùng</a:t>
            </a:r>
            <a:r>
              <a:rPr lang="en-US" sz="2000" b="0" dirty="0" smtClean="0"/>
              <a:t> </a:t>
            </a:r>
            <a:r>
              <a:rPr lang="en-US" sz="2000" b="0" dirty="0" err="1" smtClean="0"/>
              <a:t>đóng</a:t>
            </a:r>
            <a:r>
              <a:rPr lang="en-US" sz="2000" b="0" dirty="0" smtClean="0"/>
              <a:t> </a:t>
            </a:r>
            <a:r>
              <a:rPr lang="en-US" sz="2000" b="0" dirty="0" err="1" smtClean="0"/>
              <a:t>sẵn</a:t>
            </a:r>
            <a:r>
              <a:rPr lang="en-US" sz="2000" b="0" dirty="0" smtClean="0"/>
              <a:t>, </a:t>
            </a:r>
            <a:r>
              <a:rPr lang="en-US" sz="2000" b="0" dirty="0" err="1" smtClean="0"/>
              <a:t>có</a:t>
            </a:r>
            <a:r>
              <a:rPr lang="en-US" sz="2000" b="0" dirty="0" smtClean="0"/>
              <a:t> </a:t>
            </a:r>
            <a:r>
              <a:rPr lang="en-US" sz="2000" b="0" dirty="0" err="1" smtClean="0"/>
              <a:t>thể</a:t>
            </a:r>
            <a:r>
              <a:rPr lang="en-US" sz="2000" b="0" dirty="0" smtClean="0"/>
              <a:t> </a:t>
            </a:r>
            <a:r>
              <a:rPr lang="en-US" sz="2000" b="0" dirty="0" err="1" smtClean="0"/>
              <a:t>mở</a:t>
            </a:r>
            <a:r>
              <a:rPr lang="en-US" sz="2000" b="0" dirty="0" smtClean="0"/>
              <a:t> </a:t>
            </a:r>
            <a:r>
              <a:rPr lang="en-US" sz="2000" b="0" dirty="0" err="1" smtClean="0"/>
              <a:t>các</a:t>
            </a:r>
            <a:r>
              <a:rPr lang="en-US" sz="2000" b="0" dirty="0" smtClean="0"/>
              <a:t> </a:t>
            </a:r>
            <a:r>
              <a:rPr lang="en-US" sz="2000" b="0" dirty="0" err="1" smtClean="0"/>
              <a:t>vách</a:t>
            </a:r>
            <a:r>
              <a:rPr lang="en-US" sz="2000" b="0" dirty="0" smtClean="0"/>
              <a:t> </a:t>
            </a:r>
            <a:r>
              <a:rPr lang="en-US" sz="2000" b="0" dirty="0" err="1" smtClean="0"/>
              <a:t>ngăn</a:t>
            </a:r>
            <a:r>
              <a:rPr lang="en-US" sz="2000" b="0" dirty="0" smtClean="0"/>
              <a:t> </a:t>
            </a:r>
            <a:r>
              <a:rPr lang="en-US" sz="2000" b="0" dirty="0" err="1" smtClean="0"/>
              <a:t>dễ</a:t>
            </a:r>
            <a:r>
              <a:rPr lang="en-US" sz="2000" b="0" dirty="0" smtClean="0"/>
              <a:t> </a:t>
            </a:r>
            <a:r>
              <a:rPr lang="en-US" sz="2000" b="0" dirty="0" err="1" smtClean="0"/>
              <a:t>dàng</a:t>
            </a:r>
            <a:r>
              <a:rPr lang="en-US" sz="2000" b="0" dirty="0" smtClean="0"/>
              <a:t>; </a:t>
            </a:r>
            <a:r>
              <a:rPr lang="en-US" sz="2000" b="0" dirty="0" err="1" smtClean="0"/>
              <a:t>kích</a:t>
            </a:r>
            <a:r>
              <a:rPr lang="en-US" sz="2000" b="0" dirty="0" smtClean="0"/>
              <a:t> </a:t>
            </a:r>
            <a:r>
              <a:rPr lang="en-US" sz="2000" b="0" dirty="0" err="1" smtClean="0"/>
              <a:t>thước</a:t>
            </a:r>
            <a:r>
              <a:rPr lang="en-US" sz="2000" b="0" dirty="0" smtClean="0"/>
              <a:t> 5-10m3, </a:t>
            </a:r>
            <a:r>
              <a:rPr lang="en-US" sz="2000" b="0" dirty="0" err="1" smtClean="0"/>
              <a:t>phù</a:t>
            </a:r>
            <a:r>
              <a:rPr lang="en-US" sz="2000" b="0" dirty="0" smtClean="0"/>
              <a:t> </a:t>
            </a:r>
            <a:r>
              <a:rPr lang="en-US" sz="2000" b="0" dirty="0" err="1" smtClean="0"/>
              <a:t>hợp</a:t>
            </a:r>
            <a:r>
              <a:rPr lang="en-US" sz="2000" b="0" dirty="0" smtClean="0"/>
              <a:t> </a:t>
            </a:r>
            <a:r>
              <a:rPr lang="en-US" sz="2000" b="0" dirty="0" err="1" smtClean="0"/>
              <a:t>cho</a:t>
            </a:r>
            <a:r>
              <a:rPr lang="en-US" sz="2000" b="0" dirty="0" smtClean="0"/>
              <a:t> </a:t>
            </a:r>
            <a:r>
              <a:rPr lang="en-US" sz="2000" b="0" dirty="0" err="1" smtClean="0"/>
              <a:t>các</a:t>
            </a:r>
            <a:r>
              <a:rPr lang="en-US" sz="2000" b="0" dirty="0" smtClean="0"/>
              <a:t> </a:t>
            </a:r>
            <a:r>
              <a:rPr lang="en-US" sz="2000" b="0" dirty="0" err="1" smtClean="0"/>
              <a:t>hộ</a:t>
            </a:r>
            <a:r>
              <a:rPr lang="en-US" sz="2000" b="0" dirty="0" smtClean="0"/>
              <a:t> </a:t>
            </a:r>
            <a:r>
              <a:rPr lang="en-US" sz="2000" b="0" dirty="0" err="1" smtClean="0"/>
              <a:t>chăn</a:t>
            </a:r>
            <a:r>
              <a:rPr lang="en-US" sz="2000" b="0" dirty="0" smtClean="0"/>
              <a:t> </a:t>
            </a:r>
            <a:r>
              <a:rPr lang="en-US" sz="2000" b="0" dirty="0" err="1" smtClean="0"/>
              <a:t>nuôi</a:t>
            </a:r>
            <a:r>
              <a:rPr lang="en-US" sz="2000" b="0" dirty="0" smtClean="0"/>
              <a:t> </a:t>
            </a:r>
            <a:r>
              <a:rPr lang="en-US" sz="2000" b="0" dirty="0" err="1" smtClean="0"/>
              <a:t>nhỏ</a:t>
            </a:r>
            <a:r>
              <a:rPr lang="en-US" sz="2000" b="0" dirty="0" smtClean="0"/>
              <a:t>, </a:t>
            </a:r>
            <a:r>
              <a:rPr lang="en-US" sz="2000" b="0" dirty="0" err="1" smtClean="0"/>
              <a:t>có</a:t>
            </a:r>
            <a:r>
              <a:rPr lang="en-US" sz="2000" b="0" dirty="0" smtClean="0"/>
              <a:t> </a:t>
            </a:r>
            <a:r>
              <a:rPr lang="en-US" sz="2000" b="0" dirty="0" err="1" smtClean="0"/>
              <a:t>ít</a:t>
            </a:r>
            <a:r>
              <a:rPr lang="en-US" sz="2000" b="0" dirty="0" smtClean="0"/>
              <a:t> </a:t>
            </a:r>
            <a:r>
              <a:rPr lang="en-US" sz="2000" b="0" dirty="0" err="1" smtClean="0"/>
              <a:t>chất</a:t>
            </a:r>
            <a:r>
              <a:rPr lang="en-US" sz="2000" b="0" dirty="0" smtClean="0"/>
              <a:t> </a:t>
            </a:r>
            <a:r>
              <a:rPr lang="en-US" sz="2000" b="0" dirty="0" err="1" smtClean="0"/>
              <a:t>thải</a:t>
            </a:r>
            <a:r>
              <a:rPr lang="en-US" sz="2000" b="0" dirty="0" smtClean="0"/>
              <a:t>. </a:t>
            </a:r>
            <a:r>
              <a:rPr lang="en-US" sz="2000" b="0" dirty="0" err="1" smtClean="0"/>
              <a:t>Mỗi</a:t>
            </a:r>
            <a:r>
              <a:rPr lang="en-US" sz="2000" b="0" dirty="0" smtClean="0"/>
              <a:t> </a:t>
            </a:r>
            <a:r>
              <a:rPr lang="en-US" sz="2000" b="0" dirty="0" err="1" smtClean="0"/>
              <a:t>hộ</a:t>
            </a:r>
            <a:r>
              <a:rPr lang="en-US" sz="2000" b="0" dirty="0" smtClean="0"/>
              <a:t> </a:t>
            </a:r>
            <a:r>
              <a:rPr lang="en-US" sz="2000" b="0" dirty="0" err="1" smtClean="0"/>
              <a:t>cần</a:t>
            </a:r>
            <a:r>
              <a:rPr lang="en-US" sz="2000" b="0" dirty="0" smtClean="0"/>
              <a:t> </a:t>
            </a:r>
            <a:r>
              <a:rPr lang="en-US" sz="2000" b="0" dirty="0" err="1" smtClean="0"/>
              <a:t>có</a:t>
            </a:r>
            <a:r>
              <a:rPr lang="en-US" sz="2000" b="0" dirty="0" smtClean="0"/>
              <a:t> </a:t>
            </a:r>
            <a:r>
              <a:rPr lang="en-US" sz="2000" b="0" dirty="0" err="1" smtClean="0"/>
              <a:t>nhiều</a:t>
            </a:r>
            <a:r>
              <a:rPr lang="en-US" sz="2000" b="0" dirty="0" smtClean="0"/>
              <a:t> </a:t>
            </a:r>
            <a:r>
              <a:rPr lang="en-US" sz="2000" b="0" dirty="0" err="1" smtClean="0"/>
              <a:t>thùng</a:t>
            </a:r>
            <a:r>
              <a:rPr lang="en-US" sz="2000" b="0" dirty="0" smtClean="0"/>
              <a:t> (Micro-bin) </a:t>
            </a:r>
            <a:r>
              <a:rPr lang="en-US" sz="2000" b="0" dirty="0" err="1" smtClean="0"/>
              <a:t>để</a:t>
            </a:r>
            <a:r>
              <a:rPr lang="en-US" sz="2000" b="0" dirty="0" smtClean="0"/>
              <a:t> </a:t>
            </a:r>
            <a:r>
              <a:rPr lang="en-US" sz="2000" b="0" dirty="0" err="1" smtClean="0"/>
              <a:t>đảm</a:t>
            </a:r>
            <a:r>
              <a:rPr lang="en-US" sz="2000" b="0" dirty="0" smtClean="0"/>
              <a:t> </a:t>
            </a:r>
            <a:r>
              <a:rPr lang="en-US" sz="2000" b="0" dirty="0" err="1" smtClean="0"/>
              <a:t>bảo</a:t>
            </a:r>
            <a:r>
              <a:rPr lang="en-US" sz="2000" b="0" dirty="0" smtClean="0"/>
              <a:t> </a:t>
            </a:r>
            <a:r>
              <a:rPr lang="en-US" sz="2000" b="0" dirty="0" err="1" smtClean="0"/>
              <a:t>mỗi</a:t>
            </a:r>
            <a:r>
              <a:rPr lang="en-US" sz="2000" b="0" dirty="0" smtClean="0"/>
              <a:t> </a:t>
            </a:r>
            <a:r>
              <a:rPr lang="en-US" sz="2000" b="0" dirty="0" err="1" smtClean="0"/>
              <a:t>thùng</a:t>
            </a:r>
            <a:r>
              <a:rPr lang="en-US" sz="2000" b="0" dirty="0" smtClean="0"/>
              <a:t> </a:t>
            </a:r>
            <a:r>
              <a:rPr lang="en-US" sz="2000" b="0" dirty="0" err="1" smtClean="0"/>
              <a:t>hoạt</a:t>
            </a:r>
            <a:r>
              <a:rPr lang="en-US" sz="2000" b="0" dirty="0" smtClean="0"/>
              <a:t> </a:t>
            </a:r>
            <a:r>
              <a:rPr lang="en-US" sz="2000" b="0" dirty="0" err="1" smtClean="0"/>
              <a:t>động</a:t>
            </a:r>
            <a:r>
              <a:rPr lang="en-US" sz="2000" b="0" dirty="0" smtClean="0"/>
              <a:t> </a:t>
            </a:r>
            <a:r>
              <a:rPr lang="en-US" sz="2000" b="0" dirty="0" err="1" smtClean="0"/>
              <a:t>riêng</a:t>
            </a:r>
            <a:r>
              <a:rPr lang="en-US" sz="2000" b="0" dirty="0" smtClean="0"/>
              <a:t> </a:t>
            </a:r>
            <a:r>
              <a:rPr lang="en-US" sz="2000" b="0" dirty="0" err="1" smtClean="0"/>
              <a:t>biệt</a:t>
            </a:r>
            <a:r>
              <a:rPr lang="en-US" sz="2000" b="0" dirty="0" smtClean="0"/>
              <a:t> </a:t>
            </a:r>
            <a:r>
              <a:rPr lang="en-US" sz="2000" b="0" dirty="0" err="1" smtClean="0"/>
              <a:t>cho</a:t>
            </a:r>
            <a:r>
              <a:rPr lang="en-US" sz="2000" b="0" dirty="0" smtClean="0"/>
              <a:t> </a:t>
            </a:r>
            <a:r>
              <a:rPr lang="en-US" sz="2000" b="0" dirty="0" err="1" smtClean="0"/>
              <a:t>đến</a:t>
            </a:r>
            <a:r>
              <a:rPr lang="en-US" sz="2000" b="0" dirty="0" smtClean="0"/>
              <a:t> </a:t>
            </a:r>
            <a:r>
              <a:rPr lang="en-US" sz="2000" b="0" dirty="0" err="1" smtClean="0"/>
              <a:t>khi</a:t>
            </a:r>
            <a:r>
              <a:rPr lang="en-US" sz="2000" b="0" dirty="0" smtClean="0"/>
              <a:t> </a:t>
            </a:r>
            <a:r>
              <a:rPr lang="en-US" sz="2000" b="0" dirty="0" err="1" smtClean="0"/>
              <a:t>chất</a:t>
            </a:r>
            <a:r>
              <a:rPr lang="en-US" sz="2000" b="0" dirty="0" smtClean="0"/>
              <a:t> </a:t>
            </a:r>
            <a:r>
              <a:rPr lang="en-US" sz="2000" b="0" dirty="0" err="1" smtClean="0"/>
              <a:t>thải</a:t>
            </a:r>
            <a:r>
              <a:rPr lang="en-US" sz="2000" b="0" dirty="0" smtClean="0"/>
              <a:t> </a:t>
            </a:r>
            <a:r>
              <a:rPr lang="en-US" sz="2000" b="0" dirty="0" err="1" smtClean="0"/>
              <a:t>được</a:t>
            </a:r>
            <a:r>
              <a:rPr lang="en-US" sz="2000" b="0" dirty="0" smtClean="0"/>
              <a:t> </a:t>
            </a:r>
            <a:r>
              <a:rPr lang="en-US" sz="2000" b="0" dirty="0" err="1" smtClean="0"/>
              <a:t>phân</a:t>
            </a:r>
            <a:r>
              <a:rPr lang="en-US" sz="2000" b="0" dirty="0" smtClean="0"/>
              <a:t> </a:t>
            </a:r>
            <a:r>
              <a:rPr lang="en-US" sz="2000" b="0" dirty="0" err="1" smtClean="0"/>
              <a:t>hủy</a:t>
            </a:r>
            <a:r>
              <a:rPr lang="en-US" sz="2000" b="0" dirty="0" smtClean="0"/>
              <a:t>. </a:t>
            </a:r>
            <a:r>
              <a:rPr lang="en-US" sz="2000" b="0" dirty="0" err="1" smtClean="0"/>
              <a:t>Các</a:t>
            </a:r>
            <a:r>
              <a:rPr lang="en-US" sz="2000" b="0" dirty="0" smtClean="0"/>
              <a:t> </a:t>
            </a:r>
            <a:r>
              <a:rPr lang="en-US" sz="2000" b="0" dirty="0" err="1" smtClean="0"/>
              <a:t>thùng</a:t>
            </a:r>
            <a:r>
              <a:rPr lang="en-US" sz="2000" b="0" dirty="0" smtClean="0"/>
              <a:t> </a:t>
            </a:r>
            <a:r>
              <a:rPr lang="en-US" sz="2000" b="0" dirty="0" err="1" smtClean="0"/>
              <a:t>đều</a:t>
            </a:r>
            <a:r>
              <a:rPr lang="en-US" sz="2000" b="0" dirty="0" smtClean="0"/>
              <a:t> </a:t>
            </a:r>
            <a:r>
              <a:rPr lang="en-US" sz="2000" b="0" dirty="0" err="1" smtClean="0"/>
              <a:t>được</a:t>
            </a:r>
            <a:r>
              <a:rPr lang="en-US" sz="2000" b="0" dirty="0" smtClean="0"/>
              <a:t> </a:t>
            </a:r>
            <a:r>
              <a:rPr lang="en-US" sz="2000" b="0" dirty="0" err="1" smtClean="0"/>
              <a:t>nối</a:t>
            </a:r>
            <a:r>
              <a:rPr lang="en-US" sz="2000" b="0" dirty="0" smtClean="0"/>
              <a:t> </a:t>
            </a:r>
            <a:r>
              <a:rPr lang="en-US" sz="2000" b="0" dirty="0" err="1" smtClean="0"/>
              <a:t>với</a:t>
            </a:r>
            <a:r>
              <a:rPr lang="en-US" sz="2000" b="0" dirty="0" smtClean="0"/>
              <a:t> </a:t>
            </a:r>
            <a:r>
              <a:rPr lang="en-US" sz="2000" b="0" dirty="0" err="1" smtClean="0"/>
              <a:t>máy</a:t>
            </a:r>
            <a:r>
              <a:rPr lang="en-US" sz="2000" b="0" dirty="0" smtClean="0"/>
              <a:t> </a:t>
            </a:r>
            <a:r>
              <a:rPr lang="en-US" sz="2000" b="0" dirty="0" err="1" smtClean="0"/>
              <a:t>thổi</a:t>
            </a:r>
            <a:r>
              <a:rPr lang="en-US" sz="2000" b="0" dirty="0" smtClean="0"/>
              <a:t> </a:t>
            </a:r>
            <a:r>
              <a:rPr lang="en-US" sz="2000" b="0" dirty="0" err="1" smtClean="0"/>
              <a:t>khí</a:t>
            </a:r>
            <a:r>
              <a:rPr lang="en-US" sz="2000" b="0" dirty="0" smtClean="0"/>
              <a:t> qua </a:t>
            </a:r>
            <a:r>
              <a:rPr lang="en-US" sz="2000" b="0" dirty="0" err="1" smtClean="0"/>
              <a:t>hệ</a:t>
            </a:r>
            <a:r>
              <a:rPr lang="en-US" sz="2000" b="0" dirty="0" smtClean="0"/>
              <a:t> </a:t>
            </a:r>
            <a:r>
              <a:rPr lang="en-US" sz="2000" b="0" dirty="0" err="1" smtClean="0"/>
              <a:t>thống</a:t>
            </a:r>
            <a:r>
              <a:rPr lang="en-US" sz="2000" b="0" dirty="0" smtClean="0"/>
              <a:t> </a:t>
            </a:r>
            <a:r>
              <a:rPr lang="en-US" sz="2000" b="0" dirty="0" err="1" smtClean="0"/>
              <a:t>ống</a:t>
            </a:r>
            <a:r>
              <a:rPr lang="en-US" sz="2000" b="0" dirty="0" smtClean="0"/>
              <a:t> </a:t>
            </a:r>
            <a:r>
              <a:rPr lang="en-US" sz="2000" b="0" dirty="0" err="1" smtClean="0"/>
              <a:t>lắp</a:t>
            </a:r>
            <a:r>
              <a:rPr lang="en-US" sz="2000" b="0" dirty="0" smtClean="0"/>
              <a:t> </a:t>
            </a:r>
            <a:r>
              <a:rPr lang="en-US" sz="2000" b="0" dirty="0" err="1" smtClean="0"/>
              <a:t>sẵn</a:t>
            </a:r>
            <a:r>
              <a:rPr lang="en-US" sz="2000" b="0" dirty="0" smtClean="0"/>
              <a:t>. </a:t>
            </a:r>
            <a:r>
              <a:rPr lang="en-US" sz="2000" b="0" dirty="0" err="1" smtClean="0"/>
              <a:t>Nếu</a:t>
            </a:r>
            <a:r>
              <a:rPr lang="en-US" sz="2000" b="0" dirty="0" smtClean="0"/>
              <a:t> </a:t>
            </a:r>
            <a:r>
              <a:rPr lang="en-US" sz="2000" b="0" dirty="0" err="1" smtClean="0"/>
              <a:t>nhiều</a:t>
            </a:r>
            <a:r>
              <a:rPr lang="en-US" sz="2000" b="0" dirty="0" smtClean="0"/>
              <a:t> </a:t>
            </a:r>
            <a:r>
              <a:rPr lang="en-US" sz="2000" b="0" dirty="0" err="1" smtClean="0"/>
              <a:t>chất</a:t>
            </a:r>
            <a:r>
              <a:rPr lang="en-US" sz="2000" b="0" dirty="0" smtClean="0"/>
              <a:t> </a:t>
            </a:r>
            <a:r>
              <a:rPr lang="en-US" sz="2000" b="0" dirty="0" err="1" smtClean="0"/>
              <a:t>thải</a:t>
            </a:r>
            <a:r>
              <a:rPr lang="en-US" sz="2000" b="0" dirty="0" smtClean="0"/>
              <a:t> </a:t>
            </a:r>
            <a:r>
              <a:rPr lang="en-US" sz="2000" b="0" dirty="0" err="1" smtClean="0"/>
              <a:t>hoặc</a:t>
            </a:r>
            <a:r>
              <a:rPr lang="en-US" sz="2000" b="0" dirty="0" smtClean="0"/>
              <a:t> </a:t>
            </a:r>
            <a:r>
              <a:rPr lang="en-US" sz="2000" b="0" dirty="0" err="1" smtClean="0"/>
              <a:t>có</a:t>
            </a:r>
            <a:r>
              <a:rPr lang="en-US" sz="2000" b="0" dirty="0" smtClean="0"/>
              <a:t> </a:t>
            </a:r>
            <a:r>
              <a:rPr lang="en-US" sz="2000" b="0" dirty="0" err="1" smtClean="0"/>
              <a:t>các</a:t>
            </a:r>
            <a:r>
              <a:rPr lang="en-US" sz="2000" b="0" dirty="0" smtClean="0"/>
              <a:t> </a:t>
            </a:r>
            <a:r>
              <a:rPr lang="en-US" sz="2000" b="0" dirty="0" err="1" smtClean="0"/>
              <a:t>loại</a:t>
            </a:r>
            <a:r>
              <a:rPr lang="en-US" sz="2000" b="0" dirty="0" smtClean="0"/>
              <a:t> </a:t>
            </a:r>
            <a:r>
              <a:rPr lang="en-US" sz="2000" b="0" dirty="0" err="1" smtClean="0"/>
              <a:t>chất</a:t>
            </a:r>
            <a:r>
              <a:rPr lang="en-US" sz="2000" b="0" dirty="0" smtClean="0"/>
              <a:t> </a:t>
            </a:r>
            <a:r>
              <a:rPr lang="en-US" sz="2000" b="0" dirty="0" err="1" smtClean="0"/>
              <a:t>thải</a:t>
            </a:r>
            <a:r>
              <a:rPr lang="en-US" sz="2000" b="0" dirty="0" smtClean="0"/>
              <a:t> </a:t>
            </a:r>
            <a:r>
              <a:rPr lang="en-US" sz="2000" b="0" dirty="0" err="1" smtClean="0"/>
              <a:t>khác</a:t>
            </a:r>
            <a:r>
              <a:rPr lang="en-US" sz="2000" b="0" dirty="0" smtClean="0"/>
              <a:t> </a:t>
            </a:r>
            <a:r>
              <a:rPr lang="en-US" sz="2000" b="0" dirty="0" err="1" smtClean="0"/>
              <a:t>nhau</a:t>
            </a:r>
            <a:r>
              <a:rPr lang="en-US" sz="2000" b="0" dirty="0" smtClean="0"/>
              <a:t>, </a:t>
            </a:r>
            <a:r>
              <a:rPr lang="en-US" sz="2000" b="0" dirty="0" err="1" smtClean="0"/>
              <a:t>các</a:t>
            </a:r>
            <a:r>
              <a:rPr lang="en-US" sz="2000" b="0" dirty="0" smtClean="0"/>
              <a:t> </a:t>
            </a:r>
            <a:r>
              <a:rPr lang="en-US" sz="2000" b="0" dirty="0" err="1" smtClean="0"/>
              <a:t>hộ</a:t>
            </a:r>
            <a:r>
              <a:rPr lang="en-US" sz="2000" b="0" dirty="0" smtClean="0"/>
              <a:t> </a:t>
            </a:r>
            <a:r>
              <a:rPr lang="en-US" sz="2000" b="0" dirty="0" err="1" smtClean="0"/>
              <a:t>có</a:t>
            </a:r>
            <a:r>
              <a:rPr lang="en-US" sz="2000" b="0" dirty="0" smtClean="0"/>
              <a:t> </a:t>
            </a:r>
            <a:r>
              <a:rPr lang="en-US" sz="2000" b="0" dirty="0" err="1" smtClean="0"/>
              <a:t>thể</a:t>
            </a:r>
            <a:r>
              <a:rPr lang="en-US" sz="2000" b="0" dirty="0" smtClean="0"/>
              <a:t> </a:t>
            </a:r>
            <a:r>
              <a:rPr lang="en-US" sz="2000" b="0" dirty="0" err="1" smtClean="0"/>
              <a:t>Liên</a:t>
            </a:r>
            <a:r>
              <a:rPr lang="en-US" sz="2000" b="0" dirty="0" smtClean="0"/>
              <a:t> </a:t>
            </a:r>
            <a:r>
              <a:rPr lang="en-US" sz="2000" b="0" dirty="0" err="1" smtClean="0"/>
              <a:t>kết</a:t>
            </a:r>
            <a:r>
              <a:rPr lang="en-US" sz="2000" b="0" dirty="0" smtClean="0"/>
              <a:t> </a:t>
            </a:r>
            <a:r>
              <a:rPr lang="en-US" sz="2000" b="0" dirty="0" err="1" smtClean="0"/>
              <a:t>các</a:t>
            </a:r>
            <a:r>
              <a:rPr lang="en-US" sz="2000" b="0" dirty="0" smtClean="0"/>
              <a:t> </a:t>
            </a:r>
            <a:r>
              <a:rPr lang="en-US" sz="2000" b="0" dirty="0" err="1" smtClean="0"/>
              <a:t>thùng</a:t>
            </a:r>
            <a:r>
              <a:rPr lang="en-US" sz="2000" b="0" dirty="0" smtClean="0"/>
              <a:t>.</a:t>
            </a:r>
            <a:endParaRPr lang="en-US" dirty="0"/>
          </a:p>
        </p:txBody>
      </p:sp>
      <p:sp>
        <p:nvSpPr>
          <p:cNvPr id="7" name="Date Placeholder 6"/>
          <p:cNvSpPr>
            <a:spLocks noGrp="1"/>
          </p:cNvSpPr>
          <p:nvPr>
            <p:ph type="dt" sz="half" idx="10"/>
          </p:nvPr>
        </p:nvSpPr>
        <p:spPr/>
        <p:txBody>
          <a:bodyPr/>
          <a:lstStyle/>
          <a:p>
            <a:pPr>
              <a:defRPr/>
            </a:pPr>
            <a:fld id="{70BA6918-B1BA-4E94-8FF8-7B85BE6C3964}" type="datetime5">
              <a:rPr lang="en-US" smtClean="0"/>
              <a:pPr>
                <a:defRPr/>
              </a:pPr>
              <a:t>16-Oct-17</a:t>
            </a:fld>
            <a:endParaRPr lang="en-US"/>
          </a:p>
        </p:txBody>
      </p:sp>
      <p:sp>
        <p:nvSpPr>
          <p:cNvPr id="8" name="Slide Number Placeholder 7"/>
          <p:cNvSpPr>
            <a:spLocks noGrp="1"/>
          </p:cNvSpPr>
          <p:nvPr>
            <p:ph type="sldNum" sz="quarter" idx="12"/>
          </p:nvPr>
        </p:nvSpPr>
        <p:spPr/>
        <p:txBody>
          <a:bodyPr/>
          <a:lstStyle/>
          <a:p>
            <a:pPr>
              <a:defRPr/>
            </a:pPr>
            <a:fld id="{B424B1D2-CDC3-4B5E-83E2-647254B2F22B}" type="slidenum">
              <a:rPr lang="en-US" smtClean="0"/>
              <a:pPr>
                <a:defRPr/>
              </a:pPr>
              <a:t>21</a:t>
            </a:fld>
            <a:endParaRPr lang="en-US"/>
          </a:p>
        </p:txBody>
      </p:sp>
      <p:pic>
        <p:nvPicPr>
          <p:cNvPr id="9" name="Picture 2" descr="C:\Users\Administrator\Pictures\A-4.jpg"/>
          <p:cNvPicPr>
            <a:picLocks noChangeAspect="1" noChangeArrowheads="1"/>
          </p:cNvPicPr>
          <p:nvPr/>
        </p:nvPicPr>
        <p:blipFill>
          <a:blip r:embed="rId2"/>
          <a:srcRect/>
          <a:stretch>
            <a:fillRect/>
          </a:stretch>
        </p:blipFill>
        <p:spPr bwMode="auto">
          <a:xfrm>
            <a:off x="228600" y="3581401"/>
            <a:ext cx="4419600" cy="3276600"/>
          </a:xfrm>
          <a:prstGeom prst="rect">
            <a:avLst/>
          </a:prstGeom>
          <a:noFill/>
          <a:ln w="9525">
            <a:noFill/>
            <a:miter lim="800000"/>
            <a:headEnd/>
            <a:tailEnd/>
          </a:ln>
        </p:spPr>
      </p:pic>
      <p:pic>
        <p:nvPicPr>
          <p:cNvPr id="10" name="Picture 9" descr="http://www.o2compost.com/Userfiles/Projects/Maring-Website.jpg"/>
          <p:cNvPicPr/>
          <p:nvPr/>
        </p:nvPicPr>
        <p:blipFill>
          <a:blip r:embed="rId3" cstate="print"/>
          <a:srcRect/>
          <a:stretch>
            <a:fillRect/>
          </a:stretch>
        </p:blipFill>
        <p:spPr bwMode="auto">
          <a:xfrm>
            <a:off x="4953000" y="3581400"/>
            <a:ext cx="3810000" cy="32766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lstStyle/>
          <a:p>
            <a:pPr algn="ctr"/>
            <a:r>
              <a:rPr lang="en-US" sz="3200" b="1" dirty="0" err="1" smtClean="0">
                <a:latin typeface="Arial" pitchFamily="34" charset="0"/>
                <a:cs typeface="Arial" pitchFamily="34" charset="0"/>
              </a:rPr>
              <a:t>Mô</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hình</a:t>
            </a:r>
            <a:r>
              <a:rPr lang="en-US" sz="3200" b="1" dirty="0" smtClean="0">
                <a:latin typeface="Arial" pitchFamily="34" charset="0"/>
                <a:cs typeface="Arial" pitchFamily="34" charset="0"/>
              </a:rPr>
              <a:t> ASP </a:t>
            </a:r>
            <a:r>
              <a:rPr lang="en-US" sz="3200" b="1" dirty="0" err="1" smtClean="0">
                <a:latin typeface="Arial" pitchFamily="34" charset="0"/>
                <a:cs typeface="Arial" pitchFamily="34" charset="0"/>
              </a:rPr>
              <a:t>tiêu</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chuẩn</a:t>
            </a:r>
            <a:r>
              <a:rPr lang="en-US" sz="3200" b="1" dirty="0" smtClean="0">
                <a:latin typeface="Arial" pitchFamily="34" charset="0"/>
                <a:cs typeface="Arial" pitchFamily="34" charset="0"/>
              </a:rPr>
              <a:t> (Benchmark)</a:t>
            </a:r>
            <a:endParaRPr lang="en-US" dirty="0"/>
          </a:p>
        </p:txBody>
      </p:sp>
      <p:sp>
        <p:nvSpPr>
          <p:cNvPr id="3" name="Text Placeholder 2"/>
          <p:cNvSpPr>
            <a:spLocks noGrp="1"/>
          </p:cNvSpPr>
          <p:nvPr>
            <p:ph type="body" idx="1"/>
          </p:nvPr>
        </p:nvSpPr>
        <p:spPr>
          <a:xfrm>
            <a:off x="381000" y="1676400"/>
            <a:ext cx="8382000" cy="1066800"/>
          </a:xfrm>
        </p:spPr>
        <p:txBody>
          <a:bodyPr/>
          <a:lstStyle/>
          <a:p>
            <a:r>
              <a:rPr lang="en-US" sz="2000" b="0" dirty="0" err="1" smtClean="0"/>
              <a:t>Mô</a:t>
            </a:r>
            <a:r>
              <a:rPr lang="en-US" sz="2000" b="0" dirty="0" smtClean="0"/>
              <a:t> </a:t>
            </a:r>
            <a:r>
              <a:rPr lang="en-US" sz="2000" b="0" dirty="0" err="1" smtClean="0"/>
              <a:t>hình</a:t>
            </a:r>
            <a:r>
              <a:rPr lang="en-US" sz="2000" b="0" dirty="0" smtClean="0"/>
              <a:t> </a:t>
            </a:r>
            <a:r>
              <a:rPr lang="en-US" sz="2000" b="0" dirty="0" err="1" smtClean="0"/>
              <a:t>này</a:t>
            </a:r>
            <a:r>
              <a:rPr lang="en-US" sz="2000" b="0" dirty="0" smtClean="0"/>
              <a:t> </a:t>
            </a:r>
            <a:r>
              <a:rPr lang="en-US" sz="2000" b="0" dirty="0" err="1" smtClean="0"/>
              <a:t>thiết</a:t>
            </a:r>
            <a:r>
              <a:rPr lang="en-US" sz="2000" b="0" dirty="0" smtClean="0"/>
              <a:t> </a:t>
            </a:r>
            <a:r>
              <a:rPr lang="en-US" sz="2000" b="0" dirty="0" err="1" smtClean="0"/>
              <a:t>kế</a:t>
            </a:r>
            <a:r>
              <a:rPr lang="en-US" sz="2000" b="0" dirty="0" smtClean="0"/>
              <a:t> </a:t>
            </a:r>
            <a:r>
              <a:rPr lang="en-US" sz="2000" b="0" dirty="0" err="1" smtClean="0"/>
              <a:t>các</a:t>
            </a:r>
            <a:r>
              <a:rPr lang="en-US" sz="2000" b="0" dirty="0" smtClean="0"/>
              <a:t> </a:t>
            </a:r>
            <a:r>
              <a:rPr lang="en-US" sz="2000" b="0" dirty="0" err="1" smtClean="0"/>
              <a:t>khu</a:t>
            </a:r>
            <a:r>
              <a:rPr lang="en-US" sz="2000" b="0" dirty="0" smtClean="0"/>
              <a:t> ủ </a:t>
            </a:r>
            <a:r>
              <a:rPr lang="en-US" sz="2000" b="0" dirty="0" err="1" smtClean="0"/>
              <a:t>có</a:t>
            </a:r>
            <a:r>
              <a:rPr lang="en-US" sz="2000" b="0" dirty="0" smtClean="0"/>
              <a:t> dung </a:t>
            </a:r>
            <a:r>
              <a:rPr lang="en-US" sz="2000" b="0" dirty="0" err="1" smtClean="0"/>
              <a:t>tích</a:t>
            </a:r>
            <a:r>
              <a:rPr lang="en-US" sz="2000" b="0" dirty="0" smtClean="0"/>
              <a:t> </a:t>
            </a:r>
            <a:r>
              <a:rPr lang="en-US" sz="2000" b="0" dirty="0" err="1" smtClean="0"/>
              <a:t>trung</a:t>
            </a:r>
            <a:r>
              <a:rPr lang="en-US" sz="2000" b="0" dirty="0" smtClean="0"/>
              <a:t> </a:t>
            </a:r>
            <a:r>
              <a:rPr lang="en-US" sz="2000" b="0" dirty="0" err="1" smtClean="0"/>
              <a:t>bình</a:t>
            </a:r>
            <a:r>
              <a:rPr lang="en-US" sz="2000" b="0" dirty="0" smtClean="0"/>
              <a:t> </a:t>
            </a:r>
            <a:r>
              <a:rPr lang="en-US" sz="2000" b="0" dirty="0" err="1" smtClean="0"/>
              <a:t>khoảng</a:t>
            </a:r>
            <a:r>
              <a:rPr lang="en-US" sz="2000" b="0" dirty="0" smtClean="0"/>
              <a:t> </a:t>
            </a:r>
            <a:r>
              <a:rPr lang="en-US" sz="2000" b="0" dirty="0" err="1" smtClean="0"/>
              <a:t>vải</a:t>
            </a:r>
            <a:r>
              <a:rPr lang="en-US" sz="2000" b="0" dirty="0" smtClean="0"/>
              <a:t> </a:t>
            </a:r>
            <a:r>
              <a:rPr lang="en-US" sz="2000" b="0" dirty="0" err="1" smtClean="0"/>
              <a:t>chục</a:t>
            </a:r>
            <a:r>
              <a:rPr lang="en-US" sz="2000" b="0" dirty="0" smtClean="0"/>
              <a:t> m3 </a:t>
            </a:r>
            <a:r>
              <a:rPr lang="en-US" sz="2000" b="0" dirty="0" err="1" smtClean="0"/>
              <a:t>có</a:t>
            </a:r>
            <a:r>
              <a:rPr lang="en-US" sz="2000" b="0" dirty="0" smtClean="0"/>
              <a:t> </a:t>
            </a:r>
            <a:r>
              <a:rPr lang="en-US" sz="2000" b="0" dirty="0" err="1" smtClean="0"/>
              <a:t>hệ</a:t>
            </a:r>
            <a:r>
              <a:rPr lang="en-US" sz="2000" b="0" dirty="0" smtClean="0"/>
              <a:t> </a:t>
            </a:r>
            <a:r>
              <a:rPr lang="en-US" sz="2000" b="0" dirty="0" err="1" smtClean="0"/>
              <a:t>thống</a:t>
            </a:r>
            <a:r>
              <a:rPr lang="en-US" sz="2000" b="0" dirty="0" smtClean="0"/>
              <a:t> </a:t>
            </a:r>
            <a:r>
              <a:rPr lang="en-US" sz="2000" b="0" dirty="0" err="1" smtClean="0"/>
              <a:t>thổi</a:t>
            </a:r>
            <a:r>
              <a:rPr lang="en-US" sz="2000" b="0" dirty="0" smtClean="0"/>
              <a:t> </a:t>
            </a:r>
            <a:r>
              <a:rPr lang="en-US" sz="2000" b="0" dirty="0" err="1" smtClean="0"/>
              <a:t>khí</a:t>
            </a:r>
            <a:r>
              <a:rPr lang="en-US" sz="2000" b="0" dirty="0" smtClean="0"/>
              <a:t> </a:t>
            </a:r>
            <a:r>
              <a:rPr lang="en-US" sz="2000" b="0" dirty="0" err="1" smtClean="0"/>
              <a:t>cưỡng</a:t>
            </a:r>
            <a:r>
              <a:rPr lang="en-US" sz="2000" b="0" dirty="0" smtClean="0"/>
              <a:t> </a:t>
            </a:r>
            <a:r>
              <a:rPr lang="en-US" sz="2000" b="0" dirty="0" err="1" smtClean="0"/>
              <a:t>bức</a:t>
            </a:r>
            <a:r>
              <a:rPr lang="en-US" sz="2000" b="0" dirty="0" smtClean="0"/>
              <a:t> </a:t>
            </a:r>
            <a:r>
              <a:rPr lang="en-US" sz="2000" b="0" dirty="0" err="1" smtClean="0"/>
              <a:t>bên</a:t>
            </a:r>
            <a:r>
              <a:rPr lang="en-US" sz="2000" b="0" dirty="0" smtClean="0"/>
              <a:t> </a:t>
            </a:r>
            <a:r>
              <a:rPr lang="en-US" sz="2000" b="0" dirty="0" err="1" smtClean="0"/>
              <a:t>dưới</a:t>
            </a:r>
            <a:r>
              <a:rPr lang="en-US" sz="2000" b="0" dirty="0" smtClean="0"/>
              <a:t> </a:t>
            </a:r>
            <a:r>
              <a:rPr lang="en-US" sz="2000" b="0" dirty="0" err="1" smtClean="0"/>
              <a:t>và</a:t>
            </a:r>
            <a:r>
              <a:rPr lang="en-US" sz="2000" b="0" dirty="0" smtClean="0"/>
              <a:t> </a:t>
            </a:r>
            <a:r>
              <a:rPr lang="en-US" sz="2000" b="0" dirty="0" err="1" smtClean="0"/>
              <a:t>phun</a:t>
            </a:r>
            <a:r>
              <a:rPr lang="en-US" sz="2000" b="0" dirty="0" smtClean="0"/>
              <a:t> </a:t>
            </a:r>
            <a:r>
              <a:rPr lang="en-US" sz="2000" b="0" dirty="0" err="1" smtClean="0"/>
              <a:t>mưa</a:t>
            </a:r>
            <a:r>
              <a:rPr lang="en-US" sz="2000" b="0" dirty="0" smtClean="0"/>
              <a:t> </a:t>
            </a:r>
            <a:r>
              <a:rPr lang="en-US" sz="2000" b="0" dirty="0" err="1" smtClean="0"/>
              <a:t>bên</a:t>
            </a:r>
            <a:r>
              <a:rPr lang="en-US" sz="2000" b="0" dirty="0" smtClean="0"/>
              <a:t> </a:t>
            </a:r>
            <a:r>
              <a:rPr lang="en-US" sz="2000" b="0" dirty="0" err="1" smtClean="0"/>
              <a:t>trên</a:t>
            </a:r>
            <a:r>
              <a:rPr lang="en-US" sz="2000" b="0" dirty="0" smtClean="0"/>
              <a:t> </a:t>
            </a:r>
            <a:r>
              <a:rPr lang="en-US" sz="2000" b="0" dirty="0" err="1" smtClean="0"/>
              <a:t>để</a:t>
            </a:r>
            <a:r>
              <a:rPr lang="en-US" sz="2000" b="0" dirty="0" smtClean="0"/>
              <a:t> </a:t>
            </a:r>
            <a:r>
              <a:rPr lang="en-US" sz="2000" b="0" dirty="0" err="1" smtClean="0"/>
              <a:t>duy</a:t>
            </a:r>
            <a:r>
              <a:rPr lang="en-US" sz="2000" b="0" dirty="0" smtClean="0"/>
              <a:t> </a:t>
            </a:r>
            <a:r>
              <a:rPr lang="en-US" sz="2000" b="0" dirty="0" err="1" smtClean="0"/>
              <a:t>trì</a:t>
            </a:r>
            <a:r>
              <a:rPr lang="en-US" sz="2000" b="0" dirty="0" smtClean="0"/>
              <a:t> </a:t>
            </a:r>
            <a:r>
              <a:rPr lang="en-US" sz="2000" b="0" dirty="0" err="1" smtClean="0"/>
              <a:t>ẩm</a:t>
            </a:r>
            <a:r>
              <a:rPr lang="en-US" sz="2000" b="0" dirty="0" smtClean="0"/>
              <a:t> </a:t>
            </a:r>
            <a:r>
              <a:rPr lang="en-US" sz="2000" b="0" dirty="0" err="1" smtClean="0"/>
              <a:t>độ</a:t>
            </a:r>
            <a:r>
              <a:rPr lang="en-US" sz="2000" b="0" dirty="0" smtClean="0"/>
              <a:t> </a:t>
            </a:r>
            <a:r>
              <a:rPr lang="en-US" sz="2000" b="0" dirty="0" err="1" smtClean="0"/>
              <a:t>của</a:t>
            </a:r>
            <a:r>
              <a:rPr lang="en-US" sz="2000" b="0" dirty="0" smtClean="0"/>
              <a:t> </a:t>
            </a:r>
            <a:r>
              <a:rPr lang="en-US" sz="2000" b="0" dirty="0" err="1" smtClean="0"/>
              <a:t>đống</a:t>
            </a:r>
            <a:r>
              <a:rPr lang="en-US" sz="2000" b="0" dirty="0" smtClean="0"/>
              <a:t> ủ. </a:t>
            </a:r>
            <a:r>
              <a:rPr lang="en-US" sz="2000" b="0" dirty="0" err="1" smtClean="0"/>
              <a:t>Mô</a:t>
            </a:r>
            <a:r>
              <a:rPr lang="en-US" sz="2000" b="0" dirty="0" smtClean="0"/>
              <a:t> </a:t>
            </a:r>
            <a:r>
              <a:rPr lang="en-US" sz="2000" b="0" dirty="0" err="1" smtClean="0"/>
              <a:t>hình</a:t>
            </a:r>
            <a:r>
              <a:rPr lang="en-US" sz="2000" b="0" dirty="0" smtClean="0"/>
              <a:t> </a:t>
            </a:r>
            <a:r>
              <a:rPr lang="en-US" sz="2000" b="0" dirty="0" err="1" smtClean="0"/>
              <a:t>này</a:t>
            </a:r>
            <a:r>
              <a:rPr lang="en-US" sz="2000" b="0" dirty="0" smtClean="0"/>
              <a:t> </a:t>
            </a:r>
            <a:r>
              <a:rPr lang="en-US" sz="2000" b="0" dirty="0" err="1" smtClean="0"/>
              <a:t>tiện</a:t>
            </a:r>
            <a:r>
              <a:rPr lang="en-US" sz="2000" b="0" dirty="0" smtClean="0"/>
              <a:t> </a:t>
            </a:r>
            <a:r>
              <a:rPr lang="en-US" sz="2000" b="0" dirty="0" err="1" smtClean="0"/>
              <a:t>cho</a:t>
            </a:r>
            <a:r>
              <a:rPr lang="en-US" sz="2000" b="0" dirty="0" smtClean="0"/>
              <a:t> </a:t>
            </a:r>
            <a:r>
              <a:rPr lang="en-US" sz="2000" b="0" dirty="0" err="1" smtClean="0"/>
              <a:t>việc</a:t>
            </a:r>
            <a:r>
              <a:rPr lang="en-US" sz="2000" b="0" dirty="0" smtClean="0"/>
              <a:t> </a:t>
            </a:r>
            <a:r>
              <a:rPr lang="en-US" sz="2000" b="0" dirty="0" err="1" smtClean="0"/>
              <a:t>cơ</a:t>
            </a:r>
            <a:r>
              <a:rPr lang="en-US" sz="2000" b="0" dirty="0" smtClean="0"/>
              <a:t> </a:t>
            </a:r>
            <a:r>
              <a:rPr lang="en-US" sz="2000" b="0" dirty="0" err="1" smtClean="0"/>
              <a:t>giới</a:t>
            </a:r>
            <a:r>
              <a:rPr lang="en-US" sz="2000" b="0" dirty="0" smtClean="0"/>
              <a:t> </a:t>
            </a:r>
            <a:r>
              <a:rPr lang="en-US" sz="2000" b="0" dirty="0" err="1" smtClean="0"/>
              <a:t>hóa</a:t>
            </a:r>
            <a:r>
              <a:rPr lang="en-US" sz="2000" b="0" dirty="0" smtClean="0"/>
              <a:t> </a:t>
            </a:r>
            <a:r>
              <a:rPr lang="en-US" sz="2000" b="0" dirty="0" err="1" smtClean="0"/>
              <a:t>khi</a:t>
            </a:r>
            <a:r>
              <a:rPr lang="en-US" sz="2000" b="0" dirty="0" smtClean="0"/>
              <a:t> </a:t>
            </a:r>
            <a:r>
              <a:rPr lang="en-US" sz="2000" b="0" dirty="0" err="1" smtClean="0"/>
              <a:t>nạp</a:t>
            </a:r>
            <a:r>
              <a:rPr lang="en-US" sz="2000" b="0" dirty="0" smtClean="0"/>
              <a:t> </a:t>
            </a:r>
            <a:r>
              <a:rPr lang="en-US" sz="2000" b="0" dirty="0" err="1" smtClean="0"/>
              <a:t>nguyên</a:t>
            </a:r>
            <a:r>
              <a:rPr lang="en-US" sz="2000" b="0" dirty="0" smtClean="0"/>
              <a:t> </a:t>
            </a:r>
            <a:r>
              <a:rPr lang="en-US" sz="2000" b="0" dirty="0" err="1" smtClean="0"/>
              <a:t>liệu</a:t>
            </a:r>
            <a:r>
              <a:rPr lang="en-US" sz="2000" b="0" dirty="0" smtClean="0"/>
              <a:t> </a:t>
            </a:r>
            <a:r>
              <a:rPr lang="en-US" sz="2000" b="0" dirty="0" err="1" smtClean="0"/>
              <a:t>và</a:t>
            </a:r>
            <a:r>
              <a:rPr lang="en-US" sz="2000" b="0" dirty="0" smtClean="0"/>
              <a:t> </a:t>
            </a:r>
            <a:r>
              <a:rPr lang="en-US" sz="2000" b="0" dirty="0" err="1" smtClean="0"/>
              <a:t>lấy</a:t>
            </a:r>
            <a:r>
              <a:rPr lang="en-US" sz="2000" b="0" dirty="0" smtClean="0"/>
              <a:t> </a:t>
            </a:r>
            <a:r>
              <a:rPr lang="en-US" sz="2000" b="0" dirty="0" err="1" smtClean="0"/>
              <a:t>chất</a:t>
            </a:r>
            <a:r>
              <a:rPr lang="en-US" sz="2000" b="0" dirty="0" smtClean="0"/>
              <a:t> </a:t>
            </a:r>
            <a:r>
              <a:rPr lang="en-US" sz="2000" b="0" dirty="0" err="1" smtClean="0"/>
              <a:t>thải</a:t>
            </a:r>
            <a:r>
              <a:rPr lang="en-US" sz="2000" b="0" dirty="0" smtClean="0"/>
              <a:t> </a:t>
            </a:r>
            <a:r>
              <a:rPr lang="en-US" sz="2000" b="0" dirty="0" err="1" smtClean="0"/>
              <a:t>đã</a:t>
            </a:r>
            <a:r>
              <a:rPr lang="en-US" sz="2000" b="0" dirty="0" smtClean="0"/>
              <a:t> qua </a:t>
            </a:r>
            <a:r>
              <a:rPr lang="en-US" sz="2000" b="0" dirty="0" err="1" smtClean="0"/>
              <a:t>xử</a:t>
            </a:r>
            <a:r>
              <a:rPr lang="en-US" sz="2000" b="0" dirty="0" smtClean="0"/>
              <a:t> </a:t>
            </a:r>
            <a:r>
              <a:rPr lang="en-US" sz="2000" b="0" dirty="0" err="1" smtClean="0"/>
              <a:t>lý</a:t>
            </a:r>
            <a:r>
              <a:rPr lang="en-US" sz="2000" b="0" dirty="0" smtClean="0"/>
              <a:t> </a:t>
            </a:r>
            <a:endParaRPr lang="en-US" sz="2000" b="0" dirty="0"/>
          </a:p>
        </p:txBody>
      </p:sp>
      <p:sp>
        <p:nvSpPr>
          <p:cNvPr id="7" name="Date Placeholder 6"/>
          <p:cNvSpPr>
            <a:spLocks noGrp="1"/>
          </p:cNvSpPr>
          <p:nvPr>
            <p:ph type="dt" sz="half" idx="10"/>
          </p:nvPr>
        </p:nvSpPr>
        <p:spPr/>
        <p:txBody>
          <a:bodyPr/>
          <a:lstStyle/>
          <a:p>
            <a:pPr>
              <a:defRPr/>
            </a:pPr>
            <a:fld id="{70BA6918-B1BA-4E94-8FF8-7B85BE6C3964}" type="datetime5">
              <a:rPr lang="en-US" smtClean="0"/>
              <a:pPr>
                <a:defRPr/>
              </a:pPr>
              <a:t>16-Oct-17</a:t>
            </a:fld>
            <a:endParaRPr lang="en-US"/>
          </a:p>
        </p:txBody>
      </p:sp>
      <p:sp>
        <p:nvSpPr>
          <p:cNvPr id="8" name="Slide Number Placeholder 7"/>
          <p:cNvSpPr>
            <a:spLocks noGrp="1"/>
          </p:cNvSpPr>
          <p:nvPr>
            <p:ph type="sldNum" sz="quarter" idx="12"/>
          </p:nvPr>
        </p:nvSpPr>
        <p:spPr/>
        <p:txBody>
          <a:bodyPr/>
          <a:lstStyle/>
          <a:p>
            <a:pPr>
              <a:defRPr/>
            </a:pPr>
            <a:fld id="{B424B1D2-CDC3-4B5E-83E2-647254B2F22B}" type="slidenum">
              <a:rPr lang="en-US" smtClean="0"/>
              <a:pPr>
                <a:defRPr/>
              </a:pPr>
              <a:t>22</a:t>
            </a:fld>
            <a:endParaRPr lang="en-US"/>
          </a:p>
        </p:txBody>
      </p:sp>
      <p:pic>
        <p:nvPicPr>
          <p:cNvPr id="11" name="Picture 10" descr="http://www.o2compost.com/Userfiles/Projects/Spalding-Website.jpg"/>
          <p:cNvPicPr/>
          <p:nvPr/>
        </p:nvPicPr>
        <p:blipFill>
          <a:blip r:embed="rId2"/>
          <a:srcRect/>
          <a:stretch>
            <a:fillRect/>
          </a:stretch>
        </p:blipFill>
        <p:spPr bwMode="auto">
          <a:xfrm>
            <a:off x="304800" y="3124200"/>
            <a:ext cx="4343400" cy="3200400"/>
          </a:xfrm>
          <a:prstGeom prst="rect">
            <a:avLst/>
          </a:prstGeom>
          <a:noFill/>
          <a:ln w="9525">
            <a:noFill/>
            <a:miter lim="800000"/>
            <a:headEnd/>
            <a:tailEnd/>
          </a:ln>
        </p:spPr>
      </p:pic>
      <p:pic>
        <p:nvPicPr>
          <p:cNvPr id="12" name="Picture 11" descr="http://www.o2compost.com/Userfiles/Projects/Ervin-Raboy-1.JPG"/>
          <p:cNvPicPr/>
          <p:nvPr/>
        </p:nvPicPr>
        <p:blipFill>
          <a:blip r:embed="rId3"/>
          <a:srcRect/>
          <a:stretch>
            <a:fillRect/>
          </a:stretch>
        </p:blipFill>
        <p:spPr bwMode="auto">
          <a:xfrm>
            <a:off x="4953000" y="3048000"/>
            <a:ext cx="4038600" cy="32766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lstStyle/>
          <a:p>
            <a:pPr algn="ctr"/>
            <a:r>
              <a:rPr lang="en-US" sz="3200" b="1" dirty="0" err="1" smtClean="0">
                <a:latin typeface="Arial" pitchFamily="34" charset="0"/>
                <a:cs typeface="Arial" pitchFamily="34" charset="0"/>
              </a:rPr>
              <a:t>Mô</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hình</a:t>
            </a:r>
            <a:r>
              <a:rPr lang="en-US" sz="3200" b="1" dirty="0" smtClean="0">
                <a:latin typeface="Arial" pitchFamily="34" charset="0"/>
                <a:cs typeface="Arial" pitchFamily="34" charset="0"/>
              </a:rPr>
              <a:t> ASP qui </a:t>
            </a:r>
            <a:r>
              <a:rPr lang="en-US" sz="3200" b="1" dirty="0" err="1" smtClean="0">
                <a:latin typeface="Arial" pitchFamily="34" charset="0"/>
                <a:cs typeface="Arial" pitchFamily="34" charset="0"/>
              </a:rPr>
              <a:t>mô</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công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nghiệp</a:t>
            </a:r>
            <a:endParaRPr lang="en-US" dirty="0"/>
          </a:p>
        </p:txBody>
      </p:sp>
      <p:sp>
        <p:nvSpPr>
          <p:cNvPr id="3" name="Text Placeholder 2"/>
          <p:cNvSpPr>
            <a:spLocks noGrp="1"/>
          </p:cNvSpPr>
          <p:nvPr>
            <p:ph type="body" idx="1"/>
          </p:nvPr>
        </p:nvSpPr>
        <p:spPr>
          <a:xfrm>
            <a:off x="457200" y="2057400"/>
            <a:ext cx="8382000" cy="1066800"/>
          </a:xfrm>
        </p:spPr>
        <p:txBody>
          <a:bodyPr/>
          <a:lstStyle/>
          <a:p>
            <a:r>
              <a:rPr lang="en-US" sz="2000" b="0" dirty="0" err="1" smtClean="0"/>
              <a:t>Mô</a:t>
            </a:r>
            <a:r>
              <a:rPr lang="en-US" sz="2000" b="0" dirty="0" smtClean="0"/>
              <a:t> </a:t>
            </a:r>
            <a:r>
              <a:rPr lang="en-US" sz="2000" b="0" dirty="0" err="1" smtClean="0"/>
              <a:t>hình</a:t>
            </a:r>
            <a:r>
              <a:rPr lang="en-US" sz="2000" b="0" dirty="0" smtClean="0"/>
              <a:t> </a:t>
            </a:r>
            <a:r>
              <a:rPr lang="en-US" sz="2000" b="0" dirty="0" err="1" smtClean="0"/>
              <a:t>này</a:t>
            </a:r>
            <a:r>
              <a:rPr lang="en-US" sz="2000" b="0" dirty="0" smtClean="0"/>
              <a:t> </a:t>
            </a:r>
            <a:r>
              <a:rPr lang="en-US" sz="2000" b="0" dirty="0" err="1" smtClean="0"/>
              <a:t>thiết</a:t>
            </a:r>
            <a:r>
              <a:rPr lang="en-US" sz="2000" b="0" dirty="0" smtClean="0"/>
              <a:t> </a:t>
            </a:r>
            <a:r>
              <a:rPr lang="en-US" sz="2000" b="0" dirty="0" err="1" smtClean="0"/>
              <a:t>kế</a:t>
            </a:r>
            <a:r>
              <a:rPr lang="en-US" sz="2000" b="0" dirty="0" smtClean="0"/>
              <a:t> </a:t>
            </a:r>
            <a:r>
              <a:rPr lang="en-US" sz="2000" b="0" dirty="0" err="1" smtClean="0"/>
              <a:t>cho</a:t>
            </a:r>
            <a:r>
              <a:rPr lang="en-US" sz="2000" b="0" dirty="0" smtClean="0"/>
              <a:t> </a:t>
            </a:r>
            <a:r>
              <a:rPr lang="en-US" sz="2000" b="0" dirty="0" err="1" smtClean="0"/>
              <a:t>các</a:t>
            </a:r>
            <a:r>
              <a:rPr lang="en-US" sz="2000" b="0" dirty="0" smtClean="0"/>
              <a:t> </a:t>
            </a:r>
            <a:r>
              <a:rPr lang="en-US" sz="2000" b="0" dirty="0" err="1" smtClean="0"/>
              <a:t>khu</a:t>
            </a:r>
            <a:r>
              <a:rPr lang="en-US" sz="2000" b="0" dirty="0" smtClean="0"/>
              <a:t> </a:t>
            </a:r>
            <a:r>
              <a:rPr lang="en-US" sz="2000" b="0" dirty="0" err="1" smtClean="0"/>
              <a:t>xử</a:t>
            </a:r>
            <a:r>
              <a:rPr lang="en-US" sz="2000" b="0" dirty="0" smtClean="0"/>
              <a:t> </a:t>
            </a:r>
            <a:r>
              <a:rPr lang="en-US" sz="2000" b="0" dirty="0" err="1" smtClean="0"/>
              <a:t>lý</a:t>
            </a:r>
            <a:r>
              <a:rPr lang="en-US" sz="2000" b="0" dirty="0" smtClean="0"/>
              <a:t> </a:t>
            </a:r>
            <a:r>
              <a:rPr lang="en-US" sz="2000" b="0" dirty="0" err="1" smtClean="0"/>
              <a:t>chất</a:t>
            </a:r>
            <a:r>
              <a:rPr lang="en-US" sz="2000" b="0" dirty="0" smtClean="0"/>
              <a:t> </a:t>
            </a:r>
            <a:r>
              <a:rPr lang="en-US" sz="2000" b="0" dirty="0" err="1" smtClean="0"/>
              <a:t>thải</a:t>
            </a:r>
            <a:r>
              <a:rPr lang="en-US" sz="2000" b="0" dirty="0" smtClean="0"/>
              <a:t> qui </a:t>
            </a:r>
            <a:r>
              <a:rPr lang="en-US" sz="2000" b="0" dirty="0" err="1" smtClean="0"/>
              <a:t>mô</a:t>
            </a:r>
            <a:r>
              <a:rPr lang="en-US" sz="2000" b="0" dirty="0" smtClean="0"/>
              <a:t> </a:t>
            </a:r>
            <a:r>
              <a:rPr lang="en-US" sz="2000" b="0" dirty="0" err="1" smtClean="0"/>
              <a:t>lớn</a:t>
            </a:r>
            <a:r>
              <a:rPr lang="en-US" sz="2000" b="0" dirty="0" smtClean="0"/>
              <a:t> </a:t>
            </a:r>
            <a:r>
              <a:rPr lang="en-US" sz="2000" b="0" dirty="0" err="1" smtClean="0"/>
              <a:t>và</a:t>
            </a:r>
            <a:r>
              <a:rPr lang="en-US" sz="2000" b="0" dirty="0" smtClean="0"/>
              <a:t> </a:t>
            </a:r>
            <a:r>
              <a:rPr lang="en-US" sz="2000" b="0" dirty="0" err="1" smtClean="0"/>
              <a:t>rất</a:t>
            </a:r>
            <a:r>
              <a:rPr lang="en-US" sz="2000" b="0" dirty="0" smtClean="0"/>
              <a:t> </a:t>
            </a:r>
            <a:r>
              <a:rPr lang="en-US" sz="2000" b="0" dirty="0" err="1" smtClean="0"/>
              <a:t>lớn</a:t>
            </a:r>
            <a:r>
              <a:rPr lang="en-US" sz="2000" b="0" dirty="0" smtClean="0"/>
              <a:t>, </a:t>
            </a:r>
            <a:r>
              <a:rPr lang="en-US" sz="2000" b="0" dirty="0" err="1" smtClean="0"/>
              <a:t>phù</a:t>
            </a:r>
            <a:r>
              <a:rPr lang="en-US" sz="2000" b="0" dirty="0" smtClean="0"/>
              <a:t> </a:t>
            </a:r>
            <a:r>
              <a:rPr lang="en-US" sz="2000" b="0" dirty="0" err="1" smtClean="0"/>
              <a:t>hợp</a:t>
            </a:r>
            <a:r>
              <a:rPr lang="en-US" sz="2000" b="0" dirty="0" smtClean="0"/>
              <a:t> </a:t>
            </a:r>
            <a:r>
              <a:rPr lang="en-US" sz="2000" b="0" dirty="0" err="1" smtClean="0"/>
              <a:t>cho</a:t>
            </a:r>
            <a:r>
              <a:rPr lang="en-US" sz="2000" b="0" dirty="0" smtClean="0"/>
              <a:t> </a:t>
            </a:r>
            <a:r>
              <a:rPr lang="en-US" sz="2000" b="0" dirty="0" err="1" smtClean="0"/>
              <a:t>xử</a:t>
            </a:r>
            <a:r>
              <a:rPr lang="en-US" sz="2000" b="0" dirty="0" smtClean="0"/>
              <a:t> </a:t>
            </a:r>
            <a:r>
              <a:rPr lang="en-US" sz="2000" b="0" dirty="0" err="1" smtClean="0"/>
              <a:t>lý</a:t>
            </a:r>
            <a:r>
              <a:rPr lang="en-US" sz="2000" b="0" dirty="0" smtClean="0"/>
              <a:t> </a:t>
            </a:r>
            <a:r>
              <a:rPr lang="en-US" sz="2000" b="0" dirty="0" err="1" smtClean="0"/>
              <a:t>chất</a:t>
            </a:r>
            <a:r>
              <a:rPr lang="en-US" sz="2000" b="0" dirty="0" smtClean="0"/>
              <a:t> </a:t>
            </a:r>
            <a:r>
              <a:rPr lang="en-US" sz="2000" b="0" dirty="0" err="1" smtClean="0"/>
              <a:t>thải</a:t>
            </a:r>
            <a:r>
              <a:rPr lang="en-US" sz="2000" b="0" dirty="0" smtClean="0"/>
              <a:t> </a:t>
            </a:r>
            <a:r>
              <a:rPr lang="en-US" sz="2000" b="0" dirty="0" err="1" smtClean="0"/>
              <a:t>tập</a:t>
            </a:r>
            <a:r>
              <a:rPr lang="en-US" sz="2000" b="0" dirty="0" smtClean="0"/>
              <a:t> </a:t>
            </a:r>
            <a:r>
              <a:rPr lang="en-US" sz="2000" b="0" dirty="0" err="1" smtClean="0"/>
              <a:t>trung</a:t>
            </a:r>
            <a:r>
              <a:rPr lang="en-US" sz="2000" b="0" dirty="0" smtClean="0"/>
              <a:t>. </a:t>
            </a:r>
            <a:r>
              <a:rPr lang="en-US" sz="2000" b="0" dirty="0" err="1" smtClean="0"/>
              <a:t>Mô</a:t>
            </a:r>
            <a:r>
              <a:rPr lang="en-US" sz="2000" b="0" dirty="0" smtClean="0"/>
              <a:t> </a:t>
            </a:r>
            <a:r>
              <a:rPr lang="en-US" sz="2000" b="0" dirty="0" err="1" smtClean="0"/>
              <a:t>hình</a:t>
            </a:r>
            <a:r>
              <a:rPr lang="en-US" sz="2000" b="0" dirty="0" smtClean="0"/>
              <a:t> </a:t>
            </a:r>
            <a:r>
              <a:rPr lang="en-US" sz="2000" b="0" dirty="0" err="1" smtClean="0"/>
              <a:t>thể</a:t>
            </a:r>
            <a:r>
              <a:rPr lang="en-US" sz="2000" b="0" dirty="0" smtClean="0"/>
              <a:t> </a:t>
            </a:r>
            <a:r>
              <a:rPr lang="en-US" sz="2000" b="0" dirty="0" err="1" smtClean="0"/>
              <a:t>hiện</a:t>
            </a:r>
            <a:r>
              <a:rPr lang="en-US" sz="2000" b="0" dirty="0" smtClean="0"/>
              <a:t> </a:t>
            </a:r>
            <a:r>
              <a:rPr lang="en-US" sz="2000" b="0" dirty="0" err="1" smtClean="0"/>
              <a:t>trong</a:t>
            </a:r>
            <a:r>
              <a:rPr lang="en-US" sz="2000" b="0" dirty="0" smtClean="0"/>
              <a:t> </a:t>
            </a:r>
            <a:r>
              <a:rPr lang="en-US" sz="2000" b="0" dirty="0" err="1" smtClean="0"/>
              <a:t>hình</a:t>
            </a:r>
            <a:r>
              <a:rPr lang="en-US" sz="2000" b="0" dirty="0" smtClean="0"/>
              <a:t> 5, </a:t>
            </a:r>
            <a:r>
              <a:rPr lang="en-US" sz="2000" b="0" dirty="0" err="1" smtClean="0"/>
              <a:t>sử</a:t>
            </a:r>
            <a:r>
              <a:rPr lang="en-US" sz="2000" b="0" dirty="0" smtClean="0"/>
              <a:t> </a:t>
            </a:r>
            <a:r>
              <a:rPr lang="en-US" sz="2000" b="0" dirty="0" err="1" smtClean="0"/>
              <a:t>dụng</a:t>
            </a:r>
            <a:r>
              <a:rPr lang="en-US" sz="2000" b="0" dirty="0" smtClean="0"/>
              <a:t> </a:t>
            </a:r>
            <a:r>
              <a:rPr lang="en-US" sz="2000" b="0" dirty="0" err="1" smtClean="0"/>
              <a:t>máy</a:t>
            </a:r>
            <a:r>
              <a:rPr lang="en-US" sz="2000" b="0" dirty="0" smtClean="0"/>
              <a:t> </a:t>
            </a:r>
            <a:r>
              <a:rPr lang="en-US" sz="2000" b="0" dirty="0" err="1" smtClean="0"/>
              <a:t>thổi</a:t>
            </a:r>
            <a:r>
              <a:rPr lang="en-US" sz="2000" b="0" dirty="0" smtClean="0"/>
              <a:t> </a:t>
            </a:r>
            <a:r>
              <a:rPr lang="en-US" sz="2000" b="0" dirty="0" err="1" smtClean="0"/>
              <a:t>khí</a:t>
            </a:r>
            <a:r>
              <a:rPr lang="en-US" sz="2000" b="0" dirty="0" smtClean="0"/>
              <a:t> 5 </a:t>
            </a:r>
            <a:r>
              <a:rPr lang="en-US" sz="2000" b="0" dirty="0" err="1" smtClean="0"/>
              <a:t>mã</a:t>
            </a:r>
            <a:r>
              <a:rPr lang="en-US" sz="2000" b="0" dirty="0" smtClean="0"/>
              <a:t> </a:t>
            </a:r>
            <a:r>
              <a:rPr lang="en-US" sz="2000" b="0" dirty="0" err="1" smtClean="0"/>
              <a:t>lực</a:t>
            </a:r>
            <a:r>
              <a:rPr lang="en-US" sz="2000" b="0" dirty="0" smtClean="0"/>
              <a:t>. </a:t>
            </a:r>
            <a:r>
              <a:rPr lang="en-US" sz="2000" b="0" dirty="0" err="1" smtClean="0"/>
              <a:t>Mỗi</a:t>
            </a:r>
            <a:r>
              <a:rPr lang="en-US" sz="2000" b="0" dirty="0" smtClean="0"/>
              <a:t> </a:t>
            </a:r>
            <a:r>
              <a:rPr lang="en-US" sz="2000" b="0" dirty="0" err="1" smtClean="0"/>
              <a:t>ống</a:t>
            </a:r>
            <a:r>
              <a:rPr lang="en-US" sz="2000" b="0" dirty="0" smtClean="0"/>
              <a:t> </a:t>
            </a:r>
            <a:r>
              <a:rPr lang="en-US" sz="2000" b="0" dirty="0" err="1" smtClean="0"/>
              <a:t>trung</a:t>
            </a:r>
            <a:r>
              <a:rPr lang="en-US" sz="2000" b="0" dirty="0" smtClean="0"/>
              <a:t> </a:t>
            </a:r>
            <a:r>
              <a:rPr lang="en-US" sz="2000" b="0" dirty="0" err="1" smtClean="0"/>
              <a:t>bình</a:t>
            </a:r>
            <a:r>
              <a:rPr lang="en-US" sz="2000" b="0" dirty="0" smtClean="0"/>
              <a:t> </a:t>
            </a:r>
            <a:r>
              <a:rPr lang="en-US" sz="2000" b="0" dirty="0" err="1" smtClean="0"/>
              <a:t>đảm</a:t>
            </a:r>
            <a:r>
              <a:rPr lang="en-US" sz="2000" b="0" dirty="0" smtClean="0"/>
              <a:t> </a:t>
            </a:r>
            <a:r>
              <a:rPr lang="en-US" sz="2000" b="0" dirty="0" err="1" smtClean="0"/>
              <a:t>bảo</a:t>
            </a:r>
            <a:r>
              <a:rPr lang="en-US" sz="2000" b="0" dirty="0" smtClean="0"/>
              <a:t> </a:t>
            </a:r>
            <a:r>
              <a:rPr lang="en-US" sz="2000" b="0" dirty="0" err="1" smtClean="0"/>
              <a:t>khí</a:t>
            </a:r>
            <a:r>
              <a:rPr lang="en-US" sz="2000" b="0" dirty="0" smtClean="0"/>
              <a:t> </a:t>
            </a:r>
            <a:r>
              <a:rPr lang="en-US" sz="2000" b="0" dirty="0" err="1" smtClean="0"/>
              <a:t>cho</a:t>
            </a:r>
            <a:r>
              <a:rPr lang="en-US" sz="2000" b="0" dirty="0" smtClean="0"/>
              <a:t> </a:t>
            </a:r>
            <a:r>
              <a:rPr lang="en-US" sz="2000" b="0" dirty="0" err="1" smtClean="0"/>
              <a:t>khu</a:t>
            </a:r>
            <a:r>
              <a:rPr lang="en-US" sz="2000" b="0" dirty="0" smtClean="0"/>
              <a:t> </a:t>
            </a:r>
            <a:r>
              <a:rPr lang="en-US" sz="2000" b="0" dirty="0" err="1" smtClean="0"/>
              <a:t>vực</a:t>
            </a:r>
            <a:r>
              <a:rPr lang="en-US" sz="2000" b="0" dirty="0" smtClean="0"/>
              <a:t> </a:t>
            </a:r>
            <a:r>
              <a:rPr lang="en-US" sz="2000" b="0" dirty="0" err="1" smtClean="0"/>
              <a:t>xử</a:t>
            </a:r>
            <a:r>
              <a:rPr lang="en-US" sz="2000" b="0" dirty="0" smtClean="0"/>
              <a:t> </a:t>
            </a:r>
            <a:r>
              <a:rPr lang="en-US" sz="2000" b="0" dirty="0" err="1" smtClean="0"/>
              <a:t>lý</a:t>
            </a:r>
            <a:r>
              <a:rPr lang="en-US" sz="2000" b="0" dirty="0" smtClean="0"/>
              <a:t> </a:t>
            </a:r>
            <a:r>
              <a:rPr lang="en-US" sz="2000" b="0" dirty="0" err="1" smtClean="0"/>
              <a:t>có</a:t>
            </a:r>
            <a:r>
              <a:rPr lang="en-US" sz="2000" b="0" dirty="0" smtClean="0"/>
              <a:t> </a:t>
            </a:r>
            <a:r>
              <a:rPr lang="en-US" sz="2000" b="0" dirty="0" err="1" smtClean="0"/>
              <a:t>chiều</a:t>
            </a:r>
            <a:r>
              <a:rPr lang="en-US" sz="2000" b="0" dirty="0" smtClean="0"/>
              <a:t> </a:t>
            </a:r>
            <a:r>
              <a:rPr lang="en-US" sz="2000" b="0" dirty="0" err="1" smtClean="0"/>
              <a:t>rộng</a:t>
            </a:r>
            <a:r>
              <a:rPr lang="en-US" sz="2000" b="0" dirty="0" smtClean="0"/>
              <a:t>  30m, </a:t>
            </a:r>
            <a:r>
              <a:rPr lang="en-US" sz="2000" b="0" dirty="0" err="1" smtClean="0"/>
              <a:t>dài</a:t>
            </a:r>
            <a:r>
              <a:rPr lang="en-US" sz="2000" b="0" dirty="0" smtClean="0"/>
              <a:t> 150m </a:t>
            </a:r>
            <a:r>
              <a:rPr lang="en-US" sz="2000" b="0" dirty="0" err="1" smtClean="0"/>
              <a:t>và</a:t>
            </a:r>
            <a:r>
              <a:rPr lang="en-US" sz="2000" b="0" dirty="0" smtClean="0"/>
              <a:t> </a:t>
            </a:r>
            <a:r>
              <a:rPr lang="en-US" sz="2000" b="0" dirty="0" err="1" smtClean="0"/>
              <a:t>cao</a:t>
            </a:r>
            <a:r>
              <a:rPr lang="en-US" sz="2000" b="0" dirty="0" smtClean="0"/>
              <a:t> 3,6m </a:t>
            </a:r>
            <a:r>
              <a:rPr lang="en-US" sz="2000" b="0" dirty="0" err="1" smtClean="0"/>
              <a:t>tương</a:t>
            </a:r>
            <a:r>
              <a:rPr lang="en-US" sz="2000" b="0" dirty="0" smtClean="0"/>
              <a:t> </a:t>
            </a:r>
            <a:r>
              <a:rPr lang="en-US" sz="2000" b="0" dirty="0" err="1" smtClean="0"/>
              <a:t>đương</a:t>
            </a:r>
            <a:r>
              <a:rPr lang="en-US" sz="2000" b="0" dirty="0" smtClean="0"/>
              <a:t> </a:t>
            </a:r>
            <a:r>
              <a:rPr lang="en-US" sz="2000" b="0" dirty="0" err="1" smtClean="0"/>
              <a:t>thể</a:t>
            </a:r>
            <a:r>
              <a:rPr lang="en-US" sz="2000" b="0" dirty="0" smtClean="0"/>
              <a:t> </a:t>
            </a:r>
            <a:r>
              <a:rPr lang="en-US" sz="2000" b="0" dirty="0" err="1" smtClean="0"/>
              <a:t>tích</a:t>
            </a:r>
            <a:r>
              <a:rPr lang="en-US" sz="2000" b="0" dirty="0" smtClean="0"/>
              <a:t> </a:t>
            </a:r>
            <a:r>
              <a:rPr lang="en-US" sz="2000" b="0" dirty="0" err="1" smtClean="0"/>
              <a:t>khối</a:t>
            </a:r>
            <a:r>
              <a:rPr lang="en-US" sz="2000" b="0" dirty="0" smtClean="0"/>
              <a:t> ủ </a:t>
            </a:r>
            <a:r>
              <a:rPr lang="en-US" sz="2000" b="0" dirty="0" err="1" smtClean="0"/>
              <a:t>trên</a:t>
            </a:r>
            <a:r>
              <a:rPr lang="en-US" sz="2000" b="0" dirty="0" smtClean="0"/>
              <a:t> </a:t>
            </a:r>
            <a:r>
              <a:rPr lang="en-US" sz="2000" b="0" dirty="0" err="1" smtClean="0"/>
              <a:t>trên</a:t>
            </a:r>
            <a:r>
              <a:rPr lang="en-US" sz="2000" b="0" dirty="0" smtClean="0"/>
              <a:t> 18.200 m3</a:t>
            </a:r>
            <a:endParaRPr lang="en-US" sz="2000" b="0" dirty="0"/>
          </a:p>
        </p:txBody>
      </p:sp>
      <p:sp>
        <p:nvSpPr>
          <p:cNvPr id="7" name="Date Placeholder 6"/>
          <p:cNvSpPr>
            <a:spLocks noGrp="1"/>
          </p:cNvSpPr>
          <p:nvPr>
            <p:ph type="dt" sz="half" idx="10"/>
          </p:nvPr>
        </p:nvSpPr>
        <p:spPr/>
        <p:txBody>
          <a:bodyPr/>
          <a:lstStyle/>
          <a:p>
            <a:pPr>
              <a:defRPr/>
            </a:pPr>
            <a:fld id="{70BA6918-B1BA-4E94-8FF8-7B85BE6C3964}" type="datetime5">
              <a:rPr lang="en-US" smtClean="0"/>
              <a:pPr>
                <a:defRPr/>
              </a:pPr>
              <a:t>16-Oct-17</a:t>
            </a:fld>
            <a:endParaRPr lang="en-US"/>
          </a:p>
        </p:txBody>
      </p:sp>
      <p:sp>
        <p:nvSpPr>
          <p:cNvPr id="8" name="Slide Number Placeholder 7"/>
          <p:cNvSpPr>
            <a:spLocks noGrp="1"/>
          </p:cNvSpPr>
          <p:nvPr>
            <p:ph type="sldNum" sz="quarter" idx="12"/>
          </p:nvPr>
        </p:nvSpPr>
        <p:spPr/>
        <p:txBody>
          <a:bodyPr/>
          <a:lstStyle/>
          <a:p>
            <a:pPr>
              <a:defRPr/>
            </a:pPr>
            <a:fld id="{B424B1D2-CDC3-4B5E-83E2-647254B2F22B}" type="slidenum">
              <a:rPr lang="en-US" smtClean="0"/>
              <a:pPr>
                <a:defRPr/>
              </a:pPr>
              <a:t>23</a:t>
            </a:fld>
            <a:endParaRPr lang="en-US"/>
          </a:p>
        </p:txBody>
      </p:sp>
      <p:pic>
        <p:nvPicPr>
          <p:cNvPr id="9" name="Picture 8" descr="http://www.o2compost.com/Userfiles/Projects/uvds_ultra.jpg"/>
          <p:cNvPicPr/>
          <p:nvPr/>
        </p:nvPicPr>
        <p:blipFill>
          <a:blip r:embed="rId2"/>
          <a:srcRect/>
          <a:stretch>
            <a:fillRect/>
          </a:stretch>
        </p:blipFill>
        <p:spPr bwMode="auto">
          <a:xfrm>
            <a:off x="228600" y="3352800"/>
            <a:ext cx="4114800" cy="3248025"/>
          </a:xfrm>
          <a:prstGeom prst="rect">
            <a:avLst/>
          </a:prstGeom>
          <a:noFill/>
          <a:ln w="9525">
            <a:noFill/>
            <a:miter lim="800000"/>
            <a:headEnd/>
            <a:tailEnd/>
          </a:ln>
        </p:spPr>
      </p:pic>
      <p:pic>
        <p:nvPicPr>
          <p:cNvPr id="10" name="Picture 9" descr="http://www.o2compost.com/Userfiles/Projects/WallaWalla-Website.jpg"/>
          <p:cNvPicPr/>
          <p:nvPr/>
        </p:nvPicPr>
        <p:blipFill>
          <a:blip r:embed="rId3"/>
          <a:srcRect/>
          <a:stretch>
            <a:fillRect/>
          </a:stretch>
        </p:blipFill>
        <p:spPr bwMode="auto">
          <a:xfrm>
            <a:off x="4648200" y="3352800"/>
            <a:ext cx="4333875" cy="3246834"/>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lstStyle/>
          <a:p>
            <a:pPr algn="ctr"/>
            <a:r>
              <a:rPr lang="en-US" sz="3200" b="1" dirty="0" err="1" smtClean="0">
                <a:latin typeface="Arial" pitchFamily="34" charset="0"/>
                <a:cs typeface="Arial" pitchFamily="34" charset="0"/>
              </a:rPr>
              <a:t>Mô</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hình</a:t>
            </a:r>
            <a:r>
              <a:rPr lang="en-US" sz="3200" b="1" dirty="0" smtClean="0">
                <a:latin typeface="Arial" pitchFamily="34" charset="0"/>
                <a:cs typeface="Arial" pitchFamily="34" charset="0"/>
              </a:rPr>
              <a:t> ASP </a:t>
            </a:r>
            <a:r>
              <a:rPr lang="en-US" sz="3200" b="1" dirty="0" err="1" smtClean="0">
                <a:latin typeface="Arial" pitchFamily="34" charset="0"/>
                <a:cs typeface="Arial" pitchFamily="34" charset="0"/>
              </a:rPr>
              <a:t>đơn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giản</a:t>
            </a:r>
            <a:endParaRPr lang="en-US" dirty="0"/>
          </a:p>
        </p:txBody>
      </p:sp>
      <p:sp>
        <p:nvSpPr>
          <p:cNvPr id="3" name="Text Placeholder 2"/>
          <p:cNvSpPr>
            <a:spLocks noGrp="1"/>
          </p:cNvSpPr>
          <p:nvPr>
            <p:ph type="body" idx="1"/>
          </p:nvPr>
        </p:nvSpPr>
        <p:spPr>
          <a:xfrm>
            <a:off x="457200" y="1600200"/>
            <a:ext cx="8382000" cy="1219200"/>
          </a:xfrm>
        </p:spPr>
        <p:txBody>
          <a:bodyPr/>
          <a:lstStyle/>
          <a:p>
            <a:r>
              <a:rPr lang="da-DK" sz="2000" b="0" dirty="0" smtClean="0"/>
              <a:t>Nước Mỹ với trình độ phát triển rất cao về công nghệ, song không phải lúc nào cùng áp dụng các công nghệ/kỹ thuật tiên tiến nhất, hiện đại nhất mà luôn hướng về sự đơn giản và chi phí thấp. Dưới đây là các mô hình ASP đơn giản.</a:t>
            </a:r>
            <a:endParaRPr lang="en-US" sz="2000" b="0" dirty="0"/>
          </a:p>
        </p:txBody>
      </p:sp>
      <p:sp>
        <p:nvSpPr>
          <p:cNvPr id="7" name="Date Placeholder 6"/>
          <p:cNvSpPr>
            <a:spLocks noGrp="1"/>
          </p:cNvSpPr>
          <p:nvPr>
            <p:ph type="dt" sz="half" idx="10"/>
          </p:nvPr>
        </p:nvSpPr>
        <p:spPr/>
        <p:txBody>
          <a:bodyPr/>
          <a:lstStyle/>
          <a:p>
            <a:pPr>
              <a:defRPr/>
            </a:pPr>
            <a:fld id="{70BA6918-B1BA-4E94-8FF8-7B85BE6C3964}" type="datetime5">
              <a:rPr lang="en-US" smtClean="0"/>
              <a:pPr>
                <a:defRPr/>
              </a:pPr>
              <a:t>16-Oct-17</a:t>
            </a:fld>
            <a:endParaRPr lang="en-US"/>
          </a:p>
        </p:txBody>
      </p:sp>
      <p:sp>
        <p:nvSpPr>
          <p:cNvPr id="8" name="Slide Number Placeholder 7"/>
          <p:cNvSpPr>
            <a:spLocks noGrp="1"/>
          </p:cNvSpPr>
          <p:nvPr>
            <p:ph type="sldNum" sz="quarter" idx="12"/>
          </p:nvPr>
        </p:nvSpPr>
        <p:spPr/>
        <p:txBody>
          <a:bodyPr/>
          <a:lstStyle/>
          <a:p>
            <a:pPr>
              <a:defRPr/>
            </a:pPr>
            <a:fld id="{B424B1D2-CDC3-4B5E-83E2-647254B2F22B}" type="slidenum">
              <a:rPr lang="en-US" smtClean="0"/>
              <a:pPr>
                <a:defRPr/>
              </a:pPr>
              <a:t>24</a:t>
            </a:fld>
            <a:endParaRPr lang="en-US"/>
          </a:p>
        </p:txBody>
      </p:sp>
      <p:pic>
        <p:nvPicPr>
          <p:cNvPr id="11" name="Picture 10" descr="http://www.o2compost.com/Userfiles/Projects/Glanzer-Website.jpg"/>
          <p:cNvPicPr/>
          <p:nvPr/>
        </p:nvPicPr>
        <p:blipFill>
          <a:blip r:embed="rId2"/>
          <a:srcRect/>
          <a:stretch>
            <a:fillRect/>
          </a:stretch>
        </p:blipFill>
        <p:spPr bwMode="auto">
          <a:xfrm>
            <a:off x="228600" y="3048000"/>
            <a:ext cx="4114800" cy="3438525"/>
          </a:xfrm>
          <a:prstGeom prst="rect">
            <a:avLst/>
          </a:prstGeom>
          <a:noFill/>
          <a:ln w="9525">
            <a:noFill/>
            <a:miter lim="800000"/>
            <a:headEnd/>
            <a:tailEnd/>
          </a:ln>
        </p:spPr>
      </p:pic>
      <p:pic>
        <p:nvPicPr>
          <p:cNvPr id="12" name="Picture 11" descr="http://www.o2compost.com/Userfiles/Projects/FtLewis.jpg"/>
          <p:cNvPicPr/>
          <p:nvPr/>
        </p:nvPicPr>
        <p:blipFill>
          <a:blip r:embed="rId3"/>
          <a:srcRect/>
          <a:stretch>
            <a:fillRect/>
          </a:stretch>
        </p:blipFill>
        <p:spPr bwMode="auto">
          <a:xfrm>
            <a:off x="4572000" y="3124200"/>
            <a:ext cx="4390648" cy="33337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lstStyle/>
          <a:p>
            <a:pPr algn="ctr"/>
            <a:r>
              <a:rPr lang="en-US" sz="3200" b="1" dirty="0" err="1" smtClean="0">
                <a:latin typeface="Arial" pitchFamily="34" charset="0"/>
                <a:cs typeface="Arial" pitchFamily="34" charset="0"/>
              </a:rPr>
              <a:t>Mô</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hình</a:t>
            </a:r>
            <a:r>
              <a:rPr lang="en-US" sz="3200" b="1" dirty="0" smtClean="0">
                <a:latin typeface="Arial" pitchFamily="34" charset="0"/>
                <a:cs typeface="Arial" pitchFamily="34" charset="0"/>
              </a:rPr>
              <a:t> ASP </a:t>
            </a:r>
            <a:r>
              <a:rPr lang="en-US" sz="3200" b="1" dirty="0" err="1" smtClean="0">
                <a:latin typeface="Arial" pitchFamily="34" charset="0"/>
                <a:cs typeface="Arial" pitchFamily="34" charset="0"/>
              </a:rPr>
              <a:t>đơn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giản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tại</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Bến</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Tre</a:t>
            </a:r>
            <a:endParaRPr lang="en-US" dirty="0"/>
          </a:p>
        </p:txBody>
      </p:sp>
      <p:sp>
        <p:nvSpPr>
          <p:cNvPr id="7" name="Date Placeholder 6"/>
          <p:cNvSpPr>
            <a:spLocks noGrp="1"/>
          </p:cNvSpPr>
          <p:nvPr>
            <p:ph type="dt" sz="half" idx="10"/>
          </p:nvPr>
        </p:nvSpPr>
        <p:spPr/>
        <p:txBody>
          <a:bodyPr/>
          <a:lstStyle/>
          <a:p>
            <a:pPr>
              <a:defRPr/>
            </a:pPr>
            <a:fld id="{70BA6918-B1BA-4E94-8FF8-7B85BE6C3964}" type="datetime5">
              <a:rPr lang="en-US" smtClean="0"/>
              <a:pPr>
                <a:defRPr/>
              </a:pPr>
              <a:t>16-Oct-17</a:t>
            </a:fld>
            <a:endParaRPr lang="en-US"/>
          </a:p>
        </p:txBody>
      </p:sp>
      <p:sp>
        <p:nvSpPr>
          <p:cNvPr id="8" name="Slide Number Placeholder 7"/>
          <p:cNvSpPr>
            <a:spLocks noGrp="1"/>
          </p:cNvSpPr>
          <p:nvPr>
            <p:ph type="sldNum" sz="quarter" idx="12"/>
          </p:nvPr>
        </p:nvSpPr>
        <p:spPr/>
        <p:txBody>
          <a:bodyPr/>
          <a:lstStyle/>
          <a:p>
            <a:pPr>
              <a:defRPr/>
            </a:pPr>
            <a:fld id="{B424B1D2-CDC3-4B5E-83E2-647254B2F22B}" type="slidenum">
              <a:rPr lang="en-US" smtClean="0"/>
              <a:pPr>
                <a:defRPr/>
              </a:pPr>
              <a:t>25</a:t>
            </a:fld>
            <a:endParaRPr lang="en-US"/>
          </a:p>
        </p:txBody>
      </p:sp>
      <p:pic>
        <p:nvPicPr>
          <p:cNvPr id="10" name="Picture 9" descr="31082010(047)"/>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5029200" cy="2667000"/>
          </a:xfrm>
          <a:prstGeom prst="rect">
            <a:avLst/>
          </a:prstGeom>
          <a:noFill/>
          <a:ln>
            <a:noFill/>
          </a:ln>
        </p:spPr>
      </p:pic>
      <p:pic>
        <p:nvPicPr>
          <p:cNvPr id="13" name="Picture 12" descr="20092010(007)"/>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43400"/>
            <a:ext cx="5029200" cy="2514600"/>
          </a:xfrm>
          <a:prstGeom prst="rect">
            <a:avLst/>
          </a:prstGeom>
          <a:noFill/>
          <a:ln>
            <a:noFill/>
          </a:ln>
        </p:spPr>
      </p:pic>
      <p:pic>
        <p:nvPicPr>
          <p:cNvPr id="14" name="Picture 13" descr="HINH ASP 1jpg"/>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905000"/>
            <a:ext cx="3035300" cy="4343400"/>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lstStyle/>
          <a:p>
            <a:pPr algn="ctr"/>
            <a:r>
              <a:rPr lang="en-US" sz="3200" b="1" dirty="0" err="1" smtClean="0">
                <a:latin typeface="Arial" pitchFamily="34" charset="0"/>
                <a:cs typeface="Arial" pitchFamily="34" charset="0"/>
              </a:rPr>
              <a:t>Mô</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hình</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thông</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khí</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tự</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nhiên</a:t>
            </a:r>
            <a:endParaRPr lang="en-US" dirty="0"/>
          </a:p>
        </p:txBody>
      </p:sp>
      <p:sp>
        <p:nvSpPr>
          <p:cNvPr id="3" name="Text Placeholder 2"/>
          <p:cNvSpPr>
            <a:spLocks noGrp="1"/>
          </p:cNvSpPr>
          <p:nvPr>
            <p:ph type="body" idx="1"/>
          </p:nvPr>
        </p:nvSpPr>
        <p:spPr>
          <a:xfrm>
            <a:off x="457200" y="1600200"/>
            <a:ext cx="8382000" cy="990600"/>
          </a:xfrm>
        </p:spPr>
        <p:txBody>
          <a:bodyPr/>
          <a:lstStyle/>
          <a:p>
            <a:r>
              <a:rPr lang="da-DK" sz="2000" b="0" dirty="0" smtClean="0"/>
              <a:t>Việc sử dụng máy thổi khí cho các khối ủ qui mô nhỏ là không kinh tế, do vậy tại Mỹ người ta cũng đề xuất các mô hình xử lý chất thải hảo khí song chỉ dùng luồng không khí tự nhiên qua các đống ủ.</a:t>
            </a:r>
            <a:endParaRPr lang="en-US" sz="2000" b="0" dirty="0"/>
          </a:p>
        </p:txBody>
      </p:sp>
      <p:sp>
        <p:nvSpPr>
          <p:cNvPr id="7" name="Date Placeholder 6"/>
          <p:cNvSpPr>
            <a:spLocks noGrp="1"/>
          </p:cNvSpPr>
          <p:nvPr>
            <p:ph type="dt" sz="half" idx="10"/>
          </p:nvPr>
        </p:nvSpPr>
        <p:spPr/>
        <p:txBody>
          <a:bodyPr/>
          <a:lstStyle/>
          <a:p>
            <a:pPr>
              <a:defRPr/>
            </a:pPr>
            <a:fld id="{70BA6918-B1BA-4E94-8FF8-7B85BE6C3964}" type="datetime5">
              <a:rPr lang="en-US" smtClean="0"/>
              <a:pPr>
                <a:defRPr/>
              </a:pPr>
              <a:t>16-Oct-17</a:t>
            </a:fld>
            <a:endParaRPr lang="en-US"/>
          </a:p>
        </p:txBody>
      </p:sp>
      <p:sp>
        <p:nvSpPr>
          <p:cNvPr id="8" name="Slide Number Placeholder 7"/>
          <p:cNvSpPr>
            <a:spLocks noGrp="1"/>
          </p:cNvSpPr>
          <p:nvPr>
            <p:ph type="sldNum" sz="quarter" idx="12"/>
          </p:nvPr>
        </p:nvSpPr>
        <p:spPr/>
        <p:txBody>
          <a:bodyPr/>
          <a:lstStyle/>
          <a:p>
            <a:pPr>
              <a:defRPr/>
            </a:pPr>
            <a:fld id="{B424B1D2-CDC3-4B5E-83E2-647254B2F22B}" type="slidenum">
              <a:rPr lang="en-US" smtClean="0"/>
              <a:pPr>
                <a:defRPr/>
              </a:pPr>
              <a:t>26</a:t>
            </a:fld>
            <a:endParaRPr lang="en-US"/>
          </a:p>
        </p:txBody>
      </p:sp>
      <p:pic>
        <p:nvPicPr>
          <p:cNvPr id="9" name="Picture 8" descr="http://www.o2compost.com/Userfiles/Projects/Alderfer-Website.jpg"/>
          <p:cNvPicPr/>
          <p:nvPr/>
        </p:nvPicPr>
        <p:blipFill>
          <a:blip r:embed="rId2"/>
          <a:srcRect/>
          <a:stretch>
            <a:fillRect/>
          </a:stretch>
        </p:blipFill>
        <p:spPr bwMode="auto">
          <a:xfrm>
            <a:off x="228600" y="3048000"/>
            <a:ext cx="4114800" cy="3642646"/>
          </a:xfrm>
          <a:prstGeom prst="rect">
            <a:avLst/>
          </a:prstGeom>
          <a:noFill/>
          <a:ln w="9525">
            <a:noFill/>
            <a:miter lim="800000"/>
            <a:headEnd/>
            <a:tailEnd/>
          </a:ln>
        </p:spPr>
      </p:pic>
      <p:pic>
        <p:nvPicPr>
          <p:cNvPr id="10" name="Picture 9" descr="http://www.o2compost.com/Userfiles/Projects/Monge-MicroBin.jpg"/>
          <p:cNvPicPr/>
          <p:nvPr/>
        </p:nvPicPr>
        <p:blipFill>
          <a:blip r:embed="rId3"/>
          <a:srcRect/>
          <a:stretch>
            <a:fillRect/>
          </a:stretch>
        </p:blipFill>
        <p:spPr bwMode="auto">
          <a:xfrm>
            <a:off x="4724400" y="3048000"/>
            <a:ext cx="4191000" cy="35718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381000" y="0"/>
            <a:ext cx="8458200" cy="762000"/>
          </a:xfrm>
        </p:spPr>
        <p:txBody>
          <a:bodyPr/>
          <a:lstStyle/>
          <a:p>
            <a:pPr algn="ctr"/>
            <a:r>
              <a:rPr lang="en-US" altLang="zh-CN" sz="2800" dirty="0" smtClean="0">
                <a:solidFill>
                  <a:srgbClr val="0033CC"/>
                </a:solidFill>
                <a:latin typeface="Arial" pitchFamily="34" charset="0"/>
                <a:ea typeface="SimSun" pitchFamily="2" charset="-122"/>
              </a:rPr>
              <a:t>Ủ </a:t>
            </a:r>
            <a:r>
              <a:rPr lang="en-US" altLang="zh-CN" sz="2800" dirty="0" err="1" smtClean="0">
                <a:solidFill>
                  <a:srgbClr val="0033CC"/>
                </a:solidFill>
                <a:latin typeface="Arial" pitchFamily="34" charset="0"/>
                <a:ea typeface="SimSun" pitchFamily="2" charset="-122"/>
              </a:rPr>
              <a:t>Yếm</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khí</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tại</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Việt</a:t>
            </a:r>
            <a:r>
              <a:rPr lang="en-US" altLang="zh-CN" sz="2800" dirty="0" smtClean="0">
                <a:solidFill>
                  <a:srgbClr val="0033CC"/>
                </a:solidFill>
                <a:latin typeface="Arial" pitchFamily="34" charset="0"/>
                <a:ea typeface="SimSun" pitchFamily="2" charset="-122"/>
              </a:rPr>
              <a:t> Nam</a:t>
            </a:r>
          </a:p>
        </p:txBody>
      </p:sp>
      <p:pic>
        <p:nvPicPr>
          <p:cNvPr id="37891" name="Picture 5" descr="http://www.binhdienmekong.vn/Uploads/images/GiaiPhap01.png"/>
          <p:cNvPicPr>
            <a:picLocks noChangeAspect="1" noChangeArrowheads="1"/>
          </p:cNvPicPr>
          <p:nvPr/>
        </p:nvPicPr>
        <p:blipFill>
          <a:blip r:embed="rId2"/>
          <a:srcRect/>
          <a:stretch>
            <a:fillRect/>
          </a:stretch>
        </p:blipFill>
        <p:spPr bwMode="auto">
          <a:xfrm>
            <a:off x="228601" y="1905000"/>
            <a:ext cx="4724400" cy="4191000"/>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5181600" y="1905000"/>
            <a:ext cx="3733800" cy="4191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dt" sz="quarter" idx="10"/>
          </p:nvPr>
        </p:nvSpPr>
        <p:spPr>
          <a:xfrm>
            <a:off x="214313" y="6229350"/>
            <a:ext cx="2427287" cy="514350"/>
          </a:xfrm>
          <a:noFill/>
        </p:spPr>
        <p:txBody>
          <a:bodyPr/>
          <a:lstStyle/>
          <a:p>
            <a:fld id="{07123E7A-FD1E-459E-960D-C6F243FA0A51}" type="datetime5">
              <a:rPr lang="en-US" sz="1800" smtClean="0">
                <a:solidFill>
                  <a:schemeClr val="bg2"/>
                </a:solidFill>
                <a:latin typeface="Arial" pitchFamily="34" charset="0"/>
              </a:rPr>
              <a:pPr/>
              <a:t>16-Oct-17</a:t>
            </a:fld>
            <a:endParaRPr lang="en-US" sz="1800" smtClean="0">
              <a:solidFill>
                <a:schemeClr val="bg2"/>
              </a:solidFill>
              <a:latin typeface="Arial" pitchFamily="34" charset="0"/>
            </a:endParaRPr>
          </a:p>
        </p:txBody>
      </p:sp>
      <p:sp>
        <p:nvSpPr>
          <p:cNvPr id="26627" name="Rectangle 6"/>
          <p:cNvSpPr>
            <a:spLocks noGrp="1" noChangeArrowheads="1"/>
          </p:cNvSpPr>
          <p:nvPr>
            <p:ph type="sldNum" sz="quarter" idx="12"/>
          </p:nvPr>
        </p:nvSpPr>
        <p:spPr>
          <a:xfrm>
            <a:off x="8429625" y="6229350"/>
            <a:ext cx="571500" cy="514350"/>
          </a:xfrm>
          <a:noFill/>
        </p:spPr>
        <p:txBody>
          <a:bodyPr/>
          <a:lstStyle/>
          <a:p>
            <a:pPr algn="ctr"/>
            <a:fld id="{A36C1D3C-4641-49C3-AB0B-D2E524FE1738}" type="slidenum">
              <a:rPr lang="en-US" smtClean="0">
                <a:solidFill>
                  <a:srgbClr val="0070C0"/>
                </a:solidFill>
                <a:latin typeface="Arial" pitchFamily="34" charset="0"/>
              </a:rPr>
              <a:pPr algn="ctr"/>
              <a:t>28</a:t>
            </a:fld>
            <a:endParaRPr lang="en-US" smtClean="0">
              <a:solidFill>
                <a:srgbClr val="0070C0"/>
              </a:solidFill>
              <a:latin typeface="Arial" pitchFamily="34" charset="0"/>
            </a:endParaRPr>
          </a:p>
        </p:txBody>
      </p:sp>
      <p:sp>
        <p:nvSpPr>
          <p:cNvPr id="26628" name="Rectangle 2"/>
          <p:cNvSpPr>
            <a:spLocks noGrp="1" noChangeArrowheads="1"/>
          </p:cNvSpPr>
          <p:nvPr>
            <p:ph type="ctrTitle"/>
          </p:nvPr>
        </p:nvSpPr>
        <p:spPr>
          <a:xfrm>
            <a:off x="0" y="2286000"/>
            <a:ext cx="9144000" cy="1295400"/>
          </a:xfrm>
        </p:spPr>
        <p:txBody>
          <a:bodyPr/>
          <a:lstStyle/>
          <a:p>
            <a:pPr algn="ctr"/>
            <a:r>
              <a:rPr lang="en-US" sz="4000" b="1" dirty="0" err="1" smtClean="0">
                <a:solidFill>
                  <a:srgbClr val="0070C0"/>
                </a:solidFill>
                <a:latin typeface="Arial" pitchFamily="34" charset="0"/>
                <a:cs typeface="Arial" pitchFamily="34" charset="0"/>
              </a:rPr>
              <a:t>Sử</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dụng</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phân</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bón</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hữu</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cơ</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trong</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nông</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nghiệp</a:t>
            </a:r>
            <a:endParaRPr lang="en-US" b="1" dirty="0" smtClean="0">
              <a:solidFill>
                <a:srgbClr val="0070C0"/>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152400"/>
            <a:ext cx="7772400" cy="838200"/>
          </a:xfrm>
          <a:noFill/>
        </p:spPr>
        <p:txBody>
          <a:bodyPr/>
          <a:lstStyle/>
          <a:p>
            <a:pPr algn="ctr"/>
            <a:r>
              <a:rPr lang="en-US" sz="3600" dirty="0" err="1" smtClean="0">
                <a:solidFill>
                  <a:srgbClr val="000099"/>
                </a:solidFill>
                <a:latin typeface="Arial" pitchFamily="34" charset="0"/>
                <a:cs typeface="Arial" pitchFamily="34" charset="0"/>
              </a:rPr>
              <a:t>Sự</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cần</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thiết</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phải</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bón</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phân</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hữu</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cơ</a:t>
            </a:r>
            <a:endParaRPr lang="en-US" sz="3600" dirty="0" smtClean="0">
              <a:solidFill>
                <a:srgbClr val="000099"/>
              </a:solidFill>
              <a:latin typeface="Arial" pitchFamily="34" charset="0"/>
              <a:cs typeface="Arial" pitchFamily="34" charset="0"/>
            </a:endParaRPr>
          </a:p>
        </p:txBody>
      </p:sp>
      <p:sp>
        <p:nvSpPr>
          <p:cNvPr id="55299" name="Rectangle 3"/>
          <p:cNvSpPr>
            <a:spLocks noGrp="1" noChangeArrowheads="1"/>
          </p:cNvSpPr>
          <p:nvPr>
            <p:ph type="body" idx="1"/>
          </p:nvPr>
        </p:nvSpPr>
        <p:spPr>
          <a:xfrm>
            <a:off x="685800" y="1600200"/>
            <a:ext cx="7950200" cy="3657600"/>
          </a:xfrm>
        </p:spPr>
        <p:txBody>
          <a:bodyPr/>
          <a:lstStyle/>
          <a:p>
            <a:pPr>
              <a:spcBef>
                <a:spcPts val="600"/>
              </a:spcBef>
              <a:buFont typeface="Monotype Sorts" pitchFamily="2" charset="2"/>
              <a:buNone/>
            </a:pPr>
            <a:r>
              <a:rPr lang="en-US" sz="2400" dirty="0" err="1" smtClean="0">
                <a:solidFill>
                  <a:srgbClr val="000099"/>
                </a:solidFill>
              </a:rPr>
              <a:t>Phân</a:t>
            </a:r>
            <a:r>
              <a:rPr lang="en-US" sz="2400" dirty="0" smtClean="0">
                <a:solidFill>
                  <a:srgbClr val="000099"/>
                </a:solidFill>
              </a:rPr>
              <a:t> </a:t>
            </a:r>
            <a:r>
              <a:rPr lang="en-US" sz="2400" dirty="0" err="1" smtClean="0">
                <a:solidFill>
                  <a:srgbClr val="000099"/>
                </a:solidFill>
              </a:rPr>
              <a:t>hữu</a:t>
            </a:r>
            <a:r>
              <a:rPr lang="en-US" sz="2400" dirty="0" smtClean="0">
                <a:solidFill>
                  <a:srgbClr val="000099"/>
                </a:solidFill>
              </a:rPr>
              <a:t> </a:t>
            </a:r>
            <a:r>
              <a:rPr lang="en-US" sz="2400" dirty="0" err="1" smtClean="0">
                <a:solidFill>
                  <a:srgbClr val="000099"/>
                </a:solidFill>
              </a:rPr>
              <a:t>cơ</a:t>
            </a:r>
            <a:r>
              <a:rPr lang="en-US" sz="2400" dirty="0" smtClean="0">
                <a:solidFill>
                  <a:srgbClr val="000099"/>
                </a:solidFill>
              </a:rPr>
              <a:t> </a:t>
            </a:r>
            <a:r>
              <a:rPr lang="en-US" sz="2400" dirty="0" err="1" smtClean="0">
                <a:solidFill>
                  <a:srgbClr val="000099"/>
                </a:solidFill>
              </a:rPr>
              <a:t>giúp</a:t>
            </a:r>
            <a:r>
              <a:rPr lang="en-US" sz="2400" dirty="0" smtClean="0">
                <a:solidFill>
                  <a:srgbClr val="000099"/>
                </a:solidFill>
              </a:rPr>
              <a:t>:</a:t>
            </a:r>
          </a:p>
          <a:p>
            <a:pPr marL="457200" indent="-457200">
              <a:spcBef>
                <a:spcPts val="600"/>
              </a:spcBef>
              <a:buFont typeface="+mj-lt"/>
              <a:buAutoNum type="arabicParenR"/>
            </a:pPr>
            <a:r>
              <a:rPr lang="en-US" sz="2400" dirty="0" err="1" smtClean="0"/>
              <a:t>Ổn</a:t>
            </a:r>
            <a:r>
              <a:rPr lang="en-US" sz="2400" dirty="0" smtClean="0"/>
              <a:t> </a:t>
            </a:r>
            <a:r>
              <a:rPr lang="en-US" sz="2400" dirty="0" err="1" smtClean="0"/>
              <a:t>định</a:t>
            </a:r>
            <a:r>
              <a:rPr lang="en-US" sz="2400" dirty="0" smtClean="0"/>
              <a:t> </a:t>
            </a:r>
            <a:r>
              <a:rPr lang="en-US" sz="2400" dirty="0" err="1" smtClean="0"/>
              <a:t>và</a:t>
            </a:r>
            <a:r>
              <a:rPr lang="en-US" sz="2400" dirty="0" smtClean="0"/>
              <a:t> </a:t>
            </a:r>
            <a:r>
              <a:rPr lang="en-US" sz="2400" dirty="0" err="1" smtClean="0"/>
              <a:t>cải</a:t>
            </a:r>
            <a:r>
              <a:rPr lang="en-US" sz="2400" dirty="0" smtClean="0"/>
              <a:t> </a:t>
            </a:r>
            <a:r>
              <a:rPr lang="en-US" sz="2400" dirty="0" err="1" smtClean="0"/>
              <a:t>thiện</a:t>
            </a:r>
            <a:r>
              <a:rPr lang="en-US" sz="2400" dirty="0" smtClean="0"/>
              <a:t> </a:t>
            </a:r>
            <a:r>
              <a:rPr lang="en-US" sz="2400" dirty="0" err="1" smtClean="0"/>
              <a:t>độ</a:t>
            </a:r>
            <a:r>
              <a:rPr lang="en-US" sz="2400" dirty="0" smtClean="0"/>
              <a:t> </a:t>
            </a:r>
            <a:r>
              <a:rPr lang="en-US" sz="2400" dirty="0" err="1" smtClean="0"/>
              <a:t>phì</a:t>
            </a:r>
            <a:r>
              <a:rPr lang="en-US" sz="2400" dirty="0" smtClean="0"/>
              <a:t> </a:t>
            </a:r>
            <a:r>
              <a:rPr lang="en-US" sz="2400" dirty="0" err="1" smtClean="0"/>
              <a:t>nhiêu</a:t>
            </a:r>
            <a:r>
              <a:rPr lang="en-US" sz="2400" dirty="0" smtClean="0"/>
              <a:t> </a:t>
            </a:r>
            <a:r>
              <a:rPr lang="en-US" sz="2400" dirty="0" err="1" smtClean="0"/>
              <a:t>đất</a:t>
            </a:r>
            <a:r>
              <a:rPr lang="en-US" sz="2400" dirty="0" smtClean="0"/>
              <a:t> (</a:t>
            </a:r>
            <a:r>
              <a:rPr lang="en-US" sz="2400" dirty="0" err="1" smtClean="0"/>
              <a:t>tăng</a:t>
            </a:r>
            <a:r>
              <a:rPr lang="en-US" sz="2400" dirty="0" smtClean="0"/>
              <a:t> CEC, </a:t>
            </a:r>
            <a:r>
              <a:rPr lang="en-US" sz="2400" dirty="0" err="1" smtClean="0"/>
              <a:t>kết</a:t>
            </a:r>
            <a:r>
              <a:rPr lang="en-US" sz="2400" dirty="0" smtClean="0"/>
              <a:t> </a:t>
            </a:r>
            <a:r>
              <a:rPr lang="en-US" sz="2400" dirty="0" err="1" smtClean="0"/>
              <a:t>cấu</a:t>
            </a:r>
            <a:r>
              <a:rPr lang="en-US" sz="2400" dirty="0" smtClean="0"/>
              <a:t>/</a:t>
            </a:r>
            <a:r>
              <a:rPr lang="en-US" sz="2400" dirty="0" err="1" smtClean="0"/>
              <a:t>đoàn</a:t>
            </a:r>
            <a:r>
              <a:rPr lang="en-US" sz="2400" dirty="0" smtClean="0"/>
              <a:t> </a:t>
            </a:r>
            <a:r>
              <a:rPr lang="en-US" sz="2400" dirty="0" err="1" smtClean="0"/>
              <a:t>lạp</a:t>
            </a:r>
            <a:r>
              <a:rPr lang="en-US" sz="2400" dirty="0" smtClean="0"/>
              <a:t> </a:t>
            </a:r>
            <a:r>
              <a:rPr lang="en-US" sz="2400" dirty="0" err="1" smtClean="0"/>
              <a:t>bền</a:t>
            </a:r>
            <a:r>
              <a:rPr lang="en-US" sz="2400" dirty="0" smtClean="0"/>
              <a:t>, </a:t>
            </a:r>
            <a:r>
              <a:rPr lang="en-US" sz="2400" dirty="0" err="1" smtClean="0"/>
              <a:t>độ</a:t>
            </a:r>
            <a:r>
              <a:rPr lang="en-US" sz="2400" dirty="0" smtClean="0"/>
              <a:t> </a:t>
            </a:r>
            <a:r>
              <a:rPr lang="en-US" sz="2400" dirty="0" err="1" smtClean="0"/>
              <a:t>đệm</a:t>
            </a:r>
            <a:r>
              <a:rPr lang="en-US" sz="2400" dirty="0" smtClean="0"/>
              <a:t>)</a:t>
            </a:r>
          </a:p>
          <a:p>
            <a:pPr marL="457200" indent="-457200">
              <a:spcBef>
                <a:spcPts val="600"/>
              </a:spcBef>
              <a:buFont typeface="+mj-lt"/>
              <a:buAutoNum type="arabicParenR"/>
            </a:pPr>
            <a:r>
              <a:rPr lang="en-US" sz="2400" dirty="0" err="1" smtClean="0"/>
              <a:t>Tăng</a:t>
            </a:r>
            <a:r>
              <a:rPr lang="en-US" sz="2400" dirty="0" smtClean="0"/>
              <a:t> </a:t>
            </a:r>
            <a:r>
              <a:rPr lang="en-US" sz="2400" dirty="0" err="1" smtClean="0"/>
              <a:t>hiệu</a:t>
            </a:r>
            <a:r>
              <a:rPr lang="en-US" sz="2400" dirty="0" smtClean="0"/>
              <a:t> </a:t>
            </a:r>
            <a:r>
              <a:rPr lang="en-US" sz="2400" dirty="0" err="1" smtClean="0"/>
              <a:t>quả</a:t>
            </a:r>
            <a:r>
              <a:rPr lang="en-US" sz="2400" dirty="0" smtClean="0"/>
              <a:t> </a:t>
            </a:r>
            <a:r>
              <a:rPr lang="en-US" sz="2400" dirty="0" err="1" smtClean="0"/>
              <a:t>sử</a:t>
            </a:r>
            <a:r>
              <a:rPr lang="en-US" sz="2400" dirty="0" smtClean="0"/>
              <a:t> </a:t>
            </a:r>
            <a:r>
              <a:rPr lang="en-US" sz="2400" dirty="0" err="1" smtClean="0"/>
              <a:t>dụng</a:t>
            </a:r>
            <a:r>
              <a:rPr lang="en-US" sz="2400" dirty="0" smtClean="0"/>
              <a:t> </a:t>
            </a:r>
            <a:r>
              <a:rPr lang="en-US" sz="2400" dirty="0" err="1" smtClean="0"/>
              <a:t>phân</a:t>
            </a:r>
            <a:r>
              <a:rPr lang="en-US" sz="2400" dirty="0" smtClean="0"/>
              <a:t> </a:t>
            </a:r>
            <a:r>
              <a:rPr lang="en-US" sz="2400" dirty="0" err="1" smtClean="0"/>
              <a:t>đạm</a:t>
            </a:r>
            <a:r>
              <a:rPr lang="en-US" sz="2400" dirty="0" smtClean="0"/>
              <a:t>, </a:t>
            </a:r>
            <a:r>
              <a:rPr lang="en-US" sz="2400" dirty="0" err="1" smtClean="0"/>
              <a:t>phân</a:t>
            </a:r>
            <a:r>
              <a:rPr lang="en-US" sz="2400" dirty="0" smtClean="0"/>
              <a:t> </a:t>
            </a:r>
            <a:r>
              <a:rPr lang="en-US" sz="2400" dirty="0" err="1" smtClean="0"/>
              <a:t>lân</a:t>
            </a:r>
            <a:r>
              <a:rPr lang="en-US" sz="2400" dirty="0" smtClean="0"/>
              <a:t> </a:t>
            </a:r>
            <a:r>
              <a:rPr lang="en-US" sz="2400" dirty="0" err="1" smtClean="0"/>
              <a:t>và</a:t>
            </a:r>
            <a:r>
              <a:rPr lang="en-US" sz="2400" dirty="0" smtClean="0"/>
              <a:t> </a:t>
            </a:r>
            <a:r>
              <a:rPr lang="en-US" sz="2400" dirty="0" err="1" smtClean="0"/>
              <a:t>phân</a:t>
            </a:r>
            <a:r>
              <a:rPr lang="en-US" sz="2400" dirty="0" smtClean="0"/>
              <a:t> kali, </a:t>
            </a:r>
            <a:r>
              <a:rPr lang="en-US" sz="2400" dirty="0" err="1" smtClean="0"/>
              <a:t>các</a:t>
            </a:r>
            <a:r>
              <a:rPr lang="en-US" sz="2400" dirty="0" smtClean="0"/>
              <a:t> </a:t>
            </a:r>
            <a:r>
              <a:rPr lang="en-US" sz="2400" dirty="0" err="1" smtClean="0"/>
              <a:t>yếu</a:t>
            </a:r>
            <a:r>
              <a:rPr lang="en-US" sz="2400" dirty="0" smtClean="0"/>
              <a:t> </a:t>
            </a:r>
            <a:r>
              <a:rPr lang="en-US" sz="2400" dirty="0" err="1" smtClean="0"/>
              <a:t>tố</a:t>
            </a:r>
            <a:r>
              <a:rPr lang="en-US" sz="2400" dirty="0" smtClean="0"/>
              <a:t> </a:t>
            </a:r>
            <a:r>
              <a:rPr lang="en-US" sz="2400" dirty="0" err="1" smtClean="0"/>
              <a:t>trung</a:t>
            </a:r>
            <a:r>
              <a:rPr lang="en-US" sz="2400" dirty="0" smtClean="0"/>
              <a:t> </a:t>
            </a:r>
            <a:r>
              <a:rPr lang="en-US" sz="2400" dirty="0" err="1" smtClean="0"/>
              <a:t>và</a:t>
            </a:r>
            <a:r>
              <a:rPr lang="en-US" sz="2400" dirty="0" smtClean="0"/>
              <a:t> vi </a:t>
            </a:r>
            <a:r>
              <a:rPr lang="en-US" sz="2400" dirty="0" err="1" smtClean="0"/>
              <a:t>lượng</a:t>
            </a:r>
            <a:endParaRPr lang="en-US" sz="2400" dirty="0" smtClean="0"/>
          </a:p>
          <a:p>
            <a:pPr marL="457200" indent="-457200">
              <a:spcBef>
                <a:spcPts val="600"/>
              </a:spcBef>
              <a:buFont typeface="+mj-lt"/>
              <a:buAutoNum type="arabicParenR"/>
            </a:pPr>
            <a:r>
              <a:rPr lang="en-US" sz="2400" dirty="0" err="1" smtClean="0"/>
              <a:t>Giảm</a:t>
            </a:r>
            <a:r>
              <a:rPr lang="en-US" sz="2400" dirty="0" smtClean="0"/>
              <a:t> </a:t>
            </a:r>
            <a:r>
              <a:rPr lang="en-US" sz="2400" dirty="0" err="1" smtClean="0"/>
              <a:t>độc</a:t>
            </a:r>
            <a:r>
              <a:rPr lang="en-US" sz="2400" dirty="0" smtClean="0"/>
              <a:t> </a:t>
            </a:r>
            <a:r>
              <a:rPr lang="en-US" sz="2400" dirty="0" err="1" smtClean="0"/>
              <a:t>tố</a:t>
            </a:r>
            <a:r>
              <a:rPr lang="en-US" sz="2400" dirty="0" smtClean="0"/>
              <a:t> </a:t>
            </a:r>
            <a:r>
              <a:rPr lang="en-US" sz="2400" dirty="0" err="1" smtClean="0"/>
              <a:t>của</a:t>
            </a:r>
            <a:r>
              <a:rPr lang="en-US" sz="2400" dirty="0" smtClean="0"/>
              <a:t> </a:t>
            </a:r>
            <a:r>
              <a:rPr lang="en-US" sz="2400" dirty="0" err="1" smtClean="0"/>
              <a:t>phèn</a:t>
            </a:r>
            <a:endParaRPr lang="en-US" sz="2400" dirty="0" smtClean="0"/>
          </a:p>
          <a:p>
            <a:pPr marL="457200" indent="-457200">
              <a:spcBef>
                <a:spcPts val="600"/>
              </a:spcBef>
              <a:buFont typeface="+mj-lt"/>
              <a:buAutoNum type="arabicParenR"/>
            </a:pPr>
            <a:r>
              <a:rPr lang="en-US" sz="2400" dirty="0" err="1" smtClean="0"/>
              <a:t>Tăng</a:t>
            </a:r>
            <a:r>
              <a:rPr lang="en-US" sz="2400" dirty="0" smtClean="0"/>
              <a:t> </a:t>
            </a:r>
            <a:r>
              <a:rPr lang="en-US" sz="2400" dirty="0" err="1" smtClean="0"/>
              <a:t>khả</a:t>
            </a:r>
            <a:r>
              <a:rPr lang="en-US" sz="2400" dirty="0" smtClean="0"/>
              <a:t> </a:t>
            </a:r>
            <a:r>
              <a:rPr lang="en-US" sz="2400" dirty="0" err="1" smtClean="0"/>
              <a:t>năng</a:t>
            </a:r>
            <a:r>
              <a:rPr lang="en-US" sz="2400" dirty="0" smtClean="0"/>
              <a:t> </a:t>
            </a:r>
            <a:r>
              <a:rPr lang="en-US" sz="2400" dirty="0" err="1" smtClean="0"/>
              <a:t>chịu</a:t>
            </a:r>
            <a:r>
              <a:rPr lang="en-US" sz="2400" dirty="0" smtClean="0"/>
              <a:t> </a:t>
            </a:r>
            <a:r>
              <a:rPr lang="en-US" sz="2400" dirty="0" err="1" smtClean="0"/>
              <a:t>hạn</a:t>
            </a:r>
            <a:r>
              <a:rPr lang="en-US" sz="2400" dirty="0" smtClean="0"/>
              <a:t> </a:t>
            </a:r>
            <a:r>
              <a:rPr lang="en-US" sz="2400" dirty="0" err="1" smtClean="0"/>
              <a:t>của</a:t>
            </a:r>
            <a:r>
              <a:rPr lang="en-US" sz="2400" dirty="0" smtClean="0"/>
              <a:t> </a:t>
            </a:r>
            <a:r>
              <a:rPr lang="en-US" sz="2400" dirty="0" err="1" smtClean="0"/>
              <a:t>cây</a:t>
            </a:r>
            <a:r>
              <a:rPr lang="en-US" sz="2400" dirty="0" smtClean="0"/>
              <a:t> </a:t>
            </a:r>
            <a:r>
              <a:rPr lang="en-US" sz="2400" dirty="0" err="1" smtClean="0"/>
              <a:t>trồng</a:t>
            </a:r>
            <a:r>
              <a:rPr lang="en-US" sz="2400" dirty="0" smtClean="0"/>
              <a:t> (</a:t>
            </a:r>
            <a:r>
              <a:rPr lang="en-US" sz="2400" dirty="0" err="1" smtClean="0"/>
              <a:t>tăng</a:t>
            </a:r>
            <a:r>
              <a:rPr lang="en-US" sz="2400" dirty="0" smtClean="0"/>
              <a:t> SCATĐĐR/</a:t>
            </a:r>
            <a:r>
              <a:rPr lang="en-US" sz="2400" dirty="0" err="1" smtClean="0"/>
              <a:t>tăng</a:t>
            </a:r>
            <a:r>
              <a:rPr lang="en-US" sz="2400" dirty="0" smtClean="0"/>
              <a:t> </a:t>
            </a:r>
            <a:r>
              <a:rPr lang="en-US" sz="2400" dirty="0" err="1" smtClean="0"/>
              <a:t>nước</a:t>
            </a:r>
            <a:r>
              <a:rPr lang="en-US" sz="2400" dirty="0" smtClean="0"/>
              <a:t> </a:t>
            </a:r>
            <a:r>
              <a:rPr lang="en-US" sz="2400" dirty="0" err="1" smtClean="0"/>
              <a:t>hữu</a:t>
            </a:r>
            <a:r>
              <a:rPr lang="en-US" sz="2400" dirty="0" smtClean="0"/>
              <a:t> </a:t>
            </a:r>
            <a:r>
              <a:rPr lang="en-US" sz="2400" dirty="0" err="1" smtClean="0"/>
              <a:t>hiệu</a:t>
            </a:r>
            <a:r>
              <a:rPr lang="en-US" sz="2400" dirty="0" smtClean="0"/>
              <a:t>)</a:t>
            </a:r>
          </a:p>
          <a:p>
            <a:pPr marL="457200" indent="-457200">
              <a:spcBef>
                <a:spcPts val="600"/>
              </a:spcBef>
              <a:buFont typeface="+mj-lt"/>
              <a:buAutoNum type="arabicParenR"/>
            </a:pPr>
            <a:r>
              <a:rPr lang="en-US" sz="2400" dirty="0" err="1" smtClean="0"/>
              <a:t>Tăng</a:t>
            </a:r>
            <a:r>
              <a:rPr lang="en-US" sz="2400" dirty="0" smtClean="0"/>
              <a:t> </a:t>
            </a:r>
            <a:r>
              <a:rPr lang="en-US" sz="2400" dirty="0" err="1" smtClean="0"/>
              <a:t>khả</a:t>
            </a:r>
            <a:r>
              <a:rPr lang="en-US" sz="2400" dirty="0" smtClean="0"/>
              <a:t> </a:t>
            </a:r>
            <a:r>
              <a:rPr lang="en-US" sz="2400" dirty="0" err="1" smtClean="0"/>
              <a:t>năng</a:t>
            </a:r>
            <a:r>
              <a:rPr lang="en-US" sz="2400" dirty="0" smtClean="0"/>
              <a:t> </a:t>
            </a:r>
            <a:r>
              <a:rPr lang="en-US" sz="2400" dirty="0" err="1" smtClean="0"/>
              <a:t>chống</a:t>
            </a:r>
            <a:r>
              <a:rPr lang="en-US" sz="2400" dirty="0" smtClean="0"/>
              <a:t> </a:t>
            </a:r>
            <a:r>
              <a:rPr lang="en-US" sz="2400" dirty="0" err="1" smtClean="0"/>
              <a:t>đổ</a:t>
            </a:r>
            <a:r>
              <a:rPr lang="en-US" sz="2400" dirty="0" smtClean="0"/>
              <a:t> </a:t>
            </a:r>
            <a:r>
              <a:rPr lang="en-US" sz="2400" dirty="0" err="1" smtClean="0"/>
              <a:t>nhờ</a:t>
            </a:r>
            <a:r>
              <a:rPr lang="en-US" sz="2400" dirty="0" smtClean="0"/>
              <a:t> </a:t>
            </a:r>
            <a:r>
              <a:rPr lang="en-US" sz="2400" dirty="0" err="1" smtClean="0"/>
              <a:t>bộ</a:t>
            </a:r>
            <a:r>
              <a:rPr lang="en-US" sz="2400" dirty="0" smtClean="0"/>
              <a:t> </a:t>
            </a:r>
            <a:r>
              <a:rPr lang="en-US" sz="2400" dirty="0" err="1" smtClean="0"/>
              <a:t>rễ</a:t>
            </a:r>
            <a:r>
              <a:rPr lang="en-US" sz="2400" dirty="0" smtClean="0"/>
              <a:t> </a:t>
            </a:r>
            <a:r>
              <a:rPr lang="en-US" sz="2400" dirty="0" err="1" smtClean="0"/>
              <a:t>phát</a:t>
            </a:r>
            <a:r>
              <a:rPr lang="en-US" sz="2400" dirty="0" smtClean="0"/>
              <a:t> </a:t>
            </a:r>
            <a:r>
              <a:rPr lang="en-US" sz="2400" dirty="0" err="1" smtClean="0"/>
              <a:t>triển</a:t>
            </a:r>
            <a:endParaRPr lang="en-US" sz="2400" dirty="0" smtClean="0"/>
          </a:p>
          <a:p>
            <a:pPr marL="457200" indent="-457200">
              <a:spcBef>
                <a:spcPts val="600"/>
              </a:spcBef>
              <a:buFont typeface="+mj-lt"/>
              <a:buAutoNum type="arabicParenR"/>
            </a:pPr>
            <a:r>
              <a:rPr lang="en-US" sz="2400" dirty="0" err="1" smtClean="0">
                <a:latin typeface="Arial" pitchFamily="34" charset="0"/>
                <a:cs typeface="Arial" pitchFamily="34" charset="0"/>
              </a:rPr>
              <a:t>Hạn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chế</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xói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mòn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rửa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trôi</a:t>
            </a:r>
            <a:endParaRPr lang="en-US" sz="2400" dirty="0" smtClean="0">
              <a:latin typeface="Arial" pitchFamily="34" charset="0"/>
              <a:cs typeface="Arial" pitchFamily="34" charset="0"/>
            </a:endParaRPr>
          </a:p>
          <a:p>
            <a:pPr marL="457200" indent="-457200">
              <a:spcBef>
                <a:spcPts val="600"/>
              </a:spcBef>
              <a:buFont typeface="+mj-lt"/>
              <a:buAutoNum type="arabicParenR"/>
            </a:pPr>
            <a:r>
              <a:rPr lang="en-US" sz="2400" dirty="0" err="1" smtClean="0"/>
              <a:t>Giảm</a:t>
            </a:r>
            <a:r>
              <a:rPr lang="en-US" sz="2400" dirty="0" smtClean="0"/>
              <a:t> </a:t>
            </a:r>
            <a:r>
              <a:rPr lang="en-US" sz="2400" dirty="0" err="1" smtClean="0"/>
              <a:t>phát</a:t>
            </a:r>
            <a:r>
              <a:rPr lang="en-US" sz="2400" dirty="0" smtClean="0"/>
              <a:t> </a:t>
            </a:r>
            <a:r>
              <a:rPr lang="en-US" sz="2400" dirty="0" err="1" smtClean="0"/>
              <a:t>thải</a:t>
            </a:r>
            <a:r>
              <a:rPr lang="en-US" sz="2400" dirty="0" smtClean="0"/>
              <a:t> KNK</a:t>
            </a:r>
          </a:p>
          <a:p>
            <a:pPr marL="457200" indent="-457200">
              <a:spcBef>
                <a:spcPts val="600"/>
              </a:spcBef>
              <a:buFont typeface="+mj-lt"/>
              <a:buAutoNum type="arabicParenR"/>
            </a:pPr>
            <a:r>
              <a:rPr lang="en-US" sz="2400" dirty="0" err="1" smtClean="0"/>
              <a:t>Phát</a:t>
            </a:r>
            <a:r>
              <a:rPr lang="en-US" sz="2400" dirty="0" smtClean="0"/>
              <a:t> </a:t>
            </a:r>
            <a:r>
              <a:rPr lang="en-US" sz="2400" dirty="0" err="1" smtClean="0"/>
              <a:t>triển</a:t>
            </a:r>
            <a:r>
              <a:rPr lang="en-US" sz="2400" dirty="0" smtClean="0"/>
              <a:t> </a:t>
            </a:r>
            <a:r>
              <a:rPr lang="en-US" sz="2400" dirty="0" err="1" smtClean="0"/>
              <a:t>Nông</a:t>
            </a:r>
            <a:r>
              <a:rPr lang="en-US" sz="2400" dirty="0" smtClean="0"/>
              <a:t> </a:t>
            </a:r>
            <a:r>
              <a:rPr lang="en-US" sz="2400" dirty="0" err="1" smtClean="0"/>
              <a:t>nghiệp</a:t>
            </a:r>
            <a:r>
              <a:rPr lang="en-US" sz="2400" dirty="0" smtClean="0"/>
              <a:t> </a:t>
            </a:r>
            <a:r>
              <a:rPr lang="en-US" sz="2400" dirty="0" err="1" smtClean="0"/>
              <a:t>hữu</a:t>
            </a:r>
            <a:r>
              <a:rPr lang="en-US" sz="2400" dirty="0" smtClean="0"/>
              <a:t> </a:t>
            </a:r>
            <a:r>
              <a:rPr lang="en-US" sz="2400" dirty="0" err="1" smtClean="0"/>
              <a:t>cơ</a:t>
            </a:r>
            <a:endParaRPr lang="en-US" sz="2400" dirty="0" smtClean="0"/>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fld id="{A4C3EA07-0F39-4C6C-AD76-A2284C1C98AB}" type="datetime5">
              <a:rPr lang="en-US" smtClean="0">
                <a:latin typeface="Arial" pitchFamily="34" charset="0"/>
              </a:rPr>
              <a:pPr/>
              <a:t>16-Oct-17</a:t>
            </a:fld>
            <a:endParaRPr lang="en-US" smtClean="0">
              <a:latin typeface="Arial" pitchFamily="34" charset="0"/>
            </a:endParaRPr>
          </a:p>
        </p:txBody>
      </p:sp>
      <p:sp>
        <p:nvSpPr>
          <p:cNvPr id="22531" name="Slide Number Placeholder 5"/>
          <p:cNvSpPr>
            <a:spLocks noGrp="1"/>
          </p:cNvSpPr>
          <p:nvPr>
            <p:ph type="sldNum" sz="quarter" idx="12"/>
          </p:nvPr>
        </p:nvSpPr>
        <p:spPr>
          <a:noFill/>
        </p:spPr>
        <p:txBody>
          <a:bodyPr/>
          <a:lstStyle/>
          <a:p>
            <a:fld id="{74C60AEE-08E8-4883-92B0-3B4867E80E57}" type="slidenum">
              <a:rPr lang="en-US" smtClean="0">
                <a:latin typeface="Arial" pitchFamily="34" charset="0"/>
              </a:rPr>
              <a:pPr/>
              <a:t>3</a:t>
            </a:fld>
            <a:endParaRPr lang="en-US" smtClean="0">
              <a:latin typeface="Arial" pitchFamily="34" charset="0"/>
            </a:endParaRPr>
          </a:p>
        </p:txBody>
      </p:sp>
      <p:sp>
        <p:nvSpPr>
          <p:cNvPr id="22532" name="Rectangle 2"/>
          <p:cNvSpPr>
            <a:spLocks noGrp="1" noChangeArrowheads="1"/>
          </p:cNvSpPr>
          <p:nvPr>
            <p:ph type="title"/>
          </p:nvPr>
        </p:nvSpPr>
        <p:spPr>
          <a:xfrm>
            <a:off x="304800" y="228600"/>
            <a:ext cx="8839200" cy="685800"/>
          </a:xfrm>
        </p:spPr>
        <p:txBody>
          <a:bodyPr/>
          <a:lstStyle/>
          <a:p>
            <a:pPr algn="ctr"/>
            <a:r>
              <a:rPr lang="en-US" sz="3600" smtClean="0">
                <a:solidFill>
                  <a:srgbClr val="000099"/>
                </a:solidFill>
                <a:latin typeface="Arial" pitchFamily="34" charset="0"/>
              </a:rPr>
              <a:t>Khoa học đã Kết luận</a:t>
            </a:r>
          </a:p>
        </p:txBody>
      </p:sp>
      <p:sp>
        <p:nvSpPr>
          <p:cNvPr id="22533" name="Rectangle 3"/>
          <p:cNvSpPr>
            <a:spLocks noGrp="1" noChangeArrowheads="1"/>
          </p:cNvSpPr>
          <p:nvPr>
            <p:ph type="body" idx="1"/>
          </p:nvPr>
        </p:nvSpPr>
        <p:spPr>
          <a:xfrm>
            <a:off x="838200" y="1905000"/>
            <a:ext cx="7391400" cy="4171950"/>
          </a:xfrm>
        </p:spPr>
        <p:txBody>
          <a:bodyPr/>
          <a:lstStyle/>
          <a:p>
            <a:pPr marL="609600" indent="-609600">
              <a:buFont typeface="Monotype Sorts" pitchFamily="2" charset="2"/>
              <a:buNone/>
            </a:pPr>
            <a:r>
              <a:rPr lang="en-US" sz="2800" smtClean="0"/>
              <a:t>     Tỉ lệ dinh dưỡng hiệu quả nhất cho hầu hết các cây trồng là:</a:t>
            </a:r>
          </a:p>
          <a:p>
            <a:pPr marL="1409700" lvl="2" indent="-609600">
              <a:spcBef>
                <a:spcPts val="1800"/>
              </a:spcBef>
              <a:buFont typeface="Monotype Sorts" pitchFamily="2" charset="2"/>
              <a:buNone/>
            </a:pPr>
            <a:r>
              <a:rPr lang="en-US" sz="2800" smtClean="0"/>
              <a:t>- 30% từ nguồn phân hữu cơ</a:t>
            </a:r>
          </a:p>
          <a:p>
            <a:pPr marL="1409700" lvl="2" indent="-609600">
              <a:spcBef>
                <a:spcPts val="1800"/>
              </a:spcBef>
              <a:buFont typeface="Monotype Sorts" pitchFamily="2" charset="2"/>
              <a:buNone/>
            </a:pPr>
            <a:r>
              <a:rPr lang="en-US" sz="2800" smtClean="0"/>
              <a:t>- 70% từ nguồn phân vô cơ</a:t>
            </a:r>
          </a:p>
          <a:p>
            <a:pPr marL="609600" indent="-609600">
              <a:buFont typeface="Monotype Sorts" pitchFamily="2" charset="2"/>
              <a:buAutoNum type="arabicPeriod"/>
            </a:pPr>
            <a:endParaRPr lang="en-US" sz="2800" smtClean="0">
              <a:solidFill>
                <a:srgbClr val="0070C0"/>
              </a:solidFill>
            </a:endParaRPr>
          </a:p>
          <a:p>
            <a:pPr marL="609600" indent="-609600">
              <a:buFont typeface="Monotype Sorts" pitchFamily="2" charset="2"/>
              <a:buAutoNum type="arabicPeriod"/>
            </a:pPr>
            <a:endParaRPr lang="en-US" sz="2800" smtClean="0">
              <a:solidFill>
                <a:srgbClr val="0070C0"/>
              </a:solidFill>
            </a:endParaRPr>
          </a:p>
          <a:p>
            <a:pPr marL="609600" indent="-609600">
              <a:buFont typeface="Monotype Sorts" pitchFamily="2" charset="2"/>
              <a:buAutoNum type="arabicPeriod"/>
            </a:pPr>
            <a:endParaRPr lang="en-US" sz="2800" smtClean="0">
              <a:solidFill>
                <a:srgbClr val="0070C0"/>
              </a:solidFill>
            </a:endParaRPr>
          </a:p>
          <a:p>
            <a:pPr marL="609600" indent="-609600">
              <a:buFont typeface="Monotype Sorts" pitchFamily="2" charset="2"/>
              <a:buAutoNum type="arabicPeriod"/>
            </a:pPr>
            <a:endParaRPr lang="en-US" sz="2800" smtClean="0">
              <a:solidFill>
                <a:srgbClr val="0070C0"/>
              </a:solidFill>
            </a:endParaRPr>
          </a:p>
          <a:p>
            <a:pPr marL="609600" indent="-609600">
              <a:buFont typeface="Monotype Sorts" pitchFamily="2" charset="2"/>
              <a:buAutoNum type="arabicPeriod"/>
            </a:pPr>
            <a:endParaRPr lang="en-US" sz="2800" smtClean="0">
              <a:solidFill>
                <a:srgbClr val="0070C0"/>
              </a:solidFill>
            </a:endParaRPr>
          </a:p>
          <a:p>
            <a:pPr marL="609600" indent="-609600">
              <a:buFont typeface="Monotype Sorts" pitchFamily="2" charset="2"/>
              <a:buAutoNum type="arabicPeriod"/>
            </a:pPr>
            <a:endParaRPr lang="en-US" sz="2800" smtClean="0">
              <a:solidFill>
                <a:srgbClr val="0070C0"/>
              </a:solidFill>
            </a:endParaRP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1066800" y="892175"/>
            <a:ext cx="7162800" cy="1066800"/>
          </a:xfrm>
        </p:spPr>
        <p:txBody>
          <a:bodyPr lIns="90488" tIns="44450" rIns="90488" bIns="44450" anchor="t"/>
          <a:lstStyle/>
          <a:p>
            <a:pPr algn="ctr"/>
            <a:r>
              <a:rPr lang="en-US" sz="4000" smtClean="0">
                <a:solidFill>
                  <a:srgbClr val="0000CC"/>
                </a:solidFill>
                <a:latin typeface="Arial" pitchFamily="34" charset="0"/>
                <a:cs typeface="Arial" pitchFamily="34" charset="0"/>
              </a:rPr>
              <a:t>Sét, chất hữu cơ và CEC</a:t>
            </a:r>
          </a:p>
        </p:txBody>
      </p:sp>
      <p:sp>
        <p:nvSpPr>
          <p:cNvPr id="62467" name="Rectangle 3"/>
          <p:cNvSpPr>
            <a:spLocks noChangeArrowheads="1"/>
          </p:cNvSpPr>
          <p:nvPr/>
        </p:nvSpPr>
        <p:spPr bwMode="auto">
          <a:xfrm>
            <a:off x="838200" y="2257425"/>
            <a:ext cx="3617913" cy="623888"/>
          </a:xfrm>
          <a:prstGeom prst="rect">
            <a:avLst/>
          </a:prstGeom>
          <a:solidFill>
            <a:srgbClr val="BC3700"/>
          </a:solidFill>
          <a:ln w="12700">
            <a:noFill/>
            <a:miter lim="800000"/>
            <a:headEnd/>
            <a:tailEnd/>
          </a:ln>
        </p:spPr>
        <p:txBody>
          <a:bodyPr lIns="90488" tIns="44450" rIns="90488" bIns="44450"/>
          <a:lstStyle/>
          <a:p>
            <a:pPr algn="ctr">
              <a:spcBef>
                <a:spcPct val="50000"/>
              </a:spcBef>
              <a:tabLst>
                <a:tab pos="4518025" algn="ctr"/>
              </a:tabLst>
            </a:pPr>
            <a:r>
              <a:rPr lang="en-US">
                <a:solidFill>
                  <a:srgbClr val="FFFF00"/>
                </a:solidFill>
                <a:latin typeface="Arial" pitchFamily="34" charset="0"/>
                <a:cs typeface="Arial" pitchFamily="34" charset="0"/>
              </a:rPr>
              <a:t>Sét</a:t>
            </a:r>
          </a:p>
        </p:txBody>
      </p:sp>
      <p:sp>
        <p:nvSpPr>
          <p:cNvPr id="62468" name="Rectangle 4"/>
          <p:cNvSpPr>
            <a:spLocks noChangeArrowheads="1"/>
          </p:cNvSpPr>
          <p:nvPr/>
        </p:nvSpPr>
        <p:spPr bwMode="auto">
          <a:xfrm>
            <a:off x="838200" y="2930525"/>
            <a:ext cx="3598863" cy="2098675"/>
          </a:xfrm>
          <a:prstGeom prst="rect">
            <a:avLst/>
          </a:prstGeom>
          <a:solidFill>
            <a:schemeClr val="accent2"/>
          </a:solidFill>
          <a:ln w="12700">
            <a:noFill/>
            <a:miter lim="800000"/>
            <a:headEnd/>
            <a:tailEnd/>
          </a:ln>
        </p:spPr>
        <p:txBody>
          <a:bodyPr lIns="90488" tIns="44450" rIns="90488" bIns="44450" anchor="ctr"/>
          <a:lstStyle/>
          <a:p>
            <a:pPr algn="ctr"/>
            <a:r>
              <a:rPr lang="en-US" sz="3200">
                <a:solidFill>
                  <a:schemeClr val="bg1"/>
                </a:solidFill>
                <a:latin typeface="Arial" pitchFamily="34" charset="0"/>
                <a:cs typeface="Arial" pitchFamily="34" charset="0"/>
              </a:rPr>
              <a:t>10-150 cmol/kg</a:t>
            </a:r>
          </a:p>
        </p:txBody>
      </p:sp>
      <p:sp>
        <p:nvSpPr>
          <p:cNvPr id="62469" name="Rectangle 5"/>
          <p:cNvSpPr>
            <a:spLocks noChangeArrowheads="1"/>
          </p:cNvSpPr>
          <p:nvPr/>
        </p:nvSpPr>
        <p:spPr bwMode="auto">
          <a:xfrm>
            <a:off x="4641850" y="2239963"/>
            <a:ext cx="3816350" cy="644525"/>
          </a:xfrm>
          <a:prstGeom prst="rect">
            <a:avLst/>
          </a:prstGeom>
          <a:solidFill>
            <a:srgbClr val="BC3700"/>
          </a:solidFill>
          <a:ln w="12700">
            <a:noFill/>
            <a:miter lim="800000"/>
            <a:headEnd/>
            <a:tailEnd/>
          </a:ln>
        </p:spPr>
        <p:txBody>
          <a:bodyPr lIns="90488" tIns="44450" rIns="90488" bIns="44450"/>
          <a:lstStyle/>
          <a:p>
            <a:pPr algn="ctr">
              <a:spcBef>
                <a:spcPct val="50000"/>
              </a:spcBef>
              <a:tabLst>
                <a:tab pos="4518025" algn="ctr"/>
              </a:tabLst>
            </a:pPr>
            <a:r>
              <a:rPr lang="en-US">
                <a:solidFill>
                  <a:srgbClr val="FFFF00"/>
                </a:solidFill>
                <a:latin typeface="Arial" pitchFamily="34" charset="0"/>
                <a:cs typeface="Arial" pitchFamily="34" charset="0"/>
              </a:rPr>
              <a:t>Chất hữu cơ </a:t>
            </a:r>
            <a:r>
              <a:rPr lang="en-US" b="1">
                <a:solidFill>
                  <a:srgbClr val="FDE3BA"/>
                </a:solidFill>
              </a:rPr>
              <a:t>cơrganic matter</a:t>
            </a:r>
          </a:p>
        </p:txBody>
      </p:sp>
      <p:sp>
        <p:nvSpPr>
          <p:cNvPr id="62470" name="Rectangle 6"/>
          <p:cNvSpPr>
            <a:spLocks noChangeArrowheads="1"/>
          </p:cNvSpPr>
          <p:nvPr/>
        </p:nvSpPr>
        <p:spPr bwMode="auto">
          <a:xfrm>
            <a:off x="4656138" y="2932113"/>
            <a:ext cx="3802062" cy="2020887"/>
          </a:xfrm>
          <a:prstGeom prst="rect">
            <a:avLst/>
          </a:prstGeom>
          <a:solidFill>
            <a:srgbClr val="AD6900"/>
          </a:solidFill>
          <a:ln w="12700">
            <a:noFill/>
            <a:miter lim="800000"/>
            <a:headEnd/>
            <a:tailEnd/>
          </a:ln>
        </p:spPr>
        <p:txBody>
          <a:bodyPr lIns="90488" tIns="44450" rIns="90488" bIns="44450" anchor="ctr"/>
          <a:lstStyle/>
          <a:p>
            <a:pPr algn="ctr"/>
            <a:r>
              <a:rPr lang="en-US" sz="3200">
                <a:solidFill>
                  <a:schemeClr val="bg1"/>
                </a:solidFill>
                <a:latin typeface="Arial" pitchFamily="34" charset="0"/>
                <a:cs typeface="Arial" pitchFamily="34" charset="0"/>
              </a:rPr>
              <a:t>200-400 cmol/kg</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381000" y="304800"/>
            <a:ext cx="8458200" cy="533400"/>
          </a:xfrm>
        </p:spPr>
        <p:txBody>
          <a:bodyPr/>
          <a:lstStyle/>
          <a:p>
            <a:pPr algn="ctr"/>
            <a:r>
              <a:rPr lang="en-US" sz="3200" smtClean="0">
                <a:solidFill>
                  <a:srgbClr val="0000CC"/>
                </a:solidFill>
                <a:latin typeface="Arial" pitchFamily="34" charset="0"/>
              </a:rPr>
              <a:t>Chất hữu cơ tăng khả năng giữ nước của đất</a:t>
            </a:r>
            <a:endParaRPr lang="en-US" altLang="zh-CN" sz="3200" smtClean="0">
              <a:solidFill>
                <a:srgbClr val="0000CC"/>
              </a:solidFill>
              <a:latin typeface="Arial" pitchFamily="34" charset="0"/>
              <a:ea typeface="SimSun" pitchFamily="2" charset="-122"/>
            </a:endParaRPr>
          </a:p>
        </p:txBody>
      </p:sp>
      <p:graphicFrame>
        <p:nvGraphicFramePr>
          <p:cNvPr id="334096" name="Group 272"/>
          <p:cNvGraphicFramePr>
            <a:graphicFrameLocks noGrp="1"/>
          </p:cNvGraphicFramePr>
          <p:nvPr>
            <p:ph type="tbl" idx="1"/>
          </p:nvPr>
        </p:nvGraphicFramePr>
        <p:xfrm>
          <a:off x="609600" y="1524000"/>
          <a:ext cx="8229600" cy="4614904"/>
        </p:xfrm>
        <a:graphic>
          <a:graphicData uri="http://schemas.openxmlformats.org/drawingml/2006/table">
            <a:tbl>
              <a:tblPr/>
              <a:tblGrid>
                <a:gridCol w="1881051"/>
                <a:gridCol w="6348549"/>
              </a:tblGrid>
              <a:tr h="90197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rPr>
                        <a:t>OM </a:t>
                      </a:r>
                      <a:r>
                        <a:rPr kumimoji="0" lang="en-US" sz="2800" b="0" i="0" u="none" strike="noStrike" cap="none" normalizeH="0" baseline="0" dirty="0" err="1" smtClean="0">
                          <a:ln>
                            <a:noFill/>
                          </a:ln>
                          <a:solidFill>
                            <a:schemeClr val="tx1"/>
                          </a:solidFill>
                          <a:effectLst/>
                          <a:latin typeface="Arial" pitchFamily="34" charset="0"/>
                        </a:rPr>
                        <a:t>trong</a:t>
                      </a:r>
                      <a:r>
                        <a:rPr kumimoji="0" lang="en-US" sz="2800" b="0" i="0" u="none" strike="noStrike" cap="none" normalizeH="0" baseline="0" dirty="0" smtClean="0">
                          <a:ln>
                            <a:noFill/>
                          </a:ln>
                          <a:solidFill>
                            <a:schemeClr val="tx1"/>
                          </a:solidFill>
                          <a:effectLst/>
                          <a:latin typeface="Arial" pitchFamily="34" charset="0"/>
                        </a:rPr>
                        <a:t> </a:t>
                      </a:r>
                      <a:r>
                        <a:rPr kumimoji="0" lang="en-US" sz="2800" b="0" i="0" u="none" strike="noStrike" cap="none" normalizeH="0" baseline="0" dirty="0" err="1" smtClean="0">
                          <a:ln>
                            <a:noFill/>
                          </a:ln>
                          <a:solidFill>
                            <a:schemeClr val="tx1"/>
                          </a:solidFill>
                          <a:effectLst/>
                          <a:latin typeface="Arial" pitchFamily="34" charset="0"/>
                        </a:rPr>
                        <a:t>đất</a:t>
                      </a:r>
                      <a:r>
                        <a:rPr kumimoji="0" lang="en-US" sz="28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cs typeface="Arial" pitchFamily="34" charset="0"/>
                        </a:rPr>
                        <a:t>Lượng</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nước</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được</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giữ</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lại</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trong</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err="1" smtClean="0">
                          <a:ln>
                            <a:noFill/>
                          </a:ln>
                          <a:solidFill>
                            <a:schemeClr val="tx1"/>
                          </a:solidFill>
                          <a:effectLst/>
                          <a:latin typeface="Arial" pitchFamily="34" charset="0"/>
                          <a:cs typeface="Arial" pitchFamily="34" charset="0"/>
                        </a:rPr>
                        <a:t>đất</a:t>
                      </a:r>
                      <a:r>
                        <a:rPr kumimoji="0" lang="en-US" sz="2800" b="0" i="0" u="none" strike="noStrike" cap="none" normalizeH="0" baseline="0" dirty="0" smtClean="0">
                          <a:ln>
                            <a:noFill/>
                          </a:ln>
                          <a:solidFill>
                            <a:schemeClr val="tx1"/>
                          </a:solidFill>
                          <a:effectLst/>
                          <a:latin typeface="Arial" pitchFamily="34" charset="0"/>
                          <a:cs typeface="Arial" pitchFamily="34" charset="0"/>
                        </a:rPr>
                        <a:t>  (1,000 lit/ha ở </a:t>
                      </a:r>
                      <a:r>
                        <a:rPr kumimoji="0" lang="en-US" sz="2800" b="0" i="0" u="none" strike="noStrike" cap="none" normalizeH="0" baseline="0" dirty="0" err="1" smtClean="0">
                          <a:ln>
                            <a:noFill/>
                          </a:ln>
                          <a:solidFill>
                            <a:schemeClr val="tx1"/>
                          </a:solidFill>
                          <a:effectLst/>
                          <a:latin typeface="Arial" pitchFamily="34" charset="0"/>
                          <a:cs typeface="Arial" pitchFamily="34" charset="0"/>
                        </a:rPr>
                        <a:t>tầng</a:t>
                      </a:r>
                      <a:r>
                        <a:rPr kumimoji="0" lang="en-US" sz="2800" b="0" i="0" u="none" strike="noStrike" cap="none" normalizeH="0" baseline="0" dirty="0" smtClean="0">
                          <a:ln>
                            <a:noFill/>
                          </a:ln>
                          <a:solidFill>
                            <a:schemeClr val="tx1"/>
                          </a:solidFill>
                          <a:effectLst/>
                          <a:latin typeface="Arial" pitchFamily="34" charset="0"/>
                          <a:cs typeface="Arial" pitchFamily="34" charset="0"/>
                        </a:rPr>
                        <a:t> 30cm)</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3614">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pitchFamily="34"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80 </a:t>
                      </a:r>
                    </a:p>
                    <a:p>
                      <a:pPr marL="0" marR="0" lvl="0" indent="0" algn="ctr" defTabSz="914400" rtl="0" eaLnBrk="1" fontAlgn="base" latinLnBrk="0" hangingPunct="1">
                        <a:lnSpc>
                          <a:spcPct val="100000"/>
                        </a:lnSpc>
                        <a:spcBef>
                          <a:spcPts val="0"/>
                        </a:spcBef>
                        <a:spcAft>
                          <a:spcPct val="0"/>
                        </a:spcAft>
                        <a:buClr>
                          <a:schemeClr val="tx2"/>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t>
                      </a:r>
                      <a:r>
                        <a:rPr kumimoji="0" lang="en-US" sz="2400" b="0" i="0" u="none" strike="noStrike" cap="none" normalizeH="0" baseline="0" dirty="0" err="1" smtClean="0">
                          <a:ln>
                            <a:noFill/>
                          </a:ln>
                          <a:solidFill>
                            <a:schemeClr val="tx1"/>
                          </a:solidFill>
                          <a:effectLst/>
                          <a:latin typeface="Arial" pitchFamily="34" charset="0"/>
                          <a:cs typeface="Arial" pitchFamily="34" charset="0"/>
                        </a:rPr>
                        <a:t>Mức</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phổ</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biến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trong</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canh</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tác</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truyền</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r>
                        <a:rPr kumimoji="0" lang="en-US" sz="2400" b="0" i="0" u="none" strike="noStrike" cap="none" normalizeH="0" baseline="0" dirty="0" err="1" smtClean="0">
                          <a:ln>
                            <a:noFill/>
                          </a:ln>
                          <a:solidFill>
                            <a:schemeClr val="tx1"/>
                          </a:solidFill>
                          <a:effectLst/>
                          <a:latin typeface="Arial" pitchFamily="34" charset="0"/>
                          <a:cs typeface="Arial" pitchFamily="34" charset="0"/>
                        </a:rPr>
                        <a:t>thống</a:t>
                      </a:r>
                      <a:r>
                        <a:rPr kumimoji="0" lang="en-US" sz="2400" b="0" i="0" u="none" strike="noStrike" cap="none" normalizeH="0" baseline="0" dirty="0" smtClean="0">
                          <a:ln>
                            <a:noFill/>
                          </a:ln>
                          <a:solidFill>
                            <a:schemeClr val="tx1"/>
                          </a:solidFill>
                          <a:effectLst/>
                          <a:latin typeface="Arial" pitchFamily="34"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282">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282">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rPr>
                        <a:t>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282">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rPr>
                        <a:t>480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282">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pitchFamily="3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rPr>
                        <a:t>640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282">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Arial"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397" name="Text Box 226"/>
          <p:cNvSpPr txBox="1">
            <a:spLocks noChangeArrowheads="1"/>
          </p:cNvSpPr>
          <p:nvPr/>
        </p:nvSpPr>
        <p:spPr bwMode="auto">
          <a:xfrm>
            <a:off x="609600" y="6248400"/>
            <a:ext cx="5181600" cy="400050"/>
          </a:xfrm>
          <a:prstGeom prst="rect">
            <a:avLst/>
          </a:prstGeom>
          <a:noFill/>
          <a:ln w="9525">
            <a:noFill/>
            <a:miter lim="800000"/>
            <a:headEnd/>
            <a:tailEnd/>
          </a:ln>
        </p:spPr>
        <p:txBody>
          <a:bodyPr>
            <a:spAutoFit/>
          </a:bodyPr>
          <a:lstStyle/>
          <a:p>
            <a:r>
              <a:rPr lang="en-US" sz="2000"/>
              <a:t>Nguồn: The World Organic Agriculture, 2014 </a:t>
            </a: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81000"/>
            <a:ext cx="7772400" cy="838200"/>
          </a:xfrm>
          <a:noFill/>
        </p:spPr>
        <p:txBody>
          <a:bodyPr/>
          <a:lstStyle/>
          <a:p>
            <a:pPr algn="ctr"/>
            <a:r>
              <a:rPr lang="en-US" sz="3600" smtClean="0">
                <a:solidFill>
                  <a:srgbClr val="000099"/>
                </a:solidFill>
                <a:latin typeface="Arial" pitchFamily="34" charset="0"/>
                <a:cs typeface="Arial" pitchFamily="34" charset="0"/>
              </a:rPr>
              <a:t>Chất hữu cơ tăng khả năng chịu hạn của cây trồng</a:t>
            </a:r>
          </a:p>
        </p:txBody>
      </p:sp>
      <p:pic>
        <p:nvPicPr>
          <p:cNvPr id="59395" name="Picture 5"/>
          <p:cNvPicPr>
            <a:picLocks noChangeAspect="1" noChangeArrowheads="1"/>
          </p:cNvPicPr>
          <p:nvPr/>
        </p:nvPicPr>
        <p:blipFill>
          <a:blip r:embed="rId2"/>
          <a:srcRect/>
          <a:stretch>
            <a:fillRect/>
          </a:stretch>
        </p:blipFill>
        <p:spPr bwMode="auto">
          <a:xfrm>
            <a:off x="179388" y="1557338"/>
            <a:ext cx="4572000" cy="3429000"/>
          </a:xfrm>
          <a:prstGeom prst="rect">
            <a:avLst/>
          </a:prstGeom>
          <a:noFill/>
          <a:ln w="9525">
            <a:noFill/>
            <a:miter lim="800000"/>
            <a:headEnd/>
            <a:tailEnd/>
          </a:ln>
        </p:spPr>
      </p:pic>
      <p:pic>
        <p:nvPicPr>
          <p:cNvPr id="59396" name="Picture 3"/>
          <p:cNvPicPr>
            <a:picLocks noChangeAspect="1" noChangeArrowheads="1"/>
          </p:cNvPicPr>
          <p:nvPr/>
        </p:nvPicPr>
        <p:blipFill>
          <a:blip r:embed="rId3"/>
          <a:srcRect/>
          <a:stretch>
            <a:fillRect/>
          </a:stretch>
        </p:blipFill>
        <p:spPr bwMode="auto">
          <a:xfrm>
            <a:off x="4859338" y="1557338"/>
            <a:ext cx="4089400" cy="3384550"/>
          </a:xfrm>
          <a:prstGeom prst="rect">
            <a:avLst/>
          </a:prstGeom>
          <a:noFill/>
          <a:ln w="9525">
            <a:noFill/>
            <a:miter lim="800000"/>
            <a:headEnd/>
            <a:tailEnd/>
          </a:ln>
        </p:spPr>
      </p:pic>
      <p:sp>
        <p:nvSpPr>
          <p:cNvPr id="59397" name="Text Box 6"/>
          <p:cNvSpPr txBox="1">
            <a:spLocks noChangeArrowheads="1"/>
          </p:cNvSpPr>
          <p:nvPr/>
        </p:nvSpPr>
        <p:spPr bwMode="auto">
          <a:xfrm>
            <a:off x="609600" y="5105400"/>
            <a:ext cx="3733800" cy="523875"/>
          </a:xfrm>
          <a:prstGeom prst="rect">
            <a:avLst/>
          </a:prstGeom>
          <a:noFill/>
          <a:ln w="9525">
            <a:noFill/>
            <a:miter lim="800000"/>
            <a:headEnd/>
            <a:tailEnd/>
          </a:ln>
        </p:spPr>
        <p:txBody>
          <a:bodyPr>
            <a:spAutoFit/>
          </a:bodyPr>
          <a:lstStyle/>
          <a:p>
            <a:pPr algn="ctr" eaLnBrk="1" hangingPunct="1">
              <a:spcBef>
                <a:spcPct val="50000"/>
              </a:spcBef>
            </a:pPr>
            <a:r>
              <a:rPr lang="en-US" sz="2800">
                <a:latin typeface="Arial" pitchFamily="34" charset="0"/>
                <a:cs typeface="Arial" pitchFamily="34" charset="0"/>
              </a:rPr>
              <a:t>Có phân Hữu cơ</a:t>
            </a:r>
          </a:p>
        </p:txBody>
      </p:sp>
      <p:sp>
        <p:nvSpPr>
          <p:cNvPr id="59398" name="Text Box 6"/>
          <p:cNvSpPr txBox="1">
            <a:spLocks noChangeArrowheads="1"/>
          </p:cNvSpPr>
          <p:nvPr/>
        </p:nvSpPr>
        <p:spPr bwMode="auto">
          <a:xfrm>
            <a:off x="4953000" y="5105400"/>
            <a:ext cx="3962400" cy="523875"/>
          </a:xfrm>
          <a:prstGeom prst="rect">
            <a:avLst/>
          </a:prstGeom>
          <a:noFill/>
          <a:ln w="9525">
            <a:noFill/>
            <a:miter lim="800000"/>
            <a:headEnd/>
            <a:tailEnd/>
          </a:ln>
        </p:spPr>
        <p:txBody>
          <a:bodyPr>
            <a:spAutoFit/>
          </a:bodyPr>
          <a:lstStyle/>
          <a:p>
            <a:pPr algn="ctr" eaLnBrk="1" hangingPunct="1">
              <a:spcBef>
                <a:spcPct val="50000"/>
              </a:spcBef>
            </a:pPr>
            <a:r>
              <a:rPr lang="en-US" sz="2800">
                <a:latin typeface="Arial" pitchFamily="34" charset="0"/>
                <a:cs typeface="Arial" pitchFamily="34" charset="0"/>
              </a:rPr>
              <a:t>Không có phân Hữu cơ</a:t>
            </a:r>
          </a:p>
        </p:txBody>
      </p:sp>
      <p:sp>
        <p:nvSpPr>
          <p:cNvPr id="59399" name="TextBox 1"/>
          <p:cNvSpPr txBox="1">
            <a:spLocks noChangeArrowheads="1"/>
          </p:cNvSpPr>
          <p:nvPr/>
        </p:nvSpPr>
        <p:spPr bwMode="auto">
          <a:xfrm>
            <a:off x="0" y="6119813"/>
            <a:ext cx="3657600" cy="923925"/>
          </a:xfrm>
          <a:prstGeom prst="rect">
            <a:avLst/>
          </a:prstGeom>
          <a:noFill/>
          <a:ln w="9525">
            <a:noFill/>
            <a:miter lim="800000"/>
            <a:headEnd/>
            <a:tailEnd/>
          </a:ln>
        </p:spPr>
        <p:txBody>
          <a:bodyPr>
            <a:spAutoFit/>
          </a:bodyPr>
          <a:lstStyle/>
          <a:p>
            <a:r>
              <a:rPr lang="en-AU" sz="1800">
                <a:latin typeface="Arial" pitchFamily="34" charset="0"/>
                <a:cs typeface="Arial" pitchFamily="34" charset="0"/>
              </a:rPr>
              <a:t>Nguồn: FiBL DOK Trials</a:t>
            </a:r>
          </a:p>
          <a:p>
            <a:endParaRPr lang="en-AU">
              <a:latin typeface="Times"/>
            </a:endParaRP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228600" y="381000"/>
            <a:ext cx="8686800" cy="685800"/>
          </a:xfrm>
        </p:spPr>
        <p:txBody>
          <a:bodyPr>
            <a:normAutofit fontScale="90000"/>
          </a:bodyPr>
          <a:lstStyle/>
          <a:p>
            <a:pPr algn="ctr" eaLnBrk="1" hangingPunct="1"/>
            <a:r>
              <a:rPr lang="en-US" sz="3600" dirty="0" err="1" smtClean="0">
                <a:solidFill>
                  <a:srgbClr val="000099"/>
                </a:solidFill>
                <a:latin typeface="Arial" charset="0"/>
                <a:cs typeface="Arial" charset="0"/>
              </a:rPr>
              <a:t>Canh</a:t>
            </a:r>
            <a:r>
              <a:rPr lang="en-US" sz="3600" dirty="0" smtClean="0">
                <a:solidFill>
                  <a:srgbClr val="000099"/>
                </a:solidFill>
                <a:latin typeface="Arial" charset="0"/>
                <a:cs typeface="Arial" charset="0"/>
              </a:rPr>
              <a:t> </a:t>
            </a:r>
            <a:r>
              <a:rPr lang="en-US" sz="3600" dirty="0" err="1" smtClean="0">
                <a:solidFill>
                  <a:srgbClr val="000099"/>
                </a:solidFill>
                <a:latin typeface="Arial" charset="0"/>
                <a:cs typeface="Arial" charset="0"/>
              </a:rPr>
              <a:t>tác</a:t>
            </a:r>
            <a:r>
              <a:rPr lang="en-US" sz="3600" dirty="0" smtClean="0">
                <a:solidFill>
                  <a:srgbClr val="000099"/>
                </a:solidFill>
                <a:latin typeface="Arial" charset="0"/>
                <a:cs typeface="Arial" charset="0"/>
              </a:rPr>
              <a:t> </a:t>
            </a:r>
            <a:r>
              <a:rPr lang="en-US" sz="3600" dirty="0" err="1" smtClean="0">
                <a:solidFill>
                  <a:srgbClr val="000099"/>
                </a:solidFill>
                <a:latin typeface="Arial" charset="0"/>
                <a:cs typeface="Arial" charset="0"/>
              </a:rPr>
              <a:t>hữu</a:t>
            </a:r>
            <a:r>
              <a:rPr lang="en-US" sz="3600" dirty="0" smtClean="0">
                <a:solidFill>
                  <a:srgbClr val="000099"/>
                </a:solidFill>
                <a:latin typeface="Arial" charset="0"/>
                <a:cs typeface="Arial" charset="0"/>
              </a:rPr>
              <a:t> </a:t>
            </a:r>
            <a:r>
              <a:rPr lang="en-US" sz="3600" dirty="0" err="1" smtClean="0">
                <a:solidFill>
                  <a:srgbClr val="000099"/>
                </a:solidFill>
                <a:latin typeface="Arial" charset="0"/>
                <a:cs typeface="Arial" charset="0"/>
              </a:rPr>
              <a:t>cơ</a:t>
            </a:r>
            <a:r>
              <a:rPr lang="en-US" sz="3600" dirty="0" smtClean="0">
                <a:solidFill>
                  <a:srgbClr val="000099"/>
                </a:solidFill>
                <a:latin typeface="Arial" charset="0"/>
                <a:cs typeface="Arial" charset="0"/>
              </a:rPr>
              <a:t> </a:t>
            </a:r>
            <a:r>
              <a:rPr lang="en-US" sz="3600" dirty="0" err="1" smtClean="0">
                <a:solidFill>
                  <a:srgbClr val="000099"/>
                </a:solidFill>
                <a:latin typeface="Arial" charset="0"/>
                <a:cs typeface="Arial" charset="0"/>
              </a:rPr>
              <a:t>giúp</a:t>
            </a:r>
            <a:r>
              <a:rPr lang="en-US" sz="3600" dirty="0" smtClean="0">
                <a:solidFill>
                  <a:srgbClr val="000099"/>
                </a:solidFill>
                <a:latin typeface="Arial" charset="0"/>
                <a:cs typeface="Arial" charset="0"/>
              </a:rPr>
              <a:t> </a:t>
            </a:r>
            <a:r>
              <a:rPr lang="en-US" sz="3600" dirty="0" err="1" smtClean="0">
                <a:solidFill>
                  <a:srgbClr val="000099"/>
                </a:solidFill>
                <a:latin typeface="Arial" charset="0"/>
                <a:cs typeface="Arial" charset="0"/>
              </a:rPr>
              <a:t>ngô</a:t>
            </a:r>
            <a:r>
              <a:rPr lang="en-US" sz="3600" dirty="0" smtClean="0">
                <a:solidFill>
                  <a:srgbClr val="000099"/>
                </a:solidFill>
                <a:latin typeface="Arial" charset="0"/>
                <a:cs typeface="Arial" charset="0"/>
              </a:rPr>
              <a:t> </a:t>
            </a:r>
            <a:r>
              <a:rPr lang="en-US" sz="3600" dirty="0" err="1" smtClean="0">
                <a:solidFill>
                  <a:srgbClr val="000099"/>
                </a:solidFill>
                <a:latin typeface="Arial" charset="0"/>
                <a:cs typeface="Arial" charset="0"/>
              </a:rPr>
              <a:t>chịu</a:t>
            </a:r>
            <a:r>
              <a:rPr lang="en-US" sz="3600" dirty="0" smtClean="0">
                <a:solidFill>
                  <a:srgbClr val="000099"/>
                </a:solidFill>
                <a:latin typeface="Arial" charset="0"/>
                <a:cs typeface="Arial" charset="0"/>
              </a:rPr>
              <a:t> </a:t>
            </a:r>
            <a:r>
              <a:rPr lang="en-US" sz="3600" dirty="0" err="1" smtClean="0">
                <a:solidFill>
                  <a:srgbClr val="000099"/>
                </a:solidFill>
                <a:latin typeface="Arial" charset="0"/>
                <a:cs typeface="Arial" charset="0"/>
              </a:rPr>
              <a:t>hạn</a:t>
            </a:r>
            <a:r>
              <a:rPr lang="en-US" sz="3600" dirty="0" smtClean="0">
                <a:solidFill>
                  <a:srgbClr val="000099"/>
                </a:solidFill>
                <a:latin typeface="Arial" charset="0"/>
                <a:cs typeface="Arial" charset="0"/>
              </a:rPr>
              <a:t> </a:t>
            </a:r>
            <a:r>
              <a:rPr lang="en-US" sz="3600" dirty="0" err="1" smtClean="0">
                <a:solidFill>
                  <a:srgbClr val="000099"/>
                </a:solidFill>
                <a:latin typeface="Arial" charset="0"/>
                <a:cs typeface="Arial" charset="0"/>
              </a:rPr>
              <a:t>tốt</a:t>
            </a:r>
            <a:r>
              <a:rPr lang="en-US" sz="3600" dirty="0" smtClean="0">
                <a:solidFill>
                  <a:srgbClr val="000099"/>
                </a:solidFill>
                <a:latin typeface="Arial" charset="0"/>
                <a:cs typeface="Arial" charset="0"/>
              </a:rPr>
              <a:t> </a:t>
            </a:r>
            <a:r>
              <a:rPr lang="en-US" sz="3600" dirty="0" err="1" smtClean="0">
                <a:solidFill>
                  <a:srgbClr val="000099"/>
                </a:solidFill>
                <a:latin typeface="Arial" charset="0"/>
                <a:cs typeface="Arial" charset="0"/>
              </a:rPr>
              <a:t>hơn</a:t>
            </a:r>
            <a:r>
              <a:rPr lang="en-US" sz="3600" dirty="0" smtClean="0">
                <a:solidFill>
                  <a:srgbClr val="000099"/>
                </a:solidFill>
                <a:latin typeface="Arial" charset="0"/>
                <a:cs typeface="Arial" charset="0"/>
              </a:rPr>
              <a:t> </a:t>
            </a:r>
            <a:r>
              <a:rPr lang="en-US" sz="3600" dirty="0" err="1" smtClean="0">
                <a:solidFill>
                  <a:srgbClr val="000099"/>
                </a:solidFill>
                <a:latin typeface="Arial" charset="0"/>
                <a:cs typeface="Arial" charset="0"/>
              </a:rPr>
              <a:t>trong</a:t>
            </a:r>
            <a:r>
              <a:rPr lang="en-US" sz="3600" dirty="0" smtClean="0">
                <a:solidFill>
                  <a:srgbClr val="000099"/>
                </a:solidFill>
                <a:latin typeface="Arial" charset="0"/>
                <a:cs typeface="Arial" charset="0"/>
              </a:rPr>
              <a:t> </a:t>
            </a:r>
            <a:r>
              <a:rPr lang="en-US" sz="3600" dirty="0" err="1" smtClean="0">
                <a:solidFill>
                  <a:srgbClr val="000099"/>
                </a:solidFill>
                <a:latin typeface="Arial" charset="0"/>
                <a:cs typeface="Arial" charset="0"/>
              </a:rPr>
              <a:t>năm</a:t>
            </a:r>
            <a:r>
              <a:rPr lang="en-US" sz="3600" dirty="0" smtClean="0">
                <a:solidFill>
                  <a:srgbClr val="000099"/>
                </a:solidFill>
                <a:latin typeface="Arial" charset="0"/>
                <a:cs typeface="Arial" charset="0"/>
              </a:rPr>
              <a:t> </a:t>
            </a:r>
            <a:r>
              <a:rPr lang="en-US" sz="3600" dirty="0" err="1" smtClean="0">
                <a:solidFill>
                  <a:srgbClr val="000099"/>
                </a:solidFill>
                <a:latin typeface="Arial" charset="0"/>
                <a:cs typeface="Arial" charset="0"/>
              </a:rPr>
              <a:t>bị</a:t>
            </a:r>
            <a:r>
              <a:rPr lang="en-US" sz="3600" dirty="0" smtClean="0">
                <a:solidFill>
                  <a:srgbClr val="000099"/>
                </a:solidFill>
                <a:latin typeface="Arial" charset="0"/>
                <a:cs typeface="Arial" charset="0"/>
              </a:rPr>
              <a:t> </a:t>
            </a:r>
            <a:r>
              <a:rPr lang="en-US" sz="3600" dirty="0" err="1" smtClean="0">
                <a:solidFill>
                  <a:srgbClr val="000099"/>
                </a:solidFill>
                <a:latin typeface="Arial" charset="0"/>
                <a:cs typeface="Arial" charset="0"/>
              </a:rPr>
              <a:t>hạn</a:t>
            </a:r>
            <a:r>
              <a:rPr lang="en-US" sz="3600" dirty="0" smtClean="0">
                <a:solidFill>
                  <a:srgbClr val="000099"/>
                </a:solidFill>
                <a:latin typeface="Arial" charset="0"/>
                <a:cs typeface="Arial" charset="0"/>
              </a:rPr>
              <a:t> (1995)</a:t>
            </a:r>
            <a:endParaRPr lang="en-US" sz="3600" dirty="0">
              <a:solidFill>
                <a:srgbClr val="000099"/>
              </a:solidFill>
              <a:latin typeface="Arial" charset="0"/>
              <a:cs typeface="Arial" charset="0"/>
            </a:endParaRPr>
          </a:p>
        </p:txBody>
      </p:sp>
      <p:pic>
        <p:nvPicPr>
          <p:cNvPr id="25603" name="Picture 3" descr="FST 95 drought 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19714"/>
            <a:ext cx="8377237" cy="49286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4" name="Text Box 4"/>
          <p:cNvSpPr txBox="1">
            <a:spLocks noChangeArrowheads="1"/>
          </p:cNvSpPr>
          <p:nvPr/>
        </p:nvSpPr>
        <p:spPr bwMode="auto">
          <a:xfrm rot="10800000" flipV="1">
            <a:off x="836613" y="4492694"/>
            <a:ext cx="2287587" cy="707886"/>
          </a:xfrm>
          <a:prstGeom prst="rect">
            <a:avLst/>
          </a:prstGeom>
          <a:noFill/>
          <a:ln w="9525">
            <a:noFill/>
            <a:miter lim="800000"/>
            <a:headEnd/>
            <a:tailEnd/>
          </a:ln>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4000" dirty="0" err="1" smtClean="0">
                <a:solidFill>
                  <a:srgbClr val="FFFF00"/>
                </a:solidFill>
                <a:effectLst>
                  <a:outerShdw blurRad="38100" dist="38100" dir="2700000" algn="tl">
                    <a:srgbClr val="DDDDDD"/>
                  </a:outerShdw>
                </a:effectLst>
                <a:latin typeface="Arial" charset="0"/>
                <a:cs typeface="Arial" charset="0"/>
              </a:rPr>
              <a:t>Hữu</a:t>
            </a:r>
            <a:r>
              <a:rPr lang="en-US" sz="4000" dirty="0" smtClean="0">
                <a:solidFill>
                  <a:srgbClr val="FFFF00"/>
                </a:solidFill>
                <a:effectLst>
                  <a:outerShdw blurRad="38100" dist="38100" dir="2700000" algn="tl">
                    <a:srgbClr val="DDDDDD"/>
                  </a:outerShdw>
                </a:effectLst>
                <a:latin typeface="Arial" charset="0"/>
                <a:cs typeface="Arial" charset="0"/>
              </a:rPr>
              <a:t> </a:t>
            </a:r>
            <a:r>
              <a:rPr lang="en-US" sz="4000" dirty="0" err="1" smtClean="0">
                <a:solidFill>
                  <a:srgbClr val="FFFF00"/>
                </a:solidFill>
                <a:effectLst>
                  <a:outerShdw blurRad="38100" dist="38100" dir="2700000" algn="tl">
                    <a:srgbClr val="DDDDDD"/>
                  </a:outerShdw>
                </a:effectLst>
                <a:latin typeface="Arial" charset="0"/>
                <a:cs typeface="Arial" charset="0"/>
              </a:rPr>
              <a:t>cơ</a:t>
            </a:r>
            <a:endParaRPr lang="en-US" sz="4000" dirty="0">
              <a:solidFill>
                <a:srgbClr val="FFFF00"/>
              </a:solidFill>
              <a:effectLst>
                <a:outerShdw blurRad="38100" dist="38100" dir="2700000" algn="tl">
                  <a:srgbClr val="DDDDDD"/>
                </a:outerShdw>
              </a:effectLst>
              <a:latin typeface="Arial" charset="0"/>
              <a:cs typeface="Arial" charset="0"/>
            </a:endParaRPr>
          </a:p>
        </p:txBody>
      </p:sp>
      <p:sp>
        <p:nvSpPr>
          <p:cNvPr id="15365" name="Text Box 5"/>
          <p:cNvSpPr txBox="1">
            <a:spLocks noChangeArrowheads="1"/>
          </p:cNvSpPr>
          <p:nvPr/>
        </p:nvSpPr>
        <p:spPr bwMode="auto">
          <a:xfrm>
            <a:off x="5181600" y="4495800"/>
            <a:ext cx="3505200" cy="707886"/>
          </a:xfrm>
          <a:prstGeom prst="rect">
            <a:avLst/>
          </a:prstGeom>
          <a:noFill/>
          <a:ln w="9525">
            <a:noFill/>
            <a:miter lim="800000"/>
            <a:headEnd/>
            <a:tailEnd/>
          </a:ln>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sz="4000" dirty="0" err="1" smtClean="0">
                <a:solidFill>
                  <a:srgbClr val="FFFF00"/>
                </a:solidFill>
                <a:effectLst>
                  <a:outerShdw blurRad="38100" dist="38100" dir="2700000" algn="tl">
                    <a:srgbClr val="DDDDDD"/>
                  </a:outerShdw>
                </a:effectLst>
                <a:latin typeface="Arial" charset="0"/>
                <a:cs typeface="Arial" charset="0"/>
              </a:rPr>
              <a:t>Truyền</a:t>
            </a:r>
            <a:r>
              <a:rPr lang="en-US" sz="4000" dirty="0" smtClean="0">
                <a:solidFill>
                  <a:srgbClr val="FFFF00"/>
                </a:solidFill>
                <a:effectLst>
                  <a:outerShdw blurRad="38100" dist="38100" dir="2700000" algn="tl">
                    <a:srgbClr val="DDDDDD"/>
                  </a:outerShdw>
                </a:effectLst>
                <a:latin typeface="Arial" charset="0"/>
                <a:cs typeface="Arial" charset="0"/>
              </a:rPr>
              <a:t> </a:t>
            </a:r>
            <a:r>
              <a:rPr lang="en-US" sz="4000" dirty="0" err="1" smtClean="0">
                <a:solidFill>
                  <a:srgbClr val="FFFF00"/>
                </a:solidFill>
                <a:effectLst>
                  <a:outerShdw blurRad="38100" dist="38100" dir="2700000" algn="tl">
                    <a:srgbClr val="DDDDDD"/>
                  </a:outerShdw>
                </a:effectLst>
                <a:latin typeface="Arial" charset="0"/>
                <a:cs typeface="Arial" charset="0"/>
              </a:rPr>
              <a:t>thống</a:t>
            </a:r>
            <a:endParaRPr lang="en-US" sz="4000" dirty="0">
              <a:solidFill>
                <a:srgbClr val="FFFF00"/>
              </a:solidFill>
              <a:effectLst>
                <a:outerShdw blurRad="38100" dist="38100" dir="2700000" algn="tl">
                  <a:srgbClr val="DDDDDD"/>
                </a:outerShdw>
              </a:effectLst>
              <a:latin typeface="Arial" charset="0"/>
              <a:cs typeface="Arial" charset="0"/>
            </a:endParaRPr>
          </a:p>
        </p:txBody>
      </p:sp>
      <p:sp>
        <p:nvSpPr>
          <p:cNvPr id="2" name="TextBox 1"/>
          <p:cNvSpPr txBox="1"/>
          <p:nvPr/>
        </p:nvSpPr>
        <p:spPr>
          <a:xfrm>
            <a:off x="457200" y="5943600"/>
            <a:ext cx="2895600" cy="369888"/>
          </a:xfrm>
          <a:prstGeom prst="rect">
            <a:avLst/>
          </a:prstGeom>
          <a:noFill/>
        </p:spPr>
        <p:txBody>
          <a:bodyPr>
            <a:spAutoFit/>
          </a:bodyPr>
          <a:lstStyle/>
          <a:p>
            <a:pPr>
              <a:defRPr/>
            </a:pPr>
            <a:r>
              <a:rPr lang="en-AU" sz="1800" dirty="0">
                <a:solidFill>
                  <a:schemeClr val="accent3"/>
                </a:solidFill>
                <a:latin typeface="Arial" pitchFamily="34" charset="0"/>
                <a:ea typeface="+mn-ea"/>
                <a:cs typeface="Arial" pitchFamily="34" charset="0"/>
              </a:rPr>
              <a:t>Picture: Rodale Institute</a:t>
            </a:r>
          </a:p>
        </p:txBody>
      </p:sp>
      <p:sp>
        <p:nvSpPr>
          <p:cNvPr id="8" name="TextBox 7"/>
          <p:cNvSpPr txBox="1"/>
          <p:nvPr/>
        </p:nvSpPr>
        <p:spPr>
          <a:xfrm>
            <a:off x="457200" y="6488668"/>
            <a:ext cx="3352800" cy="338554"/>
          </a:xfrm>
          <a:prstGeom prst="rect">
            <a:avLst/>
          </a:prstGeom>
          <a:noFill/>
        </p:spPr>
        <p:txBody>
          <a:bodyPr wrap="square" rtlCol="0">
            <a:spAutoFit/>
          </a:bodyPr>
          <a:lstStyle/>
          <a:p>
            <a:r>
              <a:rPr lang="en-US" sz="1600" dirty="0">
                <a:solidFill>
                  <a:srgbClr val="000000"/>
                </a:solidFill>
                <a:latin typeface="Arial" pitchFamily="34" charset="0"/>
                <a:cs typeface="Arial" pitchFamily="34" charset="0"/>
              </a:rPr>
              <a:t>Andre </a:t>
            </a:r>
            <a:r>
              <a:rPr lang="en-US" sz="1600" dirty="0" err="1" smtClean="0">
                <a:solidFill>
                  <a:srgbClr val="000000"/>
                </a:solidFill>
                <a:latin typeface="Arial" pitchFamily="34" charset="0"/>
                <a:cs typeface="Arial" pitchFamily="34" charset="0"/>
              </a:rPr>
              <a:t>Leu</a:t>
            </a:r>
            <a:r>
              <a:rPr lang="en-US" sz="1600" dirty="0" smtClean="0">
                <a:solidFill>
                  <a:srgbClr val="000000"/>
                </a:solidFill>
                <a:latin typeface="Arial" pitchFamily="34" charset="0"/>
                <a:cs typeface="Arial" pitchFamily="34" charset="0"/>
              </a:rPr>
              <a:t>, IFOAM, 2017</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345979322"/>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381000" y="152400"/>
            <a:ext cx="8458200" cy="762000"/>
          </a:xfrm>
        </p:spPr>
        <p:txBody>
          <a:bodyPr/>
          <a:lstStyle/>
          <a:p>
            <a:pPr algn="ctr"/>
            <a:r>
              <a:rPr lang="en-US" sz="3200" dirty="0" err="1" smtClean="0">
                <a:solidFill>
                  <a:srgbClr val="000099"/>
                </a:solidFill>
                <a:latin typeface="Arial" pitchFamily="34" charset="0"/>
                <a:cs typeface="Arial" pitchFamily="34" charset="0"/>
              </a:rPr>
              <a:t>Hiệu</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quả</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sử</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dụng</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phân</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hữu</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cơ</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với</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lúa</a:t>
            </a:r>
            <a:r>
              <a:rPr lang="en-US" sz="3200" dirty="0" smtClean="0">
                <a:solidFill>
                  <a:srgbClr val="000099"/>
                </a:solidFill>
                <a:latin typeface="Arial" pitchFamily="34" charset="0"/>
                <a:cs typeface="Arial" pitchFamily="34" charset="0"/>
              </a:rPr>
              <a:t> ở VN</a:t>
            </a:r>
            <a:endParaRPr lang="en-US" altLang="zh-CN" sz="3200" dirty="0" smtClean="0">
              <a:solidFill>
                <a:srgbClr val="000099"/>
              </a:solidFill>
              <a:latin typeface="Arial" pitchFamily="34" charset="0"/>
              <a:ea typeface="SimSun" pitchFamily="2" charset="-122"/>
              <a:cs typeface="Arial" pitchFamily="34" charset="0"/>
            </a:endParaRPr>
          </a:p>
        </p:txBody>
      </p:sp>
      <p:graphicFrame>
        <p:nvGraphicFramePr>
          <p:cNvPr id="334096" name="Group 272"/>
          <p:cNvGraphicFramePr>
            <a:graphicFrameLocks noGrp="1"/>
          </p:cNvGraphicFramePr>
          <p:nvPr>
            <p:ph type="tbl" idx="1"/>
          </p:nvPr>
        </p:nvGraphicFramePr>
        <p:xfrm>
          <a:off x="457200" y="1828800"/>
          <a:ext cx="8382000" cy="2895600"/>
        </p:xfrm>
        <a:graphic>
          <a:graphicData uri="http://schemas.openxmlformats.org/drawingml/2006/table">
            <a:tbl>
              <a:tblPr/>
              <a:tblGrid>
                <a:gridCol w="1981200"/>
                <a:gridCol w="3429000"/>
                <a:gridCol w="2971800"/>
              </a:tblGrid>
              <a:tr h="1041476">
                <a:tc>
                  <a:txBody>
                    <a:bodyPr/>
                    <a:lstStyle/>
                    <a:p>
                      <a:pPr marL="0" marR="0" algn="ctr">
                        <a:lnSpc>
                          <a:spcPct val="120000"/>
                        </a:lnSpc>
                        <a:spcBef>
                          <a:spcPts val="300"/>
                        </a:spcBef>
                        <a:spcAft>
                          <a:spcPts val="300"/>
                        </a:spcAft>
                      </a:pPr>
                      <a:r>
                        <a:rPr lang="nl-NL" sz="2200" i="0" dirty="0" smtClean="0">
                          <a:solidFill>
                            <a:schemeClr val="tx1"/>
                          </a:solidFill>
                          <a:latin typeface="Arial" pitchFamily="34" charset="0"/>
                          <a:cs typeface="Arial" pitchFamily="34" charset="0"/>
                        </a:rPr>
                        <a:t>Loại</a:t>
                      </a:r>
                      <a:r>
                        <a:rPr lang="nl-NL" sz="2200" i="0" baseline="0" dirty="0" smtClean="0">
                          <a:solidFill>
                            <a:schemeClr val="tx1"/>
                          </a:solidFill>
                          <a:latin typeface="Arial" pitchFamily="34" charset="0"/>
                          <a:cs typeface="Arial" pitchFamily="34" charset="0"/>
                        </a:rPr>
                        <a:t> đất</a:t>
                      </a:r>
                      <a:endParaRPr lang="en-US" sz="2200" i="0" dirty="0">
                        <a:solidFill>
                          <a:schemeClr val="tx1"/>
                        </a:solidFill>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200" i="0" dirty="0" err="1" smtClean="0">
                          <a:solidFill>
                            <a:schemeClr val="tx1"/>
                          </a:solidFill>
                          <a:latin typeface="Arial" pitchFamily="34" charset="0"/>
                          <a:cs typeface="Arial" pitchFamily="34" charset="0"/>
                        </a:rPr>
                        <a:t>Công</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thức</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thí</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nghiệm</a:t>
                      </a:r>
                      <a:endParaRPr lang="en-US" sz="2200" i="0" dirty="0">
                        <a:solidFill>
                          <a:schemeClr val="tx1"/>
                        </a:solidFill>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2200" i="0" dirty="0" err="1" smtClean="0">
                          <a:solidFill>
                            <a:schemeClr val="tx1"/>
                          </a:solidFill>
                          <a:latin typeface="Arial" pitchFamily="34" charset="0"/>
                          <a:cs typeface="Arial" pitchFamily="34" charset="0"/>
                        </a:rPr>
                        <a:t>Hiệu</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suất</a:t>
                      </a:r>
                      <a:r>
                        <a:rPr lang="en-US" sz="2200" i="0" baseline="0" dirty="0" smtClean="0">
                          <a:solidFill>
                            <a:schemeClr val="tx1"/>
                          </a:solidFill>
                          <a:latin typeface="Arial" pitchFamily="34" charset="0"/>
                          <a:cs typeface="Arial" pitchFamily="34" charset="0"/>
                        </a:rPr>
                        <a:t>, </a:t>
                      </a:r>
                    </a:p>
                    <a:p>
                      <a:pPr marL="0" marR="0" algn="ctr">
                        <a:lnSpc>
                          <a:spcPct val="100000"/>
                        </a:lnSpc>
                        <a:spcBef>
                          <a:spcPts val="0"/>
                        </a:spcBef>
                        <a:spcAft>
                          <a:spcPts val="0"/>
                        </a:spcAft>
                      </a:pPr>
                      <a:r>
                        <a:rPr lang="en-US" sz="2200" i="0" baseline="0" dirty="0" smtClean="0">
                          <a:solidFill>
                            <a:schemeClr val="tx1"/>
                          </a:solidFill>
                          <a:latin typeface="Arial" pitchFamily="34" charset="0"/>
                          <a:cs typeface="Arial" pitchFamily="34" charset="0"/>
                        </a:rPr>
                        <a:t>kg </a:t>
                      </a:r>
                      <a:r>
                        <a:rPr lang="en-US" sz="2200" i="0" baseline="0" dirty="0" err="1" smtClean="0">
                          <a:solidFill>
                            <a:schemeClr val="tx1"/>
                          </a:solidFill>
                          <a:latin typeface="Arial" pitchFamily="34" charset="0"/>
                          <a:cs typeface="Arial" pitchFamily="34" charset="0"/>
                        </a:rPr>
                        <a:t>thóc</a:t>
                      </a:r>
                      <a:r>
                        <a:rPr lang="en-US" sz="2200" i="0" baseline="0" dirty="0" smtClean="0">
                          <a:solidFill>
                            <a:schemeClr val="tx1"/>
                          </a:solidFill>
                          <a:latin typeface="Arial" pitchFamily="34" charset="0"/>
                          <a:cs typeface="Arial" pitchFamily="34" charset="0"/>
                        </a:rPr>
                        <a:t>/</a:t>
                      </a:r>
                      <a:r>
                        <a:rPr lang="en-US" sz="2200" i="0" baseline="0" dirty="0" err="1" smtClean="0">
                          <a:solidFill>
                            <a:schemeClr val="tx1"/>
                          </a:solidFill>
                          <a:latin typeface="Arial" pitchFamily="34" charset="0"/>
                          <a:cs typeface="Arial" pitchFamily="34" charset="0"/>
                        </a:rPr>
                        <a:t>tấn</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phân</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chuồng</a:t>
                      </a:r>
                      <a:endParaRPr lang="en-US" sz="2200" i="0" dirty="0">
                        <a:solidFill>
                          <a:schemeClr val="tx1"/>
                        </a:solidFill>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31">
                <a:tc>
                  <a:txBody>
                    <a:bodyPr/>
                    <a:lstStyle/>
                    <a:p>
                      <a:pPr marL="0" marR="0" algn="just">
                        <a:lnSpc>
                          <a:spcPct val="120000"/>
                        </a:lnSpc>
                        <a:spcBef>
                          <a:spcPts val="300"/>
                        </a:spcBef>
                        <a:spcAft>
                          <a:spcPts val="300"/>
                        </a:spcAft>
                      </a:pPr>
                      <a:r>
                        <a:rPr lang="en-US" sz="2200" i="0" dirty="0" err="1" smtClean="0">
                          <a:solidFill>
                            <a:schemeClr val="tx1"/>
                          </a:solidFill>
                          <a:latin typeface="Arial" pitchFamily="34" charset="0"/>
                          <a:cs typeface="Arial" pitchFamily="34" charset="0"/>
                        </a:rPr>
                        <a:t>Phù</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sa</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200" i="0" dirty="0" err="1" smtClean="0">
                          <a:solidFill>
                            <a:schemeClr val="tx1"/>
                          </a:solidFill>
                          <a:latin typeface="Arial" pitchFamily="34" charset="0"/>
                          <a:cs typeface="Arial" pitchFamily="34" charset="0"/>
                        </a:rPr>
                        <a:t>Không</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bón</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phân</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khoáng</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200" i="0" dirty="0" smtClean="0">
                          <a:solidFill>
                            <a:schemeClr val="tx1"/>
                          </a:solidFill>
                          <a:latin typeface="Arial" pitchFamily="34" charset="0"/>
                          <a:cs typeface="Arial" pitchFamily="34" charset="0"/>
                        </a:rPr>
                        <a:t>52</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31">
                <a:tc>
                  <a:txBody>
                    <a:bodyPr/>
                    <a:lstStyle/>
                    <a:p>
                      <a:pPr marL="0" marR="0" algn="just">
                        <a:lnSpc>
                          <a:spcPct val="120000"/>
                        </a:lnSpc>
                        <a:spcBef>
                          <a:spcPts val="300"/>
                        </a:spcBef>
                        <a:spcAft>
                          <a:spcPts val="300"/>
                        </a:spcAft>
                      </a:pP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200" i="0" dirty="0" err="1" smtClean="0">
                          <a:solidFill>
                            <a:schemeClr val="tx1"/>
                          </a:solidFill>
                          <a:latin typeface="Arial" pitchFamily="34" charset="0"/>
                          <a:cs typeface="Arial" pitchFamily="34" charset="0"/>
                        </a:rPr>
                        <a:t>Có</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bón</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phân</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khoáng</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200" i="0" dirty="0" smtClean="0">
                          <a:solidFill>
                            <a:schemeClr val="tx1"/>
                          </a:solidFill>
                          <a:latin typeface="Arial" pitchFamily="34" charset="0"/>
                          <a:cs typeface="Arial" pitchFamily="34" charset="0"/>
                        </a:rPr>
                        <a:t>89</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31">
                <a:tc>
                  <a:txBody>
                    <a:bodyPr/>
                    <a:lstStyle/>
                    <a:p>
                      <a:pPr marL="0" marR="0" indent="0" algn="just" defTabSz="914400" rtl="0" eaLnBrk="1" fontAlgn="auto" latinLnBrk="0" hangingPunct="1">
                        <a:lnSpc>
                          <a:spcPct val="120000"/>
                        </a:lnSpc>
                        <a:spcBef>
                          <a:spcPts val="300"/>
                        </a:spcBef>
                        <a:spcAft>
                          <a:spcPts val="300"/>
                        </a:spcAft>
                        <a:buClrTx/>
                        <a:buSzTx/>
                        <a:buFontTx/>
                        <a:buNone/>
                        <a:tabLst/>
                        <a:defRPr/>
                      </a:pPr>
                      <a:r>
                        <a:rPr lang="en-US" sz="2200" i="0" dirty="0" err="1" smtClean="0">
                          <a:solidFill>
                            <a:schemeClr val="tx1"/>
                          </a:solidFill>
                          <a:latin typeface="Arial" pitchFamily="34" charset="0"/>
                          <a:cs typeface="Arial" pitchFamily="34" charset="0"/>
                        </a:rPr>
                        <a:t>Xám</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bạc</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màu</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200" i="0" dirty="0" err="1" smtClean="0">
                          <a:solidFill>
                            <a:schemeClr val="tx1"/>
                          </a:solidFill>
                          <a:latin typeface="Arial" pitchFamily="34" charset="0"/>
                          <a:cs typeface="Arial" pitchFamily="34" charset="0"/>
                        </a:rPr>
                        <a:t>Không</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bón</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phân</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khoáng</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200" i="0" dirty="0" smtClean="0">
                          <a:solidFill>
                            <a:schemeClr val="tx1"/>
                          </a:solidFill>
                          <a:latin typeface="Arial" pitchFamily="34" charset="0"/>
                          <a:cs typeface="Arial" pitchFamily="34" charset="0"/>
                        </a:rPr>
                        <a:t>32</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31">
                <a:tc>
                  <a:txBody>
                    <a:bodyPr/>
                    <a:lstStyle/>
                    <a:p>
                      <a:pPr marL="0" marR="0" algn="just">
                        <a:lnSpc>
                          <a:spcPct val="120000"/>
                        </a:lnSpc>
                        <a:spcBef>
                          <a:spcPts val="300"/>
                        </a:spcBef>
                        <a:spcAft>
                          <a:spcPts val="300"/>
                        </a:spcAft>
                      </a:pPr>
                      <a:endParaRPr lang="en-US" sz="2200" i="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200" i="0" dirty="0" err="1" smtClean="0">
                          <a:solidFill>
                            <a:schemeClr val="tx1"/>
                          </a:solidFill>
                          <a:latin typeface="Arial" pitchFamily="34" charset="0"/>
                          <a:cs typeface="Arial" pitchFamily="34" charset="0"/>
                        </a:rPr>
                        <a:t>Có</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bón</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phân</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khoáng</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200" i="0" dirty="0" smtClean="0">
                          <a:solidFill>
                            <a:schemeClr val="tx1"/>
                          </a:solidFill>
                          <a:latin typeface="Arial" pitchFamily="34" charset="0"/>
                          <a:cs typeface="Arial" pitchFamily="34" charset="0"/>
                        </a:rPr>
                        <a:t>53</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99" name="TextBox 4"/>
          <p:cNvSpPr txBox="1">
            <a:spLocks noChangeArrowheads="1"/>
          </p:cNvSpPr>
          <p:nvPr/>
        </p:nvSpPr>
        <p:spPr bwMode="auto">
          <a:xfrm>
            <a:off x="457200" y="4953000"/>
            <a:ext cx="3886200" cy="338554"/>
          </a:xfrm>
          <a:prstGeom prst="rect">
            <a:avLst/>
          </a:prstGeom>
          <a:noFill/>
          <a:ln w="9525">
            <a:noFill/>
            <a:miter lim="800000"/>
            <a:headEnd/>
            <a:tailEnd/>
          </a:ln>
        </p:spPr>
        <p:txBody>
          <a:bodyPr wrap="square">
            <a:spAutoFit/>
          </a:bodyPr>
          <a:lstStyle/>
          <a:p>
            <a:r>
              <a:rPr lang="en-US" sz="1600" dirty="0" err="1" smtClean="0">
                <a:latin typeface="Arial" pitchFamily="34" charset="0"/>
                <a:cs typeface="Arial" pitchFamily="34" charset="0"/>
              </a:rPr>
              <a:t>Nguồn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NVBo</a:t>
            </a:r>
            <a:r>
              <a:rPr lang="en-US" sz="1600" dirty="0" smtClean="0">
                <a:latin typeface="Arial" pitchFamily="34" charset="0"/>
                <a:cs typeface="Arial" pitchFamily="34" charset="0"/>
              </a:rPr>
              <a:t>, E. </a:t>
            </a:r>
            <a:r>
              <a:rPr lang="en-US" sz="1600" dirty="0" err="1" smtClean="0">
                <a:latin typeface="Arial" pitchFamily="34" charset="0"/>
                <a:cs typeface="Arial" pitchFamily="34" charset="0"/>
              </a:rPr>
              <a:t>Mutert</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và</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N.T.Thi</a:t>
            </a:r>
            <a:endParaRPr lang="en-US" sz="1600"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381000" y="152400"/>
            <a:ext cx="8458200" cy="762000"/>
          </a:xfrm>
        </p:spPr>
        <p:txBody>
          <a:bodyPr/>
          <a:lstStyle/>
          <a:p>
            <a:pPr algn="ctr"/>
            <a:r>
              <a:rPr lang="en-US" sz="2800" dirty="0" err="1" smtClean="0">
                <a:solidFill>
                  <a:srgbClr val="000099"/>
                </a:solidFill>
                <a:latin typeface="Arial" pitchFamily="34" charset="0"/>
                <a:cs typeface="Arial" pitchFamily="34" charset="0"/>
              </a:rPr>
              <a:t>Hiệu</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quả</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sử</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dụng</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phân</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hữu</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cơ</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với</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ngô</a:t>
            </a:r>
            <a:r>
              <a:rPr lang="en-US" sz="2800" dirty="0" smtClean="0">
                <a:solidFill>
                  <a:srgbClr val="000099"/>
                </a:solidFill>
                <a:latin typeface="Arial" pitchFamily="34" charset="0"/>
                <a:cs typeface="Arial" pitchFamily="34" charset="0"/>
              </a:rPr>
              <a:t> ở VN</a:t>
            </a:r>
            <a:endParaRPr lang="en-US" altLang="zh-CN" sz="2800" dirty="0" smtClean="0">
              <a:solidFill>
                <a:srgbClr val="000099"/>
              </a:solidFill>
              <a:latin typeface="Arial" pitchFamily="34" charset="0"/>
              <a:ea typeface="SimSun" pitchFamily="2" charset="-122"/>
              <a:cs typeface="Arial" pitchFamily="34" charset="0"/>
            </a:endParaRPr>
          </a:p>
        </p:txBody>
      </p:sp>
      <p:graphicFrame>
        <p:nvGraphicFramePr>
          <p:cNvPr id="334096" name="Group 272"/>
          <p:cNvGraphicFramePr>
            <a:graphicFrameLocks noGrp="1"/>
          </p:cNvGraphicFramePr>
          <p:nvPr>
            <p:ph type="tbl" idx="1"/>
          </p:nvPr>
        </p:nvGraphicFramePr>
        <p:xfrm>
          <a:off x="457200" y="1828800"/>
          <a:ext cx="8229600" cy="3152720"/>
        </p:xfrm>
        <a:graphic>
          <a:graphicData uri="http://schemas.openxmlformats.org/drawingml/2006/table">
            <a:tbl>
              <a:tblPr/>
              <a:tblGrid>
                <a:gridCol w="1828800"/>
                <a:gridCol w="2819400"/>
                <a:gridCol w="3581400"/>
              </a:tblGrid>
              <a:tr h="838200">
                <a:tc>
                  <a:txBody>
                    <a:bodyPr/>
                    <a:lstStyle/>
                    <a:p>
                      <a:pPr marL="0" marR="0" algn="ctr">
                        <a:lnSpc>
                          <a:spcPct val="100000"/>
                        </a:lnSpc>
                        <a:spcBef>
                          <a:spcPts val="0"/>
                        </a:spcBef>
                        <a:spcAft>
                          <a:spcPts val="0"/>
                        </a:spcAft>
                      </a:pPr>
                      <a:r>
                        <a:rPr lang="nl-NL" sz="2200" i="0" dirty="0" smtClean="0">
                          <a:solidFill>
                            <a:schemeClr val="tx1"/>
                          </a:solidFill>
                          <a:latin typeface="Arial" pitchFamily="34" charset="0"/>
                          <a:cs typeface="Arial" pitchFamily="34" charset="0"/>
                        </a:rPr>
                        <a:t>Loại</a:t>
                      </a:r>
                      <a:r>
                        <a:rPr lang="nl-NL" sz="2200" i="0" baseline="0" dirty="0" smtClean="0">
                          <a:solidFill>
                            <a:schemeClr val="tx1"/>
                          </a:solidFill>
                          <a:latin typeface="Arial" pitchFamily="34" charset="0"/>
                          <a:cs typeface="Arial" pitchFamily="34" charset="0"/>
                        </a:rPr>
                        <a:t> đất</a:t>
                      </a:r>
                      <a:endParaRPr lang="en-US" sz="2200" i="1" dirty="0">
                        <a:solidFill>
                          <a:schemeClr val="tx1"/>
                        </a:solidFill>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2200" i="0" dirty="0" err="1" smtClean="0">
                          <a:solidFill>
                            <a:schemeClr val="tx1"/>
                          </a:solidFill>
                          <a:latin typeface="Arial" pitchFamily="34" charset="0"/>
                          <a:cs typeface="Arial" pitchFamily="34" charset="0"/>
                        </a:rPr>
                        <a:t>Công</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thức</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thí</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nghiệm</a:t>
                      </a:r>
                      <a:endParaRPr lang="en-US" sz="2200" i="0" dirty="0">
                        <a:solidFill>
                          <a:schemeClr val="tx1"/>
                        </a:solidFill>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2200" i="0" dirty="0" err="1" smtClean="0">
                          <a:solidFill>
                            <a:schemeClr val="tx1"/>
                          </a:solidFill>
                          <a:latin typeface="Arial" pitchFamily="34" charset="0"/>
                          <a:cs typeface="Arial" pitchFamily="34" charset="0"/>
                        </a:rPr>
                        <a:t>Hiệu</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suất</a:t>
                      </a:r>
                      <a:r>
                        <a:rPr lang="en-US" sz="2200" i="0" baseline="0" dirty="0" smtClean="0">
                          <a:solidFill>
                            <a:schemeClr val="tx1"/>
                          </a:solidFill>
                          <a:latin typeface="Arial" pitchFamily="34" charset="0"/>
                          <a:cs typeface="Arial" pitchFamily="34" charset="0"/>
                        </a:rPr>
                        <a:t>, </a:t>
                      </a:r>
                    </a:p>
                    <a:p>
                      <a:pPr marL="0" marR="0" algn="ctr">
                        <a:lnSpc>
                          <a:spcPct val="100000"/>
                        </a:lnSpc>
                        <a:spcBef>
                          <a:spcPts val="0"/>
                        </a:spcBef>
                        <a:spcAft>
                          <a:spcPts val="0"/>
                        </a:spcAft>
                      </a:pPr>
                      <a:r>
                        <a:rPr lang="en-US" sz="2200" i="0" baseline="0" dirty="0" smtClean="0">
                          <a:solidFill>
                            <a:schemeClr val="tx1"/>
                          </a:solidFill>
                          <a:latin typeface="Arial" pitchFamily="34" charset="0"/>
                          <a:cs typeface="Arial" pitchFamily="34" charset="0"/>
                        </a:rPr>
                        <a:t>kg </a:t>
                      </a:r>
                      <a:r>
                        <a:rPr lang="en-US" sz="2200" i="0" baseline="0" dirty="0" err="1" smtClean="0">
                          <a:solidFill>
                            <a:schemeClr val="tx1"/>
                          </a:solidFill>
                          <a:latin typeface="Arial" pitchFamily="34" charset="0"/>
                          <a:cs typeface="Arial" pitchFamily="34" charset="0"/>
                        </a:rPr>
                        <a:t>ngô</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hạt</a:t>
                      </a:r>
                      <a:r>
                        <a:rPr lang="en-US" sz="2200" i="0" baseline="0" dirty="0" smtClean="0">
                          <a:solidFill>
                            <a:schemeClr val="tx1"/>
                          </a:solidFill>
                          <a:latin typeface="Arial" pitchFamily="34" charset="0"/>
                          <a:cs typeface="Arial" pitchFamily="34" charset="0"/>
                        </a:rPr>
                        <a:t>/ 1 </a:t>
                      </a:r>
                      <a:r>
                        <a:rPr lang="en-US" sz="2200" i="0" baseline="0" dirty="0" err="1" smtClean="0">
                          <a:solidFill>
                            <a:schemeClr val="tx1"/>
                          </a:solidFill>
                          <a:latin typeface="Arial" pitchFamily="34" charset="0"/>
                          <a:cs typeface="Arial" pitchFamily="34" charset="0"/>
                        </a:rPr>
                        <a:t>tấn</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phân</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chuồng</a:t>
                      </a:r>
                      <a:endParaRPr lang="en-US" sz="2200" i="0" dirty="0">
                        <a:solidFill>
                          <a:schemeClr val="tx1"/>
                        </a:solidFill>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720">
                <a:tc rowSpan="4">
                  <a:txBody>
                    <a:bodyPr/>
                    <a:lstStyle/>
                    <a:p>
                      <a:pPr marL="0" marR="0" algn="just">
                        <a:lnSpc>
                          <a:spcPct val="120000"/>
                        </a:lnSpc>
                        <a:spcBef>
                          <a:spcPts val="300"/>
                        </a:spcBef>
                        <a:spcAft>
                          <a:spcPts val="300"/>
                        </a:spcAft>
                      </a:pPr>
                      <a:r>
                        <a:rPr lang="en-US" sz="2200" i="0" dirty="0" err="1" smtClean="0">
                          <a:solidFill>
                            <a:schemeClr val="tx1"/>
                          </a:solidFill>
                          <a:latin typeface="Arial" pitchFamily="34" charset="0"/>
                          <a:cs typeface="Arial" pitchFamily="34" charset="0"/>
                        </a:rPr>
                        <a:t>Phù</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sa</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sông</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Hồng</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200" i="0" dirty="0" err="1" smtClean="0">
                          <a:solidFill>
                            <a:schemeClr val="tx1"/>
                          </a:solidFill>
                          <a:latin typeface="Arial" pitchFamily="34" charset="0"/>
                          <a:cs typeface="Arial" pitchFamily="34" charset="0"/>
                        </a:rPr>
                        <a:t>Phân</a:t>
                      </a:r>
                      <a:r>
                        <a:rPr lang="en-US" sz="2200" i="0" baseline="0" dirty="0" smtClean="0">
                          <a:solidFill>
                            <a:schemeClr val="tx1"/>
                          </a:solidFill>
                          <a:latin typeface="Arial" pitchFamily="34" charset="0"/>
                          <a:cs typeface="Arial" pitchFamily="34" charset="0"/>
                        </a:rPr>
                        <a:t> </a:t>
                      </a:r>
                      <a:r>
                        <a:rPr lang="en-US" sz="2200" i="0" baseline="0" dirty="0" err="1" smtClean="0">
                          <a:solidFill>
                            <a:schemeClr val="tx1"/>
                          </a:solidFill>
                          <a:latin typeface="Arial" pitchFamily="34" charset="0"/>
                          <a:cs typeface="Arial" pitchFamily="34" charset="0"/>
                        </a:rPr>
                        <a:t>chuồng</a:t>
                      </a:r>
                      <a:r>
                        <a:rPr lang="en-US" sz="2200" i="0" baseline="0" dirty="0" smtClean="0">
                          <a:solidFill>
                            <a:schemeClr val="tx1"/>
                          </a:solidFill>
                          <a:latin typeface="Arial" pitchFamily="34" charset="0"/>
                          <a:cs typeface="Arial" pitchFamily="34" charset="0"/>
                        </a:rPr>
                        <a:t> (PC)</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200" i="1" dirty="0" smtClean="0">
                          <a:solidFill>
                            <a:schemeClr val="tx1"/>
                          </a:solidFill>
                          <a:latin typeface="Arial" pitchFamily="34" charset="0"/>
                          <a:cs typeface="Arial" pitchFamily="34" charset="0"/>
                        </a:rPr>
                        <a:t>30</a:t>
                      </a:r>
                      <a:endParaRPr lang="en-US" sz="22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720">
                <a:tc vMerge="1">
                  <a:txBody>
                    <a:bodyPr/>
                    <a:lstStyle/>
                    <a:p>
                      <a:pPr marL="0" marR="0" algn="just">
                        <a:lnSpc>
                          <a:spcPct val="120000"/>
                        </a:lnSpc>
                        <a:spcBef>
                          <a:spcPts val="300"/>
                        </a:spcBef>
                        <a:spcAft>
                          <a:spcPts val="300"/>
                        </a:spcAft>
                      </a:pP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200" i="0" dirty="0" smtClean="0">
                          <a:solidFill>
                            <a:schemeClr val="tx1"/>
                          </a:solidFill>
                          <a:latin typeface="Arial" pitchFamily="34" charset="0"/>
                          <a:cs typeface="Arial" pitchFamily="34" charset="0"/>
                        </a:rPr>
                        <a:t>PC + N</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200" i="0" dirty="0" smtClean="0">
                          <a:solidFill>
                            <a:schemeClr val="tx1"/>
                          </a:solidFill>
                          <a:latin typeface="Arial" pitchFamily="34" charset="0"/>
                          <a:cs typeface="Arial" pitchFamily="34" charset="0"/>
                        </a:rPr>
                        <a:t>126</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720">
                <a:tc vMerge="1">
                  <a:txBody>
                    <a:bodyPr/>
                    <a:lstStyle/>
                    <a:p>
                      <a:pPr marL="0" marR="0" indent="0" algn="just" defTabSz="914400" rtl="0" eaLnBrk="1" fontAlgn="auto" latinLnBrk="0" hangingPunct="1">
                        <a:lnSpc>
                          <a:spcPct val="120000"/>
                        </a:lnSpc>
                        <a:spcBef>
                          <a:spcPts val="300"/>
                        </a:spcBef>
                        <a:spcAft>
                          <a:spcPts val="300"/>
                        </a:spcAft>
                        <a:buClrTx/>
                        <a:buSzTx/>
                        <a:buFontTx/>
                        <a:buNone/>
                        <a:tabLst/>
                        <a:defRPr/>
                      </a:pP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200" i="0" dirty="0" smtClean="0">
                          <a:solidFill>
                            <a:schemeClr val="tx1"/>
                          </a:solidFill>
                          <a:latin typeface="Arial" pitchFamily="34" charset="0"/>
                          <a:cs typeface="Arial" pitchFamily="34" charset="0"/>
                        </a:rPr>
                        <a:t>PC + N, P</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200" i="0" dirty="0" smtClean="0">
                          <a:solidFill>
                            <a:schemeClr val="tx1"/>
                          </a:solidFill>
                          <a:latin typeface="Arial" pitchFamily="34" charset="0"/>
                          <a:cs typeface="Arial" pitchFamily="34" charset="0"/>
                        </a:rPr>
                        <a:t>118</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720">
                <a:tc vMerge="1">
                  <a:txBody>
                    <a:bodyPr/>
                    <a:lstStyle/>
                    <a:p>
                      <a:pPr marL="0" marR="0" algn="just">
                        <a:lnSpc>
                          <a:spcPct val="120000"/>
                        </a:lnSpc>
                        <a:spcBef>
                          <a:spcPts val="300"/>
                        </a:spcBef>
                        <a:spcAft>
                          <a:spcPts val="300"/>
                        </a:spcAft>
                      </a:pPr>
                      <a:endParaRPr lang="en-US" sz="20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200" i="0" dirty="0" smtClean="0">
                          <a:solidFill>
                            <a:schemeClr val="tx1"/>
                          </a:solidFill>
                          <a:latin typeface="Arial" pitchFamily="34" charset="0"/>
                          <a:cs typeface="Arial" pitchFamily="34" charset="0"/>
                        </a:rPr>
                        <a:t>PC + N, K</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200" i="0" dirty="0" smtClean="0">
                          <a:solidFill>
                            <a:schemeClr val="tx1"/>
                          </a:solidFill>
                          <a:latin typeface="Arial" pitchFamily="34" charset="0"/>
                          <a:cs typeface="Arial" pitchFamily="34" charset="0"/>
                        </a:rPr>
                        <a:t>90</a:t>
                      </a:r>
                      <a:endParaRPr lang="en-US" sz="22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99" name="TextBox 4"/>
          <p:cNvSpPr txBox="1">
            <a:spLocks noChangeArrowheads="1"/>
          </p:cNvSpPr>
          <p:nvPr/>
        </p:nvSpPr>
        <p:spPr bwMode="auto">
          <a:xfrm>
            <a:off x="381000" y="5105400"/>
            <a:ext cx="3886200" cy="338554"/>
          </a:xfrm>
          <a:prstGeom prst="rect">
            <a:avLst/>
          </a:prstGeom>
          <a:noFill/>
          <a:ln w="9525">
            <a:noFill/>
            <a:miter lim="800000"/>
            <a:headEnd/>
            <a:tailEnd/>
          </a:ln>
        </p:spPr>
        <p:txBody>
          <a:bodyPr wrap="square">
            <a:spAutoFit/>
          </a:bodyPr>
          <a:lstStyle/>
          <a:p>
            <a:r>
              <a:rPr lang="en-US" sz="1600" dirty="0" err="1" smtClean="0">
                <a:latin typeface="Arial" pitchFamily="34" charset="0"/>
                <a:cs typeface="Arial" pitchFamily="34" charset="0"/>
              </a:rPr>
              <a:t>Nguồn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NVBo</a:t>
            </a:r>
            <a:r>
              <a:rPr lang="en-US" sz="1600" dirty="0" smtClean="0">
                <a:latin typeface="Arial" pitchFamily="34" charset="0"/>
                <a:cs typeface="Arial" pitchFamily="34" charset="0"/>
              </a:rPr>
              <a:t>, E. </a:t>
            </a:r>
            <a:r>
              <a:rPr lang="en-US" sz="1600" dirty="0" err="1" smtClean="0">
                <a:latin typeface="Arial" pitchFamily="34" charset="0"/>
                <a:cs typeface="Arial" pitchFamily="34" charset="0"/>
              </a:rPr>
              <a:t>Mutert</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và</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N.T.Thi</a:t>
            </a:r>
            <a:endParaRPr lang="en-US" sz="1600"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381000" y="152400"/>
            <a:ext cx="8458200" cy="762000"/>
          </a:xfrm>
        </p:spPr>
        <p:txBody>
          <a:bodyPr/>
          <a:lstStyle/>
          <a:p>
            <a:pPr algn="ctr"/>
            <a:r>
              <a:rPr lang="en-US" sz="2800" dirty="0" err="1" smtClean="0">
                <a:solidFill>
                  <a:srgbClr val="000099"/>
                </a:solidFill>
                <a:latin typeface="Arial" pitchFamily="34" charset="0"/>
                <a:cs typeface="Arial" pitchFamily="34" charset="0"/>
              </a:rPr>
              <a:t>Phân</a:t>
            </a:r>
            <a:r>
              <a:rPr lang="en-US" sz="2800" dirty="0" smtClean="0">
                <a:solidFill>
                  <a:srgbClr val="000099"/>
                </a:solidFill>
                <a:latin typeface="Arial" pitchFamily="34" charset="0"/>
                <a:cs typeface="Arial" pitchFamily="34" charset="0"/>
              </a:rPr>
              <a:t> HC </a:t>
            </a:r>
            <a:r>
              <a:rPr lang="en-US" sz="2800" dirty="0" err="1" smtClean="0">
                <a:solidFill>
                  <a:srgbClr val="000099"/>
                </a:solidFill>
                <a:latin typeface="Arial" pitchFamily="34" charset="0"/>
                <a:cs typeface="Arial" pitchFamily="34" charset="0"/>
              </a:rPr>
              <a:t>và</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hiệu</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quả</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sử</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dụng</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đạm</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với</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cà</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phê</a:t>
            </a:r>
            <a:r>
              <a:rPr lang="en-US" sz="2800" dirty="0" smtClean="0">
                <a:solidFill>
                  <a:srgbClr val="000099"/>
                </a:solidFill>
                <a:latin typeface="Arial" pitchFamily="34" charset="0"/>
                <a:cs typeface="Arial" pitchFamily="34" charset="0"/>
              </a:rPr>
              <a:t> ở VN</a:t>
            </a:r>
            <a:endParaRPr lang="en-US" altLang="zh-CN" sz="2800" dirty="0" smtClean="0">
              <a:solidFill>
                <a:srgbClr val="000099"/>
              </a:solidFill>
              <a:latin typeface="Arial" pitchFamily="34" charset="0"/>
              <a:ea typeface="SimSun" pitchFamily="2" charset="-122"/>
              <a:cs typeface="Arial" pitchFamily="34" charset="0"/>
            </a:endParaRPr>
          </a:p>
        </p:txBody>
      </p:sp>
      <p:graphicFrame>
        <p:nvGraphicFramePr>
          <p:cNvPr id="334096" name="Group 272"/>
          <p:cNvGraphicFramePr>
            <a:graphicFrameLocks noGrp="1"/>
          </p:cNvGraphicFramePr>
          <p:nvPr>
            <p:ph type="tbl" idx="1"/>
          </p:nvPr>
        </p:nvGraphicFramePr>
        <p:xfrm>
          <a:off x="457200" y="1828800"/>
          <a:ext cx="8229600" cy="3048000"/>
        </p:xfrm>
        <a:graphic>
          <a:graphicData uri="http://schemas.openxmlformats.org/drawingml/2006/table">
            <a:tbl>
              <a:tblPr/>
              <a:tblGrid>
                <a:gridCol w="2743200"/>
                <a:gridCol w="2743200"/>
                <a:gridCol w="2743200"/>
              </a:tblGrid>
              <a:tr h="1305234">
                <a:tc>
                  <a:txBody>
                    <a:bodyPr/>
                    <a:lstStyle/>
                    <a:p>
                      <a:pPr marL="0" marR="0" algn="ctr">
                        <a:lnSpc>
                          <a:spcPct val="120000"/>
                        </a:lnSpc>
                        <a:spcBef>
                          <a:spcPts val="300"/>
                        </a:spcBef>
                        <a:spcAft>
                          <a:spcPts val="300"/>
                        </a:spcAft>
                      </a:pPr>
                      <a:r>
                        <a:rPr lang="nl-NL" sz="2400" i="0" dirty="0" smtClean="0">
                          <a:solidFill>
                            <a:schemeClr val="tx1"/>
                          </a:solidFill>
                          <a:latin typeface="Arial" pitchFamily="34" charset="0"/>
                          <a:cs typeface="Arial" pitchFamily="34" charset="0"/>
                        </a:rPr>
                        <a:t>Phân</a:t>
                      </a:r>
                      <a:r>
                        <a:rPr lang="nl-NL" sz="2400" i="0" baseline="0" dirty="0" smtClean="0">
                          <a:solidFill>
                            <a:schemeClr val="tx1"/>
                          </a:solidFill>
                          <a:latin typeface="Arial" pitchFamily="34" charset="0"/>
                          <a:cs typeface="Arial" pitchFamily="34" charset="0"/>
                        </a:rPr>
                        <a:t> chuồng, tấn/ha</a:t>
                      </a:r>
                      <a:endParaRPr lang="en-US" sz="2400" i="1" dirty="0">
                        <a:solidFill>
                          <a:schemeClr val="tx1"/>
                        </a:solidFill>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400" i="0" dirty="0" err="1" smtClean="0">
                          <a:solidFill>
                            <a:schemeClr val="tx1"/>
                          </a:solidFill>
                          <a:latin typeface="Arial" pitchFamily="34" charset="0"/>
                          <a:cs typeface="Arial" pitchFamily="34" charset="0"/>
                        </a:rPr>
                        <a:t>Lượng</a:t>
                      </a:r>
                      <a:r>
                        <a:rPr lang="en-US" sz="2400" i="0" baseline="0" dirty="0" smtClean="0">
                          <a:solidFill>
                            <a:schemeClr val="tx1"/>
                          </a:solidFill>
                          <a:latin typeface="Arial" pitchFamily="34" charset="0"/>
                          <a:cs typeface="Arial" pitchFamily="34" charset="0"/>
                        </a:rPr>
                        <a:t> N </a:t>
                      </a:r>
                      <a:r>
                        <a:rPr lang="en-US" sz="2400" i="0" baseline="0" dirty="0" err="1" smtClean="0">
                          <a:solidFill>
                            <a:schemeClr val="tx1"/>
                          </a:solidFill>
                          <a:latin typeface="Arial" pitchFamily="34" charset="0"/>
                          <a:cs typeface="Arial" pitchFamily="34" charset="0"/>
                        </a:rPr>
                        <a:t>để</a:t>
                      </a:r>
                      <a:r>
                        <a:rPr lang="en-US" sz="2400" i="0" baseline="0" dirty="0" smtClean="0">
                          <a:solidFill>
                            <a:schemeClr val="tx1"/>
                          </a:solidFill>
                          <a:latin typeface="Arial" pitchFamily="34" charset="0"/>
                          <a:cs typeface="Arial" pitchFamily="34" charset="0"/>
                        </a:rPr>
                        <a:t> </a:t>
                      </a:r>
                      <a:r>
                        <a:rPr lang="en-US" sz="2400" i="0" baseline="0" dirty="0" err="1" smtClean="0">
                          <a:solidFill>
                            <a:schemeClr val="tx1"/>
                          </a:solidFill>
                          <a:latin typeface="Arial" pitchFamily="34" charset="0"/>
                          <a:cs typeface="Arial" pitchFamily="34" charset="0"/>
                        </a:rPr>
                        <a:t>tạo</a:t>
                      </a:r>
                      <a:r>
                        <a:rPr lang="en-US" sz="2400" i="0" baseline="0" dirty="0" smtClean="0">
                          <a:solidFill>
                            <a:schemeClr val="tx1"/>
                          </a:solidFill>
                          <a:latin typeface="Arial" pitchFamily="34" charset="0"/>
                          <a:cs typeface="Arial" pitchFamily="34" charset="0"/>
                        </a:rPr>
                        <a:t> </a:t>
                      </a:r>
                      <a:r>
                        <a:rPr lang="en-US" sz="2400" i="0" baseline="0" dirty="0" err="1" smtClean="0">
                          <a:solidFill>
                            <a:schemeClr val="tx1"/>
                          </a:solidFill>
                          <a:latin typeface="Arial" pitchFamily="34" charset="0"/>
                          <a:cs typeface="Arial" pitchFamily="34" charset="0"/>
                        </a:rPr>
                        <a:t>ra</a:t>
                      </a:r>
                      <a:r>
                        <a:rPr lang="en-US" sz="2400" i="0" baseline="0" dirty="0" smtClean="0">
                          <a:solidFill>
                            <a:schemeClr val="tx1"/>
                          </a:solidFill>
                          <a:latin typeface="Arial" pitchFamily="34" charset="0"/>
                          <a:cs typeface="Arial" pitchFamily="34" charset="0"/>
                        </a:rPr>
                        <a:t> 1 </a:t>
                      </a:r>
                      <a:r>
                        <a:rPr lang="en-US" sz="2400" i="0" baseline="0" dirty="0" err="1" smtClean="0">
                          <a:solidFill>
                            <a:schemeClr val="tx1"/>
                          </a:solidFill>
                          <a:latin typeface="Arial" pitchFamily="34" charset="0"/>
                          <a:cs typeface="Arial" pitchFamily="34" charset="0"/>
                        </a:rPr>
                        <a:t>tấn</a:t>
                      </a:r>
                      <a:r>
                        <a:rPr lang="en-US" sz="2400" i="0" baseline="0" dirty="0" smtClean="0">
                          <a:solidFill>
                            <a:schemeClr val="tx1"/>
                          </a:solidFill>
                          <a:latin typeface="Arial" pitchFamily="34" charset="0"/>
                          <a:cs typeface="Arial" pitchFamily="34" charset="0"/>
                        </a:rPr>
                        <a:t> </a:t>
                      </a:r>
                      <a:r>
                        <a:rPr lang="en-US" sz="2400" i="0" baseline="0" dirty="0" err="1" smtClean="0">
                          <a:solidFill>
                            <a:schemeClr val="tx1"/>
                          </a:solidFill>
                          <a:latin typeface="Arial" pitchFamily="34" charset="0"/>
                          <a:cs typeface="Arial" pitchFamily="34" charset="0"/>
                        </a:rPr>
                        <a:t>quả</a:t>
                      </a:r>
                      <a:r>
                        <a:rPr lang="en-US" sz="2400" i="0" baseline="0" dirty="0" smtClean="0">
                          <a:solidFill>
                            <a:schemeClr val="tx1"/>
                          </a:solidFill>
                          <a:latin typeface="Arial" pitchFamily="34" charset="0"/>
                          <a:cs typeface="Arial" pitchFamily="34" charset="0"/>
                        </a:rPr>
                        <a:t> </a:t>
                      </a:r>
                      <a:r>
                        <a:rPr lang="en-US" sz="2400" i="0" baseline="0" dirty="0" err="1" smtClean="0">
                          <a:solidFill>
                            <a:schemeClr val="tx1"/>
                          </a:solidFill>
                          <a:latin typeface="Arial" pitchFamily="34" charset="0"/>
                          <a:cs typeface="Arial" pitchFamily="34" charset="0"/>
                        </a:rPr>
                        <a:t>cà</a:t>
                      </a:r>
                      <a:r>
                        <a:rPr lang="en-US" sz="2400" i="0" baseline="0" dirty="0" smtClean="0">
                          <a:solidFill>
                            <a:schemeClr val="tx1"/>
                          </a:solidFill>
                          <a:latin typeface="Arial" pitchFamily="34" charset="0"/>
                          <a:cs typeface="Arial" pitchFamily="34" charset="0"/>
                        </a:rPr>
                        <a:t> </a:t>
                      </a:r>
                      <a:r>
                        <a:rPr lang="en-US" sz="2400" i="0" baseline="0" dirty="0" err="1" smtClean="0">
                          <a:solidFill>
                            <a:schemeClr val="tx1"/>
                          </a:solidFill>
                          <a:latin typeface="Arial" pitchFamily="34" charset="0"/>
                          <a:cs typeface="Arial" pitchFamily="34" charset="0"/>
                        </a:rPr>
                        <a:t>phê</a:t>
                      </a:r>
                      <a:endParaRPr lang="en-US" sz="2400" i="0" dirty="0">
                        <a:solidFill>
                          <a:schemeClr val="tx1"/>
                        </a:solidFill>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0"/>
                        </a:spcBef>
                        <a:spcAft>
                          <a:spcPts val="0"/>
                        </a:spcAft>
                      </a:pPr>
                      <a:r>
                        <a:rPr lang="en-US" sz="2400" i="0" dirty="0" err="1" smtClean="0">
                          <a:solidFill>
                            <a:schemeClr val="tx1"/>
                          </a:solidFill>
                          <a:latin typeface="Arial" pitchFamily="34" charset="0"/>
                          <a:cs typeface="Arial" pitchFamily="34" charset="0"/>
                        </a:rPr>
                        <a:t>Hệ</a:t>
                      </a:r>
                      <a:r>
                        <a:rPr lang="en-US" sz="2400" i="0" baseline="0" dirty="0" smtClean="0">
                          <a:solidFill>
                            <a:schemeClr val="tx1"/>
                          </a:solidFill>
                          <a:latin typeface="Arial" pitchFamily="34" charset="0"/>
                          <a:cs typeface="Arial" pitchFamily="34" charset="0"/>
                        </a:rPr>
                        <a:t> </a:t>
                      </a:r>
                      <a:r>
                        <a:rPr lang="en-US" sz="2400" i="0" baseline="0" dirty="0" err="1" smtClean="0">
                          <a:solidFill>
                            <a:schemeClr val="tx1"/>
                          </a:solidFill>
                          <a:latin typeface="Arial" pitchFamily="34" charset="0"/>
                          <a:cs typeface="Arial" pitchFamily="34" charset="0"/>
                        </a:rPr>
                        <a:t>số</a:t>
                      </a:r>
                      <a:r>
                        <a:rPr lang="en-US" sz="2400" i="0" baseline="0" dirty="0" smtClean="0">
                          <a:solidFill>
                            <a:schemeClr val="tx1"/>
                          </a:solidFill>
                          <a:latin typeface="Arial" pitchFamily="34" charset="0"/>
                          <a:cs typeface="Arial" pitchFamily="34" charset="0"/>
                        </a:rPr>
                        <a:t> </a:t>
                      </a:r>
                      <a:r>
                        <a:rPr lang="en-US" sz="2400" i="0" baseline="0" dirty="0" err="1" smtClean="0">
                          <a:solidFill>
                            <a:schemeClr val="tx1"/>
                          </a:solidFill>
                          <a:latin typeface="Arial" pitchFamily="34" charset="0"/>
                          <a:cs typeface="Arial" pitchFamily="34" charset="0"/>
                        </a:rPr>
                        <a:t>sử</a:t>
                      </a:r>
                      <a:r>
                        <a:rPr lang="en-US" sz="2400" i="0" baseline="0" dirty="0" smtClean="0">
                          <a:solidFill>
                            <a:schemeClr val="tx1"/>
                          </a:solidFill>
                          <a:latin typeface="Arial" pitchFamily="34" charset="0"/>
                          <a:cs typeface="Arial" pitchFamily="34" charset="0"/>
                        </a:rPr>
                        <a:t> </a:t>
                      </a:r>
                      <a:r>
                        <a:rPr lang="en-US" sz="2400" i="0" baseline="0" dirty="0" err="1" smtClean="0">
                          <a:solidFill>
                            <a:schemeClr val="tx1"/>
                          </a:solidFill>
                          <a:latin typeface="Arial" pitchFamily="34" charset="0"/>
                          <a:cs typeface="Arial" pitchFamily="34" charset="0"/>
                        </a:rPr>
                        <a:t>dụng</a:t>
                      </a:r>
                      <a:r>
                        <a:rPr lang="en-US" sz="2400" i="0" baseline="0" dirty="0" smtClean="0">
                          <a:solidFill>
                            <a:schemeClr val="tx1"/>
                          </a:solidFill>
                          <a:latin typeface="Arial" pitchFamily="34" charset="0"/>
                          <a:cs typeface="Arial" pitchFamily="34" charset="0"/>
                        </a:rPr>
                        <a:t> N, %</a:t>
                      </a:r>
                      <a:endParaRPr lang="en-US" sz="2400" i="0" dirty="0">
                        <a:solidFill>
                          <a:schemeClr val="tx1"/>
                        </a:solidFill>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922">
                <a:tc>
                  <a:txBody>
                    <a:bodyPr/>
                    <a:lstStyle/>
                    <a:p>
                      <a:pPr marL="0" marR="0" algn="ctr">
                        <a:lnSpc>
                          <a:spcPct val="120000"/>
                        </a:lnSpc>
                        <a:spcBef>
                          <a:spcPts val="300"/>
                        </a:spcBef>
                        <a:spcAft>
                          <a:spcPts val="300"/>
                        </a:spcAft>
                      </a:pPr>
                      <a:r>
                        <a:rPr lang="en-US" sz="2400" i="0" dirty="0" smtClean="0">
                          <a:solidFill>
                            <a:schemeClr val="tx1"/>
                          </a:solidFill>
                          <a:latin typeface="Arial" pitchFamily="34" charset="0"/>
                          <a:cs typeface="Arial" pitchFamily="34" charset="0"/>
                        </a:rPr>
                        <a:t>0</a:t>
                      </a:r>
                      <a:endParaRPr lang="en-US" sz="24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400" i="0" dirty="0" smtClean="0">
                          <a:solidFill>
                            <a:schemeClr val="tx1"/>
                          </a:solidFill>
                          <a:latin typeface="Arial" pitchFamily="34" charset="0"/>
                          <a:cs typeface="Arial" pitchFamily="34" charset="0"/>
                        </a:rPr>
                        <a:t>24,9</a:t>
                      </a:r>
                      <a:endParaRPr lang="en-US" sz="24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400" i="0" dirty="0" smtClean="0">
                          <a:solidFill>
                            <a:schemeClr val="tx1"/>
                          </a:solidFill>
                          <a:latin typeface="Arial" pitchFamily="34" charset="0"/>
                          <a:cs typeface="Arial" pitchFamily="34" charset="0"/>
                        </a:rPr>
                        <a:t>37,2</a:t>
                      </a:r>
                      <a:endParaRPr lang="en-US" sz="24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922">
                <a:tc>
                  <a:txBody>
                    <a:bodyPr/>
                    <a:lstStyle/>
                    <a:p>
                      <a:pPr marL="0" marR="0" algn="ctr">
                        <a:lnSpc>
                          <a:spcPct val="120000"/>
                        </a:lnSpc>
                        <a:spcBef>
                          <a:spcPts val="300"/>
                        </a:spcBef>
                        <a:spcAft>
                          <a:spcPts val="300"/>
                        </a:spcAft>
                      </a:pPr>
                      <a:r>
                        <a:rPr lang="en-US" sz="2400" i="0" dirty="0" smtClean="0">
                          <a:solidFill>
                            <a:schemeClr val="tx1"/>
                          </a:solidFill>
                          <a:latin typeface="Arial" pitchFamily="34" charset="0"/>
                          <a:cs typeface="Arial" pitchFamily="34" charset="0"/>
                        </a:rPr>
                        <a:t>5</a:t>
                      </a:r>
                      <a:endParaRPr lang="en-US" sz="24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400" i="0" dirty="0" smtClean="0">
                          <a:solidFill>
                            <a:schemeClr val="tx1"/>
                          </a:solidFill>
                          <a:latin typeface="Arial" pitchFamily="34" charset="0"/>
                          <a:cs typeface="Arial" pitchFamily="34" charset="0"/>
                        </a:rPr>
                        <a:t>19,6</a:t>
                      </a:r>
                      <a:endParaRPr lang="en-US" sz="24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400" i="0" dirty="0" smtClean="0">
                          <a:solidFill>
                            <a:schemeClr val="tx1"/>
                          </a:solidFill>
                          <a:latin typeface="Arial" pitchFamily="34" charset="0"/>
                          <a:cs typeface="Arial" pitchFamily="34" charset="0"/>
                        </a:rPr>
                        <a:t>44,6</a:t>
                      </a:r>
                      <a:endParaRPr lang="en-US" sz="24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922">
                <a:tc>
                  <a:txBody>
                    <a:bodyPr/>
                    <a:lstStyle/>
                    <a:p>
                      <a:pPr marL="0" marR="0" indent="0" algn="ctr" defTabSz="914400" rtl="0" eaLnBrk="1" fontAlgn="auto" latinLnBrk="0" hangingPunct="1">
                        <a:lnSpc>
                          <a:spcPct val="120000"/>
                        </a:lnSpc>
                        <a:spcBef>
                          <a:spcPts val="300"/>
                        </a:spcBef>
                        <a:spcAft>
                          <a:spcPts val="300"/>
                        </a:spcAft>
                        <a:buClrTx/>
                        <a:buSzTx/>
                        <a:buFontTx/>
                        <a:buNone/>
                        <a:tabLst/>
                        <a:defRPr/>
                      </a:pPr>
                      <a:r>
                        <a:rPr lang="en-US" sz="2400" i="0" dirty="0" smtClean="0">
                          <a:solidFill>
                            <a:schemeClr val="tx1"/>
                          </a:solidFill>
                          <a:latin typeface="Arial" pitchFamily="34" charset="0"/>
                          <a:cs typeface="Arial" pitchFamily="34" charset="0"/>
                        </a:rPr>
                        <a:t>10</a:t>
                      </a:r>
                      <a:endParaRPr lang="en-US" sz="24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400" i="0" dirty="0" smtClean="0">
                          <a:solidFill>
                            <a:schemeClr val="tx1"/>
                          </a:solidFill>
                          <a:latin typeface="Arial" pitchFamily="34" charset="0"/>
                          <a:cs typeface="Arial" pitchFamily="34" charset="0"/>
                        </a:rPr>
                        <a:t>17,0</a:t>
                      </a:r>
                      <a:endParaRPr lang="en-US" sz="24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400" i="1" dirty="0" smtClean="0">
                          <a:solidFill>
                            <a:schemeClr val="tx1"/>
                          </a:solidFill>
                          <a:latin typeface="Arial" pitchFamily="34" charset="0"/>
                          <a:cs typeface="Arial" pitchFamily="34" charset="0"/>
                        </a:rPr>
                        <a:t>52,8</a:t>
                      </a:r>
                      <a:endParaRPr lang="en-US" sz="24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99" name="TextBox 4"/>
          <p:cNvSpPr txBox="1">
            <a:spLocks noChangeArrowheads="1"/>
          </p:cNvSpPr>
          <p:nvPr/>
        </p:nvSpPr>
        <p:spPr bwMode="auto">
          <a:xfrm>
            <a:off x="457200" y="5105400"/>
            <a:ext cx="3886200" cy="369332"/>
          </a:xfrm>
          <a:prstGeom prst="rect">
            <a:avLst/>
          </a:prstGeom>
          <a:noFill/>
          <a:ln w="9525">
            <a:noFill/>
            <a:miter lim="800000"/>
            <a:headEnd/>
            <a:tailEnd/>
          </a:ln>
        </p:spPr>
        <p:txBody>
          <a:bodyPr wrap="square">
            <a:spAutoFit/>
          </a:bodyPr>
          <a:lstStyle/>
          <a:p>
            <a:r>
              <a:rPr lang="en-US" sz="1800" dirty="0" err="1" smtClean="0">
                <a:latin typeface="Arial" pitchFamily="34" charset="0"/>
                <a:cs typeface="Arial" pitchFamily="34" charset="0"/>
              </a:rPr>
              <a:t>Nguồn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Trình</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Công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Tư</a:t>
            </a:r>
            <a:r>
              <a:rPr lang="en-US" sz="1800" dirty="0" smtClean="0">
                <a:latin typeface="Arial" pitchFamily="34" charset="0"/>
                <a:cs typeface="Arial" pitchFamily="34" charset="0"/>
              </a:rPr>
              <a:t>, 1997. </a:t>
            </a:r>
            <a:endParaRPr lang="en-US" sz="1800"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381000"/>
            <a:ext cx="8001000" cy="838200"/>
          </a:xfrm>
          <a:noFill/>
        </p:spPr>
        <p:txBody>
          <a:bodyPr/>
          <a:lstStyle/>
          <a:p>
            <a:pPr algn="ctr"/>
            <a:r>
              <a:rPr lang="en-US" sz="3600" smtClean="0">
                <a:solidFill>
                  <a:srgbClr val="000099"/>
                </a:solidFill>
                <a:latin typeface="Arial" pitchFamily="34" charset="0"/>
                <a:cs typeface="Arial" pitchFamily="34" charset="0"/>
              </a:rPr>
              <a:t>Chất hữu cơ tăng khả năng tích lũy các bon trong đất, giảm phát thải KNK</a:t>
            </a:r>
          </a:p>
        </p:txBody>
      </p:sp>
      <p:sp>
        <p:nvSpPr>
          <p:cNvPr id="60419" name="Rectangle 3"/>
          <p:cNvSpPr>
            <a:spLocks noGrp="1" noChangeArrowheads="1"/>
          </p:cNvSpPr>
          <p:nvPr>
            <p:ph type="body" idx="1"/>
          </p:nvPr>
        </p:nvSpPr>
        <p:spPr>
          <a:xfrm>
            <a:off x="762000" y="1447800"/>
            <a:ext cx="7874000" cy="4171950"/>
          </a:xfrm>
          <a:noFill/>
        </p:spPr>
        <p:txBody>
          <a:bodyPr/>
          <a:lstStyle/>
          <a:p>
            <a:pPr>
              <a:spcBef>
                <a:spcPts val="600"/>
              </a:spcBef>
              <a:buFont typeface="Wingdings" pitchFamily="2" charset="2"/>
              <a:buChar char="§"/>
            </a:pPr>
            <a:r>
              <a:rPr lang="en-AU" sz="2200" dirty="0" err="1" smtClean="0">
                <a:latin typeface="Arial" pitchFamily="34" charset="0"/>
                <a:cs typeface="Arial" pitchFamily="34" charset="0"/>
              </a:rPr>
              <a:t>Bón</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phân</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hữu</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cơ</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và</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trồng</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cây</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bộ</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đậu</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có</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thể</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tích</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lũy</a:t>
            </a:r>
            <a:r>
              <a:rPr lang="en-AU" sz="2200" dirty="0" smtClean="0">
                <a:latin typeface="Arial" pitchFamily="34" charset="0"/>
                <a:cs typeface="Arial" pitchFamily="34" charset="0"/>
              </a:rPr>
              <a:t>  C/CO</a:t>
            </a:r>
            <a:r>
              <a:rPr lang="en-AU" sz="2200" baseline="-25000" dirty="0" smtClean="0">
                <a:latin typeface="Arial" pitchFamily="34" charset="0"/>
                <a:cs typeface="Arial" pitchFamily="34" charset="0"/>
              </a:rPr>
              <a:t>2</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trong</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đất</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giảm</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phát</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thải</a:t>
            </a:r>
            <a:r>
              <a:rPr lang="en-AU" sz="2200" dirty="0" smtClean="0">
                <a:latin typeface="Arial" pitchFamily="34" charset="0"/>
                <a:cs typeface="Arial" pitchFamily="34" charset="0"/>
              </a:rPr>
              <a:t> KNK. </a:t>
            </a:r>
            <a:r>
              <a:rPr lang="en-AU" sz="2200" dirty="0" err="1" smtClean="0">
                <a:latin typeface="Arial" pitchFamily="34" charset="0"/>
                <a:cs typeface="Arial" pitchFamily="34" charset="0"/>
              </a:rPr>
              <a:t>Mức</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độ</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hấp</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thu</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có</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thể</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đạt</a:t>
            </a:r>
            <a:r>
              <a:rPr lang="en-AU" sz="2200" dirty="0" smtClean="0">
                <a:latin typeface="Arial" pitchFamily="34" charset="0"/>
                <a:cs typeface="Arial" pitchFamily="34" charset="0"/>
              </a:rPr>
              <a:t> 2.055kg CO</a:t>
            </a:r>
            <a:r>
              <a:rPr lang="en-AU" sz="2200" baseline="-25000" dirty="0" smtClean="0">
                <a:latin typeface="Arial" pitchFamily="34" charset="0"/>
                <a:cs typeface="Arial" pitchFamily="34" charset="0"/>
              </a:rPr>
              <a:t>2</a:t>
            </a:r>
            <a:r>
              <a:rPr lang="en-AU" sz="2200" dirty="0" smtClean="0">
                <a:latin typeface="Arial" pitchFamily="34" charset="0"/>
                <a:cs typeface="Arial" pitchFamily="34" charset="0"/>
              </a:rPr>
              <a:t>/ha/</a:t>
            </a:r>
            <a:r>
              <a:rPr lang="en-AU" sz="2200" dirty="0" err="1" smtClean="0">
                <a:latin typeface="Arial" pitchFamily="34" charset="0"/>
                <a:cs typeface="Arial" pitchFamily="34" charset="0"/>
              </a:rPr>
              <a:t>năm</a:t>
            </a:r>
            <a:r>
              <a:rPr lang="en-AU" sz="2200" dirty="0" smtClean="0">
                <a:latin typeface="Arial" pitchFamily="34" charset="0"/>
                <a:cs typeface="Arial" pitchFamily="34" charset="0"/>
              </a:rPr>
              <a:t>.</a:t>
            </a:r>
          </a:p>
          <a:p>
            <a:pPr>
              <a:spcBef>
                <a:spcPts val="600"/>
              </a:spcBef>
              <a:buFont typeface="Wingdings" pitchFamily="2" charset="2"/>
              <a:buChar char="§"/>
            </a:pPr>
            <a:r>
              <a:rPr lang="en-AU" sz="2200" dirty="0" err="1" smtClean="0">
                <a:latin typeface="Arial" pitchFamily="34" charset="0"/>
                <a:cs typeface="Arial" pitchFamily="34" charset="0"/>
              </a:rPr>
              <a:t>Khi</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Bón</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phân</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hữu</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cơ</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mức</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độ</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hấp</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thu</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vào</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đất</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có</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thể</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đạt</a:t>
            </a:r>
            <a:r>
              <a:rPr lang="en-AU" sz="2200" dirty="0" smtClean="0">
                <a:latin typeface="Arial" pitchFamily="34" charset="0"/>
                <a:cs typeface="Arial" pitchFamily="34" charset="0"/>
              </a:rPr>
              <a:t> 3.596kg CO</a:t>
            </a:r>
            <a:r>
              <a:rPr lang="en-AU" sz="2200" baseline="-25000" dirty="0" smtClean="0">
                <a:latin typeface="Arial" pitchFamily="34" charset="0"/>
                <a:cs typeface="Arial" pitchFamily="34" charset="0"/>
              </a:rPr>
              <a:t>2</a:t>
            </a:r>
            <a:r>
              <a:rPr lang="en-AU" sz="2200" dirty="0" smtClean="0">
                <a:latin typeface="Arial" pitchFamily="34" charset="0"/>
                <a:cs typeface="Arial" pitchFamily="34" charset="0"/>
              </a:rPr>
              <a:t>/ha/</a:t>
            </a:r>
            <a:r>
              <a:rPr lang="en-AU" sz="2200" dirty="0" err="1" smtClean="0">
                <a:latin typeface="Arial" pitchFamily="34" charset="0"/>
                <a:cs typeface="Arial" pitchFamily="34" charset="0"/>
              </a:rPr>
              <a:t>năm</a:t>
            </a:r>
            <a:r>
              <a:rPr lang="en-AU" sz="2200" dirty="0" smtClean="0">
                <a:latin typeface="Arial" pitchFamily="34" charset="0"/>
                <a:cs typeface="Arial" pitchFamily="34" charset="0"/>
              </a:rPr>
              <a:t>.</a:t>
            </a:r>
          </a:p>
          <a:p>
            <a:pPr>
              <a:spcBef>
                <a:spcPts val="600"/>
              </a:spcBef>
              <a:buFont typeface="Wingdings" pitchFamily="2" charset="2"/>
              <a:buChar char="§"/>
            </a:pPr>
            <a:r>
              <a:rPr lang="en-AU" sz="2200" dirty="0" err="1" smtClean="0">
                <a:latin typeface="Arial" pitchFamily="34" charset="0"/>
                <a:cs typeface="Arial" pitchFamily="34" charset="0"/>
              </a:rPr>
              <a:t>Khi</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bón</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phân</a:t>
            </a:r>
            <a:r>
              <a:rPr lang="en-AU" sz="2200" dirty="0" smtClean="0">
                <a:latin typeface="Arial" pitchFamily="34" charset="0"/>
                <a:cs typeface="Arial" pitchFamily="34" charset="0"/>
              </a:rPr>
              <a:t> ủ (Compost), </a:t>
            </a:r>
            <a:r>
              <a:rPr lang="en-AU" sz="2200" dirty="0" err="1" smtClean="0">
                <a:latin typeface="Arial" pitchFamily="34" charset="0"/>
                <a:cs typeface="Arial" pitchFamily="34" charset="0"/>
              </a:rPr>
              <a:t>mức</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độ</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hấp</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thu</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vào</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đất</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có</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thể</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đạt</a:t>
            </a:r>
            <a:r>
              <a:rPr lang="en-AU" sz="2200" dirty="0" smtClean="0">
                <a:latin typeface="Arial" pitchFamily="34" charset="0"/>
                <a:cs typeface="Arial" pitchFamily="34" charset="0"/>
              </a:rPr>
              <a:t> 8.221kg CO</a:t>
            </a:r>
            <a:r>
              <a:rPr lang="en-AU" sz="2200" baseline="-25000" dirty="0" smtClean="0">
                <a:latin typeface="Arial" pitchFamily="34" charset="0"/>
                <a:cs typeface="Arial" pitchFamily="34" charset="0"/>
              </a:rPr>
              <a:t>2</a:t>
            </a:r>
            <a:r>
              <a:rPr lang="en-AU" sz="2200" dirty="0" smtClean="0">
                <a:latin typeface="Arial" pitchFamily="34" charset="0"/>
                <a:cs typeface="Arial" pitchFamily="34" charset="0"/>
              </a:rPr>
              <a:t>/ha/</a:t>
            </a:r>
            <a:r>
              <a:rPr lang="en-AU" sz="2200" dirty="0" err="1" smtClean="0">
                <a:latin typeface="Arial" pitchFamily="34" charset="0"/>
                <a:cs typeface="Arial" pitchFamily="34" charset="0"/>
              </a:rPr>
              <a:t>năm</a:t>
            </a:r>
            <a:r>
              <a:rPr lang="en-AU" sz="2200" dirty="0" smtClean="0">
                <a:latin typeface="Arial" pitchFamily="34" charset="0"/>
                <a:cs typeface="Arial" pitchFamily="34" charset="0"/>
              </a:rPr>
              <a:t>. </a:t>
            </a:r>
          </a:p>
          <a:p>
            <a:pPr>
              <a:spcBef>
                <a:spcPts val="600"/>
              </a:spcBef>
              <a:buFont typeface="Wingdings" pitchFamily="2" charset="2"/>
              <a:buChar char="§"/>
            </a:pPr>
            <a:r>
              <a:rPr lang="en-AU" sz="2200" dirty="0" err="1" smtClean="0">
                <a:latin typeface="Arial" pitchFamily="34" charset="0"/>
                <a:cs typeface="Arial" pitchFamily="34" charset="0"/>
              </a:rPr>
              <a:t>Tổng</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diện</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tích</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đất</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nông</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nghiệp</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toàn</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cầu</a:t>
            </a:r>
            <a:r>
              <a:rPr lang="en-AU" sz="2200" dirty="0" smtClean="0">
                <a:latin typeface="Arial" pitchFamily="34" charset="0"/>
                <a:cs typeface="Arial" pitchFamily="34" charset="0"/>
              </a:rPr>
              <a:t> 4,88 </a:t>
            </a:r>
            <a:r>
              <a:rPr lang="en-AU" sz="2200" dirty="0" err="1" smtClean="0">
                <a:latin typeface="Arial" pitchFamily="34" charset="0"/>
                <a:cs typeface="Arial" pitchFamily="34" charset="0"/>
              </a:rPr>
              <a:t>tỉ</a:t>
            </a:r>
            <a:r>
              <a:rPr lang="en-AU" sz="2200" dirty="0" smtClean="0">
                <a:latin typeface="Arial" pitchFamily="34" charset="0"/>
                <a:cs typeface="Arial" pitchFamily="34" charset="0"/>
              </a:rPr>
              <a:t> ha (FAO, 2010); do </a:t>
            </a:r>
            <a:r>
              <a:rPr lang="en-AU" sz="2200" dirty="0" err="1" smtClean="0">
                <a:latin typeface="Arial" pitchFamily="34" charset="0"/>
                <a:cs typeface="Arial" pitchFamily="34" charset="0"/>
              </a:rPr>
              <a:t>vậy</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nếu</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bón</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được</a:t>
            </a:r>
            <a:r>
              <a:rPr lang="en-AU" sz="2200" dirty="0" smtClean="0">
                <a:latin typeface="Arial" pitchFamily="34" charset="0"/>
                <a:cs typeface="Arial" pitchFamily="34" charset="0"/>
              </a:rPr>
              <a:t> 8.2 </a:t>
            </a:r>
            <a:r>
              <a:rPr lang="en-AU" sz="2200" dirty="0" err="1" smtClean="0">
                <a:latin typeface="Arial" pitchFamily="34" charset="0"/>
                <a:cs typeface="Arial" pitchFamily="34" charset="0"/>
              </a:rPr>
              <a:t>tấn</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phân</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hữu</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cơ</a:t>
            </a:r>
            <a:r>
              <a:rPr lang="en-AU" sz="2200" dirty="0" smtClean="0">
                <a:latin typeface="Arial" pitchFamily="34" charset="0"/>
                <a:cs typeface="Arial" pitchFamily="34" charset="0"/>
              </a:rPr>
              <a:t>/ha </a:t>
            </a:r>
            <a:r>
              <a:rPr lang="en-AU" sz="2200" dirty="0" err="1" smtClean="0">
                <a:latin typeface="Arial" pitchFamily="34" charset="0"/>
                <a:cs typeface="Arial" pitchFamily="34" charset="0"/>
              </a:rPr>
              <a:t>sẽ</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có</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thể</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chôn</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lấp</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được</a:t>
            </a:r>
            <a:r>
              <a:rPr lang="en-AU" sz="2200" dirty="0" smtClean="0">
                <a:latin typeface="Arial" pitchFamily="34" charset="0"/>
                <a:cs typeface="Arial" pitchFamily="34" charset="0"/>
              </a:rPr>
              <a:t> 40 </a:t>
            </a:r>
            <a:r>
              <a:rPr lang="en-AU" sz="2200" dirty="0" err="1" smtClean="0">
                <a:latin typeface="Arial" pitchFamily="34" charset="0"/>
                <a:cs typeface="Arial" pitchFamily="34" charset="0"/>
              </a:rPr>
              <a:t>Gt</a:t>
            </a:r>
            <a:r>
              <a:rPr lang="en-AU" sz="2200" dirty="0" smtClean="0">
                <a:latin typeface="Arial" pitchFamily="34" charset="0"/>
                <a:cs typeface="Arial" pitchFamily="34" charset="0"/>
              </a:rPr>
              <a:t> CO2, </a:t>
            </a:r>
            <a:r>
              <a:rPr lang="en-AU" sz="2200" dirty="0" err="1" smtClean="0">
                <a:latin typeface="Arial" pitchFamily="34" charset="0"/>
                <a:cs typeface="Arial" pitchFamily="34" charset="0"/>
              </a:rPr>
              <a:t>bằng</a:t>
            </a:r>
            <a:r>
              <a:rPr lang="en-AU" sz="2200" dirty="0" smtClean="0">
                <a:latin typeface="Arial" pitchFamily="34" charset="0"/>
                <a:cs typeface="Arial" pitchFamily="34" charset="0"/>
              </a:rPr>
              <a:t> 80% </a:t>
            </a:r>
            <a:r>
              <a:rPr lang="en-AU" sz="2200" dirty="0" err="1" smtClean="0">
                <a:latin typeface="Arial" pitchFamily="34" charset="0"/>
                <a:cs typeface="Arial" pitchFamily="34" charset="0"/>
              </a:rPr>
              <a:t>tổng</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lượng</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phát</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thải</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toàn</a:t>
            </a:r>
            <a:r>
              <a:rPr lang="en-AU" sz="2200" dirty="0" smtClean="0">
                <a:latin typeface="Arial" pitchFamily="34" charset="0"/>
                <a:cs typeface="Arial" pitchFamily="34" charset="0"/>
              </a:rPr>
              <a:t> </a:t>
            </a:r>
            <a:r>
              <a:rPr lang="en-AU" sz="2200" dirty="0" err="1" smtClean="0">
                <a:latin typeface="Arial" pitchFamily="34" charset="0"/>
                <a:cs typeface="Arial" pitchFamily="34" charset="0"/>
              </a:rPr>
              <a:t>cầu</a:t>
            </a:r>
            <a:r>
              <a:rPr lang="en-AU" sz="2200" dirty="0" smtClean="0">
                <a:latin typeface="Arial" pitchFamily="34" charset="0"/>
                <a:cs typeface="Arial" pitchFamily="34" charset="0"/>
              </a:rPr>
              <a:t> (49 </a:t>
            </a:r>
            <a:r>
              <a:rPr lang="en-AU" sz="2200" dirty="0" err="1" smtClean="0">
                <a:latin typeface="Arial" pitchFamily="34" charset="0"/>
                <a:cs typeface="Arial" pitchFamily="34" charset="0"/>
              </a:rPr>
              <a:t>Gt</a:t>
            </a:r>
            <a:r>
              <a:rPr lang="en-AU" sz="2200" dirty="0" smtClean="0">
                <a:latin typeface="Arial" pitchFamily="34" charset="0"/>
                <a:cs typeface="Arial" pitchFamily="34" charset="0"/>
              </a:rPr>
              <a:t> - </a:t>
            </a:r>
            <a:r>
              <a:rPr lang="en-US" sz="2200" dirty="0" smtClean="0">
                <a:latin typeface="Arial" pitchFamily="34" charset="0"/>
                <a:cs typeface="Arial" pitchFamily="34" charset="0"/>
              </a:rPr>
              <a:t>Synthesis Report  of the IPCC Fifth Assessment Report 2014</a:t>
            </a:r>
            <a:r>
              <a:rPr lang="en-AU" sz="2200" dirty="0" smtClean="0">
                <a:latin typeface="Arial" pitchFamily="34" charset="0"/>
                <a:cs typeface="Arial" pitchFamily="34" charset="0"/>
              </a:rPr>
              <a:t>) </a:t>
            </a:r>
          </a:p>
        </p:txBody>
      </p:sp>
      <p:sp>
        <p:nvSpPr>
          <p:cNvPr id="60420" name="Text Box 226"/>
          <p:cNvSpPr txBox="1">
            <a:spLocks noChangeArrowheads="1"/>
          </p:cNvSpPr>
          <p:nvPr/>
        </p:nvSpPr>
        <p:spPr bwMode="auto">
          <a:xfrm>
            <a:off x="0" y="6096000"/>
            <a:ext cx="5181600" cy="646331"/>
          </a:xfrm>
          <a:prstGeom prst="rect">
            <a:avLst/>
          </a:prstGeom>
          <a:noFill/>
          <a:ln w="9525">
            <a:noFill/>
            <a:miter lim="800000"/>
            <a:headEnd/>
            <a:tailEnd/>
          </a:ln>
        </p:spPr>
        <p:txBody>
          <a:bodyPr wrap="square">
            <a:spAutoFit/>
          </a:bodyPr>
          <a:lstStyle/>
          <a:p>
            <a:r>
              <a:rPr lang="en-US" sz="1600" dirty="0" err="1">
                <a:latin typeface="Arial" pitchFamily="34" charset="0"/>
                <a:cs typeface="Arial" pitchFamily="34" charset="0"/>
              </a:rPr>
              <a:t>Nguồn</a:t>
            </a:r>
            <a:r>
              <a:rPr lang="en-US" sz="1600" dirty="0">
                <a:latin typeface="Arial" pitchFamily="34" charset="0"/>
                <a:cs typeface="Arial" pitchFamily="34" charset="0"/>
              </a:rPr>
              <a:t>: The World </a:t>
            </a:r>
            <a:r>
              <a:rPr lang="en-US" sz="1600" dirty="0" err="1">
                <a:latin typeface="Arial" pitchFamily="34" charset="0"/>
                <a:cs typeface="Arial" pitchFamily="34" charset="0"/>
              </a:rPr>
              <a:t>Oganic</a:t>
            </a:r>
            <a:r>
              <a:rPr lang="en-US" sz="1600" dirty="0">
                <a:latin typeface="Arial" pitchFamily="34" charset="0"/>
                <a:cs typeface="Arial" pitchFamily="34" charset="0"/>
              </a:rPr>
              <a:t> Agriculture, 2014/</a:t>
            </a:r>
            <a:r>
              <a:rPr lang="en-AU" sz="1600" dirty="0">
                <a:latin typeface="Arial" pitchFamily="34" charset="0"/>
                <a:cs typeface="Arial" pitchFamily="34" charset="0"/>
              </a:rPr>
              <a:t>The Rodale Farm Systems </a:t>
            </a:r>
            <a:r>
              <a:rPr lang="en-AU" sz="1600" dirty="0" smtClean="0">
                <a:latin typeface="Arial" pitchFamily="34" charset="0"/>
                <a:cs typeface="Arial" pitchFamily="34" charset="0"/>
              </a:rPr>
              <a:t>Trial</a:t>
            </a:r>
            <a:r>
              <a:rPr lang="en-US" sz="2000" dirty="0" smtClean="0"/>
              <a:t> </a:t>
            </a:r>
            <a:endParaRPr lang="en-US" sz="2000" dirty="0"/>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381000" y="152400"/>
            <a:ext cx="8458200" cy="762000"/>
          </a:xfrm>
        </p:spPr>
        <p:txBody>
          <a:bodyPr/>
          <a:lstStyle/>
          <a:p>
            <a:pPr algn="ctr"/>
            <a:r>
              <a:rPr lang="en-US" sz="2800" dirty="0" err="1" smtClean="0">
                <a:solidFill>
                  <a:srgbClr val="000099"/>
                </a:solidFill>
                <a:latin typeface="Arial" pitchFamily="34" charset="0"/>
                <a:cs typeface="Arial" pitchFamily="34" charset="0"/>
              </a:rPr>
              <a:t>Khuyến</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cáo</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sử</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dụng</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phân</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hữu</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cơ</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cho</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cây</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trồng</a:t>
            </a:r>
            <a:endParaRPr lang="en-US" altLang="zh-CN" sz="2800" dirty="0" smtClean="0">
              <a:solidFill>
                <a:srgbClr val="000099"/>
              </a:solidFill>
              <a:latin typeface="Arial" pitchFamily="34" charset="0"/>
              <a:ea typeface="SimSun" pitchFamily="2" charset="-122"/>
              <a:cs typeface="Arial" pitchFamily="34" charset="0"/>
            </a:endParaRPr>
          </a:p>
        </p:txBody>
      </p:sp>
      <p:graphicFrame>
        <p:nvGraphicFramePr>
          <p:cNvPr id="334096" name="Group 272"/>
          <p:cNvGraphicFramePr>
            <a:graphicFrameLocks noGrp="1"/>
          </p:cNvGraphicFramePr>
          <p:nvPr>
            <p:ph type="tbl" idx="1"/>
          </p:nvPr>
        </p:nvGraphicFramePr>
        <p:xfrm>
          <a:off x="457200" y="1600200"/>
          <a:ext cx="8229600" cy="4343399"/>
        </p:xfrm>
        <a:graphic>
          <a:graphicData uri="http://schemas.openxmlformats.org/drawingml/2006/table">
            <a:tbl>
              <a:tblPr/>
              <a:tblGrid>
                <a:gridCol w="3200400"/>
                <a:gridCol w="2514600"/>
                <a:gridCol w="2514600"/>
              </a:tblGrid>
              <a:tr h="427092">
                <a:tc rowSpan="2">
                  <a:txBody>
                    <a:bodyPr/>
                    <a:lstStyle/>
                    <a:p>
                      <a:pPr marL="0" marR="0" algn="ctr">
                        <a:lnSpc>
                          <a:spcPct val="120000"/>
                        </a:lnSpc>
                        <a:spcBef>
                          <a:spcPts val="300"/>
                        </a:spcBef>
                        <a:spcAft>
                          <a:spcPts val="300"/>
                        </a:spcAft>
                      </a:pPr>
                      <a:r>
                        <a:rPr lang="en-US" sz="2000" i="0" dirty="0" err="1" smtClean="0">
                          <a:solidFill>
                            <a:schemeClr val="tx1"/>
                          </a:solidFill>
                          <a:latin typeface="Arial" pitchFamily="34" charset="0"/>
                          <a:cs typeface="Arial" pitchFamily="34" charset="0"/>
                        </a:rPr>
                        <a:t>Quốc</a:t>
                      </a:r>
                      <a:r>
                        <a:rPr lang="en-US" sz="2000" i="0" baseline="0" dirty="0" smtClean="0">
                          <a:solidFill>
                            <a:schemeClr val="tx1"/>
                          </a:solidFill>
                          <a:latin typeface="Arial" pitchFamily="34" charset="0"/>
                          <a:cs typeface="Arial" pitchFamily="34" charset="0"/>
                        </a:rPr>
                        <a:t> </a:t>
                      </a:r>
                      <a:r>
                        <a:rPr lang="en-US" sz="2000" i="0" baseline="0" dirty="0" err="1" smtClean="0">
                          <a:solidFill>
                            <a:schemeClr val="tx1"/>
                          </a:solidFill>
                          <a:latin typeface="Arial" pitchFamily="34" charset="0"/>
                          <a:cs typeface="Arial" pitchFamily="34" charset="0"/>
                        </a:rPr>
                        <a:t>gia</a:t>
                      </a:r>
                      <a:endParaRPr lang="en-US" sz="2000" i="0" dirty="0">
                        <a:solidFill>
                          <a:schemeClr val="tx1"/>
                        </a:solidFill>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algn="ctr">
                        <a:lnSpc>
                          <a:spcPct val="120000"/>
                        </a:lnSpc>
                        <a:spcBef>
                          <a:spcPts val="300"/>
                        </a:spcBef>
                        <a:spcAft>
                          <a:spcPts val="300"/>
                        </a:spcAft>
                      </a:pPr>
                      <a:r>
                        <a:rPr lang="en-US" sz="2000" i="0" dirty="0" err="1" smtClean="0">
                          <a:solidFill>
                            <a:schemeClr val="tx1"/>
                          </a:solidFill>
                          <a:latin typeface="Arial" pitchFamily="34" charset="0"/>
                          <a:cs typeface="Arial" pitchFamily="34" charset="0"/>
                        </a:rPr>
                        <a:t>Chất</a:t>
                      </a:r>
                      <a:r>
                        <a:rPr lang="en-US" sz="2000" i="0" dirty="0" smtClean="0">
                          <a:solidFill>
                            <a:schemeClr val="tx1"/>
                          </a:solidFill>
                          <a:latin typeface="Arial" pitchFamily="34" charset="0"/>
                          <a:cs typeface="Arial" pitchFamily="34" charset="0"/>
                        </a:rPr>
                        <a:t> </a:t>
                      </a:r>
                      <a:r>
                        <a:rPr lang="en-US" sz="2000" i="0" dirty="0" err="1" smtClean="0">
                          <a:solidFill>
                            <a:schemeClr val="tx1"/>
                          </a:solidFill>
                          <a:latin typeface="Arial" pitchFamily="34" charset="0"/>
                          <a:cs typeface="Arial" pitchFamily="34" charset="0"/>
                        </a:rPr>
                        <a:t>thải</a:t>
                      </a:r>
                      <a:r>
                        <a:rPr lang="en-US" sz="2000" i="0" baseline="0" dirty="0" smtClean="0">
                          <a:solidFill>
                            <a:schemeClr val="tx1"/>
                          </a:solidFill>
                          <a:latin typeface="Arial" pitchFamily="34" charset="0"/>
                          <a:cs typeface="Arial" pitchFamily="34" charset="0"/>
                        </a:rPr>
                        <a:t> </a:t>
                      </a:r>
                      <a:r>
                        <a:rPr lang="en-US" sz="2000" i="0" baseline="0" dirty="0" err="1" smtClean="0">
                          <a:solidFill>
                            <a:schemeClr val="tx1"/>
                          </a:solidFill>
                          <a:latin typeface="Arial" pitchFamily="34" charset="0"/>
                          <a:cs typeface="Arial" pitchFamily="34" charset="0"/>
                        </a:rPr>
                        <a:t>chăn</a:t>
                      </a:r>
                      <a:r>
                        <a:rPr lang="en-US" sz="2000" i="0" baseline="0" dirty="0" smtClean="0">
                          <a:solidFill>
                            <a:schemeClr val="tx1"/>
                          </a:solidFill>
                          <a:latin typeface="Arial" pitchFamily="34" charset="0"/>
                          <a:cs typeface="Arial" pitchFamily="34" charset="0"/>
                        </a:rPr>
                        <a:t> </a:t>
                      </a:r>
                      <a:r>
                        <a:rPr lang="en-US" sz="2000" i="0" baseline="0" dirty="0" err="1" smtClean="0">
                          <a:solidFill>
                            <a:schemeClr val="tx1"/>
                          </a:solidFill>
                          <a:latin typeface="Arial" pitchFamily="34" charset="0"/>
                          <a:cs typeface="Arial" pitchFamily="34" charset="0"/>
                        </a:rPr>
                        <a:t>nuôi</a:t>
                      </a:r>
                      <a:r>
                        <a:rPr lang="en-US" sz="2000" i="0" baseline="0" dirty="0" smtClean="0">
                          <a:solidFill>
                            <a:schemeClr val="tx1"/>
                          </a:solidFill>
                          <a:latin typeface="Arial" pitchFamily="34" charset="0"/>
                          <a:cs typeface="Arial" pitchFamily="34" charset="0"/>
                        </a:rPr>
                        <a:t>/</a:t>
                      </a:r>
                      <a:r>
                        <a:rPr lang="en-US" sz="2000" i="0" baseline="0" dirty="0" err="1" smtClean="0">
                          <a:solidFill>
                            <a:schemeClr val="tx1"/>
                          </a:solidFill>
                          <a:latin typeface="Arial" pitchFamily="34" charset="0"/>
                          <a:cs typeface="Arial" pitchFamily="34" charset="0"/>
                        </a:rPr>
                        <a:t>năm</a:t>
                      </a:r>
                      <a:endParaRPr lang="en-US" sz="2000" i="0" dirty="0">
                        <a:solidFill>
                          <a:schemeClr val="tx1"/>
                        </a:solidFill>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100000"/>
                        </a:lnSpc>
                        <a:spcBef>
                          <a:spcPts val="0"/>
                        </a:spcBef>
                        <a:spcAft>
                          <a:spcPts val="0"/>
                        </a:spcAft>
                      </a:pPr>
                      <a:endParaRPr lang="en-US" sz="2000" i="0" dirty="0">
                        <a:solidFill>
                          <a:schemeClr val="tx1"/>
                        </a:solidFill>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92">
                <a:tc vMerge="1">
                  <a:txBody>
                    <a:bodyPr/>
                    <a:lstStyle/>
                    <a:p>
                      <a:pPr marL="0" marR="0" algn="ctr">
                        <a:lnSpc>
                          <a:spcPct val="120000"/>
                        </a:lnSpc>
                        <a:spcBef>
                          <a:spcPts val="300"/>
                        </a:spcBef>
                        <a:spcAft>
                          <a:spcPts val="300"/>
                        </a:spcAft>
                      </a:pP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err="1" smtClean="0">
                          <a:solidFill>
                            <a:schemeClr val="tx1"/>
                          </a:solidFill>
                          <a:latin typeface="Arial" pitchFamily="34" charset="0"/>
                          <a:cs typeface="Arial" pitchFamily="34" charset="0"/>
                        </a:rPr>
                        <a:t>Rắn</a:t>
                      </a:r>
                      <a:r>
                        <a:rPr lang="en-US" sz="2000" i="0" dirty="0" smtClean="0">
                          <a:solidFill>
                            <a:schemeClr val="tx1"/>
                          </a:solidFill>
                          <a:latin typeface="Arial" pitchFamily="34" charset="0"/>
                          <a:cs typeface="Arial" pitchFamily="34" charset="0"/>
                        </a:rPr>
                        <a:t>, t/ha</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err="1" smtClean="0">
                          <a:solidFill>
                            <a:schemeClr val="tx1"/>
                          </a:solidFill>
                          <a:latin typeface="Arial" pitchFamily="34" charset="0"/>
                          <a:cs typeface="Arial" pitchFamily="34" charset="0"/>
                        </a:rPr>
                        <a:t>Lỏng</a:t>
                      </a:r>
                      <a:r>
                        <a:rPr lang="en-US" sz="2000" i="0" dirty="0" smtClean="0">
                          <a:solidFill>
                            <a:schemeClr val="tx1"/>
                          </a:solidFill>
                          <a:latin typeface="Arial" pitchFamily="34" charset="0"/>
                          <a:cs typeface="Arial" pitchFamily="34" charset="0"/>
                        </a:rPr>
                        <a:t>, m3/ha</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92">
                <a:tc>
                  <a:txBody>
                    <a:bodyPr/>
                    <a:lstStyle/>
                    <a:p>
                      <a:pPr marL="0" marR="0" algn="ctr">
                        <a:lnSpc>
                          <a:spcPct val="120000"/>
                        </a:lnSpc>
                        <a:spcBef>
                          <a:spcPts val="300"/>
                        </a:spcBef>
                        <a:spcAft>
                          <a:spcPts val="300"/>
                        </a:spcAft>
                      </a:pPr>
                      <a:r>
                        <a:rPr lang="en-US" sz="2000" i="0" dirty="0" err="1" smtClean="0">
                          <a:solidFill>
                            <a:schemeClr val="tx1"/>
                          </a:solidFill>
                          <a:latin typeface="Arial" pitchFamily="34" charset="0"/>
                          <a:cs typeface="Arial" pitchFamily="34" charset="0"/>
                        </a:rPr>
                        <a:t>Đan</a:t>
                      </a:r>
                      <a:r>
                        <a:rPr lang="en-US" sz="2000" i="0" baseline="0" dirty="0" smtClean="0">
                          <a:solidFill>
                            <a:schemeClr val="tx1"/>
                          </a:solidFill>
                          <a:latin typeface="Arial" pitchFamily="34" charset="0"/>
                          <a:cs typeface="Arial" pitchFamily="34" charset="0"/>
                        </a:rPr>
                        <a:t> </a:t>
                      </a:r>
                      <a:r>
                        <a:rPr lang="en-US" sz="2000" i="0" baseline="0" dirty="0" err="1" smtClean="0">
                          <a:solidFill>
                            <a:schemeClr val="tx1"/>
                          </a:solidFill>
                          <a:latin typeface="Arial" pitchFamily="34" charset="0"/>
                          <a:cs typeface="Arial" pitchFamily="34" charset="0"/>
                        </a:rPr>
                        <a:t>Mạch</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smtClean="0">
                          <a:solidFill>
                            <a:schemeClr val="tx1"/>
                          </a:solidFill>
                          <a:latin typeface="Arial" pitchFamily="34" charset="0"/>
                          <a:cs typeface="Arial" pitchFamily="34" charset="0"/>
                        </a:rPr>
                        <a:t>30</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smtClean="0">
                          <a:solidFill>
                            <a:schemeClr val="tx1"/>
                          </a:solidFill>
                          <a:latin typeface="Arial" pitchFamily="34" charset="0"/>
                          <a:cs typeface="Arial" pitchFamily="34" charset="0"/>
                        </a:rPr>
                        <a:t>30-40</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92">
                <a:tc>
                  <a:txBody>
                    <a:bodyPr/>
                    <a:lstStyle/>
                    <a:p>
                      <a:pPr marL="0" marR="0" indent="0" algn="ctr" defTabSz="914400" rtl="0" eaLnBrk="1" fontAlgn="auto" latinLnBrk="0" hangingPunct="1">
                        <a:lnSpc>
                          <a:spcPct val="120000"/>
                        </a:lnSpc>
                        <a:spcBef>
                          <a:spcPts val="300"/>
                        </a:spcBef>
                        <a:spcAft>
                          <a:spcPts val="300"/>
                        </a:spcAft>
                        <a:buClrTx/>
                        <a:buSzTx/>
                        <a:buFontTx/>
                        <a:buNone/>
                        <a:tabLst/>
                        <a:defRPr/>
                      </a:pPr>
                      <a:r>
                        <a:rPr lang="en-US" sz="2000" i="0" dirty="0" err="1" smtClean="0">
                          <a:solidFill>
                            <a:schemeClr val="tx1"/>
                          </a:solidFill>
                          <a:latin typeface="Arial" pitchFamily="34" charset="0"/>
                          <a:cs typeface="Arial" pitchFamily="34" charset="0"/>
                        </a:rPr>
                        <a:t>Pháp</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smtClean="0">
                          <a:solidFill>
                            <a:schemeClr val="tx1"/>
                          </a:solidFill>
                          <a:latin typeface="Arial" pitchFamily="34" charset="0"/>
                          <a:cs typeface="Arial" pitchFamily="34" charset="0"/>
                        </a:rPr>
                        <a:t>40-80</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smtClean="0">
                          <a:solidFill>
                            <a:schemeClr val="tx1"/>
                          </a:solidFill>
                          <a:latin typeface="Arial" pitchFamily="34" charset="0"/>
                          <a:cs typeface="Arial" pitchFamily="34" charset="0"/>
                        </a:rPr>
                        <a:t>40-80</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92">
                <a:tc>
                  <a:txBody>
                    <a:bodyPr/>
                    <a:lstStyle/>
                    <a:p>
                      <a:pPr marL="0" marR="0" indent="0" algn="ctr" defTabSz="914400" rtl="0" eaLnBrk="1" fontAlgn="auto" latinLnBrk="0" hangingPunct="1">
                        <a:lnSpc>
                          <a:spcPct val="120000"/>
                        </a:lnSpc>
                        <a:spcBef>
                          <a:spcPts val="300"/>
                        </a:spcBef>
                        <a:spcAft>
                          <a:spcPts val="300"/>
                        </a:spcAft>
                        <a:buClrTx/>
                        <a:buSzTx/>
                        <a:buFontTx/>
                        <a:buNone/>
                        <a:tabLst/>
                        <a:defRPr/>
                      </a:pPr>
                      <a:r>
                        <a:rPr lang="en-US" sz="2000" i="0" dirty="0" err="1" smtClean="0">
                          <a:solidFill>
                            <a:schemeClr val="tx1"/>
                          </a:solidFill>
                          <a:latin typeface="Arial" pitchFamily="34" charset="0"/>
                          <a:cs typeface="Arial" pitchFamily="34" charset="0"/>
                        </a:rPr>
                        <a:t>Đức</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smtClean="0">
                          <a:solidFill>
                            <a:schemeClr val="tx1"/>
                          </a:solidFill>
                          <a:latin typeface="Arial" pitchFamily="34" charset="0"/>
                          <a:cs typeface="Arial" pitchFamily="34" charset="0"/>
                        </a:rPr>
                        <a:t>15-30</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smtClean="0">
                          <a:solidFill>
                            <a:schemeClr val="tx1"/>
                          </a:solidFill>
                          <a:latin typeface="Arial" pitchFamily="34" charset="0"/>
                          <a:cs typeface="Arial" pitchFamily="34" charset="0"/>
                        </a:rPr>
                        <a:t>10-40</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92">
                <a:tc>
                  <a:txBody>
                    <a:bodyPr/>
                    <a:lstStyle/>
                    <a:p>
                      <a:pPr marL="0" marR="0" indent="0" algn="ctr" defTabSz="914400" rtl="0" eaLnBrk="1" fontAlgn="auto" latinLnBrk="0" hangingPunct="1">
                        <a:lnSpc>
                          <a:spcPct val="120000"/>
                        </a:lnSpc>
                        <a:spcBef>
                          <a:spcPts val="300"/>
                        </a:spcBef>
                        <a:spcAft>
                          <a:spcPts val="300"/>
                        </a:spcAft>
                        <a:buClrTx/>
                        <a:buSzTx/>
                        <a:buFontTx/>
                        <a:buNone/>
                        <a:tabLst/>
                        <a:defRPr/>
                      </a:pPr>
                      <a:r>
                        <a:rPr lang="en-US" sz="2000" i="0" dirty="0" err="1" smtClean="0">
                          <a:solidFill>
                            <a:schemeClr val="tx1"/>
                          </a:solidFill>
                          <a:latin typeface="Arial" pitchFamily="34" charset="0"/>
                          <a:cs typeface="Arial" pitchFamily="34" charset="0"/>
                        </a:rPr>
                        <a:t>Hà</a:t>
                      </a:r>
                      <a:r>
                        <a:rPr lang="en-US" sz="2000" i="0" baseline="0" dirty="0" smtClean="0">
                          <a:solidFill>
                            <a:schemeClr val="tx1"/>
                          </a:solidFill>
                          <a:latin typeface="Arial" pitchFamily="34" charset="0"/>
                          <a:cs typeface="Arial" pitchFamily="34" charset="0"/>
                        </a:rPr>
                        <a:t> </a:t>
                      </a:r>
                      <a:r>
                        <a:rPr lang="en-US" sz="2000" i="0" baseline="0" dirty="0" err="1" smtClean="0">
                          <a:solidFill>
                            <a:schemeClr val="tx1"/>
                          </a:solidFill>
                          <a:latin typeface="Arial" pitchFamily="34" charset="0"/>
                          <a:cs typeface="Arial" pitchFamily="34" charset="0"/>
                        </a:rPr>
                        <a:t>Lan</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smtClean="0">
                          <a:solidFill>
                            <a:schemeClr val="tx1"/>
                          </a:solidFill>
                          <a:latin typeface="Arial" pitchFamily="34" charset="0"/>
                          <a:cs typeface="Arial" pitchFamily="34" charset="0"/>
                        </a:rPr>
                        <a:t>20</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smtClean="0">
                          <a:solidFill>
                            <a:schemeClr val="tx1"/>
                          </a:solidFill>
                          <a:latin typeface="Arial" pitchFamily="34" charset="0"/>
                          <a:cs typeface="Arial" pitchFamily="34" charset="0"/>
                        </a:rPr>
                        <a:t>30-40</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92">
                <a:tc>
                  <a:txBody>
                    <a:bodyPr/>
                    <a:lstStyle/>
                    <a:p>
                      <a:pPr marL="0" marR="0" indent="0" algn="ctr" defTabSz="914400" rtl="0" eaLnBrk="1" fontAlgn="auto" latinLnBrk="0" hangingPunct="1">
                        <a:lnSpc>
                          <a:spcPct val="120000"/>
                        </a:lnSpc>
                        <a:spcBef>
                          <a:spcPts val="300"/>
                        </a:spcBef>
                        <a:spcAft>
                          <a:spcPts val="300"/>
                        </a:spcAft>
                        <a:buClrTx/>
                        <a:buSzTx/>
                        <a:buFontTx/>
                        <a:buNone/>
                        <a:tabLst/>
                        <a:defRPr/>
                      </a:pPr>
                      <a:r>
                        <a:rPr lang="en-US" sz="2000" i="0" dirty="0" smtClean="0">
                          <a:solidFill>
                            <a:schemeClr val="tx1"/>
                          </a:solidFill>
                          <a:latin typeface="Arial" pitchFamily="34" charset="0"/>
                          <a:cs typeface="Arial" pitchFamily="34" charset="0"/>
                        </a:rPr>
                        <a:t>UK</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smtClean="0">
                          <a:solidFill>
                            <a:schemeClr val="tx1"/>
                          </a:solidFill>
                          <a:latin typeface="Arial" pitchFamily="34" charset="0"/>
                          <a:cs typeface="Arial" pitchFamily="34" charset="0"/>
                        </a:rPr>
                        <a:t>50</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smtClean="0">
                          <a:solidFill>
                            <a:schemeClr val="tx1"/>
                          </a:solidFill>
                          <a:latin typeface="Arial" pitchFamily="34" charset="0"/>
                          <a:cs typeface="Arial" pitchFamily="34" charset="0"/>
                        </a:rPr>
                        <a:t>40-60</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92">
                <a:tc>
                  <a:txBody>
                    <a:bodyPr/>
                    <a:lstStyle/>
                    <a:p>
                      <a:pPr marL="0" marR="0" indent="0" algn="ctr" defTabSz="914400" rtl="0" eaLnBrk="1" fontAlgn="auto" latinLnBrk="0" hangingPunct="1">
                        <a:lnSpc>
                          <a:spcPct val="120000"/>
                        </a:lnSpc>
                        <a:spcBef>
                          <a:spcPts val="300"/>
                        </a:spcBef>
                        <a:spcAft>
                          <a:spcPts val="300"/>
                        </a:spcAft>
                        <a:buClrTx/>
                        <a:buSzTx/>
                        <a:buFontTx/>
                        <a:buNone/>
                        <a:tabLst/>
                        <a:defRPr/>
                      </a:pPr>
                      <a:r>
                        <a:rPr lang="en-US" sz="2000" i="0" dirty="0" err="1" smtClean="0">
                          <a:solidFill>
                            <a:schemeClr val="tx1"/>
                          </a:solidFill>
                          <a:latin typeface="Arial" pitchFamily="34" charset="0"/>
                          <a:cs typeface="Arial" pitchFamily="34" charset="0"/>
                        </a:rPr>
                        <a:t>Việt</a:t>
                      </a:r>
                      <a:r>
                        <a:rPr lang="en-US" sz="2000" i="0" baseline="0" dirty="0" smtClean="0">
                          <a:solidFill>
                            <a:schemeClr val="tx1"/>
                          </a:solidFill>
                          <a:latin typeface="Arial" pitchFamily="34" charset="0"/>
                          <a:cs typeface="Arial" pitchFamily="34" charset="0"/>
                        </a:rPr>
                        <a:t> Nam: </a:t>
                      </a:r>
                      <a:r>
                        <a:rPr lang="en-US" sz="2000" i="0" baseline="0" dirty="0" err="1" smtClean="0">
                          <a:solidFill>
                            <a:schemeClr val="tx1"/>
                          </a:solidFill>
                          <a:latin typeface="Arial" pitchFamily="34" charset="0"/>
                          <a:cs typeface="Arial" pitchFamily="34" charset="0"/>
                        </a:rPr>
                        <a:t>Lúa</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smtClean="0">
                          <a:solidFill>
                            <a:schemeClr val="tx1"/>
                          </a:solidFill>
                          <a:latin typeface="Arial" pitchFamily="34" charset="0"/>
                          <a:cs typeface="Arial" pitchFamily="34" charset="0"/>
                        </a:rPr>
                        <a:t>8-10 </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smtClean="0">
                          <a:solidFill>
                            <a:schemeClr val="tx1"/>
                          </a:solidFill>
                          <a:latin typeface="Arial" pitchFamily="34" charset="0"/>
                          <a:cs typeface="Arial" pitchFamily="34" charset="0"/>
                        </a:rPr>
                        <a:t>-</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92">
                <a:tc>
                  <a:txBody>
                    <a:bodyPr/>
                    <a:lstStyle/>
                    <a:p>
                      <a:pPr marL="0" marR="0" indent="0" algn="ctr" defTabSz="914400" rtl="0" eaLnBrk="1" fontAlgn="auto" latinLnBrk="0" hangingPunct="1">
                        <a:lnSpc>
                          <a:spcPct val="120000"/>
                        </a:lnSpc>
                        <a:spcBef>
                          <a:spcPts val="300"/>
                        </a:spcBef>
                        <a:spcAft>
                          <a:spcPts val="300"/>
                        </a:spcAft>
                        <a:buClrTx/>
                        <a:buSzTx/>
                        <a:buFontTx/>
                        <a:buNone/>
                        <a:tabLst/>
                        <a:defRPr/>
                      </a:pPr>
                      <a:r>
                        <a:rPr lang="en-US" sz="2000" i="0" dirty="0" err="1" smtClean="0">
                          <a:solidFill>
                            <a:schemeClr val="tx1"/>
                          </a:solidFill>
                          <a:latin typeface="Arial" pitchFamily="34" charset="0"/>
                          <a:cs typeface="Arial" pitchFamily="34" charset="0"/>
                        </a:rPr>
                        <a:t>Ngô</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smtClean="0">
                          <a:solidFill>
                            <a:schemeClr val="tx1"/>
                          </a:solidFill>
                          <a:latin typeface="Arial" pitchFamily="34" charset="0"/>
                          <a:cs typeface="Arial" pitchFamily="34" charset="0"/>
                        </a:rPr>
                        <a:t>10-20</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smtClean="0">
                          <a:solidFill>
                            <a:schemeClr val="tx1"/>
                          </a:solidFill>
                          <a:latin typeface="Arial" pitchFamily="34" charset="0"/>
                          <a:cs typeface="Arial" pitchFamily="34" charset="0"/>
                        </a:rPr>
                        <a:t>-</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571">
                <a:tc>
                  <a:txBody>
                    <a:bodyPr/>
                    <a:lstStyle/>
                    <a:p>
                      <a:pPr marL="0" marR="0" indent="0" algn="ctr" defTabSz="914400" rtl="0" eaLnBrk="1" fontAlgn="auto" latinLnBrk="0" hangingPunct="1">
                        <a:lnSpc>
                          <a:spcPct val="120000"/>
                        </a:lnSpc>
                        <a:spcBef>
                          <a:spcPts val="300"/>
                        </a:spcBef>
                        <a:spcAft>
                          <a:spcPts val="300"/>
                        </a:spcAft>
                        <a:buClrTx/>
                        <a:buSzTx/>
                        <a:buFontTx/>
                        <a:buNone/>
                        <a:tabLst/>
                        <a:defRPr/>
                      </a:pPr>
                      <a:r>
                        <a:rPr lang="en-US" sz="2000" i="0" dirty="0" err="1" smtClean="0">
                          <a:solidFill>
                            <a:schemeClr val="tx1"/>
                          </a:solidFill>
                          <a:latin typeface="Arial" pitchFamily="34" charset="0"/>
                          <a:cs typeface="Arial" pitchFamily="34" charset="0"/>
                        </a:rPr>
                        <a:t>Cà</a:t>
                      </a:r>
                      <a:r>
                        <a:rPr lang="en-US" sz="2000" i="0" baseline="0" dirty="0" smtClean="0">
                          <a:solidFill>
                            <a:schemeClr val="tx1"/>
                          </a:solidFill>
                          <a:latin typeface="Arial" pitchFamily="34" charset="0"/>
                          <a:cs typeface="Arial" pitchFamily="34" charset="0"/>
                        </a:rPr>
                        <a:t> </a:t>
                      </a:r>
                      <a:r>
                        <a:rPr lang="en-US" sz="2000" i="0" baseline="0" dirty="0" err="1" smtClean="0">
                          <a:solidFill>
                            <a:schemeClr val="tx1"/>
                          </a:solidFill>
                          <a:latin typeface="Arial" pitchFamily="34" charset="0"/>
                          <a:cs typeface="Arial" pitchFamily="34" charset="0"/>
                        </a:rPr>
                        <a:t>phê</a:t>
                      </a:r>
                      <a:r>
                        <a:rPr lang="en-US" sz="2000" i="0" baseline="0" dirty="0" smtClean="0">
                          <a:solidFill>
                            <a:schemeClr val="tx1"/>
                          </a:solidFill>
                          <a:latin typeface="Arial" pitchFamily="34" charset="0"/>
                          <a:cs typeface="Arial" pitchFamily="34" charset="0"/>
                        </a:rPr>
                        <a:t>, </a:t>
                      </a:r>
                      <a:r>
                        <a:rPr lang="en-US" sz="2000" i="0" baseline="0" dirty="0" err="1" smtClean="0">
                          <a:solidFill>
                            <a:schemeClr val="tx1"/>
                          </a:solidFill>
                          <a:latin typeface="Arial" pitchFamily="34" charset="0"/>
                          <a:cs typeface="Arial" pitchFamily="34" charset="0"/>
                        </a:rPr>
                        <a:t>chè</a:t>
                      </a:r>
                      <a:r>
                        <a:rPr lang="en-US" sz="2000" i="0" baseline="0" dirty="0" smtClean="0">
                          <a:solidFill>
                            <a:schemeClr val="tx1"/>
                          </a:solidFill>
                          <a:latin typeface="Arial" pitchFamily="34" charset="0"/>
                          <a:cs typeface="Arial" pitchFamily="34" charset="0"/>
                        </a:rPr>
                        <a:t>, </a:t>
                      </a:r>
                      <a:r>
                        <a:rPr lang="en-US" sz="2000" i="0" baseline="0" dirty="0" err="1" smtClean="0">
                          <a:solidFill>
                            <a:schemeClr val="tx1"/>
                          </a:solidFill>
                          <a:latin typeface="Arial" pitchFamily="34" charset="0"/>
                          <a:cs typeface="Arial" pitchFamily="34" charset="0"/>
                        </a:rPr>
                        <a:t>cây</a:t>
                      </a:r>
                      <a:r>
                        <a:rPr lang="en-US" sz="2000" i="0" baseline="0" dirty="0" smtClean="0">
                          <a:solidFill>
                            <a:schemeClr val="tx1"/>
                          </a:solidFill>
                          <a:latin typeface="Arial" pitchFamily="34" charset="0"/>
                          <a:cs typeface="Arial" pitchFamily="34" charset="0"/>
                        </a:rPr>
                        <a:t> </a:t>
                      </a:r>
                      <a:r>
                        <a:rPr lang="en-US" sz="2000" i="0" baseline="0" dirty="0" err="1" smtClean="0">
                          <a:solidFill>
                            <a:schemeClr val="tx1"/>
                          </a:solidFill>
                          <a:latin typeface="Arial" pitchFamily="34" charset="0"/>
                          <a:cs typeface="Arial" pitchFamily="34" charset="0"/>
                        </a:rPr>
                        <a:t>ăn</a:t>
                      </a:r>
                      <a:r>
                        <a:rPr lang="en-US" sz="2000" i="0" baseline="0" dirty="0" smtClean="0">
                          <a:solidFill>
                            <a:schemeClr val="tx1"/>
                          </a:solidFill>
                          <a:latin typeface="Arial" pitchFamily="34" charset="0"/>
                          <a:cs typeface="Arial" pitchFamily="34" charset="0"/>
                        </a:rPr>
                        <a:t> </a:t>
                      </a:r>
                      <a:r>
                        <a:rPr lang="en-US" sz="2000" i="0" baseline="0" dirty="0" err="1" smtClean="0">
                          <a:solidFill>
                            <a:schemeClr val="tx1"/>
                          </a:solidFill>
                          <a:latin typeface="Arial" pitchFamily="34" charset="0"/>
                          <a:cs typeface="Arial" pitchFamily="34" charset="0"/>
                        </a:rPr>
                        <a:t>quả</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smtClean="0">
                          <a:solidFill>
                            <a:schemeClr val="tx1"/>
                          </a:solidFill>
                          <a:latin typeface="Arial" pitchFamily="34" charset="0"/>
                          <a:cs typeface="Arial" pitchFamily="34" charset="0"/>
                        </a:rPr>
                        <a:t>30-60</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smtClean="0">
                          <a:solidFill>
                            <a:schemeClr val="tx1"/>
                          </a:solidFill>
                          <a:latin typeface="Arial" pitchFamily="34" charset="0"/>
                          <a:cs typeface="Arial" pitchFamily="34" charset="0"/>
                        </a:rPr>
                        <a:t>-</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99" name="TextBox 4"/>
          <p:cNvSpPr txBox="1">
            <a:spLocks noChangeArrowheads="1"/>
          </p:cNvSpPr>
          <p:nvPr/>
        </p:nvSpPr>
        <p:spPr bwMode="auto">
          <a:xfrm>
            <a:off x="381000" y="6096000"/>
            <a:ext cx="6934200" cy="369332"/>
          </a:xfrm>
          <a:prstGeom prst="rect">
            <a:avLst/>
          </a:prstGeom>
          <a:noFill/>
          <a:ln w="9525">
            <a:noFill/>
            <a:miter lim="800000"/>
            <a:headEnd/>
            <a:tailEnd/>
          </a:ln>
        </p:spPr>
        <p:txBody>
          <a:bodyPr wrap="square">
            <a:spAutoFit/>
          </a:bodyPr>
          <a:lstStyle/>
          <a:p>
            <a:r>
              <a:rPr lang="en-US" sz="1800" dirty="0" err="1" smtClean="0">
                <a:latin typeface="Arial" pitchFamily="34" charset="0"/>
                <a:cs typeface="Arial" pitchFamily="34" charset="0"/>
              </a:rPr>
              <a:t>Nguồn</a:t>
            </a:r>
            <a:r>
              <a:rPr lang="en-US" sz="1800" dirty="0" smtClean="0">
                <a:latin typeface="Arial" pitchFamily="34" charset="0"/>
                <a:cs typeface="Arial" pitchFamily="34" charset="0"/>
              </a:rPr>
              <a:t>: Burton C.H </a:t>
            </a:r>
            <a:r>
              <a:rPr lang="en-US" sz="1800" dirty="0" err="1" smtClean="0">
                <a:latin typeface="Arial" pitchFamily="34" charset="0"/>
                <a:cs typeface="Arial" pitchFamily="34" charset="0"/>
              </a:rPr>
              <a:t>và</a:t>
            </a:r>
            <a:r>
              <a:rPr lang="en-US" sz="1800" dirty="0" smtClean="0">
                <a:latin typeface="Arial" pitchFamily="34" charset="0"/>
                <a:cs typeface="Arial" pitchFamily="34" charset="0"/>
              </a:rPr>
              <a:t> Turner C., 2003 </a:t>
            </a:r>
            <a:r>
              <a:rPr lang="en-US" sz="1800" dirty="0" err="1" smtClean="0">
                <a:latin typeface="Arial" pitchFamily="34" charset="0"/>
                <a:cs typeface="Arial" pitchFamily="34" charset="0"/>
              </a:rPr>
              <a:t>và</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NVBo</a:t>
            </a:r>
            <a:r>
              <a:rPr lang="en-US" sz="1800" dirty="0" smtClean="0">
                <a:latin typeface="Arial" pitchFamily="34" charset="0"/>
                <a:cs typeface="Arial" pitchFamily="34" charset="0"/>
              </a:rPr>
              <a:t>, 2013 </a:t>
            </a:r>
            <a:endParaRPr lang="en-US" sz="1800"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381000" y="152400"/>
            <a:ext cx="8458200" cy="762000"/>
          </a:xfrm>
        </p:spPr>
        <p:txBody>
          <a:bodyPr/>
          <a:lstStyle/>
          <a:p>
            <a:pPr algn="ctr"/>
            <a:r>
              <a:rPr lang="en-US" sz="2800" dirty="0" err="1" smtClean="0">
                <a:solidFill>
                  <a:srgbClr val="000099"/>
                </a:solidFill>
                <a:latin typeface="Arial" pitchFamily="34" charset="0"/>
                <a:cs typeface="Arial" pitchFamily="34" charset="0"/>
              </a:rPr>
              <a:t>Hiệu</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quả</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sử</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dụng</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chất</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thải</a:t>
            </a:r>
            <a:r>
              <a:rPr lang="en-US" sz="2800" dirty="0" smtClean="0">
                <a:solidFill>
                  <a:srgbClr val="000099"/>
                </a:solidFill>
                <a:latin typeface="Arial" pitchFamily="34" charset="0"/>
                <a:cs typeface="Arial" pitchFamily="34" charset="0"/>
              </a:rPr>
              <a:t> KSH ở </a:t>
            </a:r>
            <a:r>
              <a:rPr lang="en-US" sz="2800" dirty="0" err="1" smtClean="0">
                <a:solidFill>
                  <a:srgbClr val="000099"/>
                </a:solidFill>
                <a:latin typeface="Arial" pitchFamily="34" charset="0"/>
                <a:cs typeface="Arial" pitchFamily="34" charset="0"/>
              </a:rPr>
              <a:t>Trung</a:t>
            </a:r>
            <a:r>
              <a:rPr lang="en-US" sz="2800" dirty="0" smtClean="0">
                <a:solidFill>
                  <a:srgbClr val="000099"/>
                </a:solidFill>
                <a:latin typeface="Arial" pitchFamily="34" charset="0"/>
                <a:cs typeface="Arial" pitchFamily="34" charset="0"/>
              </a:rPr>
              <a:t> </a:t>
            </a:r>
            <a:r>
              <a:rPr lang="en-US" sz="2800" dirty="0" err="1" smtClean="0">
                <a:solidFill>
                  <a:srgbClr val="000099"/>
                </a:solidFill>
                <a:latin typeface="Arial" pitchFamily="34" charset="0"/>
                <a:cs typeface="Arial" pitchFamily="34" charset="0"/>
              </a:rPr>
              <a:t>Quốc</a:t>
            </a:r>
            <a:endParaRPr lang="en-US" altLang="zh-CN" sz="2800" dirty="0" smtClean="0">
              <a:solidFill>
                <a:srgbClr val="000099"/>
              </a:solidFill>
              <a:latin typeface="Arial" pitchFamily="34" charset="0"/>
              <a:ea typeface="SimSun" pitchFamily="2" charset="-122"/>
              <a:cs typeface="Arial" pitchFamily="34" charset="0"/>
            </a:endParaRPr>
          </a:p>
        </p:txBody>
      </p:sp>
      <p:graphicFrame>
        <p:nvGraphicFramePr>
          <p:cNvPr id="334096" name="Group 272"/>
          <p:cNvGraphicFramePr>
            <a:graphicFrameLocks noGrp="1"/>
          </p:cNvGraphicFramePr>
          <p:nvPr>
            <p:ph type="tbl" idx="1"/>
          </p:nvPr>
        </p:nvGraphicFramePr>
        <p:xfrm>
          <a:off x="457200" y="1600200"/>
          <a:ext cx="8229599" cy="3429000"/>
        </p:xfrm>
        <a:graphic>
          <a:graphicData uri="http://schemas.openxmlformats.org/drawingml/2006/table">
            <a:tbl>
              <a:tblPr/>
              <a:tblGrid>
                <a:gridCol w="1371600"/>
                <a:gridCol w="1371600"/>
                <a:gridCol w="1524000"/>
                <a:gridCol w="1117600"/>
                <a:gridCol w="1320800"/>
                <a:gridCol w="1523999"/>
              </a:tblGrid>
              <a:tr h="467743">
                <a:tc rowSpan="2">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Loại phân</a:t>
                      </a:r>
                      <a:endParaRPr lang="en-US" sz="2000" i="1" dirty="0">
                        <a:solidFill>
                          <a:schemeClr val="tx1"/>
                        </a:solidFill>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Cây trồng</a:t>
                      </a:r>
                      <a:endParaRPr lang="en-US" sz="2000" i="1" dirty="0">
                        <a:solidFill>
                          <a:schemeClr val="tx1"/>
                        </a:solidFill>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Lượng </a:t>
                      </a:r>
                      <a:r>
                        <a:rPr lang="nl-NL" sz="2000" i="0" dirty="0" smtClean="0">
                          <a:solidFill>
                            <a:schemeClr val="tx1"/>
                          </a:solidFill>
                          <a:latin typeface="Arial" pitchFamily="34" charset="0"/>
                          <a:cs typeface="Arial" pitchFamily="34" charset="0"/>
                        </a:rPr>
                        <a:t>bón/ </a:t>
                      </a:r>
                      <a:r>
                        <a:rPr lang="nl-NL" sz="2000" i="0" dirty="0">
                          <a:solidFill>
                            <a:schemeClr val="tx1"/>
                          </a:solidFill>
                          <a:latin typeface="Arial" pitchFamily="34" charset="0"/>
                          <a:cs typeface="Arial" pitchFamily="34" charset="0"/>
                        </a:rPr>
                        <a:t>(kg/mẫu)</a:t>
                      </a:r>
                      <a:endParaRPr lang="en-US" sz="2000" i="1" dirty="0">
                        <a:solidFill>
                          <a:schemeClr val="tx1"/>
                        </a:solidFill>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algn="ctr">
                        <a:lnSpc>
                          <a:spcPct val="120000"/>
                        </a:lnSpc>
                        <a:spcBef>
                          <a:spcPts val="300"/>
                        </a:spcBef>
                        <a:spcAft>
                          <a:spcPts val="300"/>
                        </a:spcAft>
                      </a:pPr>
                      <a:r>
                        <a:rPr lang="en-US" sz="2000" i="0" dirty="0" err="1" smtClean="0">
                          <a:solidFill>
                            <a:schemeClr val="tx1"/>
                          </a:solidFill>
                          <a:latin typeface="Arial" pitchFamily="34" charset="0"/>
                          <a:ea typeface="Times New Roman"/>
                          <a:cs typeface="Arial" pitchFamily="34" charset="0"/>
                        </a:rPr>
                        <a:t>Năng</a:t>
                      </a:r>
                      <a:r>
                        <a:rPr lang="en-US" sz="2000" i="0" baseline="0" dirty="0" smtClean="0">
                          <a:solidFill>
                            <a:schemeClr val="tx1"/>
                          </a:solidFill>
                          <a:latin typeface="Arial" pitchFamily="34" charset="0"/>
                          <a:ea typeface="Times New Roman"/>
                          <a:cs typeface="Arial" pitchFamily="34" charset="0"/>
                        </a:rPr>
                        <a:t> </a:t>
                      </a:r>
                      <a:r>
                        <a:rPr lang="en-US" sz="2000" i="0" baseline="0" dirty="0" err="1" smtClean="0">
                          <a:solidFill>
                            <a:schemeClr val="tx1"/>
                          </a:solidFill>
                          <a:latin typeface="Arial" pitchFamily="34" charset="0"/>
                          <a:ea typeface="Times New Roman"/>
                          <a:cs typeface="Arial" pitchFamily="34" charset="0"/>
                        </a:rPr>
                        <a:t>suất</a:t>
                      </a:r>
                      <a:endParaRPr lang="en-US" sz="2000" i="0" dirty="0">
                        <a:solidFill>
                          <a:schemeClr val="tx1"/>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lnSpc>
                          <a:spcPct val="120000"/>
                        </a:lnSpc>
                        <a:spcBef>
                          <a:spcPts val="300"/>
                        </a:spcBef>
                        <a:spcAft>
                          <a:spcPts val="300"/>
                        </a:spcAft>
                      </a:pPr>
                      <a:endParaRPr lang="en-US" sz="2000" i="1" dirty="0">
                        <a:solidFill>
                          <a:schemeClr val="tx1"/>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algn="ctr">
                        <a:lnSpc>
                          <a:spcPct val="120000"/>
                        </a:lnSpc>
                        <a:spcBef>
                          <a:spcPts val="300"/>
                        </a:spcBef>
                        <a:spcAft>
                          <a:spcPts val="300"/>
                        </a:spcAft>
                      </a:pPr>
                      <a:r>
                        <a:rPr lang="en-US" sz="2000" i="0" dirty="0" err="1" smtClean="0">
                          <a:solidFill>
                            <a:schemeClr val="tx1"/>
                          </a:solidFill>
                          <a:latin typeface="Arial" pitchFamily="34" charset="0"/>
                          <a:ea typeface="Times New Roman"/>
                          <a:cs typeface="Arial" pitchFamily="34" charset="0"/>
                        </a:rPr>
                        <a:t>Bội</a:t>
                      </a:r>
                      <a:r>
                        <a:rPr lang="en-US" sz="2000" i="0" baseline="0" dirty="0" smtClean="0">
                          <a:solidFill>
                            <a:schemeClr val="tx1"/>
                          </a:solidFill>
                          <a:latin typeface="Arial" pitchFamily="34" charset="0"/>
                          <a:ea typeface="Times New Roman"/>
                          <a:cs typeface="Arial" pitchFamily="34" charset="0"/>
                        </a:rPr>
                        <a:t> </a:t>
                      </a:r>
                      <a:r>
                        <a:rPr lang="en-US" sz="2000" i="0" baseline="0" dirty="0" err="1" smtClean="0">
                          <a:solidFill>
                            <a:schemeClr val="tx1"/>
                          </a:solidFill>
                          <a:latin typeface="Arial" pitchFamily="34" charset="0"/>
                          <a:ea typeface="Times New Roman"/>
                          <a:cs typeface="Arial" pitchFamily="34" charset="0"/>
                        </a:rPr>
                        <a:t>thu</a:t>
                      </a:r>
                      <a:r>
                        <a:rPr lang="en-US" sz="2000" i="0" baseline="0" dirty="0" smtClean="0">
                          <a:solidFill>
                            <a:schemeClr val="tx1"/>
                          </a:solidFill>
                          <a:latin typeface="Arial" pitchFamily="34" charset="0"/>
                          <a:ea typeface="Times New Roman"/>
                          <a:cs typeface="Arial" pitchFamily="34" charset="0"/>
                        </a:rPr>
                        <a:t>, %</a:t>
                      </a:r>
                      <a:endParaRPr lang="en-US" sz="2000" i="0" dirty="0">
                        <a:solidFill>
                          <a:schemeClr val="tx1"/>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481">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err="1" smtClean="0">
                          <a:solidFill>
                            <a:schemeClr val="tx1"/>
                          </a:solidFill>
                          <a:latin typeface="Arial" pitchFamily="34" charset="0"/>
                          <a:ea typeface="Times New Roman"/>
                          <a:cs typeface="Arial" pitchFamily="34" charset="0"/>
                        </a:rPr>
                        <a:t>Có</a:t>
                      </a:r>
                      <a:r>
                        <a:rPr lang="en-US" sz="2000" i="0" baseline="0" dirty="0" smtClean="0">
                          <a:solidFill>
                            <a:schemeClr val="tx1"/>
                          </a:solidFill>
                          <a:latin typeface="Arial" pitchFamily="34" charset="0"/>
                          <a:ea typeface="Times New Roman"/>
                          <a:cs typeface="Arial" pitchFamily="34" charset="0"/>
                        </a:rPr>
                        <a:t> </a:t>
                      </a:r>
                      <a:r>
                        <a:rPr lang="en-US" sz="2000" i="0" baseline="0" dirty="0" err="1" smtClean="0">
                          <a:solidFill>
                            <a:schemeClr val="tx1"/>
                          </a:solidFill>
                          <a:latin typeface="Arial" pitchFamily="34" charset="0"/>
                          <a:ea typeface="Times New Roman"/>
                          <a:cs typeface="Arial" pitchFamily="34" charset="0"/>
                        </a:rPr>
                        <a:t>bón</a:t>
                      </a:r>
                      <a:endParaRPr lang="en-US" sz="2000" i="0" dirty="0">
                        <a:solidFill>
                          <a:schemeClr val="tx1"/>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err="1" smtClean="0">
                          <a:solidFill>
                            <a:schemeClr val="tx1"/>
                          </a:solidFill>
                          <a:latin typeface="Arial" pitchFamily="34" charset="0"/>
                          <a:ea typeface="Times New Roman"/>
                          <a:cs typeface="Arial" pitchFamily="34" charset="0"/>
                        </a:rPr>
                        <a:t>Ko</a:t>
                      </a:r>
                      <a:r>
                        <a:rPr lang="en-US" sz="2000" i="0" dirty="0" smtClean="0">
                          <a:solidFill>
                            <a:schemeClr val="tx1"/>
                          </a:solidFill>
                          <a:latin typeface="Arial" pitchFamily="34" charset="0"/>
                          <a:ea typeface="Times New Roman"/>
                          <a:cs typeface="Arial" pitchFamily="34" charset="0"/>
                        </a:rPr>
                        <a:t> </a:t>
                      </a:r>
                      <a:r>
                        <a:rPr lang="en-US" sz="2000" i="0" dirty="0" err="1" smtClean="0">
                          <a:solidFill>
                            <a:schemeClr val="tx1"/>
                          </a:solidFill>
                          <a:latin typeface="Arial" pitchFamily="34" charset="0"/>
                          <a:ea typeface="Times New Roman"/>
                          <a:cs typeface="Arial" pitchFamily="34" charset="0"/>
                        </a:rPr>
                        <a:t>bón</a:t>
                      </a:r>
                      <a:endParaRPr lang="en-US" sz="2000" i="0" dirty="0">
                        <a:solidFill>
                          <a:schemeClr val="tx1"/>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algn="ctr">
                        <a:lnSpc>
                          <a:spcPct val="120000"/>
                        </a:lnSpc>
                        <a:spcBef>
                          <a:spcPts val="300"/>
                        </a:spcBef>
                        <a:spcAft>
                          <a:spcPts val="300"/>
                        </a:spcAft>
                      </a:pPr>
                      <a:endParaRPr lang="en-US" sz="2000" i="1" dirty="0">
                        <a:solidFill>
                          <a:schemeClr val="tx1"/>
                        </a:solidFill>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796">
                <a:tc rowSpan="3">
                  <a:txBody>
                    <a:bodyPr/>
                    <a:lstStyle/>
                    <a:p>
                      <a:pPr marL="0" marR="0" algn="just">
                        <a:lnSpc>
                          <a:spcPct val="120000"/>
                        </a:lnSpc>
                        <a:spcBef>
                          <a:spcPts val="300"/>
                        </a:spcBef>
                        <a:spcAft>
                          <a:spcPts val="300"/>
                        </a:spcAft>
                      </a:pPr>
                      <a:r>
                        <a:rPr lang="nl-NL" sz="2000" i="0" dirty="0">
                          <a:solidFill>
                            <a:schemeClr val="tx1"/>
                          </a:solidFill>
                          <a:latin typeface="Arial" pitchFamily="34" charset="0"/>
                          <a:cs typeface="Arial" pitchFamily="34" charset="0"/>
                        </a:rPr>
                        <a:t>Dạng lỏng</a:t>
                      </a:r>
                      <a:endParaRPr lang="en-US" sz="20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20000"/>
                        </a:lnSpc>
                        <a:spcBef>
                          <a:spcPts val="300"/>
                        </a:spcBef>
                        <a:spcAft>
                          <a:spcPts val="300"/>
                        </a:spcAft>
                      </a:pPr>
                      <a:r>
                        <a:rPr lang="nl-NL" sz="2000" i="0" dirty="0">
                          <a:solidFill>
                            <a:schemeClr val="tx1"/>
                          </a:solidFill>
                          <a:latin typeface="Arial" pitchFamily="34" charset="0"/>
                          <a:cs typeface="Arial" pitchFamily="34" charset="0"/>
                        </a:rPr>
                        <a:t>Lúa</a:t>
                      </a:r>
                      <a:endParaRPr lang="en-US" sz="20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2500</a:t>
                      </a:r>
                      <a:endParaRPr lang="en-US" sz="2000" i="1">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417,0</a:t>
                      </a:r>
                      <a:endParaRPr lang="en-US" sz="2000" i="1">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382,5</a:t>
                      </a:r>
                      <a:endParaRPr lang="en-US" sz="2000" i="1">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9,0</a:t>
                      </a:r>
                      <a:endParaRPr lang="en-US" sz="20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796">
                <a:tc vMerge="1">
                  <a:txBody>
                    <a:bodyPr/>
                    <a:lstStyle/>
                    <a:p>
                      <a:pPr marL="0" marR="0" algn="just">
                        <a:lnSpc>
                          <a:spcPct val="120000"/>
                        </a:lnSpc>
                        <a:spcBef>
                          <a:spcPts val="300"/>
                        </a:spcBef>
                        <a:spcAft>
                          <a:spcPts val="300"/>
                        </a:spcAft>
                      </a:pPr>
                      <a:endParaRPr lang="nl-NL" sz="1200" i="0" dirty="0">
                        <a:solidFill>
                          <a:srgbClr val="FF6600"/>
                        </a:solidFill>
                        <a:latin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20000"/>
                        </a:lnSpc>
                        <a:spcBef>
                          <a:spcPts val="300"/>
                        </a:spcBef>
                        <a:spcAft>
                          <a:spcPts val="300"/>
                        </a:spcAft>
                      </a:pPr>
                      <a:r>
                        <a:rPr lang="nl-NL" sz="2000" i="0" dirty="0">
                          <a:solidFill>
                            <a:schemeClr val="tx1"/>
                          </a:solidFill>
                          <a:latin typeface="Arial" pitchFamily="34" charset="0"/>
                          <a:cs typeface="Arial" pitchFamily="34" charset="0"/>
                        </a:rPr>
                        <a:t>Ngô</a:t>
                      </a:r>
                      <a:endParaRPr lang="en-US" sz="20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1500</a:t>
                      </a:r>
                      <a:endParaRPr lang="en-US" sz="20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292,0</a:t>
                      </a:r>
                      <a:endParaRPr lang="en-US" sz="20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162,0</a:t>
                      </a:r>
                      <a:endParaRPr lang="en-US" sz="2000" i="1">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18,5</a:t>
                      </a:r>
                      <a:endParaRPr lang="en-US" sz="2000" i="1">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796">
                <a:tc vMerge="1">
                  <a:txBody>
                    <a:bodyPr/>
                    <a:lstStyle/>
                    <a:p>
                      <a:pPr marL="0" marR="0" algn="just">
                        <a:lnSpc>
                          <a:spcPct val="120000"/>
                        </a:lnSpc>
                        <a:spcBef>
                          <a:spcPts val="300"/>
                        </a:spcBef>
                        <a:spcAft>
                          <a:spcPts val="300"/>
                        </a:spcAft>
                      </a:pPr>
                      <a:endParaRPr lang="nl-NL" sz="1200" i="0" dirty="0">
                        <a:solidFill>
                          <a:srgbClr val="FF6600"/>
                        </a:solidFill>
                        <a:latin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20000"/>
                        </a:lnSpc>
                        <a:spcBef>
                          <a:spcPts val="300"/>
                        </a:spcBef>
                        <a:spcAft>
                          <a:spcPts val="300"/>
                        </a:spcAft>
                      </a:pPr>
                      <a:r>
                        <a:rPr lang="nl-NL" sz="2000" i="0">
                          <a:solidFill>
                            <a:schemeClr val="tx1"/>
                          </a:solidFill>
                          <a:latin typeface="Arial" pitchFamily="34" charset="0"/>
                          <a:cs typeface="Arial" pitchFamily="34" charset="0"/>
                        </a:rPr>
                        <a:t>Bông</a:t>
                      </a:r>
                      <a:endParaRPr lang="en-US" sz="2000" i="1">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2000</a:t>
                      </a:r>
                      <a:endParaRPr lang="en-US" sz="20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79,5</a:t>
                      </a:r>
                      <a:endParaRPr lang="en-US" sz="20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66,5</a:t>
                      </a:r>
                      <a:endParaRPr lang="en-US" sz="20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26,4</a:t>
                      </a:r>
                      <a:endParaRPr lang="en-US" sz="2000" i="1">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796">
                <a:tc rowSpan="3">
                  <a:txBody>
                    <a:bodyPr/>
                    <a:lstStyle/>
                    <a:p>
                      <a:pPr marL="0" marR="0" algn="just">
                        <a:lnSpc>
                          <a:spcPct val="120000"/>
                        </a:lnSpc>
                        <a:spcBef>
                          <a:spcPts val="300"/>
                        </a:spcBef>
                        <a:spcAft>
                          <a:spcPts val="300"/>
                        </a:spcAft>
                      </a:pPr>
                      <a:r>
                        <a:rPr lang="nl-NL" sz="2000" i="0" dirty="0">
                          <a:solidFill>
                            <a:schemeClr val="tx1"/>
                          </a:solidFill>
                          <a:latin typeface="Arial" pitchFamily="34" charset="0"/>
                          <a:cs typeface="Arial" pitchFamily="34" charset="0"/>
                        </a:rPr>
                        <a:t>Dạng đặc</a:t>
                      </a:r>
                      <a:endParaRPr lang="en-US" sz="20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20000"/>
                        </a:lnSpc>
                        <a:spcBef>
                          <a:spcPts val="300"/>
                        </a:spcBef>
                        <a:spcAft>
                          <a:spcPts val="300"/>
                        </a:spcAft>
                      </a:pPr>
                      <a:r>
                        <a:rPr lang="nl-NL" sz="2000" i="0" dirty="0">
                          <a:solidFill>
                            <a:schemeClr val="tx1"/>
                          </a:solidFill>
                          <a:latin typeface="Arial" pitchFamily="34" charset="0"/>
                          <a:cs typeface="Arial" pitchFamily="34" charset="0"/>
                        </a:rPr>
                        <a:t>Lúa</a:t>
                      </a:r>
                      <a:endParaRPr lang="en-US" sz="20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1000</a:t>
                      </a:r>
                      <a:endParaRPr lang="en-US" sz="2000" i="1">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435,9</a:t>
                      </a:r>
                      <a:endParaRPr lang="en-US" sz="2000" i="1">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399,5</a:t>
                      </a:r>
                      <a:endParaRPr lang="en-US" sz="20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9,1</a:t>
                      </a:r>
                      <a:endParaRPr lang="en-US" sz="20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796">
                <a:tc vMerge="1">
                  <a:txBody>
                    <a:bodyPr/>
                    <a:lstStyle/>
                    <a:p>
                      <a:pPr marL="0" marR="0" algn="just">
                        <a:lnSpc>
                          <a:spcPct val="120000"/>
                        </a:lnSpc>
                        <a:spcBef>
                          <a:spcPts val="300"/>
                        </a:spcBef>
                        <a:spcAft>
                          <a:spcPts val="300"/>
                        </a:spcAft>
                      </a:pPr>
                      <a:endParaRPr lang="nl-NL" sz="1200" i="0" dirty="0">
                        <a:solidFill>
                          <a:srgbClr val="FF6600"/>
                        </a:solidFill>
                        <a:latin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20000"/>
                        </a:lnSpc>
                        <a:spcBef>
                          <a:spcPts val="300"/>
                        </a:spcBef>
                        <a:spcAft>
                          <a:spcPts val="300"/>
                        </a:spcAft>
                      </a:pPr>
                      <a:r>
                        <a:rPr lang="nl-NL" sz="2000" i="0">
                          <a:solidFill>
                            <a:schemeClr val="tx1"/>
                          </a:solidFill>
                          <a:latin typeface="Arial" pitchFamily="34" charset="0"/>
                          <a:cs typeface="Arial" pitchFamily="34" charset="0"/>
                        </a:rPr>
                        <a:t>Ngô</a:t>
                      </a:r>
                      <a:endParaRPr lang="en-US" sz="2000" i="1">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1500</a:t>
                      </a:r>
                      <a:endParaRPr lang="en-US" sz="2000" i="1">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333,7</a:t>
                      </a:r>
                      <a:endParaRPr lang="en-US" sz="2000" i="1">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308,8</a:t>
                      </a:r>
                      <a:endParaRPr lang="en-US" sz="2000" i="1">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8,3</a:t>
                      </a:r>
                      <a:endParaRPr lang="en-US" sz="20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796">
                <a:tc vMerge="1">
                  <a:txBody>
                    <a:bodyPr/>
                    <a:lstStyle/>
                    <a:p>
                      <a:pPr marL="0" marR="0" algn="just">
                        <a:lnSpc>
                          <a:spcPct val="120000"/>
                        </a:lnSpc>
                        <a:spcBef>
                          <a:spcPts val="300"/>
                        </a:spcBef>
                        <a:spcAft>
                          <a:spcPts val="300"/>
                        </a:spcAft>
                      </a:pPr>
                      <a:endParaRPr lang="nl-NL" sz="1200" i="0" dirty="0">
                        <a:solidFill>
                          <a:srgbClr val="FF6600"/>
                        </a:solidFill>
                        <a:latin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20000"/>
                        </a:lnSpc>
                        <a:spcBef>
                          <a:spcPts val="300"/>
                        </a:spcBef>
                        <a:spcAft>
                          <a:spcPts val="300"/>
                        </a:spcAft>
                      </a:pPr>
                      <a:r>
                        <a:rPr lang="nl-NL" sz="2000" i="0">
                          <a:solidFill>
                            <a:schemeClr val="tx1"/>
                          </a:solidFill>
                          <a:latin typeface="Arial" pitchFamily="34" charset="0"/>
                          <a:cs typeface="Arial" pitchFamily="34" charset="0"/>
                        </a:rPr>
                        <a:t>Bông</a:t>
                      </a:r>
                      <a:endParaRPr lang="en-US" sz="2000" i="1">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1500</a:t>
                      </a:r>
                      <a:endParaRPr lang="en-US" sz="2000" i="1">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83,3</a:t>
                      </a:r>
                      <a:endParaRPr lang="en-US" sz="2000" i="1">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77,2</a:t>
                      </a:r>
                      <a:endParaRPr lang="en-US" sz="20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7,9</a:t>
                      </a:r>
                      <a:endParaRPr lang="en-US" sz="2000" i="1"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99" name="TextBox 4"/>
          <p:cNvSpPr txBox="1">
            <a:spLocks noChangeArrowheads="1"/>
          </p:cNvSpPr>
          <p:nvPr/>
        </p:nvSpPr>
        <p:spPr bwMode="auto">
          <a:xfrm>
            <a:off x="457200" y="5181600"/>
            <a:ext cx="8001000" cy="923925"/>
          </a:xfrm>
          <a:prstGeom prst="rect">
            <a:avLst/>
          </a:prstGeom>
          <a:noFill/>
          <a:ln w="9525">
            <a:noFill/>
            <a:miter lim="800000"/>
            <a:headEnd/>
            <a:tailEnd/>
          </a:ln>
        </p:spPr>
        <p:txBody>
          <a:bodyPr>
            <a:spAutoFit/>
          </a:bodyPr>
          <a:lstStyle/>
          <a:p>
            <a:r>
              <a:rPr lang="en-US" sz="1800" dirty="0">
                <a:latin typeface="Arial" pitchFamily="34" charset="0"/>
                <a:cs typeface="Arial" pitchFamily="34" charset="0"/>
              </a:rPr>
              <a:t>*</a:t>
            </a:r>
            <a:r>
              <a:rPr lang="en-US" sz="1800" dirty="0" err="1">
                <a:latin typeface="Arial" pitchFamily="34" charset="0"/>
                <a:cs typeface="Arial" pitchFamily="34" charset="0"/>
              </a:rPr>
              <a:t>Mẫu</a:t>
            </a:r>
            <a:r>
              <a:rPr lang="en-US" sz="1800" dirty="0">
                <a:latin typeface="Arial" pitchFamily="34" charset="0"/>
                <a:cs typeface="Arial" pitchFamily="34" charset="0"/>
              </a:rPr>
              <a:t> TQ = 1/15ha hay 666m2</a:t>
            </a:r>
          </a:p>
          <a:p>
            <a:r>
              <a:rPr lang="en-US" sz="1800" dirty="0" err="1">
                <a:latin typeface="Arial" pitchFamily="34" charset="0"/>
                <a:cs typeface="Arial" pitchFamily="34" charset="0"/>
              </a:rPr>
              <a:t>Nguồn</a:t>
            </a:r>
            <a:r>
              <a:rPr lang="en-US" sz="1800" dirty="0">
                <a:latin typeface="Arial" pitchFamily="34" charset="0"/>
                <a:cs typeface="Arial" pitchFamily="34" charset="0"/>
              </a:rPr>
              <a:t>: </a:t>
            </a:r>
            <a:r>
              <a:rPr lang="en-US" sz="1800" dirty="0" err="1">
                <a:latin typeface="Arial" pitchFamily="34" charset="0"/>
                <a:cs typeface="Arial" pitchFamily="34" charset="0"/>
              </a:rPr>
              <a:t>Viện</a:t>
            </a:r>
            <a:r>
              <a:rPr lang="en-US" sz="1800" dirty="0">
                <a:latin typeface="Arial" pitchFamily="34" charset="0"/>
                <a:cs typeface="Arial" pitchFamily="34" charset="0"/>
              </a:rPr>
              <a:t> </a:t>
            </a:r>
            <a:r>
              <a:rPr lang="en-US" sz="1800" dirty="0" err="1">
                <a:latin typeface="Arial" pitchFamily="34" charset="0"/>
                <a:cs typeface="Arial" pitchFamily="34" charset="0"/>
              </a:rPr>
              <a:t>Nghiên</a:t>
            </a:r>
            <a:r>
              <a:rPr lang="en-US" sz="1800" dirty="0">
                <a:latin typeface="Arial" pitchFamily="34" charset="0"/>
                <a:cs typeface="Arial" pitchFamily="34" charset="0"/>
              </a:rPr>
              <a:t> </a:t>
            </a:r>
            <a:r>
              <a:rPr lang="en-US" sz="1800" dirty="0" err="1">
                <a:latin typeface="Arial" pitchFamily="34" charset="0"/>
                <a:cs typeface="Arial" pitchFamily="34" charset="0"/>
              </a:rPr>
              <a:t>cứu</a:t>
            </a:r>
            <a:r>
              <a:rPr lang="en-US" sz="1800" dirty="0">
                <a:latin typeface="Arial" pitchFamily="34" charset="0"/>
                <a:cs typeface="Arial" pitchFamily="34" charset="0"/>
              </a:rPr>
              <a:t> </a:t>
            </a:r>
            <a:r>
              <a:rPr lang="en-US" sz="1800" dirty="0" err="1">
                <a:latin typeface="Arial" pitchFamily="34" charset="0"/>
                <a:cs typeface="Arial" pitchFamily="34" charset="0"/>
              </a:rPr>
              <a:t>Khí</a:t>
            </a:r>
            <a:r>
              <a:rPr lang="en-US" sz="1800" dirty="0">
                <a:latin typeface="Arial" pitchFamily="34" charset="0"/>
                <a:cs typeface="Arial" pitchFamily="34" charset="0"/>
              </a:rPr>
              <a:t> </a:t>
            </a:r>
            <a:r>
              <a:rPr lang="en-US" sz="1800" dirty="0" err="1">
                <a:latin typeface="Arial" pitchFamily="34" charset="0"/>
                <a:cs typeface="Arial" pitchFamily="34" charset="0"/>
              </a:rPr>
              <a:t>sinh</a:t>
            </a:r>
            <a:r>
              <a:rPr lang="en-US" sz="1800" dirty="0">
                <a:latin typeface="Arial" pitchFamily="34" charset="0"/>
                <a:cs typeface="Arial" pitchFamily="34" charset="0"/>
              </a:rPr>
              <a:t> </a:t>
            </a:r>
            <a:r>
              <a:rPr lang="en-US" sz="1800" dirty="0" err="1">
                <a:latin typeface="Arial" pitchFamily="34" charset="0"/>
                <a:cs typeface="Arial" pitchFamily="34" charset="0"/>
              </a:rPr>
              <a:t>học</a:t>
            </a:r>
            <a:r>
              <a:rPr lang="en-US" sz="1800" dirty="0">
                <a:latin typeface="Arial" pitchFamily="34" charset="0"/>
                <a:cs typeface="Arial" pitchFamily="34" charset="0"/>
              </a:rPr>
              <a:t> </a:t>
            </a:r>
            <a:r>
              <a:rPr lang="en-US" sz="1800" dirty="0" err="1">
                <a:latin typeface="Arial" pitchFamily="34" charset="0"/>
                <a:cs typeface="Arial" pitchFamily="34" charset="0"/>
              </a:rPr>
              <a:t>Thành</a:t>
            </a:r>
            <a:r>
              <a:rPr lang="en-US" sz="1800" dirty="0">
                <a:latin typeface="Arial" pitchFamily="34" charset="0"/>
                <a:cs typeface="Arial" pitchFamily="34" charset="0"/>
              </a:rPr>
              <a:t>  </a:t>
            </a:r>
            <a:r>
              <a:rPr lang="en-US" sz="1800" dirty="0" err="1">
                <a:latin typeface="Arial" pitchFamily="34" charset="0"/>
                <a:cs typeface="Arial" pitchFamily="34" charset="0"/>
              </a:rPr>
              <a:t>Đô</a:t>
            </a:r>
            <a:r>
              <a:rPr lang="en-US" sz="1800" dirty="0">
                <a:latin typeface="Arial" pitchFamily="34" charset="0"/>
                <a:cs typeface="Arial" pitchFamily="34" charset="0"/>
              </a:rPr>
              <a:t> - </a:t>
            </a:r>
            <a:r>
              <a:rPr lang="en-US" sz="1800" dirty="0" err="1">
                <a:latin typeface="Arial" pitchFamily="34" charset="0"/>
                <a:cs typeface="Arial" pitchFamily="34" charset="0"/>
              </a:rPr>
              <a:t>Trung</a:t>
            </a:r>
            <a:r>
              <a:rPr lang="en-US" sz="1800" dirty="0">
                <a:latin typeface="Arial" pitchFamily="34" charset="0"/>
                <a:cs typeface="Arial" pitchFamily="34" charset="0"/>
              </a:rPr>
              <a:t> </a:t>
            </a:r>
            <a:r>
              <a:rPr lang="en-US" sz="1800" dirty="0" err="1">
                <a:latin typeface="Arial" pitchFamily="34" charset="0"/>
                <a:cs typeface="Arial" pitchFamily="34" charset="0"/>
              </a:rPr>
              <a:t>Quốc</a:t>
            </a:r>
            <a:r>
              <a:rPr lang="en-US" sz="1800" dirty="0">
                <a:latin typeface="Arial" pitchFamily="34" charset="0"/>
                <a:cs typeface="Arial" pitchFamily="34" charset="0"/>
              </a:rPr>
              <a:t> </a:t>
            </a:r>
            <a:r>
              <a:rPr lang="en-US" sz="1800" dirty="0" err="1">
                <a:latin typeface="Arial" pitchFamily="34" charset="0"/>
                <a:cs typeface="Arial" pitchFamily="34" charset="0"/>
              </a:rPr>
              <a:t>Dẫn</a:t>
            </a:r>
            <a:r>
              <a:rPr lang="en-US" sz="1800" dirty="0">
                <a:latin typeface="Arial" pitchFamily="34" charset="0"/>
                <a:cs typeface="Arial" pitchFamily="34" charset="0"/>
              </a:rPr>
              <a:t> </a:t>
            </a:r>
            <a:r>
              <a:rPr lang="en-US" sz="1800" dirty="0" err="1">
                <a:latin typeface="Arial" pitchFamily="34" charset="0"/>
                <a:cs typeface="Arial" pitchFamily="34" charset="0"/>
              </a:rPr>
              <a:t>theo</a:t>
            </a:r>
            <a:r>
              <a:rPr lang="en-US" sz="1800" dirty="0">
                <a:latin typeface="Arial" pitchFamily="34" charset="0"/>
                <a:cs typeface="Arial" pitchFamily="34" charset="0"/>
              </a:rPr>
              <a:t> </a:t>
            </a:r>
            <a:r>
              <a:rPr lang="en-US" sz="1800" dirty="0" err="1">
                <a:latin typeface="Arial" pitchFamily="34" charset="0"/>
                <a:cs typeface="Arial" pitchFamily="34" charset="0"/>
              </a:rPr>
              <a:t>Đinh</a:t>
            </a:r>
            <a:r>
              <a:rPr lang="en-US" sz="1800" dirty="0">
                <a:latin typeface="Arial" pitchFamily="34" charset="0"/>
                <a:cs typeface="Arial" pitchFamily="34" charset="0"/>
              </a:rPr>
              <a:t> </a:t>
            </a:r>
            <a:r>
              <a:rPr lang="en-US" sz="1800" dirty="0" err="1">
                <a:latin typeface="Arial" pitchFamily="34" charset="0"/>
                <a:cs typeface="Arial" pitchFamily="34" charset="0"/>
              </a:rPr>
              <a:t>Thế</a:t>
            </a:r>
            <a:r>
              <a:rPr lang="en-US" sz="1800" dirty="0">
                <a:latin typeface="Arial" pitchFamily="34" charset="0"/>
                <a:cs typeface="Arial" pitchFamily="34" charset="0"/>
              </a:rPr>
              <a:t> </a:t>
            </a:r>
            <a:r>
              <a:rPr lang="en-US" sz="1800" dirty="0" err="1">
                <a:latin typeface="Arial" pitchFamily="34" charset="0"/>
                <a:cs typeface="Arial" pitchFamily="34" charset="0"/>
              </a:rPr>
              <a:t>Lộc</a:t>
            </a:r>
            <a:r>
              <a:rPr lang="en-US" sz="1800" dirty="0">
                <a:latin typeface="Arial" pitchFamily="34" charset="0"/>
                <a:cs typeface="Arial" pitchFamily="34" charset="0"/>
              </a:rPr>
              <a:t>, 2009 </a:t>
            </a: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A03A208F-8FAD-49C8-B400-CD5FFA88B96B}" type="datetime5">
              <a:rPr lang="en-US" smtClean="0">
                <a:latin typeface="Arial" pitchFamily="34" charset="0"/>
              </a:rPr>
              <a:pPr/>
              <a:t>16-Oct-17</a:t>
            </a:fld>
            <a:endParaRPr lang="en-US" smtClean="0">
              <a:latin typeface="Arial" pitchFamily="34" charset="0"/>
            </a:endParaRPr>
          </a:p>
        </p:txBody>
      </p:sp>
      <p:sp>
        <p:nvSpPr>
          <p:cNvPr id="23555" name="Slide Number Placeholder 5"/>
          <p:cNvSpPr>
            <a:spLocks noGrp="1"/>
          </p:cNvSpPr>
          <p:nvPr>
            <p:ph type="sldNum" sz="quarter" idx="12"/>
          </p:nvPr>
        </p:nvSpPr>
        <p:spPr>
          <a:noFill/>
        </p:spPr>
        <p:txBody>
          <a:bodyPr/>
          <a:lstStyle/>
          <a:p>
            <a:fld id="{3E855EE5-56C7-4305-A829-1831BF6BC6A9}" type="slidenum">
              <a:rPr lang="en-US" smtClean="0">
                <a:latin typeface="Arial" pitchFamily="34" charset="0"/>
              </a:rPr>
              <a:pPr/>
              <a:t>4</a:t>
            </a:fld>
            <a:endParaRPr lang="en-US" smtClean="0">
              <a:latin typeface="Arial" pitchFamily="34" charset="0"/>
            </a:endParaRPr>
          </a:p>
        </p:txBody>
      </p:sp>
      <p:sp>
        <p:nvSpPr>
          <p:cNvPr id="23556" name="Rectangle 2"/>
          <p:cNvSpPr>
            <a:spLocks noGrp="1" noChangeArrowheads="1"/>
          </p:cNvSpPr>
          <p:nvPr>
            <p:ph type="title"/>
          </p:nvPr>
        </p:nvSpPr>
        <p:spPr>
          <a:xfrm>
            <a:off x="304800" y="228600"/>
            <a:ext cx="8839200" cy="685800"/>
          </a:xfrm>
        </p:spPr>
        <p:txBody>
          <a:bodyPr/>
          <a:lstStyle/>
          <a:p>
            <a:pPr algn="ctr"/>
            <a:r>
              <a:rPr lang="en-US" sz="3600" smtClean="0">
                <a:solidFill>
                  <a:srgbClr val="000099"/>
                </a:solidFill>
                <a:latin typeface="Arial" pitchFamily="34" charset="0"/>
              </a:rPr>
              <a:t>Việt Nam: Thực tế năm 2016</a:t>
            </a:r>
          </a:p>
        </p:txBody>
      </p:sp>
      <p:sp>
        <p:nvSpPr>
          <p:cNvPr id="23557" name="Rectangle 3"/>
          <p:cNvSpPr>
            <a:spLocks noGrp="1" noChangeArrowheads="1"/>
          </p:cNvSpPr>
          <p:nvPr>
            <p:ph type="body" idx="1"/>
          </p:nvPr>
        </p:nvSpPr>
        <p:spPr>
          <a:xfrm>
            <a:off x="838200" y="1447800"/>
            <a:ext cx="7391400" cy="4171950"/>
          </a:xfrm>
        </p:spPr>
        <p:txBody>
          <a:bodyPr/>
          <a:lstStyle/>
          <a:p>
            <a:pPr marL="609600" indent="-609600">
              <a:buFont typeface="Monotype Sorts" pitchFamily="2" charset="2"/>
              <a:buNone/>
            </a:pPr>
            <a:r>
              <a:rPr lang="en-US" sz="2400" dirty="0" err="1" smtClean="0">
                <a:solidFill>
                  <a:srgbClr val="0000CC"/>
                </a:solidFill>
              </a:rPr>
              <a:t>Tiêu</a:t>
            </a:r>
            <a:r>
              <a:rPr lang="en-US" sz="2400" dirty="0" smtClean="0">
                <a:solidFill>
                  <a:srgbClr val="0000CC"/>
                </a:solidFill>
              </a:rPr>
              <a:t> </a:t>
            </a:r>
            <a:r>
              <a:rPr lang="en-US" sz="2400" dirty="0" err="1" smtClean="0">
                <a:solidFill>
                  <a:srgbClr val="0000CC"/>
                </a:solidFill>
              </a:rPr>
              <a:t>thụ</a:t>
            </a:r>
            <a:r>
              <a:rPr lang="en-US" sz="2400" dirty="0" smtClean="0">
                <a:solidFill>
                  <a:srgbClr val="0000CC"/>
                </a:solidFill>
              </a:rPr>
              <a:t> 10,2 </a:t>
            </a:r>
            <a:r>
              <a:rPr lang="en-US" sz="2400" dirty="0" err="1" smtClean="0">
                <a:solidFill>
                  <a:srgbClr val="0000CC"/>
                </a:solidFill>
              </a:rPr>
              <a:t>triệu</a:t>
            </a:r>
            <a:r>
              <a:rPr lang="en-US" sz="2400" dirty="0" smtClean="0">
                <a:solidFill>
                  <a:srgbClr val="0000CC"/>
                </a:solidFill>
              </a:rPr>
              <a:t> </a:t>
            </a:r>
            <a:r>
              <a:rPr lang="en-US" sz="2400" dirty="0" err="1" smtClean="0">
                <a:solidFill>
                  <a:srgbClr val="0000CC"/>
                </a:solidFill>
              </a:rPr>
              <a:t>tấn</a:t>
            </a:r>
            <a:r>
              <a:rPr lang="en-US" sz="2400" dirty="0" smtClean="0">
                <a:solidFill>
                  <a:srgbClr val="0000CC"/>
                </a:solidFill>
              </a:rPr>
              <a:t> </a:t>
            </a:r>
            <a:r>
              <a:rPr lang="en-US" sz="2400" dirty="0" err="1" smtClean="0">
                <a:solidFill>
                  <a:srgbClr val="0000CC"/>
                </a:solidFill>
              </a:rPr>
              <a:t>phân</a:t>
            </a:r>
            <a:r>
              <a:rPr lang="en-US" sz="2400" dirty="0" smtClean="0">
                <a:solidFill>
                  <a:srgbClr val="0000CC"/>
                </a:solidFill>
              </a:rPr>
              <a:t> </a:t>
            </a:r>
            <a:r>
              <a:rPr lang="en-US" sz="2400" dirty="0" err="1" smtClean="0">
                <a:solidFill>
                  <a:srgbClr val="0000CC"/>
                </a:solidFill>
              </a:rPr>
              <a:t>vô</a:t>
            </a:r>
            <a:r>
              <a:rPr lang="en-US" sz="2400" dirty="0" smtClean="0">
                <a:solidFill>
                  <a:srgbClr val="0000CC"/>
                </a:solidFill>
              </a:rPr>
              <a:t> </a:t>
            </a:r>
            <a:r>
              <a:rPr lang="en-US" sz="2400" dirty="0" err="1" smtClean="0">
                <a:solidFill>
                  <a:srgbClr val="0000CC"/>
                </a:solidFill>
              </a:rPr>
              <a:t>cơ</a:t>
            </a:r>
            <a:r>
              <a:rPr lang="en-US" sz="2400" dirty="0" smtClean="0">
                <a:solidFill>
                  <a:srgbClr val="0000CC"/>
                </a:solidFill>
              </a:rPr>
              <a:t> (65% </a:t>
            </a:r>
            <a:r>
              <a:rPr lang="en-US" sz="2400" dirty="0" err="1" smtClean="0">
                <a:solidFill>
                  <a:srgbClr val="0000CC"/>
                </a:solidFill>
              </a:rPr>
              <a:t>sản</a:t>
            </a:r>
            <a:r>
              <a:rPr lang="en-US" sz="2400" dirty="0" smtClean="0">
                <a:solidFill>
                  <a:srgbClr val="0000CC"/>
                </a:solidFill>
              </a:rPr>
              <a:t> </a:t>
            </a:r>
            <a:r>
              <a:rPr lang="en-US" sz="2400" dirty="0" err="1" smtClean="0">
                <a:solidFill>
                  <a:srgbClr val="0000CC"/>
                </a:solidFill>
              </a:rPr>
              <a:t>xuất</a:t>
            </a:r>
            <a:r>
              <a:rPr lang="en-US" sz="2400" dirty="0" smtClean="0">
                <a:solidFill>
                  <a:srgbClr val="0000CC"/>
                </a:solidFill>
              </a:rPr>
              <a:t> </a:t>
            </a:r>
            <a:r>
              <a:rPr lang="en-US" sz="2400" dirty="0" err="1" smtClean="0">
                <a:solidFill>
                  <a:srgbClr val="0000CC"/>
                </a:solidFill>
              </a:rPr>
              <a:t>trong</a:t>
            </a:r>
            <a:r>
              <a:rPr lang="en-US" sz="2400" dirty="0" smtClean="0">
                <a:solidFill>
                  <a:srgbClr val="0000CC"/>
                </a:solidFill>
              </a:rPr>
              <a:t> </a:t>
            </a:r>
            <a:r>
              <a:rPr lang="en-US" sz="2400" dirty="0" err="1" smtClean="0">
                <a:solidFill>
                  <a:srgbClr val="0000CC"/>
                </a:solidFill>
              </a:rPr>
              <a:t>nước</a:t>
            </a:r>
            <a:r>
              <a:rPr lang="en-US" sz="2400" dirty="0" smtClean="0">
                <a:solidFill>
                  <a:srgbClr val="0000CC"/>
                </a:solidFill>
              </a:rPr>
              <a:t>, 35% </a:t>
            </a:r>
            <a:r>
              <a:rPr lang="en-US" sz="2400" dirty="0" err="1" smtClean="0">
                <a:solidFill>
                  <a:srgbClr val="0000CC"/>
                </a:solidFill>
              </a:rPr>
              <a:t>nhập</a:t>
            </a:r>
            <a:r>
              <a:rPr lang="en-US" sz="2400" dirty="0" smtClean="0">
                <a:solidFill>
                  <a:srgbClr val="0000CC"/>
                </a:solidFill>
              </a:rPr>
              <a:t> </a:t>
            </a:r>
            <a:r>
              <a:rPr lang="en-US" sz="2400" dirty="0" err="1" smtClean="0">
                <a:solidFill>
                  <a:srgbClr val="0000CC"/>
                </a:solidFill>
              </a:rPr>
              <a:t>khẩu</a:t>
            </a:r>
            <a:r>
              <a:rPr lang="en-US" sz="2400" dirty="0" smtClean="0">
                <a:solidFill>
                  <a:srgbClr val="0000CC"/>
                </a:solidFill>
              </a:rPr>
              <a:t>):</a:t>
            </a:r>
          </a:p>
          <a:p>
            <a:pPr marL="1409700" lvl="2" indent="-609600">
              <a:spcBef>
                <a:spcPts val="600"/>
              </a:spcBef>
              <a:buFont typeface="Monotype Sorts" pitchFamily="2" charset="2"/>
              <a:buNone/>
            </a:pPr>
            <a:r>
              <a:rPr lang="en-US" dirty="0" smtClean="0"/>
              <a:t>- 2,3 </a:t>
            </a:r>
            <a:r>
              <a:rPr lang="en-US" dirty="0" err="1" smtClean="0"/>
              <a:t>triệu</a:t>
            </a:r>
            <a:r>
              <a:rPr lang="en-US" dirty="0" smtClean="0"/>
              <a:t> </a:t>
            </a:r>
            <a:r>
              <a:rPr lang="en-US" dirty="0" err="1" smtClean="0"/>
              <a:t>tấn</a:t>
            </a:r>
            <a:r>
              <a:rPr lang="en-US" dirty="0" smtClean="0"/>
              <a:t> Urea</a:t>
            </a:r>
          </a:p>
          <a:p>
            <a:pPr marL="1409700" lvl="2" indent="-609600">
              <a:spcBef>
                <a:spcPts val="600"/>
              </a:spcBef>
              <a:buFont typeface="Monotype Sorts" pitchFamily="2" charset="2"/>
              <a:buNone/>
            </a:pPr>
            <a:r>
              <a:rPr lang="en-US" dirty="0" smtClean="0"/>
              <a:t>- 900 </a:t>
            </a:r>
            <a:r>
              <a:rPr lang="en-US" dirty="0" err="1" smtClean="0"/>
              <a:t>ngàn</a:t>
            </a:r>
            <a:r>
              <a:rPr lang="en-US" dirty="0" smtClean="0"/>
              <a:t> </a:t>
            </a:r>
            <a:r>
              <a:rPr lang="en-US" dirty="0" err="1" smtClean="0"/>
              <a:t>tấn</a:t>
            </a:r>
            <a:r>
              <a:rPr lang="en-US" dirty="0" smtClean="0"/>
              <a:t> DAP</a:t>
            </a:r>
          </a:p>
          <a:p>
            <a:pPr marL="1409700" lvl="2" indent="-609600">
              <a:spcBef>
                <a:spcPts val="600"/>
              </a:spcBef>
              <a:buFont typeface="Monotype Sorts" pitchFamily="2" charset="2"/>
              <a:buNone/>
            </a:pPr>
            <a:r>
              <a:rPr lang="en-US" dirty="0" smtClean="0"/>
              <a:t>- 850 </a:t>
            </a:r>
            <a:r>
              <a:rPr lang="en-US" dirty="0" err="1" smtClean="0"/>
              <a:t>ngàn</a:t>
            </a:r>
            <a:r>
              <a:rPr lang="en-US" dirty="0" smtClean="0"/>
              <a:t> </a:t>
            </a:r>
            <a:r>
              <a:rPr lang="en-US" dirty="0" err="1" smtClean="0"/>
              <a:t>tấn</a:t>
            </a:r>
            <a:r>
              <a:rPr lang="en-US" dirty="0" smtClean="0"/>
              <a:t> SA</a:t>
            </a:r>
          </a:p>
          <a:p>
            <a:pPr marL="1409700" lvl="2" indent="-609600">
              <a:spcBef>
                <a:spcPts val="600"/>
              </a:spcBef>
              <a:buFont typeface="Monotype Sorts" pitchFamily="2" charset="2"/>
              <a:buNone/>
            </a:pPr>
            <a:r>
              <a:rPr lang="en-US" dirty="0" smtClean="0"/>
              <a:t>- 950 </a:t>
            </a:r>
            <a:r>
              <a:rPr lang="en-US" dirty="0" err="1" smtClean="0"/>
              <a:t>ngàn</a:t>
            </a:r>
            <a:r>
              <a:rPr lang="en-US" dirty="0" smtClean="0"/>
              <a:t> </a:t>
            </a:r>
            <a:r>
              <a:rPr lang="en-US" dirty="0" err="1" smtClean="0"/>
              <a:t>tấn</a:t>
            </a:r>
            <a:r>
              <a:rPr lang="en-US" dirty="0" smtClean="0"/>
              <a:t> MOP</a:t>
            </a:r>
          </a:p>
          <a:p>
            <a:pPr marL="1409700" lvl="2" indent="-609600">
              <a:spcBef>
                <a:spcPts val="600"/>
              </a:spcBef>
              <a:buFont typeface="Monotype Sorts" pitchFamily="2" charset="2"/>
              <a:buNone/>
            </a:pPr>
            <a:r>
              <a:rPr lang="en-US" dirty="0" smtClean="0"/>
              <a:t>- 1,4 </a:t>
            </a:r>
            <a:r>
              <a:rPr lang="en-US" dirty="0" err="1" smtClean="0"/>
              <a:t>triệu</a:t>
            </a:r>
            <a:r>
              <a:rPr lang="en-US" dirty="0" smtClean="0"/>
              <a:t> </a:t>
            </a:r>
            <a:r>
              <a:rPr lang="en-US" dirty="0" err="1" smtClean="0"/>
              <a:t>tấn</a:t>
            </a:r>
            <a:r>
              <a:rPr lang="en-US" dirty="0" smtClean="0"/>
              <a:t> </a:t>
            </a:r>
            <a:r>
              <a:rPr lang="en-US" dirty="0" err="1" smtClean="0"/>
              <a:t>phân</a:t>
            </a:r>
            <a:r>
              <a:rPr lang="en-US" dirty="0" smtClean="0"/>
              <a:t> </a:t>
            </a:r>
            <a:r>
              <a:rPr lang="en-US" dirty="0" err="1" smtClean="0"/>
              <a:t>lân</a:t>
            </a:r>
            <a:r>
              <a:rPr lang="en-US" dirty="0" smtClean="0"/>
              <a:t> (SSP, FMP)</a:t>
            </a:r>
          </a:p>
          <a:p>
            <a:pPr marL="1409700" lvl="2" indent="-609600">
              <a:spcBef>
                <a:spcPts val="600"/>
              </a:spcBef>
              <a:buFont typeface="Monotype Sorts" pitchFamily="2" charset="2"/>
              <a:buNone/>
            </a:pPr>
            <a:r>
              <a:rPr lang="en-US" dirty="0" smtClean="0"/>
              <a:t>- 3,8 </a:t>
            </a:r>
            <a:r>
              <a:rPr lang="en-US" dirty="0" err="1" smtClean="0"/>
              <a:t>triệu</a:t>
            </a:r>
            <a:r>
              <a:rPr lang="en-US" dirty="0" smtClean="0"/>
              <a:t> </a:t>
            </a:r>
            <a:r>
              <a:rPr lang="en-US" dirty="0" err="1" smtClean="0"/>
              <a:t>tấn</a:t>
            </a:r>
            <a:r>
              <a:rPr lang="en-US" dirty="0" smtClean="0"/>
              <a:t> NPK</a:t>
            </a:r>
          </a:p>
          <a:p>
            <a:pPr marL="609600" indent="-609600">
              <a:buFont typeface="Monotype Sorts" pitchFamily="2" charset="2"/>
              <a:buNone/>
            </a:pPr>
            <a:r>
              <a:rPr lang="en-US" sz="2400" dirty="0" err="1" smtClean="0">
                <a:solidFill>
                  <a:srgbClr val="0000CC"/>
                </a:solidFill>
              </a:rPr>
              <a:t>Sử</a:t>
            </a:r>
            <a:r>
              <a:rPr lang="en-US" sz="2400" dirty="0" smtClean="0">
                <a:solidFill>
                  <a:srgbClr val="0000CC"/>
                </a:solidFill>
              </a:rPr>
              <a:t> </a:t>
            </a:r>
            <a:r>
              <a:rPr lang="en-US" sz="2400" dirty="0" err="1" smtClean="0">
                <a:solidFill>
                  <a:srgbClr val="0000CC"/>
                </a:solidFill>
              </a:rPr>
              <a:t>dụng</a:t>
            </a:r>
            <a:r>
              <a:rPr lang="en-US" sz="2400" dirty="0" smtClean="0">
                <a:solidFill>
                  <a:srgbClr val="0000CC"/>
                </a:solidFill>
              </a:rPr>
              <a:t>: 1 </a:t>
            </a:r>
            <a:r>
              <a:rPr lang="en-US" sz="2400" dirty="0" err="1" smtClean="0">
                <a:solidFill>
                  <a:srgbClr val="0000CC"/>
                </a:solidFill>
              </a:rPr>
              <a:t>triệu</a:t>
            </a:r>
            <a:r>
              <a:rPr lang="en-US" sz="2400" dirty="0" smtClean="0">
                <a:solidFill>
                  <a:srgbClr val="0000CC"/>
                </a:solidFill>
              </a:rPr>
              <a:t> </a:t>
            </a:r>
            <a:r>
              <a:rPr lang="en-US" sz="2400" dirty="0" err="1" smtClean="0">
                <a:solidFill>
                  <a:srgbClr val="0000CC"/>
                </a:solidFill>
              </a:rPr>
              <a:t>tấn</a:t>
            </a:r>
            <a:r>
              <a:rPr lang="en-US" sz="2400" dirty="0" smtClean="0">
                <a:solidFill>
                  <a:srgbClr val="0000CC"/>
                </a:solidFill>
              </a:rPr>
              <a:t> </a:t>
            </a:r>
            <a:r>
              <a:rPr lang="en-US" sz="2400" dirty="0" err="1" smtClean="0">
                <a:solidFill>
                  <a:srgbClr val="0000CC"/>
                </a:solidFill>
              </a:rPr>
              <a:t>phân</a:t>
            </a:r>
            <a:r>
              <a:rPr lang="en-US" sz="2400" dirty="0" smtClean="0">
                <a:solidFill>
                  <a:srgbClr val="0000CC"/>
                </a:solidFill>
              </a:rPr>
              <a:t> </a:t>
            </a:r>
            <a:r>
              <a:rPr lang="en-US" sz="2400" dirty="0" err="1" smtClean="0">
                <a:solidFill>
                  <a:srgbClr val="0000CC"/>
                </a:solidFill>
              </a:rPr>
              <a:t>hữu</a:t>
            </a:r>
            <a:r>
              <a:rPr lang="en-US" sz="2400" dirty="0" smtClean="0">
                <a:solidFill>
                  <a:srgbClr val="0000CC"/>
                </a:solidFill>
              </a:rPr>
              <a:t> </a:t>
            </a:r>
            <a:r>
              <a:rPr lang="en-US" sz="2400" dirty="0" err="1" smtClean="0">
                <a:solidFill>
                  <a:srgbClr val="0000CC"/>
                </a:solidFill>
              </a:rPr>
              <a:t>cơ</a:t>
            </a:r>
            <a:r>
              <a:rPr lang="en-US" sz="2400" dirty="0" smtClean="0">
                <a:solidFill>
                  <a:srgbClr val="0000CC"/>
                </a:solidFill>
              </a:rPr>
              <a:t> (</a:t>
            </a:r>
            <a:r>
              <a:rPr lang="en-US" sz="2400" dirty="0" err="1" smtClean="0">
                <a:solidFill>
                  <a:srgbClr val="0000CC"/>
                </a:solidFill>
              </a:rPr>
              <a:t>không</a:t>
            </a:r>
            <a:r>
              <a:rPr lang="en-US" sz="2400" dirty="0" smtClean="0">
                <a:solidFill>
                  <a:srgbClr val="0000CC"/>
                </a:solidFill>
              </a:rPr>
              <a:t> </a:t>
            </a:r>
            <a:r>
              <a:rPr lang="en-US" sz="2400" dirty="0" err="1" smtClean="0">
                <a:solidFill>
                  <a:srgbClr val="0000CC"/>
                </a:solidFill>
              </a:rPr>
              <a:t>kể</a:t>
            </a:r>
            <a:r>
              <a:rPr lang="en-US" sz="2400" dirty="0" smtClean="0">
                <a:solidFill>
                  <a:srgbClr val="0000CC"/>
                </a:solidFill>
              </a:rPr>
              <a:t> </a:t>
            </a:r>
            <a:r>
              <a:rPr lang="en-US" sz="2400" dirty="0" err="1" smtClean="0">
                <a:solidFill>
                  <a:srgbClr val="0000CC"/>
                </a:solidFill>
              </a:rPr>
              <a:t>phân</a:t>
            </a:r>
            <a:r>
              <a:rPr lang="en-US" sz="2400" dirty="0" smtClean="0">
                <a:solidFill>
                  <a:srgbClr val="0000CC"/>
                </a:solidFill>
              </a:rPr>
              <a:t> </a:t>
            </a:r>
            <a:r>
              <a:rPr lang="en-US" sz="2400" dirty="0" err="1" smtClean="0">
                <a:solidFill>
                  <a:srgbClr val="0000CC"/>
                </a:solidFill>
              </a:rPr>
              <a:t>hữu</a:t>
            </a:r>
            <a:r>
              <a:rPr lang="en-US" sz="2400" dirty="0" smtClean="0">
                <a:solidFill>
                  <a:srgbClr val="0000CC"/>
                </a:solidFill>
              </a:rPr>
              <a:t> </a:t>
            </a:r>
            <a:r>
              <a:rPr lang="en-US" sz="2400" dirty="0" err="1" smtClean="0">
                <a:solidFill>
                  <a:srgbClr val="0000CC"/>
                </a:solidFill>
              </a:rPr>
              <a:t>cơ</a:t>
            </a:r>
            <a:r>
              <a:rPr lang="en-US" sz="2400" dirty="0" smtClean="0">
                <a:solidFill>
                  <a:srgbClr val="0000CC"/>
                </a:solidFill>
              </a:rPr>
              <a:t> </a:t>
            </a:r>
            <a:r>
              <a:rPr lang="en-US" sz="2400" dirty="0" err="1" smtClean="0">
                <a:solidFill>
                  <a:srgbClr val="0000CC"/>
                </a:solidFill>
              </a:rPr>
              <a:t>nông</a:t>
            </a:r>
            <a:r>
              <a:rPr lang="en-US" sz="2400" dirty="0" smtClean="0">
                <a:solidFill>
                  <a:srgbClr val="0000CC"/>
                </a:solidFill>
              </a:rPr>
              <a:t> </a:t>
            </a:r>
            <a:r>
              <a:rPr lang="en-US" sz="2400" dirty="0" err="1" smtClean="0">
                <a:solidFill>
                  <a:srgbClr val="0000CC"/>
                </a:solidFill>
              </a:rPr>
              <a:t>dân</a:t>
            </a:r>
            <a:r>
              <a:rPr lang="en-US" sz="2400" dirty="0" smtClean="0">
                <a:solidFill>
                  <a:srgbClr val="0000CC"/>
                </a:solidFill>
              </a:rPr>
              <a:t> </a:t>
            </a:r>
            <a:r>
              <a:rPr lang="en-US" sz="2400" dirty="0" err="1" smtClean="0">
                <a:solidFill>
                  <a:srgbClr val="0000CC"/>
                </a:solidFill>
              </a:rPr>
              <a:t>tự</a:t>
            </a:r>
            <a:r>
              <a:rPr lang="en-US" sz="2400" dirty="0" smtClean="0">
                <a:solidFill>
                  <a:srgbClr val="0000CC"/>
                </a:solidFill>
              </a:rPr>
              <a:t> ủ </a:t>
            </a:r>
            <a:r>
              <a:rPr lang="en-US" sz="2400" dirty="0" err="1" smtClean="0">
                <a:solidFill>
                  <a:srgbClr val="0000CC"/>
                </a:solidFill>
              </a:rPr>
              <a:t>và</a:t>
            </a:r>
            <a:r>
              <a:rPr lang="en-US" sz="2400" dirty="0" smtClean="0">
                <a:solidFill>
                  <a:srgbClr val="0000CC"/>
                </a:solidFill>
              </a:rPr>
              <a:t> </a:t>
            </a:r>
            <a:r>
              <a:rPr lang="en-US" sz="2400" dirty="0" err="1" smtClean="0">
                <a:solidFill>
                  <a:srgbClr val="0000CC"/>
                </a:solidFill>
              </a:rPr>
              <a:t>bón</a:t>
            </a:r>
            <a:r>
              <a:rPr lang="en-US" sz="2400" dirty="0" smtClean="0">
                <a:solidFill>
                  <a:srgbClr val="0000CC"/>
                </a:solidFill>
              </a:rPr>
              <a:t>)</a:t>
            </a:r>
          </a:p>
          <a:p>
            <a:pPr marL="609600" indent="-609600">
              <a:buFont typeface="Monotype Sorts" pitchFamily="2" charset="2"/>
              <a:buNone/>
            </a:pPr>
            <a:r>
              <a:rPr lang="en-US" sz="2800" dirty="0" smtClean="0">
                <a:solidFill>
                  <a:srgbClr val="FF0000"/>
                </a:solidFill>
              </a:rPr>
              <a:t>==&gt;</a:t>
            </a:r>
            <a:r>
              <a:rPr lang="en-US" sz="2800" dirty="0" err="1" smtClean="0">
                <a:solidFill>
                  <a:srgbClr val="FF0000"/>
                </a:solidFill>
              </a:rPr>
              <a:t>Tỉ</a:t>
            </a:r>
            <a:r>
              <a:rPr lang="en-US" sz="2800" dirty="0" smtClean="0">
                <a:solidFill>
                  <a:srgbClr val="FF0000"/>
                </a:solidFill>
              </a:rPr>
              <a:t> </a:t>
            </a:r>
            <a:r>
              <a:rPr lang="en-US" sz="2800" dirty="0" err="1" smtClean="0">
                <a:solidFill>
                  <a:srgbClr val="FF0000"/>
                </a:solidFill>
              </a:rPr>
              <a:t>lệ</a:t>
            </a:r>
            <a:r>
              <a:rPr lang="en-US" sz="2800" dirty="0" smtClean="0">
                <a:solidFill>
                  <a:srgbClr val="FF0000"/>
                </a:solidFill>
              </a:rPr>
              <a:t> </a:t>
            </a:r>
            <a:r>
              <a:rPr lang="en-US" sz="2800" dirty="0" err="1" smtClean="0">
                <a:solidFill>
                  <a:srgbClr val="FF0000"/>
                </a:solidFill>
              </a:rPr>
              <a:t>dinh</a:t>
            </a:r>
            <a:r>
              <a:rPr lang="en-US" sz="2800" dirty="0" smtClean="0">
                <a:solidFill>
                  <a:srgbClr val="FF0000"/>
                </a:solidFill>
              </a:rPr>
              <a:t> </a:t>
            </a:r>
            <a:r>
              <a:rPr lang="en-US" sz="2800" dirty="0" err="1" smtClean="0">
                <a:solidFill>
                  <a:srgbClr val="FF0000"/>
                </a:solidFill>
              </a:rPr>
              <a:t>dưỡng</a:t>
            </a:r>
            <a:r>
              <a:rPr lang="en-US" sz="2800" dirty="0" smtClean="0">
                <a:solidFill>
                  <a:srgbClr val="FF0000"/>
                </a:solidFill>
              </a:rPr>
              <a:t> </a:t>
            </a:r>
            <a:r>
              <a:rPr lang="en-US" sz="2800" dirty="0" err="1" smtClean="0">
                <a:solidFill>
                  <a:srgbClr val="FF0000"/>
                </a:solidFill>
              </a:rPr>
              <a:t>từ</a:t>
            </a:r>
            <a:r>
              <a:rPr lang="en-US" sz="2800" dirty="0" smtClean="0">
                <a:solidFill>
                  <a:srgbClr val="FF0000"/>
                </a:solidFill>
              </a:rPr>
              <a:t> </a:t>
            </a:r>
            <a:r>
              <a:rPr lang="en-US" sz="2800" dirty="0" err="1" smtClean="0">
                <a:solidFill>
                  <a:srgbClr val="FF0000"/>
                </a:solidFill>
              </a:rPr>
              <a:t>các</a:t>
            </a:r>
            <a:r>
              <a:rPr lang="en-US" sz="2800" dirty="0" smtClean="0">
                <a:solidFill>
                  <a:srgbClr val="FF0000"/>
                </a:solidFill>
              </a:rPr>
              <a:t> </a:t>
            </a:r>
            <a:r>
              <a:rPr lang="en-US" sz="2800" dirty="0" err="1" smtClean="0">
                <a:solidFill>
                  <a:srgbClr val="FF0000"/>
                </a:solidFill>
              </a:rPr>
              <a:t>nguồn</a:t>
            </a:r>
            <a:r>
              <a:rPr lang="en-US" sz="2800" dirty="0" smtClean="0">
                <a:solidFill>
                  <a:srgbClr val="FF0000"/>
                </a:solidFill>
              </a:rPr>
              <a:t>: </a:t>
            </a:r>
            <a:r>
              <a:rPr lang="en-US" sz="2800" dirty="0" err="1" smtClean="0">
                <a:solidFill>
                  <a:srgbClr val="FF0000"/>
                </a:solidFill>
              </a:rPr>
              <a:t>Mất</a:t>
            </a:r>
            <a:r>
              <a:rPr lang="en-US" sz="2800" dirty="0" smtClean="0">
                <a:solidFill>
                  <a:srgbClr val="FF0000"/>
                </a:solidFill>
              </a:rPr>
              <a:t> </a:t>
            </a:r>
            <a:r>
              <a:rPr lang="en-US" sz="2800" dirty="0" err="1" smtClean="0">
                <a:solidFill>
                  <a:srgbClr val="FF0000"/>
                </a:solidFill>
              </a:rPr>
              <a:t>cân</a:t>
            </a:r>
            <a:r>
              <a:rPr lang="en-US" sz="2800" dirty="0" smtClean="0">
                <a:solidFill>
                  <a:srgbClr val="FF0000"/>
                </a:solidFill>
              </a:rPr>
              <a:t> </a:t>
            </a:r>
            <a:r>
              <a:rPr lang="en-US" sz="2800" dirty="0" err="1" smtClean="0">
                <a:solidFill>
                  <a:srgbClr val="FF0000"/>
                </a:solidFill>
              </a:rPr>
              <a:t>đối</a:t>
            </a:r>
            <a:r>
              <a:rPr lang="en-US" sz="2800" dirty="0" smtClean="0">
                <a:solidFill>
                  <a:srgbClr val="FF0000"/>
                </a:solidFill>
              </a:rPr>
              <a:t> </a:t>
            </a:r>
            <a:r>
              <a:rPr lang="en-US" sz="2800" dirty="0" err="1" smtClean="0">
                <a:solidFill>
                  <a:srgbClr val="FF0000"/>
                </a:solidFill>
              </a:rPr>
              <a:t>nghiêm</a:t>
            </a:r>
            <a:r>
              <a:rPr lang="en-US" sz="2800" dirty="0" smtClean="0">
                <a:solidFill>
                  <a:srgbClr val="FF0000"/>
                </a:solidFill>
              </a:rPr>
              <a:t> </a:t>
            </a:r>
            <a:r>
              <a:rPr lang="en-US" sz="2800" dirty="0" err="1" smtClean="0">
                <a:solidFill>
                  <a:srgbClr val="FF0000"/>
                </a:solidFill>
              </a:rPr>
              <a:t>trọng</a:t>
            </a:r>
            <a:endParaRPr lang="en-US" sz="2800" dirty="0" smtClean="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381000" y="228600"/>
            <a:ext cx="8458200" cy="762000"/>
          </a:xfrm>
        </p:spPr>
        <p:txBody>
          <a:bodyPr/>
          <a:lstStyle/>
          <a:p>
            <a:pPr algn="ctr"/>
            <a:r>
              <a:rPr lang="en-US" sz="2400" dirty="0" err="1" smtClean="0">
                <a:solidFill>
                  <a:srgbClr val="000099"/>
                </a:solidFill>
                <a:latin typeface="Arial" pitchFamily="34" charset="0"/>
                <a:cs typeface="Arial" pitchFamily="34" charset="0"/>
              </a:rPr>
              <a:t>Ảnh</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hưởng</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của</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liều</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lượng</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và</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tỷ</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lệ</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pha</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loãng</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chất</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thải</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lỏng</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hầm</a:t>
            </a:r>
            <a:r>
              <a:rPr lang="en-US" sz="2400" dirty="0" smtClean="0">
                <a:solidFill>
                  <a:srgbClr val="000099"/>
                </a:solidFill>
                <a:latin typeface="Arial" pitchFamily="34" charset="0"/>
                <a:cs typeface="Arial" pitchFamily="34" charset="0"/>
              </a:rPr>
              <a:t> KSH </a:t>
            </a:r>
            <a:r>
              <a:rPr lang="en-US" sz="2400" dirty="0" err="1" smtClean="0">
                <a:solidFill>
                  <a:srgbClr val="000099"/>
                </a:solidFill>
                <a:latin typeface="Arial" pitchFamily="34" charset="0"/>
                <a:cs typeface="Arial" pitchFamily="34" charset="0"/>
              </a:rPr>
              <a:t>đến</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năng</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suất</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cải</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bắp</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trên</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đất</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phù</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sa</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sông</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Hồng</a:t>
            </a:r>
            <a:r>
              <a:rPr lang="en-US" sz="2400" dirty="0" smtClean="0">
                <a:solidFill>
                  <a:srgbClr val="000099"/>
                </a:solidFill>
                <a:latin typeface="Arial" pitchFamily="34" charset="0"/>
                <a:cs typeface="Arial" pitchFamily="34" charset="0"/>
              </a:rPr>
              <a:t> </a:t>
            </a:r>
            <a:endParaRPr lang="en-US" altLang="zh-CN" sz="2400" dirty="0" smtClean="0">
              <a:solidFill>
                <a:srgbClr val="000099"/>
              </a:solidFill>
              <a:latin typeface="Arial" pitchFamily="34" charset="0"/>
              <a:ea typeface="SimSun" pitchFamily="2" charset="-122"/>
              <a:cs typeface="Arial" pitchFamily="34" charset="0"/>
            </a:endParaRPr>
          </a:p>
        </p:txBody>
      </p:sp>
      <p:graphicFrame>
        <p:nvGraphicFramePr>
          <p:cNvPr id="334096" name="Group 272"/>
          <p:cNvGraphicFramePr>
            <a:graphicFrameLocks noGrp="1"/>
          </p:cNvGraphicFramePr>
          <p:nvPr>
            <p:ph type="tbl" idx="1"/>
          </p:nvPr>
        </p:nvGraphicFramePr>
        <p:xfrm>
          <a:off x="762001" y="1447800"/>
          <a:ext cx="7696199" cy="4229017"/>
        </p:xfrm>
        <a:graphic>
          <a:graphicData uri="http://schemas.openxmlformats.org/drawingml/2006/table">
            <a:tbl>
              <a:tblPr/>
              <a:tblGrid>
                <a:gridCol w="3446059"/>
                <a:gridCol w="2345140"/>
                <a:gridCol w="1905000"/>
              </a:tblGrid>
              <a:tr h="533400">
                <a:tc>
                  <a:txBody>
                    <a:bodyPr/>
                    <a:lstStyle/>
                    <a:p>
                      <a:pPr marL="0" marR="0" algn="ctr">
                        <a:lnSpc>
                          <a:spcPct val="120000"/>
                        </a:lnSpc>
                        <a:spcBef>
                          <a:spcPts val="300"/>
                        </a:spcBef>
                        <a:spcAft>
                          <a:spcPts val="300"/>
                        </a:spcAft>
                      </a:pPr>
                      <a:r>
                        <a:rPr lang="en-US" sz="2000" i="0" dirty="0" err="1" smtClean="0">
                          <a:solidFill>
                            <a:schemeClr val="tx1"/>
                          </a:solidFill>
                          <a:latin typeface="Arial" pitchFamily="34" charset="0"/>
                          <a:cs typeface="Arial" pitchFamily="34" charset="0"/>
                        </a:rPr>
                        <a:t>Công</a:t>
                      </a:r>
                      <a:r>
                        <a:rPr lang="en-US" sz="2000" i="0" baseline="0" dirty="0" smtClean="0">
                          <a:solidFill>
                            <a:schemeClr val="tx1"/>
                          </a:solidFill>
                          <a:latin typeface="Arial" pitchFamily="34" charset="0"/>
                          <a:cs typeface="Arial" pitchFamily="34" charset="0"/>
                        </a:rPr>
                        <a:t> </a:t>
                      </a:r>
                      <a:r>
                        <a:rPr lang="en-US" sz="2000" i="0" baseline="0" dirty="0" err="1" smtClean="0">
                          <a:solidFill>
                            <a:schemeClr val="tx1"/>
                          </a:solidFill>
                          <a:latin typeface="Arial" pitchFamily="34" charset="0"/>
                          <a:cs typeface="Arial" pitchFamily="34" charset="0"/>
                        </a:rPr>
                        <a:t>thức</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en-US" sz="2000" i="0" dirty="0" err="1" smtClean="0">
                          <a:solidFill>
                            <a:schemeClr val="tx1"/>
                          </a:solidFill>
                          <a:latin typeface="Arial" pitchFamily="34" charset="0"/>
                          <a:cs typeface="Arial" pitchFamily="34" charset="0"/>
                        </a:rPr>
                        <a:t>NS,</a:t>
                      </a:r>
                      <a:r>
                        <a:rPr lang="en-US" sz="2000" i="0" baseline="0" dirty="0" err="1" smtClean="0">
                          <a:solidFill>
                            <a:schemeClr val="tx1"/>
                          </a:solidFill>
                          <a:latin typeface="Arial" pitchFamily="34" charset="0"/>
                          <a:cs typeface="Arial" pitchFamily="34" charset="0"/>
                        </a:rPr>
                        <a:t>tấn</a:t>
                      </a:r>
                      <a:r>
                        <a:rPr lang="en-US" sz="2000" i="0" baseline="0" dirty="0" smtClean="0">
                          <a:solidFill>
                            <a:schemeClr val="tx1"/>
                          </a:solidFill>
                          <a:latin typeface="Arial" pitchFamily="34" charset="0"/>
                          <a:cs typeface="Arial" pitchFamily="34" charset="0"/>
                        </a:rPr>
                        <a:t>/ha</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20000"/>
                        </a:lnSpc>
                        <a:spcBef>
                          <a:spcPts val="300"/>
                        </a:spcBef>
                        <a:spcAft>
                          <a:spcPts val="300"/>
                        </a:spcAft>
                        <a:buClrTx/>
                        <a:buSzTx/>
                        <a:buFontTx/>
                        <a:buNone/>
                        <a:tabLst/>
                        <a:defRPr/>
                      </a:pPr>
                      <a:r>
                        <a:rPr lang="nl-NL" sz="2000" i="0" dirty="0" smtClean="0">
                          <a:solidFill>
                            <a:schemeClr val="tx1"/>
                          </a:solidFill>
                          <a:latin typeface="Arial" pitchFamily="34" charset="0"/>
                          <a:cs typeface="Arial" pitchFamily="34" charset="0"/>
                        </a:rPr>
                        <a:t>Bội</a:t>
                      </a:r>
                      <a:r>
                        <a:rPr lang="nl-NL" sz="2000" i="0" baseline="0" dirty="0" smtClean="0">
                          <a:solidFill>
                            <a:schemeClr val="tx1"/>
                          </a:solidFill>
                          <a:latin typeface="Arial" pitchFamily="34" charset="0"/>
                          <a:cs typeface="Arial" pitchFamily="34" charset="0"/>
                        </a:rPr>
                        <a:t> thu, %</a:t>
                      </a:r>
                      <a:r>
                        <a:rPr lang="en-US" sz="2000" i="0" baseline="0" dirty="0" smtClean="0">
                          <a:solidFill>
                            <a:schemeClr val="tx1"/>
                          </a:solidFill>
                          <a:latin typeface="Arial" pitchFamily="34" charset="0"/>
                          <a:cs typeface="Arial" pitchFamily="34" charset="0"/>
                        </a:rPr>
                        <a:t> </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711">
                <a:tc>
                  <a:txBody>
                    <a:bodyPr/>
                    <a:lstStyle/>
                    <a:p>
                      <a:pPr marL="0" marR="0" algn="ctr">
                        <a:lnSpc>
                          <a:spcPct val="120000"/>
                        </a:lnSpc>
                        <a:spcBef>
                          <a:spcPts val="300"/>
                        </a:spcBef>
                        <a:spcAft>
                          <a:spcPts val="300"/>
                        </a:spcAft>
                      </a:pPr>
                      <a:r>
                        <a:rPr lang="nl-NL" sz="2000" i="0" spc="-20" dirty="0" smtClean="0">
                          <a:solidFill>
                            <a:schemeClr val="tx1"/>
                          </a:solidFill>
                          <a:latin typeface="Arial" pitchFamily="34" charset="0"/>
                          <a:cs typeface="Arial" pitchFamily="34" charset="0"/>
                        </a:rPr>
                        <a:t>Đ/c (NPK)</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48,32</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a:t>
                      </a:r>
                      <a:endParaRPr lang="en-US" sz="2000" i="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711">
                <a:tc>
                  <a:txBody>
                    <a:bodyPr/>
                    <a:lstStyle/>
                    <a:p>
                      <a:pPr marL="0" marR="0" algn="ctr">
                        <a:lnSpc>
                          <a:spcPct val="120000"/>
                        </a:lnSpc>
                        <a:spcBef>
                          <a:spcPts val="300"/>
                        </a:spcBef>
                        <a:spcAft>
                          <a:spcPts val="300"/>
                        </a:spcAft>
                      </a:pPr>
                      <a:r>
                        <a:rPr lang="nl-NL" sz="2000" i="0" spc="-20" dirty="0" smtClean="0">
                          <a:solidFill>
                            <a:schemeClr val="tx1"/>
                          </a:solidFill>
                          <a:latin typeface="Arial" pitchFamily="34" charset="0"/>
                          <a:cs typeface="Arial" pitchFamily="34" charset="0"/>
                        </a:rPr>
                        <a:t>NPK </a:t>
                      </a:r>
                      <a:r>
                        <a:rPr lang="nl-NL" sz="2000" i="0" spc="-20" dirty="0">
                          <a:solidFill>
                            <a:schemeClr val="tx1"/>
                          </a:solidFill>
                          <a:latin typeface="Arial" pitchFamily="34" charset="0"/>
                          <a:cs typeface="Arial" pitchFamily="34" charset="0"/>
                        </a:rPr>
                        <a:t>+ 20 m</a:t>
                      </a:r>
                      <a:r>
                        <a:rPr lang="nl-NL" sz="2000" i="0" spc="-20" baseline="30000" dirty="0">
                          <a:solidFill>
                            <a:schemeClr val="tx1"/>
                          </a:solidFill>
                          <a:latin typeface="Arial" pitchFamily="34" charset="0"/>
                          <a:cs typeface="Arial" pitchFamily="34" charset="0"/>
                        </a:rPr>
                        <a:t>3</a:t>
                      </a:r>
                      <a:r>
                        <a:rPr lang="nl-NL" sz="2000" i="0" spc="-20" dirty="0">
                          <a:solidFill>
                            <a:schemeClr val="tx1"/>
                          </a:solidFill>
                          <a:latin typeface="Arial" pitchFamily="34" charset="0"/>
                          <a:cs typeface="Arial" pitchFamily="34" charset="0"/>
                        </a:rPr>
                        <a:t> phân biogas (pha loãng 1:1)</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51,94</a:t>
                      </a:r>
                      <a:endParaRPr lang="en-US" sz="2000" i="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7</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711">
                <a:tc>
                  <a:txBody>
                    <a:bodyPr/>
                    <a:lstStyle/>
                    <a:p>
                      <a:pPr marL="0" marR="0" algn="ctr">
                        <a:lnSpc>
                          <a:spcPct val="120000"/>
                        </a:lnSpc>
                        <a:spcBef>
                          <a:spcPts val="300"/>
                        </a:spcBef>
                        <a:spcAft>
                          <a:spcPts val="300"/>
                        </a:spcAft>
                      </a:pPr>
                      <a:r>
                        <a:rPr lang="nl-NL" sz="2000" i="0" dirty="0" smtClean="0">
                          <a:solidFill>
                            <a:schemeClr val="tx1"/>
                          </a:solidFill>
                          <a:latin typeface="Arial" pitchFamily="34" charset="0"/>
                          <a:cs typeface="Arial" pitchFamily="34" charset="0"/>
                        </a:rPr>
                        <a:t>NPK </a:t>
                      </a:r>
                      <a:r>
                        <a:rPr lang="nl-NL" sz="2000" i="0" dirty="0">
                          <a:solidFill>
                            <a:schemeClr val="tx1"/>
                          </a:solidFill>
                          <a:latin typeface="Arial" pitchFamily="34" charset="0"/>
                          <a:cs typeface="Arial" pitchFamily="34" charset="0"/>
                        </a:rPr>
                        <a:t>+ 40 m</a:t>
                      </a:r>
                      <a:r>
                        <a:rPr lang="nl-NL" sz="2000" i="0" baseline="30000" dirty="0">
                          <a:solidFill>
                            <a:schemeClr val="tx1"/>
                          </a:solidFill>
                          <a:latin typeface="Arial" pitchFamily="34" charset="0"/>
                          <a:cs typeface="Arial" pitchFamily="34" charset="0"/>
                        </a:rPr>
                        <a:t>3</a:t>
                      </a:r>
                      <a:r>
                        <a:rPr lang="nl-NL" sz="2000" i="0" dirty="0">
                          <a:solidFill>
                            <a:schemeClr val="tx1"/>
                          </a:solidFill>
                          <a:latin typeface="Arial" pitchFamily="34" charset="0"/>
                          <a:cs typeface="Arial" pitchFamily="34" charset="0"/>
                        </a:rPr>
                        <a:t> (1:1)</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55,43</a:t>
                      </a:r>
                      <a:endParaRPr lang="en-US" sz="2000" i="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15</a:t>
                      </a:r>
                      <a:endParaRPr lang="en-US" sz="2000" i="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711">
                <a:tc>
                  <a:txBody>
                    <a:bodyPr/>
                    <a:lstStyle/>
                    <a:p>
                      <a:pPr marL="0" marR="0" algn="ctr">
                        <a:lnSpc>
                          <a:spcPct val="120000"/>
                        </a:lnSpc>
                        <a:spcBef>
                          <a:spcPts val="300"/>
                        </a:spcBef>
                        <a:spcAft>
                          <a:spcPts val="300"/>
                        </a:spcAft>
                      </a:pPr>
                      <a:r>
                        <a:rPr lang="nl-NL" sz="2000" i="0" dirty="0" smtClean="0">
                          <a:solidFill>
                            <a:schemeClr val="tx1"/>
                          </a:solidFill>
                          <a:latin typeface="Arial" pitchFamily="34" charset="0"/>
                          <a:cs typeface="Arial" pitchFamily="34" charset="0"/>
                        </a:rPr>
                        <a:t>NPK </a:t>
                      </a:r>
                      <a:r>
                        <a:rPr lang="nl-NL" sz="2000" i="0" dirty="0">
                          <a:solidFill>
                            <a:schemeClr val="tx1"/>
                          </a:solidFill>
                          <a:latin typeface="Arial" pitchFamily="34" charset="0"/>
                          <a:cs typeface="Arial" pitchFamily="34" charset="0"/>
                        </a:rPr>
                        <a:t>+ 80 m</a:t>
                      </a:r>
                      <a:r>
                        <a:rPr lang="nl-NL" sz="2000" i="0" baseline="30000" dirty="0">
                          <a:solidFill>
                            <a:schemeClr val="tx1"/>
                          </a:solidFill>
                          <a:latin typeface="Arial" pitchFamily="34" charset="0"/>
                          <a:cs typeface="Arial" pitchFamily="34" charset="0"/>
                        </a:rPr>
                        <a:t>3</a:t>
                      </a:r>
                      <a:r>
                        <a:rPr lang="nl-NL" sz="2000" i="0" dirty="0">
                          <a:solidFill>
                            <a:schemeClr val="tx1"/>
                          </a:solidFill>
                          <a:latin typeface="Arial" pitchFamily="34" charset="0"/>
                          <a:cs typeface="Arial" pitchFamily="34" charset="0"/>
                        </a:rPr>
                        <a:t> (1:1)</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58,81</a:t>
                      </a:r>
                      <a:endParaRPr lang="en-US" sz="2000" i="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22</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711">
                <a:tc>
                  <a:txBody>
                    <a:bodyPr/>
                    <a:lstStyle/>
                    <a:p>
                      <a:pPr marL="0" marR="0" algn="ctr">
                        <a:lnSpc>
                          <a:spcPct val="120000"/>
                        </a:lnSpc>
                        <a:spcBef>
                          <a:spcPts val="300"/>
                        </a:spcBef>
                        <a:spcAft>
                          <a:spcPts val="300"/>
                        </a:spcAft>
                      </a:pPr>
                      <a:r>
                        <a:rPr lang="nl-NL" sz="2000" i="0" dirty="0" smtClean="0">
                          <a:solidFill>
                            <a:schemeClr val="tx1"/>
                          </a:solidFill>
                          <a:latin typeface="Arial" pitchFamily="34" charset="0"/>
                          <a:cs typeface="Arial" pitchFamily="34" charset="0"/>
                        </a:rPr>
                        <a:t>NPK </a:t>
                      </a:r>
                      <a:r>
                        <a:rPr lang="nl-NL" sz="2000" i="0" dirty="0">
                          <a:solidFill>
                            <a:schemeClr val="tx1"/>
                          </a:solidFill>
                          <a:latin typeface="Arial" pitchFamily="34" charset="0"/>
                          <a:cs typeface="Arial" pitchFamily="34" charset="0"/>
                        </a:rPr>
                        <a:t>+ 120 m</a:t>
                      </a:r>
                      <a:r>
                        <a:rPr lang="nl-NL" sz="2000" i="0" baseline="30000" dirty="0">
                          <a:solidFill>
                            <a:schemeClr val="tx1"/>
                          </a:solidFill>
                          <a:latin typeface="Arial" pitchFamily="34" charset="0"/>
                          <a:cs typeface="Arial" pitchFamily="34" charset="0"/>
                        </a:rPr>
                        <a:t>3</a:t>
                      </a:r>
                      <a:r>
                        <a:rPr lang="nl-NL" sz="2000" i="0" dirty="0">
                          <a:solidFill>
                            <a:schemeClr val="tx1"/>
                          </a:solidFill>
                          <a:latin typeface="Arial" pitchFamily="34" charset="0"/>
                          <a:cs typeface="Arial" pitchFamily="34" charset="0"/>
                        </a:rPr>
                        <a:t> (1:1)</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60,25</a:t>
                      </a:r>
                      <a:endParaRPr lang="en-US" sz="2000" i="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25</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711">
                <a:tc>
                  <a:txBody>
                    <a:bodyPr/>
                    <a:lstStyle/>
                    <a:p>
                      <a:pPr marL="0" marR="0" algn="ctr">
                        <a:lnSpc>
                          <a:spcPct val="120000"/>
                        </a:lnSpc>
                        <a:spcBef>
                          <a:spcPts val="300"/>
                        </a:spcBef>
                        <a:spcAft>
                          <a:spcPts val="300"/>
                        </a:spcAft>
                      </a:pPr>
                      <a:r>
                        <a:rPr lang="nl-NL" sz="2000" i="0" dirty="0" smtClean="0">
                          <a:solidFill>
                            <a:schemeClr val="tx1"/>
                          </a:solidFill>
                          <a:latin typeface="Arial" pitchFamily="34" charset="0"/>
                          <a:cs typeface="Arial" pitchFamily="34" charset="0"/>
                        </a:rPr>
                        <a:t>NPK </a:t>
                      </a:r>
                      <a:r>
                        <a:rPr lang="nl-NL" sz="2000" i="0" dirty="0">
                          <a:solidFill>
                            <a:schemeClr val="tx1"/>
                          </a:solidFill>
                          <a:latin typeface="Arial" pitchFamily="34" charset="0"/>
                          <a:cs typeface="Arial" pitchFamily="34" charset="0"/>
                        </a:rPr>
                        <a:t>+ 20 m</a:t>
                      </a:r>
                      <a:r>
                        <a:rPr lang="nl-NL" sz="2000" i="0" baseline="30000" dirty="0">
                          <a:solidFill>
                            <a:schemeClr val="tx1"/>
                          </a:solidFill>
                          <a:latin typeface="Arial" pitchFamily="34" charset="0"/>
                          <a:cs typeface="Arial" pitchFamily="34" charset="0"/>
                        </a:rPr>
                        <a:t>3</a:t>
                      </a:r>
                      <a:r>
                        <a:rPr lang="nl-NL" sz="2000" i="0" dirty="0">
                          <a:solidFill>
                            <a:schemeClr val="tx1"/>
                          </a:solidFill>
                          <a:latin typeface="Arial" pitchFamily="34" charset="0"/>
                          <a:cs typeface="Arial" pitchFamily="34" charset="0"/>
                        </a:rPr>
                        <a:t> (1:2)</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51,44</a:t>
                      </a:r>
                      <a:endParaRPr lang="en-US" sz="2000" i="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6</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711">
                <a:tc>
                  <a:txBody>
                    <a:bodyPr/>
                    <a:lstStyle/>
                    <a:p>
                      <a:pPr marL="0" marR="0" algn="ctr">
                        <a:lnSpc>
                          <a:spcPct val="120000"/>
                        </a:lnSpc>
                        <a:spcBef>
                          <a:spcPts val="300"/>
                        </a:spcBef>
                        <a:spcAft>
                          <a:spcPts val="300"/>
                        </a:spcAft>
                      </a:pPr>
                      <a:r>
                        <a:rPr lang="nl-NL" sz="2000" i="0" dirty="0" smtClean="0">
                          <a:solidFill>
                            <a:schemeClr val="tx1"/>
                          </a:solidFill>
                          <a:latin typeface="Arial" pitchFamily="34" charset="0"/>
                          <a:cs typeface="Arial" pitchFamily="34" charset="0"/>
                        </a:rPr>
                        <a:t>NPK </a:t>
                      </a:r>
                      <a:r>
                        <a:rPr lang="nl-NL" sz="2000" i="0" dirty="0">
                          <a:solidFill>
                            <a:schemeClr val="tx1"/>
                          </a:solidFill>
                          <a:latin typeface="Arial" pitchFamily="34" charset="0"/>
                          <a:cs typeface="Arial" pitchFamily="34" charset="0"/>
                        </a:rPr>
                        <a:t>+ 40 m</a:t>
                      </a:r>
                      <a:r>
                        <a:rPr lang="nl-NL" sz="2000" i="0" baseline="30000" dirty="0">
                          <a:solidFill>
                            <a:schemeClr val="tx1"/>
                          </a:solidFill>
                          <a:latin typeface="Arial" pitchFamily="34" charset="0"/>
                          <a:cs typeface="Arial" pitchFamily="34" charset="0"/>
                        </a:rPr>
                        <a:t>3</a:t>
                      </a:r>
                      <a:r>
                        <a:rPr lang="nl-NL" sz="2000" i="0" dirty="0">
                          <a:solidFill>
                            <a:schemeClr val="tx1"/>
                          </a:solidFill>
                          <a:latin typeface="Arial" pitchFamily="34" charset="0"/>
                          <a:cs typeface="Arial" pitchFamily="34" charset="0"/>
                        </a:rPr>
                        <a:t> (1:2)</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54,66</a:t>
                      </a:r>
                      <a:endParaRPr lang="en-US" sz="2000" i="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13</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711">
                <a:tc>
                  <a:txBody>
                    <a:bodyPr/>
                    <a:lstStyle/>
                    <a:p>
                      <a:pPr marL="0" marR="0" algn="ctr">
                        <a:lnSpc>
                          <a:spcPct val="120000"/>
                        </a:lnSpc>
                        <a:spcBef>
                          <a:spcPts val="300"/>
                        </a:spcBef>
                        <a:spcAft>
                          <a:spcPts val="300"/>
                        </a:spcAft>
                      </a:pPr>
                      <a:r>
                        <a:rPr lang="nl-NL" sz="2000" i="0" dirty="0" smtClean="0">
                          <a:solidFill>
                            <a:schemeClr val="tx1"/>
                          </a:solidFill>
                          <a:latin typeface="Arial" pitchFamily="34" charset="0"/>
                          <a:cs typeface="Arial" pitchFamily="34" charset="0"/>
                        </a:rPr>
                        <a:t>NPK </a:t>
                      </a:r>
                      <a:r>
                        <a:rPr lang="nl-NL" sz="2000" i="0" dirty="0">
                          <a:solidFill>
                            <a:schemeClr val="tx1"/>
                          </a:solidFill>
                          <a:latin typeface="Arial" pitchFamily="34" charset="0"/>
                          <a:cs typeface="Arial" pitchFamily="34" charset="0"/>
                        </a:rPr>
                        <a:t>+ 80 m</a:t>
                      </a:r>
                      <a:r>
                        <a:rPr lang="nl-NL" sz="2000" i="0" baseline="30000" dirty="0">
                          <a:solidFill>
                            <a:schemeClr val="tx1"/>
                          </a:solidFill>
                          <a:latin typeface="Arial" pitchFamily="34" charset="0"/>
                          <a:cs typeface="Arial" pitchFamily="34" charset="0"/>
                        </a:rPr>
                        <a:t>3</a:t>
                      </a:r>
                      <a:r>
                        <a:rPr lang="nl-NL" sz="2000" i="0" dirty="0">
                          <a:solidFill>
                            <a:schemeClr val="tx1"/>
                          </a:solidFill>
                          <a:latin typeface="Arial" pitchFamily="34" charset="0"/>
                          <a:cs typeface="Arial" pitchFamily="34" charset="0"/>
                        </a:rPr>
                        <a:t> (1:2)</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57,81</a:t>
                      </a:r>
                      <a:endParaRPr lang="en-US" sz="2000" i="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20</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711">
                <a:tc>
                  <a:txBody>
                    <a:bodyPr/>
                    <a:lstStyle/>
                    <a:p>
                      <a:pPr marL="0" marR="0" algn="ctr">
                        <a:lnSpc>
                          <a:spcPct val="120000"/>
                        </a:lnSpc>
                        <a:spcBef>
                          <a:spcPts val="300"/>
                        </a:spcBef>
                        <a:spcAft>
                          <a:spcPts val="300"/>
                        </a:spcAft>
                      </a:pPr>
                      <a:r>
                        <a:rPr lang="nl-NL" sz="2000" i="0" dirty="0" smtClean="0">
                          <a:solidFill>
                            <a:schemeClr val="tx1"/>
                          </a:solidFill>
                          <a:latin typeface="Arial" pitchFamily="34" charset="0"/>
                          <a:cs typeface="Arial" pitchFamily="34" charset="0"/>
                        </a:rPr>
                        <a:t>NPK </a:t>
                      </a:r>
                      <a:r>
                        <a:rPr lang="nl-NL" sz="2000" i="0" dirty="0">
                          <a:solidFill>
                            <a:schemeClr val="tx1"/>
                          </a:solidFill>
                          <a:latin typeface="Arial" pitchFamily="34" charset="0"/>
                          <a:cs typeface="Arial" pitchFamily="34" charset="0"/>
                        </a:rPr>
                        <a:t>+ 120 m</a:t>
                      </a:r>
                      <a:r>
                        <a:rPr lang="nl-NL" sz="2000" i="0" baseline="30000" dirty="0">
                          <a:solidFill>
                            <a:schemeClr val="tx1"/>
                          </a:solidFill>
                          <a:latin typeface="Arial" pitchFamily="34" charset="0"/>
                          <a:cs typeface="Arial" pitchFamily="34" charset="0"/>
                        </a:rPr>
                        <a:t>3</a:t>
                      </a:r>
                      <a:r>
                        <a:rPr lang="nl-NL" sz="2000" i="0" dirty="0">
                          <a:solidFill>
                            <a:schemeClr val="tx1"/>
                          </a:solidFill>
                          <a:latin typeface="Arial" pitchFamily="34" charset="0"/>
                          <a:cs typeface="Arial" pitchFamily="34" charset="0"/>
                        </a:rPr>
                        <a:t> (1:2)</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a:solidFill>
                            <a:schemeClr val="tx1"/>
                          </a:solidFill>
                          <a:latin typeface="Arial" pitchFamily="34" charset="0"/>
                          <a:cs typeface="Arial" pitchFamily="34" charset="0"/>
                        </a:rPr>
                        <a:t>58,74</a:t>
                      </a:r>
                      <a:endParaRPr lang="en-US" sz="2000" i="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20000"/>
                        </a:lnSpc>
                        <a:spcBef>
                          <a:spcPts val="300"/>
                        </a:spcBef>
                        <a:spcAft>
                          <a:spcPts val="300"/>
                        </a:spcAft>
                      </a:pPr>
                      <a:r>
                        <a:rPr lang="nl-NL" sz="2000" i="0" dirty="0">
                          <a:solidFill>
                            <a:schemeClr val="tx1"/>
                          </a:solidFill>
                          <a:latin typeface="Arial" pitchFamily="34" charset="0"/>
                          <a:cs typeface="Arial" pitchFamily="34" charset="0"/>
                        </a:rPr>
                        <a:t>22</a:t>
                      </a:r>
                      <a:endParaRPr lang="en-US" sz="2000" i="0" dirty="0">
                        <a:solidFill>
                          <a:schemeClr val="tx1"/>
                        </a:solidFill>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56" name="TextBox 4"/>
          <p:cNvSpPr txBox="1">
            <a:spLocks noChangeArrowheads="1"/>
          </p:cNvSpPr>
          <p:nvPr/>
        </p:nvSpPr>
        <p:spPr bwMode="auto">
          <a:xfrm>
            <a:off x="381000" y="6019800"/>
            <a:ext cx="8001000" cy="646112"/>
          </a:xfrm>
          <a:prstGeom prst="rect">
            <a:avLst/>
          </a:prstGeom>
          <a:noFill/>
          <a:ln w="9525">
            <a:noFill/>
            <a:miter lim="800000"/>
            <a:headEnd/>
            <a:tailEnd/>
          </a:ln>
        </p:spPr>
        <p:txBody>
          <a:bodyPr>
            <a:spAutoFit/>
          </a:bodyPr>
          <a:lstStyle/>
          <a:p>
            <a:r>
              <a:rPr lang="en-US" sz="1800" dirty="0">
                <a:latin typeface="Arial" pitchFamily="34" charset="0"/>
                <a:cs typeface="Arial" pitchFamily="34" charset="0"/>
              </a:rPr>
              <a:t>*</a:t>
            </a:r>
            <a:r>
              <a:rPr lang="en-US" sz="1800" dirty="0" err="1">
                <a:latin typeface="Arial" pitchFamily="34" charset="0"/>
                <a:cs typeface="Arial" pitchFamily="34" charset="0"/>
              </a:rPr>
              <a:t>Địa</a:t>
            </a:r>
            <a:r>
              <a:rPr lang="en-US" sz="1800" dirty="0">
                <a:latin typeface="Arial" pitchFamily="34" charset="0"/>
                <a:cs typeface="Arial" pitchFamily="34" charset="0"/>
              </a:rPr>
              <a:t> </a:t>
            </a:r>
            <a:r>
              <a:rPr lang="en-US" sz="1800" dirty="0" err="1">
                <a:latin typeface="Arial" pitchFamily="34" charset="0"/>
                <a:cs typeface="Arial" pitchFamily="34" charset="0"/>
              </a:rPr>
              <a:t>điểm</a:t>
            </a:r>
            <a:r>
              <a:rPr lang="en-US" sz="1800" dirty="0">
                <a:latin typeface="Arial" pitchFamily="34" charset="0"/>
                <a:cs typeface="Arial" pitchFamily="34" charset="0"/>
              </a:rPr>
              <a:t>: </a:t>
            </a:r>
            <a:r>
              <a:rPr lang="en-US" sz="1800" dirty="0" err="1" smtClean="0">
                <a:latin typeface="Arial" pitchFamily="34" charset="0"/>
                <a:cs typeface="Arial" pitchFamily="34" charset="0"/>
              </a:rPr>
              <a:t>xã</a:t>
            </a:r>
            <a:r>
              <a:rPr lang="en-US" sz="1800" dirty="0" smtClean="0">
                <a:latin typeface="Arial" pitchFamily="34" charset="0"/>
                <a:cs typeface="Arial" pitchFamily="34" charset="0"/>
              </a:rPr>
              <a:t> </a:t>
            </a:r>
            <a:r>
              <a:rPr lang="en-US" sz="1800" dirty="0">
                <a:latin typeface="Arial" pitchFamily="34" charset="0"/>
                <a:cs typeface="Arial" pitchFamily="34" charset="0"/>
              </a:rPr>
              <a:t>Văn </a:t>
            </a:r>
            <a:r>
              <a:rPr lang="en-US" sz="1800" dirty="0" err="1">
                <a:latin typeface="Arial" pitchFamily="34" charset="0"/>
                <a:cs typeface="Arial" pitchFamily="34" charset="0"/>
              </a:rPr>
              <a:t>Đức</a:t>
            </a:r>
            <a:r>
              <a:rPr lang="en-US" sz="1800" dirty="0">
                <a:latin typeface="Arial" pitchFamily="34" charset="0"/>
                <a:cs typeface="Arial" pitchFamily="34" charset="0"/>
              </a:rPr>
              <a:t>, </a:t>
            </a:r>
            <a:r>
              <a:rPr lang="en-US" sz="1800" dirty="0" err="1">
                <a:latin typeface="Arial" pitchFamily="34" charset="0"/>
                <a:cs typeface="Arial" pitchFamily="34" charset="0"/>
              </a:rPr>
              <a:t>huyện</a:t>
            </a:r>
            <a:r>
              <a:rPr lang="en-US" sz="1800" dirty="0">
                <a:latin typeface="Arial" pitchFamily="34" charset="0"/>
                <a:cs typeface="Arial" pitchFamily="34" charset="0"/>
              </a:rPr>
              <a:t> </a:t>
            </a:r>
            <a:r>
              <a:rPr lang="en-US" sz="1800" dirty="0" err="1">
                <a:latin typeface="Arial" pitchFamily="34" charset="0"/>
                <a:cs typeface="Arial" pitchFamily="34" charset="0"/>
              </a:rPr>
              <a:t>Gia</a:t>
            </a:r>
            <a:r>
              <a:rPr lang="en-US" sz="1800" dirty="0">
                <a:latin typeface="Arial" pitchFamily="34" charset="0"/>
                <a:cs typeface="Arial" pitchFamily="34" charset="0"/>
              </a:rPr>
              <a:t> </a:t>
            </a:r>
            <a:r>
              <a:rPr lang="en-US" sz="1800" dirty="0" err="1">
                <a:latin typeface="Arial" pitchFamily="34" charset="0"/>
                <a:cs typeface="Arial" pitchFamily="34" charset="0"/>
              </a:rPr>
              <a:t>Lâm</a:t>
            </a:r>
            <a:r>
              <a:rPr lang="en-US" sz="1800" dirty="0">
                <a:latin typeface="Arial" pitchFamily="34" charset="0"/>
                <a:cs typeface="Arial" pitchFamily="34" charset="0"/>
              </a:rPr>
              <a:t>, </a:t>
            </a:r>
            <a:r>
              <a:rPr lang="en-US" sz="1800" dirty="0" err="1">
                <a:latin typeface="Arial" pitchFamily="34" charset="0"/>
                <a:cs typeface="Arial" pitchFamily="34" charset="0"/>
              </a:rPr>
              <a:t>Hà</a:t>
            </a:r>
            <a:r>
              <a:rPr lang="en-US" sz="1800" dirty="0">
                <a:latin typeface="Arial" pitchFamily="34" charset="0"/>
                <a:cs typeface="Arial" pitchFamily="34" charset="0"/>
              </a:rPr>
              <a:t> </a:t>
            </a:r>
            <a:r>
              <a:rPr lang="en-US" sz="1800" dirty="0" err="1">
                <a:latin typeface="Arial" pitchFamily="34" charset="0"/>
                <a:cs typeface="Arial" pitchFamily="34" charset="0"/>
              </a:rPr>
              <a:t>Nội</a:t>
            </a:r>
            <a:r>
              <a:rPr lang="en-US" sz="1800" dirty="0">
                <a:latin typeface="Arial" pitchFamily="34" charset="0"/>
                <a:cs typeface="Arial" pitchFamily="34" charset="0"/>
              </a:rPr>
              <a:t> </a:t>
            </a:r>
          </a:p>
          <a:p>
            <a:r>
              <a:rPr lang="en-US" sz="1800" dirty="0" err="1">
                <a:latin typeface="Arial" pitchFamily="34" charset="0"/>
                <a:cs typeface="Arial" pitchFamily="34" charset="0"/>
              </a:rPr>
              <a:t>Nguồn</a:t>
            </a:r>
            <a:r>
              <a:rPr lang="en-US" sz="1800" dirty="0">
                <a:latin typeface="Arial" pitchFamily="34" charset="0"/>
                <a:cs typeface="Arial" pitchFamily="34" charset="0"/>
              </a:rPr>
              <a:t>: </a:t>
            </a:r>
            <a:r>
              <a:rPr lang="en-US" sz="1800" dirty="0" err="1">
                <a:latin typeface="Arial" pitchFamily="34" charset="0"/>
                <a:cs typeface="Arial" pitchFamily="34" charset="0"/>
              </a:rPr>
              <a:t>Dẫn</a:t>
            </a:r>
            <a:r>
              <a:rPr lang="en-US" sz="1800" dirty="0">
                <a:latin typeface="Arial" pitchFamily="34" charset="0"/>
                <a:cs typeface="Arial" pitchFamily="34" charset="0"/>
              </a:rPr>
              <a:t> </a:t>
            </a:r>
            <a:r>
              <a:rPr lang="en-US" sz="1800" dirty="0" err="1">
                <a:latin typeface="Arial" pitchFamily="34" charset="0"/>
                <a:cs typeface="Arial" pitchFamily="34" charset="0"/>
              </a:rPr>
              <a:t>theo</a:t>
            </a:r>
            <a:r>
              <a:rPr lang="en-US" sz="1800" dirty="0">
                <a:latin typeface="Arial" pitchFamily="34" charset="0"/>
                <a:cs typeface="Arial" pitchFamily="34" charset="0"/>
              </a:rPr>
              <a:t> </a:t>
            </a:r>
            <a:r>
              <a:rPr lang="en-US" sz="1800" dirty="0" err="1">
                <a:latin typeface="Arial" pitchFamily="34" charset="0"/>
                <a:cs typeface="Arial" pitchFamily="34" charset="0"/>
              </a:rPr>
              <a:t>Đinh</a:t>
            </a:r>
            <a:r>
              <a:rPr lang="en-US" sz="1800" dirty="0">
                <a:latin typeface="Arial" pitchFamily="34" charset="0"/>
                <a:cs typeface="Arial" pitchFamily="34" charset="0"/>
              </a:rPr>
              <a:t> </a:t>
            </a:r>
            <a:r>
              <a:rPr lang="en-US" sz="1800" dirty="0" err="1">
                <a:latin typeface="Arial" pitchFamily="34" charset="0"/>
                <a:cs typeface="Arial" pitchFamily="34" charset="0"/>
              </a:rPr>
              <a:t>Thế</a:t>
            </a:r>
            <a:r>
              <a:rPr lang="en-US" sz="1800" dirty="0">
                <a:latin typeface="Arial" pitchFamily="34" charset="0"/>
                <a:cs typeface="Arial" pitchFamily="34" charset="0"/>
              </a:rPr>
              <a:t> </a:t>
            </a:r>
            <a:r>
              <a:rPr lang="en-US" sz="1800" dirty="0" err="1">
                <a:latin typeface="Arial" pitchFamily="34" charset="0"/>
                <a:cs typeface="Arial" pitchFamily="34" charset="0"/>
              </a:rPr>
              <a:t>Lộc</a:t>
            </a:r>
            <a:r>
              <a:rPr lang="en-US" sz="1800" dirty="0">
                <a:latin typeface="Arial" pitchFamily="34" charset="0"/>
                <a:cs typeface="Arial" pitchFamily="34" charset="0"/>
              </a:rPr>
              <a:t>, 2009 </a:t>
            </a:r>
          </a:p>
        </p:txBody>
      </p:sp>
      <p:sp>
        <p:nvSpPr>
          <p:cNvPr id="5" name="TextBox 4"/>
          <p:cNvSpPr txBox="1"/>
          <p:nvPr/>
        </p:nvSpPr>
        <p:spPr>
          <a:xfrm>
            <a:off x="533400" y="11125200"/>
            <a:ext cx="8153400" cy="646113"/>
          </a:xfrm>
          <a:prstGeom prst="rect">
            <a:avLst/>
          </a:prstGeom>
          <a:noFill/>
        </p:spPr>
        <p:txBody>
          <a:bodyPr>
            <a:spAutoFit/>
          </a:bodyPr>
          <a:lstStyle/>
          <a:p>
            <a:pPr>
              <a:defRPr/>
            </a:pPr>
            <a:r>
              <a:rPr lang="en-US" sz="1800" dirty="0">
                <a:latin typeface="Arial" pitchFamily="34" charset="0"/>
                <a:cs typeface="Arial" pitchFamily="34" charset="0"/>
              </a:rPr>
              <a:t>Đ/c 1: </a:t>
            </a:r>
            <a:r>
              <a:rPr lang="en-US" sz="1800" dirty="0" err="1">
                <a:latin typeface="Arial" pitchFamily="34" charset="0"/>
                <a:cs typeface="Arial" pitchFamily="34" charset="0"/>
              </a:rPr>
              <a:t>Canh</a:t>
            </a:r>
            <a:r>
              <a:rPr lang="en-US" sz="1800" dirty="0">
                <a:latin typeface="Arial" pitchFamily="34" charset="0"/>
                <a:cs typeface="Arial" pitchFamily="34" charset="0"/>
              </a:rPr>
              <a:t> </a:t>
            </a:r>
            <a:r>
              <a:rPr lang="en-US" sz="1800" dirty="0" err="1">
                <a:latin typeface="Arial" pitchFamily="34" charset="0"/>
                <a:cs typeface="Arial" pitchFamily="34" charset="0"/>
              </a:rPr>
              <a:t>tác</a:t>
            </a:r>
            <a:r>
              <a:rPr lang="en-US" sz="1800" dirty="0">
                <a:latin typeface="Arial" pitchFamily="34" charset="0"/>
                <a:cs typeface="Arial" pitchFamily="34" charset="0"/>
              </a:rPr>
              <a:t> </a:t>
            </a:r>
            <a:r>
              <a:rPr lang="en-US" sz="1800" dirty="0" err="1">
                <a:latin typeface="Arial" pitchFamily="34" charset="0"/>
                <a:cs typeface="Arial" pitchFamily="34" charset="0"/>
              </a:rPr>
              <a:t>nông</a:t>
            </a:r>
            <a:r>
              <a:rPr lang="en-US" sz="1800" dirty="0">
                <a:latin typeface="Arial" pitchFamily="34" charset="0"/>
                <a:cs typeface="Arial" pitchFamily="34" charset="0"/>
              </a:rPr>
              <a:t> </a:t>
            </a:r>
            <a:r>
              <a:rPr lang="en-US" sz="1800" dirty="0" err="1">
                <a:latin typeface="Arial" pitchFamily="34" charset="0"/>
                <a:cs typeface="Arial" pitchFamily="34" charset="0"/>
              </a:rPr>
              <a:t>dân</a:t>
            </a:r>
            <a:endParaRPr lang="en-US" sz="1800" dirty="0">
              <a:latin typeface="Arial" pitchFamily="34" charset="0"/>
              <a:cs typeface="Arial" pitchFamily="34" charset="0"/>
            </a:endParaRPr>
          </a:p>
          <a:p>
            <a:pPr>
              <a:defRPr/>
            </a:pPr>
            <a:r>
              <a:rPr lang="en-US" sz="1800" dirty="0">
                <a:latin typeface="Arial" pitchFamily="34" charset="0"/>
                <a:cs typeface="Arial" pitchFamily="34" charset="0"/>
              </a:rPr>
              <a:t>Đ/c 2: </a:t>
            </a:r>
            <a:r>
              <a:rPr lang="nl-NL" sz="1800" spc="-20" dirty="0">
                <a:latin typeface="Arial" pitchFamily="34" charset="0"/>
                <a:cs typeface="Arial" pitchFamily="34" charset="0"/>
              </a:rPr>
              <a:t>200kg N+100kg P</a:t>
            </a:r>
            <a:r>
              <a:rPr lang="nl-NL" sz="1800" spc="-20" baseline="-25000" dirty="0">
                <a:latin typeface="Arial" pitchFamily="34" charset="0"/>
                <a:cs typeface="Arial" pitchFamily="34" charset="0"/>
              </a:rPr>
              <a:t>2</a:t>
            </a:r>
            <a:r>
              <a:rPr lang="nl-NL" sz="1800" spc="-20" dirty="0">
                <a:latin typeface="Arial" pitchFamily="34" charset="0"/>
                <a:cs typeface="Arial" pitchFamily="34" charset="0"/>
              </a:rPr>
              <a:t>O</a:t>
            </a:r>
            <a:r>
              <a:rPr lang="nl-NL" sz="1800" spc="-20" baseline="-25000" dirty="0">
                <a:latin typeface="Arial" pitchFamily="34" charset="0"/>
                <a:cs typeface="Arial" pitchFamily="34" charset="0"/>
              </a:rPr>
              <a:t>5</a:t>
            </a:r>
            <a:r>
              <a:rPr lang="nl-NL" sz="1800" spc="-20" dirty="0">
                <a:latin typeface="Arial" pitchFamily="34" charset="0"/>
                <a:cs typeface="Arial" pitchFamily="34" charset="0"/>
              </a:rPr>
              <a:t>+100kg K</a:t>
            </a:r>
            <a:r>
              <a:rPr lang="nl-NL" sz="1800" spc="-20" baseline="-25000" dirty="0">
                <a:latin typeface="Arial" pitchFamily="34" charset="0"/>
                <a:cs typeface="Arial" pitchFamily="34" charset="0"/>
              </a:rPr>
              <a:t>2</a:t>
            </a:r>
            <a:r>
              <a:rPr lang="nl-NL" sz="1800" spc="-20" dirty="0">
                <a:latin typeface="Arial" pitchFamily="34" charset="0"/>
                <a:cs typeface="Arial" pitchFamily="34" charset="0"/>
              </a:rPr>
              <a:t>O)</a:t>
            </a:r>
            <a:endParaRPr lang="en-US" sz="1800"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381000" y="228600"/>
            <a:ext cx="8763000" cy="762000"/>
          </a:xfrm>
        </p:spPr>
        <p:txBody>
          <a:bodyPr/>
          <a:lstStyle/>
          <a:p>
            <a:pPr algn="ctr"/>
            <a:r>
              <a:rPr lang="en-US" altLang="zh-CN" sz="2800" dirty="0" err="1" smtClean="0">
                <a:solidFill>
                  <a:srgbClr val="0033CC"/>
                </a:solidFill>
                <a:latin typeface="Arial" pitchFamily="34" charset="0"/>
                <a:ea typeface="SimSun" pitchFamily="2" charset="-122"/>
              </a:rPr>
              <a:t>Hiệu</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quả</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sử</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dụng</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bã</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thải</a:t>
            </a:r>
            <a:r>
              <a:rPr lang="en-US" altLang="zh-CN" sz="2800" dirty="0" smtClean="0">
                <a:solidFill>
                  <a:srgbClr val="0033CC"/>
                </a:solidFill>
                <a:latin typeface="Arial" pitchFamily="34" charset="0"/>
                <a:ea typeface="SimSun" pitchFamily="2" charset="-122"/>
              </a:rPr>
              <a:t> KSH </a:t>
            </a:r>
            <a:r>
              <a:rPr lang="en-US" altLang="zh-CN" sz="2800" dirty="0" err="1" smtClean="0">
                <a:solidFill>
                  <a:srgbClr val="0033CC"/>
                </a:solidFill>
                <a:latin typeface="Arial" pitchFamily="34" charset="0"/>
                <a:ea typeface="SimSun" pitchFamily="2" charset="-122"/>
              </a:rPr>
              <a:t>cho</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cây</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trồng</a:t>
            </a:r>
            <a:endParaRPr lang="en-US" altLang="zh-CN" sz="2800" dirty="0" smtClean="0">
              <a:solidFill>
                <a:srgbClr val="0033CC"/>
              </a:solidFill>
              <a:latin typeface="Arial" pitchFamily="34" charset="0"/>
              <a:ea typeface="SimSun" pitchFamily="2" charset="-122"/>
            </a:endParaRPr>
          </a:p>
        </p:txBody>
      </p:sp>
      <p:graphicFrame>
        <p:nvGraphicFramePr>
          <p:cNvPr id="334096" name="Group 272"/>
          <p:cNvGraphicFramePr>
            <a:graphicFrameLocks noGrp="1"/>
          </p:cNvGraphicFramePr>
          <p:nvPr>
            <p:ph type="tbl" idx="1"/>
          </p:nvPr>
        </p:nvGraphicFramePr>
        <p:xfrm>
          <a:off x="457200" y="1676400"/>
          <a:ext cx="8305801" cy="3054999"/>
        </p:xfrm>
        <a:graphic>
          <a:graphicData uri="http://schemas.openxmlformats.org/drawingml/2006/table">
            <a:tbl>
              <a:tblPr/>
              <a:tblGrid>
                <a:gridCol w="2057401"/>
                <a:gridCol w="2362199"/>
                <a:gridCol w="3886201"/>
              </a:tblGrid>
              <a:tr h="402728">
                <a:tc>
                  <a:txBody>
                    <a:bodyPr/>
                    <a:lstStyle/>
                    <a:p>
                      <a:pPr marL="0" marR="0" algn="ctr">
                        <a:lnSpc>
                          <a:spcPct val="115000"/>
                        </a:lnSpc>
                        <a:spcBef>
                          <a:spcPts val="0"/>
                        </a:spcBef>
                        <a:spcAft>
                          <a:spcPts val="0"/>
                        </a:spcAft>
                      </a:pPr>
                      <a:r>
                        <a:rPr lang="en-US" sz="2000" b="0" dirty="0" err="1">
                          <a:latin typeface="Arial" pitchFamily="34" charset="0"/>
                          <a:ea typeface="Calibri"/>
                          <a:cs typeface="Arial" pitchFamily="34" charset="0"/>
                        </a:rPr>
                        <a:t>Loại</a:t>
                      </a:r>
                      <a:r>
                        <a:rPr lang="en-US" sz="2000" b="0" dirty="0">
                          <a:latin typeface="Arial" pitchFamily="34" charset="0"/>
                          <a:ea typeface="Calibri"/>
                          <a:cs typeface="Arial" pitchFamily="34" charset="0"/>
                        </a:rPr>
                        <a:t> </a:t>
                      </a:r>
                      <a:r>
                        <a:rPr lang="en-US" sz="2000" b="0" dirty="0" err="1">
                          <a:latin typeface="Arial" pitchFamily="34" charset="0"/>
                          <a:ea typeface="Calibri"/>
                          <a:cs typeface="Arial" pitchFamily="34" charset="0"/>
                        </a:rPr>
                        <a:t>cây</a:t>
                      </a:r>
                      <a:r>
                        <a:rPr lang="en-US" sz="2000" b="0" dirty="0">
                          <a:latin typeface="Arial" pitchFamily="34" charset="0"/>
                          <a:ea typeface="Calibri"/>
                          <a:cs typeface="Arial" pitchFamily="34" charset="0"/>
                        </a:rPr>
                        <a:t> </a:t>
                      </a:r>
                      <a:r>
                        <a:rPr lang="en-US" sz="2000" b="0" dirty="0" err="1">
                          <a:latin typeface="Arial" pitchFamily="34" charset="0"/>
                          <a:ea typeface="Calibri"/>
                          <a:cs typeface="Arial" pitchFamily="34" charset="0"/>
                        </a:rPr>
                        <a:t>trồng</a:t>
                      </a:r>
                      <a:endParaRPr lang="en-US" sz="2000" b="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b="0" dirty="0" err="1" smtClean="0">
                          <a:latin typeface="Arial" pitchFamily="34" charset="0"/>
                          <a:ea typeface="Calibri"/>
                          <a:cs typeface="Arial" pitchFamily="34" charset="0"/>
                        </a:rPr>
                        <a:t>Số</a:t>
                      </a:r>
                      <a:r>
                        <a:rPr lang="en-US" sz="2000" b="0" dirty="0" smtClean="0">
                          <a:latin typeface="Arial" pitchFamily="34" charset="0"/>
                          <a:ea typeface="Calibri"/>
                          <a:cs typeface="Arial" pitchFamily="34" charset="0"/>
                        </a:rPr>
                        <a:t> </a:t>
                      </a:r>
                      <a:r>
                        <a:rPr lang="en-US" sz="2000" b="0" dirty="0" err="1">
                          <a:latin typeface="Arial" pitchFamily="34" charset="0"/>
                          <a:ea typeface="Calibri"/>
                          <a:cs typeface="Arial" pitchFamily="34" charset="0"/>
                        </a:rPr>
                        <a:t>điểm</a:t>
                      </a:r>
                      <a:r>
                        <a:rPr lang="en-US" sz="2000" b="0" dirty="0">
                          <a:latin typeface="Arial" pitchFamily="34" charset="0"/>
                          <a:ea typeface="Calibri"/>
                          <a:cs typeface="Arial" pitchFamily="34" charset="0"/>
                        </a:rPr>
                        <a:t> </a:t>
                      </a:r>
                      <a:r>
                        <a:rPr lang="en-US" sz="2000" b="0" dirty="0" err="1">
                          <a:latin typeface="Arial" pitchFamily="34" charset="0"/>
                          <a:ea typeface="Calibri"/>
                          <a:cs typeface="Arial" pitchFamily="34" charset="0"/>
                        </a:rPr>
                        <a:t>trình</a:t>
                      </a:r>
                      <a:r>
                        <a:rPr lang="en-US" sz="2000" b="0" dirty="0">
                          <a:latin typeface="Arial" pitchFamily="34" charset="0"/>
                          <a:ea typeface="Calibri"/>
                          <a:cs typeface="Arial" pitchFamily="34" charset="0"/>
                        </a:rPr>
                        <a:t> </a:t>
                      </a:r>
                      <a:r>
                        <a:rPr lang="en-US" sz="2000" b="0" dirty="0" err="1">
                          <a:latin typeface="Arial" pitchFamily="34" charset="0"/>
                          <a:ea typeface="Calibri"/>
                          <a:cs typeface="Arial" pitchFamily="34" charset="0"/>
                        </a:rPr>
                        <a:t>diễn</a:t>
                      </a:r>
                      <a:r>
                        <a:rPr lang="en-US" sz="2000" b="0" dirty="0">
                          <a:latin typeface="Arial" pitchFamily="34" charset="0"/>
                          <a:ea typeface="Calibri"/>
                          <a:cs typeface="Arial"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b="0" dirty="0" err="1" smtClean="0">
                          <a:latin typeface="Arial" pitchFamily="34" charset="0"/>
                          <a:ea typeface="Calibri"/>
                          <a:cs typeface="Arial" pitchFamily="34" charset="0"/>
                        </a:rPr>
                        <a:t>Bội</a:t>
                      </a:r>
                      <a:r>
                        <a:rPr lang="en-US" sz="2000" b="0" baseline="0" dirty="0" smtClean="0">
                          <a:latin typeface="Arial" pitchFamily="34" charset="0"/>
                          <a:ea typeface="Calibri"/>
                          <a:cs typeface="Arial" pitchFamily="34" charset="0"/>
                        </a:rPr>
                        <a:t> </a:t>
                      </a:r>
                      <a:r>
                        <a:rPr lang="en-US" sz="2000" b="0" baseline="0" dirty="0" err="1" smtClean="0">
                          <a:latin typeface="Arial" pitchFamily="34" charset="0"/>
                          <a:ea typeface="Calibri"/>
                          <a:cs typeface="Arial" pitchFamily="34" charset="0"/>
                        </a:rPr>
                        <a:t>thu</a:t>
                      </a:r>
                      <a:r>
                        <a:rPr lang="en-US" sz="2000" b="0" baseline="0" dirty="0" smtClean="0">
                          <a:latin typeface="Arial" pitchFamily="34" charset="0"/>
                          <a:ea typeface="Calibri"/>
                          <a:cs typeface="Arial" pitchFamily="34" charset="0"/>
                        </a:rPr>
                        <a:t> do</a:t>
                      </a:r>
                      <a:r>
                        <a:rPr lang="en-US" sz="2000" b="0" dirty="0" smtClean="0">
                          <a:latin typeface="Arial" pitchFamily="34" charset="0"/>
                          <a:ea typeface="Calibri"/>
                          <a:cs typeface="Arial" pitchFamily="34" charset="0"/>
                        </a:rPr>
                        <a:t> </a:t>
                      </a:r>
                      <a:r>
                        <a:rPr lang="en-US" sz="2000" b="0" dirty="0" err="1">
                          <a:latin typeface="Arial" pitchFamily="34" charset="0"/>
                          <a:ea typeface="Calibri"/>
                          <a:cs typeface="Arial" pitchFamily="34" charset="0"/>
                        </a:rPr>
                        <a:t>bón</a:t>
                      </a:r>
                      <a:r>
                        <a:rPr lang="en-US" sz="2000" b="0" dirty="0">
                          <a:latin typeface="Arial" pitchFamily="34" charset="0"/>
                          <a:ea typeface="Calibri"/>
                          <a:cs typeface="Arial" pitchFamily="34" charset="0"/>
                        </a:rPr>
                        <a:t> </a:t>
                      </a:r>
                      <a:r>
                        <a:rPr lang="en-US" sz="2000" b="0" dirty="0" err="1">
                          <a:latin typeface="Arial" pitchFamily="34" charset="0"/>
                          <a:ea typeface="Calibri"/>
                          <a:cs typeface="Arial" pitchFamily="34" charset="0"/>
                        </a:rPr>
                        <a:t>bã</a:t>
                      </a:r>
                      <a:r>
                        <a:rPr lang="en-US" sz="2000" b="0" dirty="0">
                          <a:latin typeface="Arial" pitchFamily="34" charset="0"/>
                          <a:ea typeface="Calibri"/>
                          <a:cs typeface="Arial" pitchFamily="34" charset="0"/>
                        </a:rPr>
                        <a:t> </a:t>
                      </a:r>
                      <a:r>
                        <a:rPr lang="en-US" sz="2000" b="0" dirty="0" err="1" smtClean="0">
                          <a:latin typeface="Arial" pitchFamily="34" charset="0"/>
                          <a:ea typeface="Calibri"/>
                          <a:cs typeface="Arial" pitchFamily="34" charset="0"/>
                        </a:rPr>
                        <a:t>thải</a:t>
                      </a:r>
                      <a:r>
                        <a:rPr lang="en-US" sz="2000" b="0" dirty="0" smtClean="0">
                          <a:latin typeface="Arial" pitchFamily="34" charset="0"/>
                          <a:ea typeface="Calibri"/>
                          <a:cs typeface="Arial" pitchFamily="34" charset="0"/>
                        </a:rPr>
                        <a:t> KSH, </a:t>
                      </a:r>
                      <a:r>
                        <a:rPr lang="en-US" sz="2000" b="0" dirty="0">
                          <a:latin typeface="Arial" pitchFamily="34" charset="0"/>
                          <a:ea typeface="Calibri"/>
                          <a:cs typeface="Arial" pitchFamily="34" charset="0"/>
                        </a:rPr>
                        <a:t>% </a:t>
                      </a:r>
                      <a:endParaRPr lang="en-US" sz="2000" b="0" dirty="0" smtClean="0">
                        <a:latin typeface="Arial" pitchFamily="34" charset="0"/>
                        <a:ea typeface="Calibri"/>
                        <a:cs typeface="Arial" pitchFamily="34" charset="0"/>
                      </a:endParaRPr>
                    </a:p>
                    <a:p>
                      <a:pPr marL="0" marR="0" algn="ctr">
                        <a:lnSpc>
                          <a:spcPct val="115000"/>
                        </a:lnSpc>
                        <a:spcBef>
                          <a:spcPts val="0"/>
                        </a:spcBef>
                        <a:spcAft>
                          <a:spcPts val="0"/>
                        </a:spcAft>
                      </a:pPr>
                      <a:r>
                        <a:rPr lang="en-US" sz="2000" b="0" dirty="0" smtClean="0">
                          <a:latin typeface="Arial" pitchFamily="34" charset="0"/>
                          <a:ea typeface="Calibri"/>
                          <a:cs typeface="Arial" pitchFamily="34" charset="0"/>
                        </a:rPr>
                        <a:t>(</a:t>
                      </a:r>
                      <a:r>
                        <a:rPr lang="en-US" sz="2000" b="0" dirty="0" err="1">
                          <a:latin typeface="Arial" pitchFamily="34" charset="0"/>
                          <a:ea typeface="Calibri"/>
                          <a:cs typeface="Arial" pitchFamily="34" charset="0"/>
                        </a:rPr>
                        <a:t>bón</a:t>
                      </a:r>
                      <a:r>
                        <a:rPr lang="en-US" sz="2000" b="0" dirty="0">
                          <a:latin typeface="Arial" pitchFamily="34" charset="0"/>
                          <a:ea typeface="Calibri"/>
                          <a:cs typeface="Arial" pitchFamily="34" charset="0"/>
                        </a:rPr>
                        <a:t> 20 m</a:t>
                      </a:r>
                      <a:r>
                        <a:rPr lang="en-US" sz="2000" b="0" baseline="30000" dirty="0">
                          <a:latin typeface="Arial" pitchFamily="34" charset="0"/>
                          <a:ea typeface="Calibri"/>
                          <a:cs typeface="Arial" pitchFamily="34" charset="0"/>
                        </a:rPr>
                        <a:t>3</a:t>
                      </a:r>
                      <a:r>
                        <a:rPr lang="en-US" sz="2000" b="0" dirty="0">
                          <a:latin typeface="Arial" pitchFamily="34" charset="0"/>
                          <a:ea typeface="Calibri"/>
                          <a:cs typeface="Arial" pitchFamily="34" charset="0"/>
                        </a:rPr>
                        <a:t>/ha/</a:t>
                      </a:r>
                      <a:r>
                        <a:rPr lang="en-US" sz="2000" b="0" dirty="0" err="1">
                          <a:latin typeface="Arial" pitchFamily="34" charset="0"/>
                          <a:ea typeface="Calibri"/>
                          <a:cs typeface="Arial" pitchFamily="34" charset="0"/>
                        </a:rPr>
                        <a:t>vụ</a:t>
                      </a:r>
                      <a:r>
                        <a:rPr lang="en-US" sz="2000" b="0" dirty="0" smtClean="0">
                          <a:latin typeface="Arial" pitchFamily="34" charset="0"/>
                          <a:ea typeface="Calibri"/>
                          <a:cs typeface="Arial" pitchFamily="34" charset="0"/>
                        </a:rPr>
                        <a:t>)</a:t>
                      </a:r>
                      <a:endParaRPr lang="en-US" sz="2000" b="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nSpc>
                          <a:spcPct val="115000"/>
                        </a:lnSpc>
                        <a:spcBef>
                          <a:spcPts val="0"/>
                        </a:spcBef>
                        <a:spcAft>
                          <a:spcPts val="0"/>
                        </a:spcAft>
                      </a:pPr>
                      <a:r>
                        <a:rPr lang="en-US" sz="2000" dirty="0" err="1">
                          <a:latin typeface="Arial" pitchFamily="34" charset="0"/>
                          <a:ea typeface="Calibri"/>
                          <a:cs typeface="Arial" pitchFamily="34" charset="0"/>
                        </a:rPr>
                        <a:t>Lúa</a:t>
                      </a:r>
                      <a:r>
                        <a:rPr lang="en-US" sz="2000" dirty="0">
                          <a:latin typeface="Arial" pitchFamily="34" charset="0"/>
                          <a:ea typeface="Calibri"/>
                          <a:cs typeface="Arial" pitchFamily="34" charset="0"/>
                        </a:rPr>
                        <a:t> </a:t>
                      </a:r>
                      <a:r>
                        <a:rPr lang="en-US" sz="2000" dirty="0" err="1">
                          <a:latin typeface="Arial" pitchFamily="34" charset="0"/>
                          <a:ea typeface="Calibri"/>
                          <a:cs typeface="Arial" pitchFamily="34" charset="0"/>
                        </a:rPr>
                        <a:t>nước</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a:latin typeface="Arial" pitchFamily="34" charset="0"/>
                          <a:ea typeface="Calibri"/>
                          <a:cs typeface="Arial" pitchFamily="34" charset="0"/>
                        </a:rPr>
                        <a:t>88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a:latin typeface="Arial" pitchFamily="34" charset="0"/>
                          <a:ea typeface="Calibri"/>
                          <a:cs typeface="Arial" pitchFamily="34" charset="0"/>
                        </a:rPr>
                        <a:t>31,95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nSpc>
                          <a:spcPct val="115000"/>
                        </a:lnSpc>
                        <a:spcBef>
                          <a:spcPts val="0"/>
                        </a:spcBef>
                        <a:spcAft>
                          <a:spcPts val="0"/>
                        </a:spcAft>
                      </a:pPr>
                      <a:r>
                        <a:rPr lang="en-US" sz="2000" dirty="0" err="1">
                          <a:latin typeface="Arial" pitchFamily="34" charset="0"/>
                          <a:ea typeface="Calibri"/>
                          <a:cs typeface="Arial" pitchFamily="34" charset="0"/>
                        </a:rPr>
                        <a:t>Lúa</a:t>
                      </a:r>
                      <a:r>
                        <a:rPr lang="en-US" sz="2000" dirty="0">
                          <a:latin typeface="Arial" pitchFamily="34" charset="0"/>
                          <a:ea typeface="Calibri"/>
                          <a:cs typeface="Arial" pitchFamily="34" charset="0"/>
                        </a:rPr>
                        <a:t> </a:t>
                      </a:r>
                      <a:r>
                        <a:rPr lang="en-US" sz="2000" dirty="0" err="1">
                          <a:latin typeface="Arial" pitchFamily="34" charset="0"/>
                          <a:ea typeface="Calibri"/>
                          <a:cs typeface="Arial" pitchFamily="34" charset="0"/>
                        </a:rPr>
                        <a:t>mì</a:t>
                      </a:r>
                      <a:r>
                        <a:rPr lang="en-US" sz="2000" dirty="0">
                          <a:latin typeface="Arial" pitchFamily="34" charset="0"/>
                          <a:ea typeface="Calibri"/>
                          <a:cs typeface="Arial"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127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a:latin typeface="Arial" pitchFamily="34" charset="0"/>
                          <a:ea typeface="Calibri"/>
                          <a:cs typeface="Arial" pitchFamily="34" charset="0"/>
                        </a:rPr>
                        <a:t>24,69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nSpc>
                          <a:spcPct val="115000"/>
                        </a:lnSpc>
                        <a:spcBef>
                          <a:spcPts val="0"/>
                        </a:spcBef>
                        <a:spcAft>
                          <a:spcPts val="0"/>
                        </a:spcAft>
                      </a:pPr>
                      <a:r>
                        <a:rPr lang="en-US" sz="2000">
                          <a:latin typeface="Arial" pitchFamily="34" charset="0"/>
                          <a:ea typeface="Calibri"/>
                          <a:cs typeface="Arial" pitchFamily="34" charset="0"/>
                        </a:rPr>
                        <a:t>Khoai tây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a:latin typeface="Arial" pitchFamily="34" charset="0"/>
                          <a:ea typeface="Calibri"/>
                          <a:cs typeface="Arial" pitchFamily="34" charset="0"/>
                        </a:rPr>
                        <a:t>30,85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nSpc>
                          <a:spcPct val="115000"/>
                        </a:lnSpc>
                        <a:spcBef>
                          <a:spcPts val="0"/>
                        </a:spcBef>
                        <a:spcAft>
                          <a:spcPts val="0"/>
                        </a:spcAft>
                      </a:pPr>
                      <a:r>
                        <a:rPr lang="en-US" sz="2000">
                          <a:latin typeface="Arial" pitchFamily="34" charset="0"/>
                          <a:ea typeface="Calibri"/>
                          <a:cs typeface="Arial" pitchFamily="34" charset="0"/>
                        </a:rPr>
                        <a:t>Cà chua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a:latin typeface="Arial" pitchFamily="34" charset="0"/>
                          <a:ea typeface="Calibri"/>
                          <a:cs typeface="Arial" pitchFamily="34" charset="0"/>
                        </a:rPr>
                        <a:t>126,10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nSpc>
                          <a:spcPct val="115000"/>
                        </a:lnSpc>
                        <a:spcBef>
                          <a:spcPts val="0"/>
                        </a:spcBef>
                        <a:spcAft>
                          <a:spcPts val="0"/>
                        </a:spcAft>
                      </a:pPr>
                      <a:r>
                        <a:rPr lang="en-US" sz="2000">
                          <a:latin typeface="Arial" pitchFamily="34" charset="0"/>
                          <a:ea typeface="Calibri"/>
                          <a:cs typeface="Arial" pitchFamily="34" charset="0"/>
                        </a:rPr>
                        <a:t>Lạc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23,99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nSpc>
                          <a:spcPct val="115000"/>
                        </a:lnSpc>
                        <a:spcBef>
                          <a:spcPts val="0"/>
                        </a:spcBef>
                        <a:spcAft>
                          <a:spcPts val="0"/>
                        </a:spcAft>
                      </a:pPr>
                      <a:r>
                        <a:rPr lang="en-US" sz="2000" dirty="0" err="1">
                          <a:latin typeface="Arial" pitchFamily="34" charset="0"/>
                          <a:ea typeface="Calibri"/>
                          <a:cs typeface="Arial" pitchFamily="34" charset="0"/>
                        </a:rPr>
                        <a:t>Bắp</a:t>
                      </a:r>
                      <a:r>
                        <a:rPr lang="en-US" sz="2000" dirty="0">
                          <a:latin typeface="Arial" pitchFamily="34" charset="0"/>
                          <a:ea typeface="Calibri"/>
                          <a:cs typeface="Arial" pitchFamily="34" charset="0"/>
                        </a:rPr>
                        <a:t> </a:t>
                      </a:r>
                      <a:r>
                        <a:rPr lang="en-US" sz="2000" dirty="0" err="1">
                          <a:latin typeface="Arial" pitchFamily="34" charset="0"/>
                          <a:ea typeface="Calibri"/>
                          <a:cs typeface="Arial" pitchFamily="34" charset="0"/>
                        </a:rPr>
                        <a:t>cải</a:t>
                      </a:r>
                      <a:r>
                        <a:rPr lang="en-US" sz="2000" dirty="0">
                          <a:latin typeface="Arial" pitchFamily="34" charset="0"/>
                          <a:ea typeface="Calibri"/>
                          <a:cs typeface="Arial"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a:latin typeface="Arial" pitchFamily="34" charset="0"/>
                          <a:ea typeface="Calibri"/>
                          <a:cs typeface="Arial"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20,00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21" name="TextBox 5"/>
          <p:cNvSpPr txBox="1">
            <a:spLocks noChangeArrowheads="1"/>
          </p:cNvSpPr>
          <p:nvPr/>
        </p:nvSpPr>
        <p:spPr bwMode="auto">
          <a:xfrm>
            <a:off x="457200" y="4876800"/>
            <a:ext cx="8458200" cy="646113"/>
          </a:xfrm>
          <a:prstGeom prst="rect">
            <a:avLst/>
          </a:prstGeom>
          <a:noFill/>
          <a:ln w="9525">
            <a:noFill/>
            <a:miter lim="800000"/>
            <a:headEnd/>
            <a:tailEnd/>
          </a:ln>
        </p:spPr>
        <p:txBody>
          <a:bodyPr>
            <a:spAutoFit/>
          </a:bodyPr>
          <a:lstStyle/>
          <a:p>
            <a:r>
              <a:rPr lang="en-US" sz="1800" dirty="0">
                <a:latin typeface="Arial" pitchFamily="34" charset="0"/>
                <a:cs typeface="Arial" pitchFamily="34" charset="0"/>
              </a:rPr>
              <a:t>Note: </a:t>
            </a:r>
            <a:r>
              <a:rPr lang="en-US" sz="1800" dirty="0" err="1">
                <a:latin typeface="Arial" pitchFamily="34" charset="0"/>
                <a:cs typeface="Arial" pitchFamily="34" charset="0"/>
              </a:rPr>
              <a:t>Bã</a:t>
            </a:r>
            <a:r>
              <a:rPr lang="en-US" sz="1800" dirty="0">
                <a:latin typeface="Arial" pitchFamily="34" charset="0"/>
                <a:cs typeface="Arial" pitchFamily="34" charset="0"/>
              </a:rPr>
              <a:t> </a:t>
            </a:r>
            <a:r>
              <a:rPr lang="en-US" sz="1800" dirty="0" err="1">
                <a:latin typeface="Arial" pitchFamily="34" charset="0"/>
                <a:cs typeface="Arial" pitchFamily="34" charset="0"/>
              </a:rPr>
              <a:t>thải</a:t>
            </a:r>
            <a:r>
              <a:rPr lang="en-US" sz="1800" dirty="0">
                <a:latin typeface="Arial" pitchFamily="34" charset="0"/>
                <a:cs typeface="Arial" pitchFamily="34" charset="0"/>
              </a:rPr>
              <a:t>: </a:t>
            </a:r>
            <a:r>
              <a:rPr lang="en-US" sz="1800" dirty="0" err="1">
                <a:latin typeface="Arial" pitchFamily="34" charset="0"/>
                <a:cs typeface="Arial" pitchFamily="34" charset="0"/>
              </a:rPr>
              <a:t>Chất</a:t>
            </a:r>
            <a:r>
              <a:rPr lang="en-US" sz="1800" dirty="0">
                <a:latin typeface="Arial" pitchFamily="34" charset="0"/>
                <a:cs typeface="Arial" pitchFamily="34" charset="0"/>
              </a:rPr>
              <a:t> </a:t>
            </a:r>
            <a:r>
              <a:rPr lang="en-US" sz="1800" dirty="0" err="1">
                <a:latin typeface="Arial" pitchFamily="34" charset="0"/>
                <a:cs typeface="Arial" pitchFamily="34" charset="0"/>
              </a:rPr>
              <a:t>khô</a:t>
            </a:r>
            <a:r>
              <a:rPr lang="en-US" sz="1800" dirty="0">
                <a:latin typeface="Arial" pitchFamily="34" charset="0"/>
                <a:cs typeface="Arial" pitchFamily="34" charset="0"/>
              </a:rPr>
              <a:t>: 7%; N: 12,5 kg/m</a:t>
            </a:r>
            <a:r>
              <a:rPr lang="en-US" sz="1800" baseline="30000" dirty="0">
                <a:latin typeface="Arial" pitchFamily="34" charset="0"/>
                <a:cs typeface="Arial" pitchFamily="34" charset="0"/>
              </a:rPr>
              <a:t>3</a:t>
            </a:r>
            <a:r>
              <a:rPr lang="en-US" sz="1800" dirty="0">
                <a:latin typeface="Arial" pitchFamily="34" charset="0"/>
                <a:cs typeface="Arial" pitchFamily="34" charset="0"/>
              </a:rPr>
              <a:t>;  P</a:t>
            </a:r>
            <a:r>
              <a:rPr lang="en-US" sz="1800" baseline="-25000" dirty="0">
                <a:latin typeface="Arial" pitchFamily="34" charset="0"/>
                <a:cs typeface="Arial" pitchFamily="34" charset="0"/>
              </a:rPr>
              <a:t>2</a:t>
            </a:r>
            <a:r>
              <a:rPr lang="en-US" sz="1800" dirty="0">
                <a:latin typeface="Arial" pitchFamily="34" charset="0"/>
                <a:cs typeface="Arial" pitchFamily="34" charset="0"/>
              </a:rPr>
              <a:t>O</a:t>
            </a:r>
            <a:r>
              <a:rPr lang="en-US" sz="1800" baseline="-25000" dirty="0">
                <a:latin typeface="Arial" pitchFamily="34" charset="0"/>
                <a:cs typeface="Arial" pitchFamily="34" charset="0"/>
              </a:rPr>
              <a:t>5</a:t>
            </a:r>
            <a:r>
              <a:rPr lang="en-US" sz="1800" dirty="0">
                <a:latin typeface="Arial" pitchFamily="34" charset="0"/>
                <a:cs typeface="Arial" pitchFamily="34" charset="0"/>
              </a:rPr>
              <a:t> : 5,0 kg/m</a:t>
            </a:r>
            <a:r>
              <a:rPr lang="en-US" sz="1800" baseline="30000" dirty="0">
                <a:latin typeface="Arial" pitchFamily="34" charset="0"/>
                <a:cs typeface="Arial" pitchFamily="34" charset="0"/>
              </a:rPr>
              <a:t>3</a:t>
            </a:r>
            <a:r>
              <a:rPr lang="en-US" sz="1800" dirty="0">
                <a:latin typeface="Arial" pitchFamily="34" charset="0"/>
                <a:cs typeface="Arial" pitchFamily="34" charset="0"/>
              </a:rPr>
              <a:t>;  K</a:t>
            </a:r>
            <a:r>
              <a:rPr lang="en-US" sz="1800" baseline="-25000" dirty="0">
                <a:latin typeface="Arial" pitchFamily="34" charset="0"/>
                <a:cs typeface="Arial" pitchFamily="34" charset="0"/>
              </a:rPr>
              <a:t>2</a:t>
            </a:r>
            <a:r>
              <a:rPr lang="en-US" sz="1800" dirty="0">
                <a:latin typeface="Arial" pitchFamily="34" charset="0"/>
                <a:cs typeface="Arial" pitchFamily="34" charset="0"/>
              </a:rPr>
              <a:t>O: 0,8 kg/m</a:t>
            </a:r>
            <a:r>
              <a:rPr lang="en-US" sz="1800" baseline="30000" dirty="0">
                <a:latin typeface="Arial" pitchFamily="34" charset="0"/>
                <a:cs typeface="Arial" pitchFamily="34" charset="0"/>
              </a:rPr>
              <a:t>3</a:t>
            </a:r>
            <a:r>
              <a:rPr lang="en-US" sz="1800" dirty="0">
                <a:latin typeface="Arial" pitchFamily="34" charset="0"/>
                <a:cs typeface="Arial" pitchFamily="34" charset="0"/>
              </a:rPr>
              <a:t>,</a:t>
            </a:r>
            <a:r>
              <a:rPr lang="en-US" sz="1800" b="1" dirty="0">
                <a:latin typeface="Arial" pitchFamily="34" charset="0"/>
                <a:cs typeface="Arial" pitchFamily="34" charset="0"/>
              </a:rPr>
              <a:t> </a:t>
            </a:r>
            <a:endParaRPr lang="en-US" sz="1800" dirty="0">
              <a:latin typeface="Arial" pitchFamily="34" charset="0"/>
              <a:cs typeface="Arial" pitchFamily="34" charset="0"/>
            </a:endParaRPr>
          </a:p>
          <a:p>
            <a:r>
              <a:rPr lang="en-US" sz="1800" dirty="0" err="1">
                <a:latin typeface="Arial" pitchFamily="34" charset="0"/>
                <a:cs typeface="Arial" pitchFamily="34" charset="0"/>
              </a:rPr>
              <a:t>Nguồn</a:t>
            </a:r>
            <a:r>
              <a:rPr lang="en-US" sz="1800" dirty="0">
                <a:latin typeface="Arial" pitchFamily="34" charset="0"/>
                <a:cs typeface="Arial" pitchFamily="34" charset="0"/>
              </a:rPr>
              <a:t>: </a:t>
            </a:r>
            <a:r>
              <a:rPr lang="en-US" sz="1800" dirty="0" err="1">
                <a:latin typeface="Arial" pitchFamily="34" charset="0"/>
                <a:cs typeface="Arial" pitchFamily="34" charset="0"/>
              </a:rPr>
              <a:t>Warnars</a:t>
            </a:r>
            <a:r>
              <a:rPr lang="en-US" sz="1800" dirty="0">
                <a:latin typeface="Arial" pitchFamily="34" charset="0"/>
                <a:cs typeface="Arial" pitchFamily="34" charset="0"/>
              </a:rPr>
              <a:t> </a:t>
            </a:r>
            <a:r>
              <a:rPr lang="en-US" sz="1800" dirty="0" err="1">
                <a:latin typeface="Arial" pitchFamily="34" charset="0"/>
                <a:cs typeface="Arial" pitchFamily="34" charset="0"/>
              </a:rPr>
              <a:t>và</a:t>
            </a:r>
            <a:r>
              <a:rPr lang="en-US" sz="1800" dirty="0">
                <a:latin typeface="Arial" pitchFamily="34" charset="0"/>
                <a:cs typeface="Arial" pitchFamily="34" charset="0"/>
              </a:rPr>
              <a:t> </a:t>
            </a:r>
            <a:r>
              <a:rPr lang="en-US" sz="1800" dirty="0" err="1">
                <a:latin typeface="Arial" pitchFamily="34" charset="0"/>
                <a:cs typeface="Arial" pitchFamily="34" charset="0"/>
              </a:rPr>
              <a:t>Oppenoorth</a:t>
            </a:r>
            <a:r>
              <a:rPr lang="en-US" sz="1800" dirty="0">
                <a:latin typeface="Arial" pitchFamily="34" charset="0"/>
                <a:cs typeface="Arial" pitchFamily="34" charset="0"/>
              </a:rPr>
              <a:t>, 2014, </a:t>
            </a:r>
            <a:r>
              <a:rPr lang="en-US" sz="1800" dirty="0" err="1">
                <a:latin typeface="Arial" pitchFamily="34" charset="0"/>
                <a:cs typeface="Arial" pitchFamily="34" charset="0"/>
              </a:rPr>
              <a:t>Dẫn</a:t>
            </a:r>
            <a:r>
              <a:rPr lang="en-US" sz="1800" dirty="0">
                <a:latin typeface="Arial" pitchFamily="34" charset="0"/>
                <a:cs typeface="Arial" pitchFamily="34" charset="0"/>
              </a:rPr>
              <a:t> </a:t>
            </a:r>
            <a:r>
              <a:rPr lang="en-US" sz="1800" dirty="0" err="1">
                <a:latin typeface="Arial" pitchFamily="34" charset="0"/>
                <a:cs typeface="Arial" pitchFamily="34" charset="0"/>
              </a:rPr>
              <a:t>theo</a:t>
            </a:r>
            <a:r>
              <a:rPr lang="en-US" sz="1800" dirty="0">
                <a:latin typeface="Arial" pitchFamily="34" charset="0"/>
                <a:cs typeface="Arial" pitchFamily="34" charset="0"/>
              </a:rPr>
              <a:t> </a:t>
            </a:r>
            <a:r>
              <a:rPr lang="en-US" sz="1800" dirty="0" err="1">
                <a:latin typeface="Arial" pitchFamily="34" charset="0"/>
                <a:cs typeface="Arial" pitchFamily="34" charset="0"/>
              </a:rPr>
              <a:t>B.V.Chính</a:t>
            </a:r>
            <a:r>
              <a:rPr lang="en-US" sz="1800" dirty="0">
                <a:latin typeface="Arial" pitchFamily="34" charset="0"/>
                <a:cs typeface="Arial" pitchFamily="34" charset="0"/>
              </a:rPr>
              <a:t> (2017)</a:t>
            </a:r>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381000" y="228600"/>
            <a:ext cx="8763000" cy="762000"/>
          </a:xfrm>
        </p:spPr>
        <p:txBody>
          <a:bodyPr/>
          <a:lstStyle/>
          <a:p>
            <a:pPr algn="ctr"/>
            <a:r>
              <a:rPr lang="en-US" altLang="zh-CN" sz="2800" dirty="0" err="1" smtClean="0">
                <a:solidFill>
                  <a:srgbClr val="0033CC"/>
                </a:solidFill>
                <a:latin typeface="Arial" pitchFamily="34" charset="0"/>
                <a:ea typeface="SimSun" pitchFamily="2" charset="-122"/>
              </a:rPr>
              <a:t>Khuyến</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cáo</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lượng</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nước</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xả</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sử</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dụng</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cho</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cây</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trồng</a:t>
            </a:r>
            <a:endParaRPr lang="en-US" altLang="zh-CN" sz="2800" dirty="0" smtClean="0">
              <a:solidFill>
                <a:srgbClr val="0033CC"/>
              </a:solidFill>
              <a:latin typeface="Arial" pitchFamily="34" charset="0"/>
              <a:ea typeface="SimSun" pitchFamily="2" charset="-122"/>
            </a:endParaRPr>
          </a:p>
        </p:txBody>
      </p:sp>
      <p:graphicFrame>
        <p:nvGraphicFramePr>
          <p:cNvPr id="334096" name="Group 272"/>
          <p:cNvGraphicFramePr>
            <a:graphicFrameLocks noGrp="1"/>
          </p:cNvGraphicFramePr>
          <p:nvPr>
            <p:ph type="tbl" idx="1"/>
          </p:nvPr>
        </p:nvGraphicFramePr>
        <p:xfrm>
          <a:off x="1066800" y="1676400"/>
          <a:ext cx="7696200" cy="3581048"/>
        </p:xfrm>
        <a:graphic>
          <a:graphicData uri="http://schemas.openxmlformats.org/drawingml/2006/table">
            <a:tbl>
              <a:tblPr/>
              <a:tblGrid>
                <a:gridCol w="1066799"/>
                <a:gridCol w="2362200"/>
                <a:gridCol w="4267201"/>
              </a:tblGrid>
              <a:tr h="402728">
                <a:tc>
                  <a:txBody>
                    <a:bodyPr/>
                    <a:lstStyle/>
                    <a:p>
                      <a:pPr marL="0" marR="0" algn="ctr">
                        <a:lnSpc>
                          <a:spcPct val="115000"/>
                        </a:lnSpc>
                        <a:spcBef>
                          <a:spcPts val="0"/>
                        </a:spcBef>
                        <a:spcAft>
                          <a:spcPts val="0"/>
                        </a:spcAft>
                      </a:pPr>
                      <a:r>
                        <a:rPr lang="en-US" sz="2000" b="0" dirty="0" smtClean="0">
                          <a:latin typeface="Arial" pitchFamily="34" charset="0"/>
                          <a:ea typeface="Calibri"/>
                          <a:cs typeface="Arial" pitchFamily="34" charset="0"/>
                        </a:rPr>
                        <a:t>STT</a:t>
                      </a:r>
                      <a:endParaRPr lang="en-US" sz="2000" b="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b="0" dirty="0" err="1">
                          <a:latin typeface="Arial" pitchFamily="34" charset="0"/>
                          <a:ea typeface="Calibri"/>
                          <a:cs typeface="Arial" pitchFamily="34" charset="0"/>
                        </a:rPr>
                        <a:t>Loại</a:t>
                      </a:r>
                      <a:r>
                        <a:rPr lang="en-US" sz="2000" b="0" dirty="0">
                          <a:latin typeface="Arial" pitchFamily="34" charset="0"/>
                          <a:ea typeface="Calibri"/>
                          <a:cs typeface="Arial" pitchFamily="34" charset="0"/>
                        </a:rPr>
                        <a:t> </a:t>
                      </a:r>
                      <a:r>
                        <a:rPr lang="en-US" sz="2000" b="0" dirty="0" err="1">
                          <a:latin typeface="Arial" pitchFamily="34" charset="0"/>
                          <a:ea typeface="Calibri"/>
                          <a:cs typeface="Arial" pitchFamily="34" charset="0"/>
                        </a:rPr>
                        <a:t>cây</a:t>
                      </a:r>
                      <a:r>
                        <a:rPr lang="en-US" sz="2000" b="0" dirty="0">
                          <a:latin typeface="Arial" pitchFamily="34" charset="0"/>
                          <a:ea typeface="Calibri"/>
                          <a:cs typeface="Arial" pitchFamily="34" charset="0"/>
                        </a:rPr>
                        <a:t> </a:t>
                      </a:r>
                      <a:r>
                        <a:rPr lang="en-US" sz="2000" b="0" dirty="0" err="1">
                          <a:latin typeface="Arial" pitchFamily="34" charset="0"/>
                          <a:ea typeface="Calibri"/>
                          <a:cs typeface="Arial" pitchFamily="34" charset="0"/>
                        </a:rPr>
                        <a:t>trồng</a:t>
                      </a:r>
                      <a:endParaRPr lang="en-US" sz="2000" b="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b="0" dirty="0" err="1">
                          <a:latin typeface="Arial" pitchFamily="34" charset="0"/>
                          <a:ea typeface="Calibri"/>
                          <a:cs typeface="Arial" pitchFamily="34" charset="0"/>
                        </a:rPr>
                        <a:t>Lượng</a:t>
                      </a:r>
                      <a:r>
                        <a:rPr lang="en-US" sz="2000" b="0" dirty="0">
                          <a:latin typeface="Arial" pitchFamily="34" charset="0"/>
                          <a:ea typeface="Calibri"/>
                          <a:cs typeface="Arial" pitchFamily="34" charset="0"/>
                        </a:rPr>
                        <a:t> </a:t>
                      </a:r>
                      <a:r>
                        <a:rPr lang="en-US" sz="2000" b="0" dirty="0" err="1">
                          <a:latin typeface="Arial" pitchFamily="34" charset="0"/>
                          <a:ea typeface="Calibri"/>
                          <a:cs typeface="Arial" pitchFamily="34" charset="0"/>
                        </a:rPr>
                        <a:t>nước</a:t>
                      </a:r>
                      <a:r>
                        <a:rPr lang="en-US" sz="2000" b="0" dirty="0">
                          <a:latin typeface="Arial" pitchFamily="34" charset="0"/>
                          <a:ea typeface="Calibri"/>
                          <a:cs typeface="Arial" pitchFamily="34" charset="0"/>
                        </a:rPr>
                        <a:t> </a:t>
                      </a:r>
                      <a:r>
                        <a:rPr lang="en-US" sz="2000" b="0" dirty="0" err="1">
                          <a:latin typeface="Arial" pitchFamily="34" charset="0"/>
                          <a:ea typeface="Calibri"/>
                          <a:cs typeface="Arial" pitchFamily="34" charset="0"/>
                        </a:rPr>
                        <a:t>xả</a:t>
                      </a:r>
                      <a:r>
                        <a:rPr lang="en-US" sz="2000" b="0" dirty="0">
                          <a:latin typeface="Arial" pitchFamily="34" charset="0"/>
                          <a:ea typeface="Calibri"/>
                          <a:cs typeface="Arial" pitchFamily="34" charset="0"/>
                        </a:rPr>
                        <a:t> </a:t>
                      </a:r>
                      <a:r>
                        <a:rPr lang="en-US" sz="2000" b="0" dirty="0" smtClean="0">
                          <a:latin typeface="Arial" pitchFamily="34" charset="0"/>
                          <a:ea typeface="Calibri"/>
                          <a:cs typeface="Arial" pitchFamily="34" charset="0"/>
                        </a:rPr>
                        <a:t>KSH</a:t>
                      </a:r>
                      <a:r>
                        <a:rPr lang="en-US" sz="2000" b="0" dirty="0">
                          <a:latin typeface="Arial" pitchFamily="34" charset="0"/>
                          <a:ea typeface="Calibri"/>
                          <a:cs typeface="Arial" pitchFamily="34" charset="0"/>
                        </a:rPr>
                        <a:t>; m</a:t>
                      </a:r>
                      <a:r>
                        <a:rPr lang="en-US" sz="2000" b="0" baseline="30000" dirty="0">
                          <a:latin typeface="Arial" pitchFamily="34" charset="0"/>
                          <a:ea typeface="Calibri"/>
                          <a:cs typeface="Arial" pitchFamily="34" charset="0"/>
                        </a:rPr>
                        <a:t>3</a:t>
                      </a:r>
                      <a:r>
                        <a:rPr lang="en-US" sz="2000" b="0" dirty="0">
                          <a:latin typeface="Arial" pitchFamily="34" charset="0"/>
                          <a:ea typeface="Calibri"/>
                          <a:cs typeface="Arial" pitchFamily="34" charset="0"/>
                        </a:rPr>
                        <a:t> /ha/</a:t>
                      </a:r>
                      <a:r>
                        <a:rPr lang="en-US" sz="2000" b="0" dirty="0" err="1">
                          <a:latin typeface="Arial" pitchFamily="34" charset="0"/>
                          <a:ea typeface="Calibri"/>
                          <a:cs typeface="Arial" pitchFamily="34" charset="0"/>
                        </a:rPr>
                        <a:t>vụ</a:t>
                      </a:r>
                      <a:endParaRPr lang="en-US" sz="2000" b="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err="1">
                          <a:latin typeface="Arial" pitchFamily="34" charset="0"/>
                          <a:ea typeface="Calibri"/>
                          <a:cs typeface="Arial" pitchFamily="34" charset="0"/>
                        </a:rPr>
                        <a:t>Lúa</a:t>
                      </a:r>
                      <a:r>
                        <a:rPr lang="en-US" sz="2000" dirty="0">
                          <a:latin typeface="Arial" pitchFamily="34" charset="0"/>
                          <a:ea typeface="Calibri"/>
                          <a:cs typeface="Arial" pitchFamily="34" charset="0"/>
                        </a:rPr>
                        <a:t> </a:t>
                      </a:r>
                      <a:r>
                        <a:rPr lang="en-US" sz="2000" dirty="0" err="1">
                          <a:latin typeface="Arial" pitchFamily="34" charset="0"/>
                          <a:ea typeface="Calibri"/>
                          <a:cs typeface="Arial" pitchFamily="34" charset="0"/>
                        </a:rPr>
                        <a:t>nước</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22,5 – 37,5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err="1">
                          <a:latin typeface="Arial" pitchFamily="34" charset="0"/>
                          <a:ea typeface="Calibri"/>
                          <a:cs typeface="Arial" pitchFamily="34" charset="0"/>
                        </a:rPr>
                        <a:t>Lúa</a:t>
                      </a:r>
                      <a:r>
                        <a:rPr lang="en-US" sz="2000" dirty="0">
                          <a:latin typeface="Arial" pitchFamily="34" charset="0"/>
                          <a:ea typeface="Calibri"/>
                          <a:cs typeface="Arial" pitchFamily="34" charset="0"/>
                        </a:rPr>
                        <a:t> </a:t>
                      </a:r>
                      <a:r>
                        <a:rPr lang="en-US" sz="2000" dirty="0" err="1">
                          <a:latin typeface="Arial" pitchFamily="34" charset="0"/>
                          <a:ea typeface="Calibri"/>
                          <a:cs typeface="Arial" pitchFamily="34" charset="0"/>
                        </a:rPr>
                        <a:t>mì</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27,0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a:latin typeface="Arial" pitchFamily="34" charset="0"/>
                          <a:ea typeface="Calibri"/>
                          <a:cs typeface="Arial" pitchFamily="34" charset="0"/>
                        </a:rPr>
                        <a:t>Ngô</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27,0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a:latin typeface="Arial" pitchFamily="34" charset="0"/>
                          <a:ea typeface="Calibri"/>
                          <a:cs typeface="Arial" pitchFamily="34" charset="0"/>
                        </a:rPr>
                        <a:t>Rau cải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30-45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5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a:latin typeface="Arial" pitchFamily="34" charset="0"/>
                          <a:ea typeface="Calibri"/>
                          <a:cs typeface="Arial" pitchFamily="34" charset="0"/>
                        </a:rPr>
                        <a:t>Cà chua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48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a:latin typeface="Arial" pitchFamily="34" charset="0"/>
                          <a:ea typeface="Calibri"/>
                          <a:cs typeface="Arial" pitchFamily="34" charset="0"/>
                        </a:rPr>
                        <a:t>Dưa chuột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33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a:latin typeface="Arial" pitchFamily="34" charset="0"/>
                          <a:ea typeface="Calibri"/>
                          <a:cs typeface="Arial" pitchFamily="34" charset="0"/>
                        </a:rPr>
                        <a:t>Bông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15-45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290">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err="1">
                          <a:latin typeface="Arial" pitchFamily="34" charset="0"/>
                          <a:ea typeface="Calibri"/>
                          <a:cs typeface="Arial" pitchFamily="34" charset="0"/>
                        </a:rPr>
                        <a:t>Táo</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a:latin typeface="Arial" pitchFamily="34" charset="0"/>
                          <a:ea typeface="Calibri"/>
                          <a:cs typeface="Arial" pitchFamily="34" charset="0"/>
                        </a:rPr>
                        <a:t>30-60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53" name="TextBox 5"/>
          <p:cNvSpPr txBox="1">
            <a:spLocks noChangeArrowheads="1"/>
          </p:cNvSpPr>
          <p:nvPr/>
        </p:nvSpPr>
        <p:spPr bwMode="auto">
          <a:xfrm>
            <a:off x="990600" y="5486400"/>
            <a:ext cx="7086600" cy="369888"/>
          </a:xfrm>
          <a:prstGeom prst="rect">
            <a:avLst/>
          </a:prstGeom>
          <a:noFill/>
          <a:ln w="9525">
            <a:noFill/>
            <a:miter lim="800000"/>
            <a:headEnd/>
            <a:tailEnd/>
          </a:ln>
        </p:spPr>
        <p:txBody>
          <a:bodyPr>
            <a:spAutoFit/>
          </a:bodyPr>
          <a:lstStyle/>
          <a:p>
            <a:r>
              <a:rPr lang="en-US" sz="1800">
                <a:latin typeface="Arial" pitchFamily="34" charset="0"/>
                <a:cs typeface="Arial" pitchFamily="34" charset="0"/>
              </a:rPr>
              <a:t>Nguồn: Zheng Shixuan, 2014, Dẫn theo B.V.Chính (2017)</a:t>
            </a: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dt" sz="quarter" idx="10"/>
          </p:nvPr>
        </p:nvSpPr>
        <p:spPr>
          <a:xfrm>
            <a:off x="214313" y="6229350"/>
            <a:ext cx="2427287" cy="514350"/>
          </a:xfrm>
          <a:noFill/>
        </p:spPr>
        <p:txBody>
          <a:bodyPr/>
          <a:lstStyle/>
          <a:p>
            <a:fld id="{1DEB1EB0-3974-4B2B-A3D0-B2699D5A62E8}" type="datetime5">
              <a:rPr lang="en-US" sz="1800" smtClean="0">
                <a:solidFill>
                  <a:schemeClr val="bg2"/>
                </a:solidFill>
                <a:latin typeface="Arial" pitchFamily="34" charset="0"/>
              </a:rPr>
              <a:pPr/>
              <a:t>16-Oct-17</a:t>
            </a:fld>
            <a:endParaRPr lang="en-US" sz="1800" smtClean="0">
              <a:solidFill>
                <a:schemeClr val="bg2"/>
              </a:solidFill>
              <a:latin typeface="Arial" pitchFamily="34" charset="0"/>
            </a:endParaRPr>
          </a:p>
        </p:txBody>
      </p:sp>
      <p:sp>
        <p:nvSpPr>
          <p:cNvPr id="56323" name="Rectangle 6"/>
          <p:cNvSpPr>
            <a:spLocks noGrp="1" noChangeArrowheads="1"/>
          </p:cNvSpPr>
          <p:nvPr>
            <p:ph type="sldNum" sz="quarter" idx="12"/>
          </p:nvPr>
        </p:nvSpPr>
        <p:spPr>
          <a:xfrm>
            <a:off x="8429625" y="6229350"/>
            <a:ext cx="571500" cy="514350"/>
          </a:xfrm>
          <a:noFill/>
        </p:spPr>
        <p:txBody>
          <a:bodyPr/>
          <a:lstStyle/>
          <a:p>
            <a:pPr algn="ctr"/>
            <a:fld id="{E2D9B6CC-9206-43D1-BDAF-E71353C693A4}" type="slidenum">
              <a:rPr lang="en-US" smtClean="0">
                <a:solidFill>
                  <a:srgbClr val="0070C0"/>
                </a:solidFill>
                <a:latin typeface="Arial" pitchFamily="34" charset="0"/>
              </a:rPr>
              <a:pPr algn="ctr"/>
              <a:t>43</a:t>
            </a:fld>
            <a:endParaRPr lang="en-US" smtClean="0">
              <a:solidFill>
                <a:srgbClr val="0070C0"/>
              </a:solidFill>
              <a:latin typeface="Arial" pitchFamily="34" charset="0"/>
            </a:endParaRPr>
          </a:p>
        </p:txBody>
      </p:sp>
      <p:sp>
        <p:nvSpPr>
          <p:cNvPr id="56324" name="Rectangle 2"/>
          <p:cNvSpPr>
            <a:spLocks noGrp="1" noChangeArrowheads="1"/>
          </p:cNvSpPr>
          <p:nvPr>
            <p:ph type="ctrTitle"/>
          </p:nvPr>
        </p:nvSpPr>
        <p:spPr>
          <a:xfrm>
            <a:off x="0" y="2286000"/>
            <a:ext cx="9144000" cy="1295400"/>
          </a:xfrm>
        </p:spPr>
        <p:txBody>
          <a:bodyPr/>
          <a:lstStyle/>
          <a:p>
            <a:pPr algn="ctr"/>
            <a:r>
              <a:rPr lang="en-US" sz="4000" b="1" dirty="0" err="1" smtClean="0">
                <a:solidFill>
                  <a:srgbClr val="0070C0"/>
                </a:solidFill>
                <a:latin typeface="Arial" pitchFamily="34" charset="0"/>
                <a:cs typeface="Arial" pitchFamily="34" charset="0"/>
              </a:rPr>
              <a:t>Đề</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xuất</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giải</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pháp</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tăng</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cường</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sản</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xuất</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và</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sử</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dụng</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phân</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hữu</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cơ</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từ</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chất</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thải</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chăn</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nuôi</a:t>
            </a:r>
            <a:endParaRPr lang="en-US" b="1" dirty="0" smtClean="0">
              <a:solidFill>
                <a:srgbClr val="0070C0"/>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152400"/>
            <a:ext cx="7772400" cy="838200"/>
          </a:xfrm>
          <a:noFill/>
        </p:spPr>
        <p:txBody>
          <a:bodyPr/>
          <a:lstStyle/>
          <a:p>
            <a:pPr algn="ctr"/>
            <a:r>
              <a:rPr lang="en-US" sz="3600" dirty="0" err="1" smtClean="0">
                <a:solidFill>
                  <a:srgbClr val="000099"/>
                </a:solidFill>
                <a:latin typeface="Arial" pitchFamily="34" charset="0"/>
                <a:cs typeface="Arial" pitchFamily="34" charset="0"/>
              </a:rPr>
              <a:t>Cân</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đối</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cung</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cầu</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phân</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hữu</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cơ</a:t>
            </a:r>
            <a:endParaRPr lang="en-US" sz="3600" dirty="0" smtClean="0">
              <a:solidFill>
                <a:srgbClr val="000099"/>
              </a:solidFill>
              <a:latin typeface="Arial" pitchFamily="34" charset="0"/>
              <a:cs typeface="Arial" pitchFamily="34" charset="0"/>
            </a:endParaRPr>
          </a:p>
        </p:txBody>
      </p:sp>
      <p:sp>
        <p:nvSpPr>
          <p:cNvPr id="55299" name="Rectangle 3"/>
          <p:cNvSpPr>
            <a:spLocks noGrp="1" noChangeArrowheads="1"/>
          </p:cNvSpPr>
          <p:nvPr>
            <p:ph type="body" idx="1"/>
          </p:nvPr>
        </p:nvSpPr>
        <p:spPr>
          <a:xfrm>
            <a:off x="685800" y="1600200"/>
            <a:ext cx="7950200" cy="4267200"/>
          </a:xfrm>
        </p:spPr>
        <p:txBody>
          <a:bodyPr/>
          <a:lstStyle/>
          <a:p>
            <a:pPr marL="457200" indent="-457200">
              <a:spcBef>
                <a:spcPts val="1200"/>
              </a:spcBef>
              <a:buFont typeface="+mj-lt"/>
              <a:buAutoNum type="arabicParenR"/>
            </a:pPr>
            <a:r>
              <a:rPr lang="en-US" sz="2200" dirty="0" err="1" smtClean="0">
                <a:latin typeface="Arial" pitchFamily="34" charset="0"/>
                <a:cs typeface="Arial" pitchFamily="34" charset="0"/>
              </a:rPr>
              <a:t>Hiện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tại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khoảng</a:t>
            </a:r>
            <a:r>
              <a:rPr lang="en-US" sz="2200" dirty="0" smtClean="0">
                <a:latin typeface="Arial" pitchFamily="34" charset="0"/>
                <a:cs typeface="Arial" pitchFamily="34" charset="0"/>
              </a:rPr>
              <a:t> 30% </a:t>
            </a:r>
            <a:r>
              <a:rPr lang="en-US" sz="2200" dirty="0" err="1" smtClean="0">
                <a:latin typeface="Arial" pitchFamily="34" charset="0"/>
                <a:cs typeface="Arial" pitchFamily="34" charset="0"/>
              </a:rPr>
              <a:t>chất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thải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được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dụng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làm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phân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bón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tương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đương</a:t>
            </a:r>
            <a:r>
              <a:rPr lang="en-US" sz="2200" dirty="0" smtClean="0">
                <a:latin typeface="Arial" pitchFamily="34" charset="0"/>
                <a:cs typeface="Arial" pitchFamily="34" charset="0"/>
              </a:rPr>
              <a:t> 28 </a:t>
            </a:r>
            <a:r>
              <a:rPr lang="en-US" sz="2200" dirty="0" err="1" smtClean="0">
                <a:latin typeface="Arial" pitchFamily="34" charset="0"/>
                <a:cs typeface="Arial" pitchFamily="34" charset="0"/>
              </a:rPr>
              <a:t>triệu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tấn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đáp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ứng</a:t>
            </a:r>
            <a:r>
              <a:rPr lang="en-US" sz="2200" dirty="0" smtClean="0">
                <a:latin typeface="Arial" pitchFamily="34" charset="0"/>
                <a:cs typeface="Arial" pitchFamily="34" charset="0"/>
              </a:rPr>
              <a:t> 25% </a:t>
            </a:r>
            <a:r>
              <a:rPr lang="en-US" sz="2200" dirty="0" err="1" smtClean="0">
                <a:latin typeface="Arial" pitchFamily="34" charset="0"/>
                <a:cs typeface="Arial" pitchFamily="34" charset="0"/>
              </a:rPr>
              <a:t>nhu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cầu</a:t>
            </a:r>
            <a:r>
              <a:rPr lang="en-US" sz="2200" dirty="0" smtClean="0">
                <a:latin typeface="Arial" pitchFamily="34" charset="0"/>
                <a:cs typeface="Arial" pitchFamily="34" charset="0"/>
              </a:rPr>
              <a:t> </a:t>
            </a:r>
          </a:p>
          <a:p>
            <a:pPr marL="457200" indent="-457200">
              <a:spcBef>
                <a:spcPts val="1200"/>
              </a:spcBef>
              <a:buFont typeface="+mj-lt"/>
              <a:buAutoNum type="arabicParenR"/>
            </a:pPr>
            <a:r>
              <a:rPr lang="en-US" sz="2200" dirty="0" err="1" smtClean="0">
                <a:latin typeface="Arial" pitchFamily="34" charset="0"/>
                <a:cs typeface="Arial" pitchFamily="34" charset="0"/>
              </a:rPr>
              <a:t>Việt</a:t>
            </a:r>
            <a:r>
              <a:rPr lang="en-US" sz="2200" dirty="0" smtClean="0">
                <a:latin typeface="Arial" pitchFamily="34" charset="0"/>
                <a:cs typeface="Arial" pitchFamily="34" charset="0"/>
              </a:rPr>
              <a:t> Nam </a:t>
            </a:r>
            <a:r>
              <a:rPr lang="en-US" sz="2200" dirty="0" err="1" smtClean="0">
                <a:latin typeface="Arial" pitchFamily="34" charset="0"/>
                <a:cs typeface="Arial" pitchFamily="34" charset="0"/>
              </a:rPr>
              <a:t>có</a:t>
            </a:r>
            <a:r>
              <a:rPr lang="en-US" sz="2200" dirty="0" smtClean="0">
                <a:latin typeface="Arial" pitchFamily="34" charset="0"/>
                <a:cs typeface="Arial" pitchFamily="34" charset="0"/>
              </a:rPr>
              <a:t> 63 </a:t>
            </a:r>
            <a:r>
              <a:rPr lang="en-US" sz="2200" dirty="0" err="1" smtClean="0">
                <a:latin typeface="Arial" pitchFamily="34" charset="0"/>
                <a:cs typeface="Arial" pitchFamily="34" charset="0"/>
              </a:rPr>
              <a:t>triệu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tấn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chất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thải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chăn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nuôi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dạng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rắn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khoảng</a:t>
            </a:r>
            <a:r>
              <a:rPr lang="en-US" sz="2200" dirty="0" smtClean="0">
                <a:latin typeface="Arial" pitchFamily="34" charset="0"/>
                <a:cs typeface="Arial" pitchFamily="34" charset="0"/>
              </a:rPr>
              <a:t> 80 </a:t>
            </a:r>
            <a:r>
              <a:rPr lang="en-US" sz="2200" dirty="0" err="1" smtClean="0">
                <a:latin typeface="Arial" pitchFamily="34" charset="0"/>
                <a:cs typeface="Arial" pitchFamily="34" charset="0"/>
              </a:rPr>
              <a:t>triệu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tấn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chất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thải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trồng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trọt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từ</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sản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xuất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lúa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ngô</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đậu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đỗ</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mía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đường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Nếu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tận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dụng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được</a:t>
            </a:r>
            <a:r>
              <a:rPr lang="en-US" sz="2200" dirty="0" smtClean="0">
                <a:latin typeface="Arial" pitchFamily="34" charset="0"/>
                <a:cs typeface="Arial" pitchFamily="34" charset="0"/>
              </a:rPr>
              <a:t> 60% </a:t>
            </a:r>
            <a:r>
              <a:rPr lang="en-US" sz="2200" dirty="0" err="1" smtClean="0">
                <a:latin typeface="Arial" pitchFamily="34" charset="0"/>
                <a:cs typeface="Arial" pitchFamily="34" charset="0"/>
              </a:rPr>
              <a:t>để</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sản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xuất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phân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bón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hữu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cơ</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thì</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chúng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có</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khoảng</a:t>
            </a:r>
            <a:r>
              <a:rPr lang="en-US" sz="2200" dirty="0" smtClean="0">
                <a:latin typeface="Arial" pitchFamily="34" charset="0"/>
                <a:cs typeface="Arial" pitchFamily="34" charset="0"/>
              </a:rPr>
              <a:t> 56 </a:t>
            </a:r>
            <a:r>
              <a:rPr lang="en-US" sz="2200" dirty="0" err="1" smtClean="0">
                <a:latin typeface="Arial" pitchFamily="34" charset="0"/>
                <a:cs typeface="Arial" pitchFamily="34" charset="0"/>
              </a:rPr>
              <a:t>triệu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tấn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phân</a:t>
            </a:r>
            <a:r>
              <a:rPr lang="en-US" sz="2200" dirty="0" smtClean="0">
                <a:latin typeface="Arial" pitchFamily="34" charset="0"/>
                <a:cs typeface="Arial" pitchFamily="34" charset="0"/>
              </a:rPr>
              <a:t> ủ, so </a:t>
            </a:r>
            <a:r>
              <a:rPr lang="en-US" sz="2200" dirty="0" err="1" smtClean="0">
                <a:latin typeface="Arial" pitchFamily="34" charset="0"/>
                <a:cs typeface="Arial" pitchFamily="34" charset="0"/>
              </a:rPr>
              <a:t>với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nhu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cầu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khoảng</a:t>
            </a:r>
            <a:r>
              <a:rPr lang="en-US" sz="2200" dirty="0" smtClean="0">
                <a:latin typeface="Arial" pitchFamily="34" charset="0"/>
                <a:cs typeface="Arial" pitchFamily="34" charset="0"/>
              </a:rPr>
              <a:t> 110-120 </a:t>
            </a:r>
            <a:r>
              <a:rPr lang="en-US" sz="2200" dirty="0" err="1" smtClean="0">
                <a:latin typeface="Arial" pitchFamily="34" charset="0"/>
                <a:cs typeface="Arial" pitchFamily="34" charset="0"/>
              </a:rPr>
              <a:t>triệu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tấn</a:t>
            </a:r>
            <a:r>
              <a:rPr lang="en-US" sz="2200" dirty="0" smtClean="0">
                <a:latin typeface="Arial" pitchFamily="34" charset="0"/>
                <a:cs typeface="Arial" pitchFamily="34" charset="0"/>
              </a:rPr>
              <a:t>/</a:t>
            </a:r>
            <a:r>
              <a:rPr lang="en-US" sz="2200" dirty="0" err="1" smtClean="0">
                <a:latin typeface="Arial" pitchFamily="34" charset="0"/>
                <a:cs typeface="Arial" pitchFamily="34" charset="0"/>
              </a:rPr>
              <a:t>năm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thì</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cũng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mới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đáp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ứng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được</a:t>
            </a:r>
            <a:r>
              <a:rPr lang="en-US" sz="2200" dirty="0" smtClean="0">
                <a:latin typeface="Arial" pitchFamily="34" charset="0"/>
                <a:cs typeface="Arial" pitchFamily="34" charset="0"/>
              </a:rPr>
              <a:t> 50%. </a:t>
            </a:r>
          </a:p>
          <a:p>
            <a:pPr marL="457200" indent="-457200">
              <a:spcBef>
                <a:spcPts val="1200"/>
              </a:spcBef>
              <a:buFont typeface="+mj-lt"/>
              <a:buAutoNum type="arabicParenR"/>
            </a:pPr>
            <a:r>
              <a:rPr lang="en-US" sz="2200" dirty="0" smtClean="0">
                <a:latin typeface="Arial" pitchFamily="34" charset="0"/>
                <a:cs typeface="Arial" pitchFamily="34" charset="0"/>
              </a:rPr>
              <a:t>Do </a:t>
            </a:r>
            <a:r>
              <a:rPr lang="en-US" sz="2200" dirty="0" err="1" smtClean="0">
                <a:latin typeface="Arial" pitchFamily="34" charset="0"/>
                <a:cs typeface="Arial" pitchFamily="34" charset="0"/>
              </a:rPr>
              <a:t>vậy</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phần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lớn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phân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hữu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cơ</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chế</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biến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được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sản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xuất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từ</a:t>
            </a:r>
            <a:r>
              <a:rPr lang="en-US" sz="2200" dirty="0" smtClean="0">
                <a:latin typeface="Arial" pitchFamily="34" charset="0"/>
                <a:cs typeface="Arial" pitchFamily="34" charset="0"/>
              </a:rPr>
              <a:t> than </a:t>
            </a:r>
            <a:r>
              <a:rPr lang="en-US" sz="2200" dirty="0" err="1" smtClean="0">
                <a:latin typeface="Arial" pitchFamily="34" charset="0"/>
                <a:cs typeface="Arial" pitchFamily="34" charset="0"/>
              </a:rPr>
              <a:t>bùn</a:t>
            </a:r>
            <a:r>
              <a:rPr lang="en-US" sz="2200" dirty="0" smtClean="0">
                <a:latin typeface="Arial" pitchFamily="34" charset="0"/>
                <a:cs typeface="Arial" pitchFamily="34" charset="0"/>
              </a:rPr>
              <a:t> (</a:t>
            </a:r>
            <a:r>
              <a:rPr lang="en-US" sz="2200" kern="1200" dirty="0" err="1" smtClean="0">
                <a:latin typeface="Arial" pitchFamily="34" charset="0"/>
                <a:cs typeface="Arial" pitchFamily="34" charset="0"/>
              </a:rPr>
              <a:t>Việt</a:t>
            </a:r>
            <a:r>
              <a:rPr lang="en-US" sz="2200" kern="1200" dirty="0" smtClean="0">
                <a:latin typeface="Arial" pitchFamily="34" charset="0"/>
                <a:cs typeface="Arial" pitchFamily="34" charset="0"/>
              </a:rPr>
              <a:t> Nam 179 </a:t>
            </a:r>
            <a:r>
              <a:rPr lang="en-US" sz="2200" kern="1200" dirty="0" err="1" smtClean="0">
                <a:latin typeface="Arial" pitchFamily="34" charset="0"/>
                <a:cs typeface="Arial" pitchFamily="34" charset="0"/>
              </a:rPr>
              <a:t>mỏ</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và</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điểm</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quặng</a:t>
            </a:r>
            <a:r>
              <a:rPr lang="en-US" sz="2200" kern="1200" dirty="0" smtClean="0">
                <a:latin typeface="Arial" pitchFamily="34" charset="0"/>
                <a:cs typeface="Arial" pitchFamily="34" charset="0"/>
              </a:rPr>
              <a:t> than </a:t>
            </a:r>
            <a:r>
              <a:rPr lang="en-US" sz="2200" kern="1200" dirty="0" err="1" smtClean="0">
                <a:latin typeface="Arial" pitchFamily="34" charset="0"/>
                <a:cs typeface="Arial" pitchFamily="34" charset="0"/>
              </a:rPr>
              <a:t>bùn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tổng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trữ</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lượng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địa</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chất</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là</a:t>
            </a:r>
            <a:r>
              <a:rPr lang="en-US" sz="2200" kern="1200" dirty="0" smtClean="0">
                <a:latin typeface="Arial" pitchFamily="34" charset="0"/>
                <a:cs typeface="Arial" pitchFamily="34" charset="0"/>
              </a:rPr>
              <a:t> 738 </a:t>
            </a:r>
            <a:r>
              <a:rPr lang="en-US" sz="2200" kern="1200" dirty="0" err="1" smtClean="0">
                <a:latin typeface="Arial" pitchFamily="34" charset="0"/>
                <a:cs typeface="Arial" pitchFamily="34" charset="0"/>
              </a:rPr>
              <a:t>triệu</a:t>
            </a:r>
            <a:r>
              <a:rPr lang="en-US" sz="2200" kern="1200" dirty="0" smtClean="0">
                <a:latin typeface="Arial" pitchFamily="34" charset="0"/>
                <a:cs typeface="Arial" pitchFamily="34" charset="0"/>
              </a:rPr>
              <a:t> m</a:t>
            </a:r>
            <a:r>
              <a:rPr lang="en-US" sz="2200" kern="1200" baseline="30000" dirty="0" smtClean="0">
                <a:latin typeface="Arial" pitchFamily="34" charset="0"/>
                <a:cs typeface="Arial" pitchFamily="34" charset="0"/>
              </a:rPr>
              <a:t>3</a:t>
            </a:r>
            <a:r>
              <a:rPr lang="en-US" sz="2200" kern="1200" dirty="0" smtClean="0">
                <a:latin typeface="Arial" pitchFamily="34" charset="0"/>
                <a:cs typeface="Arial" pitchFamily="34" charset="0"/>
              </a:rPr>
              <a:t>, </a:t>
            </a:r>
            <a:endParaRPr lang="en-US" sz="2200" dirty="0" smtClean="0">
              <a:latin typeface="Arial" pitchFamily="34" charset="0"/>
              <a:cs typeface="Arial" pitchFamily="34" charset="0"/>
            </a:endParaRPr>
          </a:p>
          <a:p>
            <a:pPr marL="457200" indent="-457200">
              <a:buFont typeface="+mj-lt"/>
              <a:buAutoNum type="arabicParenR"/>
            </a:pPr>
            <a:endParaRPr lang="en-US" sz="2000" dirty="0" smtClean="0"/>
          </a:p>
        </p:txBody>
      </p:sp>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0" y="228600"/>
            <a:ext cx="8305800" cy="838200"/>
          </a:xfrm>
          <a:noFill/>
        </p:spPr>
        <p:txBody>
          <a:bodyPr/>
          <a:lstStyle/>
          <a:p>
            <a:pPr algn="ctr"/>
            <a:r>
              <a:rPr lang="en-US" sz="3200" dirty="0" err="1" smtClean="0">
                <a:solidFill>
                  <a:srgbClr val="000099"/>
                </a:solidFill>
                <a:latin typeface="Arial" pitchFamily="34" charset="0"/>
                <a:cs typeface="Arial" pitchFamily="34" charset="0"/>
              </a:rPr>
              <a:t>Thách</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thức</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với</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sản</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xuất</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và</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sử</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dụng</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phân</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hữu</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cơ</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từ</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chất</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thải</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chăn</a:t>
            </a:r>
            <a:r>
              <a:rPr lang="en-US" sz="3200" dirty="0" smtClean="0">
                <a:solidFill>
                  <a:srgbClr val="000099"/>
                </a:solidFill>
                <a:latin typeface="Arial" pitchFamily="34" charset="0"/>
                <a:cs typeface="Arial" pitchFamily="34" charset="0"/>
              </a:rPr>
              <a:t> </a:t>
            </a:r>
            <a:r>
              <a:rPr lang="en-US" sz="3200" dirty="0" err="1" smtClean="0">
                <a:solidFill>
                  <a:srgbClr val="000099"/>
                </a:solidFill>
                <a:latin typeface="Arial" pitchFamily="34" charset="0"/>
                <a:cs typeface="Arial" pitchFamily="34" charset="0"/>
              </a:rPr>
              <a:t>nuôi</a:t>
            </a:r>
            <a:endParaRPr lang="en-US" sz="3200" dirty="0" smtClean="0">
              <a:solidFill>
                <a:srgbClr val="000099"/>
              </a:solidFill>
              <a:latin typeface="Arial" pitchFamily="34" charset="0"/>
              <a:cs typeface="Arial" pitchFamily="34" charset="0"/>
            </a:endParaRPr>
          </a:p>
        </p:txBody>
      </p:sp>
      <p:sp>
        <p:nvSpPr>
          <p:cNvPr id="55299" name="Rectangle 3"/>
          <p:cNvSpPr>
            <a:spLocks noGrp="1" noChangeArrowheads="1"/>
          </p:cNvSpPr>
          <p:nvPr>
            <p:ph type="body" idx="1"/>
          </p:nvPr>
        </p:nvSpPr>
        <p:spPr>
          <a:xfrm>
            <a:off x="685800" y="1600200"/>
            <a:ext cx="7950200" cy="3657600"/>
          </a:xfrm>
        </p:spPr>
        <p:txBody>
          <a:bodyPr/>
          <a:lstStyle/>
          <a:p>
            <a:pPr marL="457200" indent="-457200">
              <a:buFont typeface="+mj-lt"/>
              <a:buAutoNum type="arabicParenR"/>
            </a:pPr>
            <a:r>
              <a:rPr lang="en-US" sz="2000" dirty="0" err="1" smtClean="0">
                <a:latin typeface="Arial" pitchFamily="34" charset="0"/>
                <a:cs typeface="Arial" pitchFamily="34" charset="0"/>
              </a:rPr>
              <a:t>Phương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thức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nuôi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thịt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việc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gom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thải</a:t>
            </a:r>
            <a:endParaRPr lang="en-US" sz="2000" dirty="0" smtClean="0">
              <a:latin typeface="Arial" pitchFamily="34" charset="0"/>
              <a:cs typeface="Arial" pitchFamily="34" charset="0"/>
            </a:endParaRPr>
          </a:p>
          <a:p>
            <a:pPr marL="457200" indent="-457200">
              <a:buFont typeface="+mj-lt"/>
              <a:buAutoNum type="arabicParenR"/>
            </a:pPr>
            <a:r>
              <a:rPr lang="en-US" sz="2000" dirty="0" err="1" smtClean="0">
                <a:latin typeface="Arial" pitchFamily="34" charset="0"/>
                <a:cs typeface="Arial" pitchFamily="34" charset="0"/>
              </a:rPr>
              <a:t>Thiếu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thực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vật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trộn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nuôi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nhằm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đảm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bảo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lệ</a:t>
            </a:r>
            <a:r>
              <a:rPr lang="en-US" sz="2000" dirty="0" smtClean="0">
                <a:latin typeface="Arial" pitchFamily="34" charset="0"/>
                <a:cs typeface="Arial" pitchFamily="34" charset="0"/>
              </a:rPr>
              <a:t> C/N </a:t>
            </a:r>
          </a:p>
          <a:p>
            <a:pPr marL="457200" indent="-457200">
              <a:buFont typeface="+mj-lt"/>
              <a:buAutoNum type="arabicParenR"/>
            </a:pPr>
            <a:r>
              <a:rPr lang="en-US" sz="2000" dirty="0" err="1" smtClean="0">
                <a:latin typeface="Arial" pitchFamily="34" charset="0"/>
                <a:cs typeface="Arial" pitchFamily="34" charset="0"/>
              </a:rPr>
              <a:t>Ít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doanh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nghiệp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đầu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tư</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sản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xuất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bón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hữu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biến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từ</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hữu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cơ</a:t>
            </a:r>
            <a:r>
              <a:rPr lang="en-US" sz="2000" dirty="0" smtClean="0">
                <a:latin typeface="Arial" pitchFamily="34" charset="0"/>
                <a:cs typeface="Arial" pitchFamily="34" charset="0"/>
              </a:rPr>
              <a:t> do: </a:t>
            </a:r>
            <a:r>
              <a:rPr lang="en-US" sz="2000" dirty="0" err="1" smtClean="0">
                <a:latin typeface="Arial" pitchFamily="34" charset="0"/>
                <a:cs typeface="Arial" pitchFamily="34" charset="0"/>
              </a:rPr>
              <a:t>Khối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ổn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vận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chuyển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lệ</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nước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cao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tăng</a:t>
            </a:r>
            <a:r>
              <a:rPr lang="en-US" sz="2000" dirty="0" smtClean="0">
                <a:latin typeface="Arial" pitchFamily="34" charset="0"/>
                <a:cs typeface="Arial" pitchFamily="34" charset="0"/>
              </a:rPr>
              <a:t> chi </a:t>
            </a:r>
            <a:r>
              <a:rPr lang="en-US" sz="2000" dirty="0" err="1" smtClean="0">
                <a:latin typeface="Arial" pitchFamily="34" charset="0"/>
                <a:cs typeface="Arial" pitchFamily="34" charset="0"/>
              </a:rPr>
              <a:t>phí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vận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chuyển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khô</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mùi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hôi</a:t>
            </a:r>
            <a:r>
              <a:rPr lang="en-US" sz="2000" dirty="0" smtClean="0">
                <a:latin typeface="Arial" pitchFamily="34" charset="0"/>
                <a:cs typeface="Arial" pitchFamily="34" charset="0"/>
              </a:rPr>
              <a:t>…</a:t>
            </a:r>
          </a:p>
          <a:p>
            <a:pPr marL="457200" indent="-457200">
              <a:buFont typeface="+mj-lt"/>
              <a:buAutoNum type="arabicParenR"/>
            </a:pP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hữu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biến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ổn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 do </a:t>
            </a:r>
            <a:r>
              <a:rPr lang="en-US" sz="2000" dirty="0" err="1" smtClean="0">
                <a:latin typeface="Arial" pitchFamily="34" charset="0"/>
                <a:cs typeface="Arial" pitchFamily="34" charset="0"/>
              </a:rPr>
              <a:t>sự</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biến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nguyên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liệu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tỉ</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lệ</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kém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phổ</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biến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doanh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nghiệp</a:t>
            </a:r>
            <a:r>
              <a:rPr lang="en-US" sz="2000" dirty="0" smtClean="0">
                <a:latin typeface="Arial" pitchFamily="34" charset="0"/>
                <a:cs typeface="Arial" pitchFamily="34" charset="0"/>
              </a:rPr>
              <a:t> qui </a:t>
            </a:r>
            <a:r>
              <a:rPr lang="en-US" sz="2000" dirty="0" err="1" smtClean="0">
                <a:latin typeface="Arial" pitchFamily="34" charset="0"/>
                <a:cs typeface="Arial" pitchFamily="34" charset="0"/>
              </a:rPr>
              <a:t>mô</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nhỏ</a:t>
            </a:r>
            <a:endParaRPr lang="en-US" sz="2000" dirty="0" smtClean="0">
              <a:latin typeface="Arial" pitchFamily="34" charset="0"/>
              <a:cs typeface="Arial" pitchFamily="34" charset="0"/>
            </a:endParaRPr>
          </a:p>
          <a:p>
            <a:pPr marL="457200" indent="-457200">
              <a:buFont typeface="+mj-lt"/>
              <a:buAutoNum type="arabicParenR"/>
            </a:pP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lỏng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chưa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công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nghệ</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giả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hiệu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quả</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phù</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hợp</a:t>
            </a:r>
            <a:endParaRPr lang="en-US" sz="2000" dirty="0" smtClean="0">
              <a:latin typeface="Arial" pitchFamily="34" charset="0"/>
              <a:cs typeface="Arial" pitchFamily="34" charset="0"/>
            </a:endParaRPr>
          </a:p>
          <a:p>
            <a:pPr marL="457200" indent="-457200">
              <a:buFont typeface="+mj-lt"/>
              <a:buAutoNum type="arabicParenR"/>
            </a:pPr>
            <a:r>
              <a:rPr lang="en-US" sz="2000" dirty="0" err="1" smtClean="0">
                <a:latin typeface="Arial" pitchFamily="34" charset="0"/>
                <a:cs typeface="Arial" pitchFamily="34" charset="0"/>
              </a:rPr>
              <a:t>Bộ</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chủng</a:t>
            </a:r>
            <a:r>
              <a:rPr lang="en-US" sz="2000" dirty="0" smtClean="0">
                <a:latin typeface="Arial" pitchFamily="34" charset="0"/>
                <a:cs typeface="Arial" pitchFamily="34" charset="0"/>
              </a:rPr>
              <a:t> VSV </a:t>
            </a:r>
            <a:r>
              <a:rPr lang="en-US" sz="2000" dirty="0" err="1" smtClean="0">
                <a:latin typeface="Arial" pitchFamily="34" charset="0"/>
                <a:cs typeface="Arial" pitchFamily="34" charset="0"/>
              </a:rPr>
              <a:t>xử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chất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chưa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hiệu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quả</a:t>
            </a:r>
            <a:r>
              <a:rPr lang="en-US" sz="2000" dirty="0" smtClean="0">
                <a:latin typeface="Arial" pitchFamily="34" charset="0"/>
                <a:cs typeface="Arial" pitchFamily="34" charset="0"/>
              </a:rPr>
              <a:t> </a:t>
            </a:r>
          </a:p>
        </p:txBody>
      </p:sp>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152400"/>
            <a:ext cx="7772400" cy="838200"/>
          </a:xfrm>
          <a:noFill/>
        </p:spPr>
        <p:txBody>
          <a:bodyPr/>
          <a:lstStyle/>
          <a:p>
            <a:pPr algn="ctr"/>
            <a:r>
              <a:rPr lang="en-US" sz="3600" smtClean="0">
                <a:solidFill>
                  <a:srgbClr val="000099"/>
                </a:solidFill>
                <a:latin typeface="Arial" pitchFamily="34" charset="0"/>
                <a:cs typeface="Arial" pitchFamily="34" charset="0"/>
              </a:rPr>
              <a:t>Hiện trạng chất lượng phân hữu cơ</a:t>
            </a:r>
          </a:p>
        </p:txBody>
      </p:sp>
      <p:sp>
        <p:nvSpPr>
          <p:cNvPr id="55299" name="Rectangle 3"/>
          <p:cNvSpPr>
            <a:spLocks noGrp="1" noChangeArrowheads="1"/>
          </p:cNvSpPr>
          <p:nvPr>
            <p:ph type="body" idx="1"/>
          </p:nvPr>
        </p:nvSpPr>
        <p:spPr>
          <a:xfrm>
            <a:off x="685800" y="1600200"/>
            <a:ext cx="7950200" cy="3657600"/>
          </a:xfrm>
        </p:spPr>
        <p:txBody>
          <a:bodyPr/>
          <a:lstStyle/>
          <a:p>
            <a:pPr>
              <a:buFont typeface="Monotype Sorts" pitchFamily="2" charset="2"/>
              <a:buNone/>
            </a:pPr>
            <a:r>
              <a:rPr lang="en-US" sz="2400" dirty="0" smtClean="0"/>
              <a:t>   </a:t>
            </a:r>
            <a:r>
              <a:rPr lang="en-US" sz="2400" dirty="0" err="1" smtClean="0"/>
              <a:t>Năm</a:t>
            </a:r>
            <a:r>
              <a:rPr lang="en-US" sz="2400" dirty="0" smtClean="0"/>
              <a:t> 2015 </a:t>
            </a:r>
            <a:r>
              <a:rPr lang="en-US" sz="2400" dirty="0" err="1" smtClean="0"/>
              <a:t>Cục</a:t>
            </a:r>
            <a:r>
              <a:rPr lang="en-US" sz="2400" dirty="0" smtClean="0"/>
              <a:t> </a:t>
            </a:r>
            <a:r>
              <a:rPr lang="en-US" sz="2400" dirty="0" err="1" smtClean="0"/>
              <a:t>Trồng</a:t>
            </a:r>
            <a:r>
              <a:rPr lang="en-US" sz="2400" dirty="0" smtClean="0"/>
              <a:t> </a:t>
            </a:r>
            <a:r>
              <a:rPr lang="en-US" sz="2400" dirty="0" err="1" smtClean="0"/>
              <a:t>trọt</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chất</a:t>
            </a:r>
            <a:r>
              <a:rPr lang="en-US" sz="2400" dirty="0" smtClean="0"/>
              <a:t> </a:t>
            </a:r>
            <a:r>
              <a:rPr lang="en-US" sz="2400" dirty="0" err="1" smtClean="0"/>
              <a:t>lượng</a:t>
            </a:r>
            <a:r>
              <a:rPr lang="en-US" sz="2400" dirty="0" smtClean="0"/>
              <a:t> </a:t>
            </a:r>
            <a:r>
              <a:rPr lang="en-US" sz="2400" dirty="0" err="1" smtClean="0"/>
              <a:t>phân</a:t>
            </a:r>
            <a:r>
              <a:rPr lang="en-US" sz="2400" dirty="0" smtClean="0"/>
              <a:t> </a:t>
            </a:r>
            <a:r>
              <a:rPr lang="en-US" sz="2400" dirty="0" err="1" smtClean="0"/>
              <a:t>bón</a:t>
            </a:r>
            <a:r>
              <a:rPr lang="en-US" sz="2400" dirty="0" smtClean="0"/>
              <a:t> </a:t>
            </a:r>
            <a:r>
              <a:rPr lang="en-US" sz="2400" dirty="0" err="1" smtClean="0"/>
              <a:t>hữu</a:t>
            </a:r>
            <a:r>
              <a:rPr lang="en-US" sz="2400" dirty="0" smtClean="0"/>
              <a:t> </a:t>
            </a:r>
            <a:r>
              <a:rPr lang="en-US" sz="2400" dirty="0" err="1" smtClean="0"/>
              <a:t>cơ</a:t>
            </a:r>
            <a:r>
              <a:rPr lang="en-US" sz="2400" dirty="0" smtClean="0"/>
              <a:t> </a:t>
            </a:r>
            <a:r>
              <a:rPr lang="en-US" sz="2400" dirty="0" err="1" smtClean="0"/>
              <a:t>và</a:t>
            </a:r>
            <a:r>
              <a:rPr lang="en-US" sz="2400" dirty="0" smtClean="0"/>
              <a:t> </a:t>
            </a:r>
            <a:r>
              <a:rPr lang="en-US" sz="2400" dirty="0" err="1" smtClean="0"/>
              <a:t>phân</a:t>
            </a:r>
            <a:r>
              <a:rPr lang="en-US" sz="2400" dirty="0" smtClean="0"/>
              <a:t> </a:t>
            </a:r>
            <a:r>
              <a:rPr lang="en-US" sz="2400" dirty="0" err="1" smtClean="0"/>
              <a:t>bón</a:t>
            </a:r>
            <a:r>
              <a:rPr lang="en-US" sz="2400" dirty="0" smtClean="0"/>
              <a:t> </a:t>
            </a:r>
            <a:r>
              <a:rPr lang="en-US" sz="2400" dirty="0" err="1" smtClean="0"/>
              <a:t>khác</a:t>
            </a:r>
            <a:r>
              <a:rPr lang="en-US" sz="2400" dirty="0" smtClean="0"/>
              <a:t> </a:t>
            </a:r>
            <a:r>
              <a:rPr lang="en-US" sz="2400" dirty="0" err="1" smtClean="0"/>
              <a:t>tại</a:t>
            </a:r>
            <a:r>
              <a:rPr lang="en-US" sz="2400" dirty="0" smtClean="0"/>
              <a:t> 6 </a:t>
            </a:r>
            <a:r>
              <a:rPr lang="en-US" sz="2400" dirty="0" err="1" smtClean="0"/>
              <a:t>tỉnh</a:t>
            </a:r>
            <a:r>
              <a:rPr lang="en-US" sz="2400" dirty="0" smtClean="0"/>
              <a:t> </a:t>
            </a:r>
            <a:r>
              <a:rPr lang="en-US" sz="2400" dirty="0" err="1" smtClean="0"/>
              <a:t>Bến</a:t>
            </a:r>
            <a:r>
              <a:rPr lang="en-US" sz="2400" dirty="0" smtClean="0"/>
              <a:t> </a:t>
            </a:r>
            <a:r>
              <a:rPr lang="en-US" sz="2400" dirty="0" err="1" smtClean="0"/>
              <a:t>Tre</a:t>
            </a:r>
            <a:r>
              <a:rPr lang="en-US" sz="2400" dirty="0" smtClean="0"/>
              <a:t>, </a:t>
            </a:r>
            <a:r>
              <a:rPr lang="en-US" sz="2400" dirty="0" err="1" smtClean="0"/>
              <a:t>Kiên</a:t>
            </a:r>
            <a:r>
              <a:rPr lang="en-US" sz="2400" dirty="0" smtClean="0"/>
              <a:t> </a:t>
            </a:r>
            <a:r>
              <a:rPr lang="en-US" sz="2400" dirty="0" err="1" smtClean="0"/>
              <a:t>Giang</a:t>
            </a:r>
            <a:r>
              <a:rPr lang="en-US" sz="2400" dirty="0" smtClean="0"/>
              <a:t>, An </a:t>
            </a:r>
            <a:r>
              <a:rPr lang="en-US" sz="2400" dirty="0" err="1" smtClean="0"/>
              <a:t>Giang</a:t>
            </a:r>
            <a:r>
              <a:rPr lang="en-US" sz="2400" dirty="0" smtClean="0"/>
              <a:t>, </a:t>
            </a:r>
            <a:r>
              <a:rPr lang="en-US" sz="2400" dirty="0" err="1" smtClean="0"/>
              <a:t>Vĩnh</a:t>
            </a:r>
            <a:r>
              <a:rPr lang="en-US" sz="2400" dirty="0" smtClean="0"/>
              <a:t> </a:t>
            </a:r>
            <a:r>
              <a:rPr lang="en-US" sz="2400" dirty="0" err="1" smtClean="0"/>
              <a:t>Phúc</a:t>
            </a:r>
            <a:r>
              <a:rPr lang="en-US" sz="2400" dirty="0" smtClean="0"/>
              <a:t>, </a:t>
            </a:r>
            <a:r>
              <a:rPr lang="en-US" sz="2400" dirty="0" err="1" smtClean="0"/>
              <a:t>Hưng</a:t>
            </a:r>
            <a:r>
              <a:rPr lang="en-US" sz="2400" dirty="0" smtClean="0"/>
              <a:t> </a:t>
            </a:r>
            <a:r>
              <a:rPr lang="en-US" sz="2400" dirty="0" err="1" smtClean="0"/>
              <a:t>Yên</a:t>
            </a:r>
            <a:r>
              <a:rPr lang="en-US" sz="2400" dirty="0" smtClean="0"/>
              <a:t>, </a:t>
            </a:r>
            <a:r>
              <a:rPr lang="en-US" sz="2400" dirty="0" err="1" smtClean="0"/>
              <a:t>Hải</a:t>
            </a:r>
            <a:r>
              <a:rPr lang="en-US" sz="2400" dirty="0" smtClean="0"/>
              <a:t> </a:t>
            </a:r>
            <a:r>
              <a:rPr lang="en-US" sz="2400" dirty="0" err="1" smtClean="0"/>
              <a:t>Dương</a:t>
            </a:r>
            <a:r>
              <a:rPr lang="en-US" sz="2400" dirty="0" smtClean="0"/>
              <a:t>, </a:t>
            </a:r>
            <a:r>
              <a:rPr lang="en-US" sz="2400" dirty="0" err="1" smtClean="0"/>
              <a:t>kết</a:t>
            </a:r>
            <a:r>
              <a:rPr lang="en-US" sz="2400" dirty="0" smtClean="0"/>
              <a:t> </a:t>
            </a:r>
            <a:r>
              <a:rPr lang="en-US" sz="2400" dirty="0" err="1" smtClean="0"/>
              <a:t>quả</a:t>
            </a:r>
            <a:r>
              <a:rPr lang="en-US" sz="2400" dirty="0" smtClean="0"/>
              <a:t> </a:t>
            </a:r>
            <a:r>
              <a:rPr lang="en-US" sz="2400" dirty="0" err="1" smtClean="0"/>
              <a:t>như</a:t>
            </a:r>
            <a:r>
              <a:rPr lang="en-US" sz="2400" dirty="0" smtClean="0"/>
              <a:t> </a:t>
            </a:r>
            <a:r>
              <a:rPr lang="en-US" sz="2400" dirty="0" err="1" smtClean="0"/>
              <a:t>sau</a:t>
            </a:r>
            <a:r>
              <a:rPr lang="en-US" sz="2400" dirty="0" smtClean="0"/>
              <a:t>:</a:t>
            </a:r>
          </a:p>
          <a:p>
            <a:pPr lvl="1">
              <a:buFont typeface="Wingdings" pitchFamily="2" charset="2"/>
              <a:buChar char="§"/>
            </a:pPr>
            <a:r>
              <a:rPr lang="en-US" sz="2400" dirty="0" smtClean="0"/>
              <a:t>8/22 </a:t>
            </a:r>
            <a:r>
              <a:rPr lang="en-US" sz="2400" dirty="0" err="1" smtClean="0"/>
              <a:t>mẫu</a:t>
            </a:r>
            <a:r>
              <a:rPr lang="en-US" sz="2400" dirty="0" smtClean="0"/>
              <a:t> (36,4%) </a:t>
            </a:r>
            <a:r>
              <a:rPr lang="en-US" sz="2400" dirty="0" err="1" smtClean="0"/>
              <a:t>không</a:t>
            </a:r>
            <a:r>
              <a:rPr lang="en-US" sz="2400" dirty="0" smtClean="0"/>
              <a:t> </a:t>
            </a:r>
            <a:r>
              <a:rPr lang="en-US" sz="2400" dirty="0" err="1" smtClean="0"/>
              <a:t>đạt</a:t>
            </a:r>
            <a:r>
              <a:rPr lang="en-US" sz="2400" dirty="0" smtClean="0"/>
              <a:t> </a:t>
            </a:r>
            <a:r>
              <a:rPr lang="en-US" sz="2400" dirty="0" err="1" smtClean="0"/>
              <a:t>chất</a:t>
            </a:r>
            <a:r>
              <a:rPr lang="en-US" sz="2400" dirty="0" smtClean="0"/>
              <a:t> </a:t>
            </a:r>
            <a:r>
              <a:rPr lang="en-US" sz="2400" dirty="0" err="1" smtClean="0"/>
              <a:t>luợng</a:t>
            </a:r>
            <a:r>
              <a:rPr lang="en-US" sz="2400" dirty="0" smtClean="0"/>
              <a:t>.</a:t>
            </a:r>
          </a:p>
          <a:p>
            <a:pPr lvl="1">
              <a:buFont typeface="Wingdings" pitchFamily="2" charset="2"/>
              <a:buChar char="§"/>
            </a:pPr>
            <a:r>
              <a:rPr lang="en-US" sz="2400" dirty="0" smtClean="0"/>
              <a:t>10/22 </a:t>
            </a:r>
            <a:r>
              <a:rPr lang="en-US" sz="2400" dirty="0" err="1" smtClean="0"/>
              <a:t>mẫu</a:t>
            </a:r>
            <a:r>
              <a:rPr lang="en-US" sz="2400" dirty="0" smtClean="0"/>
              <a:t> (45,5%) </a:t>
            </a:r>
            <a:r>
              <a:rPr lang="en-US" sz="2400" dirty="0" err="1" smtClean="0"/>
              <a:t>không</a:t>
            </a:r>
            <a:r>
              <a:rPr lang="en-US" sz="2400" dirty="0" smtClean="0"/>
              <a:t> </a:t>
            </a:r>
            <a:r>
              <a:rPr lang="en-US" sz="2400" dirty="0" err="1" smtClean="0"/>
              <a:t>đạt</a:t>
            </a:r>
            <a:r>
              <a:rPr lang="en-US" sz="2400" dirty="0" smtClean="0"/>
              <a:t> </a:t>
            </a:r>
            <a:r>
              <a:rPr lang="en-US" sz="2400" dirty="0" err="1" smtClean="0"/>
              <a:t>chỉ</a:t>
            </a:r>
            <a:r>
              <a:rPr lang="en-US" sz="2400" dirty="0" smtClean="0"/>
              <a:t> </a:t>
            </a:r>
            <a:r>
              <a:rPr lang="en-US" sz="2400" dirty="0" err="1" smtClean="0"/>
              <a:t>tiêu</a:t>
            </a:r>
            <a:r>
              <a:rPr lang="en-US" sz="2400" dirty="0" smtClean="0"/>
              <a:t> </a:t>
            </a:r>
            <a:r>
              <a:rPr lang="en-US" sz="2400" dirty="0" err="1" smtClean="0"/>
              <a:t>yếu</a:t>
            </a:r>
            <a:r>
              <a:rPr lang="en-US" sz="2400" dirty="0" smtClean="0"/>
              <a:t> </a:t>
            </a:r>
            <a:r>
              <a:rPr lang="en-US" sz="2400" dirty="0" err="1" smtClean="0"/>
              <a:t>tố</a:t>
            </a:r>
            <a:r>
              <a:rPr lang="en-US" sz="2400" dirty="0" smtClean="0"/>
              <a:t> </a:t>
            </a:r>
            <a:r>
              <a:rPr lang="en-US" sz="2400" dirty="0" err="1" smtClean="0"/>
              <a:t>hạn</a:t>
            </a:r>
            <a:r>
              <a:rPr lang="en-US" sz="2400" dirty="0" smtClean="0"/>
              <a:t> </a:t>
            </a:r>
            <a:r>
              <a:rPr lang="en-US" sz="2400" dirty="0" err="1" smtClean="0"/>
              <a:t>chế</a:t>
            </a:r>
            <a:endParaRPr lang="en-US" sz="2400" dirty="0" smtClean="0"/>
          </a:p>
        </p:txBody>
      </p:sp>
      <p:sp>
        <p:nvSpPr>
          <p:cNvPr id="55300" name="TextBox 3"/>
          <p:cNvSpPr txBox="1">
            <a:spLocks noChangeArrowheads="1"/>
          </p:cNvSpPr>
          <p:nvPr/>
        </p:nvSpPr>
        <p:spPr bwMode="auto">
          <a:xfrm>
            <a:off x="685800" y="5486400"/>
            <a:ext cx="8001000" cy="646113"/>
          </a:xfrm>
          <a:prstGeom prst="rect">
            <a:avLst/>
          </a:prstGeom>
          <a:noFill/>
          <a:ln w="9525">
            <a:noFill/>
            <a:miter lim="800000"/>
            <a:headEnd/>
            <a:tailEnd/>
          </a:ln>
        </p:spPr>
        <p:txBody>
          <a:bodyPr>
            <a:spAutoFit/>
          </a:bodyPr>
          <a:lstStyle/>
          <a:p>
            <a:r>
              <a:rPr lang="en-US" sz="1800">
                <a:latin typeface="Arial" pitchFamily="34" charset="0"/>
                <a:cs typeface="Arial" pitchFamily="34" charset="0"/>
              </a:rPr>
              <a:t>Nguồn: Hội thảo quốc gia: "Lập lại trật tự thị trường phân bón Việt Nam“ do Ban cỉ đạo 389 chủ trì, ngày 28/9/2016 tại HN </a:t>
            </a:r>
            <a:endParaRPr lang="en-US"/>
          </a:p>
        </p:txBody>
      </p:sp>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152400"/>
            <a:ext cx="7772400" cy="838200"/>
          </a:xfrm>
          <a:noFill/>
        </p:spPr>
        <p:txBody>
          <a:bodyPr/>
          <a:lstStyle/>
          <a:p>
            <a:pPr algn="ctr"/>
            <a:r>
              <a:rPr lang="en-US" sz="3600" dirty="0" err="1" smtClean="0">
                <a:solidFill>
                  <a:srgbClr val="000099"/>
                </a:solidFill>
                <a:latin typeface="Arial" pitchFamily="34" charset="0"/>
                <a:cs typeface="Arial" pitchFamily="34" charset="0"/>
              </a:rPr>
              <a:t>Giải</a:t>
            </a:r>
            <a:r>
              <a:rPr lang="en-US" sz="3600" dirty="0" smtClean="0">
                <a:solidFill>
                  <a:srgbClr val="000099"/>
                </a:solidFill>
                <a:latin typeface="Arial" pitchFamily="34" charset="0"/>
                <a:cs typeface="Arial" pitchFamily="34" charset="0"/>
              </a:rPr>
              <a:t> </a:t>
            </a:r>
            <a:r>
              <a:rPr lang="en-US" sz="3600" dirty="0" err="1" smtClean="0">
                <a:solidFill>
                  <a:srgbClr val="000099"/>
                </a:solidFill>
                <a:latin typeface="Arial" pitchFamily="34" charset="0"/>
                <a:cs typeface="Arial" pitchFamily="34" charset="0"/>
              </a:rPr>
              <a:t>pháp</a:t>
            </a:r>
            <a:endParaRPr lang="en-US" sz="3600" dirty="0" smtClean="0">
              <a:solidFill>
                <a:srgbClr val="000099"/>
              </a:solidFill>
              <a:latin typeface="Arial" pitchFamily="34" charset="0"/>
              <a:cs typeface="Arial" pitchFamily="34" charset="0"/>
            </a:endParaRPr>
          </a:p>
        </p:txBody>
      </p:sp>
      <p:sp>
        <p:nvSpPr>
          <p:cNvPr id="55299" name="Rectangle 3"/>
          <p:cNvSpPr>
            <a:spLocks noGrp="1" noChangeArrowheads="1"/>
          </p:cNvSpPr>
          <p:nvPr>
            <p:ph type="body" idx="1"/>
          </p:nvPr>
        </p:nvSpPr>
        <p:spPr>
          <a:xfrm>
            <a:off x="685800" y="1524000"/>
            <a:ext cx="7950200" cy="3657600"/>
          </a:xfrm>
        </p:spPr>
        <p:txBody>
          <a:bodyPr/>
          <a:lstStyle/>
          <a:p>
            <a:pPr marL="457200" indent="-457200">
              <a:buFont typeface="+mj-lt"/>
              <a:buAutoNum type="arabicParenR"/>
            </a:pPr>
            <a:r>
              <a:rPr lang="en-US" sz="2200" dirty="0" err="1" smtClean="0"/>
              <a:t>Hoàn</a:t>
            </a:r>
            <a:r>
              <a:rPr lang="en-US" sz="2200" dirty="0" smtClean="0"/>
              <a:t> </a:t>
            </a:r>
            <a:r>
              <a:rPr lang="en-US" sz="2200" dirty="0" err="1" smtClean="0"/>
              <a:t>thiện</a:t>
            </a:r>
            <a:r>
              <a:rPr lang="en-US" sz="2200" dirty="0" smtClean="0"/>
              <a:t> </a:t>
            </a:r>
            <a:r>
              <a:rPr lang="en-US" sz="2200" dirty="0" err="1" smtClean="0"/>
              <a:t>công</a:t>
            </a:r>
            <a:r>
              <a:rPr lang="en-US" sz="2200" dirty="0" smtClean="0"/>
              <a:t> </a:t>
            </a:r>
            <a:r>
              <a:rPr lang="en-US" sz="2200" dirty="0" err="1" smtClean="0"/>
              <a:t>nghệ</a:t>
            </a:r>
            <a:r>
              <a:rPr lang="en-US" sz="2200" dirty="0" smtClean="0"/>
              <a:t> </a:t>
            </a:r>
            <a:r>
              <a:rPr lang="en-US" sz="2200" dirty="0" err="1" smtClean="0"/>
              <a:t>chăn</a:t>
            </a:r>
            <a:r>
              <a:rPr lang="en-US" sz="2200" dirty="0" smtClean="0"/>
              <a:t> </a:t>
            </a:r>
            <a:r>
              <a:rPr lang="en-US" sz="2200" dirty="0" err="1" smtClean="0"/>
              <a:t>nuôi</a:t>
            </a:r>
            <a:r>
              <a:rPr lang="en-US" sz="2200" dirty="0" smtClean="0"/>
              <a:t> </a:t>
            </a:r>
            <a:r>
              <a:rPr lang="en-US" sz="2200" dirty="0" err="1" smtClean="0"/>
              <a:t>tiết</a:t>
            </a:r>
            <a:r>
              <a:rPr lang="en-US" sz="2200" dirty="0" smtClean="0"/>
              <a:t> </a:t>
            </a:r>
            <a:r>
              <a:rPr lang="en-US" sz="2200" dirty="0" err="1" smtClean="0"/>
              <a:t>kiệm</a:t>
            </a:r>
            <a:r>
              <a:rPr lang="en-US" sz="2200" dirty="0" smtClean="0"/>
              <a:t> </a:t>
            </a:r>
            <a:r>
              <a:rPr lang="en-US" sz="2200" dirty="0" err="1" smtClean="0"/>
              <a:t>nươc</a:t>
            </a:r>
            <a:endParaRPr lang="en-US" sz="2200" dirty="0" smtClean="0"/>
          </a:p>
          <a:p>
            <a:pPr marL="457200" indent="-457200">
              <a:buFont typeface="+mj-lt"/>
              <a:buAutoNum type="arabicParenR"/>
            </a:pPr>
            <a:r>
              <a:rPr lang="en-US" sz="2200" dirty="0" err="1" smtClean="0"/>
              <a:t>Công</a:t>
            </a:r>
            <a:r>
              <a:rPr lang="en-US" sz="2200" dirty="0" smtClean="0"/>
              <a:t> </a:t>
            </a:r>
            <a:r>
              <a:rPr lang="en-US" sz="2200" dirty="0" err="1" smtClean="0"/>
              <a:t>nghệ</a:t>
            </a:r>
            <a:r>
              <a:rPr lang="en-US" sz="2200" dirty="0" smtClean="0"/>
              <a:t> </a:t>
            </a:r>
            <a:r>
              <a:rPr lang="en-US" sz="2200" dirty="0" err="1" smtClean="0"/>
              <a:t>thu</a:t>
            </a:r>
            <a:r>
              <a:rPr lang="en-US" sz="2200" dirty="0" smtClean="0"/>
              <a:t> </a:t>
            </a:r>
            <a:r>
              <a:rPr lang="en-US" sz="2200" dirty="0" err="1" smtClean="0"/>
              <a:t>gom</a:t>
            </a:r>
            <a:r>
              <a:rPr lang="en-US" sz="2200" dirty="0" smtClean="0"/>
              <a:t> </a:t>
            </a:r>
            <a:r>
              <a:rPr lang="en-US" sz="2200" dirty="0" err="1" smtClean="0"/>
              <a:t>chất</a:t>
            </a:r>
            <a:r>
              <a:rPr lang="en-US" sz="2200" dirty="0" smtClean="0"/>
              <a:t> </a:t>
            </a:r>
            <a:r>
              <a:rPr lang="en-US" sz="2200" dirty="0" err="1" smtClean="0"/>
              <a:t>thải</a:t>
            </a:r>
            <a:r>
              <a:rPr lang="en-US" sz="2200" dirty="0" smtClean="0"/>
              <a:t> </a:t>
            </a:r>
            <a:r>
              <a:rPr lang="en-US" sz="2200" dirty="0" err="1" smtClean="0"/>
              <a:t>rắn</a:t>
            </a:r>
            <a:r>
              <a:rPr lang="en-US" sz="2200" dirty="0" smtClean="0"/>
              <a:t> </a:t>
            </a:r>
            <a:r>
              <a:rPr lang="en-US" sz="2200" dirty="0" err="1" smtClean="0"/>
              <a:t>và</a:t>
            </a:r>
            <a:r>
              <a:rPr lang="en-US" sz="2200" dirty="0" smtClean="0"/>
              <a:t> </a:t>
            </a:r>
            <a:r>
              <a:rPr lang="en-US" sz="2200" dirty="0" err="1" smtClean="0"/>
              <a:t>lỏng</a:t>
            </a:r>
            <a:r>
              <a:rPr lang="en-US" sz="2200" dirty="0" smtClean="0"/>
              <a:t> </a:t>
            </a:r>
            <a:r>
              <a:rPr lang="en-US" sz="2200" dirty="0" err="1" smtClean="0"/>
              <a:t>hiệu</a:t>
            </a:r>
            <a:r>
              <a:rPr lang="en-US" sz="2200" dirty="0" smtClean="0"/>
              <a:t> </a:t>
            </a:r>
            <a:r>
              <a:rPr lang="en-US" sz="2200" dirty="0" err="1" smtClean="0"/>
              <a:t>quả</a:t>
            </a:r>
            <a:endParaRPr lang="en-US" sz="2200" dirty="0" smtClean="0"/>
          </a:p>
          <a:p>
            <a:pPr marL="457200" indent="-457200">
              <a:buFont typeface="+mj-lt"/>
              <a:buAutoNum type="arabicParenR"/>
            </a:pPr>
            <a:r>
              <a:rPr lang="en-US" sz="2200" dirty="0" err="1" smtClean="0"/>
              <a:t>Xây</a:t>
            </a:r>
            <a:r>
              <a:rPr lang="en-US" sz="2200" dirty="0" smtClean="0"/>
              <a:t> </a:t>
            </a:r>
            <a:r>
              <a:rPr lang="en-US" sz="2200" dirty="0" err="1" smtClean="0"/>
              <a:t>dựng</a:t>
            </a:r>
            <a:r>
              <a:rPr lang="en-US" sz="2200" dirty="0" smtClean="0"/>
              <a:t> </a:t>
            </a:r>
            <a:r>
              <a:rPr lang="en-US" sz="2200" dirty="0" err="1" smtClean="0"/>
              <a:t>bộ</a:t>
            </a:r>
            <a:r>
              <a:rPr lang="en-US" sz="2200" dirty="0" smtClean="0"/>
              <a:t> </a:t>
            </a:r>
            <a:r>
              <a:rPr lang="en-US" sz="2200" dirty="0" err="1" smtClean="0"/>
              <a:t>chủng</a:t>
            </a:r>
            <a:r>
              <a:rPr lang="en-US" sz="2200" dirty="0" smtClean="0"/>
              <a:t> </a:t>
            </a:r>
            <a:r>
              <a:rPr lang="en-US" sz="2200" dirty="0" err="1" smtClean="0"/>
              <a:t>giống</a:t>
            </a:r>
            <a:r>
              <a:rPr lang="en-US" sz="2200" dirty="0" smtClean="0"/>
              <a:t> VSV </a:t>
            </a:r>
            <a:r>
              <a:rPr lang="en-US" sz="2200" dirty="0" err="1" smtClean="0"/>
              <a:t>chuyển</a:t>
            </a:r>
            <a:r>
              <a:rPr lang="en-US" sz="2200" dirty="0" smtClean="0"/>
              <a:t> </a:t>
            </a:r>
            <a:r>
              <a:rPr lang="en-US" sz="2200" dirty="0" err="1" smtClean="0"/>
              <a:t>hóa</a:t>
            </a:r>
            <a:r>
              <a:rPr lang="en-US" sz="2200" dirty="0" smtClean="0"/>
              <a:t> </a:t>
            </a:r>
            <a:r>
              <a:rPr lang="en-US" sz="2200" dirty="0" err="1" smtClean="0"/>
              <a:t>chất</a:t>
            </a:r>
            <a:r>
              <a:rPr lang="en-US" sz="2200" dirty="0" smtClean="0"/>
              <a:t> </a:t>
            </a:r>
            <a:r>
              <a:rPr lang="en-US" sz="2200" dirty="0" err="1" smtClean="0"/>
              <a:t>hữu</a:t>
            </a:r>
            <a:r>
              <a:rPr lang="en-US" sz="2200" dirty="0" smtClean="0"/>
              <a:t> </a:t>
            </a:r>
            <a:r>
              <a:rPr lang="en-US" sz="2200" dirty="0" err="1" smtClean="0"/>
              <a:t>cơ</a:t>
            </a:r>
            <a:r>
              <a:rPr lang="en-US" sz="2200" dirty="0" smtClean="0"/>
              <a:t> </a:t>
            </a:r>
            <a:r>
              <a:rPr lang="en-US" sz="2200" dirty="0" err="1" smtClean="0"/>
              <a:t>chuẩn</a:t>
            </a:r>
            <a:r>
              <a:rPr lang="en-US" sz="2200" dirty="0" smtClean="0"/>
              <a:t> </a:t>
            </a:r>
            <a:r>
              <a:rPr lang="en-US" sz="2200" dirty="0" err="1" smtClean="0"/>
              <a:t>cho</a:t>
            </a:r>
            <a:r>
              <a:rPr lang="en-US" sz="2200" dirty="0" smtClean="0"/>
              <a:t> </a:t>
            </a:r>
            <a:r>
              <a:rPr lang="en-US" sz="2200" dirty="0" err="1" smtClean="0"/>
              <a:t>mỗi</a:t>
            </a:r>
            <a:r>
              <a:rPr lang="en-US" sz="2200" dirty="0" smtClean="0"/>
              <a:t> </a:t>
            </a:r>
            <a:r>
              <a:rPr lang="en-US" sz="2200" dirty="0" err="1" smtClean="0"/>
              <a:t>loại</a:t>
            </a:r>
            <a:r>
              <a:rPr lang="en-US" sz="2200" dirty="0" smtClean="0"/>
              <a:t> </a:t>
            </a:r>
            <a:r>
              <a:rPr lang="en-US" sz="2200" dirty="0" err="1" smtClean="0"/>
              <a:t>chất</a:t>
            </a:r>
            <a:r>
              <a:rPr lang="en-US" sz="2200" dirty="0" smtClean="0"/>
              <a:t> </a:t>
            </a:r>
            <a:r>
              <a:rPr lang="en-US" sz="2200" dirty="0" err="1" smtClean="0"/>
              <a:t>thải</a:t>
            </a:r>
            <a:r>
              <a:rPr lang="en-US" sz="2200" dirty="0" smtClean="0"/>
              <a:t> </a:t>
            </a:r>
            <a:r>
              <a:rPr lang="en-US" sz="2200" dirty="0" err="1" smtClean="0"/>
              <a:t>và</a:t>
            </a:r>
            <a:r>
              <a:rPr lang="en-US" sz="2200" dirty="0" smtClean="0"/>
              <a:t> </a:t>
            </a:r>
            <a:r>
              <a:rPr lang="en-US" sz="2200" dirty="0" err="1" smtClean="0"/>
              <a:t>hệ</a:t>
            </a:r>
            <a:r>
              <a:rPr lang="en-US" sz="2200" dirty="0" smtClean="0"/>
              <a:t> </a:t>
            </a:r>
            <a:r>
              <a:rPr lang="en-US" sz="2200" dirty="0" err="1" smtClean="0"/>
              <a:t>thống</a:t>
            </a:r>
            <a:r>
              <a:rPr lang="en-US" sz="2200" dirty="0" smtClean="0"/>
              <a:t> </a:t>
            </a:r>
            <a:r>
              <a:rPr lang="en-US" sz="2200" dirty="0" err="1" smtClean="0"/>
              <a:t>cung</a:t>
            </a:r>
            <a:r>
              <a:rPr lang="en-US" sz="2200" dirty="0" smtClean="0"/>
              <a:t> </a:t>
            </a:r>
            <a:r>
              <a:rPr lang="en-US" sz="2200" dirty="0" err="1" smtClean="0"/>
              <a:t>cấp</a:t>
            </a:r>
            <a:endParaRPr lang="en-US" sz="2200" dirty="0" smtClean="0"/>
          </a:p>
          <a:p>
            <a:pPr marL="457200" indent="-457200">
              <a:buFont typeface="+mj-lt"/>
              <a:buAutoNum type="arabicParenR"/>
            </a:pPr>
            <a:r>
              <a:rPr lang="en-US" sz="2200" dirty="0" err="1" smtClean="0"/>
              <a:t>Hỗ</a:t>
            </a:r>
            <a:r>
              <a:rPr lang="en-US" sz="2200" dirty="0" smtClean="0"/>
              <a:t> </a:t>
            </a:r>
            <a:r>
              <a:rPr lang="en-US" sz="2200" dirty="0" err="1" smtClean="0"/>
              <a:t>trợ</a:t>
            </a:r>
            <a:r>
              <a:rPr lang="en-US" sz="2200" dirty="0" smtClean="0"/>
              <a:t> </a:t>
            </a:r>
            <a:r>
              <a:rPr lang="en-US" sz="2200" dirty="0" err="1" smtClean="0"/>
              <a:t>doanh</a:t>
            </a:r>
            <a:r>
              <a:rPr lang="en-US" sz="2200" dirty="0" smtClean="0"/>
              <a:t> </a:t>
            </a:r>
            <a:r>
              <a:rPr lang="en-US" sz="2200" dirty="0" err="1" smtClean="0"/>
              <a:t>nghiệp</a:t>
            </a:r>
            <a:r>
              <a:rPr lang="en-US" sz="2200" dirty="0" smtClean="0"/>
              <a:t> </a:t>
            </a:r>
            <a:r>
              <a:rPr lang="en-US" sz="2200" dirty="0" err="1" smtClean="0"/>
              <a:t>về</a:t>
            </a:r>
            <a:r>
              <a:rPr lang="en-US" sz="2200" dirty="0" smtClean="0"/>
              <a:t> </a:t>
            </a:r>
            <a:r>
              <a:rPr lang="en-US" sz="2200" dirty="0" err="1" smtClean="0"/>
              <a:t>vốn</a:t>
            </a:r>
            <a:r>
              <a:rPr lang="en-US" sz="2200" dirty="0" smtClean="0"/>
              <a:t> </a:t>
            </a:r>
            <a:r>
              <a:rPr lang="en-US" sz="2200" dirty="0" err="1" smtClean="0"/>
              <a:t>ưu</a:t>
            </a:r>
            <a:r>
              <a:rPr lang="en-US" sz="2200" dirty="0" smtClean="0"/>
              <a:t> </a:t>
            </a:r>
            <a:r>
              <a:rPr lang="en-US" sz="2200" dirty="0" err="1" smtClean="0"/>
              <a:t>đãi</a:t>
            </a:r>
            <a:r>
              <a:rPr lang="en-US" sz="2200" dirty="0" smtClean="0"/>
              <a:t>, </a:t>
            </a:r>
            <a:r>
              <a:rPr lang="en-US" sz="2200" dirty="0" err="1" smtClean="0"/>
              <a:t>mặt</a:t>
            </a:r>
            <a:r>
              <a:rPr lang="en-US" sz="2200" dirty="0" smtClean="0"/>
              <a:t> </a:t>
            </a:r>
            <a:r>
              <a:rPr lang="en-US" sz="2200" dirty="0" err="1" smtClean="0"/>
              <a:t>bằng</a:t>
            </a:r>
            <a:r>
              <a:rPr lang="en-US" sz="2200" dirty="0" smtClean="0"/>
              <a:t>, </a:t>
            </a:r>
            <a:r>
              <a:rPr lang="en-US" sz="2200" dirty="0" err="1" smtClean="0"/>
              <a:t>chế</a:t>
            </a:r>
            <a:r>
              <a:rPr lang="en-US" sz="2200" dirty="0" smtClean="0"/>
              <a:t> </a:t>
            </a:r>
            <a:r>
              <a:rPr lang="en-US" sz="2200" dirty="0" err="1" smtClean="0"/>
              <a:t>phẩm</a:t>
            </a:r>
            <a:r>
              <a:rPr lang="en-US" sz="2200" dirty="0" smtClean="0"/>
              <a:t> VSV, </a:t>
            </a:r>
            <a:r>
              <a:rPr lang="en-US" sz="2200" dirty="0" err="1" smtClean="0"/>
              <a:t>đào</a:t>
            </a:r>
            <a:r>
              <a:rPr lang="en-US" sz="2200" dirty="0" smtClean="0"/>
              <a:t> </a:t>
            </a:r>
            <a:r>
              <a:rPr lang="en-US" sz="2200" dirty="0" err="1" smtClean="0"/>
              <a:t>tạo</a:t>
            </a:r>
            <a:r>
              <a:rPr lang="en-US" sz="2200" dirty="0" smtClean="0"/>
              <a:t> </a:t>
            </a:r>
            <a:r>
              <a:rPr lang="en-US" sz="2200" dirty="0" err="1" smtClean="0"/>
              <a:t>nguồn</a:t>
            </a:r>
            <a:r>
              <a:rPr lang="en-US" sz="2200" dirty="0" smtClean="0"/>
              <a:t> </a:t>
            </a:r>
            <a:r>
              <a:rPr lang="en-US" sz="2200" dirty="0" err="1" smtClean="0"/>
              <a:t>nhân</a:t>
            </a:r>
            <a:r>
              <a:rPr lang="en-US" sz="2200" dirty="0" smtClean="0"/>
              <a:t> </a:t>
            </a:r>
            <a:r>
              <a:rPr lang="en-US" sz="2200" dirty="0" err="1" smtClean="0"/>
              <a:t>lực</a:t>
            </a:r>
            <a:r>
              <a:rPr lang="en-US" sz="2200" dirty="0" smtClean="0"/>
              <a:t>, </a:t>
            </a:r>
            <a:r>
              <a:rPr lang="en-US" sz="2200" dirty="0" err="1" smtClean="0"/>
              <a:t>hỗ</a:t>
            </a:r>
            <a:r>
              <a:rPr lang="en-US" sz="2200" dirty="0" smtClean="0"/>
              <a:t> </a:t>
            </a:r>
            <a:r>
              <a:rPr lang="en-US" sz="2200" dirty="0" err="1" smtClean="0"/>
              <a:t>trợ</a:t>
            </a:r>
            <a:r>
              <a:rPr lang="en-US" sz="2200" dirty="0" smtClean="0"/>
              <a:t> </a:t>
            </a:r>
            <a:r>
              <a:rPr lang="en-US" sz="2200" dirty="0" err="1" smtClean="0"/>
              <a:t>quảng</a:t>
            </a:r>
            <a:r>
              <a:rPr lang="en-US" sz="2200" dirty="0" smtClean="0"/>
              <a:t> </a:t>
            </a:r>
            <a:r>
              <a:rPr lang="en-US" sz="2200" dirty="0" err="1" smtClean="0"/>
              <a:t>bá</a:t>
            </a:r>
            <a:r>
              <a:rPr lang="en-US" sz="2200" dirty="0" smtClean="0"/>
              <a:t> </a:t>
            </a:r>
            <a:r>
              <a:rPr lang="en-US" sz="2200" dirty="0" err="1" smtClean="0"/>
              <a:t>sản</a:t>
            </a:r>
            <a:r>
              <a:rPr lang="en-US" sz="2200" dirty="0" smtClean="0"/>
              <a:t> </a:t>
            </a:r>
            <a:r>
              <a:rPr lang="en-US" sz="2200" dirty="0" err="1" smtClean="0"/>
              <a:t>phẩm</a:t>
            </a:r>
            <a:r>
              <a:rPr lang="en-US" sz="2200" dirty="0" smtClean="0"/>
              <a:t>.... </a:t>
            </a:r>
            <a:r>
              <a:rPr lang="en-US" sz="2200" dirty="0" err="1" smtClean="0"/>
              <a:t>cũng</a:t>
            </a:r>
            <a:r>
              <a:rPr lang="en-US" sz="2200" dirty="0" smtClean="0"/>
              <a:t> </a:t>
            </a:r>
            <a:r>
              <a:rPr lang="en-US" sz="2200" dirty="0" err="1" smtClean="0"/>
              <a:t>như</a:t>
            </a:r>
            <a:r>
              <a:rPr lang="en-US" sz="2200" dirty="0" smtClean="0"/>
              <a:t> </a:t>
            </a:r>
            <a:r>
              <a:rPr lang="en-US" sz="2200" dirty="0" err="1" smtClean="0"/>
              <a:t>cơ</a:t>
            </a:r>
            <a:r>
              <a:rPr lang="en-US" sz="2200" dirty="0" smtClean="0"/>
              <a:t> </a:t>
            </a:r>
            <a:r>
              <a:rPr lang="en-US" sz="2200" dirty="0" err="1" smtClean="0"/>
              <a:t>chế</a:t>
            </a:r>
            <a:r>
              <a:rPr lang="en-US" sz="2200" dirty="0" smtClean="0"/>
              <a:t> </a:t>
            </a:r>
            <a:r>
              <a:rPr lang="en-US" sz="2200" dirty="0" err="1" smtClean="0"/>
              <a:t>liên</a:t>
            </a:r>
            <a:r>
              <a:rPr lang="en-US" sz="2200" dirty="0" smtClean="0"/>
              <a:t> </a:t>
            </a:r>
            <a:r>
              <a:rPr lang="en-US" sz="2200" dirty="0" err="1" smtClean="0"/>
              <a:t>kết</a:t>
            </a:r>
            <a:r>
              <a:rPr lang="en-US" sz="2200" dirty="0" smtClean="0"/>
              <a:t> </a:t>
            </a:r>
            <a:r>
              <a:rPr lang="en-US" sz="2200" dirty="0" err="1" smtClean="0"/>
              <a:t>với</a:t>
            </a:r>
            <a:r>
              <a:rPr lang="en-US" sz="2200" dirty="0" smtClean="0"/>
              <a:t> </a:t>
            </a:r>
            <a:r>
              <a:rPr lang="en-US" sz="2200" dirty="0" err="1" smtClean="0"/>
              <a:t>trang</a:t>
            </a:r>
            <a:r>
              <a:rPr lang="en-US" sz="2200" dirty="0" smtClean="0"/>
              <a:t> </a:t>
            </a:r>
            <a:r>
              <a:rPr lang="en-US" sz="2200" dirty="0" err="1" smtClean="0"/>
              <a:t>trại</a:t>
            </a:r>
            <a:r>
              <a:rPr lang="en-US" sz="2200" dirty="0" smtClean="0"/>
              <a:t> </a:t>
            </a:r>
            <a:r>
              <a:rPr lang="en-US" sz="2200" dirty="0" err="1" smtClean="0"/>
              <a:t>chăn</a:t>
            </a:r>
            <a:r>
              <a:rPr lang="en-US" sz="2200" dirty="0" smtClean="0"/>
              <a:t> </a:t>
            </a:r>
            <a:r>
              <a:rPr lang="en-US" sz="2200" dirty="0" err="1" smtClean="0"/>
              <a:t>nuôi</a:t>
            </a:r>
            <a:r>
              <a:rPr lang="en-US" sz="2200" dirty="0" smtClean="0"/>
              <a:t> </a:t>
            </a:r>
            <a:r>
              <a:rPr lang="en-US" sz="2200" dirty="0" err="1" smtClean="0"/>
              <a:t>để</a:t>
            </a:r>
            <a:r>
              <a:rPr lang="en-US" sz="2200" dirty="0" smtClean="0"/>
              <a:t> </a:t>
            </a:r>
            <a:r>
              <a:rPr lang="en-US" sz="2200" dirty="0" err="1" smtClean="0"/>
              <a:t>thu</a:t>
            </a:r>
            <a:r>
              <a:rPr lang="en-US" sz="2200" dirty="0" smtClean="0"/>
              <a:t> </a:t>
            </a:r>
            <a:r>
              <a:rPr lang="en-US" sz="2200" dirty="0" err="1" smtClean="0"/>
              <a:t>gom</a:t>
            </a:r>
            <a:r>
              <a:rPr lang="en-US" sz="2200" dirty="0" smtClean="0"/>
              <a:t> </a:t>
            </a:r>
            <a:r>
              <a:rPr lang="en-US" sz="2200" dirty="0" err="1" smtClean="0"/>
              <a:t>chất</a:t>
            </a:r>
            <a:r>
              <a:rPr lang="en-US" sz="2200" dirty="0" smtClean="0"/>
              <a:t> </a:t>
            </a:r>
            <a:r>
              <a:rPr lang="en-US" sz="2200" dirty="0" err="1" smtClean="0"/>
              <a:t>thải</a:t>
            </a:r>
            <a:r>
              <a:rPr lang="en-US" sz="2200" dirty="0" smtClean="0"/>
              <a:t> </a:t>
            </a:r>
            <a:r>
              <a:rPr lang="en-US" sz="2200" dirty="0" err="1" smtClean="0"/>
              <a:t>và</a:t>
            </a:r>
            <a:r>
              <a:rPr lang="en-US" sz="2200" dirty="0" smtClean="0"/>
              <a:t> </a:t>
            </a:r>
            <a:r>
              <a:rPr lang="en-US" sz="2200" dirty="0" err="1" smtClean="0"/>
              <a:t>phương</a:t>
            </a:r>
            <a:r>
              <a:rPr lang="en-US" sz="2200" dirty="0" smtClean="0"/>
              <a:t> </a:t>
            </a:r>
            <a:r>
              <a:rPr lang="en-US" sz="2200" dirty="0" err="1" smtClean="0"/>
              <a:t>tiện</a:t>
            </a:r>
            <a:r>
              <a:rPr lang="en-US" sz="2200" dirty="0" smtClean="0"/>
              <a:t> </a:t>
            </a:r>
            <a:r>
              <a:rPr lang="en-US" sz="2200" dirty="0" err="1" smtClean="0"/>
              <a:t>vận</a:t>
            </a:r>
            <a:r>
              <a:rPr lang="en-US" sz="2200" dirty="0" smtClean="0"/>
              <a:t> </a:t>
            </a:r>
            <a:r>
              <a:rPr lang="en-US" sz="2200" dirty="0" err="1" smtClean="0"/>
              <a:t>chuyển</a:t>
            </a:r>
            <a:r>
              <a:rPr lang="en-US" sz="2200" dirty="0" smtClean="0"/>
              <a:t> </a:t>
            </a:r>
            <a:r>
              <a:rPr lang="en-US" sz="2200" dirty="0" err="1" smtClean="0"/>
              <a:t>chất</a:t>
            </a:r>
            <a:r>
              <a:rPr lang="en-US" sz="2200" dirty="0" smtClean="0"/>
              <a:t> </a:t>
            </a:r>
            <a:r>
              <a:rPr lang="en-US" sz="2200" dirty="0" err="1" smtClean="0"/>
              <a:t>thải</a:t>
            </a:r>
            <a:r>
              <a:rPr lang="en-US" sz="2200" dirty="0" smtClean="0"/>
              <a:t> </a:t>
            </a:r>
            <a:r>
              <a:rPr lang="en-US" sz="2200" dirty="0" err="1" smtClean="0"/>
              <a:t>phù</a:t>
            </a:r>
            <a:r>
              <a:rPr lang="en-US" sz="2200" dirty="0" smtClean="0"/>
              <a:t> </a:t>
            </a:r>
            <a:r>
              <a:rPr lang="en-US" sz="2200" dirty="0" err="1" smtClean="0"/>
              <a:t>hợp</a:t>
            </a:r>
            <a:r>
              <a:rPr lang="en-US" sz="2200" dirty="0" smtClean="0"/>
              <a:t>, </a:t>
            </a:r>
            <a:r>
              <a:rPr lang="en-US" sz="2200" dirty="0" err="1" smtClean="0"/>
              <a:t>đảm</a:t>
            </a:r>
            <a:r>
              <a:rPr lang="en-US" sz="2200" dirty="0" smtClean="0"/>
              <a:t> </a:t>
            </a:r>
            <a:r>
              <a:rPr lang="en-US" sz="2200" dirty="0" err="1" smtClean="0"/>
              <a:t>bảo</a:t>
            </a:r>
            <a:r>
              <a:rPr lang="en-US" sz="2200" dirty="0" smtClean="0"/>
              <a:t> VSMT</a:t>
            </a:r>
          </a:p>
          <a:p>
            <a:pPr marL="457200" indent="-457200">
              <a:buFont typeface="+mj-lt"/>
              <a:buAutoNum type="arabicParenR"/>
            </a:pPr>
            <a:r>
              <a:rPr lang="en-US" sz="2200" dirty="0" err="1" smtClean="0"/>
              <a:t>Hệ</a:t>
            </a:r>
            <a:r>
              <a:rPr lang="en-US" sz="2200" dirty="0" smtClean="0"/>
              <a:t> </a:t>
            </a:r>
            <a:r>
              <a:rPr lang="en-US" sz="2200" dirty="0" err="1" smtClean="0"/>
              <a:t>thống</a:t>
            </a:r>
            <a:r>
              <a:rPr lang="en-US" sz="2200" dirty="0" smtClean="0"/>
              <a:t> </a:t>
            </a:r>
            <a:r>
              <a:rPr lang="en-US" sz="2200" dirty="0" err="1" smtClean="0"/>
              <a:t>kiểm</a:t>
            </a:r>
            <a:r>
              <a:rPr lang="en-US" sz="2200" dirty="0" smtClean="0"/>
              <a:t> </a:t>
            </a:r>
            <a:r>
              <a:rPr lang="en-US" sz="2200" dirty="0" err="1" smtClean="0"/>
              <a:t>soát</a:t>
            </a:r>
            <a:r>
              <a:rPr lang="en-US" sz="2200" dirty="0" smtClean="0"/>
              <a:t> </a:t>
            </a:r>
            <a:r>
              <a:rPr lang="en-US" sz="2200" dirty="0" err="1" smtClean="0"/>
              <a:t>chất</a:t>
            </a:r>
            <a:r>
              <a:rPr lang="en-US" sz="2200" dirty="0" smtClean="0"/>
              <a:t> </a:t>
            </a:r>
            <a:r>
              <a:rPr lang="en-US" sz="2200" dirty="0" err="1" smtClean="0"/>
              <a:t>lượng</a:t>
            </a:r>
            <a:r>
              <a:rPr lang="en-US" sz="2200" dirty="0" smtClean="0"/>
              <a:t> </a:t>
            </a:r>
            <a:r>
              <a:rPr lang="en-US" sz="2200" dirty="0" err="1" smtClean="0"/>
              <a:t>phân</a:t>
            </a:r>
            <a:r>
              <a:rPr lang="en-US" sz="2200" dirty="0" smtClean="0"/>
              <a:t> </a:t>
            </a:r>
            <a:r>
              <a:rPr lang="en-US" sz="2200" dirty="0" err="1" smtClean="0"/>
              <a:t>bón</a:t>
            </a:r>
            <a:r>
              <a:rPr lang="en-US" sz="2200" dirty="0" smtClean="0"/>
              <a:t> </a:t>
            </a:r>
            <a:r>
              <a:rPr lang="en-US" sz="2200" dirty="0" err="1" smtClean="0"/>
              <a:t>để</a:t>
            </a:r>
            <a:r>
              <a:rPr lang="en-US" sz="2200" dirty="0" smtClean="0"/>
              <a:t> </a:t>
            </a:r>
            <a:r>
              <a:rPr lang="en-US" sz="2200" dirty="0" err="1" smtClean="0"/>
              <a:t>đảm</a:t>
            </a:r>
            <a:r>
              <a:rPr lang="en-US" sz="2200" dirty="0" smtClean="0"/>
              <a:t> </a:t>
            </a:r>
            <a:r>
              <a:rPr lang="en-US" sz="2200" dirty="0" err="1" smtClean="0"/>
              <a:t>bảo</a:t>
            </a:r>
            <a:r>
              <a:rPr lang="en-US" sz="2200" dirty="0" smtClean="0"/>
              <a:t> </a:t>
            </a:r>
            <a:r>
              <a:rPr lang="en-US" sz="2200" dirty="0" err="1" smtClean="0"/>
              <a:t>các</a:t>
            </a:r>
            <a:r>
              <a:rPr lang="en-US" sz="2200" dirty="0" smtClean="0"/>
              <a:t> </a:t>
            </a:r>
            <a:r>
              <a:rPr lang="en-US" sz="2200" dirty="0" err="1" smtClean="0"/>
              <a:t>doanh</a:t>
            </a:r>
            <a:r>
              <a:rPr lang="en-US" sz="2200" dirty="0" smtClean="0"/>
              <a:t> </a:t>
            </a:r>
            <a:r>
              <a:rPr lang="en-US" sz="2200" dirty="0" err="1" smtClean="0"/>
              <a:t>nghiệp</a:t>
            </a:r>
            <a:r>
              <a:rPr lang="en-US" sz="2200" dirty="0" smtClean="0"/>
              <a:t> </a:t>
            </a:r>
            <a:r>
              <a:rPr lang="en-US" sz="2200" dirty="0" err="1" smtClean="0"/>
              <a:t>chân</a:t>
            </a:r>
            <a:r>
              <a:rPr lang="en-US" sz="2200" dirty="0" smtClean="0"/>
              <a:t> </a:t>
            </a:r>
            <a:r>
              <a:rPr lang="en-US" sz="2200" dirty="0" err="1" smtClean="0"/>
              <a:t>chính</a:t>
            </a:r>
            <a:r>
              <a:rPr lang="en-US" sz="2200" dirty="0" smtClean="0"/>
              <a:t> </a:t>
            </a:r>
            <a:r>
              <a:rPr lang="en-US" sz="2200" dirty="0" err="1" smtClean="0"/>
              <a:t>được</a:t>
            </a:r>
            <a:r>
              <a:rPr lang="en-US" sz="2200" dirty="0" smtClean="0"/>
              <a:t> </a:t>
            </a:r>
            <a:r>
              <a:rPr lang="en-US" sz="2200" dirty="0" err="1" smtClean="0"/>
              <a:t>bảo</a:t>
            </a:r>
            <a:r>
              <a:rPr lang="en-US" sz="2200" dirty="0" smtClean="0"/>
              <a:t> </a:t>
            </a:r>
            <a:r>
              <a:rPr lang="en-US" sz="2200" dirty="0" err="1" smtClean="0"/>
              <a:t>vệ</a:t>
            </a:r>
            <a:endParaRPr lang="en-US" sz="2200" dirty="0" smtClean="0"/>
          </a:p>
          <a:p>
            <a:pPr marL="457200" indent="-457200">
              <a:buFont typeface="+mj-lt"/>
              <a:buAutoNum type="arabicParenR"/>
            </a:pPr>
            <a:r>
              <a:rPr lang="en-US" sz="2200" dirty="0" err="1" smtClean="0"/>
              <a:t>Nâng</a:t>
            </a:r>
            <a:r>
              <a:rPr lang="en-US" sz="2200" dirty="0" smtClean="0"/>
              <a:t> </a:t>
            </a:r>
            <a:r>
              <a:rPr lang="en-US" sz="2200" dirty="0" err="1" smtClean="0"/>
              <a:t>cao</a:t>
            </a:r>
            <a:r>
              <a:rPr lang="en-US" sz="2200" dirty="0" smtClean="0"/>
              <a:t> </a:t>
            </a:r>
            <a:r>
              <a:rPr lang="en-US" sz="2200" dirty="0" err="1" smtClean="0"/>
              <a:t>nhận</a:t>
            </a:r>
            <a:r>
              <a:rPr lang="en-US" sz="2200" dirty="0" smtClean="0"/>
              <a:t> </a:t>
            </a:r>
            <a:r>
              <a:rPr lang="en-US" sz="2200" dirty="0" err="1" smtClean="0"/>
              <a:t>thức</a:t>
            </a:r>
            <a:r>
              <a:rPr lang="en-US" sz="2200" dirty="0" smtClean="0"/>
              <a:t> </a:t>
            </a:r>
            <a:r>
              <a:rPr lang="en-US" sz="2200" dirty="0" err="1" smtClean="0"/>
              <a:t>của</a:t>
            </a:r>
            <a:r>
              <a:rPr lang="en-US" sz="2200" dirty="0" smtClean="0"/>
              <a:t> </a:t>
            </a:r>
            <a:r>
              <a:rPr lang="en-US" sz="2200" dirty="0" err="1" smtClean="0"/>
              <a:t>người</a:t>
            </a:r>
            <a:r>
              <a:rPr lang="en-US" sz="2200" dirty="0" smtClean="0"/>
              <a:t> </a:t>
            </a:r>
            <a:r>
              <a:rPr lang="en-US" sz="2200" dirty="0" err="1" smtClean="0"/>
              <a:t>dân</a:t>
            </a:r>
            <a:r>
              <a:rPr lang="en-US" sz="2200" dirty="0" smtClean="0"/>
              <a:t> </a:t>
            </a:r>
            <a:r>
              <a:rPr lang="en-US" sz="2200" dirty="0" err="1" smtClean="0"/>
              <a:t>về</a:t>
            </a:r>
            <a:r>
              <a:rPr lang="en-US" sz="2200" dirty="0" smtClean="0"/>
              <a:t> ô </a:t>
            </a:r>
            <a:r>
              <a:rPr lang="en-US" sz="2200" dirty="0" err="1" smtClean="0"/>
              <a:t>nhiễm</a:t>
            </a:r>
            <a:r>
              <a:rPr lang="en-US" sz="2200" dirty="0" smtClean="0"/>
              <a:t> MT </a:t>
            </a:r>
            <a:r>
              <a:rPr lang="en-US" sz="2200" dirty="0" err="1" smtClean="0"/>
              <a:t>chăn</a:t>
            </a:r>
            <a:r>
              <a:rPr lang="en-US" sz="2200" dirty="0" smtClean="0"/>
              <a:t> </a:t>
            </a:r>
            <a:r>
              <a:rPr lang="en-US" sz="2200" dirty="0" err="1" smtClean="0"/>
              <a:t>nuôi</a:t>
            </a:r>
            <a:r>
              <a:rPr lang="en-US" sz="2200" dirty="0" smtClean="0"/>
              <a:t> </a:t>
            </a:r>
            <a:r>
              <a:rPr lang="en-US" sz="2200" dirty="0" err="1" smtClean="0"/>
              <a:t>cũng</a:t>
            </a:r>
            <a:r>
              <a:rPr lang="en-US" sz="2200" dirty="0" smtClean="0"/>
              <a:t> </a:t>
            </a:r>
            <a:r>
              <a:rPr lang="en-US" sz="2200" dirty="0" err="1" smtClean="0"/>
              <a:t>như</a:t>
            </a:r>
            <a:r>
              <a:rPr lang="en-US" sz="2200" dirty="0" smtClean="0"/>
              <a:t> </a:t>
            </a:r>
            <a:r>
              <a:rPr lang="en-US" sz="2200" dirty="0" err="1" smtClean="0"/>
              <a:t>vai</a:t>
            </a:r>
            <a:r>
              <a:rPr lang="en-US" sz="2200" dirty="0" smtClean="0"/>
              <a:t> </a:t>
            </a:r>
            <a:r>
              <a:rPr lang="en-US" sz="2200" dirty="0" err="1" smtClean="0"/>
              <a:t>trò</a:t>
            </a:r>
            <a:r>
              <a:rPr lang="en-US" sz="2200" dirty="0" smtClean="0"/>
              <a:t> </a:t>
            </a:r>
            <a:r>
              <a:rPr lang="en-US" sz="2200" dirty="0" err="1" smtClean="0"/>
              <a:t>phân</a:t>
            </a:r>
            <a:r>
              <a:rPr lang="en-US" sz="2200" dirty="0" smtClean="0"/>
              <a:t> </a:t>
            </a:r>
            <a:r>
              <a:rPr lang="en-US" sz="2200" dirty="0" err="1" smtClean="0"/>
              <a:t>hữu</a:t>
            </a:r>
            <a:r>
              <a:rPr lang="en-US" sz="2200" dirty="0" smtClean="0"/>
              <a:t> </a:t>
            </a:r>
            <a:r>
              <a:rPr lang="en-US" sz="2200" dirty="0" err="1" smtClean="0"/>
              <a:t>cơ</a:t>
            </a:r>
            <a:r>
              <a:rPr lang="en-US" sz="2200" dirty="0" smtClean="0"/>
              <a:t> </a:t>
            </a:r>
            <a:r>
              <a:rPr lang="en-US" sz="2200" dirty="0" err="1" smtClean="0"/>
              <a:t>trong</a:t>
            </a:r>
            <a:r>
              <a:rPr lang="en-US" sz="2200" dirty="0" smtClean="0"/>
              <a:t> </a:t>
            </a:r>
            <a:r>
              <a:rPr lang="en-US" sz="2200" dirty="0" err="1" smtClean="0"/>
              <a:t>sản</a:t>
            </a:r>
            <a:r>
              <a:rPr lang="en-US" sz="2200" dirty="0" smtClean="0"/>
              <a:t> </a:t>
            </a:r>
            <a:r>
              <a:rPr lang="en-US" sz="2200" dirty="0" err="1" smtClean="0"/>
              <a:t>xuất</a:t>
            </a:r>
            <a:r>
              <a:rPr lang="en-US" sz="2200" dirty="0" smtClean="0"/>
              <a:t> </a:t>
            </a:r>
            <a:r>
              <a:rPr lang="en-US" sz="2200" dirty="0" err="1" smtClean="0"/>
              <a:t>nông</a:t>
            </a:r>
            <a:r>
              <a:rPr lang="en-US" sz="2200" dirty="0" smtClean="0"/>
              <a:t> </a:t>
            </a:r>
            <a:r>
              <a:rPr lang="en-US" sz="2200" dirty="0" err="1" smtClean="0"/>
              <a:t>nghiệp</a:t>
            </a:r>
            <a:r>
              <a:rPr lang="en-US" sz="2200" dirty="0" smtClean="0"/>
              <a:t> </a:t>
            </a:r>
          </a:p>
        </p:txBody>
      </p:sp>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Text Placeholder 5"/>
          <p:cNvSpPr>
            <a:spLocks noGrp="1"/>
          </p:cNvSpPr>
          <p:nvPr>
            <p:ph type="body" sz="half" idx="2"/>
          </p:nvPr>
        </p:nvSpPr>
        <p:spPr>
          <a:xfrm>
            <a:off x="0" y="5715000"/>
            <a:ext cx="9144000" cy="952500"/>
          </a:xfrm>
        </p:spPr>
        <p:txBody>
          <a:bodyPr/>
          <a:lstStyle/>
          <a:p>
            <a:pPr algn="ctr">
              <a:buFont typeface="Arial" pitchFamily="34" charset="0"/>
              <a:buNone/>
            </a:pPr>
            <a:r>
              <a:rPr lang="en-US" sz="7200" dirty="0" err="1" smtClean="0">
                <a:solidFill>
                  <a:srgbClr val="0000CC"/>
                </a:solidFill>
                <a:latin typeface="Brush Script MT" pitchFamily="66" charset="0"/>
                <a:ea typeface="MS PGothic" pitchFamily="34" charset="-128"/>
                <a:cs typeface="Arial" pitchFamily="34" charset="0"/>
              </a:rPr>
              <a:t>Chúc</a:t>
            </a:r>
            <a:r>
              <a:rPr lang="en-US" sz="7200" dirty="0" smtClean="0">
                <a:solidFill>
                  <a:srgbClr val="0000CC"/>
                </a:solidFill>
                <a:latin typeface="Brush Script MT" pitchFamily="66" charset="0"/>
                <a:ea typeface="MS PGothic" pitchFamily="34" charset="-128"/>
                <a:cs typeface="Arial" pitchFamily="34" charset="0"/>
              </a:rPr>
              <a:t> H.T. </a:t>
            </a:r>
            <a:r>
              <a:rPr lang="en-US" sz="7200" dirty="0" err="1" smtClean="0">
                <a:solidFill>
                  <a:srgbClr val="0000CC"/>
                </a:solidFill>
                <a:latin typeface="Brush Script MT" pitchFamily="66" charset="0"/>
                <a:ea typeface="MS PGothic" pitchFamily="34" charset="-128"/>
                <a:cs typeface="Arial" pitchFamily="34" charset="0"/>
              </a:rPr>
              <a:t>Thành</a:t>
            </a:r>
            <a:r>
              <a:rPr lang="en-US" sz="7200" dirty="0" smtClean="0">
                <a:solidFill>
                  <a:srgbClr val="0000CC"/>
                </a:solidFill>
                <a:latin typeface="Brush Script MT" pitchFamily="66" charset="0"/>
                <a:ea typeface="MS PGothic" pitchFamily="34" charset="-128"/>
                <a:cs typeface="Arial" pitchFamily="34" charset="0"/>
              </a:rPr>
              <a:t> </a:t>
            </a:r>
            <a:r>
              <a:rPr lang="en-US" sz="7200" dirty="0" err="1" smtClean="0">
                <a:solidFill>
                  <a:srgbClr val="0000CC"/>
                </a:solidFill>
                <a:latin typeface="Brush Script MT" pitchFamily="66" charset="0"/>
                <a:ea typeface="MS PGothic" pitchFamily="34" charset="-128"/>
                <a:cs typeface="Arial" pitchFamily="34" charset="0"/>
              </a:rPr>
              <a:t>Công</a:t>
            </a:r>
            <a:endParaRPr lang="en-US" sz="7200" dirty="0" smtClean="0">
              <a:solidFill>
                <a:srgbClr val="0000CC"/>
              </a:solidFill>
              <a:latin typeface="Brush Script MT" pitchFamily="66" charset="0"/>
              <a:ea typeface="MS PGothic" pitchFamily="34" charset="-128"/>
              <a:cs typeface="Arial" pitchFamily="34" charset="0"/>
            </a:endParaRPr>
          </a:p>
        </p:txBody>
      </p:sp>
      <p:pic>
        <p:nvPicPr>
          <p:cNvPr id="73731" name="Picture 2" descr="C:\Users\Administrator\Pictures\van-mieu-quoc-tu-giam-54b86ff23aed0.jpg"/>
          <p:cNvPicPr>
            <a:picLocks noChangeAspect="1" noChangeArrowheads="1"/>
          </p:cNvPicPr>
          <p:nvPr/>
        </p:nvPicPr>
        <p:blipFill>
          <a:blip r:embed="rId2"/>
          <a:srcRect/>
          <a:stretch>
            <a:fillRect/>
          </a:stretch>
        </p:blipFill>
        <p:spPr bwMode="auto">
          <a:xfrm>
            <a:off x="152400" y="381000"/>
            <a:ext cx="8839200" cy="5257800"/>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381000" y="152400"/>
            <a:ext cx="8458200" cy="914400"/>
          </a:xfrm>
        </p:spPr>
        <p:txBody>
          <a:bodyPr/>
          <a:lstStyle/>
          <a:p>
            <a:pPr algn="ctr"/>
            <a:r>
              <a:rPr lang="en-US" sz="3200" smtClean="0">
                <a:solidFill>
                  <a:srgbClr val="0000CC"/>
                </a:solidFill>
                <a:latin typeface="Arial" pitchFamily="34" charset="0"/>
              </a:rPr>
              <a:t>Nguồn dinh dưỡng sử dụng cho cây trồng tại Trung Quốc</a:t>
            </a:r>
            <a:endParaRPr lang="en-US" altLang="zh-CN" sz="3200" smtClean="0">
              <a:solidFill>
                <a:srgbClr val="0000CC"/>
              </a:solidFill>
              <a:latin typeface="Arial" pitchFamily="34" charset="0"/>
              <a:ea typeface="SimSun" pitchFamily="2" charset="-122"/>
            </a:endParaRPr>
          </a:p>
        </p:txBody>
      </p:sp>
      <p:graphicFrame>
        <p:nvGraphicFramePr>
          <p:cNvPr id="334096" name="Group 272"/>
          <p:cNvGraphicFramePr>
            <a:graphicFrameLocks noGrp="1"/>
          </p:cNvGraphicFramePr>
          <p:nvPr>
            <p:ph type="tbl" idx="1"/>
          </p:nvPr>
        </p:nvGraphicFramePr>
        <p:xfrm>
          <a:off x="533400" y="1676400"/>
          <a:ext cx="8305800" cy="3733801"/>
        </p:xfrm>
        <a:graphic>
          <a:graphicData uri="http://schemas.openxmlformats.org/drawingml/2006/table">
            <a:tbl>
              <a:tblPr/>
              <a:tblGrid>
                <a:gridCol w="1524000"/>
                <a:gridCol w="1600200"/>
                <a:gridCol w="2743200"/>
                <a:gridCol w="2438400"/>
              </a:tblGrid>
              <a:tr h="623843">
                <a:tc rowSpan="2">
                  <a:txBody>
                    <a:bodyPr/>
                    <a:lstStyle/>
                    <a:p>
                      <a:pPr marL="0" marR="0" algn="ctr">
                        <a:spcBef>
                          <a:spcPts val="0"/>
                        </a:spcBef>
                        <a:spcAft>
                          <a:spcPts val="0"/>
                        </a:spcAft>
                      </a:pPr>
                      <a:r>
                        <a:rPr lang="vi-VN" sz="3200" dirty="0">
                          <a:solidFill>
                            <a:schemeClr val="tx1"/>
                          </a:solidFill>
                          <a:latin typeface="Arial" pitchFamily="34" charset="0"/>
                          <a:ea typeface="Times New Roman"/>
                          <a:cs typeface="Arial" pitchFamily="34" charset="0"/>
                        </a:rPr>
                        <a:t>Năm</a:t>
                      </a:r>
                      <a:endParaRPr lang="en-US" sz="1300" dirty="0">
                        <a:solidFill>
                          <a:schemeClr val="tx1"/>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algn="ctr">
                        <a:spcBef>
                          <a:spcPts val="0"/>
                        </a:spcBef>
                        <a:spcAft>
                          <a:spcPts val="0"/>
                        </a:spcAft>
                      </a:pPr>
                      <a:r>
                        <a:rPr lang="pt-BR" sz="2800" dirty="0" smtClean="0">
                          <a:solidFill>
                            <a:schemeClr val="tx1"/>
                          </a:solidFill>
                          <a:latin typeface="Arial" pitchFamily="34" charset="0"/>
                          <a:ea typeface="Times New Roman"/>
                          <a:cs typeface="Arial" pitchFamily="34" charset="0"/>
                        </a:rPr>
                        <a:t>N+P</a:t>
                      </a:r>
                      <a:r>
                        <a:rPr lang="pt-BR" sz="2800" baseline="-25000" dirty="0" smtClean="0">
                          <a:solidFill>
                            <a:schemeClr val="tx1"/>
                          </a:solidFill>
                          <a:latin typeface="Arial" pitchFamily="34" charset="0"/>
                          <a:ea typeface="Times New Roman"/>
                          <a:cs typeface="Arial" pitchFamily="34" charset="0"/>
                        </a:rPr>
                        <a:t>2</a:t>
                      </a:r>
                      <a:r>
                        <a:rPr lang="pt-BR" sz="2800" dirty="0" smtClean="0">
                          <a:solidFill>
                            <a:schemeClr val="tx1"/>
                          </a:solidFill>
                          <a:latin typeface="Arial" pitchFamily="34" charset="0"/>
                          <a:ea typeface="Times New Roman"/>
                          <a:cs typeface="Arial" pitchFamily="34" charset="0"/>
                        </a:rPr>
                        <a:t>O</a:t>
                      </a:r>
                      <a:r>
                        <a:rPr lang="pt-BR" sz="2800" baseline="-25000" dirty="0" smtClean="0">
                          <a:solidFill>
                            <a:schemeClr val="tx1"/>
                          </a:solidFill>
                          <a:latin typeface="Arial" pitchFamily="34" charset="0"/>
                          <a:ea typeface="Times New Roman"/>
                          <a:cs typeface="Arial" pitchFamily="34" charset="0"/>
                        </a:rPr>
                        <a:t>5</a:t>
                      </a:r>
                      <a:r>
                        <a:rPr lang="pt-BR" sz="2800" dirty="0" smtClean="0">
                          <a:solidFill>
                            <a:schemeClr val="tx1"/>
                          </a:solidFill>
                          <a:latin typeface="Arial" pitchFamily="34" charset="0"/>
                          <a:ea typeface="Times New Roman"/>
                          <a:cs typeface="Arial" pitchFamily="34" charset="0"/>
                        </a:rPr>
                        <a:t>+K</a:t>
                      </a:r>
                      <a:r>
                        <a:rPr lang="pt-BR" sz="2800" baseline="-25000" dirty="0" smtClean="0">
                          <a:solidFill>
                            <a:schemeClr val="tx1"/>
                          </a:solidFill>
                          <a:latin typeface="Arial" pitchFamily="34" charset="0"/>
                          <a:ea typeface="Times New Roman"/>
                          <a:cs typeface="Arial" pitchFamily="34" charset="0"/>
                        </a:rPr>
                        <a:t>2</a:t>
                      </a:r>
                      <a:r>
                        <a:rPr lang="pt-BR" sz="2800" dirty="0" smtClean="0">
                          <a:solidFill>
                            <a:schemeClr val="tx1"/>
                          </a:solidFill>
                          <a:latin typeface="Arial" pitchFamily="34" charset="0"/>
                          <a:ea typeface="Times New Roman"/>
                          <a:cs typeface="Arial" pitchFamily="34" charset="0"/>
                        </a:rPr>
                        <a:t>O, </a:t>
                      </a:r>
                      <a:r>
                        <a:rPr lang="pt-BR" sz="2600" dirty="0" smtClean="0">
                          <a:solidFill>
                            <a:schemeClr val="tx1"/>
                          </a:solidFill>
                          <a:latin typeface="Arial" pitchFamily="34" charset="0"/>
                          <a:ea typeface="Times New Roman"/>
                          <a:cs typeface="Arial" pitchFamily="34" charset="0"/>
                        </a:rPr>
                        <a:t> triệu t</a:t>
                      </a:r>
                      <a:r>
                        <a:rPr lang="vi-VN" sz="2600" dirty="0">
                          <a:solidFill>
                            <a:schemeClr val="tx1"/>
                          </a:solidFill>
                          <a:latin typeface="Arial" pitchFamily="34" charset="0"/>
                          <a:ea typeface="Times New Roman"/>
                          <a:cs typeface="Arial" pitchFamily="34" charset="0"/>
                        </a:rPr>
                        <a:t>ấn</a:t>
                      </a:r>
                      <a:endParaRPr lang="en-US" sz="1300" dirty="0">
                        <a:solidFill>
                          <a:schemeClr val="tx1"/>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spcBef>
                          <a:spcPts val="0"/>
                        </a:spcBef>
                        <a:spcAft>
                          <a:spcPts val="0"/>
                        </a:spcAft>
                      </a:pPr>
                      <a:endParaRPr lang="en-US" sz="1300" dirty="0">
                        <a:solidFill>
                          <a:srgbClr val="0000CC"/>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algn="ctr">
                        <a:spcBef>
                          <a:spcPts val="0"/>
                        </a:spcBef>
                        <a:spcAft>
                          <a:spcPts val="0"/>
                        </a:spcAft>
                      </a:pPr>
                      <a:endParaRPr lang="en-US" sz="1300" dirty="0">
                        <a:solidFill>
                          <a:srgbClr val="0000CC"/>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586">
                <a:tc vMerge="1">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400" b="0" i="0" u="none" strike="noStrike" cap="none" normalizeH="0" baseline="0" dirty="0" err="1" smtClean="0">
                          <a:ln>
                            <a:noFill/>
                          </a:ln>
                          <a:solidFill>
                            <a:schemeClr val="tx1"/>
                          </a:solidFill>
                          <a:effectLst/>
                          <a:latin typeface="Arial" charset="0"/>
                        </a:rPr>
                        <a:t>Tổng</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400" b="0" i="0" u="none" strike="noStrike" cap="none" normalizeH="0" baseline="0" dirty="0" err="1" smtClean="0">
                          <a:ln>
                            <a:noFill/>
                          </a:ln>
                          <a:solidFill>
                            <a:schemeClr val="tx1"/>
                          </a:solidFill>
                          <a:effectLst/>
                          <a:latin typeface="Arial" charset="0"/>
                        </a:rPr>
                        <a:t>Từ</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nguồn</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Hữu</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cơ</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400" b="0" i="0" u="none" strike="noStrike" cap="none" normalizeH="0" baseline="0" dirty="0" err="1" smtClean="0">
                          <a:ln>
                            <a:noFill/>
                          </a:ln>
                          <a:solidFill>
                            <a:schemeClr val="tx1"/>
                          </a:solidFill>
                          <a:effectLst/>
                          <a:latin typeface="Arial" charset="0"/>
                        </a:rPr>
                        <a:t>Từ</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nguồn</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Vô</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err="1" smtClean="0">
                          <a:ln>
                            <a:noFill/>
                          </a:ln>
                          <a:solidFill>
                            <a:schemeClr val="tx1"/>
                          </a:solidFill>
                          <a:effectLst/>
                          <a:latin typeface="Arial" charset="0"/>
                        </a:rPr>
                        <a:t>cơ</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43">
                <a:tc>
                  <a:txBody>
                    <a:bodyPr/>
                    <a:lstStyle/>
                    <a:p>
                      <a:pPr marL="0" marR="0" algn="ctr">
                        <a:spcBef>
                          <a:spcPts val="0"/>
                        </a:spcBef>
                        <a:spcAft>
                          <a:spcPts val="0"/>
                        </a:spcAft>
                      </a:pPr>
                      <a:r>
                        <a:rPr lang="en-US" sz="2800" dirty="0">
                          <a:solidFill>
                            <a:schemeClr val="tx1"/>
                          </a:solidFill>
                          <a:latin typeface="Arial" pitchFamily="34" charset="0"/>
                          <a:ea typeface="Times New Roman"/>
                          <a:cs typeface="Arial" pitchFamily="34" charset="0"/>
                        </a:rPr>
                        <a:t>1949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800">
                          <a:solidFill>
                            <a:schemeClr val="tx1"/>
                          </a:solidFill>
                          <a:latin typeface="Arial" pitchFamily="34" charset="0"/>
                          <a:ea typeface="Times New Roman"/>
                          <a:cs typeface="Arial" pitchFamily="34" charset="0"/>
                        </a:rPr>
                        <a:t>4.34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800">
                          <a:solidFill>
                            <a:schemeClr val="tx1"/>
                          </a:solidFill>
                          <a:latin typeface="Arial" pitchFamily="34" charset="0"/>
                          <a:ea typeface="Times New Roman"/>
                          <a:cs typeface="Arial" pitchFamily="34" charset="0"/>
                        </a:rPr>
                        <a:t>98.6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800">
                          <a:solidFill>
                            <a:schemeClr val="tx1"/>
                          </a:solidFill>
                          <a:latin typeface="Arial" pitchFamily="34" charset="0"/>
                          <a:ea typeface="Times New Roman"/>
                          <a:cs typeface="Arial" pitchFamily="34" charset="0"/>
                        </a:rPr>
                        <a:t>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43">
                <a:tc>
                  <a:txBody>
                    <a:bodyPr/>
                    <a:lstStyle/>
                    <a:p>
                      <a:pPr marL="0" marR="0" algn="ctr">
                        <a:spcBef>
                          <a:spcPts val="0"/>
                        </a:spcBef>
                        <a:spcAft>
                          <a:spcPts val="0"/>
                        </a:spcAft>
                      </a:pPr>
                      <a:r>
                        <a:rPr lang="en-US" sz="2800" dirty="0">
                          <a:solidFill>
                            <a:schemeClr val="tx1"/>
                          </a:solidFill>
                          <a:latin typeface="Arial" pitchFamily="34" charset="0"/>
                          <a:ea typeface="Times New Roman"/>
                          <a:cs typeface="Arial" pitchFamily="34" charset="0"/>
                        </a:rPr>
                        <a:t>1965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800" dirty="0">
                          <a:solidFill>
                            <a:schemeClr val="tx1"/>
                          </a:solidFill>
                          <a:latin typeface="Arial" pitchFamily="34" charset="0"/>
                          <a:ea typeface="Times New Roman"/>
                          <a:cs typeface="Arial" pitchFamily="34" charset="0"/>
                        </a:rPr>
                        <a:t>9.13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800" dirty="0">
                          <a:solidFill>
                            <a:schemeClr val="tx1"/>
                          </a:solidFill>
                          <a:latin typeface="Arial" pitchFamily="34" charset="0"/>
                          <a:ea typeface="Times New Roman"/>
                          <a:cs typeface="Arial" pitchFamily="34" charset="0"/>
                        </a:rPr>
                        <a:t>80.7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800">
                          <a:solidFill>
                            <a:schemeClr val="tx1"/>
                          </a:solidFill>
                          <a:latin typeface="Arial" pitchFamily="34" charset="0"/>
                          <a:ea typeface="Times New Roman"/>
                          <a:cs typeface="Arial" pitchFamily="34" charset="0"/>
                        </a:rPr>
                        <a:t>19.3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43">
                <a:tc>
                  <a:txBody>
                    <a:bodyPr/>
                    <a:lstStyle/>
                    <a:p>
                      <a:pPr marL="0" marR="0" algn="ctr">
                        <a:spcBef>
                          <a:spcPts val="0"/>
                        </a:spcBef>
                        <a:spcAft>
                          <a:spcPts val="0"/>
                        </a:spcAft>
                      </a:pPr>
                      <a:r>
                        <a:rPr lang="en-US" sz="2800">
                          <a:solidFill>
                            <a:schemeClr val="tx1"/>
                          </a:solidFill>
                          <a:latin typeface="Arial" pitchFamily="34" charset="0"/>
                          <a:ea typeface="Times New Roman"/>
                          <a:cs typeface="Arial" pitchFamily="34" charset="0"/>
                        </a:rPr>
                        <a:t>1975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800" dirty="0">
                          <a:solidFill>
                            <a:schemeClr val="tx1"/>
                          </a:solidFill>
                          <a:latin typeface="Arial" pitchFamily="34" charset="0"/>
                          <a:ea typeface="Times New Roman"/>
                          <a:cs typeface="Arial" pitchFamily="34" charset="0"/>
                        </a:rPr>
                        <a:t>16.03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800" dirty="0">
                          <a:solidFill>
                            <a:schemeClr val="tx1"/>
                          </a:solidFill>
                          <a:latin typeface="Arial" pitchFamily="34" charset="0"/>
                          <a:ea typeface="Times New Roman"/>
                          <a:cs typeface="Arial" pitchFamily="34" charset="0"/>
                        </a:rPr>
                        <a:t>66.4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800" dirty="0">
                          <a:solidFill>
                            <a:schemeClr val="tx1"/>
                          </a:solidFill>
                          <a:latin typeface="Arial" pitchFamily="34" charset="0"/>
                          <a:ea typeface="Times New Roman"/>
                          <a:cs typeface="Arial" pitchFamily="34" charset="0"/>
                        </a:rPr>
                        <a:t>33.6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43">
                <a:tc>
                  <a:txBody>
                    <a:bodyPr/>
                    <a:lstStyle/>
                    <a:p>
                      <a:pPr marL="0" marR="0" algn="ctr">
                        <a:spcBef>
                          <a:spcPts val="0"/>
                        </a:spcBef>
                        <a:spcAft>
                          <a:spcPts val="0"/>
                        </a:spcAft>
                      </a:pPr>
                      <a:r>
                        <a:rPr lang="en-US" sz="2800" dirty="0">
                          <a:solidFill>
                            <a:schemeClr val="tx1"/>
                          </a:solidFill>
                          <a:latin typeface="Arial" pitchFamily="34" charset="0"/>
                          <a:ea typeface="Times New Roman"/>
                          <a:cs typeface="Arial" pitchFamily="34" charset="0"/>
                        </a:rPr>
                        <a:t>1990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800" dirty="0">
                          <a:solidFill>
                            <a:schemeClr val="tx1"/>
                          </a:solidFill>
                          <a:latin typeface="Arial" pitchFamily="34" charset="0"/>
                          <a:ea typeface="Times New Roman"/>
                          <a:cs typeface="Arial" pitchFamily="34" charset="0"/>
                        </a:rPr>
                        <a:t>37.66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800" dirty="0">
                          <a:solidFill>
                            <a:schemeClr val="tx1"/>
                          </a:solidFill>
                          <a:latin typeface="Arial" pitchFamily="34" charset="0"/>
                          <a:ea typeface="Times New Roman"/>
                          <a:cs typeface="Arial" pitchFamily="34" charset="0"/>
                        </a:rPr>
                        <a:t>38.0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2800" dirty="0">
                          <a:solidFill>
                            <a:schemeClr val="tx1"/>
                          </a:solidFill>
                          <a:latin typeface="Arial" pitchFamily="34" charset="0"/>
                          <a:ea typeface="Times New Roman"/>
                          <a:cs typeface="Arial" pitchFamily="34" charset="0"/>
                        </a:rPr>
                        <a:t>62.0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8645" name="Text Box 226"/>
          <p:cNvSpPr txBox="1">
            <a:spLocks noChangeArrowheads="1"/>
          </p:cNvSpPr>
          <p:nvPr/>
        </p:nvSpPr>
        <p:spPr bwMode="auto">
          <a:xfrm>
            <a:off x="533400" y="5715000"/>
            <a:ext cx="5257800" cy="400050"/>
          </a:xfrm>
          <a:prstGeom prst="rect">
            <a:avLst/>
          </a:prstGeom>
          <a:noFill/>
          <a:ln w="9525">
            <a:noFill/>
            <a:miter lim="800000"/>
            <a:headEnd/>
            <a:tailEnd/>
          </a:ln>
        </p:spPr>
        <p:txBody>
          <a:bodyPr>
            <a:spAutoFit/>
          </a:bodyPr>
          <a:lstStyle/>
          <a:p>
            <a:r>
              <a:rPr lang="en-US" sz="2000"/>
              <a:t>Nguồn: H.Uexkull and E. Mutert, 1993</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
          <p:cNvSpPr>
            <a:spLocks/>
          </p:cNvSpPr>
          <p:nvPr/>
        </p:nvSpPr>
        <p:spPr bwMode="gray">
          <a:xfrm>
            <a:off x="4913313" y="2698750"/>
            <a:ext cx="1965325" cy="2638425"/>
          </a:xfrm>
          <a:custGeom>
            <a:avLst/>
            <a:gdLst>
              <a:gd name="T0" fmla="*/ 1226 w 1238"/>
              <a:gd name="T1" fmla="*/ 0 h 1662"/>
              <a:gd name="T2" fmla="*/ 1238 w 1238"/>
              <a:gd name="T3" fmla="*/ 1662 h 1662"/>
              <a:gd name="T4" fmla="*/ 0 w 1238"/>
              <a:gd name="T5" fmla="*/ 1662 h 1662"/>
              <a:gd name="T6" fmla="*/ 4 w 1238"/>
              <a:gd name="T7" fmla="*/ 416 h 1662"/>
            </a:gdLst>
            <a:ahLst/>
            <a:cxnLst>
              <a:cxn ang="0">
                <a:pos x="T0" y="T1"/>
              </a:cxn>
              <a:cxn ang="0">
                <a:pos x="T2" y="T3"/>
              </a:cxn>
              <a:cxn ang="0">
                <a:pos x="T4" y="T5"/>
              </a:cxn>
              <a:cxn ang="0">
                <a:pos x="T6" y="T7"/>
              </a:cxn>
            </a:cxnLst>
            <a:rect l="0" t="0" r="r" b="b"/>
            <a:pathLst>
              <a:path w="1238" h="1662">
                <a:moveTo>
                  <a:pt x="1226" y="0"/>
                </a:moveTo>
                <a:lnTo>
                  <a:pt x="1238" y="1662"/>
                </a:lnTo>
                <a:lnTo>
                  <a:pt x="0" y="1662"/>
                </a:lnTo>
                <a:lnTo>
                  <a:pt x="4" y="416"/>
                </a:lnTo>
              </a:path>
            </a:pathLst>
          </a:custGeom>
          <a:gradFill rotWithShape="1">
            <a:gsLst>
              <a:gs pos="0">
                <a:schemeClr val="hlink"/>
              </a:gs>
              <a:gs pos="100000">
                <a:schemeClr val="hlink">
                  <a:gamma/>
                  <a:tint val="0"/>
                  <a:invGamma/>
                </a:schemeClr>
              </a:gs>
            </a:gsLst>
            <a:lin ang="5400000" scaled="1"/>
          </a:gradFill>
          <a:ln>
            <a:noFill/>
          </a:ln>
          <a:effectLst/>
          <a:extLst/>
        </p:spPr>
        <p:txBody>
          <a:bodyPr/>
          <a:lstStyle/>
          <a:p>
            <a:pPr fontAlgn="auto">
              <a:spcBef>
                <a:spcPts val="0"/>
              </a:spcBef>
              <a:spcAft>
                <a:spcPts val="0"/>
              </a:spcAft>
              <a:defRPr/>
            </a:pPr>
            <a:endParaRPr lang="zh-CN" altLang="en-US" sz="1800">
              <a:latin typeface="+mn-lt"/>
            </a:endParaRPr>
          </a:p>
        </p:txBody>
      </p:sp>
      <p:sp>
        <p:nvSpPr>
          <p:cNvPr id="10" name="Freeform 5"/>
          <p:cNvSpPr>
            <a:spLocks/>
          </p:cNvSpPr>
          <p:nvPr/>
        </p:nvSpPr>
        <p:spPr bwMode="gray">
          <a:xfrm>
            <a:off x="2808288" y="2954338"/>
            <a:ext cx="1981200" cy="2641600"/>
          </a:xfrm>
          <a:custGeom>
            <a:avLst/>
            <a:gdLst>
              <a:gd name="T0" fmla="*/ 1158 w 1248"/>
              <a:gd name="T1" fmla="*/ 0 h 1664"/>
              <a:gd name="T2" fmla="*/ 1248 w 1248"/>
              <a:gd name="T3" fmla="*/ 288 h 1664"/>
              <a:gd name="T4" fmla="*/ 1248 w 1248"/>
              <a:gd name="T5" fmla="*/ 1645 h 1664"/>
              <a:gd name="T6" fmla="*/ 0 w 1248"/>
              <a:gd name="T7" fmla="*/ 1664 h 1664"/>
              <a:gd name="T8" fmla="*/ 0 w 1248"/>
              <a:gd name="T9" fmla="*/ 391 h 1664"/>
            </a:gdLst>
            <a:ahLst/>
            <a:cxnLst>
              <a:cxn ang="0">
                <a:pos x="T0" y="T1"/>
              </a:cxn>
              <a:cxn ang="0">
                <a:pos x="T2" y="T3"/>
              </a:cxn>
              <a:cxn ang="0">
                <a:pos x="T4" y="T5"/>
              </a:cxn>
              <a:cxn ang="0">
                <a:pos x="T6" y="T7"/>
              </a:cxn>
              <a:cxn ang="0">
                <a:pos x="T8" y="T9"/>
              </a:cxn>
            </a:cxnLst>
            <a:rect l="0" t="0" r="r" b="b"/>
            <a:pathLst>
              <a:path w="1248" h="1664">
                <a:moveTo>
                  <a:pt x="1158" y="0"/>
                </a:moveTo>
                <a:lnTo>
                  <a:pt x="1248" y="288"/>
                </a:lnTo>
                <a:lnTo>
                  <a:pt x="1248" y="1645"/>
                </a:lnTo>
                <a:lnTo>
                  <a:pt x="0" y="1664"/>
                </a:lnTo>
                <a:lnTo>
                  <a:pt x="0" y="391"/>
                </a:lnTo>
              </a:path>
            </a:pathLst>
          </a:custGeom>
          <a:gradFill rotWithShape="1">
            <a:gsLst>
              <a:gs pos="0">
                <a:schemeClr val="accent2"/>
              </a:gs>
              <a:gs pos="100000">
                <a:schemeClr val="accent2">
                  <a:gamma/>
                  <a:tint val="0"/>
                  <a:invGamma/>
                </a:schemeClr>
              </a:gs>
            </a:gsLst>
            <a:lin ang="5400000" scaled="1"/>
          </a:gradFill>
          <a:ln>
            <a:noFill/>
          </a:ln>
          <a:effectLst/>
          <a:extLst/>
        </p:spPr>
        <p:txBody>
          <a:bodyPr/>
          <a:lstStyle/>
          <a:p>
            <a:pPr fontAlgn="auto">
              <a:spcBef>
                <a:spcPts val="0"/>
              </a:spcBef>
              <a:spcAft>
                <a:spcPts val="0"/>
              </a:spcAft>
              <a:defRPr/>
            </a:pPr>
            <a:endParaRPr lang="zh-CN" altLang="en-US" sz="1800">
              <a:latin typeface="+mn-lt"/>
            </a:endParaRPr>
          </a:p>
        </p:txBody>
      </p:sp>
      <p:sp>
        <p:nvSpPr>
          <p:cNvPr id="11" name="Freeform 6"/>
          <p:cNvSpPr>
            <a:spLocks/>
          </p:cNvSpPr>
          <p:nvPr/>
        </p:nvSpPr>
        <p:spPr bwMode="gray">
          <a:xfrm>
            <a:off x="684213" y="3186113"/>
            <a:ext cx="1981200" cy="1798637"/>
          </a:xfrm>
          <a:custGeom>
            <a:avLst/>
            <a:gdLst>
              <a:gd name="T0" fmla="*/ 1158 w 1248"/>
              <a:gd name="T1" fmla="*/ 0 h 1133"/>
              <a:gd name="T2" fmla="*/ 1248 w 1248"/>
              <a:gd name="T3" fmla="*/ 256 h 1133"/>
              <a:gd name="T4" fmla="*/ 1248 w 1248"/>
              <a:gd name="T5" fmla="*/ 1133 h 1133"/>
              <a:gd name="T6" fmla="*/ 0 w 1248"/>
              <a:gd name="T7" fmla="*/ 1133 h 1133"/>
              <a:gd name="T8" fmla="*/ 0 w 1248"/>
              <a:gd name="T9" fmla="*/ 403 h 1133"/>
            </a:gdLst>
            <a:ahLst/>
            <a:cxnLst>
              <a:cxn ang="0">
                <a:pos x="T0" y="T1"/>
              </a:cxn>
              <a:cxn ang="0">
                <a:pos x="T2" y="T3"/>
              </a:cxn>
              <a:cxn ang="0">
                <a:pos x="T4" y="T5"/>
              </a:cxn>
              <a:cxn ang="0">
                <a:pos x="T6" y="T7"/>
              </a:cxn>
              <a:cxn ang="0">
                <a:pos x="T8" y="T9"/>
              </a:cxn>
            </a:cxnLst>
            <a:rect l="0" t="0" r="r" b="b"/>
            <a:pathLst>
              <a:path w="1248" h="1133">
                <a:moveTo>
                  <a:pt x="1158" y="0"/>
                </a:moveTo>
                <a:lnTo>
                  <a:pt x="1248" y="256"/>
                </a:lnTo>
                <a:lnTo>
                  <a:pt x="1248" y="1133"/>
                </a:lnTo>
                <a:lnTo>
                  <a:pt x="0" y="1133"/>
                </a:lnTo>
                <a:lnTo>
                  <a:pt x="0" y="403"/>
                </a:lnTo>
              </a:path>
            </a:pathLst>
          </a:custGeom>
          <a:gradFill rotWithShape="1">
            <a:gsLst>
              <a:gs pos="0">
                <a:schemeClr val="accent1"/>
              </a:gs>
              <a:gs pos="100000">
                <a:schemeClr val="accent1">
                  <a:gamma/>
                  <a:tint val="0"/>
                  <a:invGamma/>
                </a:schemeClr>
              </a:gs>
            </a:gsLst>
            <a:lin ang="5400000" scaled="1"/>
          </a:gradFill>
          <a:ln>
            <a:noFill/>
          </a:ln>
          <a:effectLst/>
          <a:extLst/>
        </p:spPr>
        <p:txBody>
          <a:bodyPr/>
          <a:lstStyle/>
          <a:p>
            <a:pPr fontAlgn="auto">
              <a:spcBef>
                <a:spcPts val="0"/>
              </a:spcBef>
              <a:spcAft>
                <a:spcPts val="0"/>
              </a:spcAft>
              <a:defRPr/>
            </a:pPr>
            <a:endParaRPr lang="zh-CN" altLang="en-US" sz="1800">
              <a:latin typeface="+mn-lt"/>
            </a:endParaRPr>
          </a:p>
        </p:txBody>
      </p:sp>
      <p:sp>
        <p:nvSpPr>
          <p:cNvPr id="24581" name="Line 7"/>
          <p:cNvSpPr>
            <a:spLocks noChangeShapeType="1"/>
          </p:cNvSpPr>
          <p:nvPr/>
        </p:nvSpPr>
        <p:spPr bwMode="gray">
          <a:xfrm>
            <a:off x="2740025" y="3144838"/>
            <a:ext cx="0" cy="2497137"/>
          </a:xfrm>
          <a:prstGeom prst="line">
            <a:avLst/>
          </a:prstGeom>
          <a:noFill/>
          <a:ln w="9525">
            <a:solidFill>
              <a:srgbClr val="1C1C1C"/>
            </a:solidFill>
            <a:prstDash val="dash"/>
            <a:round/>
            <a:headEnd/>
            <a:tailEnd/>
          </a:ln>
        </p:spPr>
        <p:txBody>
          <a:bodyPr wrap="none" anchor="ctr"/>
          <a:lstStyle/>
          <a:p>
            <a:endParaRPr lang="en-US"/>
          </a:p>
        </p:txBody>
      </p:sp>
      <p:sp>
        <p:nvSpPr>
          <p:cNvPr id="24582" name="Line 8"/>
          <p:cNvSpPr>
            <a:spLocks noChangeShapeType="1"/>
          </p:cNvSpPr>
          <p:nvPr/>
        </p:nvSpPr>
        <p:spPr bwMode="gray">
          <a:xfrm>
            <a:off x="4851400" y="3144838"/>
            <a:ext cx="0" cy="2497137"/>
          </a:xfrm>
          <a:prstGeom prst="line">
            <a:avLst/>
          </a:prstGeom>
          <a:noFill/>
          <a:ln w="9525">
            <a:solidFill>
              <a:srgbClr val="1C1C1C"/>
            </a:solidFill>
            <a:prstDash val="dash"/>
            <a:round/>
            <a:headEnd/>
            <a:tailEnd/>
          </a:ln>
        </p:spPr>
        <p:txBody>
          <a:bodyPr wrap="none" anchor="ctr"/>
          <a:lstStyle/>
          <a:p>
            <a:endParaRPr lang="en-US"/>
          </a:p>
        </p:txBody>
      </p:sp>
      <p:sp>
        <p:nvSpPr>
          <p:cNvPr id="24583" name="Line 9"/>
          <p:cNvSpPr>
            <a:spLocks noChangeShapeType="1"/>
          </p:cNvSpPr>
          <p:nvPr/>
        </p:nvSpPr>
        <p:spPr bwMode="gray">
          <a:xfrm>
            <a:off x="6935788" y="2838450"/>
            <a:ext cx="0" cy="2803525"/>
          </a:xfrm>
          <a:prstGeom prst="line">
            <a:avLst/>
          </a:prstGeom>
          <a:noFill/>
          <a:ln w="9525">
            <a:solidFill>
              <a:srgbClr val="1C1C1C"/>
            </a:solidFill>
            <a:prstDash val="dash"/>
            <a:round/>
            <a:headEnd/>
            <a:tailEnd/>
          </a:ln>
        </p:spPr>
        <p:txBody>
          <a:bodyPr wrap="none" anchor="ctr"/>
          <a:lstStyle/>
          <a:p>
            <a:endParaRPr lang="en-US"/>
          </a:p>
        </p:txBody>
      </p:sp>
      <p:sp>
        <p:nvSpPr>
          <p:cNvPr id="24584" name="Freeform 10"/>
          <p:cNvSpPr>
            <a:spLocks/>
          </p:cNvSpPr>
          <p:nvPr/>
        </p:nvSpPr>
        <p:spPr bwMode="gray">
          <a:xfrm>
            <a:off x="692150" y="1917700"/>
            <a:ext cx="6938963" cy="1692275"/>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gradFill rotWithShape="1">
            <a:gsLst>
              <a:gs pos="0">
                <a:srgbClr val="990000"/>
              </a:gs>
              <a:gs pos="100000">
                <a:srgbClr val="FF9933"/>
              </a:gs>
            </a:gsLst>
            <a:lin ang="0" scaled="1"/>
          </a:gradFill>
          <a:ln w="9525">
            <a:miter lim="800000"/>
            <a:headEnd/>
            <a:tailEnd/>
          </a:ln>
          <a:scene3d>
            <a:camera prst="legacyPerspectiveTopRight">
              <a:rot lat="600000" lon="20999983" rev="0"/>
            </a:camera>
            <a:lightRig rig="legacyFlat4" dir="b"/>
          </a:scene3d>
          <a:sp3d extrusionH="163500" prstMaterial="legacyMatte">
            <a:bevelT w="13500" h="13500" prst="angle"/>
            <a:bevelB w="13500" h="13500" prst="angle"/>
            <a:extrusionClr>
              <a:srgbClr val="FF9933"/>
            </a:extrusionClr>
          </a:sp3d>
        </p:spPr>
        <p:txBody>
          <a:bodyPr wrap="none" anchor="ctr">
            <a:flatTx/>
          </a:bodyPr>
          <a:lstStyle/>
          <a:p>
            <a:endParaRPr lang="en-US"/>
          </a:p>
        </p:txBody>
      </p:sp>
      <p:sp>
        <p:nvSpPr>
          <p:cNvPr id="24585" name="AutoShape 11"/>
          <p:cNvSpPr>
            <a:spLocks noChangeArrowheads="1"/>
          </p:cNvSpPr>
          <p:nvPr/>
        </p:nvSpPr>
        <p:spPr bwMode="gray">
          <a:xfrm>
            <a:off x="4999038" y="5316538"/>
            <a:ext cx="1781175" cy="314325"/>
          </a:xfrm>
          <a:prstGeom prst="bevel">
            <a:avLst>
              <a:gd name="adj" fmla="val 5949"/>
            </a:avLst>
          </a:prstGeom>
          <a:solidFill>
            <a:schemeClr val="hlink"/>
          </a:solidFill>
          <a:ln w="9525">
            <a:noFill/>
            <a:miter lim="800000"/>
            <a:headEnd/>
            <a:tailEnd/>
          </a:ln>
        </p:spPr>
        <p:txBody>
          <a:bodyPr wrap="none" anchor="ctr"/>
          <a:lstStyle/>
          <a:p>
            <a:pPr algn="ctr"/>
            <a:r>
              <a:rPr lang="en-US" altLang="zh-CN" sz="1600" b="1">
                <a:solidFill>
                  <a:schemeClr val="bg1"/>
                </a:solidFill>
                <a:latin typeface="Arial" pitchFamily="34" charset="0"/>
                <a:ea typeface="SimHei" pitchFamily="49" charset="-122"/>
              </a:rPr>
              <a:t>2009</a:t>
            </a:r>
          </a:p>
        </p:txBody>
      </p:sp>
      <p:sp>
        <p:nvSpPr>
          <p:cNvPr id="24586" name="Text Box 12"/>
          <p:cNvSpPr txBox="1">
            <a:spLocks noChangeArrowheads="1"/>
          </p:cNvSpPr>
          <p:nvPr/>
        </p:nvSpPr>
        <p:spPr bwMode="gray">
          <a:xfrm>
            <a:off x="819150" y="4070350"/>
            <a:ext cx="1884363" cy="519113"/>
          </a:xfrm>
          <a:prstGeom prst="rect">
            <a:avLst/>
          </a:prstGeom>
          <a:noFill/>
          <a:ln w="9525">
            <a:noFill/>
            <a:miter lim="800000"/>
            <a:headEnd/>
            <a:tailEnd/>
          </a:ln>
        </p:spPr>
        <p:txBody>
          <a:bodyPr>
            <a:spAutoFit/>
          </a:bodyPr>
          <a:lstStyle/>
          <a:p>
            <a:pPr marL="120650" indent="-120650" algn="ctr">
              <a:spcBef>
                <a:spcPct val="50000"/>
              </a:spcBef>
              <a:buClr>
                <a:srgbClr val="1F3F5F"/>
              </a:buClr>
            </a:pPr>
            <a:r>
              <a:rPr lang="en-US" altLang="zh-CN" sz="2800">
                <a:solidFill>
                  <a:srgbClr val="1C1C1C"/>
                </a:solidFill>
                <a:latin typeface="Arial" pitchFamily="34" charset="0"/>
                <a:ea typeface="SimSun" pitchFamily="2" charset="-122"/>
              </a:rPr>
              <a:t>19.9%</a:t>
            </a:r>
            <a:endParaRPr lang="zh-CN" altLang="en-US" sz="2800">
              <a:solidFill>
                <a:srgbClr val="1C1C1C"/>
              </a:solidFill>
              <a:latin typeface="Arial" pitchFamily="34" charset="0"/>
              <a:ea typeface="SimSun" pitchFamily="2" charset="-122"/>
            </a:endParaRPr>
          </a:p>
        </p:txBody>
      </p:sp>
      <p:sp>
        <p:nvSpPr>
          <p:cNvPr id="24587" name="AutoShape 13"/>
          <p:cNvSpPr>
            <a:spLocks noChangeArrowheads="1"/>
          </p:cNvSpPr>
          <p:nvPr/>
        </p:nvSpPr>
        <p:spPr bwMode="gray">
          <a:xfrm>
            <a:off x="2913063" y="5316538"/>
            <a:ext cx="1781175" cy="314325"/>
          </a:xfrm>
          <a:prstGeom prst="bevel">
            <a:avLst>
              <a:gd name="adj" fmla="val 5949"/>
            </a:avLst>
          </a:prstGeom>
          <a:solidFill>
            <a:schemeClr val="hlink"/>
          </a:solidFill>
          <a:ln w="9525">
            <a:noFill/>
            <a:miter lim="800000"/>
            <a:headEnd/>
            <a:tailEnd/>
          </a:ln>
        </p:spPr>
        <p:txBody>
          <a:bodyPr wrap="none" anchor="ctr"/>
          <a:lstStyle/>
          <a:p>
            <a:pPr algn="ctr"/>
            <a:r>
              <a:rPr lang="en-US" altLang="zh-CN" sz="1600" b="1">
                <a:solidFill>
                  <a:schemeClr val="bg1"/>
                </a:solidFill>
                <a:latin typeface="Arial" pitchFamily="34" charset="0"/>
                <a:ea typeface="SimHei" pitchFamily="49" charset="-122"/>
              </a:rPr>
              <a:t>1979</a:t>
            </a:r>
          </a:p>
        </p:txBody>
      </p:sp>
      <p:sp>
        <p:nvSpPr>
          <p:cNvPr id="24588" name="AutoShape 14"/>
          <p:cNvSpPr>
            <a:spLocks noChangeArrowheads="1"/>
          </p:cNvSpPr>
          <p:nvPr/>
        </p:nvSpPr>
        <p:spPr bwMode="gray">
          <a:xfrm>
            <a:off x="760413" y="5316538"/>
            <a:ext cx="1781175" cy="314325"/>
          </a:xfrm>
          <a:prstGeom prst="bevel">
            <a:avLst>
              <a:gd name="adj" fmla="val 5949"/>
            </a:avLst>
          </a:prstGeom>
          <a:solidFill>
            <a:schemeClr val="hlink"/>
          </a:solidFill>
          <a:ln w="9525">
            <a:noFill/>
            <a:miter lim="800000"/>
            <a:headEnd/>
            <a:tailEnd/>
          </a:ln>
        </p:spPr>
        <p:txBody>
          <a:bodyPr wrap="none" anchor="ctr"/>
          <a:lstStyle/>
          <a:p>
            <a:pPr algn="ctr"/>
            <a:r>
              <a:rPr lang="en-US" altLang="zh-CN" sz="1600" b="1">
                <a:solidFill>
                  <a:schemeClr val="bg1"/>
                </a:solidFill>
                <a:latin typeface="Arial" pitchFamily="34" charset="0"/>
                <a:ea typeface="SimHei" pitchFamily="49" charset="-122"/>
              </a:rPr>
              <a:t>1949</a:t>
            </a:r>
          </a:p>
        </p:txBody>
      </p:sp>
      <p:sp>
        <p:nvSpPr>
          <p:cNvPr id="24589" name="Text Box 15"/>
          <p:cNvSpPr txBox="1">
            <a:spLocks noChangeArrowheads="1"/>
          </p:cNvSpPr>
          <p:nvPr/>
        </p:nvSpPr>
        <p:spPr bwMode="gray">
          <a:xfrm>
            <a:off x="2771775" y="4076700"/>
            <a:ext cx="1884363" cy="519113"/>
          </a:xfrm>
          <a:prstGeom prst="rect">
            <a:avLst/>
          </a:prstGeom>
          <a:noFill/>
          <a:ln w="9525">
            <a:noFill/>
            <a:miter lim="800000"/>
            <a:headEnd/>
            <a:tailEnd/>
          </a:ln>
        </p:spPr>
        <p:txBody>
          <a:bodyPr>
            <a:spAutoFit/>
          </a:bodyPr>
          <a:lstStyle/>
          <a:p>
            <a:pPr marL="120650" indent="-120650" algn="ctr">
              <a:spcBef>
                <a:spcPct val="50000"/>
              </a:spcBef>
              <a:buClr>
                <a:srgbClr val="1F3F5F"/>
              </a:buClr>
            </a:pPr>
            <a:r>
              <a:rPr lang="en-US" altLang="zh-CN" sz="2800">
                <a:solidFill>
                  <a:srgbClr val="1C1C1C"/>
                </a:solidFill>
                <a:latin typeface="Arial" pitchFamily="34" charset="0"/>
                <a:ea typeface="SimSun" pitchFamily="2" charset="-122"/>
              </a:rPr>
              <a:t>27%</a:t>
            </a:r>
            <a:endParaRPr lang="zh-CN" altLang="en-US" sz="2800">
              <a:solidFill>
                <a:srgbClr val="1C1C1C"/>
              </a:solidFill>
              <a:latin typeface="Arial" pitchFamily="34" charset="0"/>
              <a:ea typeface="SimSun" pitchFamily="2" charset="-122"/>
            </a:endParaRPr>
          </a:p>
        </p:txBody>
      </p:sp>
      <p:sp>
        <p:nvSpPr>
          <p:cNvPr id="24590" name="Text Box 16"/>
          <p:cNvSpPr txBox="1">
            <a:spLocks noChangeArrowheads="1"/>
          </p:cNvSpPr>
          <p:nvPr/>
        </p:nvSpPr>
        <p:spPr bwMode="gray">
          <a:xfrm>
            <a:off x="4922838" y="4083050"/>
            <a:ext cx="1884362" cy="519113"/>
          </a:xfrm>
          <a:prstGeom prst="rect">
            <a:avLst/>
          </a:prstGeom>
          <a:noFill/>
          <a:ln w="9525">
            <a:noFill/>
            <a:miter lim="800000"/>
            <a:headEnd/>
            <a:tailEnd/>
          </a:ln>
        </p:spPr>
        <p:txBody>
          <a:bodyPr>
            <a:spAutoFit/>
          </a:bodyPr>
          <a:lstStyle/>
          <a:p>
            <a:pPr marL="120650" indent="-120650" algn="ctr">
              <a:spcBef>
                <a:spcPct val="50000"/>
              </a:spcBef>
              <a:buClr>
                <a:srgbClr val="1F3F5F"/>
              </a:buClr>
            </a:pPr>
            <a:r>
              <a:rPr lang="en-US" altLang="zh-CN" sz="2800">
                <a:solidFill>
                  <a:srgbClr val="1C1C1C"/>
                </a:solidFill>
                <a:latin typeface="Arial" pitchFamily="34" charset="0"/>
                <a:ea typeface="SimSun" pitchFamily="2" charset="-122"/>
              </a:rPr>
              <a:t>51%</a:t>
            </a:r>
            <a:endParaRPr lang="zh-CN" altLang="en-US" sz="2800">
              <a:solidFill>
                <a:srgbClr val="1C1C1C"/>
              </a:solidFill>
              <a:latin typeface="Arial" pitchFamily="34" charset="0"/>
              <a:ea typeface="SimSun" pitchFamily="2" charset="-122"/>
            </a:endParaRPr>
          </a:p>
        </p:txBody>
      </p:sp>
      <p:sp>
        <p:nvSpPr>
          <p:cNvPr id="24591" name="AutoShape 18"/>
          <p:cNvSpPr>
            <a:spLocks/>
          </p:cNvSpPr>
          <p:nvPr/>
        </p:nvSpPr>
        <p:spPr bwMode="auto">
          <a:xfrm>
            <a:off x="7092950" y="3041650"/>
            <a:ext cx="2051050" cy="3816350"/>
          </a:xfrm>
          <a:prstGeom prst="accentCallout2">
            <a:avLst>
              <a:gd name="adj1" fmla="val 69176"/>
              <a:gd name="adj2" fmla="val -3713"/>
              <a:gd name="adj3" fmla="val 69176"/>
              <a:gd name="adj4" fmla="val -39009"/>
              <a:gd name="adj5" fmla="val 69176"/>
              <a:gd name="adj6" fmla="val -74306"/>
            </a:avLst>
          </a:prstGeom>
          <a:noFill/>
          <a:ln w="9525">
            <a:solidFill>
              <a:schemeClr val="tx2"/>
            </a:solidFill>
            <a:miter lim="800000"/>
            <a:headEnd type="triangle" w="med" len="med"/>
            <a:tailEnd type="oval" w="med" len="med"/>
          </a:ln>
        </p:spPr>
        <p:txBody>
          <a:bodyPr anchor="ctr"/>
          <a:lstStyle/>
          <a:p>
            <a:pPr marL="93663" indent="-93663"/>
            <a:r>
              <a:rPr lang="en-US" altLang="zh-CN" sz="2400">
                <a:solidFill>
                  <a:srgbClr val="0000CC"/>
                </a:solidFill>
                <a:latin typeface="Arial" pitchFamily="34" charset="0"/>
                <a:ea typeface="SimHei" pitchFamily="49" charset="-122"/>
                <a:cs typeface="Arial" pitchFamily="34" charset="0"/>
              </a:rPr>
              <a:t>- Phân bón 40%</a:t>
            </a:r>
          </a:p>
          <a:p>
            <a:pPr marL="93663" indent="-93663">
              <a:buFontTx/>
              <a:buChar char="-"/>
            </a:pPr>
            <a:r>
              <a:rPr lang="en-US" altLang="zh-CN" sz="2400">
                <a:solidFill>
                  <a:srgbClr val="0000CC"/>
                </a:solidFill>
                <a:latin typeface="Arial" pitchFamily="34" charset="0"/>
                <a:ea typeface="SimHei" pitchFamily="49" charset="-122"/>
                <a:cs typeface="Arial" pitchFamily="34" charset="0"/>
              </a:rPr>
              <a:t> Giống 30%</a:t>
            </a:r>
          </a:p>
          <a:p>
            <a:pPr marL="93663" indent="-93663">
              <a:buFontTx/>
              <a:buChar char="-"/>
            </a:pPr>
            <a:r>
              <a:rPr lang="en-US" altLang="zh-CN" sz="2400">
                <a:solidFill>
                  <a:srgbClr val="0000CC"/>
                </a:solidFill>
                <a:latin typeface="Arial" pitchFamily="34" charset="0"/>
                <a:ea typeface="SimHei" pitchFamily="49" charset="-122"/>
                <a:cs typeface="Arial" pitchFamily="34" charset="0"/>
              </a:rPr>
              <a:t> Cơ giới hóa 10%</a:t>
            </a:r>
          </a:p>
          <a:p>
            <a:pPr marL="93663" indent="-93663">
              <a:buFontTx/>
              <a:buChar char="-"/>
            </a:pPr>
            <a:r>
              <a:rPr lang="en-US" altLang="zh-CN" sz="2400">
                <a:solidFill>
                  <a:srgbClr val="0000CC"/>
                </a:solidFill>
                <a:latin typeface="Arial" pitchFamily="34" charset="0"/>
                <a:ea typeface="SimHei" pitchFamily="49" charset="-122"/>
                <a:cs typeface="Arial" pitchFamily="34" charset="0"/>
              </a:rPr>
              <a:t> BVTV 20%</a:t>
            </a:r>
          </a:p>
        </p:txBody>
      </p:sp>
      <p:sp>
        <p:nvSpPr>
          <p:cNvPr id="24592" name="Text Box 16"/>
          <p:cNvSpPr txBox="1">
            <a:spLocks noChangeArrowheads="1"/>
          </p:cNvSpPr>
          <p:nvPr/>
        </p:nvSpPr>
        <p:spPr bwMode="auto">
          <a:xfrm>
            <a:off x="468313" y="6021388"/>
            <a:ext cx="4103687" cy="457200"/>
          </a:xfrm>
          <a:prstGeom prst="rect">
            <a:avLst/>
          </a:prstGeom>
          <a:noFill/>
          <a:ln w="9525">
            <a:noFill/>
            <a:miter lim="800000"/>
            <a:headEnd/>
            <a:tailEnd/>
          </a:ln>
        </p:spPr>
        <p:txBody>
          <a:bodyPr>
            <a:spAutoFit/>
          </a:bodyPr>
          <a:lstStyle/>
          <a:p>
            <a:pPr algn="ctr">
              <a:spcBef>
                <a:spcPct val="50000"/>
              </a:spcBef>
            </a:pPr>
            <a:r>
              <a:rPr lang="en-US" altLang="zh-CN" sz="2400">
                <a:solidFill>
                  <a:srgbClr val="0000CC"/>
                </a:solidFill>
                <a:latin typeface="Arial" pitchFamily="34" charset="0"/>
                <a:ea typeface="SimSun" pitchFamily="2" charset="-122"/>
                <a:cs typeface="Arial" pitchFamily="34" charset="0"/>
              </a:rPr>
              <a:t>Dongxin FENG, CAAS, 2012</a:t>
            </a:r>
            <a:endParaRPr lang="vi-VN" sz="2400">
              <a:solidFill>
                <a:srgbClr val="0000CC"/>
              </a:solidFill>
              <a:latin typeface="Arial" pitchFamily="34" charset="0"/>
              <a:ea typeface="SimSun" pitchFamily="2" charset="-122"/>
              <a:cs typeface="Arial" pitchFamily="34" charset="0"/>
            </a:endParaRPr>
          </a:p>
        </p:txBody>
      </p:sp>
      <p:sp>
        <p:nvSpPr>
          <p:cNvPr id="24593" name="Text Box 17"/>
          <p:cNvSpPr txBox="1">
            <a:spLocks noChangeArrowheads="1"/>
          </p:cNvSpPr>
          <p:nvPr/>
        </p:nvSpPr>
        <p:spPr bwMode="auto">
          <a:xfrm>
            <a:off x="0" y="228600"/>
            <a:ext cx="9144000" cy="954088"/>
          </a:xfrm>
          <a:prstGeom prst="rect">
            <a:avLst/>
          </a:prstGeom>
          <a:noFill/>
          <a:ln w="9525">
            <a:noFill/>
            <a:miter lim="800000"/>
            <a:headEnd/>
            <a:tailEnd/>
          </a:ln>
        </p:spPr>
        <p:txBody>
          <a:bodyPr>
            <a:spAutoFit/>
          </a:bodyPr>
          <a:lstStyle/>
          <a:p>
            <a:pPr algn="ctr">
              <a:spcBef>
                <a:spcPct val="50000"/>
              </a:spcBef>
            </a:pPr>
            <a:r>
              <a:rPr lang="en-US" sz="2800">
                <a:solidFill>
                  <a:srgbClr val="0000CC"/>
                </a:solidFill>
                <a:latin typeface="Arial" pitchFamily="34" charset="0"/>
                <a:cs typeface="Arial" pitchFamily="34" charset="0"/>
              </a:rPr>
              <a:t>ĐÓNG GÓP VÀO TĂNG TRƯỞNG NÔNG NGHIỆP TRUNG QUỐC</a:t>
            </a:r>
            <a:endParaRPr lang="vi-VN" sz="2800">
              <a:solidFill>
                <a:srgbClr val="0000CC"/>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34EB6D2F-0C39-410B-9848-AD8C3E67BC9F}" type="datetime5">
              <a:rPr lang="en-US" smtClean="0">
                <a:latin typeface="Arial" pitchFamily="34" charset="0"/>
              </a:rPr>
              <a:pPr/>
              <a:t>16-Oct-17</a:t>
            </a:fld>
            <a:endParaRPr lang="en-US" smtClean="0">
              <a:latin typeface="Arial" pitchFamily="34" charset="0"/>
            </a:endParaRPr>
          </a:p>
        </p:txBody>
      </p:sp>
      <p:sp>
        <p:nvSpPr>
          <p:cNvPr id="25603" name="Slide Number Placeholder 5"/>
          <p:cNvSpPr>
            <a:spLocks noGrp="1"/>
          </p:cNvSpPr>
          <p:nvPr>
            <p:ph type="sldNum" sz="quarter" idx="12"/>
          </p:nvPr>
        </p:nvSpPr>
        <p:spPr>
          <a:noFill/>
        </p:spPr>
        <p:txBody>
          <a:bodyPr/>
          <a:lstStyle/>
          <a:p>
            <a:fld id="{F465E432-EA0E-4B3D-B33E-BD3FED5DE5CE}" type="slidenum">
              <a:rPr lang="en-US" smtClean="0">
                <a:latin typeface="Arial" pitchFamily="34" charset="0"/>
              </a:rPr>
              <a:pPr/>
              <a:t>7</a:t>
            </a:fld>
            <a:endParaRPr lang="en-US" smtClean="0">
              <a:latin typeface="Arial" pitchFamily="34" charset="0"/>
            </a:endParaRPr>
          </a:p>
        </p:txBody>
      </p:sp>
      <p:sp>
        <p:nvSpPr>
          <p:cNvPr id="25604" name="Rectangle 2"/>
          <p:cNvSpPr>
            <a:spLocks noGrp="1" noChangeArrowheads="1"/>
          </p:cNvSpPr>
          <p:nvPr>
            <p:ph type="title"/>
          </p:nvPr>
        </p:nvSpPr>
        <p:spPr>
          <a:xfrm>
            <a:off x="304800" y="228600"/>
            <a:ext cx="8839200" cy="685800"/>
          </a:xfrm>
        </p:spPr>
        <p:txBody>
          <a:bodyPr/>
          <a:lstStyle/>
          <a:p>
            <a:pPr algn="ctr"/>
            <a:r>
              <a:rPr lang="en-US" sz="3600" smtClean="0">
                <a:solidFill>
                  <a:srgbClr val="000099"/>
                </a:solidFill>
                <a:latin typeface="Arial" pitchFamily="34" charset="0"/>
              </a:rPr>
              <a:t>Tăng nguồn phân hữu cơ bằng cách nào</a:t>
            </a:r>
          </a:p>
        </p:txBody>
      </p:sp>
      <p:sp>
        <p:nvSpPr>
          <p:cNvPr id="25605" name="Rectangle 3"/>
          <p:cNvSpPr>
            <a:spLocks noGrp="1" noChangeArrowheads="1"/>
          </p:cNvSpPr>
          <p:nvPr>
            <p:ph type="body" idx="1"/>
          </p:nvPr>
        </p:nvSpPr>
        <p:spPr>
          <a:xfrm>
            <a:off x="838200" y="1600200"/>
            <a:ext cx="7391400" cy="4171950"/>
          </a:xfrm>
        </p:spPr>
        <p:txBody>
          <a:bodyPr/>
          <a:lstStyle/>
          <a:p>
            <a:pPr marL="609600" indent="-609600">
              <a:buFont typeface="Arial Black" pitchFamily="34" charset="0"/>
              <a:buAutoNum type="arabicPeriod"/>
            </a:pPr>
            <a:r>
              <a:rPr lang="en-US" sz="2400" dirty="0" err="1" smtClean="0"/>
              <a:t>Sử</a:t>
            </a:r>
            <a:r>
              <a:rPr lang="en-US" sz="2400" dirty="0" smtClean="0"/>
              <a:t> </a:t>
            </a:r>
            <a:r>
              <a:rPr lang="en-US" sz="2400" dirty="0" err="1" smtClean="0"/>
              <a:t>dụng</a:t>
            </a:r>
            <a:r>
              <a:rPr lang="en-US" sz="2400" dirty="0" smtClean="0"/>
              <a:t> </a:t>
            </a:r>
            <a:r>
              <a:rPr lang="en-US" sz="2400" dirty="0" err="1" smtClean="0"/>
              <a:t>các</a:t>
            </a:r>
            <a:r>
              <a:rPr lang="en-US" sz="2400" dirty="0" smtClean="0"/>
              <a:t> </a:t>
            </a:r>
            <a:r>
              <a:rPr lang="en-US" sz="2400" dirty="0" err="1" smtClean="0"/>
              <a:t>nguồn</a:t>
            </a:r>
            <a:r>
              <a:rPr lang="en-US" sz="2400" dirty="0" smtClean="0"/>
              <a:t> </a:t>
            </a:r>
            <a:r>
              <a:rPr lang="en-US" sz="2400" dirty="0" err="1" smtClean="0"/>
              <a:t>chất</a:t>
            </a:r>
            <a:r>
              <a:rPr lang="en-US" sz="2400" dirty="0" smtClean="0"/>
              <a:t> </a:t>
            </a:r>
            <a:r>
              <a:rPr lang="en-US" sz="2400" dirty="0" err="1" smtClean="0"/>
              <a:t>thải</a:t>
            </a:r>
            <a:r>
              <a:rPr lang="en-US" sz="2400" dirty="0" smtClean="0"/>
              <a:t> </a:t>
            </a:r>
            <a:r>
              <a:rPr lang="en-US" sz="2400" dirty="0" err="1" smtClean="0"/>
              <a:t>chăn</a:t>
            </a:r>
            <a:r>
              <a:rPr lang="en-US" sz="2400" dirty="0" smtClean="0"/>
              <a:t> </a:t>
            </a:r>
            <a:r>
              <a:rPr lang="en-US" sz="2400" dirty="0" err="1" smtClean="0"/>
              <a:t>nuôi</a:t>
            </a:r>
            <a:endParaRPr lang="en-US" sz="2400" dirty="0" smtClean="0"/>
          </a:p>
          <a:p>
            <a:pPr marL="609600" indent="-609600">
              <a:buFont typeface="Arial Black" pitchFamily="34" charset="0"/>
              <a:buAutoNum type="arabicPeriod"/>
            </a:pPr>
            <a:r>
              <a:rPr lang="en-US" sz="2400" dirty="0" err="1" smtClean="0"/>
              <a:t>Tái</a:t>
            </a:r>
            <a:r>
              <a:rPr lang="en-US" sz="2400" dirty="0" smtClean="0"/>
              <a:t> </a:t>
            </a:r>
            <a:r>
              <a:rPr lang="en-US" sz="2400" dirty="0" err="1" smtClean="0"/>
              <a:t>sử</a:t>
            </a:r>
            <a:r>
              <a:rPr lang="en-US" sz="2400" dirty="0" smtClean="0"/>
              <a:t> </a:t>
            </a:r>
            <a:r>
              <a:rPr lang="en-US" sz="2400" dirty="0" err="1" smtClean="0"/>
              <a:t>dụng</a:t>
            </a:r>
            <a:r>
              <a:rPr lang="en-US" sz="2400" dirty="0" smtClean="0"/>
              <a:t> </a:t>
            </a:r>
            <a:r>
              <a:rPr lang="en-US" sz="2400" dirty="0" err="1" smtClean="0"/>
              <a:t>tối</a:t>
            </a:r>
            <a:r>
              <a:rPr lang="en-US" sz="2400" dirty="0" smtClean="0"/>
              <a:t> </a:t>
            </a:r>
            <a:r>
              <a:rPr lang="en-US" sz="2400" dirty="0" err="1" smtClean="0"/>
              <a:t>đa</a:t>
            </a:r>
            <a:r>
              <a:rPr lang="en-US" sz="2400" dirty="0" smtClean="0"/>
              <a:t> </a:t>
            </a:r>
            <a:r>
              <a:rPr lang="en-US" sz="2400" dirty="0" err="1" smtClean="0"/>
              <a:t>chất</a:t>
            </a:r>
            <a:r>
              <a:rPr lang="en-US" sz="2400" dirty="0" smtClean="0"/>
              <a:t> </a:t>
            </a:r>
            <a:r>
              <a:rPr lang="en-US" sz="2400" dirty="0" err="1" smtClean="0"/>
              <a:t>thải</a:t>
            </a:r>
            <a:r>
              <a:rPr lang="en-US" sz="2400" dirty="0" smtClean="0"/>
              <a:t> </a:t>
            </a:r>
            <a:r>
              <a:rPr lang="en-US" sz="2400" dirty="0" err="1" smtClean="0"/>
              <a:t>trồng</a:t>
            </a:r>
            <a:r>
              <a:rPr lang="en-US" sz="2400" dirty="0" smtClean="0"/>
              <a:t> </a:t>
            </a:r>
            <a:r>
              <a:rPr lang="en-US" sz="2400" dirty="0" err="1" smtClean="0"/>
              <a:t>trọt</a:t>
            </a:r>
            <a:endParaRPr lang="en-US" sz="2400" dirty="0" smtClean="0"/>
          </a:p>
          <a:p>
            <a:pPr marL="609600" indent="-609600">
              <a:buFont typeface="Arial Black" pitchFamily="34" charset="0"/>
              <a:buAutoNum type="arabicPeriod"/>
            </a:pPr>
            <a:r>
              <a:rPr lang="en-US" sz="2400" dirty="0" err="1" smtClean="0"/>
              <a:t>Tái</a:t>
            </a:r>
            <a:r>
              <a:rPr lang="en-US" sz="2400" dirty="0" smtClean="0"/>
              <a:t> </a:t>
            </a:r>
            <a:r>
              <a:rPr lang="en-US" sz="2400" dirty="0" err="1" smtClean="0"/>
              <a:t>sử</a:t>
            </a:r>
            <a:r>
              <a:rPr lang="en-US" sz="2400" dirty="0" smtClean="0"/>
              <a:t> </a:t>
            </a:r>
            <a:r>
              <a:rPr lang="en-US" sz="2400" dirty="0" err="1" smtClean="0"/>
              <a:t>dụng</a:t>
            </a:r>
            <a:r>
              <a:rPr lang="en-US" sz="2400" dirty="0" smtClean="0"/>
              <a:t> </a:t>
            </a:r>
            <a:r>
              <a:rPr lang="en-US" sz="2400" dirty="0" err="1" smtClean="0"/>
              <a:t>chất</a:t>
            </a:r>
            <a:r>
              <a:rPr lang="en-US" sz="2400" dirty="0" smtClean="0"/>
              <a:t> </a:t>
            </a:r>
            <a:r>
              <a:rPr lang="en-US" sz="2400" dirty="0" err="1" smtClean="0"/>
              <a:t>thải</a:t>
            </a:r>
            <a:r>
              <a:rPr lang="en-US" sz="2400" dirty="0" smtClean="0"/>
              <a:t> </a:t>
            </a:r>
            <a:r>
              <a:rPr lang="en-US" sz="2400" dirty="0" err="1" smtClean="0"/>
              <a:t>sinh</a:t>
            </a:r>
            <a:r>
              <a:rPr lang="en-US" sz="2400" dirty="0" smtClean="0"/>
              <a:t> </a:t>
            </a:r>
            <a:r>
              <a:rPr lang="en-US" sz="2400" dirty="0" err="1" smtClean="0"/>
              <a:t>hoạt</a:t>
            </a:r>
            <a:r>
              <a:rPr lang="en-US" sz="2400" dirty="0" smtClean="0"/>
              <a:t>, </a:t>
            </a:r>
            <a:r>
              <a:rPr lang="en-US" sz="2400" dirty="0" err="1" smtClean="0"/>
              <a:t>bùn</a:t>
            </a:r>
            <a:r>
              <a:rPr lang="en-US" sz="2400" dirty="0" smtClean="0"/>
              <a:t> </a:t>
            </a:r>
            <a:r>
              <a:rPr lang="en-US" sz="2400" dirty="0" err="1" smtClean="0"/>
              <a:t>thải</a:t>
            </a:r>
            <a:endParaRPr lang="en-US" sz="2400" dirty="0" smtClean="0"/>
          </a:p>
          <a:p>
            <a:pPr marL="609600" indent="-609600">
              <a:buFont typeface="Arial Black" pitchFamily="34" charset="0"/>
              <a:buAutoNum type="arabicPeriod"/>
            </a:pPr>
            <a:r>
              <a:rPr lang="en-US" sz="2400" dirty="0" err="1" smtClean="0"/>
              <a:t>Sử</a:t>
            </a:r>
            <a:r>
              <a:rPr lang="en-US" sz="2400" dirty="0" smtClean="0"/>
              <a:t> </a:t>
            </a:r>
            <a:r>
              <a:rPr lang="en-US" sz="2400" dirty="0" err="1" smtClean="0"/>
              <a:t>dụng</a:t>
            </a:r>
            <a:r>
              <a:rPr lang="en-US" sz="2400" dirty="0" smtClean="0"/>
              <a:t> </a:t>
            </a:r>
            <a:r>
              <a:rPr lang="en-US" sz="2400" dirty="0" err="1" smtClean="0"/>
              <a:t>các</a:t>
            </a:r>
            <a:r>
              <a:rPr lang="en-US" sz="2400" dirty="0" smtClean="0"/>
              <a:t> </a:t>
            </a:r>
            <a:r>
              <a:rPr lang="en-US" sz="2400" dirty="0" err="1" smtClean="0"/>
              <a:t>nguồn</a:t>
            </a:r>
            <a:r>
              <a:rPr lang="en-US" sz="2400" dirty="0" smtClean="0"/>
              <a:t> </a:t>
            </a:r>
            <a:r>
              <a:rPr lang="en-US" sz="2400" dirty="0" err="1" smtClean="0"/>
              <a:t>hữu</a:t>
            </a:r>
            <a:r>
              <a:rPr lang="en-US" sz="2400" dirty="0" smtClean="0"/>
              <a:t> </a:t>
            </a:r>
            <a:r>
              <a:rPr lang="en-US" sz="2400" dirty="0" err="1" smtClean="0"/>
              <a:t>cơ</a:t>
            </a:r>
            <a:r>
              <a:rPr lang="en-US" sz="2400" dirty="0" smtClean="0"/>
              <a:t> </a:t>
            </a:r>
            <a:r>
              <a:rPr lang="en-US" sz="2400" dirty="0" err="1" smtClean="0"/>
              <a:t>tự</a:t>
            </a:r>
            <a:r>
              <a:rPr lang="en-US" sz="2400" dirty="0" smtClean="0"/>
              <a:t> </a:t>
            </a:r>
            <a:r>
              <a:rPr lang="en-US" sz="2400" dirty="0" err="1" smtClean="0"/>
              <a:t>nhiên</a:t>
            </a:r>
            <a:r>
              <a:rPr lang="en-US" sz="2400" dirty="0" smtClean="0"/>
              <a:t> (Than </a:t>
            </a:r>
            <a:r>
              <a:rPr lang="en-US" sz="2400" dirty="0" err="1" smtClean="0"/>
              <a:t>bùn</a:t>
            </a:r>
            <a:r>
              <a:rPr lang="en-US" sz="2400" dirty="0" smtClean="0"/>
              <a:t>)</a:t>
            </a:r>
          </a:p>
          <a:p>
            <a:pPr marL="609600" indent="-609600">
              <a:buFont typeface="Arial Black" pitchFamily="34" charset="0"/>
              <a:buAutoNum type="arabicPeriod"/>
            </a:pPr>
            <a:r>
              <a:rPr lang="en-US" sz="2400" dirty="0" err="1" smtClean="0"/>
              <a:t>Tăng</a:t>
            </a:r>
            <a:r>
              <a:rPr lang="en-US" sz="2400" dirty="0" smtClean="0"/>
              <a:t> </a:t>
            </a:r>
            <a:r>
              <a:rPr lang="en-US" sz="2400" dirty="0" err="1" smtClean="0"/>
              <a:t>cường</a:t>
            </a:r>
            <a:r>
              <a:rPr lang="en-US" sz="2400" dirty="0" smtClean="0"/>
              <a:t> </a:t>
            </a:r>
            <a:r>
              <a:rPr lang="en-US" sz="2400" dirty="0" err="1" smtClean="0"/>
              <a:t>phân</a:t>
            </a:r>
            <a:r>
              <a:rPr lang="en-US" sz="2400" dirty="0" smtClean="0"/>
              <a:t> </a:t>
            </a:r>
            <a:r>
              <a:rPr lang="en-US" sz="2400" dirty="0" err="1" smtClean="0"/>
              <a:t>xanh</a:t>
            </a:r>
            <a:endParaRPr lang="en-US" sz="2400" dirty="0" smtClean="0"/>
          </a:p>
          <a:p>
            <a:pPr marL="609600" indent="-609600">
              <a:buFont typeface="Arial Black" pitchFamily="34" charset="0"/>
              <a:buAutoNum type="arabicPeriod"/>
            </a:pPr>
            <a:r>
              <a:rPr lang="en-US" sz="2400" dirty="0" err="1" smtClean="0"/>
              <a:t>Luân</a:t>
            </a:r>
            <a:r>
              <a:rPr lang="en-US" sz="2400" dirty="0" smtClean="0"/>
              <a:t> </a:t>
            </a:r>
            <a:r>
              <a:rPr lang="en-US" sz="2400" dirty="0" err="1" smtClean="0"/>
              <a:t>canh</a:t>
            </a:r>
            <a:r>
              <a:rPr lang="en-US" sz="2400" dirty="0" smtClean="0"/>
              <a:t> </a:t>
            </a:r>
            <a:r>
              <a:rPr lang="en-US" sz="2400" dirty="0" err="1" smtClean="0"/>
              <a:t>với</a:t>
            </a:r>
            <a:r>
              <a:rPr lang="en-US" sz="2400" dirty="0" smtClean="0"/>
              <a:t> </a:t>
            </a:r>
            <a:r>
              <a:rPr lang="en-US" sz="2400" dirty="0" err="1" smtClean="0"/>
              <a:t>cây</a:t>
            </a:r>
            <a:r>
              <a:rPr lang="en-US" sz="2400" dirty="0" smtClean="0"/>
              <a:t> </a:t>
            </a:r>
            <a:r>
              <a:rPr lang="en-US" sz="2400" dirty="0" err="1" smtClean="0"/>
              <a:t>bộ</a:t>
            </a:r>
            <a:r>
              <a:rPr lang="en-US" sz="2400" dirty="0" smtClean="0"/>
              <a:t> </a:t>
            </a:r>
            <a:r>
              <a:rPr lang="en-US" sz="2400" dirty="0" err="1" smtClean="0"/>
              <a:t>đậu</a:t>
            </a:r>
            <a:endParaRPr lang="en-US" sz="2400" dirty="0" smtClean="0"/>
          </a:p>
          <a:p>
            <a:pPr marL="609600" indent="-609600">
              <a:buFont typeface="Arial Black" pitchFamily="34" charset="0"/>
              <a:buAutoNum type="arabicPeriod"/>
            </a:pPr>
            <a:endParaRPr lang="en-US" sz="2800" dirty="0" smtClean="0">
              <a:solidFill>
                <a:srgbClr val="0000CC"/>
              </a:solidFill>
            </a:endParaRPr>
          </a:p>
          <a:p>
            <a:pPr marL="609600" indent="-609600">
              <a:buFont typeface="Monotype Sorts" pitchFamily="2" charset="2"/>
              <a:buNone/>
            </a:pPr>
            <a:r>
              <a:rPr lang="en-US" sz="2800" dirty="0" smtClean="0">
                <a:solidFill>
                  <a:srgbClr val="FF0000"/>
                </a:solidFill>
              </a:rPr>
              <a:t>     </a:t>
            </a:r>
            <a:r>
              <a:rPr lang="en-US" sz="2800" dirty="0" err="1" smtClean="0">
                <a:solidFill>
                  <a:srgbClr val="FF0000"/>
                </a:solidFill>
              </a:rPr>
              <a:t>Báo</a:t>
            </a:r>
            <a:r>
              <a:rPr lang="en-US" sz="2800" dirty="0" smtClean="0">
                <a:solidFill>
                  <a:srgbClr val="FF0000"/>
                </a:solidFill>
              </a:rPr>
              <a:t> </a:t>
            </a:r>
            <a:r>
              <a:rPr lang="en-US" sz="2800" dirty="0" err="1" smtClean="0">
                <a:solidFill>
                  <a:srgbClr val="FF0000"/>
                </a:solidFill>
              </a:rPr>
              <a:t>cáo</a:t>
            </a:r>
            <a:r>
              <a:rPr lang="en-US" sz="2800" dirty="0" smtClean="0">
                <a:solidFill>
                  <a:srgbClr val="FF0000"/>
                </a:solidFill>
              </a:rPr>
              <a:t> </a:t>
            </a:r>
            <a:r>
              <a:rPr lang="en-US" sz="2800" dirty="0" err="1" smtClean="0">
                <a:solidFill>
                  <a:srgbClr val="FF0000"/>
                </a:solidFill>
              </a:rPr>
              <a:t>này</a:t>
            </a:r>
            <a:r>
              <a:rPr lang="en-US" sz="2800" dirty="0" smtClean="0">
                <a:solidFill>
                  <a:srgbClr val="FF0000"/>
                </a:solidFill>
              </a:rPr>
              <a:t> </a:t>
            </a:r>
            <a:r>
              <a:rPr lang="en-US" sz="2800" dirty="0" err="1" smtClean="0">
                <a:solidFill>
                  <a:srgbClr val="FF0000"/>
                </a:solidFill>
              </a:rPr>
              <a:t>tập</a:t>
            </a:r>
            <a:r>
              <a:rPr lang="en-US" sz="2800" dirty="0" smtClean="0">
                <a:solidFill>
                  <a:srgbClr val="FF0000"/>
                </a:solidFill>
              </a:rPr>
              <a:t> </a:t>
            </a:r>
            <a:r>
              <a:rPr lang="en-US" sz="2800" dirty="0" err="1" smtClean="0">
                <a:solidFill>
                  <a:srgbClr val="FF0000"/>
                </a:solidFill>
              </a:rPr>
              <a:t>trung</a:t>
            </a:r>
            <a:r>
              <a:rPr lang="en-US" sz="2800" dirty="0" smtClean="0">
                <a:solidFill>
                  <a:srgbClr val="FF0000"/>
                </a:solidFill>
              </a:rPr>
              <a:t> </a:t>
            </a:r>
            <a:r>
              <a:rPr lang="en-US" sz="2800" dirty="0" err="1" smtClean="0">
                <a:solidFill>
                  <a:srgbClr val="FF0000"/>
                </a:solidFill>
              </a:rPr>
              <a:t>vào</a:t>
            </a:r>
            <a:r>
              <a:rPr lang="en-US" sz="2800" dirty="0" smtClean="0">
                <a:solidFill>
                  <a:srgbClr val="FF0000"/>
                </a:solidFill>
              </a:rPr>
              <a:t> </a:t>
            </a:r>
            <a:r>
              <a:rPr lang="en-US" sz="2800" dirty="0" err="1" smtClean="0">
                <a:solidFill>
                  <a:srgbClr val="FF0000"/>
                </a:solidFill>
              </a:rPr>
              <a:t>nguồn</a:t>
            </a:r>
            <a:r>
              <a:rPr lang="en-US" sz="2800" dirty="0" smtClean="0">
                <a:solidFill>
                  <a:srgbClr val="FF0000"/>
                </a:solidFill>
              </a:rPr>
              <a:t> </a:t>
            </a:r>
            <a:r>
              <a:rPr lang="en-US" sz="2800" dirty="0" err="1" smtClean="0">
                <a:solidFill>
                  <a:srgbClr val="FF0000"/>
                </a:solidFill>
              </a:rPr>
              <a:t>chất</a:t>
            </a:r>
            <a:r>
              <a:rPr lang="en-US" sz="2800" dirty="0" smtClean="0">
                <a:solidFill>
                  <a:srgbClr val="FF0000"/>
                </a:solidFill>
              </a:rPr>
              <a:t> </a:t>
            </a:r>
            <a:r>
              <a:rPr lang="en-US" sz="2800" dirty="0" err="1" smtClean="0">
                <a:solidFill>
                  <a:srgbClr val="FF0000"/>
                </a:solidFill>
              </a:rPr>
              <a:t>thải</a:t>
            </a:r>
            <a:r>
              <a:rPr lang="en-US" sz="2800" dirty="0" smtClean="0">
                <a:solidFill>
                  <a:srgbClr val="FF0000"/>
                </a:solidFill>
              </a:rPr>
              <a:t> </a:t>
            </a:r>
            <a:r>
              <a:rPr lang="en-US" sz="2800" dirty="0" err="1" smtClean="0">
                <a:solidFill>
                  <a:srgbClr val="FF0000"/>
                </a:solidFill>
              </a:rPr>
              <a:t>Chăn</a:t>
            </a:r>
            <a:r>
              <a:rPr lang="en-US" sz="2800" dirty="0" smtClean="0">
                <a:solidFill>
                  <a:srgbClr val="FF0000"/>
                </a:solidFill>
              </a:rPr>
              <a:t> </a:t>
            </a:r>
            <a:r>
              <a:rPr lang="en-US" sz="2800" dirty="0" err="1" smtClean="0">
                <a:solidFill>
                  <a:srgbClr val="FF0000"/>
                </a:solidFill>
              </a:rPr>
              <a:t>nuôi</a:t>
            </a:r>
            <a:r>
              <a:rPr lang="en-US" sz="2800" dirty="0" smtClean="0">
                <a:solidFill>
                  <a:srgbClr val="FF0000"/>
                </a:solidFill>
              </a:rPr>
              <a:t> </a:t>
            </a:r>
          </a:p>
          <a:p>
            <a:pPr marL="609600" indent="-609600">
              <a:buFont typeface="Monotype Sorts" pitchFamily="2" charset="2"/>
              <a:buNone/>
            </a:pPr>
            <a:endParaRPr lang="en-US" sz="2800" dirty="0" smtClean="0">
              <a:solidFill>
                <a:srgbClr val="0000CC"/>
              </a:solidFill>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dt" sz="quarter" idx="10"/>
          </p:nvPr>
        </p:nvSpPr>
        <p:spPr>
          <a:xfrm>
            <a:off x="214313" y="6229350"/>
            <a:ext cx="2427287" cy="514350"/>
          </a:xfrm>
          <a:noFill/>
        </p:spPr>
        <p:txBody>
          <a:bodyPr/>
          <a:lstStyle/>
          <a:p>
            <a:fld id="{07123E7A-FD1E-459E-960D-C6F243FA0A51}" type="datetime5">
              <a:rPr lang="en-US" sz="1800" smtClean="0">
                <a:solidFill>
                  <a:schemeClr val="bg2"/>
                </a:solidFill>
                <a:latin typeface="Arial" pitchFamily="34" charset="0"/>
              </a:rPr>
              <a:pPr/>
              <a:t>16-Oct-17</a:t>
            </a:fld>
            <a:endParaRPr lang="en-US" sz="1800" smtClean="0">
              <a:solidFill>
                <a:schemeClr val="bg2"/>
              </a:solidFill>
              <a:latin typeface="Arial" pitchFamily="34" charset="0"/>
            </a:endParaRPr>
          </a:p>
        </p:txBody>
      </p:sp>
      <p:sp>
        <p:nvSpPr>
          <p:cNvPr id="26627" name="Rectangle 6"/>
          <p:cNvSpPr>
            <a:spLocks noGrp="1" noChangeArrowheads="1"/>
          </p:cNvSpPr>
          <p:nvPr>
            <p:ph type="sldNum" sz="quarter" idx="12"/>
          </p:nvPr>
        </p:nvSpPr>
        <p:spPr>
          <a:xfrm>
            <a:off x="8429625" y="6229350"/>
            <a:ext cx="571500" cy="514350"/>
          </a:xfrm>
          <a:noFill/>
        </p:spPr>
        <p:txBody>
          <a:bodyPr/>
          <a:lstStyle/>
          <a:p>
            <a:pPr algn="ctr"/>
            <a:fld id="{A36C1D3C-4641-49C3-AB0B-D2E524FE1738}" type="slidenum">
              <a:rPr lang="en-US" smtClean="0">
                <a:solidFill>
                  <a:srgbClr val="0070C0"/>
                </a:solidFill>
                <a:latin typeface="Arial" pitchFamily="34" charset="0"/>
              </a:rPr>
              <a:pPr algn="ctr"/>
              <a:t>8</a:t>
            </a:fld>
            <a:endParaRPr lang="en-US" smtClean="0">
              <a:solidFill>
                <a:srgbClr val="0070C0"/>
              </a:solidFill>
              <a:latin typeface="Arial" pitchFamily="34" charset="0"/>
            </a:endParaRPr>
          </a:p>
        </p:txBody>
      </p:sp>
      <p:sp>
        <p:nvSpPr>
          <p:cNvPr id="26628" name="Rectangle 2"/>
          <p:cNvSpPr>
            <a:spLocks noGrp="1" noChangeArrowheads="1"/>
          </p:cNvSpPr>
          <p:nvPr>
            <p:ph type="ctrTitle"/>
          </p:nvPr>
        </p:nvSpPr>
        <p:spPr>
          <a:xfrm>
            <a:off x="0" y="2286000"/>
            <a:ext cx="9144000" cy="1295400"/>
          </a:xfrm>
        </p:spPr>
        <p:txBody>
          <a:bodyPr/>
          <a:lstStyle/>
          <a:p>
            <a:pPr algn="ctr"/>
            <a:r>
              <a:rPr lang="en-US" sz="4000" b="1" smtClean="0">
                <a:solidFill>
                  <a:srgbClr val="0070C0"/>
                </a:solidFill>
                <a:latin typeface="Arial" pitchFamily="34" charset="0"/>
                <a:cs typeface="Arial" pitchFamily="34" charset="0"/>
              </a:rPr>
              <a:t>Nguồn chất thải chăn nuôi</a:t>
            </a:r>
            <a:endParaRPr lang="en-US" b="1" smtClean="0">
              <a:solidFill>
                <a:srgbClr val="0070C0"/>
              </a:solidFill>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304800" y="228600"/>
            <a:ext cx="8458200" cy="762000"/>
          </a:xfrm>
        </p:spPr>
        <p:txBody>
          <a:bodyPr/>
          <a:lstStyle/>
          <a:p>
            <a:pPr algn="ctr"/>
            <a:r>
              <a:rPr lang="en-US" altLang="zh-CN" sz="2800" dirty="0" err="1" smtClean="0">
                <a:solidFill>
                  <a:srgbClr val="0033CC"/>
                </a:solidFill>
                <a:latin typeface="Arial" pitchFamily="34" charset="0"/>
                <a:ea typeface="SimSun" pitchFamily="2" charset="-122"/>
              </a:rPr>
              <a:t>Dinh</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dưỡng</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trong</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chất</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thải</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rắn</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chăn</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nuôi</a:t>
            </a:r>
            <a:r>
              <a:rPr lang="en-US" altLang="zh-CN" sz="2800" dirty="0" smtClean="0">
                <a:solidFill>
                  <a:srgbClr val="0033CC"/>
                </a:solidFill>
                <a:latin typeface="Arial" pitchFamily="34" charset="0"/>
                <a:ea typeface="SimSun" pitchFamily="2" charset="-122"/>
              </a:rPr>
              <a:t> </a:t>
            </a:r>
            <a:r>
              <a:rPr lang="en-US" altLang="zh-CN" sz="2800" dirty="0" err="1" smtClean="0">
                <a:solidFill>
                  <a:srgbClr val="0033CC"/>
                </a:solidFill>
                <a:latin typeface="Arial" pitchFamily="34" charset="0"/>
                <a:ea typeface="SimSun" pitchFamily="2" charset="-122"/>
              </a:rPr>
              <a:t>của</a:t>
            </a:r>
            <a:r>
              <a:rPr lang="en-US" altLang="zh-CN" sz="2800" dirty="0" smtClean="0">
                <a:solidFill>
                  <a:srgbClr val="0033CC"/>
                </a:solidFill>
                <a:latin typeface="Arial" pitchFamily="34" charset="0"/>
                <a:ea typeface="SimSun" pitchFamily="2" charset="-122"/>
              </a:rPr>
              <a:t> VN</a:t>
            </a:r>
          </a:p>
        </p:txBody>
      </p:sp>
      <p:graphicFrame>
        <p:nvGraphicFramePr>
          <p:cNvPr id="334096" name="Group 272"/>
          <p:cNvGraphicFramePr>
            <a:graphicFrameLocks noGrp="1"/>
          </p:cNvGraphicFramePr>
          <p:nvPr>
            <p:ph type="tbl" idx="1"/>
          </p:nvPr>
        </p:nvGraphicFramePr>
        <p:xfrm>
          <a:off x="533400" y="1524000"/>
          <a:ext cx="8229601" cy="3505200"/>
        </p:xfrm>
        <a:graphic>
          <a:graphicData uri="http://schemas.openxmlformats.org/drawingml/2006/table">
            <a:tbl>
              <a:tblPr/>
              <a:tblGrid>
                <a:gridCol w="1406324"/>
                <a:gridCol w="1565476"/>
                <a:gridCol w="1342079"/>
                <a:gridCol w="1207246"/>
                <a:gridCol w="1354238"/>
                <a:gridCol w="1354238"/>
              </a:tblGrid>
              <a:tr h="490347">
                <a:tc rowSpan="2">
                  <a:txBody>
                    <a:bodyPr/>
                    <a:lstStyle/>
                    <a:p>
                      <a:pPr algn="ctr">
                        <a:lnSpc>
                          <a:spcPct val="100000"/>
                        </a:lnSpc>
                        <a:spcBef>
                          <a:spcPts val="0"/>
                        </a:spcBef>
                        <a:spcAft>
                          <a:spcPts val="0"/>
                        </a:spcAft>
                      </a:pPr>
                      <a:r>
                        <a:rPr kumimoji="0" lang="en-US" sz="2000" b="0" i="0" u="none" strike="noStrike" cap="none" normalizeH="0" baseline="0" dirty="0" err="1" smtClean="0">
                          <a:ln>
                            <a:noFill/>
                          </a:ln>
                          <a:solidFill>
                            <a:schemeClr val="tx1"/>
                          </a:solidFill>
                          <a:effectLst/>
                          <a:latin typeface="Arial" charset="0"/>
                        </a:rPr>
                        <a:t>Loại</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vật</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nuôi</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0"/>
                        </a:spcBef>
                        <a:spcAft>
                          <a:spcPts val="0"/>
                        </a:spcAft>
                        <a:buClr>
                          <a:schemeClr val="tx1"/>
                        </a:buClr>
                        <a:buSzTx/>
                        <a:buFontTx/>
                        <a:buNone/>
                        <a:tabLst/>
                      </a:pPr>
                      <a:r>
                        <a:rPr kumimoji="0" lang="en-US" sz="2000" b="0" i="0" u="none" strike="noStrike" cap="none" normalizeH="0" baseline="0" dirty="0" err="1" smtClean="0">
                          <a:ln>
                            <a:noFill/>
                          </a:ln>
                          <a:solidFill>
                            <a:schemeClr val="tx1"/>
                          </a:solidFill>
                          <a:effectLst/>
                          <a:latin typeface="Arial" charset="0"/>
                        </a:rPr>
                        <a:t>Chất</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thải</a:t>
                      </a:r>
                      <a:r>
                        <a:rPr kumimoji="0" lang="en-US" sz="2000" b="0" i="0" u="none" strike="noStrike" cap="none" normalizeH="0" baseline="0" dirty="0" smtClean="0">
                          <a:ln>
                            <a:noFill/>
                          </a:ln>
                          <a:solidFill>
                            <a:schemeClr val="tx1"/>
                          </a:solidFill>
                          <a:effectLst/>
                          <a:latin typeface="Arial" charset="0"/>
                        </a:rPr>
                        <a:t>, 1000t/</a:t>
                      </a:r>
                      <a:r>
                        <a:rPr kumimoji="0" lang="en-US" sz="2000" b="0" i="0" u="none" strike="noStrike" cap="none" normalizeH="0" baseline="0" dirty="0" err="1" smtClean="0">
                          <a:ln>
                            <a:noFill/>
                          </a:ln>
                          <a:solidFill>
                            <a:schemeClr val="tx1"/>
                          </a:solidFill>
                          <a:effectLst/>
                          <a:latin typeface="Arial" charset="0"/>
                        </a:rPr>
                        <a:t>năm</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ts val="0"/>
                        </a:spcBef>
                        <a:spcAft>
                          <a:spcPts val="0"/>
                        </a:spcAft>
                        <a:buClr>
                          <a:schemeClr val="tx1"/>
                        </a:buClr>
                        <a:buSzTx/>
                        <a:buFontTx/>
                        <a:buNone/>
                        <a:tabLst/>
                      </a:pPr>
                      <a:r>
                        <a:rPr kumimoji="0" lang="en-US" sz="2000" b="0" i="0" u="none" strike="noStrike" cap="none" normalizeH="0" baseline="0" dirty="0" smtClean="0">
                          <a:ln>
                            <a:noFill/>
                          </a:ln>
                          <a:solidFill>
                            <a:schemeClr val="tx1"/>
                          </a:solidFill>
                          <a:effectLst/>
                          <a:latin typeface="Arial" charset="0"/>
                        </a:rPr>
                        <a:t>1000 </a:t>
                      </a:r>
                      <a:r>
                        <a:rPr kumimoji="0" lang="en-US" sz="2000" b="0" i="0" u="none" strike="noStrike" cap="none" normalizeH="0" baseline="0" dirty="0" err="1" smtClean="0">
                          <a:ln>
                            <a:noFill/>
                          </a:ln>
                          <a:solidFill>
                            <a:schemeClr val="tx1"/>
                          </a:solidFill>
                          <a:effectLst/>
                          <a:latin typeface="Arial" charset="0"/>
                        </a:rPr>
                        <a:t>tấn</a:t>
                      </a:r>
                      <a:r>
                        <a:rPr kumimoji="0" lang="en-US" sz="2000" b="0" i="0" u="none" strike="noStrike" cap="none" normalizeH="0" baseline="0" dirty="0" smtClean="0">
                          <a:ln>
                            <a:noFill/>
                          </a:ln>
                          <a:solidFill>
                            <a:schemeClr val="tx1"/>
                          </a:solidFill>
                          <a:effectLst/>
                          <a:latin typeface="Arial" charset="0"/>
                        </a:rPr>
                        <a:t>/</a:t>
                      </a:r>
                      <a:r>
                        <a:rPr kumimoji="0" lang="en-US" sz="2000" b="0" i="0" u="none" strike="noStrike" cap="none" normalizeH="0" baseline="0" dirty="0" err="1" smtClean="0">
                          <a:ln>
                            <a:noFill/>
                          </a:ln>
                          <a:solidFill>
                            <a:schemeClr val="tx1"/>
                          </a:solidFill>
                          <a:effectLst/>
                          <a:latin typeface="Arial" charset="0"/>
                        </a:rPr>
                        <a:t>năm</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ts val="0"/>
                        </a:spcBef>
                        <a:spcAft>
                          <a:spcPts val="0"/>
                        </a:spcAft>
                        <a:buClr>
                          <a:schemeClr val="tx1"/>
                        </a:buClr>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82636">
                <a:tc vMerge="1">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defRPr/>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endParaRPr kumimoji="0" lang="en-US" sz="2000" b="1" i="0" u="none" strike="noStrike" cap="none" normalizeH="0" baseline="0" dirty="0" smtClean="0">
                        <a:ln>
                          <a:noFill/>
                        </a:ln>
                        <a:solidFill>
                          <a:srgbClr val="0000CC"/>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Arial" charset="0"/>
                        </a:rPr>
                        <a:t>N-NH4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Arial" charset="0"/>
                        </a:rPr>
                        <a:t>P2O5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dirty="0" smtClean="0">
                          <a:ln>
                            <a:noFill/>
                          </a:ln>
                          <a:solidFill>
                            <a:schemeClr val="tx1"/>
                          </a:solidFill>
                          <a:effectLst/>
                          <a:latin typeface="Arial" charset="0"/>
                        </a:rPr>
                        <a:t>K2O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049">
                <a:tc>
                  <a:txBody>
                    <a:bodyPr/>
                    <a:lstStyle/>
                    <a:p>
                      <a:pPr marL="0" marR="0" lvl="0" indent="0" algn="l" defTabSz="914400" rtl="0" eaLnBrk="1" fontAlgn="base" latinLnBrk="0" hangingPunct="1">
                        <a:lnSpc>
                          <a:spcPct val="100000"/>
                        </a:lnSpc>
                        <a:spcBef>
                          <a:spcPts val="600"/>
                        </a:spcBef>
                        <a:spcAft>
                          <a:spcPts val="0"/>
                        </a:spcAft>
                        <a:buClr>
                          <a:schemeClr val="tx1"/>
                        </a:buClr>
                        <a:buSzTx/>
                        <a:buFontTx/>
                        <a:buNone/>
                        <a:tabLst/>
                        <a:defRPr/>
                      </a:pPr>
                      <a:r>
                        <a:rPr kumimoji="0" lang="en-US" sz="2000" b="0" i="0" u="none" strike="noStrike" cap="none" normalizeH="0" baseline="0" dirty="0" err="1" smtClean="0">
                          <a:ln>
                            <a:noFill/>
                          </a:ln>
                          <a:solidFill>
                            <a:schemeClr val="tx1"/>
                          </a:solidFill>
                          <a:effectLst/>
                          <a:latin typeface="Arial" charset="0"/>
                        </a:rPr>
                        <a:t>Lợn</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26.531</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600"/>
                        </a:spcBef>
                        <a:spcAft>
                          <a:spcPts val="0"/>
                        </a:spcAft>
                      </a:pPr>
                      <a:r>
                        <a:rPr lang="en-US" sz="2000" dirty="0" smtClean="0">
                          <a:solidFill>
                            <a:schemeClr val="tx1"/>
                          </a:solidFill>
                          <a:latin typeface="Arial" pitchFamily="34" charset="0"/>
                          <a:ea typeface="Calibri"/>
                          <a:cs typeface="Arial" pitchFamily="34" charset="0"/>
                        </a:rPr>
                        <a:t>191,02</a:t>
                      </a:r>
                      <a:endParaRPr lang="en-US" sz="20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600"/>
                        </a:spcBef>
                        <a:spcAft>
                          <a:spcPts val="0"/>
                        </a:spcAft>
                      </a:pPr>
                      <a:r>
                        <a:rPr lang="en-US" sz="2000" dirty="0" smtClean="0">
                          <a:latin typeface="Arial" pitchFamily="34" charset="0"/>
                          <a:ea typeface="Calibri"/>
                          <a:cs typeface="Arial" pitchFamily="34" charset="0"/>
                        </a:rPr>
                        <a:t>111,43</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600"/>
                        </a:spcBef>
                        <a:spcAft>
                          <a:spcPts val="0"/>
                        </a:spcAft>
                      </a:pPr>
                      <a:r>
                        <a:rPr lang="en-US" sz="2000" dirty="0" smtClean="0">
                          <a:latin typeface="Arial" pitchFamily="34" charset="0"/>
                          <a:ea typeface="Calibri"/>
                          <a:cs typeface="Arial" pitchFamily="34" charset="0"/>
                        </a:rPr>
                        <a:t>47,76</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600"/>
                        </a:spcBef>
                        <a:spcAft>
                          <a:spcPts val="0"/>
                        </a:spcAft>
                      </a:pPr>
                      <a:r>
                        <a:rPr lang="en-US" sz="2000" dirty="0" smtClean="0">
                          <a:latin typeface="Arial" pitchFamily="34" charset="0"/>
                          <a:ea typeface="Calibri"/>
                          <a:cs typeface="Arial" pitchFamily="34" charset="0"/>
                        </a:rPr>
                        <a:t>159,19</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3434">
                <a:tc>
                  <a:txBody>
                    <a:bodyPr/>
                    <a:lstStyle/>
                    <a:p>
                      <a:pPr marL="0" marR="0" lvl="0" indent="0" algn="l" defTabSz="914400" rtl="0" eaLnBrk="1" fontAlgn="base" latinLnBrk="0" hangingPunct="1">
                        <a:lnSpc>
                          <a:spcPct val="100000"/>
                        </a:lnSpc>
                        <a:spcBef>
                          <a:spcPts val="600"/>
                        </a:spcBef>
                        <a:spcAft>
                          <a:spcPts val="0"/>
                        </a:spcAft>
                        <a:buClr>
                          <a:schemeClr val="tx1"/>
                        </a:buClr>
                        <a:buSzTx/>
                        <a:buFontTx/>
                        <a:buNone/>
                        <a:tabLst/>
                        <a:defRPr/>
                      </a:pPr>
                      <a:r>
                        <a:rPr kumimoji="0" lang="en-US" sz="2000" b="0" i="0" u="none" strike="noStrike" cap="none" normalizeH="0" baseline="0" dirty="0" err="1" smtClean="0">
                          <a:ln>
                            <a:noFill/>
                          </a:ln>
                          <a:solidFill>
                            <a:schemeClr val="tx1"/>
                          </a:solidFill>
                          <a:effectLst/>
                          <a:latin typeface="Arial" charset="0"/>
                        </a:rPr>
                        <a:t>Gia</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cầm</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2.640</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600"/>
                        </a:spcBef>
                        <a:spcAft>
                          <a:spcPts val="0"/>
                        </a:spcAft>
                      </a:pPr>
                      <a:r>
                        <a:rPr lang="en-US" sz="2000" dirty="0" smtClean="0">
                          <a:solidFill>
                            <a:schemeClr val="tx1"/>
                          </a:solidFill>
                          <a:latin typeface="Arial" pitchFamily="34" charset="0"/>
                          <a:ea typeface="Calibri"/>
                          <a:cs typeface="Arial" pitchFamily="34" charset="0"/>
                        </a:rPr>
                        <a:t>29,21</a:t>
                      </a:r>
                      <a:endParaRPr lang="en-US" sz="20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600"/>
                        </a:spcBef>
                        <a:spcAft>
                          <a:spcPts val="0"/>
                        </a:spcAft>
                      </a:pPr>
                      <a:r>
                        <a:rPr lang="en-US" sz="2000" dirty="0" smtClean="0">
                          <a:latin typeface="Arial" pitchFamily="34" charset="0"/>
                          <a:ea typeface="Calibri"/>
                          <a:cs typeface="Arial" pitchFamily="34" charset="0"/>
                        </a:rPr>
                        <a:t>13,73</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600"/>
                        </a:spcBef>
                        <a:spcAft>
                          <a:spcPts val="0"/>
                        </a:spcAft>
                      </a:pPr>
                      <a:r>
                        <a:rPr lang="en-US" sz="2000" dirty="0" smtClean="0">
                          <a:latin typeface="Arial" pitchFamily="34" charset="0"/>
                          <a:ea typeface="Calibri"/>
                          <a:cs typeface="Arial" pitchFamily="34" charset="0"/>
                        </a:rPr>
                        <a:t>10,30</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600"/>
                        </a:spcBef>
                        <a:spcAft>
                          <a:spcPts val="0"/>
                        </a:spcAft>
                      </a:pPr>
                      <a:r>
                        <a:rPr lang="en-US" sz="2000" dirty="0" smtClean="0">
                          <a:latin typeface="Arial" pitchFamily="34" charset="0"/>
                          <a:ea typeface="Calibri"/>
                          <a:cs typeface="Arial" pitchFamily="34" charset="0"/>
                        </a:rPr>
                        <a:t>11,62</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049">
                <a:tc>
                  <a:txBody>
                    <a:bodyPr/>
                    <a:lstStyle/>
                    <a:p>
                      <a:pPr marL="0" marR="0" lvl="0" indent="0" algn="l" defTabSz="914400" rtl="0" eaLnBrk="1" fontAlgn="base" latinLnBrk="0" hangingPunct="1">
                        <a:lnSpc>
                          <a:spcPct val="100000"/>
                        </a:lnSpc>
                        <a:spcBef>
                          <a:spcPts val="600"/>
                        </a:spcBef>
                        <a:spcAft>
                          <a:spcPts val="0"/>
                        </a:spcAft>
                        <a:buClr>
                          <a:schemeClr val="tx1"/>
                        </a:buClr>
                        <a:buSzTx/>
                        <a:buFontTx/>
                        <a:buNone/>
                        <a:tabLst/>
                        <a:defRPr/>
                      </a:pPr>
                      <a:r>
                        <a:rPr kumimoji="0" lang="en-US" sz="2000" b="0" i="0" u="none" strike="noStrike" cap="none" normalizeH="0" baseline="0" dirty="0" err="1" smtClean="0">
                          <a:ln>
                            <a:noFill/>
                          </a:ln>
                          <a:solidFill>
                            <a:schemeClr val="tx1"/>
                          </a:solidFill>
                          <a:effectLst/>
                          <a:latin typeface="Arial" charset="0"/>
                        </a:rPr>
                        <a:t>Bò</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20.060</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600"/>
                        </a:spcBef>
                        <a:spcAft>
                          <a:spcPts val="0"/>
                        </a:spcAft>
                      </a:pPr>
                      <a:r>
                        <a:rPr lang="en-US" sz="2000" dirty="0" smtClean="0">
                          <a:solidFill>
                            <a:schemeClr val="tx1"/>
                          </a:solidFill>
                          <a:latin typeface="Arial" pitchFamily="34" charset="0"/>
                          <a:ea typeface="Calibri"/>
                          <a:cs typeface="Arial" pitchFamily="34" charset="0"/>
                        </a:rPr>
                        <a:t>88,27</a:t>
                      </a:r>
                      <a:endParaRPr lang="en-US" sz="20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600"/>
                        </a:spcBef>
                        <a:spcAft>
                          <a:spcPts val="0"/>
                        </a:spcAft>
                      </a:pPr>
                      <a:r>
                        <a:rPr lang="en-US" sz="2000" dirty="0" smtClean="0">
                          <a:solidFill>
                            <a:schemeClr val="tx1"/>
                          </a:solidFill>
                          <a:latin typeface="Arial" pitchFamily="34" charset="0"/>
                          <a:ea typeface="Calibri"/>
                          <a:cs typeface="Arial" pitchFamily="34" charset="0"/>
                        </a:rPr>
                        <a:t>44,13</a:t>
                      </a:r>
                      <a:endParaRPr lang="en-US" sz="20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600"/>
                        </a:spcBef>
                        <a:spcAft>
                          <a:spcPts val="0"/>
                        </a:spcAft>
                      </a:pPr>
                      <a:r>
                        <a:rPr lang="en-US" sz="2000" dirty="0" smtClean="0">
                          <a:solidFill>
                            <a:schemeClr val="tx1"/>
                          </a:solidFill>
                          <a:latin typeface="Arial" pitchFamily="34" charset="0"/>
                          <a:ea typeface="Calibri"/>
                          <a:cs typeface="Arial" pitchFamily="34" charset="0"/>
                        </a:rPr>
                        <a:t>14,04</a:t>
                      </a:r>
                      <a:endParaRPr lang="en-US" sz="20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600"/>
                        </a:spcBef>
                        <a:spcAft>
                          <a:spcPts val="0"/>
                        </a:spcAft>
                      </a:pPr>
                      <a:r>
                        <a:rPr lang="en-US" sz="2000" dirty="0" smtClean="0">
                          <a:solidFill>
                            <a:schemeClr val="tx1"/>
                          </a:solidFill>
                          <a:latin typeface="Arial" pitchFamily="34" charset="0"/>
                          <a:ea typeface="Calibri"/>
                          <a:cs typeface="Arial" pitchFamily="34" charset="0"/>
                        </a:rPr>
                        <a:t>102,31</a:t>
                      </a:r>
                      <a:endParaRPr lang="en-US" sz="20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36">
                <a:tc>
                  <a:txBody>
                    <a:bodyPr/>
                    <a:lstStyle/>
                    <a:p>
                      <a:pPr>
                        <a:lnSpc>
                          <a:spcPct val="100000"/>
                        </a:lnSpc>
                        <a:spcBef>
                          <a:spcPts val="600"/>
                        </a:spcBef>
                        <a:spcAft>
                          <a:spcPts val="0"/>
                        </a:spcAft>
                      </a:pPr>
                      <a:r>
                        <a:rPr kumimoji="0" lang="en-US" sz="2000" b="0" i="0" u="none" strike="noStrike" cap="none" normalizeH="0" baseline="0" dirty="0" err="1" smtClean="0">
                          <a:ln>
                            <a:noFill/>
                          </a:ln>
                          <a:solidFill>
                            <a:schemeClr val="tx1"/>
                          </a:solidFill>
                          <a:effectLst/>
                          <a:latin typeface="Arial" charset="0"/>
                        </a:rPr>
                        <a:t>Trâu</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15000"/>
                        </a:lnSpc>
                        <a:spcBef>
                          <a:spcPts val="0"/>
                        </a:spcBef>
                        <a:spcAft>
                          <a:spcPts val="0"/>
                        </a:spcAft>
                      </a:pPr>
                      <a:r>
                        <a:rPr lang="en-US" sz="2000" dirty="0" smtClean="0">
                          <a:latin typeface="Arial" pitchFamily="34" charset="0"/>
                          <a:ea typeface="Calibri"/>
                          <a:cs typeface="Arial" pitchFamily="34" charset="0"/>
                        </a:rPr>
                        <a:t>13.792</a:t>
                      </a:r>
                      <a:endParaRPr lang="en-US" sz="2000" dirty="0">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600"/>
                        </a:spcBef>
                        <a:spcAft>
                          <a:spcPts val="0"/>
                        </a:spcAft>
                      </a:pPr>
                      <a:r>
                        <a:rPr lang="en-US" sz="2000" dirty="0" smtClean="0">
                          <a:solidFill>
                            <a:schemeClr val="tx1"/>
                          </a:solidFill>
                          <a:latin typeface="Arial" pitchFamily="34" charset="0"/>
                          <a:ea typeface="Calibri"/>
                          <a:cs typeface="Arial" pitchFamily="34" charset="0"/>
                        </a:rPr>
                        <a:t>60,68</a:t>
                      </a:r>
                      <a:endParaRPr lang="en-US" sz="20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600"/>
                        </a:spcBef>
                        <a:spcAft>
                          <a:spcPts val="0"/>
                        </a:spcAft>
                      </a:pPr>
                      <a:r>
                        <a:rPr lang="en-US" sz="2000" dirty="0" smtClean="0">
                          <a:solidFill>
                            <a:schemeClr val="tx1"/>
                          </a:solidFill>
                          <a:latin typeface="Arial" pitchFamily="34" charset="0"/>
                          <a:ea typeface="Calibri"/>
                          <a:cs typeface="Arial" pitchFamily="34" charset="0"/>
                        </a:rPr>
                        <a:t>39,34</a:t>
                      </a:r>
                      <a:endParaRPr lang="en-US" sz="20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600"/>
                        </a:spcBef>
                        <a:spcAft>
                          <a:spcPts val="0"/>
                        </a:spcAft>
                      </a:pPr>
                      <a:r>
                        <a:rPr lang="en-US" sz="2000" dirty="0" smtClean="0">
                          <a:solidFill>
                            <a:schemeClr val="tx1"/>
                          </a:solidFill>
                          <a:latin typeface="Arial" pitchFamily="34" charset="0"/>
                          <a:ea typeface="Calibri"/>
                          <a:cs typeface="Arial" pitchFamily="34" charset="0"/>
                        </a:rPr>
                        <a:t>9,65</a:t>
                      </a:r>
                      <a:endParaRPr lang="en-US" sz="20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lnSpc>
                          <a:spcPct val="100000"/>
                        </a:lnSpc>
                        <a:spcBef>
                          <a:spcPts val="600"/>
                        </a:spcBef>
                        <a:spcAft>
                          <a:spcPts val="0"/>
                        </a:spcAft>
                      </a:pPr>
                      <a:r>
                        <a:rPr lang="en-US" sz="2000" dirty="0" smtClean="0">
                          <a:solidFill>
                            <a:schemeClr val="tx1"/>
                          </a:solidFill>
                          <a:latin typeface="Arial" pitchFamily="34" charset="0"/>
                          <a:ea typeface="Calibri"/>
                          <a:cs typeface="Arial" pitchFamily="34" charset="0"/>
                        </a:rPr>
                        <a:t>70,34</a:t>
                      </a:r>
                      <a:endParaRPr lang="en-US" sz="2000" dirty="0">
                        <a:solidFill>
                          <a:schemeClr val="tx1"/>
                        </a:solidFill>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049">
                <a:tc>
                  <a:txBody>
                    <a:bodyPr/>
                    <a:lstStyle/>
                    <a:p>
                      <a:pPr marL="0" marR="0" lvl="0" indent="0" algn="l" defTabSz="914400" rtl="0" eaLnBrk="1" fontAlgn="base" latinLnBrk="0" hangingPunct="1">
                        <a:lnSpc>
                          <a:spcPct val="100000"/>
                        </a:lnSpc>
                        <a:spcBef>
                          <a:spcPts val="600"/>
                        </a:spcBef>
                        <a:spcAft>
                          <a:spcPts val="0"/>
                        </a:spcAft>
                        <a:buClr>
                          <a:schemeClr val="tx1"/>
                        </a:buClr>
                        <a:buSzTx/>
                        <a:buFontTx/>
                        <a:buNone/>
                        <a:tabLst/>
                        <a:defRPr/>
                      </a:pPr>
                      <a:r>
                        <a:rPr kumimoji="0" lang="en-US" sz="2000" b="0" i="0" u="none" strike="noStrike" cap="none" normalizeH="0" baseline="0" dirty="0" err="1" smtClean="0">
                          <a:ln>
                            <a:noFill/>
                          </a:ln>
                          <a:solidFill>
                            <a:schemeClr val="tx1"/>
                          </a:solidFill>
                          <a:effectLst/>
                          <a:latin typeface="Arial" charset="0"/>
                        </a:rPr>
                        <a:t>Cộng</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0"/>
                        </a:spcAft>
                        <a:buClr>
                          <a:schemeClr val="tx1"/>
                        </a:buClr>
                        <a:buSzTx/>
                        <a:buFontTx/>
                        <a:buNone/>
                        <a:tabLst/>
                      </a:pPr>
                      <a:r>
                        <a:rPr kumimoji="0" lang="en-US" sz="2000" b="1" i="0" u="none" strike="noStrike" cap="none" normalizeH="0" baseline="0" dirty="0" smtClean="0">
                          <a:ln>
                            <a:noFill/>
                          </a:ln>
                          <a:solidFill>
                            <a:srgbClr val="0000CC"/>
                          </a:solidFill>
                          <a:effectLst/>
                          <a:latin typeface="Arial" charset="0"/>
                        </a:rPr>
                        <a:t>63.023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0"/>
                        </a:spcAft>
                        <a:buClr>
                          <a:schemeClr val="tx1"/>
                        </a:buClr>
                        <a:buSzTx/>
                        <a:buFontTx/>
                        <a:buNone/>
                        <a:tabLst/>
                      </a:pPr>
                      <a:r>
                        <a:rPr kumimoji="0" lang="en-US" sz="2000" b="0" i="0" u="none" strike="noStrike" cap="none" normalizeH="0" baseline="0" dirty="0" smtClean="0">
                          <a:ln>
                            <a:noFill/>
                          </a:ln>
                          <a:solidFill>
                            <a:srgbClr val="0000CC"/>
                          </a:solidFill>
                          <a:effectLst/>
                          <a:latin typeface="Arial" charset="0"/>
                        </a:rPr>
                        <a:t>369,18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0"/>
                        </a:spcAft>
                        <a:buClr>
                          <a:schemeClr val="tx1"/>
                        </a:buClr>
                        <a:buSzTx/>
                        <a:buFontTx/>
                        <a:buNone/>
                        <a:tabLst/>
                      </a:pPr>
                      <a:r>
                        <a:rPr kumimoji="0" lang="en-US" sz="2000" b="0" i="0" u="none" strike="noStrike" cap="none" normalizeH="0" baseline="0" dirty="0" smtClean="0">
                          <a:ln>
                            <a:noFill/>
                          </a:ln>
                          <a:solidFill>
                            <a:srgbClr val="0000CC"/>
                          </a:solidFill>
                          <a:effectLst/>
                          <a:latin typeface="Arial" charset="0"/>
                        </a:rPr>
                        <a:t>208,63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0"/>
                        </a:spcAft>
                        <a:buClr>
                          <a:schemeClr val="tx1"/>
                        </a:buClr>
                        <a:buSzTx/>
                        <a:buFontTx/>
                        <a:buNone/>
                        <a:tabLst/>
                      </a:pPr>
                      <a:r>
                        <a:rPr kumimoji="0" lang="en-US" sz="2000" b="0" i="0" u="none" strike="noStrike" cap="none" normalizeH="0" baseline="0" dirty="0" smtClean="0">
                          <a:ln>
                            <a:noFill/>
                          </a:ln>
                          <a:solidFill>
                            <a:srgbClr val="0000CC"/>
                          </a:solidFill>
                          <a:effectLst/>
                          <a:latin typeface="Arial" charset="0"/>
                        </a:rPr>
                        <a:t>81,75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0"/>
                        </a:spcAft>
                        <a:buClr>
                          <a:schemeClr val="tx1"/>
                        </a:buClr>
                        <a:buSzTx/>
                        <a:buFontTx/>
                        <a:buNone/>
                        <a:tabLst/>
                      </a:pPr>
                      <a:r>
                        <a:rPr kumimoji="0" lang="en-US" sz="2000" b="0" i="0" u="none" strike="noStrike" cap="none" normalizeH="0" baseline="0" dirty="0" smtClean="0">
                          <a:ln>
                            <a:noFill/>
                          </a:ln>
                          <a:solidFill>
                            <a:srgbClr val="0000CC"/>
                          </a:solidFill>
                          <a:effectLst/>
                          <a:latin typeface="Arial" charset="0"/>
                        </a:rPr>
                        <a:t>343,46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1524000" y="5257800"/>
            <a:ext cx="6858000" cy="1600438"/>
          </a:xfrm>
          <a:prstGeom prst="rect">
            <a:avLst/>
          </a:prstGeom>
          <a:noFill/>
        </p:spPr>
        <p:txBody>
          <a:bodyPr wrap="square" rtlCol="0">
            <a:spAutoFit/>
          </a:bodyPr>
          <a:lstStyle/>
          <a:p>
            <a:r>
              <a:rPr lang="en-US" sz="1600" dirty="0" err="1" smtClean="0">
                <a:latin typeface="Arial" pitchFamily="34" charset="0"/>
                <a:cs typeface="Arial" pitchFamily="34" charset="0"/>
              </a:rPr>
              <a:t>Ghi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chú</a:t>
            </a:r>
            <a:r>
              <a:rPr lang="en-US" sz="1600" dirty="0" smtClean="0">
                <a:latin typeface="Arial" pitchFamily="34" charset="0"/>
                <a:cs typeface="Arial" pitchFamily="34" charset="0"/>
              </a:rPr>
              <a:t>: % so </a:t>
            </a:r>
            <a:r>
              <a:rPr lang="en-US" sz="1600" dirty="0" err="1" smtClean="0">
                <a:latin typeface="Arial" pitchFamily="34" charset="0"/>
                <a:cs typeface="Arial" pitchFamily="34" charset="0"/>
              </a:rPr>
              <a:t>phân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tươi</a:t>
            </a:r>
            <a:r>
              <a:rPr lang="en-US" sz="1600" dirty="0" smtClean="0">
                <a:latin typeface="Arial" pitchFamily="34" charset="0"/>
                <a:cs typeface="Arial" pitchFamily="34" charset="0"/>
              </a:rPr>
              <a:t>:</a:t>
            </a:r>
          </a:p>
          <a:p>
            <a:pPr>
              <a:buFontTx/>
              <a:buChar char="-"/>
            </a:pPr>
            <a:r>
              <a:rPr lang="en-US" sz="1600" dirty="0" smtClean="0">
                <a:latin typeface="Arial" pitchFamily="34" charset="0"/>
                <a:cs typeface="Arial" pitchFamily="34" charset="0"/>
              </a:rPr>
              <a:t>  N: </a:t>
            </a:r>
            <a:r>
              <a:rPr lang="en-US" sz="1600" dirty="0" err="1" smtClean="0">
                <a:latin typeface="Arial" pitchFamily="34" charset="0"/>
                <a:cs typeface="Arial" pitchFamily="34" charset="0"/>
              </a:rPr>
              <a:t>Lợn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thịt</a:t>
            </a:r>
            <a:r>
              <a:rPr lang="en-US" sz="1600" dirty="0" smtClean="0">
                <a:latin typeface="Arial" pitchFamily="34" charset="0"/>
                <a:cs typeface="Arial" pitchFamily="34" charset="0"/>
              </a:rPr>
              <a:t>: 0,72; </a:t>
            </a:r>
            <a:r>
              <a:rPr lang="en-US" sz="1600" dirty="0" err="1" smtClean="0">
                <a:latin typeface="Arial" pitchFamily="34" charset="0"/>
                <a:cs typeface="Arial" pitchFamily="34" charset="0"/>
              </a:rPr>
              <a:t>Gia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cầm</a:t>
            </a:r>
            <a:r>
              <a:rPr lang="en-US" sz="1600" dirty="0" smtClean="0">
                <a:latin typeface="Arial" pitchFamily="34" charset="0"/>
                <a:cs typeface="Arial" pitchFamily="34" charset="0"/>
              </a:rPr>
              <a:t>: 1,11; </a:t>
            </a:r>
            <a:r>
              <a:rPr lang="en-US" sz="1600" dirty="0" err="1" smtClean="0">
                <a:latin typeface="Arial" pitchFamily="34" charset="0"/>
                <a:cs typeface="Arial" pitchFamily="34" charset="0"/>
              </a:rPr>
              <a:t>trâu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và</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bò</a:t>
            </a:r>
            <a:r>
              <a:rPr lang="en-US" sz="1600" dirty="0" smtClean="0">
                <a:latin typeface="Arial" pitchFamily="34" charset="0"/>
                <a:cs typeface="Arial" pitchFamily="34" charset="0"/>
              </a:rPr>
              <a:t>: 0,44</a:t>
            </a:r>
          </a:p>
          <a:p>
            <a:pPr>
              <a:buFontTx/>
              <a:buChar char="-"/>
            </a:pPr>
            <a:r>
              <a:rPr lang="en-US" sz="1600" dirty="0" smtClean="0">
                <a:latin typeface="Arial" pitchFamily="34" charset="0"/>
                <a:cs typeface="Arial" pitchFamily="34" charset="0"/>
              </a:rPr>
              <a:t>N-NH4: </a:t>
            </a:r>
            <a:r>
              <a:rPr lang="en-US" sz="1600" dirty="0" err="1" smtClean="0">
                <a:latin typeface="Arial" pitchFamily="34" charset="0"/>
                <a:cs typeface="Arial" pitchFamily="34" charset="0"/>
              </a:rPr>
              <a:t>Lợn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thịt</a:t>
            </a:r>
            <a:r>
              <a:rPr lang="en-US" sz="1600" dirty="0" smtClean="0">
                <a:latin typeface="Arial" pitchFamily="34" charset="0"/>
                <a:cs typeface="Arial" pitchFamily="34" charset="0"/>
              </a:rPr>
              <a:t>:  0,42; </a:t>
            </a:r>
            <a:r>
              <a:rPr lang="en-US" sz="1600" dirty="0" err="1" smtClean="0">
                <a:latin typeface="Arial" pitchFamily="34" charset="0"/>
                <a:cs typeface="Arial" pitchFamily="34" charset="0"/>
              </a:rPr>
              <a:t>Gia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cầm</a:t>
            </a:r>
            <a:r>
              <a:rPr lang="en-US" sz="1600" dirty="0" smtClean="0">
                <a:latin typeface="Arial" pitchFamily="34" charset="0"/>
                <a:cs typeface="Arial" pitchFamily="34" charset="0"/>
              </a:rPr>
              <a:t>: 0,52; </a:t>
            </a:r>
            <a:r>
              <a:rPr lang="en-US" sz="1600" dirty="0" err="1" smtClean="0">
                <a:latin typeface="Arial" pitchFamily="34" charset="0"/>
                <a:cs typeface="Arial" pitchFamily="34" charset="0"/>
              </a:rPr>
              <a:t>trâu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và</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bò</a:t>
            </a:r>
            <a:r>
              <a:rPr lang="en-US" sz="1600" dirty="0" smtClean="0">
                <a:latin typeface="Arial" pitchFamily="34" charset="0"/>
                <a:cs typeface="Arial" pitchFamily="34" charset="0"/>
              </a:rPr>
              <a:t>: 0,22</a:t>
            </a:r>
          </a:p>
          <a:p>
            <a:r>
              <a:rPr lang="en-US" sz="1600" dirty="0" smtClean="0">
                <a:latin typeface="Arial" pitchFamily="34" charset="0"/>
                <a:cs typeface="Arial" pitchFamily="34" charset="0"/>
              </a:rPr>
              <a:t>- P2O5:  </a:t>
            </a:r>
            <a:r>
              <a:rPr lang="en-US" sz="1600" dirty="0" err="1" smtClean="0">
                <a:latin typeface="Arial" pitchFamily="34" charset="0"/>
                <a:cs typeface="Arial" pitchFamily="34" charset="0"/>
              </a:rPr>
              <a:t>Lợn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thịt</a:t>
            </a:r>
            <a:r>
              <a:rPr lang="en-US" sz="1600" dirty="0" smtClean="0">
                <a:latin typeface="Arial" pitchFamily="34" charset="0"/>
                <a:cs typeface="Arial" pitchFamily="34" charset="0"/>
              </a:rPr>
              <a:t>:  0,18; </a:t>
            </a:r>
            <a:r>
              <a:rPr lang="en-US" sz="1600" dirty="0" err="1" smtClean="0">
                <a:latin typeface="Arial" pitchFamily="34" charset="0"/>
                <a:cs typeface="Arial" pitchFamily="34" charset="0"/>
              </a:rPr>
              <a:t>Gia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cầm</a:t>
            </a:r>
            <a:r>
              <a:rPr lang="en-US" sz="1600" dirty="0" smtClean="0">
                <a:latin typeface="Arial" pitchFamily="34" charset="0"/>
                <a:cs typeface="Arial" pitchFamily="34" charset="0"/>
              </a:rPr>
              <a:t>: 0,39; </a:t>
            </a:r>
            <a:r>
              <a:rPr lang="en-US" sz="1600" dirty="0" err="1" smtClean="0">
                <a:latin typeface="Arial" pitchFamily="34" charset="0"/>
                <a:cs typeface="Arial" pitchFamily="34" charset="0"/>
              </a:rPr>
              <a:t>trâu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và</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bò</a:t>
            </a:r>
            <a:r>
              <a:rPr lang="en-US" sz="1600" dirty="0" smtClean="0">
                <a:latin typeface="Arial" pitchFamily="34" charset="0"/>
                <a:cs typeface="Arial" pitchFamily="34" charset="0"/>
              </a:rPr>
              <a:t>: 0,07</a:t>
            </a:r>
          </a:p>
          <a:p>
            <a:r>
              <a:rPr lang="en-US" sz="1600" dirty="0" smtClean="0">
                <a:latin typeface="Arial" pitchFamily="34" charset="0"/>
                <a:cs typeface="Arial" pitchFamily="34" charset="0"/>
              </a:rPr>
              <a:t>- K2O:    </a:t>
            </a:r>
            <a:r>
              <a:rPr lang="en-US" sz="1600" dirty="0" err="1" smtClean="0">
                <a:latin typeface="Arial" pitchFamily="34" charset="0"/>
                <a:cs typeface="Arial" pitchFamily="34" charset="0"/>
              </a:rPr>
              <a:t>Lợn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thịt</a:t>
            </a:r>
            <a:r>
              <a:rPr lang="en-US" sz="1600" dirty="0" smtClean="0">
                <a:latin typeface="Arial" pitchFamily="34" charset="0"/>
                <a:cs typeface="Arial" pitchFamily="34" charset="0"/>
              </a:rPr>
              <a:t>:  0,60; </a:t>
            </a:r>
            <a:r>
              <a:rPr lang="en-US" sz="1600" dirty="0" err="1" smtClean="0">
                <a:latin typeface="Arial" pitchFamily="34" charset="0"/>
                <a:cs typeface="Arial" pitchFamily="34" charset="0"/>
              </a:rPr>
              <a:t>Gia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cầm</a:t>
            </a:r>
            <a:r>
              <a:rPr lang="en-US" sz="1600" dirty="0" smtClean="0">
                <a:latin typeface="Arial" pitchFamily="34" charset="0"/>
                <a:cs typeface="Arial" pitchFamily="34" charset="0"/>
              </a:rPr>
              <a:t>: 0,44; </a:t>
            </a:r>
            <a:r>
              <a:rPr lang="en-US" sz="1600" dirty="0" err="1" smtClean="0">
                <a:latin typeface="Arial" pitchFamily="34" charset="0"/>
                <a:cs typeface="Arial" pitchFamily="34" charset="0"/>
              </a:rPr>
              <a:t>trâu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và</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bò</a:t>
            </a:r>
            <a:r>
              <a:rPr lang="en-US" sz="1600" dirty="0" smtClean="0">
                <a:latin typeface="Arial" pitchFamily="34" charset="0"/>
                <a:cs typeface="Arial" pitchFamily="34" charset="0"/>
              </a:rPr>
              <a:t>: 0,51</a:t>
            </a:r>
          </a:p>
          <a:p>
            <a:endParaRPr lang="en-US" sz="1800" dirty="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Contemporary Portrait">
  <a:themeElements>
    <a:clrScheme name="">
      <a:dk1>
        <a:srgbClr val="000000"/>
      </a:dk1>
      <a:lt1>
        <a:srgbClr val="FFFFFF"/>
      </a:lt1>
      <a:dk2>
        <a:srgbClr val="000000"/>
      </a:dk2>
      <a:lt2>
        <a:srgbClr val="EE1025"/>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sm" len="sm"/>
          <a:tailEnd type="none" w="sm" len="sm"/>
        </a:ln>
        <a:effectLst/>
      </a:spPr>
      <a:bodyPr vert="horz" wrap="non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sm" len="sm"/>
          <a:tailEnd type="none" w="sm" len="sm"/>
        </a:ln>
        <a:effectLst/>
      </a:spPr>
      <a:bodyPr vert="horz" wrap="non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Designs\Construction.pot</Template>
  <TotalTime>18749</TotalTime>
  <Words>3807</Words>
  <Application>Microsoft Office PowerPoint</Application>
  <PresentationFormat>On-screen Show (4:3)</PresentationFormat>
  <Paragraphs>816</Paragraphs>
  <Slides>48</Slides>
  <Notes>6</Notes>
  <HiddenSlides>8</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Contemporary Portrait</vt:lpstr>
      <vt:lpstr>Thực trạng sản xuất và sử dụng phân hữu cơ từ chất thải chăn nuôi ở Việt Nam</vt:lpstr>
      <vt:lpstr>Bill Gates, 2013: Tôi bị ám ảnh bởi phân bón. Có nghĩa là tôi rất thích thú với vai trò của nó chứ không phải là cách sử dụng nó. Phân bón đóng một vai trò quan trọng trong cuộc sống của người dân trên toàn thế giới. Cụ thể, 40% thế giới hưởng lợi từ sản lượng cây trồng tăng lên nhờ phân bón    Nguồn: Interview with Charlie Rose on November 12, 2013   https://borgenproject.org/bill-gates-loves-fertilizer/</vt:lpstr>
      <vt:lpstr>Khoa học đã Kết luận</vt:lpstr>
      <vt:lpstr>Việt Nam: Thực tế năm 2016</vt:lpstr>
      <vt:lpstr>Nguồn dinh dưỡng sử dụng cho cây trồng tại Trung Quốc</vt:lpstr>
      <vt:lpstr>PowerPoint Presentation</vt:lpstr>
      <vt:lpstr>Tăng nguồn phân hữu cơ bằng cách nào</vt:lpstr>
      <vt:lpstr>Nguồn chất thải chăn nuôi</vt:lpstr>
      <vt:lpstr>Dinh dưỡng trong chất thải rắn chăn nuôi của VN</vt:lpstr>
      <vt:lpstr>Dinh dưỡng trong chất thải lỏng chăn nuôi của VN</vt:lpstr>
      <vt:lpstr>Dinh dưỡng trong chất thải chăn nuôi của Việt Nam</vt:lpstr>
      <vt:lpstr>Dinh dưỡng trong chất thải KSK </vt:lpstr>
      <vt:lpstr>Hiện trạng quản lý chất thải chăn nuôi</vt:lpstr>
      <vt:lpstr>Phương thức sử dụng chất thải chăn nuôi  của 10 tỉnh dự án </vt:lpstr>
      <vt:lpstr>Cơ cấu sử dụng chất thải chăn nuôi</vt:lpstr>
      <vt:lpstr>Phương thức sử dụng Rơm rạ của 10 tỉnh dự án, % </vt:lpstr>
      <vt:lpstr>Các loại phân bón hữu cơ đã công bố hợp qui  (Tính đến 14/6/2017) </vt:lpstr>
      <vt:lpstr>Các loại phân bón hữu cơ đã công bố hợp qui</vt:lpstr>
      <vt:lpstr>Các phương pháp xử lý chất thải chăn nuôi</vt:lpstr>
      <vt:lpstr>Công nghệ xử lý chất thải chăn nuôi bằng phương pháp ủ </vt:lpstr>
      <vt:lpstr>Công nghệ ASP thùng nhỏ (Micro-Bin)  </vt:lpstr>
      <vt:lpstr>Mô hình ASP tiêu chuẩn (Benchmark)</vt:lpstr>
      <vt:lpstr>Mô hình ASP qui mô công nghiệp</vt:lpstr>
      <vt:lpstr>Mô hình ASP đơn giản</vt:lpstr>
      <vt:lpstr>Mô hình ASP đơn giản tại Bến Tre</vt:lpstr>
      <vt:lpstr>Mô hình thông khí tự nhiên</vt:lpstr>
      <vt:lpstr>Ủ Yếm khí tại Việt Nam</vt:lpstr>
      <vt:lpstr>Sử dụng phân bón hữu cơ trong nông nghiệp</vt:lpstr>
      <vt:lpstr>Sự cần thiết phải bón phân hữu cơ</vt:lpstr>
      <vt:lpstr>Sét, chất hữu cơ và CEC</vt:lpstr>
      <vt:lpstr>Chất hữu cơ tăng khả năng giữ nước của đất</vt:lpstr>
      <vt:lpstr>Chất hữu cơ tăng khả năng chịu hạn của cây trồng</vt:lpstr>
      <vt:lpstr>Canh tác hữu cơ giúp ngô chịu hạn tốt hơn trong năm bị hạn (1995)</vt:lpstr>
      <vt:lpstr>Hiệu quả sử dụng phân hữu cơ với lúa ở VN</vt:lpstr>
      <vt:lpstr>Hiệu quả sử dụng phân hữu cơ với ngô ở VN</vt:lpstr>
      <vt:lpstr>Phân HC và hiệu quả sử dụng đạm với cà phê ở VN</vt:lpstr>
      <vt:lpstr>Chất hữu cơ tăng khả năng tích lũy các bon trong đất, giảm phát thải KNK</vt:lpstr>
      <vt:lpstr>Khuyến cáo sử dụng phân hữu cơ cho cây trồng</vt:lpstr>
      <vt:lpstr>Hiệu quả sử dụng chất thải KSH ở Trung Quốc</vt:lpstr>
      <vt:lpstr>Ảnh hưởng của liều lượng và tỷ lệ pha loãng chất thải lỏng hầm KSH đến năng suất cải bắp trên đất phù sa sông Hồng </vt:lpstr>
      <vt:lpstr>Hiệu quả sử dụng bã thải KSH cho cây trồng</vt:lpstr>
      <vt:lpstr>Khuyến cáo lượng nước xả sử dụng cho cây trồng</vt:lpstr>
      <vt:lpstr>Đề xuất giải pháp tăng cường sản xuất và sử dụng phân hữu cơ từ chất thải chăn nuôi</vt:lpstr>
      <vt:lpstr>Cân đối cung cầu phân hữu cơ</vt:lpstr>
      <vt:lpstr>Thách thức với sản xuất và sử dụng phân hữu cơ từ chất thải chăn nuôi</vt:lpstr>
      <vt:lpstr>Hiện trạng chất lượng phân hữu cơ</vt:lpstr>
      <vt:lpstr>Giải pháp</vt:lpstr>
      <vt:lpstr>PowerPoint Presentation</vt:lpstr>
    </vt:vector>
  </TitlesOfParts>
  <Company>IRRI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Site-Specific Nutrient Management (SSNM)  in Irrigated Rice</dc:title>
  <dc:creator>RTDP Project</dc:creator>
  <cp:lastModifiedBy>Dell</cp:lastModifiedBy>
  <cp:revision>593</cp:revision>
  <cp:lastPrinted>1999-10-03T09:23:05Z</cp:lastPrinted>
  <dcterms:created xsi:type="dcterms:W3CDTF">1999-08-29T06:22:47Z</dcterms:created>
  <dcterms:modified xsi:type="dcterms:W3CDTF">2017-10-16T01:36:52Z</dcterms:modified>
</cp:coreProperties>
</file>