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9"/>
  </p:notesMasterIdLst>
  <p:sldIdLst>
    <p:sldId id="417" r:id="rId2"/>
    <p:sldId id="347" r:id="rId3"/>
    <p:sldId id="421" r:id="rId4"/>
    <p:sldId id="458" r:id="rId5"/>
    <p:sldId id="425" r:id="rId6"/>
    <p:sldId id="426" r:id="rId7"/>
    <p:sldId id="427" r:id="rId8"/>
    <p:sldId id="428" r:id="rId9"/>
    <p:sldId id="429" r:id="rId10"/>
    <p:sldId id="430" r:id="rId11"/>
    <p:sldId id="448" r:id="rId12"/>
    <p:sldId id="460" r:id="rId13"/>
    <p:sldId id="461" r:id="rId14"/>
    <p:sldId id="463" r:id="rId15"/>
    <p:sldId id="500" r:id="rId16"/>
    <p:sldId id="501" r:id="rId17"/>
    <p:sldId id="502" r:id="rId18"/>
    <p:sldId id="503" r:id="rId19"/>
    <p:sldId id="499" r:id="rId20"/>
    <p:sldId id="485" r:id="rId21"/>
    <p:sldId id="486" r:id="rId22"/>
    <p:sldId id="487" r:id="rId23"/>
    <p:sldId id="490" r:id="rId24"/>
    <p:sldId id="506" r:id="rId25"/>
    <p:sldId id="482" r:id="rId26"/>
    <p:sldId id="483" r:id="rId27"/>
    <p:sldId id="507" r:id="rId28"/>
    <p:sldId id="498" r:id="rId29"/>
    <p:sldId id="449" r:id="rId30"/>
    <p:sldId id="450" r:id="rId31"/>
    <p:sldId id="504" r:id="rId32"/>
    <p:sldId id="451" r:id="rId33"/>
    <p:sldId id="505" r:id="rId34"/>
    <p:sldId id="452" r:id="rId35"/>
    <p:sldId id="453" r:id="rId36"/>
    <p:sldId id="454" r:id="rId37"/>
    <p:sldId id="455" r:id="rId3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CC"/>
    <a:srgbClr val="008000"/>
    <a:srgbClr val="009900"/>
    <a:srgbClr val="00CC00"/>
    <a:srgbClr val="FFCCFF"/>
    <a:srgbClr val="FF0000"/>
    <a:srgbClr val="FF3300"/>
    <a:srgbClr val="FFFFCC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fld id="{B66BDE20-C6F9-4D4A-9294-41C60813FE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F65BF1-D810-497A-9ADA-1867D021D437}" type="slidenum">
              <a:rPr lang="en-US"/>
              <a:pPr/>
              <a:t>5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5124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5127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5128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5129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30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31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5132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5133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34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35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5136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37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38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5139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40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4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5142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43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44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5145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46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47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5148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49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50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5151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52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53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5154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55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56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5157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58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59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5160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61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62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5163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64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65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5166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67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68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5169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70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71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5172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73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74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5175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76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77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5178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79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80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5181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82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83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5184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85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86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5187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88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89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5190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91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92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5193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94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195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96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197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5198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99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00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5201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02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03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5204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05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06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5207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08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09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5210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11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12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5213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14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15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5216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17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18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5219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20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21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5222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23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24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5225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26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27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5228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29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5230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5231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5232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33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34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35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36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37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38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239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40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5241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2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3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4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5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6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7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8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9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0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1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2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3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4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25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5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257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FF807DF5-0D07-403A-849E-864A91771A98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5258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CNKSH trong Chăn nuôi</a:t>
            </a:r>
            <a:endParaRPr lang="en-US"/>
          </a:p>
        </p:txBody>
      </p:sp>
      <p:sp>
        <p:nvSpPr>
          <p:cNvPr id="5259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C4B6028-EA85-4876-AD1A-126E7637E1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526A3A-6D42-4977-BC49-031953F6BC95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CNKSH trong Chăn nuôi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30970-51F3-4E1E-A2A2-4C89C1C582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8D925A-1D56-44D0-9D36-05BE55A354C2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CNKSH trong Chăn nuôi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96AD0-2A6D-4A77-A064-2B07ACD4C8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4C22774-9E4A-4ECA-A520-F7AF487D61E4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CNKSH trong Chăn nuôi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46BC11-CDCB-4F31-B09C-43AE416360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B0E6B94-A2A5-4DD6-9E95-EDB58FF7096B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CNKSH trong Chăn nuôi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185B6DE-167F-447C-A442-2893952028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B22AEEE-0BB9-42C3-9623-99D3CA3A0B48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CNKSH trong Chăn nuôi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4112EC1-3919-4FF3-85AE-3C85E8A164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C1806-6B5D-476A-893D-66EB310F6536}" type="datetime1">
              <a:rPr lang="vi-VN" smtClean="0"/>
              <a:pPr>
                <a:defRPr/>
              </a:pPr>
              <a:t>20/10/2017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smtClean="0"/>
              <a:t>CNKSH trong Chăn nuôi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A55E1-1E3B-4C5B-BE7C-E207A2ACE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1189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7762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4239" y="1828800"/>
            <a:ext cx="3777762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7762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4239" y="3733800"/>
            <a:ext cx="3777762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C271D-7BBD-47B6-9559-0DA6949FB25B}" type="datetime1">
              <a:rPr lang="vi-VN" smtClean="0"/>
              <a:pPr>
                <a:defRPr/>
              </a:pPr>
              <a:t>20/10/2017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smtClean="0"/>
              <a:t>CNKSH trong Chăn nuôi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DB8E1-207A-4238-B275-DD5C1D441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59131-DD02-4EF1-97C6-2AFB590D8B87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CNKSH trong Chăn nuôi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C0294-4AE9-42DA-BA84-4AF8F32870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7D0348-5E2F-4E4E-A727-F4C0670078BA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CNKSH trong Chăn nuôi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02BE3-041E-456F-9840-D77DAA0DEA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F7CE9B-3AB0-4D92-A56D-F2B51D232E9F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CNKSH trong Chăn nuôi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D32E7-7E2C-46F9-B4A1-EF0247DE73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B92657-CE9B-43AF-9052-0FC3E832F0C9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CNKSH trong Chăn nuôi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59192-7B32-454F-BAB7-EA703AF9C7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D18CA-9B1B-4C02-BAB6-D8126C2D07CA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CNKSH trong Chăn nuôi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D2E68-8903-44C2-9E0F-AC5E432726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A9EB24-BA87-4709-9E52-42CB0903BB34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CNKSH trong Chăn nuôi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2541B-54C3-498A-9366-7D4C2044CD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99EB33-151B-4104-B7C0-2716446C5415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CNKSH trong Chăn nuôi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1CE6F-BEE1-4AE2-8D2A-9008C84D04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F0FC81-FB68-4F56-B430-648B8990A506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CNKSH trong Chăn nuôi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32CA8-72A0-4897-AAE5-5E16DB32A3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4099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4100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05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08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4109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4110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1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12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4113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411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16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411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19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412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22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412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25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412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28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412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1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413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4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413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7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413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0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414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4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3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414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4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6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414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4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9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415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5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2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415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5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5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415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5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8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415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6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1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416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6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4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416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6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7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416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6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70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417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73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417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7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7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178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417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81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418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84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418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87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418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90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419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93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419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96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419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99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420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02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420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05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420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08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420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1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21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2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8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9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3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5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2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23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34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3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fld id="{A22C779C-F636-4353-8F15-10C27A18D051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423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r>
              <a:rPr lang="vi-VN" smtClean="0"/>
              <a:t>CNKSH trong Chăn nuôi</a:t>
            </a:r>
            <a:endParaRPr lang="en-US"/>
          </a:p>
        </p:txBody>
      </p:sp>
      <p:sp>
        <p:nvSpPr>
          <p:cNvPr id="423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3399F129-28EB-441D-BDED-0FB64C844E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6" r:id="rId15"/>
    <p:sldLayoutId id="2147483667" r:id="rId16"/>
  </p:sldLayoutIdLst>
  <p:transition>
    <p:random/>
  </p:transition>
  <p:hf hd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8229599" cy="1371600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CÔNG NGHỆ KHÍ SINH HỌC</a:t>
            </a:r>
            <a:br>
              <a:rPr lang="en-US" sz="4000" b="1" dirty="0" smtClean="0"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TRONG CHĂN NUÔI</a:t>
            </a:r>
            <a:endParaRPr lang="en-US" sz="40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87012" y="3352800"/>
            <a:ext cx="6032988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b="1" i="1" dirty="0" err="1" smtClean="0">
                <a:solidFill>
                  <a:srgbClr val="0033CC"/>
                </a:solidFill>
                <a:cs typeface="Arial" charset="0"/>
              </a:rPr>
              <a:t>Nguyễn</a:t>
            </a:r>
            <a:r>
              <a:rPr lang="en-US" sz="4000" b="1" i="1" dirty="0" smtClean="0">
                <a:solidFill>
                  <a:srgbClr val="0033CC"/>
                </a:solidFill>
                <a:cs typeface="Arial" charset="0"/>
              </a:rPr>
              <a:t> </a:t>
            </a:r>
            <a:r>
              <a:rPr lang="en-US" sz="4000" b="1" i="1" dirty="0" err="1" smtClean="0">
                <a:solidFill>
                  <a:srgbClr val="0033CC"/>
                </a:solidFill>
                <a:cs typeface="Arial" charset="0"/>
              </a:rPr>
              <a:t>Quang</a:t>
            </a:r>
            <a:r>
              <a:rPr lang="en-US" sz="4000" b="1" i="1" dirty="0" smtClean="0">
                <a:solidFill>
                  <a:srgbClr val="0033CC"/>
                </a:solidFill>
                <a:cs typeface="Arial" charset="0"/>
              </a:rPr>
              <a:t> </a:t>
            </a:r>
            <a:r>
              <a:rPr lang="en-US" sz="4000" b="1" i="1" dirty="0" err="1" smtClean="0">
                <a:solidFill>
                  <a:srgbClr val="0033CC"/>
                </a:solidFill>
                <a:cs typeface="Arial" charset="0"/>
              </a:rPr>
              <a:t>Khải</a:t>
            </a:r>
            <a:endParaRPr lang="en-US" sz="4000" b="1" i="1" dirty="0" smtClean="0">
              <a:solidFill>
                <a:srgbClr val="0033CC"/>
              </a:solidFill>
              <a:cs typeface="Arial" charset="0"/>
            </a:endParaRPr>
          </a:p>
        </p:txBody>
      </p:sp>
      <p:pic>
        <p:nvPicPr>
          <p:cNvPr id="2061" name="Picture 13" descr="MMAG00597_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7078" y="4343400"/>
            <a:ext cx="357846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9975"/>
            <a:ext cx="8229600" cy="682625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4. </a:t>
            </a:r>
            <a:r>
              <a:rPr lang="en-US" sz="3600" b="1" dirty="0" err="1" smtClean="0"/>
              <a:t>Lợi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ích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về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xã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hội</a:t>
            </a:r>
            <a:r>
              <a:rPr lang="en-US" sz="3600" dirty="0" smtClean="0"/>
              <a:t>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924800" cy="3505200"/>
          </a:xfrm>
        </p:spPr>
        <p:txBody>
          <a:bodyPr/>
          <a:lstStyle/>
          <a:p>
            <a:pPr marL="552450" indent="-552450" eaLnBrk="1" hangingPunct="1">
              <a:lnSpc>
                <a:spcPct val="80000"/>
              </a:lnSpc>
              <a:buClrTx/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rgbClr val="006600"/>
                </a:solidFill>
              </a:rPr>
              <a:t>Giải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phóng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phụ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nữ</a:t>
            </a:r>
            <a:r>
              <a:rPr lang="en-US" sz="2400" b="1" dirty="0" smtClean="0">
                <a:solidFill>
                  <a:srgbClr val="006600"/>
                </a:solidFill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</a:rPr>
              <a:t>trẻ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em</a:t>
            </a:r>
            <a:r>
              <a:rPr lang="en-US" sz="2400" b="1" dirty="0" smtClean="0">
                <a:solidFill>
                  <a:srgbClr val="006600"/>
                </a:solidFill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</a:rPr>
              <a:t>nâng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cao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trình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độ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văn</a:t>
            </a:r>
            <a:r>
              <a:rPr lang="en-US" sz="2400" b="1" dirty="0" smtClean="0">
                <a:solidFill>
                  <a:srgbClr val="006600"/>
                </a:solidFill>
              </a:rPr>
              <a:t> minh </a:t>
            </a:r>
          </a:p>
          <a:p>
            <a:pPr marL="552450" indent="-552450" eaLnBrk="1" hangingPunct="1">
              <a:lnSpc>
                <a:spcPct val="80000"/>
              </a:lnSpc>
              <a:buClrTx/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rgbClr val="006600"/>
                </a:solidFill>
              </a:rPr>
              <a:t>Các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lợi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ích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khác</a:t>
            </a:r>
            <a:r>
              <a:rPr lang="en-US" sz="2400" b="1" dirty="0" smtClean="0">
                <a:solidFill>
                  <a:srgbClr val="006600"/>
                </a:solidFill>
              </a:rPr>
              <a:t>: </a:t>
            </a:r>
          </a:p>
          <a:p>
            <a:pPr marL="552450" indent="-552450" eaLnBrk="1" hangingPunct="1">
              <a:lnSpc>
                <a:spcPct val="80000"/>
              </a:lnSpc>
              <a:buClrTx/>
              <a:buFont typeface="Wingdings" pitchFamily="2" charset="2"/>
              <a:buChar char="§"/>
            </a:pPr>
            <a:r>
              <a:rPr lang="en-US" sz="2400" dirty="0" err="1" smtClean="0"/>
              <a:t>Đem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</a:t>
            </a:r>
            <a:r>
              <a:rPr lang="en-US" sz="2400" dirty="0" err="1" smtClean="0"/>
              <a:t>cuộc</a:t>
            </a:r>
            <a:r>
              <a:rPr lang="en-US" sz="2400" dirty="0" smtClean="0"/>
              <a:t> </a:t>
            </a:r>
            <a:r>
              <a:rPr lang="en-US" sz="2400" dirty="0" err="1" smtClean="0"/>
              <a:t>sống</a:t>
            </a:r>
            <a:r>
              <a:rPr lang="en-US" sz="2400" dirty="0" smtClean="0"/>
              <a:t> </a:t>
            </a:r>
            <a:r>
              <a:rPr lang="en-US" sz="2400" dirty="0" err="1" smtClean="0"/>
              <a:t>văn</a:t>
            </a:r>
            <a:r>
              <a:rPr lang="en-US" sz="2400" dirty="0" smtClean="0"/>
              <a:t> minh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nông</a:t>
            </a:r>
            <a:r>
              <a:rPr lang="en-US" sz="2400" dirty="0" smtClean="0"/>
              <a:t> </a:t>
            </a:r>
            <a:r>
              <a:rPr lang="en-US" sz="2400" dirty="0" err="1" smtClean="0"/>
              <a:t>thôn</a:t>
            </a:r>
            <a:r>
              <a:rPr lang="en-US" sz="2400" dirty="0" smtClean="0"/>
              <a:t>.</a:t>
            </a:r>
          </a:p>
          <a:p>
            <a:pPr marL="552450" indent="-552450" eaLnBrk="1" hangingPunct="1">
              <a:lnSpc>
                <a:spcPct val="80000"/>
              </a:lnSpc>
              <a:buClrTx/>
              <a:buFont typeface="Wingdings" pitchFamily="2" charset="2"/>
              <a:buChar char="§"/>
            </a:pPr>
            <a:r>
              <a:rPr lang="en-US" sz="2400" dirty="0" err="1" smtClean="0"/>
              <a:t>Phát</a:t>
            </a:r>
            <a:r>
              <a:rPr lang="en-US" sz="2400" dirty="0" smtClean="0"/>
              <a:t> </a:t>
            </a:r>
            <a:r>
              <a:rPr lang="en-US" sz="2400" dirty="0" err="1" smtClean="0"/>
              <a:t>triển</a:t>
            </a:r>
            <a:r>
              <a:rPr lang="en-US" sz="2400" dirty="0" smtClean="0"/>
              <a:t> </a:t>
            </a:r>
            <a:r>
              <a:rPr lang="en-US" sz="2400" dirty="0" err="1" smtClean="0"/>
              <a:t>rộng</a:t>
            </a:r>
            <a:r>
              <a:rPr lang="en-US" sz="2400" dirty="0" smtClean="0"/>
              <a:t> </a:t>
            </a:r>
            <a:r>
              <a:rPr lang="en-US" sz="2400" dirty="0" err="1" smtClean="0"/>
              <a:t>rãi</a:t>
            </a:r>
            <a:r>
              <a:rPr lang="en-US" sz="2400" dirty="0" smtClean="0"/>
              <a:t> </a:t>
            </a:r>
            <a:r>
              <a:rPr lang="en-US" sz="2400" dirty="0" err="1" smtClean="0"/>
              <a:t>công</a:t>
            </a:r>
            <a:r>
              <a:rPr lang="en-US" sz="2400" dirty="0" smtClean="0"/>
              <a:t> </a:t>
            </a:r>
            <a:r>
              <a:rPr lang="en-US" sz="2400" dirty="0" err="1" smtClean="0"/>
              <a:t>nghệ</a:t>
            </a:r>
            <a:r>
              <a:rPr lang="en-US" sz="2400" dirty="0" smtClean="0"/>
              <a:t> KSH </a:t>
            </a:r>
            <a:r>
              <a:rPr lang="en-US" sz="2400" dirty="0" err="1" smtClean="0"/>
              <a:t>sẽ</a:t>
            </a:r>
            <a:r>
              <a:rPr lang="en-US" sz="2400" dirty="0" smtClean="0"/>
              <a:t> </a:t>
            </a:r>
            <a:r>
              <a:rPr lang="en-US" sz="2400" dirty="0" err="1" smtClean="0"/>
              <a:t>tạo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ngành</a:t>
            </a:r>
            <a:r>
              <a:rPr lang="en-US" sz="2400" dirty="0" smtClean="0"/>
              <a:t> </a:t>
            </a:r>
            <a:r>
              <a:rPr lang="en-US" sz="2400" dirty="0" err="1" smtClean="0"/>
              <a:t>nghề</a:t>
            </a:r>
            <a:r>
              <a:rPr lang="en-US" sz="2400" dirty="0" smtClean="0"/>
              <a:t> </a:t>
            </a:r>
            <a:r>
              <a:rPr lang="en-US" sz="2400" dirty="0" err="1" smtClean="0"/>
              <a:t>mới</a:t>
            </a:r>
            <a:r>
              <a:rPr lang="en-US" sz="2400" dirty="0" smtClean="0"/>
              <a:t>, </a:t>
            </a:r>
            <a:r>
              <a:rPr lang="en-US" sz="2400" dirty="0" err="1" smtClean="0"/>
              <a:t>giải</a:t>
            </a:r>
            <a:r>
              <a:rPr lang="en-US" sz="2400" dirty="0" smtClean="0"/>
              <a:t> </a:t>
            </a:r>
            <a:r>
              <a:rPr lang="en-US" sz="2400" dirty="0" err="1" smtClean="0"/>
              <a:t>quyết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công</a:t>
            </a:r>
            <a:r>
              <a:rPr lang="en-US" sz="2400" dirty="0" smtClean="0"/>
              <a:t> </a:t>
            </a:r>
            <a:r>
              <a:rPr lang="en-US" sz="2400" dirty="0" err="1" smtClean="0"/>
              <a:t>ăn</a:t>
            </a:r>
            <a:r>
              <a:rPr lang="en-US" sz="2400" dirty="0" smtClean="0"/>
              <a:t> </a:t>
            </a:r>
            <a:r>
              <a:rPr lang="en-US" sz="2400" dirty="0" err="1" smtClean="0"/>
              <a:t>việc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nhiều</a:t>
            </a:r>
            <a:r>
              <a:rPr lang="en-US" sz="2400" dirty="0" smtClean="0"/>
              <a:t>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. </a:t>
            </a:r>
          </a:p>
          <a:p>
            <a:pPr marL="552450" indent="-552450" eaLnBrk="1" hangingPunct="1">
              <a:lnSpc>
                <a:spcPct val="80000"/>
              </a:lnSpc>
              <a:buClrTx/>
              <a:buFont typeface="Wingdings" pitchFamily="2" charset="2"/>
              <a:buChar char="§"/>
            </a:pPr>
            <a:r>
              <a:rPr lang="en-US" sz="2400" dirty="0" err="1" smtClean="0"/>
              <a:t>Dùng</a:t>
            </a:r>
            <a:r>
              <a:rPr lang="en-US" sz="2400" dirty="0" smtClean="0"/>
              <a:t> KSH </a:t>
            </a:r>
            <a:r>
              <a:rPr lang="en-US" sz="2400" dirty="0" err="1" smtClean="0"/>
              <a:t>thay</a:t>
            </a:r>
            <a:r>
              <a:rPr lang="en-US" sz="2400" dirty="0" smtClean="0"/>
              <a:t> </a:t>
            </a:r>
            <a:r>
              <a:rPr lang="en-US" sz="2400" dirty="0" err="1" smtClean="0"/>
              <a:t>thế</a:t>
            </a:r>
            <a:r>
              <a:rPr lang="en-US" sz="2400" dirty="0" smtClean="0"/>
              <a:t> </a:t>
            </a:r>
            <a:r>
              <a:rPr lang="en-US" sz="2400" dirty="0" err="1" smtClean="0"/>
              <a:t>xăng</a:t>
            </a:r>
            <a:r>
              <a:rPr lang="en-US" sz="2400" dirty="0" smtClean="0"/>
              <a:t> </a:t>
            </a:r>
            <a:r>
              <a:rPr lang="en-US" sz="2400" dirty="0" err="1" smtClean="0"/>
              <a:t>dầu</a:t>
            </a:r>
            <a:r>
              <a:rPr lang="en-US" sz="2400" dirty="0" smtClean="0"/>
              <a:t>,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hoá</a:t>
            </a:r>
            <a:r>
              <a:rPr lang="en-US" sz="2400" dirty="0" smtClean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, </a:t>
            </a:r>
            <a:r>
              <a:rPr lang="en-US" sz="2400" dirty="0" err="1" smtClean="0"/>
              <a:t>thuốc</a:t>
            </a:r>
            <a:r>
              <a:rPr lang="en-US" sz="2400" dirty="0" smtClean="0"/>
              <a:t> </a:t>
            </a:r>
            <a:r>
              <a:rPr lang="en-US" sz="2400" dirty="0" err="1" smtClean="0"/>
              <a:t>trừ</a:t>
            </a:r>
            <a:r>
              <a:rPr lang="en-US" sz="2400" dirty="0" smtClean="0"/>
              <a:t> </a:t>
            </a:r>
            <a:r>
              <a:rPr lang="en-US" sz="2400" dirty="0" err="1" smtClean="0"/>
              <a:t>sâu</a:t>
            </a:r>
            <a:r>
              <a:rPr lang="en-US" sz="2400" dirty="0" smtClean="0"/>
              <a:t>, </a:t>
            </a:r>
            <a:r>
              <a:rPr lang="en-US" sz="2400" dirty="0" err="1" smtClean="0"/>
              <a:t>quốc</a:t>
            </a:r>
            <a:r>
              <a:rPr lang="en-US" sz="2400" dirty="0" smtClean="0"/>
              <a:t> </a:t>
            </a:r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sẽ</a:t>
            </a:r>
            <a:r>
              <a:rPr lang="en-US" sz="2400" dirty="0" smtClean="0"/>
              <a:t> </a:t>
            </a:r>
            <a:r>
              <a:rPr lang="en-US" sz="2400" dirty="0" err="1" smtClean="0"/>
              <a:t>tiết</a:t>
            </a:r>
            <a:r>
              <a:rPr lang="en-US" sz="2400" dirty="0" smtClean="0"/>
              <a:t> </a:t>
            </a:r>
            <a:r>
              <a:rPr lang="en-US" sz="2400" dirty="0" err="1" smtClean="0"/>
              <a:t>kiệm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ngoại</a:t>
            </a:r>
            <a:r>
              <a:rPr lang="en-US" sz="2400" dirty="0" smtClean="0"/>
              <a:t> </a:t>
            </a:r>
            <a:r>
              <a:rPr lang="en-US" sz="2400" dirty="0" err="1" smtClean="0"/>
              <a:t>tệ</a:t>
            </a:r>
            <a:r>
              <a:rPr lang="en-US" sz="2400" dirty="0" smtClean="0"/>
              <a:t> </a:t>
            </a:r>
            <a:r>
              <a:rPr lang="en-US" sz="2400" dirty="0" err="1" smtClean="0"/>
              <a:t>cần</a:t>
            </a:r>
            <a:r>
              <a:rPr lang="en-US" sz="2400" dirty="0" smtClean="0"/>
              <a:t> chi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nhập</a:t>
            </a:r>
            <a:r>
              <a:rPr lang="en-US" sz="2400" dirty="0" smtClean="0"/>
              <a:t> </a:t>
            </a:r>
            <a:r>
              <a:rPr lang="en-US" sz="2400" dirty="0" err="1" smtClean="0"/>
              <a:t>dầu</a:t>
            </a:r>
            <a:r>
              <a:rPr lang="en-US" sz="2400" dirty="0" smtClean="0"/>
              <a:t> </a:t>
            </a:r>
            <a:r>
              <a:rPr lang="en-US" sz="2400" dirty="0" err="1" smtClean="0"/>
              <a:t>lửa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sản</a:t>
            </a:r>
            <a:r>
              <a:rPr lang="en-US" sz="2400" dirty="0" smtClean="0"/>
              <a:t> </a:t>
            </a:r>
            <a:r>
              <a:rPr lang="en-US" sz="2400" dirty="0" err="1" smtClean="0"/>
              <a:t>phẩm</a:t>
            </a:r>
            <a:r>
              <a:rPr lang="en-US" sz="2400" dirty="0" smtClean="0"/>
              <a:t> </a:t>
            </a:r>
            <a:r>
              <a:rPr lang="en-US" sz="2400" dirty="0" err="1" smtClean="0"/>
              <a:t>hoá</a:t>
            </a:r>
            <a:r>
              <a:rPr lang="en-US" sz="2400" dirty="0" smtClean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C2F8-3682-4436-9F87-274631A2C0F5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0294-4AE9-42DA-BA84-4AF8F32870C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CNKSH trong Chăn nuôi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77200" cy="1295400"/>
          </a:xfrm>
        </p:spPr>
        <p:txBody>
          <a:bodyPr/>
          <a:lstStyle/>
          <a:p>
            <a:r>
              <a:rPr lang="en-US" sz="3600" b="1" dirty="0" smtClean="0"/>
              <a:t>III. CÁC LOẠI THIẾT BỊ KSH ĐANG ỨNG DỤNG TRONG CN Ở VN</a:t>
            </a:r>
            <a:endParaRPr lang="en-US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1600200"/>
          </a:xfrm>
        </p:spPr>
        <p:txBody>
          <a:bodyPr/>
          <a:lstStyle/>
          <a:p>
            <a:pPr marL="514350" indent="-514350">
              <a:buClr>
                <a:srgbClr val="006600"/>
              </a:buClr>
              <a:buNone/>
            </a:pPr>
            <a:r>
              <a:rPr lang="en-US" b="1" dirty="0" smtClean="0">
                <a:solidFill>
                  <a:srgbClr val="0033CC"/>
                </a:solidFill>
                <a:latin typeface="+mj-lt"/>
              </a:rPr>
              <a:t>1. </a:t>
            </a:r>
            <a:r>
              <a:rPr lang="en-US" b="1" dirty="0" err="1" smtClean="0">
                <a:solidFill>
                  <a:srgbClr val="0033CC"/>
                </a:solidFill>
                <a:latin typeface="+mj-lt"/>
              </a:rPr>
              <a:t>Phân</a:t>
            </a:r>
            <a:r>
              <a:rPr lang="en-US" b="1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+mj-lt"/>
              </a:rPr>
              <a:t>loại</a:t>
            </a:r>
            <a:r>
              <a:rPr lang="en-US" b="1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+mj-lt"/>
              </a:rPr>
              <a:t>thiết</a:t>
            </a:r>
            <a:r>
              <a:rPr lang="en-US" b="1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+mj-lt"/>
              </a:rPr>
              <a:t>bị</a:t>
            </a:r>
            <a:r>
              <a:rPr lang="en-US" b="1" dirty="0" smtClean="0">
                <a:solidFill>
                  <a:srgbClr val="0033CC"/>
                </a:solidFill>
                <a:latin typeface="+mj-lt"/>
              </a:rPr>
              <a:t> KSH </a:t>
            </a:r>
            <a:r>
              <a:rPr lang="en-US" b="1" dirty="0" err="1" smtClean="0">
                <a:solidFill>
                  <a:srgbClr val="0033CC"/>
                </a:solidFill>
                <a:latin typeface="+mj-lt"/>
              </a:rPr>
              <a:t>theo</a:t>
            </a:r>
            <a:r>
              <a:rPr lang="en-US" b="1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+mj-lt"/>
              </a:rPr>
              <a:t>quy</a:t>
            </a:r>
            <a:r>
              <a:rPr lang="en-US" b="1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+mj-lt"/>
              </a:rPr>
              <a:t>mô</a:t>
            </a:r>
            <a:r>
              <a:rPr lang="en-US" b="1" dirty="0" smtClean="0">
                <a:solidFill>
                  <a:srgbClr val="0033CC"/>
                </a:solidFill>
                <a:latin typeface="+mj-lt"/>
              </a:rPr>
              <a:t> ở VN</a:t>
            </a:r>
          </a:p>
          <a:p>
            <a:pPr>
              <a:buClr>
                <a:srgbClr val="006600"/>
              </a:buClr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accent1">
                    <a:lumMod val="25000"/>
                  </a:schemeClr>
                </a:solidFill>
              </a:rPr>
              <a:t>Chỉ</a:t>
            </a:r>
            <a:r>
              <a:rPr lang="en-US" sz="280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25000"/>
                  </a:schemeClr>
                </a:solidFill>
              </a:rPr>
              <a:t>đề</a:t>
            </a:r>
            <a:r>
              <a:rPr lang="en-US" sz="280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25000"/>
                  </a:schemeClr>
                </a:solidFill>
              </a:rPr>
              <a:t>cập</a:t>
            </a:r>
            <a:r>
              <a:rPr lang="en-US" sz="280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25000"/>
                  </a:schemeClr>
                </a:solidFill>
              </a:rPr>
              <a:t>thiết</a:t>
            </a:r>
            <a:r>
              <a:rPr lang="en-US" sz="280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25000"/>
                  </a:schemeClr>
                </a:solidFill>
              </a:rPr>
              <a:t>bị</a:t>
            </a:r>
            <a:r>
              <a:rPr lang="en-US" sz="280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25000"/>
                  </a:schemeClr>
                </a:solidFill>
              </a:rPr>
              <a:t>thông</a:t>
            </a:r>
            <a:r>
              <a:rPr lang="en-US" sz="280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25000"/>
                  </a:schemeClr>
                </a:solidFill>
              </a:rPr>
              <a:t>thường</a:t>
            </a:r>
            <a:endParaRPr lang="en-US" sz="280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Clr>
                <a:srgbClr val="006600"/>
              </a:buClr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accent1">
                    <a:lumMod val="25000"/>
                  </a:schemeClr>
                </a:solidFill>
              </a:rPr>
              <a:t>Phân</a:t>
            </a:r>
            <a:r>
              <a:rPr lang="en-US" sz="280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25000"/>
                  </a:schemeClr>
                </a:solidFill>
              </a:rPr>
              <a:t>loại</a:t>
            </a:r>
            <a:r>
              <a:rPr lang="en-US" sz="280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25000"/>
                  </a:schemeClr>
                </a:solidFill>
              </a:rPr>
              <a:t>thiết</a:t>
            </a:r>
            <a:r>
              <a:rPr lang="en-US" sz="280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25000"/>
                  </a:schemeClr>
                </a:solidFill>
              </a:rPr>
              <a:t>bị</a:t>
            </a:r>
            <a:r>
              <a:rPr lang="en-US" sz="280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25000"/>
                  </a:schemeClr>
                </a:solidFill>
              </a:rPr>
              <a:t>theo</a:t>
            </a:r>
            <a:r>
              <a:rPr lang="en-US" sz="280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25000"/>
                  </a:schemeClr>
                </a:solidFill>
              </a:rPr>
              <a:t>quy</a:t>
            </a:r>
            <a:r>
              <a:rPr lang="en-US" sz="280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25000"/>
                  </a:schemeClr>
                </a:solidFill>
              </a:rPr>
              <a:t>mô</a:t>
            </a:r>
            <a:r>
              <a:rPr lang="en-US" sz="2800" dirty="0" smtClean="0">
                <a:solidFill>
                  <a:schemeClr val="accent1">
                    <a:lumMod val="25000"/>
                  </a:schemeClr>
                </a:solidFill>
              </a:rPr>
              <a:t>: </a:t>
            </a:r>
            <a:r>
              <a:rPr lang="en-US" sz="2800" dirty="0" err="1" smtClean="0">
                <a:solidFill>
                  <a:schemeClr val="accent1">
                    <a:lumMod val="25000"/>
                  </a:schemeClr>
                </a:solidFill>
              </a:rPr>
              <a:t>cơ</a:t>
            </a:r>
            <a:r>
              <a:rPr lang="en-US" sz="280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25000"/>
                  </a:schemeClr>
                </a:solidFill>
              </a:rPr>
              <a:t>sở</a:t>
            </a:r>
            <a:r>
              <a:rPr lang="en-US" sz="280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25000"/>
                  </a:schemeClr>
                </a:solidFill>
              </a:rPr>
              <a:t>Vd</a:t>
            </a:r>
            <a:endParaRPr lang="en-US" sz="280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None/>
            </a:pPr>
            <a:endParaRPr lang="en-US" sz="2800" dirty="0">
              <a:solidFill>
                <a:schemeClr val="accent1">
                  <a:lumMod val="25000"/>
                </a:schemeClr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4294967295"/>
          </p:nvPr>
        </p:nvGraphicFramePr>
        <p:xfrm>
          <a:off x="2743200" y="3642360"/>
          <a:ext cx="3810000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5000"/>
                <a:gridCol w="1905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Loại</a:t>
                      </a:r>
                      <a:endParaRPr lang="en-US" sz="28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Vd (m</a:t>
                      </a:r>
                      <a:r>
                        <a:rPr lang="en-US" sz="2800" baseline="30000" smtClean="0"/>
                        <a:t>3</a:t>
                      </a:r>
                      <a:r>
                        <a:rPr lang="en-US" sz="2800" smtClean="0"/>
                        <a:t>)</a:t>
                      </a:r>
                      <a:endParaRPr lang="en-US" sz="280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smtClean="0"/>
                        <a:t>Nhỏ</a:t>
                      </a:r>
                      <a:endParaRPr lang="en-US" sz="280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≤ 50</a:t>
                      </a:r>
                      <a:endParaRPr lang="en-US" sz="280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smtClean="0"/>
                        <a:t>Vừa</a:t>
                      </a:r>
                      <a:endParaRPr lang="en-US" sz="280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50 ÷ 1000</a:t>
                      </a:r>
                      <a:endParaRPr lang="en-US" sz="28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smtClean="0"/>
                        <a:t>Lớn</a:t>
                      </a:r>
                      <a:endParaRPr lang="en-US" sz="280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&gt; 1000</a:t>
                      </a:r>
                      <a:endParaRPr lang="en-US" sz="28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97E1-89A9-4785-BA47-3A4F69CB51DB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0294-4AE9-42DA-BA84-4AF8F32870C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CNKSH trong Chăn nuôi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29200" y="3352800"/>
            <a:ext cx="2286000" cy="2133600"/>
            <a:chOff x="3168" y="2304"/>
            <a:chExt cx="1440" cy="1344"/>
          </a:xfrm>
        </p:grpSpPr>
        <p:sp>
          <p:nvSpPr>
            <p:cNvPr id="173059" name="Rectangle 3"/>
            <p:cNvSpPr>
              <a:spLocks noChangeArrowheads="1"/>
            </p:cNvSpPr>
            <p:nvPr/>
          </p:nvSpPr>
          <p:spPr bwMode="auto">
            <a:xfrm>
              <a:off x="3168" y="2304"/>
              <a:ext cx="1440" cy="1344"/>
            </a:xfrm>
            <a:prstGeom prst="rect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3060" name="Text Box 4"/>
            <p:cNvSpPr txBox="1">
              <a:spLocks noChangeArrowheads="1"/>
            </p:cNvSpPr>
            <p:nvPr/>
          </p:nvSpPr>
          <p:spPr bwMode="auto">
            <a:xfrm>
              <a:off x="3744" y="2640"/>
              <a:ext cx="288" cy="327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chemeClr val="bg1"/>
                  </a:solidFill>
                  <a:latin typeface="Comic Sans MS" pitchFamily="66" charset="0"/>
                </a:rPr>
                <a:t>1</a:t>
              </a:r>
            </a:p>
          </p:txBody>
        </p:sp>
      </p:grpSp>
      <p:sp>
        <p:nvSpPr>
          <p:cNvPr id="173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2743200" cy="609600"/>
          </a:xfrm>
        </p:spPr>
        <p:txBody>
          <a:bodyPr/>
          <a:lstStyle/>
          <a:p>
            <a:pPr marL="533400" indent="-533400">
              <a:buClrTx/>
              <a:buNone/>
            </a:pPr>
            <a:r>
              <a:rPr lang="en-US" b="1" dirty="0" smtClean="0">
                <a:solidFill>
                  <a:srgbClr val="0000CC"/>
                </a:solidFill>
                <a:latin typeface="+mj-lt"/>
              </a:rPr>
              <a:t>A. </a:t>
            </a:r>
            <a:r>
              <a:rPr lang="en-US" b="1" dirty="0" err="1" smtClean="0">
                <a:solidFill>
                  <a:srgbClr val="0000CC"/>
                </a:solidFill>
                <a:latin typeface="+mj-lt"/>
              </a:rPr>
              <a:t>Cấu</a:t>
            </a:r>
            <a:r>
              <a:rPr lang="en-US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+mj-lt"/>
              </a:rPr>
              <a:t>tạo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3062" name="Line 6"/>
          <p:cNvSpPr>
            <a:spLocks noChangeShapeType="1"/>
          </p:cNvSpPr>
          <p:nvPr/>
        </p:nvSpPr>
        <p:spPr bwMode="auto">
          <a:xfrm>
            <a:off x="4267200" y="3733800"/>
            <a:ext cx="762000" cy="0"/>
          </a:xfrm>
          <a:prstGeom prst="line">
            <a:avLst/>
          </a:prstGeom>
          <a:noFill/>
          <a:ln w="50800">
            <a:solidFill>
              <a:srgbClr val="8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63" name="Line 7"/>
          <p:cNvSpPr>
            <a:spLocks noChangeShapeType="1"/>
          </p:cNvSpPr>
          <p:nvPr/>
        </p:nvSpPr>
        <p:spPr bwMode="auto">
          <a:xfrm>
            <a:off x="7315200" y="3657600"/>
            <a:ext cx="1143000" cy="0"/>
          </a:xfrm>
          <a:prstGeom prst="line">
            <a:avLst/>
          </a:prstGeom>
          <a:noFill/>
          <a:ln w="50800">
            <a:solidFill>
              <a:srgbClr val="8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64" name="Line 8"/>
          <p:cNvSpPr>
            <a:spLocks noChangeShapeType="1"/>
          </p:cNvSpPr>
          <p:nvPr/>
        </p:nvSpPr>
        <p:spPr bwMode="auto">
          <a:xfrm flipV="1">
            <a:off x="6172200" y="2209800"/>
            <a:ext cx="0" cy="609600"/>
          </a:xfrm>
          <a:prstGeom prst="line">
            <a:avLst/>
          </a:prstGeom>
          <a:noFill/>
          <a:ln w="5080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3962400" y="3429000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73066" name="Text Box 10"/>
          <p:cNvSpPr txBox="1">
            <a:spLocks noChangeArrowheads="1"/>
          </p:cNvSpPr>
          <p:nvPr/>
        </p:nvSpPr>
        <p:spPr bwMode="auto">
          <a:xfrm>
            <a:off x="8305800" y="3352800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73067" name="Text Box 11"/>
          <p:cNvSpPr txBox="1">
            <a:spLocks noChangeArrowheads="1"/>
          </p:cNvSpPr>
          <p:nvPr/>
        </p:nvSpPr>
        <p:spPr bwMode="auto">
          <a:xfrm>
            <a:off x="5943600" y="1752600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73068" name="Text Box 12"/>
          <p:cNvSpPr txBox="1">
            <a:spLocks noChangeArrowheads="1"/>
          </p:cNvSpPr>
          <p:nvPr/>
        </p:nvSpPr>
        <p:spPr bwMode="auto">
          <a:xfrm>
            <a:off x="7543800" y="3124200"/>
            <a:ext cx="685800" cy="1077912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tIns="320040" bIns="3200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73069" name="Text Box 13"/>
          <p:cNvSpPr txBox="1">
            <a:spLocks noChangeArrowheads="1"/>
          </p:cNvSpPr>
          <p:nvPr/>
        </p:nvSpPr>
        <p:spPr bwMode="auto">
          <a:xfrm>
            <a:off x="5029200" y="2830417"/>
            <a:ext cx="2286000" cy="528637"/>
          </a:xfrm>
          <a:prstGeom prst="rect">
            <a:avLst/>
          </a:prstGeom>
          <a:solidFill>
            <a:srgbClr val="FFCCFF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73070" name="Rectangle 14"/>
          <p:cNvSpPr>
            <a:spLocks noGrp="1" noChangeArrowheads="1"/>
          </p:cNvSpPr>
          <p:nvPr>
            <p:ph type="title"/>
          </p:nvPr>
        </p:nvSpPr>
        <p:spPr>
          <a:xfrm>
            <a:off x="990600" y="990600"/>
            <a:ext cx="7848600" cy="914400"/>
          </a:xfrm>
        </p:spPr>
        <p:txBody>
          <a:bodyPr/>
          <a:lstStyle/>
          <a:p>
            <a:r>
              <a:rPr lang="en-US" sz="3200" b="1" dirty="0">
                <a:solidFill>
                  <a:srgbClr val="0000CC"/>
                </a:solidFill>
                <a:latin typeface="Arial" charset="0"/>
              </a:rPr>
              <a:t>2</a:t>
            </a:r>
            <a:r>
              <a:rPr lang="en-US" sz="3200" b="1" dirty="0" smtClean="0">
                <a:solidFill>
                  <a:srgbClr val="0000CC"/>
                </a:solidFill>
                <a:latin typeface="Arial" charset="0"/>
              </a:rPr>
              <a:t>. </a:t>
            </a:r>
            <a:r>
              <a:rPr lang="en-US" sz="3200" b="1" dirty="0" err="1" smtClean="0">
                <a:solidFill>
                  <a:srgbClr val="0000CC"/>
                </a:solidFill>
                <a:latin typeface="Arial" charset="0"/>
              </a:rPr>
              <a:t>Thiết</a:t>
            </a:r>
            <a:r>
              <a:rPr lang="en-US" sz="32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charset="0"/>
              </a:rPr>
              <a:t>bị</a:t>
            </a:r>
            <a:r>
              <a:rPr lang="en-US" sz="32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Arial" charset="0"/>
              </a:rPr>
              <a:t>KSH </a:t>
            </a:r>
            <a:r>
              <a:rPr lang="en-US" sz="3200" b="1" dirty="0" err="1" smtClean="0">
                <a:solidFill>
                  <a:srgbClr val="0000CC"/>
                </a:solidFill>
                <a:latin typeface="Arial" charset="0"/>
              </a:rPr>
              <a:t>quy</a:t>
            </a:r>
            <a:r>
              <a:rPr lang="en-US" sz="32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charset="0"/>
              </a:rPr>
              <a:t>mô</a:t>
            </a:r>
            <a:r>
              <a:rPr lang="en-US" sz="32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charset="0"/>
              </a:rPr>
              <a:t>nhỏ</a:t>
            </a:r>
            <a:r>
              <a:rPr lang="en-US" sz="3200" b="1" dirty="0" smtClean="0">
                <a:solidFill>
                  <a:srgbClr val="0000CC"/>
                </a:solidFill>
                <a:latin typeface="Arial" charset="0"/>
              </a:rPr>
              <a:t> (</a:t>
            </a:r>
            <a:r>
              <a:rPr lang="en-US" sz="3200" b="1" dirty="0" err="1" smtClean="0">
                <a:solidFill>
                  <a:srgbClr val="0000CC"/>
                </a:solidFill>
                <a:latin typeface="Arial" charset="0"/>
              </a:rPr>
              <a:t>gia</a:t>
            </a:r>
            <a:r>
              <a:rPr lang="en-US" sz="32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vi-VN" sz="3200" b="1" dirty="0" smtClean="0">
                <a:solidFill>
                  <a:srgbClr val="0000CC"/>
                </a:solidFill>
                <a:latin typeface="Arial" charset="0"/>
              </a:rPr>
              <a:t>đình</a:t>
            </a:r>
            <a:r>
              <a:rPr lang="en-US" sz="3200" b="1" dirty="0" smtClean="0">
                <a:solidFill>
                  <a:srgbClr val="0000CC"/>
                </a:solidFill>
                <a:latin typeface="Arial" charset="0"/>
              </a:rPr>
              <a:t>)</a:t>
            </a:r>
            <a:endParaRPr lang="en-US" sz="32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73072" name="Text Box 16"/>
          <p:cNvSpPr txBox="1">
            <a:spLocks noChangeArrowheads="1"/>
          </p:cNvSpPr>
          <p:nvPr/>
        </p:nvSpPr>
        <p:spPr bwMode="auto">
          <a:xfrm>
            <a:off x="990600" y="243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1- Bể phân giải</a:t>
            </a:r>
          </a:p>
        </p:txBody>
      </p:sp>
      <p:sp>
        <p:nvSpPr>
          <p:cNvPr id="173073" name="Text Box 17"/>
          <p:cNvSpPr txBox="1">
            <a:spLocks noChangeArrowheads="1"/>
          </p:cNvSpPr>
          <p:nvPr/>
        </p:nvSpPr>
        <p:spPr bwMode="auto">
          <a:xfrm>
            <a:off x="990600" y="28956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2- Phần chứa khí</a:t>
            </a:r>
          </a:p>
        </p:txBody>
      </p:sp>
      <p:sp>
        <p:nvSpPr>
          <p:cNvPr id="173074" name="Text Box 18"/>
          <p:cNvSpPr txBox="1">
            <a:spLocks noChangeArrowheads="1"/>
          </p:cNvSpPr>
          <p:nvPr/>
        </p:nvSpPr>
        <p:spPr bwMode="auto">
          <a:xfrm>
            <a:off x="990600" y="3352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3- </a:t>
            </a:r>
            <a:r>
              <a:rPr lang="en-US" sz="2400" smtClean="0">
                <a:latin typeface="Times New Roman" pitchFamily="18" charset="0"/>
              </a:rPr>
              <a:t>Lối </a:t>
            </a:r>
            <a:r>
              <a:rPr lang="en-US" sz="2400">
                <a:latin typeface="Times New Roman" pitchFamily="18" charset="0"/>
              </a:rPr>
              <a:t>vào</a:t>
            </a:r>
          </a:p>
        </p:txBody>
      </p:sp>
      <p:sp>
        <p:nvSpPr>
          <p:cNvPr id="173075" name="Text Box 19"/>
          <p:cNvSpPr txBox="1">
            <a:spLocks noChangeArrowheads="1"/>
          </p:cNvSpPr>
          <p:nvPr/>
        </p:nvSpPr>
        <p:spPr bwMode="auto">
          <a:xfrm>
            <a:off x="990600" y="38100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4- </a:t>
            </a:r>
            <a:r>
              <a:rPr lang="en-US" sz="2400" smtClean="0">
                <a:latin typeface="Times New Roman" pitchFamily="18" charset="0"/>
              </a:rPr>
              <a:t>Lối </a:t>
            </a:r>
            <a:r>
              <a:rPr lang="en-US" sz="2400">
                <a:latin typeface="Times New Roman" pitchFamily="18" charset="0"/>
              </a:rPr>
              <a:t>ra</a:t>
            </a:r>
          </a:p>
        </p:txBody>
      </p:sp>
      <p:sp>
        <p:nvSpPr>
          <p:cNvPr id="173076" name="Text Box 20"/>
          <p:cNvSpPr txBox="1">
            <a:spLocks noChangeArrowheads="1"/>
          </p:cNvSpPr>
          <p:nvPr/>
        </p:nvSpPr>
        <p:spPr bwMode="auto">
          <a:xfrm>
            <a:off x="990600" y="4267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en-US" sz="2400">
                <a:latin typeface="Times New Roman" pitchFamily="18" charset="0"/>
              </a:rPr>
              <a:t>5- </a:t>
            </a:r>
            <a:r>
              <a:rPr lang="en-US" sz="2400" smtClean="0">
                <a:latin typeface="Times New Roman" pitchFamily="18" charset="0"/>
              </a:rPr>
              <a:t>Lối </a:t>
            </a:r>
            <a:r>
              <a:rPr lang="en-US" sz="2400">
                <a:latin typeface="Times New Roman" pitchFamily="18" charset="0"/>
              </a:rPr>
              <a:t>lấy khí</a:t>
            </a:r>
          </a:p>
        </p:txBody>
      </p:sp>
      <p:sp>
        <p:nvSpPr>
          <p:cNvPr id="173077" name="Text Box 21"/>
          <p:cNvSpPr txBox="1">
            <a:spLocks noChangeArrowheads="1"/>
          </p:cNvSpPr>
          <p:nvPr/>
        </p:nvSpPr>
        <p:spPr bwMode="auto">
          <a:xfrm>
            <a:off x="990600" y="4724400"/>
            <a:ext cx="3429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en-US" sz="2400">
                <a:latin typeface="Times New Roman" pitchFamily="18" charset="0"/>
              </a:rPr>
              <a:t>6- Bể điều áp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en-US" sz="2400">
                <a:latin typeface="Times New Roman" pitchFamily="18" charset="0"/>
              </a:rPr>
              <a:t>(riêng ở loại nắp cố định)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198B-6F76-47AD-AF3B-328B0D230DFE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0294-4AE9-42DA-BA84-4AF8F32870C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CNKSH trong Chăn nuôi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2" grpId="0" animBg="1"/>
      <p:bldP spid="173063" grpId="0" animBg="1"/>
      <p:bldP spid="173064" grpId="0" animBg="1"/>
      <p:bldP spid="173065" grpId="0"/>
      <p:bldP spid="173066" grpId="0"/>
      <p:bldP spid="173067" grpId="0"/>
      <p:bldP spid="173068" grpId="0" animBg="1"/>
      <p:bldP spid="173069" grpId="0" animBg="1"/>
      <p:bldP spid="173072" grpId="0"/>
      <p:bldP spid="173073" grpId="0"/>
      <p:bldP spid="173074" grpId="0"/>
      <p:bldP spid="173075" grpId="0"/>
      <p:bldP spid="173076" grpId="0"/>
      <p:bldP spid="1730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781800" y="3352800"/>
            <a:ext cx="1311275" cy="838200"/>
            <a:chOff x="2918" y="2496"/>
            <a:chExt cx="826" cy="528"/>
          </a:xfrm>
        </p:grpSpPr>
        <p:sp>
          <p:nvSpPr>
            <p:cNvPr id="35" name="Line 18"/>
            <p:cNvSpPr>
              <a:spLocks noChangeShapeType="1"/>
            </p:cNvSpPr>
            <p:nvPr/>
          </p:nvSpPr>
          <p:spPr bwMode="auto">
            <a:xfrm>
              <a:off x="3355" y="2496"/>
              <a:ext cx="0" cy="264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2907" y="2760"/>
              <a:ext cx="816" cy="264"/>
              <a:chOff x="864" y="3168"/>
              <a:chExt cx="816" cy="144"/>
            </a:xfrm>
          </p:grpSpPr>
          <p:sp>
            <p:nvSpPr>
              <p:cNvPr id="37" name="Line 20"/>
              <p:cNvSpPr>
                <a:spLocks noChangeShapeType="1"/>
              </p:cNvSpPr>
              <p:nvPr/>
            </p:nvSpPr>
            <p:spPr bwMode="auto">
              <a:xfrm>
                <a:off x="864" y="3168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21"/>
              <p:cNvGrpSpPr>
                <a:grpSpLocks/>
              </p:cNvGrpSpPr>
              <p:nvPr/>
            </p:nvGrpSpPr>
            <p:grpSpPr bwMode="auto">
              <a:xfrm>
                <a:off x="864" y="3168"/>
                <a:ext cx="816" cy="144"/>
                <a:chOff x="864" y="3168"/>
                <a:chExt cx="816" cy="144"/>
              </a:xfrm>
            </p:grpSpPr>
            <p:sp>
              <p:nvSpPr>
                <p:cNvPr id="39" name="Line 22"/>
                <p:cNvSpPr>
                  <a:spLocks noChangeShapeType="1"/>
                </p:cNvSpPr>
                <p:nvPr/>
              </p:nvSpPr>
              <p:spPr bwMode="auto">
                <a:xfrm>
                  <a:off x="864" y="3168"/>
                  <a:ext cx="816" cy="0"/>
                </a:xfrm>
                <a:prstGeom prst="line">
                  <a:avLst/>
                </a:prstGeom>
                <a:noFill/>
                <a:ln w="38100">
                  <a:solidFill>
                    <a:srgbClr val="8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23"/>
                <p:cNvSpPr>
                  <a:spLocks noChangeShapeType="1"/>
                </p:cNvSpPr>
                <p:nvPr/>
              </p:nvSpPr>
              <p:spPr bwMode="auto">
                <a:xfrm>
                  <a:off x="1680" y="3168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rgbClr val="8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4309534" y="3352800"/>
            <a:ext cx="1311275" cy="838200"/>
            <a:chOff x="2918" y="2496"/>
            <a:chExt cx="826" cy="528"/>
          </a:xfrm>
        </p:grpSpPr>
        <p:sp>
          <p:nvSpPr>
            <p:cNvPr id="174098" name="Line 18"/>
            <p:cNvSpPr>
              <a:spLocks noChangeShapeType="1"/>
            </p:cNvSpPr>
            <p:nvPr/>
          </p:nvSpPr>
          <p:spPr bwMode="auto">
            <a:xfrm>
              <a:off x="3355" y="2496"/>
              <a:ext cx="0" cy="264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918" y="2760"/>
              <a:ext cx="826" cy="264"/>
              <a:chOff x="864" y="3168"/>
              <a:chExt cx="816" cy="144"/>
            </a:xfrm>
          </p:grpSpPr>
          <p:sp>
            <p:nvSpPr>
              <p:cNvPr id="174100" name="Line 20"/>
              <p:cNvSpPr>
                <a:spLocks noChangeShapeType="1"/>
              </p:cNvSpPr>
              <p:nvPr/>
            </p:nvSpPr>
            <p:spPr bwMode="auto">
              <a:xfrm>
                <a:off x="864" y="3168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" name="Group 21"/>
              <p:cNvGrpSpPr>
                <a:grpSpLocks/>
              </p:cNvGrpSpPr>
              <p:nvPr/>
            </p:nvGrpSpPr>
            <p:grpSpPr bwMode="auto">
              <a:xfrm>
                <a:off x="864" y="3168"/>
                <a:ext cx="816" cy="144"/>
                <a:chOff x="864" y="3168"/>
                <a:chExt cx="816" cy="144"/>
              </a:xfrm>
            </p:grpSpPr>
            <p:sp>
              <p:nvSpPr>
                <p:cNvPr id="174102" name="Line 22"/>
                <p:cNvSpPr>
                  <a:spLocks noChangeShapeType="1"/>
                </p:cNvSpPr>
                <p:nvPr/>
              </p:nvSpPr>
              <p:spPr bwMode="auto">
                <a:xfrm>
                  <a:off x="864" y="3168"/>
                  <a:ext cx="816" cy="0"/>
                </a:xfrm>
                <a:prstGeom prst="line">
                  <a:avLst/>
                </a:prstGeom>
                <a:noFill/>
                <a:ln w="38100">
                  <a:solidFill>
                    <a:srgbClr val="8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103" name="Line 23"/>
                <p:cNvSpPr>
                  <a:spLocks noChangeShapeType="1"/>
                </p:cNvSpPr>
                <p:nvPr/>
              </p:nvSpPr>
              <p:spPr bwMode="auto">
                <a:xfrm>
                  <a:off x="1680" y="3168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rgbClr val="8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762000"/>
          </a:xfrm>
          <a:noFill/>
        </p:spPr>
        <p:txBody>
          <a:bodyPr anchor="t"/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B. </a:t>
            </a:r>
            <a:r>
              <a:rPr lang="en-US" sz="3200" b="1" dirty="0" err="1" smtClean="0">
                <a:solidFill>
                  <a:srgbClr val="0000CC"/>
                </a:solidFill>
              </a:rPr>
              <a:t>Phân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loại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</a:rPr>
              <a:t>Theo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</a:rPr>
              <a:t>cách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</a:rPr>
              <a:t>thu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</a:rPr>
              <a:t>tích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</a:rPr>
              <a:t>khí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</a:rPr>
              <a:t> 3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</a:rPr>
              <a:t>loại</a:t>
            </a:r>
            <a:r>
              <a:rPr lang="en-US" sz="3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2548466" y="4191000"/>
            <a:ext cx="804334" cy="838200"/>
          </a:xfrm>
          <a:prstGeom prst="rect">
            <a:avLst/>
          </a:prstGeom>
          <a:solidFill>
            <a:srgbClr val="00FF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74981" tIns="37490" rIns="74981" bIns="37490" anchor="ctr"/>
          <a:lstStyle/>
          <a:p>
            <a:pPr algn="ctr"/>
            <a:r>
              <a:rPr lang="en-US" sz="1600" b="1" smtClean="0">
                <a:latin typeface="Arial" charset="0"/>
              </a:rPr>
              <a:t>Túi chất dẻo</a:t>
            </a:r>
            <a:endParaRPr lang="en-US" sz="1600" b="1">
              <a:latin typeface="Arial" charset="0"/>
            </a:endParaRPr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1447800" y="3352800"/>
            <a:ext cx="1500187" cy="833437"/>
            <a:chOff x="1023" y="2499"/>
            <a:chExt cx="945" cy="525"/>
          </a:xfrm>
        </p:grpSpPr>
        <p:sp>
          <p:nvSpPr>
            <p:cNvPr id="174084" name="Line 4"/>
            <p:cNvSpPr>
              <a:spLocks noChangeShapeType="1"/>
            </p:cNvSpPr>
            <p:nvPr/>
          </p:nvSpPr>
          <p:spPr bwMode="auto">
            <a:xfrm>
              <a:off x="1497" y="2499"/>
              <a:ext cx="1" cy="26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1023" y="2764"/>
              <a:ext cx="945" cy="260"/>
              <a:chOff x="831" y="2640"/>
              <a:chExt cx="977" cy="236"/>
            </a:xfrm>
          </p:grpSpPr>
          <p:sp>
            <p:nvSpPr>
              <p:cNvPr id="174086" name="Line 6"/>
              <p:cNvSpPr>
                <a:spLocks noChangeShapeType="1"/>
              </p:cNvSpPr>
              <p:nvPr/>
            </p:nvSpPr>
            <p:spPr bwMode="auto">
              <a:xfrm>
                <a:off x="831" y="2640"/>
                <a:ext cx="0" cy="23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831" y="2640"/>
                <a:ext cx="977" cy="236"/>
                <a:chOff x="864" y="3168"/>
                <a:chExt cx="816" cy="144"/>
              </a:xfrm>
            </p:grpSpPr>
            <p:sp>
              <p:nvSpPr>
                <p:cNvPr id="174088" name="Line 8"/>
                <p:cNvSpPr>
                  <a:spLocks noChangeShapeType="1"/>
                </p:cNvSpPr>
                <p:nvPr/>
              </p:nvSpPr>
              <p:spPr bwMode="auto">
                <a:xfrm>
                  <a:off x="864" y="3168"/>
                  <a:ext cx="816" cy="0"/>
                </a:xfrm>
                <a:prstGeom prst="line">
                  <a:avLst/>
                </a:prstGeom>
                <a:noFill/>
                <a:ln w="38100">
                  <a:solidFill>
                    <a:srgbClr val="8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089" name="Line 9"/>
                <p:cNvSpPr>
                  <a:spLocks noChangeShapeType="1"/>
                </p:cNvSpPr>
                <p:nvPr/>
              </p:nvSpPr>
              <p:spPr bwMode="auto">
                <a:xfrm>
                  <a:off x="1680" y="3168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rgbClr val="8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4090" name="Text Box 10"/>
          <p:cNvSpPr txBox="1">
            <a:spLocks noChangeArrowheads="1"/>
          </p:cNvSpPr>
          <p:nvPr/>
        </p:nvSpPr>
        <p:spPr bwMode="auto">
          <a:xfrm>
            <a:off x="4233334" y="2514600"/>
            <a:ext cx="1460500" cy="882650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74981" tIns="37490" rIns="74981" bIns="37490" anchor="ctr"/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Arial" charset="0"/>
              </a:rPr>
              <a:t>NẮP CHỨA KHÍ NỔI</a:t>
            </a:r>
            <a:endParaRPr lang="en-US" sz="1600">
              <a:latin typeface="Arial" charset="0"/>
            </a:endParaRPr>
          </a:p>
        </p:txBody>
      </p:sp>
      <p:sp>
        <p:nvSpPr>
          <p:cNvPr id="174091" name="Text Box 11"/>
          <p:cNvSpPr txBox="1">
            <a:spLocks noChangeArrowheads="1"/>
          </p:cNvSpPr>
          <p:nvPr/>
        </p:nvSpPr>
        <p:spPr bwMode="auto">
          <a:xfrm>
            <a:off x="4064001" y="1219200"/>
            <a:ext cx="1784350" cy="617538"/>
          </a:xfrm>
          <a:prstGeom prst="rect">
            <a:avLst/>
          </a:prstGeom>
          <a:solidFill>
            <a:srgbClr val="FF99CC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74981" tIns="37490" rIns="74981" bIns="3749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charset="0"/>
              </a:rPr>
              <a:t>THIẾT BỊ KSH</a:t>
            </a:r>
            <a:endParaRPr lang="en-US" sz="2000" dirty="0">
              <a:solidFill>
                <a:srgbClr val="C00000"/>
              </a:solidFill>
              <a:latin typeface="Arial" charset="0"/>
            </a:endParaRPr>
          </a:p>
        </p:txBody>
      </p:sp>
      <p:grpSp>
        <p:nvGrpSpPr>
          <p:cNvPr id="11" name="Group 42"/>
          <p:cNvGrpSpPr/>
          <p:nvPr/>
        </p:nvGrpSpPr>
        <p:grpSpPr>
          <a:xfrm>
            <a:off x="2209800" y="1828800"/>
            <a:ext cx="5205412" cy="762001"/>
            <a:chOff x="2209800" y="2362200"/>
            <a:chExt cx="5205412" cy="762001"/>
          </a:xfrm>
        </p:grpSpPr>
        <p:sp>
          <p:nvSpPr>
            <p:cNvPr id="174092" name="Line 12"/>
            <p:cNvSpPr>
              <a:spLocks noChangeShapeType="1"/>
            </p:cNvSpPr>
            <p:nvPr/>
          </p:nvSpPr>
          <p:spPr bwMode="auto">
            <a:xfrm>
              <a:off x="4953000" y="2362200"/>
              <a:ext cx="0" cy="695325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2209800" y="2700338"/>
              <a:ext cx="5205412" cy="423863"/>
              <a:chOff x="1310" y="1632"/>
              <a:chExt cx="3279" cy="240"/>
            </a:xfrm>
          </p:grpSpPr>
          <p:sp>
            <p:nvSpPr>
              <p:cNvPr id="174094" name="Line 14"/>
              <p:cNvSpPr>
                <a:spLocks noChangeShapeType="1"/>
              </p:cNvSpPr>
              <p:nvPr/>
            </p:nvSpPr>
            <p:spPr bwMode="auto">
              <a:xfrm>
                <a:off x="1320" y="1632"/>
                <a:ext cx="3269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95" name="Line 15"/>
              <p:cNvSpPr>
                <a:spLocks noChangeShapeType="1"/>
              </p:cNvSpPr>
              <p:nvPr/>
            </p:nvSpPr>
            <p:spPr bwMode="auto">
              <a:xfrm>
                <a:off x="1310" y="1636"/>
                <a:ext cx="0" cy="23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96" name="Line 16"/>
              <p:cNvSpPr>
                <a:spLocks noChangeShapeType="1"/>
              </p:cNvSpPr>
              <p:nvPr/>
            </p:nvSpPr>
            <p:spPr bwMode="auto">
              <a:xfrm>
                <a:off x="4589" y="1636"/>
                <a:ext cx="0" cy="23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4097" name="Text Box 17"/>
          <p:cNvSpPr txBox="1">
            <a:spLocks noChangeArrowheads="1"/>
          </p:cNvSpPr>
          <p:nvPr/>
        </p:nvSpPr>
        <p:spPr bwMode="auto">
          <a:xfrm>
            <a:off x="863601" y="2514600"/>
            <a:ext cx="2713037" cy="882650"/>
          </a:xfrm>
          <a:prstGeom prst="rect">
            <a:avLst/>
          </a:prstGeom>
          <a:solidFill>
            <a:srgbClr val="00FF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74981" tIns="37490" rIns="74981" bIns="37490" anchor="ctr"/>
          <a:lstStyle/>
          <a:p>
            <a:pPr algn="ctr"/>
            <a:r>
              <a:rPr lang="en-US" sz="1600" b="1">
                <a:latin typeface="Arial" charset="0"/>
              </a:rPr>
              <a:t>BỘ PHẬN TÍCH KHÍ KẾT HỢP VỚI BỂ PHÂN GIẢI</a:t>
            </a:r>
          </a:p>
        </p:txBody>
      </p:sp>
      <p:sp>
        <p:nvSpPr>
          <p:cNvPr id="174104" name="Text Box 24"/>
          <p:cNvSpPr txBox="1">
            <a:spLocks noChangeArrowheads="1"/>
          </p:cNvSpPr>
          <p:nvPr/>
        </p:nvSpPr>
        <p:spPr bwMode="auto">
          <a:xfrm>
            <a:off x="3903133" y="4191000"/>
            <a:ext cx="838200" cy="906463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74981" tIns="37490" rIns="74981" bIns="37490"/>
          <a:lstStyle/>
          <a:p>
            <a:pPr algn="ctr"/>
            <a:r>
              <a:rPr lang="en-US" sz="1600" b="1" smtClean="0">
                <a:solidFill>
                  <a:srgbClr val="000000"/>
                </a:solidFill>
                <a:latin typeface="Arial" charset="0"/>
              </a:rPr>
              <a:t>Không gioăng nước</a:t>
            </a:r>
            <a:endParaRPr lang="en-US" sz="1600" b="1">
              <a:latin typeface="Arial" charset="0"/>
            </a:endParaRPr>
          </a:p>
        </p:txBody>
      </p:sp>
      <p:sp>
        <p:nvSpPr>
          <p:cNvPr id="174105" name="Text Box 25"/>
          <p:cNvSpPr txBox="1">
            <a:spLocks noChangeArrowheads="1"/>
          </p:cNvSpPr>
          <p:nvPr/>
        </p:nvSpPr>
        <p:spPr bwMode="auto">
          <a:xfrm>
            <a:off x="5198533" y="4191000"/>
            <a:ext cx="852487" cy="906463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74981" tIns="37490" rIns="74981" bIns="37490" anchor="ctr"/>
          <a:lstStyle/>
          <a:p>
            <a:pPr algn="ctr"/>
            <a:r>
              <a:rPr lang="en-US" sz="1600" b="1" smtClean="0">
                <a:solidFill>
                  <a:srgbClr val="000000"/>
                </a:solidFill>
                <a:latin typeface="Arial" charset="0"/>
              </a:rPr>
              <a:t>Có gioăng nước</a:t>
            </a:r>
            <a:endParaRPr lang="en-US" sz="1600" b="1">
              <a:latin typeface="Arial" charset="0"/>
            </a:endParaRPr>
          </a:p>
        </p:txBody>
      </p:sp>
      <p:sp>
        <p:nvSpPr>
          <p:cNvPr id="174106" name="Text Box 26"/>
          <p:cNvSpPr txBox="1">
            <a:spLocks noChangeArrowheads="1"/>
          </p:cNvSpPr>
          <p:nvPr/>
        </p:nvSpPr>
        <p:spPr bwMode="auto">
          <a:xfrm>
            <a:off x="1049867" y="4191000"/>
            <a:ext cx="821267" cy="838200"/>
          </a:xfrm>
          <a:prstGeom prst="rect">
            <a:avLst/>
          </a:prstGeom>
          <a:solidFill>
            <a:srgbClr val="FFCCFF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74981" tIns="37490" rIns="74981" bIns="37490" anchor="ctr"/>
          <a:lstStyle/>
          <a:p>
            <a:pPr algn="ctr"/>
            <a:r>
              <a:rPr lang="en-US" sz="1600" b="1" smtClean="0">
                <a:latin typeface="Arial" charset="0"/>
              </a:rPr>
              <a:t>Nắp cố định</a:t>
            </a:r>
            <a:endParaRPr lang="en-US" sz="1600" b="1">
              <a:latin typeface="Arial" charset="0"/>
            </a:endParaRPr>
          </a:p>
        </p:txBody>
      </p:sp>
      <p:sp>
        <p:nvSpPr>
          <p:cNvPr id="174107" name="Text Box 27"/>
          <p:cNvSpPr txBox="1">
            <a:spLocks noChangeArrowheads="1"/>
          </p:cNvSpPr>
          <p:nvPr/>
        </p:nvSpPr>
        <p:spPr bwMode="auto">
          <a:xfrm>
            <a:off x="6477000" y="2514600"/>
            <a:ext cx="1895475" cy="882650"/>
          </a:xfrm>
          <a:prstGeom prst="rect">
            <a:avLst/>
          </a:prstGeom>
          <a:solidFill>
            <a:srgbClr val="00FFFF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74981" tIns="37490" rIns="74981" bIns="37490" anchor="ctr"/>
          <a:lstStyle/>
          <a:p>
            <a:pPr algn="ctr"/>
            <a:r>
              <a:rPr lang="en-US" sz="1600" b="1">
                <a:solidFill>
                  <a:srgbClr val="000099"/>
                </a:solidFill>
                <a:latin typeface="Arial" charset="0"/>
              </a:rPr>
              <a:t>BỘ PHẬN TÍCH KHÍ TÁCH RIÊNG</a:t>
            </a:r>
            <a:endParaRPr lang="en-US" sz="16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1" name="Text Box 25"/>
          <p:cNvSpPr txBox="1">
            <a:spLocks noChangeArrowheads="1"/>
          </p:cNvSpPr>
          <p:nvPr/>
        </p:nvSpPr>
        <p:spPr bwMode="auto">
          <a:xfrm>
            <a:off x="7670802" y="4191000"/>
            <a:ext cx="787398" cy="922338"/>
          </a:xfrm>
          <a:prstGeom prst="rect">
            <a:avLst/>
          </a:prstGeom>
          <a:solidFill>
            <a:srgbClr val="00FFFF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74981" tIns="37490" rIns="74981" bIns="37490" anchor="ctr"/>
          <a:lstStyle/>
          <a:p>
            <a:pPr algn="ctr"/>
            <a:r>
              <a:rPr lang="en-US" sz="1600" b="1" smtClean="0">
                <a:latin typeface="Arial" charset="0"/>
              </a:rPr>
              <a:t>Túi chứa khí</a:t>
            </a:r>
            <a:endParaRPr lang="en-US" sz="1600" b="1">
              <a:latin typeface="Arial" charset="0"/>
            </a:endParaRPr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6366934" y="4191000"/>
            <a:ext cx="795866" cy="922338"/>
          </a:xfrm>
          <a:prstGeom prst="rect">
            <a:avLst/>
          </a:prstGeom>
          <a:solidFill>
            <a:srgbClr val="00FFFF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74981" tIns="37490" rIns="74981" bIns="37490" anchor="ctr"/>
          <a:lstStyle/>
          <a:p>
            <a:pPr algn="ctr"/>
            <a:r>
              <a:rPr lang="en-US" sz="1600" b="1" smtClean="0">
                <a:latin typeface="Arial" charset="0"/>
              </a:rPr>
              <a:t>Nắp chứa khí</a:t>
            </a:r>
            <a:endParaRPr lang="en-US" sz="1600" b="1">
              <a:latin typeface="Arial" charset="0"/>
            </a:endParaRPr>
          </a:p>
        </p:txBody>
      </p:sp>
      <p:grpSp>
        <p:nvGrpSpPr>
          <p:cNvPr id="13" name="Group 30"/>
          <p:cNvGrpSpPr>
            <a:grpSpLocks/>
          </p:cNvGrpSpPr>
          <p:nvPr/>
        </p:nvGrpSpPr>
        <p:grpSpPr bwMode="auto">
          <a:xfrm>
            <a:off x="787401" y="5029200"/>
            <a:ext cx="1311275" cy="838200"/>
            <a:chOff x="2918" y="2496"/>
            <a:chExt cx="826" cy="528"/>
          </a:xfrm>
        </p:grpSpPr>
        <p:sp>
          <p:nvSpPr>
            <p:cNvPr id="68" name="Line 18"/>
            <p:cNvSpPr>
              <a:spLocks noChangeShapeType="1"/>
            </p:cNvSpPr>
            <p:nvPr/>
          </p:nvSpPr>
          <p:spPr bwMode="auto">
            <a:xfrm>
              <a:off x="3355" y="2496"/>
              <a:ext cx="0" cy="264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19"/>
            <p:cNvGrpSpPr>
              <a:grpSpLocks/>
            </p:cNvGrpSpPr>
            <p:nvPr/>
          </p:nvGrpSpPr>
          <p:grpSpPr bwMode="auto">
            <a:xfrm>
              <a:off x="2907" y="2760"/>
              <a:ext cx="816" cy="264"/>
              <a:chOff x="864" y="3168"/>
              <a:chExt cx="816" cy="144"/>
            </a:xfrm>
          </p:grpSpPr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864" y="3168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" name="Group 21"/>
              <p:cNvGrpSpPr>
                <a:grpSpLocks/>
              </p:cNvGrpSpPr>
              <p:nvPr/>
            </p:nvGrpSpPr>
            <p:grpSpPr bwMode="auto">
              <a:xfrm>
                <a:off x="864" y="3168"/>
                <a:ext cx="816" cy="144"/>
                <a:chOff x="864" y="3168"/>
                <a:chExt cx="816" cy="144"/>
              </a:xfrm>
            </p:grpSpPr>
            <p:sp>
              <p:nvSpPr>
                <p:cNvPr id="72" name="Line 22"/>
                <p:cNvSpPr>
                  <a:spLocks noChangeShapeType="1"/>
                </p:cNvSpPr>
                <p:nvPr/>
              </p:nvSpPr>
              <p:spPr bwMode="auto">
                <a:xfrm>
                  <a:off x="864" y="3168"/>
                  <a:ext cx="816" cy="0"/>
                </a:xfrm>
                <a:prstGeom prst="line">
                  <a:avLst/>
                </a:prstGeom>
                <a:noFill/>
                <a:ln w="38100">
                  <a:solidFill>
                    <a:srgbClr val="8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23"/>
                <p:cNvSpPr>
                  <a:spLocks noChangeShapeType="1"/>
                </p:cNvSpPr>
                <p:nvPr/>
              </p:nvSpPr>
              <p:spPr bwMode="auto">
                <a:xfrm>
                  <a:off x="1680" y="3168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rgbClr val="8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381000" y="5791200"/>
            <a:ext cx="762000" cy="838200"/>
          </a:xfrm>
          <a:prstGeom prst="rect">
            <a:avLst/>
          </a:prstGeom>
          <a:solidFill>
            <a:srgbClr val="FFCCFF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74981" tIns="37490" rIns="74981" bIns="37490" anchor="ctr"/>
          <a:lstStyle/>
          <a:p>
            <a:pPr algn="ctr"/>
            <a:r>
              <a:rPr lang="en-US" sz="1600" b="1" dirty="0" err="1" smtClean="0">
                <a:latin typeface="Arial" charset="0"/>
              </a:rPr>
              <a:t>Đ.Áp</a:t>
            </a:r>
            <a:r>
              <a:rPr lang="en-US" sz="1600" b="1" dirty="0" smtClean="0">
                <a:latin typeface="Arial" charset="0"/>
              </a:rPr>
              <a:t> </a:t>
            </a:r>
            <a:r>
              <a:rPr lang="en-US" sz="1600" b="1" dirty="0" err="1" smtClean="0">
                <a:latin typeface="Arial" charset="0"/>
              </a:rPr>
              <a:t>tách</a:t>
            </a:r>
            <a:r>
              <a:rPr lang="en-US" sz="1600" b="1" dirty="0" smtClean="0">
                <a:latin typeface="Arial" charset="0"/>
              </a:rPr>
              <a:t> </a:t>
            </a:r>
            <a:r>
              <a:rPr lang="en-US" sz="1600" b="1" dirty="0" err="1" smtClean="0">
                <a:latin typeface="Arial" charset="0"/>
              </a:rPr>
              <a:t>riêng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1676400" y="5791200"/>
            <a:ext cx="762000" cy="838200"/>
          </a:xfrm>
          <a:prstGeom prst="rect">
            <a:avLst/>
          </a:prstGeom>
          <a:solidFill>
            <a:srgbClr val="FFCCFF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74981" tIns="37490" rIns="74981" bIns="37490" anchor="ctr"/>
          <a:lstStyle/>
          <a:p>
            <a:pPr algn="ctr"/>
            <a:r>
              <a:rPr lang="en-US" sz="1600" b="1" smtClean="0">
                <a:latin typeface="Arial" charset="0"/>
              </a:rPr>
              <a:t>Ba trong một</a:t>
            </a:r>
            <a:endParaRPr lang="en-US" sz="1600" b="1">
              <a:latin typeface="Arial" charset="0"/>
            </a:endParaRPr>
          </a:p>
        </p:txBody>
      </p:sp>
      <p:sp>
        <p:nvSpPr>
          <p:cNvPr id="52" name="Date Placeholder 5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2C36-34EC-4B9B-B9C8-E90384426BFD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0294-4AE9-42DA-BA84-4AF8F32870C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4" name="Footer Placehold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CNKSH trong Chăn nuôi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animBg="1"/>
      <p:bldP spid="174090" grpId="0" animBg="1"/>
      <p:bldP spid="174091" grpId="0" animBg="1"/>
      <p:bldP spid="174097" grpId="0" animBg="1"/>
      <p:bldP spid="174104" grpId="0" animBg="1"/>
      <p:bldP spid="174105" grpId="0" animBg="1"/>
      <p:bldP spid="174106" grpId="0" animBg="1"/>
      <p:bldP spid="174107" grpId="0" animBg="1"/>
      <p:bldP spid="41" grpId="0" animBg="1"/>
      <p:bldP spid="42" grpId="0" animBg="1"/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72612" y="457200"/>
            <a:ext cx="7633188" cy="5334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00CC"/>
                </a:solidFill>
                <a:latin typeface="Arial" charset="0"/>
              </a:rPr>
              <a:t>C. </a:t>
            </a:r>
            <a:r>
              <a:rPr lang="en-US" sz="2800" b="1" dirty="0" err="1" smtClean="0">
                <a:solidFill>
                  <a:srgbClr val="0000CC"/>
                </a:solidFill>
                <a:latin typeface="Arial" charset="0"/>
              </a:rPr>
              <a:t>Các</a:t>
            </a:r>
            <a:r>
              <a:rPr lang="en-US" sz="28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charset="0"/>
              </a:rPr>
              <a:t>kiểu</a:t>
            </a:r>
            <a:r>
              <a:rPr lang="en-US" sz="28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vi-VN" sz="2800" b="1" dirty="0" smtClean="0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800" b="1" dirty="0" err="1" smtClean="0">
                <a:solidFill>
                  <a:srgbClr val="0000CC"/>
                </a:solidFill>
                <a:latin typeface="Arial" charset="0"/>
              </a:rPr>
              <a:t>ang</a:t>
            </a:r>
            <a:r>
              <a:rPr lang="en-US" sz="28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charset="0"/>
              </a:rPr>
              <a:t>ứng</a:t>
            </a:r>
            <a:r>
              <a:rPr lang="en-US" sz="28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charset="0"/>
              </a:rPr>
              <a:t>dụng</a:t>
            </a:r>
            <a:r>
              <a:rPr lang="en-US" sz="2800" b="1" dirty="0" smtClean="0">
                <a:solidFill>
                  <a:srgbClr val="0000CC"/>
                </a:solidFill>
                <a:latin typeface="Arial" charset="0"/>
              </a:rPr>
              <a:t> ở </a:t>
            </a:r>
            <a:r>
              <a:rPr lang="en-US" sz="2800" b="1" dirty="0" err="1" smtClean="0">
                <a:solidFill>
                  <a:srgbClr val="0000CC"/>
                </a:solidFill>
                <a:latin typeface="Arial" charset="0"/>
              </a:rPr>
              <a:t>Việt</a:t>
            </a:r>
            <a:r>
              <a:rPr lang="en-US" sz="2800" b="1" dirty="0" smtClean="0">
                <a:solidFill>
                  <a:srgbClr val="0000CC"/>
                </a:solidFill>
                <a:latin typeface="Arial" charset="0"/>
              </a:rPr>
              <a:t>  Nam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800" y="990600"/>
            <a:ext cx="3198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Arial" charset="0"/>
              </a:rPr>
              <a:t>Kiểu</a:t>
            </a:r>
            <a:r>
              <a:rPr lang="en-US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Arial" charset="0"/>
              </a:rPr>
              <a:t>túi</a:t>
            </a:r>
            <a:r>
              <a:rPr lang="en-US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Arial" charset="0"/>
              </a:rPr>
              <a:t>ni</a:t>
            </a:r>
            <a:r>
              <a:rPr lang="en-US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Arial" charset="0"/>
              </a:rPr>
              <a:t>lông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6F8F-21A2-4B1C-BD8E-05693FAD9EFB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2EC1-3919-4FF3-85AE-3C85E8A164B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CNKSH trong Chăn nuôi</a:t>
            </a:r>
            <a:endParaRPr lang="en-US"/>
          </a:p>
        </p:txBody>
      </p:sp>
      <p:pic>
        <p:nvPicPr>
          <p:cNvPr id="26626" name="Picture 2" descr="G:\Anh-KSH(HinhVe)\VACVINATui+Tu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859" y="1676400"/>
            <a:ext cx="6926341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6F8F-21A2-4B1C-BD8E-05693FAD9EFB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2EC1-3919-4FF3-85AE-3C85E8A164B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CNKSH trong Chăn nuôi</a:t>
            </a:r>
            <a:endParaRPr lang="en-US"/>
          </a:p>
        </p:txBody>
      </p:sp>
      <p:pic>
        <p:nvPicPr>
          <p:cNvPr id="25602" name="Picture 2" descr="G:\Anh TA 7251-VIE\1 TienGiang\1-TG8-Den 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3886200" cy="5181600"/>
          </a:xfrm>
          <a:prstGeom prst="rect">
            <a:avLst/>
          </a:prstGeom>
          <a:noFill/>
        </p:spPr>
      </p:pic>
      <p:pic>
        <p:nvPicPr>
          <p:cNvPr id="25603" name="Picture 3" descr="G:\Anh TA 7251-VIE\1 TienGiang\1-TG8-Den 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35560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85800" y="990600"/>
            <a:ext cx="3072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Arial" charset="0"/>
              </a:rPr>
              <a:t>Kiểu</a:t>
            </a:r>
            <a:r>
              <a:rPr lang="en-US" b="1" dirty="0" smtClean="0">
                <a:solidFill>
                  <a:srgbClr val="0000CC"/>
                </a:solidFill>
                <a:latin typeface="Arial" charset="0"/>
              </a:rPr>
              <a:t> VACVINA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6F8F-21A2-4B1C-BD8E-05693FAD9EFB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2EC1-3919-4FF3-85AE-3C85E8A164B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CNKSH trong Chăn nuôi</a:t>
            </a:r>
            <a:endParaRPr lang="en-US"/>
          </a:p>
        </p:txBody>
      </p:sp>
      <p:pic>
        <p:nvPicPr>
          <p:cNvPr id="26626" name="Picture 2" descr="G:\Anh-KSH(HinhVe)\VACVINATui+Tu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842312" y="1600200"/>
            <a:ext cx="7615888" cy="405267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3612" y="762000"/>
            <a:ext cx="2299188" cy="533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charset="0"/>
              </a:rPr>
              <a:t>Kiểu</a:t>
            </a:r>
            <a:r>
              <a:rPr lang="en-US" sz="2800" b="1" dirty="0" smtClean="0">
                <a:solidFill>
                  <a:srgbClr val="0000CC"/>
                </a:solidFill>
                <a:latin typeface="Arial" charset="0"/>
              </a:rPr>
              <a:t> EQ1</a:t>
            </a:r>
          </a:p>
        </p:txBody>
      </p:sp>
      <p:pic>
        <p:nvPicPr>
          <p:cNvPr id="5" name="Content Placeholder 4" descr="EQ1.jpg"/>
          <p:cNvPicPr>
            <a:picLocks noGrp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152" y="1371600"/>
            <a:ext cx="6674448" cy="41148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DED9-C0F5-4852-B686-8AEFA3129BEE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2EC1-3919-4FF3-85AE-3C85E8A164B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CNKSH trong Chăn nuôi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EQ2.jpg"/>
          <p:cNvPicPr>
            <a:picLocks noGrp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827" y="1447800"/>
            <a:ext cx="7168773" cy="441960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ECCB-0964-4F92-A330-3987DEABB0D2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2EC1-3919-4FF3-85AE-3C85E8A164B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CNKSH trong Chăn nuôi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53832" y="762000"/>
            <a:ext cx="2201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Arial" charset="0"/>
              </a:rPr>
              <a:t>Kiểu</a:t>
            </a:r>
            <a:r>
              <a:rPr lang="en-US" b="1" dirty="0" smtClean="0">
                <a:solidFill>
                  <a:srgbClr val="0000CC"/>
                </a:solidFill>
                <a:latin typeface="Arial" charset="0"/>
              </a:rPr>
              <a:t> EQ2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85800" y="990600"/>
            <a:ext cx="2162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Arial" charset="0"/>
              </a:rPr>
              <a:t>Kiểu</a:t>
            </a:r>
            <a:r>
              <a:rPr lang="en-US" b="1" dirty="0" smtClean="0">
                <a:solidFill>
                  <a:srgbClr val="0000CC"/>
                </a:solidFill>
                <a:latin typeface="Arial" charset="0"/>
              </a:rPr>
              <a:t> KT1</a:t>
            </a:r>
            <a:endParaRPr lang="en-US" dirty="0"/>
          </a:p>
        </p:txBody>
      </p:sp>
      <p:pic>
        <p:nvPicPr>
          <p:cNvPr id="14" name="Content Placeholder 13" descr="FS 1.jpg"/>
          <p:cNvPicPr>
            <a:picLocks noGrp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706362"/>
            <a:ext cx="6172200" cy="4131076"/>
          </a:xfrm>
          <a:prstGeom prst="rect">
            <a:avLst/>
          </a:prstGeom>
        </p:spPr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6F8F-21A2-4B1C-BD8E-05693FAD9EFB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2EC1-3919-4FF3-85AE-3C85E8A164B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CNKSH trong Chăn nuôi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27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838200"/>
          </a:xfrm>
        </p:spPr>
        <p:txBody>
          <a:bodyPr/>
          <a:lstStyle/>
          <a:p>
            <a:pPr algn="ctr"/>
            <a:r>
              <a:rPr lang="en-US" sz="4000" b="1" dirty="0">
                <a:latin typeface="Arial" charset="0"/>
              </a:rPr>
              <a:t>NỘI DUNG</a:t>
            </a:r>
          </a:p>
        </p:txBody>
      </p:sp>
      <p:sp>
        <p:nvSpPr>
          <p:cNvPr id="16692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1371600" y="2590800"/>
            <a:ext cx="6324600" cy="25908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đầu</a:t>
            </a:r>
            <a:endParaRPr lang="en-US" sz="2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Lợi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ích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nghệ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KSH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chăn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nuôi</a:t>
            </a:r>
            <a:endParaRPr lang="en-US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KSH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chăn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nuôi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Nam</a:t>
            </a:r>
            <a:endParaRPr lang="en-US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7755-07F0-4764-8554-8508A1A41C7A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0294-4AE9-42DA-BA84-4AF8F32870C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CNKSH trong Chăn nuôi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 descr="FS 2.jpg"/>
          <p:cNvPicPr>
            <a:picLocks noGrp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637" y="1447800"/>
            <a:ext cx="6723486" cy="4495800"/>
          </a:xfrm>
          <a:prstGeom prst="rect">
            <a:avLst/>
          </a:prstGeom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528E-1FA6-420D-B0D2-1D844380A966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2EC1-3919-4FF3-85AE-3C85E8A164B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CNKSH trong Chăn nuôi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53832" y="762000"/>
            <a:ext cx="2162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Arial" charset="0"/>
              </a:rPr>
              <a:t>Kiểu</a:t>
            </a:r>
            <a:r>
              <a:rPr lang="en-US" b="1" dirty="0" smtClean="0">
                <a:solidFill>
                  <a:srgbClr val="0000CC"/>
                </a:solidFill>
                <a:latin typeface="Arial" charset="0"/>
              </a:rPr>
              <a:t> KT2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S 3.jpg"/>
          <p:cNvPicPr>
            <a:picLocks noGrp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580510"/>
            <a:ext cx="6172200" cy="428689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7796-D0BA-420C-8A04-0B43B6B768F5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2EC1-3919-4FF3-85AE-3C85E8A164B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CNKSH trong Chăn nuôi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53832" y="762000"/>
            <a:ext cx="26228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Arial" charset="0"/>
              </a:rPr>
              <a:t>Kiểu</a:t>
            </a:r>
            <a:r>
              <a:rPr lang="en-US" b="1" dirty="0" smtClean="0">
                <a:solidFill>
                  <a:srgbClr val="0000CC"/>
                </a:solidFill>
                <a:latin typeface="Arial" charset="0"/>
              </a:rPr>
              <a:t> KT31C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S 3.jpg"/>
          <p:cNvPicPr>
            <a:picLocks noGrp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610366"/>
            <a:ext cx="6400800" cy="42570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DCE9-D413-4944-8F6F-F003C85FA189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2EC1-3919-4FF3-85AE-3C85E8A164B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CNKSH trong Chăn nuôi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53832" y="762000"/>
            <a:ext cx="2582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Arial" charset="0"/>
              </a:rPr>
              <a:t>Kiểu</a:t>
            </a:r>
            <a:r>
              <a:rPr lang="en-US" b="1" dirty="0" smtClean="0">
                <a:solidFill>
                  <a:srgbClr val="0000CC"/>
                </a:solidFill>
                <a:latin typeface="Arial" charset="0"/>
              </a:rPr>
              <a:t> KT31T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DSC0618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3354" y="685800"/>
            <a:ext cx="3376246" cy="2743200"/>
          </a:xfrm>
        </p:spPr>
      </p:pic>
      <p:pic>
        <p:nvPicPr>
          <p:cNvPr id="13" name="Picture 5" descr="DSC0618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0600" y="685800"/>
            <a:ext cx="3374967" cy="2743200"/>
          </a:xfr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DF984F-9239-4A10-B4F1-48A5587AD2C7}" type="datetime1">
              <a:rPr lang="vi-VN" smtClean="0"/>
              <a:pPr>
                <a:defRPr/>
              </a:pPr>
              <a:t>20/10/2017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DB8E1-207A-4238-B275-DD5C1D44197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CNKSH trong Chăn nuôi</a:t>
            </a:r>
            <a:endParaRPr lang="en-US"/>
          </a:p>
        </p:txBody>
      </p:sp>
      <p:pic>
        <p:nvPicPr>
          <p:cNvPr id="14" name="Picture 5" descr="DSC0617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0600" y="3505200"/>
            <a:ext cx="3380188" cy="2746938"/>
          </a:xfrm>
        </p:spPr>
      </p:pic>
      <p:pic>
        <p:nvPicPr>
          <p:cNvPr id="18" name="Picture 5" descr="DSC0620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8693" y="3505200"/>
            <a:ext cx="3375589" cy="274320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NNoiKT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19200"/>
            <a:ext cx="6777567" cy="4879846"/>
          </a:xfrm>
          <a:prstGeom prst="rect">
            <a:avLst/>
          </a:prstGeom>
        </p:spPr>
      </p:pic>
      <p:sp>
        <p:nvSpPr>
          <p:cNvPr id="15" name="Content Placeholder 6"/>
          <p:cNvSpPr>
            <a:spLocks noGrp="1"/>
          </p:cNvSpPr>
          <p:nvPr>
            <p:ph sz="half" idx="1"/>
          </p:nvPr>
        </p:nvSpPr>
        <p:spPr>
          <a:xfrm>
            <a:off x="762000" y="457200"/>
            <a:ext cx="7620000" cy="609600"/>
          </a:xfrm>
        </p:spPr>
        <p:txBody>
          <a:bodyPr/>
          <a:lstStyle/>
          <a:p>
            <a:pPr>
              <a:buClrTx/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+mj-lt"/>
              </a:rPr>
              <a:t>Kiểu</a:t>
            </a:r>
            <a:r>
              <a:rPr lang="en-US" b="1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+mj-lt"/>
              </a:rPr>
              <a:t>hình</a:t>
            </a:r>
            <a:r>
              <a:rPr lang="en-US" b="1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+mj-lt"/>
              </a:rPr>
              <a:t>ống</a:t>
            </a:r>
            <a:r>
              <a:rPr lang="en-US" b="1" dirty="0" smtClean="0">
                <a:solidFill>
                  <a:srgbClr val="006600"/>
                </a:solidFill>
                <a:latin typeface="+mj-lt"/>
              </a:rPr>
              <a:t> (</a:t>
            </a:r>
            <a:r>
              <a:rPr lang="en-US" b="1" dirty="0" err="1" smtClean="0">
                <a:solidFill>
                  <a:srgbClr val="006600"/>
                </a:solidFill>
                <a:latin typeface="+mj-lt"/>
              </a:rPr>
              <a:t>Trương</a:t>
            </a:r>
            <a:r>
              <a:rPr lang="en-US" b="1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+mj-lt"/>
              </a:rPr>
              <a:t>Gặp</a:t>
            </a:r>
            <a:r>
              <a:rPr lang="en-US" b="1" dirty="0" smtClean="0">
                <a:solidFill>
                  <a:srgbClr val="006600"/>
                </a:solidFill>
                <a:latin typeface="+mj-lt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  <a:latin typeface="+mj-lt"/>
              </a:rPr>
              <a:t>Đà</a:t>
            </a:r>
            <a:r>
              <a:rPr lang="en-US" b="1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+mj-lt"/>
              </a:rPr>
              <a:t>Nẵng</a:t>
            </a:r>
            <a:r>
              <a:rPr lang="en-US" b="1" dirty="0" smtClean="0">
                <a:solidFill>
                  <a:srgbClr val="006600"/>
                </a:solidFill>
                <a:latin typeface="+mj-lt"/>
              </a:rPr>
              <a:t>)</a:t>
            </a:r>
          </a:p>
          <a:p>
            <a:pPr>
              <a:buClrTx/>
              <a:buFont typeface="Wingdings" pitchFamily="2" charset="2"/>
              <a:buChar char="v"/>
            </a:pPr>
            <a:endParaRPr lang="en-US" b="1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EF6D-BC74-43FB-A6FA-2D9383397F0C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32E7-7E2C-46F9-B4A1-EF0247DE73A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CNKSH trong Chăn nuôi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305799" cy="533400"/>
          </a:xfrm>
        </p:spPr>
        <p:txBody>
          <a:bodyPr/>
          <a:lstStyle/>
          <a:p>
            <a:pPr algn="just" eaLnBrk="1" hangingPunct="1">
              <a:buClrTx/>
              <a:buFont typeface="Wingdings" pitchFamily="2" charset="2"/>
              <a:buChar char="v"/>
            </a:pPr>
            <a:r>
              <a:rPr lang="nl-NL" b="1" dirty="0" smtClean="0">
                <a:solidFill>
                  <a:srgbClr val="0033CC"/>
                </a:solidFill>
                <a:latin typeface="+mj-lt"/>
              </a:rPr>
              <a:t> Các kiểu thiết bị compozit</a:t>
            </a:r>
          </a:p>
        </p:txBody>
      </p:sp>
      <p:pic>
        <p:nvPicPr>
          <p:cNvPr id="13316" name="Content Placeholder 6" descr="Moi truong xanh 2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0727" y="1703113"/>
            <a:ext cx="1715242" cy="1802087"/>
          </a:xfrm>
        </p:spPr>
      </p:pic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844061" y="609600"/>
            <a:ext cx="773723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endParaRPr lang="en-US" sz="2800" b="1">
              <a:solidFill>
                <a:schemeClr val="accent1">
                  <a:lumMod val="90000"/>
                  <a:lumOff val="10000"/>
                </a:schemeClr>
              </a:solidFill>
              <a:latin typeface="Arial" charset="0"/>
            </a:endParaRPr>
          </a:p>
          <a:p>
            <a:pPr algn="l">
              <a:defRPr/>
            </a:pPr>
            <a:endParaRPr lang="en-US" sz="2800" b="1">
              <a:solidFill>
                <a:schemeClr val="accent1">
                  <a:lumMod val="90000"/>
                  <a:lumOff val="10000"/>
                </a:schemeClr>
              </a:solidFill>
              <a:latin typeface="Arial" charset="0"/>
            </a:endParaRPr>
          </a:p>
        </p:txBody>
      </p:sp>
      <p:pic>
        <p:nvPicPr>
          <p:cNvPr id="13318" name="Picture 12" descr="DAFUGI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718" y="1703112"/>
            <a:ext cx="1734882" cy="178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9" descr="Hung vie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8046" y="1703113"/>
            <a:ext cx="1652954" cy="175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Box 13"/>
          <p:cNvSpPr txBox="1">
            <a:spLocks noChangeArrowheads="1"/>
          </p:cNvSpPr>
          <p:nvPr/>
        </p:nvSpPr>
        <p:spPr bwMode="auto">
          <a:xfrm>
            <a:off x="457200" y="3440668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+mn-lt"/>
              </a:rPr>
              <a:t>Trung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Quốc</a:t>
            </a:r>
            <a:endParaRPr lang="en-US" sz="2000" dirty="0">
              <a:latin typeface="+mn-lt"/>
            </a:endParaRPr>
          </a:p>
        </p:txBody>
      </p:sp>
      <p:sp>
        <p:nvSpPr>
          <p:cNvPr id="13321" name="TextBox 14"/>
          <p:cNvSpPr txBox="1">
            <a:spLocks noChangeArrowheads="1"/>
          </p:cNvSpPr>
          <p:nvPr/>
        </p:nvSpPr>
        <p:spPr bwMode="auto">
          <a:xfrm>
            <a:off x="4572000" y="3440668"/>
            <a:ext cx="1961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+mn-lt"/>
              </a:rPr>
              <a:t>Môi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trường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xanh</a:t>
            </a:r>
            <a:endParaRPr lang="en-US" sz="2000" dirty="0">
              <a:latin typeface="+mn-lt"/>
            </a:endParaRPr>
          </a:p>
        </p:txBody>
      </p:sp>
      <p:sp>
        <p:nvSpPr>
          <p:cNvPr id="13322" name="TextBox 15"/>
          <p:cNvSpPr txBox="1">
            <a:spLocks noChangeArrowheads="1"/>
          </p:cNvSpPr>
          <p:nvPr/>
        </p:nvSpPr>
        <p:spPr bwMode="auto">
          <a:xfrm>
            <a:off x="2561735" y="3440668"/>
            <a:ext cx="16002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+mn-lt"/>
              </a:rPr>
              <a:t>Hưng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Việt</a:t>
            </a:r>
            <a:endParaRPr lang="en-US" sz="2000" dirty="0">
              <a:latin typeface="+mn-lt"/>
            </a:endParaRPr>
          </a:p>
        </p:txBody>
      </p:sp>
      <p:pic>
        <p:nvPicPr>
          <p:cNvPr id="13" name="Picture 12" descr="Hung vuo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17526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TrungThanh (PTho)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38046" y="3962400"/>
            <a:ext cx="1676400" cy="16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381001" y="5726668"/>
            <a:ext cx="175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+mn-lt"/>
              </a:rPr>
              <a:t>Hùng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Vương</a:t>
            </a:r>
            <a:endParaRPr lang="en-US" sz="2000" dirty="0">
              <a:latin typeface="+mn-lt"/>
            </a:endParaRP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4724400" y="5726668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H</a:t>
            </a:r>
            <a:r>
              <a:rPr lang="vi-VN" sz="2000" dirty="0" smtClean="0">
                <a:latin typeface="+mn-lt"/>
              </a:rPr>
              <a:t>ư</a:t>
            </a:r>
            <a:r>
              <a:rPr lang="en-US" sz="2000" dirty="0" err="1" smtClean="0">
                <a:latin typeface="+mn-lt"/>
              </a:rPr>
              <a:t>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Lợi</a:t>
            </a:r>
            <a:endParaRPr lang="en-US" sz="2000" dirty="0">
              <a:latin typeface="+mn-lt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2514600" y="5726668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+mn-lt"/>
              </a:rPr>
              <a:t>Trung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Thành</a:t>
            </a:r>
            <a:endParaRPr lang="en-US" sz="2000" dirty="0">
              <a:latin typeface="+mn-lt"/>
            </a:endParaRPr>
          </a:p>
        </p:txBody>
      </p:sp>
      <p:pic>
        <p:nvPicPr>
          <p:cNvPr id="1027" name="Picture 3" descr="D:\Anh Bioga\Compozit\Quang Huy (2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1752600"/>
            <a:ext cx="1766951" cy="1680144"/>
          </a:xfrm>
          <a:prstGeom prst="rect">
            <a:avLst/>
          </a:prstGeom>
          <a:noFill/>
        </p:spPr>
      </p:pic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7087627" y="3429000"/>
            <a:ext cx="14946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+mn-lt"/>
              </a:rPr>
              <a:t>Quang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Huy</a:t>
            </a:r>
            <a:endParaRPr lang="en-US" sz="2000" dirty="0">
              <a:latin typeface="+mn-lt"/>
            </a:endParaRPr>
          </a:p>
        </p:txBody>
      </p:sp>
      <p:pic>
        <p:nvPicPr>
          <p:cNvPr id="1028" name="Picture 4" descr="D:\Anh Bioga\Compozit\DAFUGIA (NAn)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34200" y="3962400"/>
            <a:ext cx="1676400" cy="1598764"/>
          </a:xfrm>
          <a:prstGeom prst="rect">
            <a:avLst/>
          </a:prstGeom>
          <a:noFill/>
        </p:spPr>
      </p:pic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7010400" y="5715000"/>
            <a:ext cx="14946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+mn-lt"/>
              </a:rPr>
              <a:t>Việt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Hàn</a:t>
            </a:r>
            <a:endParaRPr lang="en-US" sz="2000" dirty="0">
              <a:latin typeface="+mn-lt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F68E-7CBF-4348-8467-C057769BB7CE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32E7-7E2C-46F9-B4A1-EF0247DE73A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CNKSH trong Chăn nuôi</a:t>
            </a:r>
            <a:endParaRPr lang="en-US"/>
          </a:p>
        </p:txBody>
      </p:sp>
      <p:sp>
        <p:nvSpPr>
          <p:cNvPr id="27" name="Content Placeholder 4"/>
          <p:cNvSpPr txBox="1">
            <a:spLocks/>
          </p:cNvSpPr>
          <p:nvPr/>
        </p:nvSpPr>
        <p:spPr bwMode="auto">
          <a:xfrm>
            <a:off x="457200" y="8382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nl-N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Các kiểu thiết </a:t>
            </a:r>
            <a:r>
              <a:rPr lang="nl-NL" b="1" kern="0" dirty="0" smtClean="0">
                <a:solidFill>
                  <a:srgbClr val="0033CC"/>
                </a:solidFill>
                <a:latin typeface="+mj-lt"/>
              </a:rPr>
              <a:t>bị compozit hình cầu</a:t>
            </a:r>
            <a:endParaRPr kumimoji="0" lang="nl-NL" sz="28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8" name="Picture 4" descr="D:\Anh Bioga\Compozit\DAFUGIA (NAn)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24400" y="3962400"/>
            <a:ext cx="1676400" cy="1653807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2"/>
          <p:cNvSpPr>
            <a:spLocks noGrp="1"/>
          </p:cNvSpPr>
          <p:nvPr>
            <p:ph type="title" sz="quarter"/>
          </p:nvPr>
        </p:nvSpPr>
        <p:spPr>
          <a:xfrm>
            <a:off x="609600" y="304800"/>
            <a:ext cx="8001000" cy="609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cs typeface="Arial" charset="0"/>
              </a:rPr>
              <a:t>Các</a:t>
            </a:r>
            <a:r>
              <a:rPr lang="en-US" sz="2800" b="1" dirty="0" smtClean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cs typeface="Arial" charset="0"/>
              </a:rPr>
              <a:t>k</a:t>
            </a:r>
            <a:r>
              <a:rPr lang="en-US" sz="2800" b="1" dirty="0" err="1" smtClean="0">
                <a:solidFill>
                  <a:srgbClr val="0000CC"/>
                </a:solidFill>
                <a:cs typeface="Times New Roman" pitchFamily="18" charset="0"/>
              </a:rPr>
              <a:t>iểu</a:t>
            </a:r>
            <a:r>
              <a:rPr lang="en-US" sz="2800" b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cs typeface="Times New Roman" pitchFamily="18" charset="0"/>
              </a:rPr>
              <a:t>thiết</a:t>
            </a:r>
            <a:r>
              <a:rPr lang="en-US" sz="2800" b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cs typeface="Times New Roman" pitchFamily="18" charset="0"/>
              </a:rPr>
              <a:t>compozit</a:t>
            </a:r>
            <a:r>
              <a:rPr lang="en-US" sz="2800" b="1" dirty="0" smtClean="0">
                <a:solidFill>
                  <a:srgbClr val="0000CC"/>
                </a:solidFill>
                <a:cs typeface="Times New Roman" pitchFamily="18" charset="0"/>
              </a:rPr>
              <a:t> KT3C </a:t>
            </a:r>
            <a:r>
              <a:rPr lang="en-US" sz="2800" b="1" dirty="0" err="1" smtClean="0">
                <a:solidFill>
                  <a:srgbClr val="0000CC"/>
                </a:solidFill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CC"/>
                </a:solidFill>
                <a:cs typeface="Times New Roman" pitchFamily="18" charset="0"/>
              </a:rPr>
              <a:t> KT3C2 </a:t>
            </a:r>
          </a:p>
        </p:txBody>
      </p:sp>
      <p:pic>
        <p:nvPicPr>
          <p:cNvPr id="12296" name="Content Placeholder 11" descr="IMG_5312.JPG"/>
          <p:cNvPicPr>
            <a:picLocks noGrp="1"/>
          </p:cNvPicPr>
          <p:nvPr>
            <p:ph sz="quarter" idx="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29200" y="990600"/>
            <a:ext cx="3124200" cy="2438400"/>
          </a:xfrm>
        </p:spPr>
      </p:pic>
      <p:pic>
        <p:nvPicPr>
          <p:cNvPr id="12298" name="Content Placeholder 19" descr="KT3Csx.jpg"/>
          <p:cNvPicPr>
            <a:picLocks noGrp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71800" y="990600"/>
            <a:ext cx="1905000" cy="2438400"/>
          </a:xfr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43E383-48A1-4642-A19B-E593DAA7BE9C}" type="datetime1">
              <a:rPr lang="vi-VN" smtClean="0"/>
              <a:pPr>
                <a:defRPr/>
              </a:pPr>
              <a:t>20/10/2017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DB8E1-207A-4238-B275-DD5C1D44197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CNKSH trong Chăn nuôi</a:t>
            </a:r>
            <a:endParaRPr lang="en-US"/>
          </a:p>
        </p:txBody>
      </p:sp>
      <p:pic>
        <p:nvPicPr>
          <p:cNvPr id="8" name="Content Placeholder 13" descr="IMG_5312.JPG"/>
          <p:cNvPicPr>
            <a:picLocks noGrp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29200" y="3581400"/>
            <a:ext cx="3124200" cy="2438400"/>
          </a:xfrm>
        </p:spPr>
      </p:pic>
      <p:pic>
        <p:nvPicPr>
          <p:cNvPr id="9" name="Content Placeholder 20" descr="Lo vao ra KT3C2.jpg"/>
          <p:cNvPicPr>
            <a:picLocks noGrp="1"/>
          </p:cNvPicPr>
          <p:nvPr>
            <p:ph sz="quarter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3581400"/>
            <a:ext cx="1905000" cy="2405661"/>
          </a:xfrm>
        </p:spPr>
      </p:pic>
      <p:sp>
        <p:nvSpPr>
          <p:cNvPr id="10" name="Title 12"/>
          <p:cNvSpPr txBox="1">
            <a:spLocks/>
          </p:cNvSpPr>
          <p:nvPr/>
        </p:nvSpPr>
        <p:spPr bwMode="auto">
          <a:xfrm>
            <a:off x="762000" y="1295400"/>
            <a:ext cx="213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Kiểu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 KT3C</a:t>
            </a:r>
          </a:p>
          <a:p>
            <a:pPr lvl="0" eaLnBrk="1" hangingPunct="1"/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Trung</a:t>
            </a:r>
            <a:r>
              <a:rPr lang="en-US" sz="2000" kern="0" dirty="0" smtClean="0">
                <a:solidFill>
                  <a:srgbClr val="0000CC"/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CC"/>
                </a:solidFill>
                <a:latin typeface="+mn-lt"/>
                <a:ea typeface="+mj-ea"/>
                <a:cs typeface="Times New Roman" pitchFamily="18" charset="0"/>
              </a:rPr>
              <a:t>tâm</a:t>
            </a:r>
            <a:r>
              <a:rPr lang="en-US" sz="2000" kern="0" dirty="0" smtClean="0">
                <a:solidFill>
                  <a:srgbClr val="0000CC"/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CC"/>
                </a:solidFill>
                <a:latin typeface="+mn-lt"/>
                <a:ea typeface="+mj-ea"/>
                <a:cs typeface="Times New Roman" pitchFamily="18" charset="0"/>
              </a:rPr>
              <a:t>Công</a:t>
            </a:r>
            <a:r>
              <a:rPr lang="en-US" sz="2000" kern="0" dirty="0" smtClean="0">
                <a:solidFill>
                  <a:srgbClr val="0000CC"/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CC"/>
                </a:solidFill>
                <a:latin typeface="+mn-lt"/>
                <a:ea typeface="+mj-ea"/>
                <a:cs typeface="Times New Roman" pitchFamily="18" charset="0"/>
              </a:rPr>
              <a:t>nghệ</a:t>
            </a:r>
            <a:r>
              <a:rPr lang="en-US" sz="2000" kern="0" dirty="0" smtClean="0">
                <a:solidFill>
                  <a:srgbClr val="0000CC"/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CC"/>
                </a:solidFill>
                <a:latin typeface="+mn-lt"/>
                <a:ea typeface="+mj-ea"/>
                <a:cs typeface="Times New Roman" pitchFamily="18" charset="0"/>
              </a:rPr>
              <a:t>Khí</a:t>
            </a:r>
            <a:r>
              <a:rPr lang="en-US" sz="2000" kern="0" dirty="0" smtClean="0">
                <a:solidFill>
                  <a:srgbClr val="0000CC"/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CC"/>
                </a:solidFill>
                <a:latin typeface="+mn-lt"/>
                <a:ea typeface="+mj-ea"/>
                <a:cs typeface="Times New Roman" pitchFamily="18" charset="0"/>
              </a:rPr>
              <a:t>sinh</a:t>
            </a:r>
            <a:r>
              <a:rPr lang="en-US" sz="2000" kern="0" dirty="0" smtClean="0">
                <a:solidFill>
                  <a:srgbClr val="0000CC"/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CC"/>
                </a:solidFill>
                <a:latin typeface="+mn-lt"/>
                <a:ea typeface="+mj-ea"/>
                <a:cs typeface="Times New Roman" pitchFamily="18" charset="0"/>
              </a:rPr>
              <a:t>học</a:t>
            </a:r>
            <a:r>
              <a:rPr lang="en-US" sz="2000" kern="0" dirty="0" smtClean="0">
                <a:solidFill>
                  <a:srgbClr val="0000CC"/>
                </a:solidFill>
                <a:latin typeface="+mn-lt"/>
                <a:ea typeface="+mj-ea"/>
                <a:cs typeface="Times New Roman" pitchFamily="18" charset="0"/>
              </a:rPr>
              <a:t> (BTC)</a:t>
            </a:r>
          </a:p>
          <a:p>
            <a:pPr lvl="0" eaLnBrk="1" hangingPunct="1"/>
            <a:r>
              <a:rPr lang="en-US" sz="2000" kern="0" dirty="0" err="1" smtClean="0">
                <a:solidFill>
                  <a:srgbClr val="0000CC"/>
                </a:solidFill>
                <a:latin typeface="+mn-lt"/>
                <a:ea typeface="+mj-ea"/>
                <a:cs typeface="Times New Roman" pitchFamily="18" charset="0"/>
              </a:rPr>
              <a:t>Cty</a:t>
            </a:r>
            <a:r>
              <a:rPr lang="en-US" sz="2000" kern="0" dirty="0" smtClean="0">
                <a:solidFill>
                  <a:srgbClr val="0000CC"/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CC"/>
                </a:solidFill>
                <a:latin typeface="+mn-lt"/>
                <a:ea typeface="+mj-ea"/>
                <a:cs typeface="Times New Roman" pitchFamily="18" charset="0"/>
              </a:rPr>
              <a:t>Thành</a:t>
            </a:r>
            <a:r>
              <a:rPr lang="en-US" sz="2000" kern="0" dirty="0" smtClean="0">
                <a:solidFill>
                  <a:srgbClr val="0000CC"/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CC"/>
                </a:solidFill>
                <a:latin typeface="+mn-lt"/>
                <a:ea typeface="+mj-ea"/>
                <a:cs typeface="Times New Roman" pitchFamily="18" charset="0"/>
              </a:rPr>
              <a:t>Lộc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15" name="Title 12"/>
          <p:cNvSpPr txBox="1">
            <a:spLocks/>
          </p:cNvSpPr>
          <p:nvPr/>
        </p:nvSpPr>
        <p:spPr bwMode="auto">
          <a:xfrm>
            <a:off x="762000" y="3733800"/>
            <a:ext cx="213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Kiểu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 KT3C2</a:t>
            </a:r>
          </a:p>
          <a:p>
            <a:pPr lvl="0" eaLnBrk="1" hangingPunct="1"/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Trung</a:t>
            </a:r>
            <a:r>
              <a:rPr lang="en-US" sz="2000" kern="0" dirty="0" smtClean="0">
                <a:solidFill>
                  <a:srgbClr val="0000CC"/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CC"/>
                </a:solidFill>
                <a:latin typeface="+mn-lt"/>
                <a:ea typeface="+mj-ea"/>
                <a:cs typeface="Times New Roman" pitchFamily="18" charset="0"/>
              </a:rPr>
              <a:t>tâm</a:t>
            </a:r>
            <a:r>
              <a:rPr lang="en-US" sz="2000" kern="0" dirty="0" smtClean="0">
                <a:solidFill>
                  <a:srgbClr val="0000CC"/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CC"/>
                </a:solidFill>
                <a:latin typeface="+mn-lt"/>
                <a:ea typeface="+mj-ea"/>
                <a:cs typeface="Times New Roman" pitchFamily="18" charset="0"/>
              </a:rPr>
              <a:t>Công</a:t>
            </a:r>
            <a:r>
              <a:rPr lang="en-US" sz="2000" kern="0" dirty="0" smtClean="0">
                <a:solidFill>
                  <a:srgbClr val="0000CC"/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CC"/>
                </a:solidFill>
                <a:latin typeface="+mn-lt"/>
                <a:ea typeface="+mj-ea"/>
                <a:cs typeface="Times New Roman" pitchFamily="18" charset="0"/>
              </a:rPr>
              <a:t>nghệ</a:t>
            </a:r>
            <a:r>
              <a:rPr lang="en-US" sz="2000" kern="0" dirty="0" smtClean="0">
                <a:solidFill>
                  <a:srgbClr val="0000CC"/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CC"/>
                </a:solidFill>
                <a:latin typeface="+mn-lt"/>
                <a:ea typeface="+mj-ea"/>
                <a:cs typeface="Times New Roman" pitchFamily="18" charset="0"/>
              </a:rPr>
              <a:t>Khí</a:t>
            </a:r>
            <a:r>
              <a:rPr lang="en-US" sz="2000" kern="0" dirty="0" smtClean="0">
                <a:solidFill>
                  <a:srgbClr val="0000CC"/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CC"/>
                </a:solidFill>
                <a:latin typeface="+mn-lt"/>
                <a:ea typeface="+mj-ea"/>
                <a:cs typeface="Times New Roman" pitchFamily="18" charset="0"/>
              </a:rPr>
              <a:t>sinh</a:t>
            </a:r>
            <a:r>
              <a:rPr lang="en-US" sz="2000" kern="0" dirty="0" smtClean="0">
                <a:solidFill>
                  <a:srgbClr val="0000CC"/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CC"/>
                </a:solidFill>
                <a:latin typeface="+mn-lt"/>
                <a:ea typeface="+mj-ea"/>
                <a:cs typeface="Times New Roman" pitchFamily="18" charset="0"/>
              </a:rPr>
              <a:t>học</a:t>
            </a:r>
            <a:r>
              <a:rPr lang="en-US" sz="2000" kern="0" dirty="0" smtClean="0">
                <a:solidFill>
                  <a:srgbClr val="0000CC"/>
                </a:solidFill>
                <a:latin typeface="+mn-lt"/>
                <a:ea typeface="+mj-ea"/>
                <a:cs typeface="Times New Roman" pitchFamily="18" charset="0"/>
              </a:rPr>
              <a:t> (BTC)</a:t>
            </a:r>
          </a:p>
          <a:p>
            <a:pPr lvl="0" eaLnBrk="1" hangingPunct="1"/>
            <a:r>
              <a:rPr lang="en-US" sz="2000" kern="0" dirty="0" err="1" smtClean="0">
                <a:solidFill>
                  <a:srgbClr val="0000CC"/>
                </a:solidFill>
                <a:latin typeface="+mn-lt"/>
                <a:ea typeface="+mj-ea"/>
                <a:cs typeface="Times New Roman" pitchFamily="18" charset="0"/>
              </a:rPr>
              <a:t>Cty</a:t>
            </a:r>
            <a:r>
              <a:rPr lang="en-US" sz="2000" kern="0" dirty="0" smtClean="0">
                <a:solidFill>
                  <a:srgbClr val="0000CC"/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CC"/>
                </a:solidFill>
                <a:latin typeface="+mn-lt"/>
                <a:ea typeface="+mj-ea"/>
                <a:cs typeface="Times New Roman" pitchFamily="18" charset="0"/>
              </a:rPr>
              <a:t>Bảo</a:t>
            </a:r>
            <a:r>
              <a:rPr lang="en-US" sz="2000" kern="0" dirty="0" smtClean="0">
                <a:solidFill>
                  <a:srgbClr val="0000CC"/>
                </a:solidFill>
                <a:latin typeface="+mn-lt"/>
                <a:ea typeface="+mj-ea"/>
                <a:cs typeface="Times New Roman" pitchFamily="18" charset="0"/>
              </a:rPr>
              <a:t> Chung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2"/>
          <p:cNvSpPr>
            <a:spLocks noGrp="1"/>
          </p:cNvSpPr>
          <p:nvPr>
            <p:ph type="title" sz="quarter"/>
          </p:nvPr>
        </p:nvSpPr>
        <p:spPr>
          <a:xfrm>
            <a:off x="609600" y="304800"/>
            <a:ext cx="8001000" cy="609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cs typeface="Arial" charset="0"/>
              </a:rPr>
              <a:t>Các</a:t>
            </a:r>
            <a:r>
              <a:rPr lang="en-US" sz="2800" b="1" dirty="0" smtClean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cs typeface="Arial" charset="0"/>
              </a:rPr>
              <a:t>k</a:t>
            </a:r>
            <a:r>
              <a:rPr lang="en-US" sz="2800" b="1" dirty="0" err="1" smtClean="0">
                <a:solidFill>
                  <a:srgbClr val="0000CC"/>
                </a:solidFill>
                <a:cs typeface="Times New Roman" pitchFamily="18" charset="0"/>
              </a:rPr>
              <a:t>iểu</a:t>
            </a:r>
            <a:r>
              <a:rPr lang="en-US" sz="2800" b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cs typeface="Times New Roman" pitchFamily="18" charset="0"/>
              </a:rPr>
              <a:t>thiết</a:t>
            </a:r>
            <a:r>
              <a:rPr lang="en-US" sz="2800" b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cs typeface="Times New Roman" pitchFamily="18" charset="0"/>
              </a:rPr>
              <a:t>compozit</a:t>
            </a:r>
            <a:r>
              <a:rPr lang="en-US" sz="2800" b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cs typeface="Times New Roman" pitchFamily="18" charset="0"/>
              </a:rPr>
              <a:t>trụ</a:t>
            </a:r>
            <a:r>
              <a:rPr lang="en-US" sz="2800" b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43E383-48A1-4642-A19B-E593DAA7BE9C}" type="datetime1">
              <a:rPr lang="vi-VN" smtClean="0"/>
              <a:pPr>
                <a:defRPr/>
              </a:pPr>
              <a:t>20/10/2017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DB8E1-207A-4238-B275-DD5C1D44197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CNKSH trong Chăn nuôi</a:t>
            </a:r>
            <a:endParaRPr lang="en-US"/>
          </a:p>
        </p:txBody>
      </p:sp>
      <p:pic>
        <p:nvPicPr>
          <p:cNvPr id="8" name="Content Placeholder 13" descr="IMG_5312.JPG"/>
          <p:cNvPicPr>
            <a:picLocks noGrp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191000" y="3657600"/>
            <a:ext cx="3467100" cy="2438400"/>
          </a:xfrm>
        </p:spPr>
      </p:pic>
      <p:sp>
        <p:nvSpPr>
          <p:cNvPr id="10" name="Title 12"/>
          <p:cNvSpPr txBox="1">
            <a:spLocks/>
          </p:cNvSpPr>
          <p:nvPr/>
        </p:nvSpPr>
        <p:spPr bwMode="auto">
          <a:xfrm>
            <a:off x="762000" y="1295400"/>
            <a:ext cx="213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1" hangingPunct="1"/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15" name="Title 12"/>
          <p:cNvSpPr txBox="1">
            <a:spLocks/>
          </p:cNvSpPr>
          <p:nvPr/>
        </p:nvSpPr>
        <p:spPr bwMode="auto">
          <a:xfrm>
            <a:off x="762000" y="3733800"/>
            <a:ext cx="213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1" hangingPunct="1"/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"/>
          </p:nvPr>
        </p:nvSpPr>
        <p:spPr>
          <a:xfrm>
            <a:off x="1524000" y="1752600"/>
            <a:ext cx="2362200" cy="990600"/>
          </a:xfrm>
        </p:spPr>
        <p:txBody>
          <a:bodyPr/>
          <a:lstStyle/>
          <a:p>
            <a:pPr lvl="0" eaLnBrk="1" hangingPunct="1">
              <a:buNone/>
            </a:pPr>
            <a:r>
              <a:rPr lang="en-US" sz="2400" b="1" dirty="0" err="1" smtClean="0">
                <a:solidFill>
                  <a:srgbClr val="0000CC"/>
                </a:solidFill>
                <a:cs typeface="Times New Roman" pitchFamily="18" charset="0"/>
              </a:rPr>
              <a:t>Kiểu</a:t>
            </a:r>
            <a:r>
              <a:rPr lang="en-US" sz="2400" b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cs typeface="Times New Roman" pitchFamily="18" charset="0"/>
              </a:rPr>
              <a:t>trụ</a:t>
            </a:r>
            <a:endParaRPr lang="en-US" sz="2400" b="1" dirty="0" smtClean="0">
              <a:solidFill>
                <a:srgbClr val="0000CC"/>
              </a:solidFill>
              <a:cs typeface="Times New Roman" pitchFamily="18" charset="0"/>
            </a:endParaRPr>
          </a:p>
          <a:p>
            <a:pPr lvl="0" eaLnBrk="1" hangingPunct="1">
              <a:buNone/>
            </a:pPr>
            <a:r>
              <a:rPr lang="en-US" sz="2400" dirty="0" err="1" smtClean="0">
                <a:solidFill>
                  <a:srgbClr val="0000CC"/>
                </a:solidFill>
                <a:cs typeface="Times New Roman" pitchFamily="18" charset="0"/>
              </a:rPr>
              <a:t>Cty</a:t>
            </a:r>
            <a:r>
              <a:rPr lang="en-US" sz="2400" dirty="0" smtClean="0">
                <a:solidFill>
                  <a:srgbClr val="0000CC"/>
                </a:solidFill>
                <a:cs typeface="Times New Roman" pitchFamily="18" charset="0"/>
              </a:rPr>
              <a:t> Minh </a:t>
            </a:r>
            <a:r>
              <a:rPr lang="en-US" sz="2400" dirty="0" err="1" smtClean="0">
                <a:solidFill>
                  <a:srgbClr val="0000CC"/>
                </a:solidFill>
                <a:cs typeface="Times New Roman" pitchFamily="18" charset="0"/>
              </a:rPr>
              <a:t>Tuấn</a:t>
            </a:r>
            <a:endParaRPr lang="en-US" sz="2400" dirty="0" smtClean="0">
              <a:solidFill>
                <a:srgbClr val="0000CC"/>
              </a:solidFill>
              <a:cs typeface="Times New Roman" pitchFamily="18" charset="0"/>
            </a:endParaRPr>
          </a:p>
          <a:p>
            <a:pPr>
              <a:buNone/>
            </a:pPr>
            <a:endParaRPr lang="en-US" sz="24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3"/>
          </p:nvPr>
        </p:nvSpPr>
        <p:spPr>
          <a:xfrm>
            <a:off x="1600200" y="4191000"/>
            <a:ext cx="2667000" cy="990600"/>
          </a:xfrm>
        </p:spPr>
        <p:txBody>
          <a:bodyPr/>
          <a:lstStyle/>
          <a:p>
            <a:pPr lvl="0" eaLnBrk="1" hangingPunct="1">
              <a:buNone/>
            </a:pPr>
            <a:r>
              <a:rPr lang="en-US" sz="2400" b="1" dirty="0" err="1" smtClean="0">
                <a:solidFill>
                  <a:srgbClr val="0000CC"/>
                </a:solidFill>
                <a:cs typeface="Times New Roman" pitchFamily="18" charset="0"/>
              </a:rPr>
              <a:t>Kiểu</a:t>
            </a:r>
            <a:r>
              <a:rPr lang="en-US" sz="2400" b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cs typeface="Times New Roman" pitchFamily="18" charset="0"/>
              </a:rPr>
              <a:t>trụ</a:t>
            </a:r>
            <a:endParaRPr lang="en-US" sz="2400" b="1" dirty="0" smtClean="0">
              <a:solidFill>
                <a:srgbClr val="0000CC"/>
              </a:solidFill>
              <a:cs typeface="Times New Roman" pitchFamily="18" charset="0"/>
            </a:endParaRPr>
          </a:p>
          <a:p>
            <a:pPr lvl="0" eaLnBrk="1" hangingPunct="1">
              <a:buNone/>
            </a:pPr>
            <a:r>
              <a:rPr lang="en-US" sz="2400" dirty="0" err="1" smtClean="0">
                <a:solidFill>
                  <a:srgbClr val="0000CC"/>
                </a:solidFill>
                <a:cs typeface="Times New Roman" pitchFamily="18" charset="0"/>
              </a:rPr>
              <a:t>Cty</a:t>
            </a:r>
            <a:r>
              <a:rPr lang="en-US" sz="24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cs typeface="Times New Roman" pitchFamily="18" charset="0"/>
              </a:rPr>
              <a:t>Thái</a:t>
            </a:r>
            <a:r>
              <a:rPr lang="en-US" sz="2400" dirty="0" smtClean="0">
                <a:solidFill>
                  <a:srgbClr val="0000CC"/>
                </a:solidFill>
                <a:cs typeface="Times New Roman" pitchFamily="18" charset="0"/>
              </a:rPr>
              <a:t> D</a:t>
            </a:r>
            <a:r>
              <a:rPr lang="vi-VN" sz="2400" dirty="0" smtClean="0">
                <a:solidFill>
                  <a:srgbClr val="0000CC"/>
                </a:solidFill>
                <a:cs typeface="Times New Roman" pitchFamily="18" charset="0"/>
              </a:rPr>
              <a:t>ươ</a:t>
            </a:r>
            <a:r>
              <a:rPr lang="en-US" sz="2400" dirty="0" err="1" smtClean="0">
                <a:solidFill>
                  <a:srgbClr val="0000CC"/>
                </a:solidFill>
                <a:cs typeface="Times New Roman" pitchFamily="18" charset="0"/>
              </a:rPr>
              <a:t>ng</a:t>
            </a:r>
            <a:endParaRPr lang="en-US" sz="2400" dirty="0" smtClean="0">
              <a:solidFill>
                <a:srgbClr val="0000CC"/>
              </a:solidFill>
              <a:cs typeface="Times New Roman" pitchFamily="18" charset="0"/>
            </a:endParaRPr>
          </a:p>
          <a:p>
            <a:pPr>
              <a:buNone/>
            </a:pPr>
            <a:endParaRPr lang="en-US" sz="2400" dirty="0"/>
          </a:p>
        </p:txBody>
      </p:sp>
      <p:pic>
        <p:nvPicPr>
          <p:cNvPr id="19" name="Content Placeholder 11" descr="IMG_5312.JPG"/>
          <p:cNvPicPr>
            <a:picLocks noGrp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1187722"/>
            <a:ext cx="3505200" cy="2317478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2"/>
          <p:cNvSpPr>
            <a:spLocks noGrp="1"/>
          </p:cNvSpPr>
          <p:nvPr>
            <p:ph type="title" sz="quarter"/>
          </p:nvPr>
        </p:nvSpPr>
        <p:spPr>
          <a:xfrm>
            <a:off x="609600" y="533400"/>
            <a:ext cx="8001000" cy="6096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cs typeface="Times New Roman" pitchFamily="18" charset="0"/>
              </a:rPr>
              <a:t>Kiểu</a:t>
            </a:r>
            <a:r>
              <a:rPr lang="en-US" sz="2800" b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cs typeface="Times New Roman" pitchFamily="18" charset="0"/>
              </a:rPr>
              <a:t>nhựa</a:t>
            </a:r>
            <a:r>
              <a:rPr lang="en-US" sz="2800" b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cs typeface="Times New Roman" pitchFamily="18" charset="0"/>
              </a:rPr>
              <a:t>tái</a:t>
            </a:r>
            <a:r>
              <a:rPr lang="en-US" sz="2800" b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– </a:t>
            </a:r>
            <a:r>
              <a:rPr lang="en-US" sz="2800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Cty</a:t>
            </a:r>
            <a:r>
              <a:rPr lang="en-US" sz="2800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tr</a:t>
            </a:r>
            <a:r>
              <a:rPr lang="vi-VN" sz="2800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ường</a:t>
            </a:r>
            <a:r>
              <a:rPr lang="en-US" sz="2800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xanh</a:t>
            </a:r>
            <a:r>
              <a:rPr lang="en-US" sz="2800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 </a:t>
            </a:r>
          </a:p>
        </p:txBody>
      </p:sp>
      <p:pic>
        <p:nvPicPr>
          <p:cNvPr id="12297" name="Content Placeholder 13" descr="IMG_5312.JPG"/>
          <p:cNvPicPr>
            <a:picLocks noGrp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295400" y="1219200"/>
            <a:ext cx="6553200" cy="4800599"/>
          </a:xfr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43E383-48A1-4642-A19B-E593DAA7BE9C}" type="datetime1">
              <a:rPr lang="vi-VN" smtClean="0"/>
              <a:pPr>
                <a:defRPr/>
              </a:pPr>
              <a:t>20/10/2017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DB8E1-207A-4238-B275-DD5C1D44197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CNKSH trong Chăn nuôi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762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3. </a:t>
            </a:r>
            <a:r>
              <a:rPr lang="en-US" sz="3200" b="1" dirty="0" err="1" smtClean="0">
                <a:solidFill>
                  <a:srgbClr val="0033CC"/>
                </a:solidFill>
              </a:rPr>
              <a:t>Thiết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bị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quy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mô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vừa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620000" cy="1143000"/>
          </a:xfrm>
        </p:spPr>
        <p:txBody>
          <a:bodyPr/>
          <a:lstStyle/>
          <a:p>
            <a:pPr>
              <a:buClrTx/>
              <a:buNone/>
            </a:pPr>
            <a:r>
              <a:rPr lang="en-US" b="1" dirty="0" smtClean="0">
                <a:solidFill>
                  <a:srgbClr val="006600"/>
                </a:solidFill>
                <a:latin typeface="+mj-lt"/>
              </a:rPr>
              <a:t>A. </a:t>
            </a:r>
            <a:r>
              <a:rPr lang="en-US" b="1" dirty="0" err="1" smtClean="0">
                <a:solidFill>
                  <a:srgbClr val="006600"/>
                </a:solidFill>
                <a:latin typeface="+mj-lt"/>
              </a:rPr>
              <a:t>Loại</a:t>
            </a:r>
            <a:r>
              <a:rPr lang="en-US" b="1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+mj-lt"/>
              </a:rPr>
              <a:t>nắp</a:t>
            </a:r>
            <a:r>
              <a:rPr lang="en-US" b="1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+mj-lt"/>
              </a:rPr>
              <a:t>nổi</a:t>
            </a:r>
            <a:endParaRPr lang="en-US" b="1" dirty="0" smtClean="0">
              <a:solidFill>
                <a:srgbClr val="006600"/>
              </a:solidFill>
              <a:latin typeface="+mj-lt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006600"/>
                </a:solidFill>
              </a:rPr>
              <a:t>Hiện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 err="1" smtClean="0">
                <a:solidFill>
                  <a:srgbClr val="006600"/>
                </a:solidFill>
              </a:rPr>
              <a:t>hầu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 err="1" smtClean="0">
                <a:solidFill>
                  <a:srgbClr val="006600"/>
                </a:solidFill>
              </a:rPr>
              <a:t>như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 err="1" smtClean="0">
                <a:solidFill>
                  <a:srgbClr val="006600"/>
                </a:solidFill>
              </a:rPr>
              <a:t>không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 err="1" smtClean="0">
                <a:solidFill>
                  <a:srgbClr val="006600"/>
                </a:solidFill>
              </a:rPr>
              <a:t>còn</a:t>
            </a:r>
            <a:endParaRPr lang="en-US" dirty="0" smtClean="0">
              <a:solidFill>
                <a:srgbClr val="006600"/>
              </a:solidFill>
            </a:endParaRPr>
          </a:p>
          <a:p>
            <a:pPr>
              <a:buNone/>
            </a:pPr>
            <a:endParaRPr lang="en-US" dirty="0"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11" name="Content Placeholder 10" descr="Nap noi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751535"/>
            <a:ext cx="3986212" cy="2868490"/>
          </a:xfrm>
        </p:spPr>
      </p:pic>
      <p:pic>
        <p:nvPicPr>
          <p:cNvPr id="12" name="Picture 11" descr="NNoiKThi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743200"/>
            <a:ext cx="3705225" cy="289560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EBDE-3D82-488E-A5E5-0A84C74FFBC3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32E7-7E2C-46F9-B4A1-EF0247DE73A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CNKSH trong Chăn nuôi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457200"/>
            <a:ext cx="4802188" cy="685800"/>
          </a:xfrm>
          <a:noFill/>
        </p:spPr>
        <p:txBody>
          <a:bodyPr anchor="t"/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>
                <a:solidFill>
                  <a:srgbClr val="008000"/>
                </a:solidFill>
              </a:rPr>
              <a:t>I. MỞ ĐẦU</a:t>
            </a:r>
            <a:endParaRPr lang="en-US" sz="3200" b="1" dirty="0" smtClean="0">
              <a:solidFill>
                <a:srgbClr val="008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4419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v"/>
            </a:pPr>
            <a:r>
              <a:rPr lang="en-US" sz="2400" dirty="0" err="1" smtClean="0"/>
              <a:t>Quá</a:t>
            </a:r>
            <a:r>
              <a:rPr lang="en-US" sz="2400" dirty="0" smtClean="0"/>
              <a:t> </a:t>
            </a:r>
            <a:r>
              <a:rPr lang="en-US" sz="2400" dirty="0" err="1" smtClean="0"/>
              <a:t>trình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huỷ</a:t>
            </a:r>
            <a:r>
              <a:rPr lang="en-US" sz="2400" dirty="0" smtClean="0"/>
              <a:t>: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 </a:t>
            </a:r>
            <a:r>
              <a:rPr lang="en-US" sz="2400" dirty="0" err="1" smtClean="0"/>
              <a:t>hữu</a:t>
            </a:r>
            <a:r>
              <a:rPr lang="en-US" sz="2400" dirty="0" smtClean="0"/>
              <a:t> </a:t>
            </a:r>
            <a:r>
              <a:rPr lang="en-US" sz="2400" dirty="0" err="1" smtClean="0"/>
              <a:t>cơ</a:t>
            </a:r>
            <a:r>
              <a:rPr lang="en-US" sz="2400" dirty="0" smtClean="0"/>
              <a:t> </a:t>
            </a:r>
            <a:r>
              <a:rPr lang="en-US" sz="2400" dirty="0" err="1" smtClean="0"/>
              <a:t>thối</a:t>
            </a:r>
            <a:r>
              <a:rPr lang="en-US" sz="2400" dirty="0" smtClean="0"/>
              <a:t> </a:t>
            </a:r>
            <a:r>
              <a:rPr lang="en-US" sz="2400" dirty="0" err="1" smtClean="0"/>
              <a:t>rữa</a:t>
            </a:r>
            <a:r>
              <a:rPr lang="en-US" sz="2400" dirty="0" smtClean="0"/>
              <a:t> </a:t>
            </a:r>
            <a:r>
              <a:rPr lang="en-US" sz="2400" dirty="0" smtClean="0">
                <a:cs typeface="Times New Roman" pitchFamily="18" charset="0"/>
              </a:rPr>
              <a:t>→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 </a:t>
            </a:r>
            <a:r>
              <a:rPr lang="en-US" sz="2400" dirty="0" err="1" smtClean="0"/>
              <a:t>khác</a:t>
            </a:r>
            <a:r>
              <a:rPr lang="en-US" sz="2400" dirty="0" smtClean="0"/>
              <a:t>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v"/>
            </a:pPr>
            <a:r>
              <a:rPr lang="en-US" sz="2400" dirty="0" err="1" smtClean="0"/>
              <a:t>Quá</a:t>
            </a:r>
            <a:r>
              <a:rPr lang="en-US" sz="2400" dirty="0" smtClean="0"/>
              <a:t> </a:t>
            </a:r>
            <a:r>
              <a:rPr lang="en-US" sz="2400" dirty="0" err="1" smtClean="0"/>
              <a:t>trình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huỷ</a:t>
            </a:r>
            <a:r>
              <a:rPr lang="en-US" sz="2400" dirty="0" smtClean="0"/>
              <a:t> </a:t>
            </a:r>
            <a:r>
              <a:rPr lang="en-US" sz="2400" dirty="0" err="1" smtClean="0"/>
              <a:t>xảy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do </a:t>
            </a:r>
            <a:r>
              <a:rPr lang="en-US" sz="2400" dirty="0" err="1" smtClean="0"/>
              <a:t>tác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rất</a:t>
            </a:r>
            <a:r>
              <a:rPr lang="en-US" sz="2400" dirty="0" smtClean="0"/>
              <a:t> </a:t>
            </a:r>
            <a:r>
              <a:rPr lang="en-US" sz="2400" dirty="0" err="1" smtClean="0"/>
              <a:t>nhiều</a:t>
            </a:r>
            <a:r>
              <a:rPr lang="en-US" sz="2400" dirty="0" smtClean="0"/>
              <a:t> vi </a:t>
            </a:r>
            <a:r>
              <a:rPr lang="en-US" sz="2400" dirty="0" err="1" smtClean="0"/>
              <a:t>sinh</a:t>
            </a:r>
            <a:r>
              <a:rPr lang="en-US" sz="2400" dirty="0" smtClean="0"/>
              <a:t> </a:t>
            </a:r>
            <a:r>
              <a:rPr lang="en-US" sz="2400" dirty="0" err="1" smtClean="0"/>
              <a:t>vật</a:t>
            </a:r>
            <a:r>
              <a:rPr lang="en-US" sz="2400" dirty="0" smtClean="0"/>
              <a:t>, </a:t>
            </a:r>
            <a:r>
              <a:rPr lang="en-US" sz="2400" dirty="0" err="1" smtClean="0"/>
              <a:t>chủ</a:t>
            </a:r>
            <a:r>
              <a:rPr lang="en-US" sz="2400" dirty="0" smtClean="0"/>
              <a:t> </a:t>
            </a:r>
            <a:r>
              <a:rPr lang="en-US" sz="2400" dirty="0" err="1" smtClean="0"/>
              <a:t>yếu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vi </a:t>
            </a:r>
            <a:r>
              <a:rPr lang="en-US" sz="2400" dirty="0" err="1" smtClean="0"/>
              <a:t>khuẩn</a:t>
            </a:r>
            <a:r>
              <a:rPr lang="en-US" sz="2400" dirty="0" smtClean="0"/>
              <a:t>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v"/>
            </a:pPr>
            <a:r>
              <a:rPr lang="en-US" sz="2400" dirty="0" smtClean="0"/>
              <a:t>2 </a:t>
            </a:r>
            <a:r>
              <a:rPr lang="en-US" sz="2400" dirty="0" err="1" smtClean="0"/>
              <a:t>quá</a:t>
            </a:r>
            <a:r>
              <a:rPr lang="en-US" sz="2400" dirty="0" smtClean="0"/>
              <a:t> </a:t>
            </a:r>
            <a:r>
              <a:rPr lang="en-US" sz="2400" dirty="0" err="1" smtClean="0"/>
              <a:t>trình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huỷ</a:t>
            </a:r>
            <a:r>
              <a:rPr lang="en-US" sz="2400" dirty="0" smtClean="0"/>
              <a:t>: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en-US" sz="2400" dirty="0" err="1" smtClean="0"/>
              <a:t>Hiếu</a:t>
            </a:r>
            <a:r>
              <a:rPr lang="en-US" sz="2400" dirty="0" smtClean="0"/>
              <a:t> </a:t>
            </a:r>
            <a:r>
              <a:rPr lang="en-US" sz="2400" dirty="0" err="1" smtClean="0"/>
              <a:t>khí</a:t>
            </a:r>
            <a:r>
              <a:rPr lang="en-US" sz="2400" dirty="0" smtClean="0"/>
              <a:t> (</a:t>
            </a:r>
            <a:r>
              <a:rPr lang="en-US" sz="2400" dirty="0" err="1" smtClean="0"/>
              <a:t>hảo</a:t>
            </a:r>
            <a:r>
              <a:rPr lang="en-US" sz="2400" dirty="0" smtClean="0"/>
              <a:t> </a:t>
            </a:r>
            <a:r>
              <a:rPr lang="en-US" sz="2400" dirty="0" err="1" smtClean="0"/>
              <a:t>khí</a:t>
            </a:r>
            <a:r>
              <a:rPr lang="en-US" sz="2400" dirty="0" smtClean="0"/>
              <a:t>): </a:t>
            </a:r>
            <a:r>
              <a:rPr lang="en-US" sz="2400" dirty="0" err="1" smtClean="0"/>
              <a:t>môi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oxi</a:t>
            </a:r>
            <a:r>
              <a:rPr lang="en-US" sz="2400" dirty="0" smtClean="0"/>
              <a:t>, </a:t>
            </a:r>
            <a:r>
              <a:rPr lang="en-US" sz="2400" dirty="0" err="1" smtClean="0"/>
              <a:t>sinh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CO</a:t>
            </a:r>
            <a:r>
              <a:rPr lang="en-US" sz="2400" baseline="-25000" dirty="0" smtClean="0"/>
              <a:t>2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en-US" sz="2400" dirty="0" err="1" smtClean="0"/>
              <a:t>Kỵ</a:t>
            </a:r>
            <a:r>
              <a:rPr lang="en-US" sz="2400" dirty="0" smtClean="0"/>
              <a:t> </a:t>
            </a:r>
            <a:r>
              <a:rPr lang="en-US" sz="2400" dirty="0" err="1" smtClean="0"/>
              <a:t>khí</a:t>
            </a:r>
            <a:r>
              <a:rPr lang="en-US" sz="2400" dirty="0" smtClean="0"/>
              <a:t> (</a:t>
            </a:r>
            <a:r>
              <a:rPr lang="en-US" sz="2400" dirty="0" err="1" smtClean="0"/>
              <a:t>yếm</a:t>
            </a:r>
            <a:r>
              <a:rPr lang="en-US" sz="2400" dirty="0" smtClean="0"/>
              <a:t> </a:t>
            </a:r>
            <a:r>
              <a:rPr lang="en-US" sz="2400" dirty="0" err="1" smtClean="0"/>
              <a:t>khí</a:t>
            </a:r>
            <a:r>
              <a:rPr lang="en-US" sz="2400" dirty="0" smtClean="0"/>
              <a:t>): </a:t>
            </a:r>
            <a:r>
              <a:rPr lang="en-US" sz="2400" dirty="0" err="1" smtClean="0"/>
              <a:t>môi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oxi</a:t>
            </a:r>
            <a:r>
              <a:rPr lang="en-US" sz="2400" dirty="0" smtClean="0"/>
              <a:t>, </a:t>
            </a:r>
            <a:r>
              <a:rPr lang="en-US" sz="2400" dirty="0" err="1" smtClean="0"/>
              <a:t>sinh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KSH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v"/>
            </a:pPr>
            <a:r>
              <a:rPr lang="en-US" sz="2400" dirty="0" smtClean="0"/>
              <a:t>KSH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sản</a:t>
            </a:r>
            <a:r>
              <a:rPr lang="en-US" sz="2400" dirty="0" smtClean="0"/>
              <a:t> </a:t>
            </a:r>
            <a:r>
              <a:rPr lang="en-US" sz="2400" dirty="0" err="1" smtClean="0"/>
              <a:t>phẩm</a:t>
            </a:r>
            <a:r>
              <a:rPr lang="en-US" sz="2400" dirty="0" smtClean="0"/>
              <a:t> </a:t>
            </a:r>
            <a:r>
              <a:rPr lang="en-US" sz="2400" dirty="0" err="1" smtClean="0"/>
              <a:t>khí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quá</a:t>
            </a:r>
            <a:r>
              <a:rPr lang="en-US" sz="2400" dirty="0" smtClean="0"/>
              <a:t> </a:t>
            </a:r>
            <a:r>
              <a:rPr lang="en-US" sz="2400" dirty="0" err="1" smtClean="0"/>
              <a:t>trình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huỷ</a:t>
            </a:r>
            <a:r>
              <a:rPr lang="en-US" sz="2400" dirty="0" smtClean="0"/>
              <a:t> </a:t>
            </a:r>
            <a:r>
              <a:rPr lang="en-US" sz="2400" dirty="0" err="1" smtClean="0"/>
              <a:t>kỵ</a:t>
            </a:r>
            <a:r>
              <a:rPr lang="en-US" sz="2400" dirty="0" smtClean="0"/>
              <a:t> </a:t>
            </a:r>
            <a:r>
              <a:rPr lang="en-US" sz="2400" dirty="0" err="1" smtClean="0"/>
              <a:t>khí</a:t>
            </a:r>
            <a:r>
              <a:rPr lang="en-US" sz="2400" dirty="0" smtClean="0"/>
              <a:t>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v"/>
            </a:pP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chủ</a:t>
            </a:r>
            <a:r>
              <a:rPr lang="en-US" sz="2400" dirty="0" smtClean="0"/>
              <a:t> </a:t>
            </a:r>
            <a:r>
              <a:rPr lang="en-US" sz="2400" dirty="0" err="1" smtClean="0"/>
              <a:t>yếu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KSH: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(40%)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CH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 (60%) </a:t>
            </a:r>
            <a:r>
              <a:rPr lang="en-US" sz="2400" dirty="0" smtClean="0">
                <a:cs typeface="Times New Roman" pitchFamily="18" charset="0"/>
              </a:rPr>
              <a:t>→</a:t>
            </a:r>
            <a:r>
              <a:rPr lang="en-US" sz="2400" dirty="0" smtClean="0">
                <a:cs typeface="Arial" pitchFamily="34" charset="0"/>
              </a:rPr>
              <a:t> KSH </a:t>
            </a:r>
            <a:r>
              <a:rPr lang="en-US" sz="2400" dirty="0" err="1" smtClean="0">
                <a:cs typeface="Arial" pitchFamily="34" charset="0"/>
              </a:rPr>
              <a:t>là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khí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cháy</a:t>
            </a:r>
            <a:endParaRPr lang="en-US" sz="2400" dirty="0" smtClean="0"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CDF9-9CFE-4557-8C16-65203C44F6E7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0294-4AE9-42DA-BA84-4AF8F32870C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CNKSH trong Chăn nuôi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7620000" cy="609600"/>
          </a:xfrm>
        </p:spPr>
        <p:txBody>
          <a:bodyPr/>
          <a:lstStyle/>
          <a:p>
            <a:pPr>
              <a:buClrTx/>
              <a:buNone/>
            </a:pPr>
            <a:r>
              <a:rPr lang="en-US" b="1" dirty="0" smtClean="0">
                <a:solidFill>
                  <a:srgbClr val="006600"/>
                </a:solidFill>
                <a:latin typeface="+mj-lt"/>
              </a:rPr>
              <a:t>B. </a:t>
            </a:r>
            <a:r>
              <a:rPr lang="en-US" b="1" dirty="0" err="1" smtClean="0">
                <a:solidFill>
                  <a:srgbClr val="006600"/>
                </a:solidFill>
                <a:latin typeface="+mj-lt"/>
              </a:rPr>
              <a:t>Loại</a:t>
            </a:r>
            <a:r>
              <a:rPr lang="en-US" b="1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+mj-lt"/>
              </a:rPr>
              <a:t>nắp</a:t>
            </a:r>
            <a:r>
              <a:rPr lang="en-US" b="1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+mj-lt"/>
              </a:rPr>
              <a:t>cố</a:t>
            </a:r>
            <a:r>
              <a:rPr lang="en-US" b="1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+mj-lt"/>
              </a:rPr>
              <a:t>định</a:t>
            </a:r>
            <a:endParaRPr lang="en-US" b="1" dirty="0" smtClean="0"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11" name="Content Placeholder 10" descr="Nap noi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905000"/>
            <a:ext cx="5588000" cy="4191000"/>
          </a:xfr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A389-198C-45F4-A0BF-BC63F63938E4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32E7-7E2C-46F9-B4A1-EF0247DE73A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CNKSH trong Chăn nuôi</a:t>
            </a:r>
            <a:endParaRPr lang="en-US"/>
          </a:p>
        </p:txBody>
      </p:sp>
      <p:sp>
        <p:nvSpPr>
          <p:cNvPr id="12" name="Content Placeholder 6"/>
          <p:cNvSpPr txBox="1">
            <a:spLocks/>
          </p:cNvSpPr>
          <p:nvPr/>
        </p:nvSpPr>
        <p:spPr bwMode="auto">
          <a:xfrm>
            <a:off x="762000" y="1143000"/>
            <a:ext cx="647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Kiểu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hình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hộp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Thống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Đồng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7620000" cy="609600"/>
          </a:xfrm>
        </p:spPr>
        <p:txBody>
          <a:bodyPr/>
          <a:lstStyle/>
          <a:p>
            <a:pPr>
              <a:buClrTx/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+mj-lt"/>
              </a:rPr>
              <a:t>Kiểu</a:t>
            </a:r>
            <a:r>
              <a:rPr lang="en-US" b="1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+mj-lt"/>
              </a:rPr>
              <a:t>hình</a:t>
            </a:r>
            <a:r>
              <a:rPr lang="en-US" b="1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+mj-lt"/>
              </a:rPr>
              <a:t>ống</a:t>
            </a:r>
            <a:r>
              <a:rPr lang="en-US" b="1" dirty="0" smtClean="0">
                <a:solidFill>
                  <a:srgbClr val="006600"/>
                </a:solidFill>
                <a:latin typeface="+mj-lt"/>
              </a:rPr>
              <a:t> (</a:t>
            </a:r>
            <a:r>
              <a:rPr lang="en-US" b="1" dirty="0" err="1" smtClean="0">
                <a:solidFill>
                  <a:srgbClr val="006600"/>
                </a:solidFill>
                <a:latin typeface="+mj-lt"/>
              </a:rPr>
              <a:t>Viện</a:t>
            </a:r>
            <a:r>
              <a:rPr lang="en-US" b="1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+mj-lt"/>
              </a:rPr>
              <a:t>Năng</a:t>
            </a:r>
            <a:r>
              <a:rPr lang="en-US" b="1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+mj-lt"/>
              </a:rPr>
              <a:t>lượng</a:t>
            </a:r>
            <a:r>
              <a:rPr lang="en-US" b="1" dirty="0" smtClean="0">
                <a:solidFill>
                  <a:srgbClr val="006600"/>
                </a:solidFill>
                <a:latin typeface="+mj-lt"/>
              </a:rPr>
              <a:t>)</a:t>
            </a:r>
          </a:p>
          <a:p>
            <a:pPr>
              <a:buNone/>
            </a:pPr>
            <a:endParaRPr lang="en-US" b="1" dirty="0"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13" name="Content Placeholder 10" descr="Nap no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8200" y="2514600"/>
            <a:ext cx="3729221" cy="279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NNoiKThi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2514600"/>
            <a:ext cx="3783013" cy="2837259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EF6D-BC74-43FB-A6FA-2D9383397F0C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32E7-7E2C-46F9-B4A1-EF0247DE73A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CNKSH trong Chăn nuôi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G_01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129" y="1295400"/>
            <a:ext cx="6436271" cy="4572000"/>
          </a:xfrm>
          <a:prstGeom prst="rect">
            <a:avLst/>
          </a:prstGeom>
        </p:spPr>
      </p:pic>
      <p:sp>
        <p:nvSpPr>
          <p:cNvPr id="15" name="Content Placeholder 6"/>
          <p:cNvSpPr>
            <a:spLocks noGrp="1"/>
          </p:cNvSpPr>
          <p:nvPr>
            <p:ph sz="half" idx="1"/>
          </p:nvPr>
        </p:nvSpPr>
        <p:spPr>
          <a:xfrm>
            <a:off x="762000" y="533400"/>
            <a:ext cx="7620000" cy="609600"/>
          </a:xfrm>
        </p:spPr>
        <p:txBody>
          <a:bodyPr/>
          <a:lstStyle/>
          <a:p>
            <a:pPr>
              <a:buClrTx/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+mj-lt"/>
              </a:rPr>
              <a:t>Kiểu</a:t>
            </a:r>
            <a:r>
              <a:rPr lang="en-US" b="1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+mj-lt"/>
              </a:rPr>
              <a:t>hình</a:t>
            </a:r>
            <a:r>
              <a:rPr lang="en-US" b="1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+mj-lt"/>
              </a:rPr>
              <a:t>ống</a:t>
            </a:r>
            <a:r>
              <a:rPr lang="en-US" b="1" dirty="0" smtClean="0">
                <a:solidFill>
                  <a:srgbClr val="006600"/>
                </a:solidFill>
                <a:latin typeface="+mj-lt"/>
              </a:rPr>
              <a:t> (</a:t>
            </a:r>
            <a:r>
              <a:rPr lang="en-US" b="1" dirty="0" err="1" smtClean="0">
                <a:solidFill>
                  <a:srgbClr val="006600"/>
                </a:solidFill>
                <a:latin typeface="+mj-lt"/>
              </a:rPr>
              <a:t>Trương</a:t>
            </a:r>
            <a:r>
              <a:rPr lang="en-US" b="1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+mj-lt"/>
              </a:rPr>
              <a:t>Gặp</a:t>
            </a:r>
            <a:r>
              <a:rPr lang="en-US" b="1" dirty="0" smtClean="0">
                <a:solidFill>
                  <a:srgbClr val="006600"/>
                </a:solidFill>
                <a:latin typeface="+mj-lt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  <a:latin typeface="+mj-lt"/>
              </a:rPr>
              <a:t>Đà</a:t>
            </a:r>
            <a:r>
              <a:rPr lang="en-US" b="1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+mj-lt"/>
              </a:rPr>
              <a:t>Nẵng</a:t>
            </a:r>
            <a:r>
              <a:rPr lang="en-US" b="1" dirty="0" smtClean="0">
                <a:solidFill>
                  <a:srgbClr val="006600"/>
                </a:solidFill>
                <a:latin typeface="+mj-lt"/>
              </a:rPr>
              <a:t>)</a:t>
            </a:r>
          </a:p>
          <a:p>
            <a:pPr>
              <a:buClrTx/>
              <a:buFont typeface="Wingdings" pitchFamily="2" charset="2"/>
              <a:buChar char="v"/>
            </a:pPr>
            <a:endParaRPr lang="en-US" b="1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EF6D-BC74-43FB-A6FA-2D9383397F0C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32E7-7E2C-46F9-B4A1-EF0247DE73A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CNKSH trong Chăn nuôi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9" descr="Dan Hoai 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739" y="1298576"/>
            <a:ext cx="7177454" cy="5026025"/>
          </a:xfrm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984739" y="457200"/>
            <a:ext cx="6572250" cy="762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Kiểu</a:t>
            </a:r>
            <a:r>
              <a:rPr lang="en-US" sz="2800" b="1" dirty="0" smtClean="0">
                <a:cs typeface="Times New Roman" pitchFamily="18" charset="0"/>
              </a:rPr>
              <a:t> KT31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BD153AC-D2B7-4234-8BA7-2FB9F7553B55}" type="datetime1">
              <a:rPr lang="vi-VN"/>
              <a:pPr>
                <a:defRPr/>
              </a:pPr>
              <a:t>20/10/2017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F1347-86CD-477F-BD0F-4CFBA5DC10B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/>
              <a:t>Hai Phong 2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Nap noi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79" y="609600"/>
            <a:ext cx="3729221" cy="2796915"/>
          </a:xfrm>
        </p:spPr>
      </p:pic>
      <p:pic>
        <p:nvPicPr>
          <p:cNvPr id="12" name="Picture 11" descr="NNoiKThi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429000"/>
            <a:ext cx="3733800" cy="2800350"/>
          </a:xfrm>
          <a:prstGeom prst="rect">
            <a:avLst/>
          </a:prstGeom>
        </p:spPr>
      </p:pic>
      <p:pic>
        <p:nvPicPr>
          <p:cNvPr id="8" name="Picture 7" descr="DSC0655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609600"/>
            <a:ext cx="3708400" cy="2781300"/>
          </a:xfrm>
          <a:prstGeom prst="rect">
            <a:avLst/>
          </a:prstGeom>
        </p:spPr>
      </p:pic>
      <p:pic>
        <p:nvPicPr>
          <p:cNvPr id="9" name="Picture 8" descr="IMG_014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429000"/>
            <a:ext cx="3733800" cy="2800350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32E7-253F-44BD-BFCB-8CC1C060FF7B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32E7-7E2C-46F9-B4A1-EF0247DE73A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CNKSH trong Chăn nuôi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62000" y="76200"/>
            <a:ext cx="8382000" cy="609600"/>
          </a:xfrm>
        </p:spPr>
        <p:txBody>
          <a:bodyPr/>
          <a:lstStyle/>
          <a:p>
            <a:pPr>
              <a:buClrTx/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+mj-lt"/>
              </a:rPr>
              <a:t>Kiểu</a:t>
            </a:r>
            <a:r>
              <a:rPr lang="en-US" b="1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+mj-lt"/>
              </a:rPr>
              <a:t>phủ</a:t>
            </a:r>
            <a:r>
              <a:rPr lang="en-US" b="1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+mj-lt"/>
              </a:rPr>
              <a:t>màng</a:t>
            </a:r>
            <a:r>
              <a:rPr lang="en-US" b="1" dirty="0" smtClean="0">
                <a:solidFill>
                  <a:srgbClr val="006600"/>
                </a:solidFill>
                <a:latin typeface="+mj-lt"/>
              </a:rPr>
              <a:t> HDPE (</a:t>
            </a:r>
            <a:r>
              <a:rPr lang="en-US" b="1" dirty="0" err="1" smtClean="0">
                <a:solidFill>
                  <a:srgbClr val="006600"/>
                </a:solidFill>
                <a:latin typeface="+mj-lt"/>
              </a:rPr>
              <a:t>Khang</a:t>
            </a:r>
            <a:r>
              <a:rPr lang="en-US" b="1" dirty="0" smtClean="0">
                <a:solidFill>
                  <a:srgbClr val="006600"/>
                </a:solidFill>
                <a:latin typeface="+mj-lt"/>
              </a:rPr>
              <a:t>, ĐĐHNLTPHCM)</a:t>
            </a:r>
          </a:p>
          <a:p>
            <a:pPr>
              <a:buClrTx/>
              <a:buFont typeface="Wingdings" pitchFamily="2" charset="2"/>
              <a:buChar char="v"/>
            </a:pPr>
            <a:endParaRPr lang="en-US" b="1" dirty="0"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11" name="Content Placeholder 10" descr="Nap noi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79" y="609600"/>
            <a:ext cx="3729220" cy="2796915"/>
          </a:xfrm>
        </p:spPr>
      </p:pic>
      <p:pic>
        <p:nvPicPr>
          <p:cNvPr id="12" name="Picture 11" descr="NNoiKThi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429000"/>
            <a:ext cx="3733800" cy="2800350"/>
          </a:xfrm>
          <a:prstGeom prst="rect">
            <a:avLst/>
          </a:prstGeom>
        </p:spPr>
      </p:pic>
      <p:pic>
        <p:nvPicPr>
          <p:cNvPr id="8" name="Picture 7" descr="DSC0655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609600"/>
            <a:ext cx="3733800" cy="2781300"/>
          </a:xfrm>
          <a:prstGeom prst="rect">
            <a:avLst/>
          </a:prstGeom>
        </p:spPr>
      </p:pic>
      <p:pic>
        <p:nvPicPr>
          <p:cNvPr id="9" name="Picture 8" descr="IMG_014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429000"/>
            <a:ext cx="3733799" cy="2800350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C40E-D8B1-42A7-9D8D-3838816DB2AD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32E7-7E2C-46F9-B4A1-EF0247DE73A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CNKSH trong Chăn nuôi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200" y="152400"/>
            <a:ext cx="6858000" cy="533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33CC"/>
                </a:solidFill>
                <a:latin typeface="+mj-lt"/>
              </a:rPr>
              <a:t>3. </a:t>
            </a:r>
            <a:r>
              <a:rPr lang="en-US" sz="3200" b="1" dirty="0" err="1" smtClean="0">
                <a:solidFill>
                  <a:srgbClr val="0033CC"/>
                </a:solidFill>
                <a:latin typeface="+mj-lt"/>
              </a:rPr>
              <a:t>Thiết</a:t>
            </a:r>
            <a:r>
              <a:rPr lang="en-US" sz="3200" b="1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+mj-lt"/>
              </a:rPr>
              <a:t>bị</a:t>
            </a:r>
            <a:r>
              <a:rPr lang="en-US" sz="3200" b="1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+mj-lt"/>
              </a:rPr>
              <a:t>quy</a:t>
            </a:r>
            <a:r>
              <a:rPr lang="en-US" sz="3200" b="1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+mj-lt"/>
              </a:rPr>
              <a:t>mô</a:t>
            </a:r>
            <a:r>
              <a:rPr lang="en-US" sz="3200" b="1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+mj-lt"/>
              </a:rPr>
              <a:t>lớn</a:t>
            </a:r>
            <a:endParaRPr lang="en-US" sz="3200" b="1" dirty="0" smtClean="0">
              <a:solidFill>
                <a:srgbClr val="0033CC"/>
              </a:solidFill>
              <a:latin typeface="+mj-lt"/>
            </a:endParaRPr>
          </a:p>
        </p:txBody>
      </p:sp>
      <p:pic>
        <p:nvPicPr>
          <p:cNvPr id="11" name="Content Placeholder 10" descr="Nap noi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504950"/>
            <a:ext cx="3596053" cy="2457450"/>
          </a:xfr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581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13" descr="6-NA1-TDg 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24400" y="3962400"/>
            <a:ext cx="3581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Content Placeholder 13" descr="6-NA1-TDg 0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4400" y="3962400"/>
            <a:ext cx="35814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47FB-FBCC-4C40-8829-4A7BC301AEB9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32E7-7E2C-46F9-B4A1-EF0247DE73A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CNKSH trong Chăn nuôi</a:t>
            </a:r>
            <a:endParaRPr lang="en-US"/>
          </a:p>
        </p:txBody>
      </p:sp>
      <p:sp>
        <p:nvSpPr>
          <p:cNvPr id="17" name="Content Placeholder 6"/>
          <p:cNvSpPr txBox="1">
            <a:spLocks/>
          </p:cNvSpPr>
          <p:nvPr/>
        </p:nvSpPr>
        <p:spPr bwMode="auto">
          <a:xfrm>
            <a:off x="838200" y="68580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Kiểu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hồ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phủ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màng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HDPE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Hiện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phổ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biến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nhất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Vd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1.000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 70.000 m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3</a:t>
            </a:r>
            <a:endParaRPr kumimoji="0" lang="en-US" sz="2400" b="0" i="0" u="none" strike="noStrike" kern="0" cap="none" spc="0" normalizeH="0" baseline="3000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200" y="304800"/>
            <a:ext cx="6858000" cy="457200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+mj-lt"/>
              </a:rPr>
              <a:t>Một</a:t>
            </a:r>
            <a:r>
              <a:rPr lang="en-US" sz="2400" b="1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+mj-lt"/>
              </a:rPr>
              <a:t>vài</a:t>
            </a:r>
            <a:r>
              <a:rPr lang="en-US" sz="2400" b="1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+mj-lt"/>
              </a:rPr>
              <a:t>kiểu</a:t>
            </a:r>
            <a:r>
              <a:rPr lang="en-US" sz="2400" b="1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+mj-lt"/>
              </a:rPr>
              <a:t>khác</a:t>
            </a:r>
            <a:r>
              <a:rPr lang="en-US" sz="2400" b="1" dirty="0" smtClean="0">
                <a:solidFill>
                  <a:srgbClr val="006600"/>
                </a:solidFill>
                <a:latin typeface="+mj-lt"/>
              </a:rPr>
              <a:t> </a:t>
            </a:r>
          </a:p>
        </p:txBody>
      </p:sp>
      <p:pic>
        <p:nvPicPr>
          <p:cNvPr id="11" name="Content Placeholder 10" descr="Nap noi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838200"/>
            <a:ext cx="3596053" cy="2697039"/>
          </a:xfr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24400" y="8382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13" descr="6-NA1-TDg 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24400" y="35814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Content Placeholder 13" descr="6-NA1-TDg 0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4400" y="356235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DB7D-5909-4049-9800-8C1AA700FE45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32E7-7E2C-46F9-B4A1-EF0247DE73A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CNKSH trong Chăn nuôi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4191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v"/>
            </a:pP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năm</a:t>
            </a:r>
            <a:r>
              <a:rPr lang="en-US" sz="2400" dirty="0" smtClean="0"/>
              <a:t> </a:t>
            </a:r>
            <a:r>
              <a:rPr lang="en-US" sz="2400" dirty="0" err="1" smtClean="0"/>
              <a:t>gần</a:t>
            </a:r>
            <a:r>
              <a:rPr lang="en-US" sz="2400" dirty="0" smtClean="0"/>
              <a:t> </a:t>
            </a:r>
            <a:r>
              <a:rPr lang="en-US" sz="2400" dirty="0" err="1" smtClean="0"/>
              <a:t>đây</a:t>
            </a:r>
            <a:r>
              <a:rPr lang="en-US" sz="2400" dirty="0" smtClean="0"/>
              <a:t>,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huỷ</a:t>
            </a:r>
            <a:r>
              <a:rPr lang="en-US" sz="2400" dirty="0" smtClean="0"/>
              <a:t> </a:t>
            </a:r>
            <a:r>
              <a:rPr lang="en-US" sz="2400" dirty="0" err="1" smtClean="0"/>
              <a:t>kỵ</a:t>
            </a:r>
            <a:r>
              <a:rPr lang="en-US" sz="2400" dirty="0" smtClean="0"/>
              <a:t> </a:t>
            </a:r>
            <a:r>
              <a:rPr lang="en-US" sz="2400" dirty="0" err="1" smtClean="0"/>
              <a:t>khí</a:t>
            </a:r>
            <a:r>
              <a:rPr lang="en-US" sz="2400" dirty="0" smtClean="0"/>
              <a:t>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phát</a:t>
            </a:r>
            <a:r>
              <a:rPr lang="en-US" sz="2400" dirty="0" smtClean="0"/>
              <a:t> </a:t>
            </a:r>
            <a:r>
              <a:rPr lang="en-US" sz="2400" dirty="0" err="1" smtClean="0"/>
              <a:t>triển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kỹ</a:t>
            </a:r>
            <a:r>
              <a:rPr lang="en-US" sz="2400" dirty="0" smtClean="0"/>
              <a:t> </a:t>
            </a:r>
            <a:r>
              <a:rPr lang="en-US" sz="2400" dirty="0" err="1" smtClean="0"/>
              <a:t>thuật</a:t>
            </a:r>
            <a:r>
              <a:rPr lang="en-US" sz="2400" dirty="0" smtClean="0"/>
              <a:t> </a:t>
            </a:r>
            <a:r>
              <a:rPr lang="en-US" sz="2400" dirty="0" err="1" smtClean="0"/>
              <a:t>biến</a:t>
            </a:r>
            <a:r>
              <a:rPr lang="en-US" sz="2400" dirty="0" smtClean="0"/>
              <a:t> </a:t>
            </a:r>
            <a:r>
              <a:rPr lang="en-US" sz="2400" dirty="0" err="1" smtClean="0"/>
              <a:t>đổi</a:t>
            </a:r>
            <a:r>
              <a:rPr lang="en-US" sz="2400" dirty="0" smtClean="0"/>
              <a:t> </a:t>
            </a:r>
            <a:r>
              <a:rPr lang="en-US" sz="2400" dirty="0" err="1" smtClean="0"/>
              <a:t>sinh</a:t>
            </a:r>
            <a:r>
              <a:rPr lang="en-US" sz="2400" dirty="0" smtClean="0"/>
              <a:t> </a:t>
            </a:r>
            <a:r>
              <a:rPr lang="en-US" sz="2400" dirty="0" err="1" smtClean="0"/>
              <a:t>khối</a:t>
            </a:r>
            <a:r>
              <a:rPr lang="en-US" sz="2400" dirty="0" smtClean="0"/>
              <a:t> </a:t>
            </a:r>
            <a:r>
              <a:rPr lang="en-US" sz="2400" dirty="0" err="1" smtClean="0"/>
              <a:t>tương</a:t>
            </a:r>
            <a:r>
              <a:rPr lang="en-US" sz="2400" dirty="0" smtClean="0"/>
              <a:t> </a:t>
            </a:r>
            <a:r>
              <a:rPr lang="en-US" sz="2400" dirty="0" err="1" smtClean="0"/>
              <a:t>đối</a:t>
            </a:r>
            <a:r>
              <a:rPr lang="en-US" sz="2400" dirty="0" smtClean="0"/>
              <a:t> </a:t>
            </a:r>
            <a:r>
              <a:rPr lang="en-US" sz="2400" dirty="0" err="1" smtClean="0"/>
              <a:t>đơn</a:t>
            </a:r>
            <a:r>
              <a:rPr lang="en-US" sz="2400" dirty="0" smtClean="0"/>
              <a:t> </a:t>
            </a:r>
            <a:r>
              <a:rPr lang="en-US" sz="2400" dirty="0" err="1" smtClean="0"/>
              <a:t>giản</a:t>
            </a:r>
            <a:r>
              <a:rPr lang="en-US" sz="2400" dirty="0" smtClean="0"/>
              <a:t>,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mục</a:t>
            </a:r>
            <a:r>
              <a:rPr lang="en-US" sz="2400" dirty="0" smtClean="0"/>
              <a:t> </a:t>
            </a:r>
            <a:r>
              <a:rPr lang="en-US" sz="2400" dirty="0" err="1" smtClean="0"/>
              <a:t>đích</a:t>
            </a:r>
            <a:r>
              <a:rPr lang="en-US" sz="2400" dirty="0" smtClean="0"/>
              <a:t> </a:t>
            </a:r>
            <a:r>
              <a:rPr lang="en-US" sz="2400" dirty="0" err="1" smtClean="0"/>
              <a:t>chủ</a:t>
            </a:r>
            <a:r>
              <a:rPr lang="en-US" sz="2400" dirty="0" smtClean="0"/>
              <a:t> </a:t>
            </a:r>
            <a:r>
              <a:rPr lang="en-US" sz="2400" dirty="0" err="1" smtClean="0"/>
              <a:t>yếu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sản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năng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,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hệ</a:t>
            </a:r>
            <a:r>
              <a:rPr lang="en-US" sz="2400" dirty="0" smtClean="0"/>
              <a:t> </a:t>
            </a:r>
            <a:r>
              <a:rPr lang="en-US" sz="2400" dirty="0" err="1" smtClean="0"/>
              <a:t>thống</a:t>
            </a:r>
            <a:r>
              <a:rPr lang="en-US" sz="2400" dirty="0" smtClean="0"/>
              <a:t> </a:t>
            </a:r>
            <a:r>
              <a:rPr lang="en-US" sz="2400" dirty="0" err="1" smtClean="0"/>
              <a:t>đa</a:t>
            </a:r>
            <a:r>
              <a:rPr lang="en-US" sz="2400" dirty="0" smtClean="0"/>
              <a:t> </a:t>
            </a:r>
            <a:r>
              <a:rPr lang="en-US" sz="2400" dirty="0" err="1" smtClean="0"/>
              <a:t>chức</a:t>
            </a:r>
            <a:r>
              <a:rPr lang="en-US" sz="2400" dirty="0" smtClean="0"/>
              <a:t> </a:t>
            </a:r>
            <a:r>
              <a:rPr lang="en-US" sz="2400" dirty="0" err="1" smtClean="0"/>
              <a:t>năng</a:t>
            </a:r>
            <a:r>
              <a:rPr lang="en-US" sz="2400" dirty="0" smtClean="0"/>
              <a:t>: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en-US" sz="2400" dirty="0" err="1" smtClean="0"/>
              <a:t>Xử</a:t>
            </a:r>
            <a:r>
              <a:rPr lang="en-US" sz="2400" dirty="0" smtClean="0"/>
              <a:t> </a:t>
            </a:r>
            <a:r>
              <a:rPr lang="en-US" sz="2400" dirty="0" err="1" smtClean="0"/>
              <a:t>lý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thải</a:t>
            </a:r>
            <a:r>
              <a:rPr lang="en-US" sz="2400" dirty="0" smtClean="0"/>
              <a:t> </a:t>
            </a:r>
            <a:r>
              <a:rPr lang="en-US" sz="2400" dirty="0" err="1" smtClean="0"/>
              <a:t>hữu</a:t>
            </a:r>
            <a:r>
              <a:rPr lang="en-US" sz="2400" dirty="0" smtClean="0"/>
              <a:t> </a:t>
            </a:r>
            <a:r>
              <a:rPr lang="en-US" sz="2400" dirty="0" err="1" smtClean="0"/>
              <a:t>cơ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</a:t>
            </a:r>
            <a:r>
              <a:rPr lang="en-US" sz="2400" dirty="0" err="1" smtClean="0"/>
              <a:t>thải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phạm</a:t>
            </a:r>
            <a:r>
              <a:rPr lang="en-US" sz="2400" dirty="0" smtClean="0"/>
              <a:t> vi </a:t>
            </a:r>
            <a:r>
              <a:rPr lang="en-US" sz="2400" dirty="0" err="1" smtClean="0"/>
              <a:t>tải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hữu</a:t>
            </a:r>
            <a:r>
              <a:rPr lang="en-US" sz="2400" dirty="0" smtClean="0"/>
              <a:t> </a:t>
            </a:r>
            <a:r>
              <a:rPr lang="en-US" sz="2400" dirty="0" err="1" smtClean="0"/>
              <a:t>cơ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nồng</a:t>
            </a:r>
            <a:r>
              <a:rPr lang="en-US" sz="2400" dirty="0" smtClean="0"/>
              <a:t> </a:t>
            </a:r>
            <a:r>
              <a:rPr lang="en-US" sz="2400" dirty="0" err="1" smtClean="0"/>
              <a:t>độ</a:t>
            </a:r>
            <a:r>
              <a:rPr lang="en-US" sz="2400" dirty="0" smtClean="0"/>
              <a:t> </a:t>
            </a:r>
            <a:r>
              <a:rPr lang="en-US" sz="2400" dirty="0" err="1" smtClean="0"/>
              <a:t>cơ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 </a:t>
            </a:r>
            <a:r>
              <a:rPr lang="en-US" sz="2400" dirty="0" err="1" smtClean="0"/>
              <a:t>rộng</a:t>
            </a:r>
            <a:r>
              <a:rPr lang="en-US" sz="2400" dirty="0" smtClean="0"/>
              <a:t>;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en-US" sz="2400" dirty="0" err="1" smtClean="0"/>
              <a:t>Sản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sử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năng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;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en-US" sz="2400" dirty="0" err="1" smtClean="0"/>
              <a:t>Cải</a:t>
            </a:r>
            <a:r>
              <a:rPr lang="en-US" sz="2400" dirty="0" smtClean="0"/>
              <a:t> </a:t>
            </a:r>
            <a:r>
              <a:rPr lang="en-US" sz="2400" dirty="0" err="1" smtClean="0"/>
              <a:t>thiện</a:t>
            </a:r>
            <a:r>
              <a:rPr lang="en-US" sz="2400" dirty="0" smtClean="0"/>
              <a:t> </a:t>
            </a:r>
            <a:r>
              <a:rPr lang="en-US" sz="2400" dirty="0" err="1" smtClean="0"/>
              <a:t>vệ</a:t>
            </a:r>
            <a:r>
              <a:rPr lang="en-US" sz="2400" dirty="0" smtClean="0"/>
              <a:t> </a:t>
            </a:r>
            <a:r>
              <a:rPr lang="en-US" sz="2400" dirty="0" err="1" smtClean="0"/>
              <a:t>sinh</a:t>
            </a:r>
            <a:r>
              <a:rPr lang="en-US" sz="2400" dirty="0" smtClean="0"/>
              <a:t>, </a:t>
            </a:r>
            <a:r>
              <a:rPr lang="en-US" sz="2400" dirty="0" err="1" smtClean="0"/>
              <a:t>giảm</a:t>
            </a:r>
            <a:r>
              <a:rPr lang="en-US" sz="2400" dirty="0" smtClean="0"/>
              <a:t> </a:t>
            </a:r>
            <a:r>
              <a:rPr lang="en-US" sz="2400" dirty="0" err="1" smtClean="0"/>
              <a:t>mùi</a:t>
            </a:r>
            <a:r>
              <a:rPr lang="en-US" sz="2400" dirty="0" smtClean="0"/>
              <a:t> </a:t>
            </a:r>
            <a:r>
              <a:rPr lang="en-US" sz="2400" dirty="0" err="1" smtClean="0"/>
              <a:t>hôi</a:t>
            </a:r>
            <a:r>
              <a:rPr lang="en-US" sz="2400" dirty="0" smtClean="0"/>
              <a:t> </a:t>
            </a:r>
            <a:r>
              <a:rPr lang="en-US" sz="2400" dirty="0" err="1" smtClean="0"/>
              <a:t>thối</a:t>
            </a:r>
            <a:r>
              <a:rPr lang="en-US" sz="2400" dirty="0" smtClean="0"/>
              <a:t>;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en-US" sz="2400" dirty="0" err="1" smtClean="0"/>
              <a:t>Sản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bón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cao</a:t>
            </a:r>
            <a:r>
              <a:rPr lang="en-US" sz="2400" dirty="0" smtClean="0"/>
              <a:t>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</a:pPr>
            <a:endParaRPr lang="en-US" sz="2400" dirty="0" smtClean="0"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92C4-67AF-4238-89EE-3B565108DEC1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0294-4AE9-42DA-BA84-4AF8F32870C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CNKSH trong Chăn nuôi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8077200" cy="1858962"/>
          </a:xfrm>
          <a:noFill/>
        </p:spPr>
        <p:txBody>
          <a:bodyPr anchor="t"/>
          <a:lstStyle/>
          <a:p>
            <a:pPr eaLnBrk="1" hangingPunct="1"/>
            <a:r>
              <a:rPr lang="en-US" sz="3600" b="1" dirty="0" smtClean="0">
                <a:solidFill>
                  <a:srgbClr val="008000"/>
                </a:solidFill>
              </a:rPr>
              <a:t>II. LỢI ÍCH ỨNG DỤNG CÔNG NGHỆ KSH TRONG </a:t>
            </a:r>
            <a:br>
              <a:rPr lang="en-US" sz="3600" b="1" dirty="0" smtClean="0">
                <a:solidFill>
                  <a:srgbClr val="008000"/>
                </a:solidFill>
              </a:rPr>
            </a:br>
            <a:r>
              <a:rPr lang="en-US" sz="3600" b="1" dirty="0" smtClean="0">
                <a:solidFill>
                  <a:srgbClr val="008000"/>
                </a:solidFill>
              </a:rPr>
              <a:t>CHĂN NUÔI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457200" y="2438400"/>
            <a:ext cx="3429000" cy="3581400"/>
          </a:xfrm>
        </p:spPr>
        <p:txBody>
          <a:bodyPr/>
          <a:lstStyle/>
          <a:p>
            <a:pPr marL="552450" indent="-552450" eaLnBrk="1" hangingPunct="1">
              <a:lnSpc>
                <a:spcPct val="90000"/>
              </a:lnSpc>
              <a:buClrTx/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rgbClr val="008000"/>
                </a:solidFill>
              </a:rPr>
              <a:t>Xử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lý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kỵ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khí</a:t>
            </a:r>
            <a:r>
              <a:rPr lang="en-US" sz="2800" b="1" dirty="0" smtClean="0">
                <a:solidFill>
                  <a:srgbClr val="008000"/>
                </a:solidFill>
              </a:rPr>
              <a:t> &amp; </a:t>
            </a:r>
            <a:r>
              <a:rPr lang="en-US" sz="2800" b="1" dirty="0" err="1" smtClean="0">
                <a:solidFill>
                  <a:srgbClr val="008000"/>
                </a:solidFill>
              </a:rPr>
              <a:t>hiếu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khí</a:t>
            </a:r>
            <a:r>
              <a:rPr lang="en-US" sz="2800" b="1" dirty="0" smtClean="0">
                <a:solidFill>
                  <a:srgbClr val="008000"/>
                </a:solidFill>
              </a:rPr>
              <a:t>:</a:t>
            </a:r>
          </a:p>
          <a:p>
            <a:pPr marL="552450" indent="-552450" eaLnBrk="1" hangingPunct="1">
              <a:lnSpc>
                <a:spcPct val="90000"/>
              </a:lnSpc>
              <a:buClrTx/>
              <a:buFont typeface="Wingdings" pitchFamily="2" charset="2"/>
              <a:buChar char="§"/>
            </a:pPr>
            <a:r>
              <a:rPr lang="en-US" sz="2800" dirty="0" err="1" smtClean="0"/>
              <a:t>Hiếu</a:t>
            </a:r>
            <a:r>
              <a:rPr lang="en-US" sz="2800" dirty="0" smtClean="0"/>
              <a:t> </a:t>
            </a:r>
            <a:r>
              <a:rPr lang="en-US" sz="2800" dirty="0" err="1" smtClean="0"/>
              <a:t>khí</a:t>
            </a:r>
            <a:r>
              <a:rPr lang="en-US" sz="2800" dirty="0" smtClean="0"/>
              <a:t>: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+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bùn</a:t>
            </a:r>
            <a:endParaRPr lang="en-US" sz="2800" dirty="0" smtClean="0"/>
          </a:p>
          <a:p>
            <a:pPr marL="552450" indent="-552450" eaLnBrk="1" hangingPunct="1">
              <a:lnSpc>
                <a:spcPct val="90000"/>
              </a:lnSpc>
              <a:buClrTx/>
              <a:buFont typeface="Wingdings" pitchFamily="2" charset="2"/>
              <a:buChar char="§"/>
            </a:pPr>
            <a:r>
              <a:rPr lang="en-US" sz="2800" dirty="0" err="1" smtClean="0"/>
              <a:t>Kỵ</a:t>
            </a:r>
            <a:r>
              <a:rPr lang="en-US" sz="2800" dirty="0" smtClean="0"/>
              <a:t> </a:t>
            </a:r>
            <a:r>
              <a:rPr lang="en-US" sz="2800" dirty="0" err="1" smtClean="0"/>
              <a:t>khí</a:t>
            </a:r>
            <a:r>
              <a:rPr lang="en-US" sz="2800" dirty="0" smtClean="0"/>
              <a:t>: </a:t>
            </a:r>
            <a:r>
              <a:rPr lang="en-US" sz="2800" dirty="0" err="1" smtClean="0">
                <a:solidFill>
                  <a:srgbClr val="FF0000"/>
                </a:solidFill>
              </a:rPr>
              <a:t>sản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ra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năng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lượng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+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bùn</a:t>
            </a:r>
            <a:endParaRPr lang="en-US" sz="2800" dirty="0" smtClean="0"/>
          </a:p>
        </p:txBody>
      </p:sp>
      <p:graphicFrame>
        <p:nvGraphicFramePr>
          <p:cNvPr id="83971" name="Object 3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419600" y="990600"/>
          <a:ext cx="3915580" cy="514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Photo Editor Photo" r:id="rId4" imgW="8221223" imgH="10790476" progId="">
                  <p:embed/>
                </p:oleObj>
              </mc:Choice>
              <mc:Fallback>
                <p:oleObj name="Photo Editor Photo" r:id="rId4" imgW="8221223" imgH="10790476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990600"/>
                        <a:ext cx="3915580" cy="514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5F784B-FC04-436F-AC97-45FBFBA11A48}" type="datetime1">
              <a:rPr lang="vi-VN" smtClean="0"/>
              <a:pPr>
                <a:defRPr/>
              </a:pPr>
              <a:t>20/10/2017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A55E1-1E3B-4C5B-BE7C-E207A2ACE76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CNKSH trong Chăn nuôi</a:t>
            </a:r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077200" cy="762000"/>
          </a:xfrm>
          <a:noFill/>
        </p:spPr>
        <p:txBody>
          <a:bodyPr anchor="t"/>
          <a:lstStyle/>
          <a:p>
            <a:pPr marL="685800" indent="-685800" eaLnBrk="1" hangingPunct="1"/>
            <a:r>
              <a:rPr lang="en-US" sz="3600" b="1" dirty="0" smtClean="0">
                <a:latin typeface="U_Times" pitchFamily="34" charset="0"/>
              </a:rPr>
              <a:t>1.Lợi </a:t>
            </a:r>
            <a:r>
              <a:rPr lang="en-US" sz="3600" b="1" dirty="0" err="1" smtClean="0">
                <a:latin typeface="U_Times" pitchFamily="34" charset="0"/>
              </a:rPr>
              <a:t>ích</a:t>
            </a:r>
            <a:r>
              <a:rPr lang="en-US" sz="3600" b="1" dirty="0" smtClean="0">
                <a:latin typeface="U_Times" pitchFamily="34" charset="0"/>
              </a:rPr>
              <a:t> </a:t>
            </a:r>
            <a:r>
              <a:rPr lang="en-US" sz="3600" b="1" dirty="0" err="1" smtClean="0">
                <a:latin typeface="U_Times" pitchFamily="34" charset="0"/>
              </a:rPr>
              <a:t>về</a:t>
            </a:r>
            <a:r>
              <a:rPr lang="en-US" sz="3600" b="1" dirty="0" smtClean="0">
                <a:latin typeface="U_Times" pitchFamily="34" charset="0"/>
              </a:rPr>
              <a:t> </a:t>
            </a:r>
            <a:r>
              <a:rPr lang="en-US" sz="3600" b="1" dirty="0" err="1" smtClean="0">
                <a:latin typeface="U_Times" pitchFamily="34" charset="0"/>
              </a:rPr>
              <a:t>năng</a:t>
            </a:r>
            <a:r>
              <a:rPr lang="en-US" sz="3600" b="1" dirty="0" smtClean="0">
                <a:latin typeface="U_Times" pitchFamily="34" charset="0"/>
              </a:rPr>
              <a:t> </a:t>
            </a:r>
            <a:r>
              <a:rPr lang="en-US" sz="3600" b="1" dirty="0" err="1" smtClean="0">
                <a:latin typeface="U_Times" pitchFamily="34" charset="0"/>
              </a:rPr>
              <a:t>lượng</a:t>
            </a:r>
            <a:r>
              <a:rPr lang="en-US" sz="3600" b="1" dirty="0" smtClean="0">
                <a:latin typeface="U_Times" pitchFamily="34" charset="0"/>
              </a:rPr>
              <a:t> </a:t>
            </a:r>
            <a:r>
              <a:rPr lang="en-US" sz="3600" b="1" dirty="0" err="1" smtClean="0">
                <a:latin typeface="U_Times" pitchFamily="34" charset="0"/>
              </a:rPr>
              <a:t>từ</a:t>
            </a:r>
            <a:r>
              <a:rPr lang="en-US" sz="3600" b="1" dirty="0" smtClean="0">
                <a:latin typeface="U_Times" pitchFamily="34" charset="0"/>
              </a:rPr>
              <a:t> KSH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153400" cy="4953000"/>
          </a:xfrm>
        </p:spPr>
        <p:txBody>
          <a:bodyPr/>
          <a:lstStyle/>
          <a:p>
            <a:pPr marL="552450" indent="-552450" eaLnBrk="1" hangingPunct="1">
              <a:lnSpc>
                <a:spcPct val="90000"/>
              </a:lnSpc>
              <a:buClrTx/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rgbClr val="008000"/>
                </a:solidFill>
              </a:rPr>
              <a:t>Đun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nấu</a:t>
            </a:r>
            <a:endParaRPr lang="en-US" sz="2400" b="1" dirty="0" smtClean="0">
              <a:solidFill>
                <a:srgbClr val="008000"/>
              </a:solidFill>
            </a:endParaRPr>
          </a:p>
          <a:p>
            <a:pPr marL="552450" indent="-552450" eaLnBrk="1" hangingPunct="1">
              <a:lnSpc>
                <a:spcPct val="90000"/>
              </a:lnSpc>
              <a:buClrTx/>
              <a:buFont typeface="Wingdings" pitchFamily="2" charset="2"/>
              <a:buChar char="§"/>
            </a:pPr>
            <a:r>
              <a:rPr lang="en-US" sz="2400" dirty="0" err="1" smtClean="0"/>
              <a:t>Bếp</a:t>
            </a:r>
            <a:r>
              <a:rPr lang="en-US" sz="2400" dirty="0" smtClean="0"/>
              <a:t> </a:t>
            </a:r>
            <a:r>
              <a:rPr lang="en-US" sz="2400" dirty="0" err="1" smtClean="0"/>
              <a:t>đạt</a:t>
            </a:r>
            <a:r>
              <a:rPr lang="en-US" sz="2400" dirty="0" smtClean="0"/>
              <a:t> </a:t>
            </a:r>
            <a:r>
              <a:rPr lang="en-US" sz="2400" dirty="0" err="1" smtClean="0"/>
              <a:t>hiệu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: 50-60%.</a:t>
            </a:r>
          </a:p>
          <a:p>
            <a:pPr marL="552450" indent="-552450" eaLnBrk="1" hangingPunct="1">
              <a:lnSpc>
                <a:spcPct val="90000"/>
              </a:lnSpc>
              <a:buClrTx/>
              <a:buFont typeface="Wingdings" pitchFamily="2" charset="2"/>
              <a:buChar char="§"/>
            </a:pP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nhiệt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hữu</a:t>
            </a:r>
            <a:r>
              <a:rPr lang="en-US" sz="2400" dirty="0" smtClean="0"/>
              <a:t> </a:t>
            </a:r>
            <a:r>
              <a:rPr lang="en-US" sz="2400" dirty="0" err="1" smtClean="0"/>
              <a:t>ích</a:t>
            </a:r>
            <a:r>
              <a:rPr lang="en-US" sz="2400" dirty="0" smtClean="0"/>
              <a:t>: 1m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KSH </a:t>
            </a:r>
            <a:r>
              <a:rPr lang="en-US" sz="2400" dirty="0" err="1" smtClean="0"/>
              <a:t>thay</a:t>
            </a:r>
            <a:r>
              <a:rPr lang="en-US" sz="2400" dirty="0" smtClean="0"/>
              <a:t> </a:t>
            </a:r>
            <a:r>
              <a:rPr lang="en-US" sz="2400" dirty="0" err="1" smtClean="0"/>
              <a:t>thế</a:t>
            </a:r>
            <a:r>
              <a:rPr lang="en-US" sz="2400" dirty="0" smtClean="0"/>
              <a:t>: 0,76 </a:t>
            </a:r>
            <a:r>
              <a:rPr lang="en-US" sz="2400" dirty="0" err="1" smtClean="0"/>
              <a:t>lít</a:t>
            </a:r>
            <a:r>
              <a:rPr lang="en-US" sz="2400" dirty="0" smtClean="0"/>
              <a:t> </a:t>
            </a:r>
            <a:r>
              <a:rPr lang="en-US" sz="2400" dirty="0" err="1" smtClean="0"/>
              <a:t>dầu</a:t>
            </a:r>
            <a:r>
              <a:rPr lang="en-US" sz="2400" dirty="0" smtClean="0"/>
              <a:t>; 5,18 kWh </a:t>
            </a:r>
            <a:r>
              <a:rPr lang="en-US" sz="2400" dirty="0" err="1" smtClean="0"/>
              <a:t>điện</a:t>
            </a:r>
            <a:r>
              <a:rPr lang="en-US" sz="2400" dirty="0" smtClean="0"/>
              <a:t>; 4,83 kg </a:t>
            </a:r>
            <a:r>
              <a:rPr lang="en-US" sz="2400" dirty="0" err="1" smtClean="0"/>
              <a:t>củi</a:t>
            </a:r>
            <a:r>
              <a:rPr lang="en-US" sz="2400" dirty="0" smtClean="0"/>
              <a:t>; 8,60 kg </a:t>
            </a:r>
            <a:r>
              <a:rPr lang="en-US" sz="2400" dirty="0" err="1" smtClean="0"/>
              <a:t>rơm</a:t>
            </a:r>
            <a:r>
              <a:rPr lang="en-US" sz="2400" dirty="0" smtClean="0"/>
              <a:t> </a:t>
            </a:r>
            <a:r>
              <a:rPr lang="en-US" sz="2400" dirty="0" err="1" smtClean="0"/>
              <a:t>rạ</a:t>
            </a:r>
            <a:r>
              <a:rPr lang="en-US" sz="2400" dirty="0" smtClean="0"/>
              <a:t>. </a:t>
            </a:r>
          </a:p>
          <a:p>
            <a:pPr marL="552450" indent="-552450" eaLnBrk="1" hangingPunct="1">
              <a:lnSpc>
                <a:spcPct val="90000"/>
              </a:lnSpc>
              <a:buClrTx/>
              <a:buFont typeface="Wingdings" pitchFamily="2" charset="2"/>
              <a:buChar char="§"/>
            </a:pPr>
            <a:r>
              <a:rPr lang="en-US" sz="2400" dirty="0" smtClean="0"/>
              <a:t>10 kg/</a:t>
            </a:r>
            <a:r>
              <a:rPr lang="en-US" sz="2400" dirty="0" err="1" smtClean="0"/>
              <a:t>ngày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thải</a:t>
            </a:r>
            <a:r>
              <a:rPr lang="en-US" sz="2400" dirty="0" smtClean="0"/>
              <a:t> </a:t>
            </a:r>
            <a:r>
              <a:rPr lang="en-US" sz="2400" dirty="0" err="1" smtClean="0"/>
              <a:t>lợn</a:t>
            </a:r>
            <a:r>
              <a:rPr lang="en-US" sz="2400" dirty="0" smtClean="0"/>
              <a:t> </a:t>
            </a:r>
            <a:r>
              <a:rPr lang="en-US" sz="2400" dirty="0" err="1" smtClean="0"/>
              <a:t>sản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khí</a:t>
            </a:r>
            <a:r>
              <a:rPr lang="en-US" sz="2400" dirty="0" smtClean="0"/>
              <a:t> 400 - 500 </a:t>
            </a:r>
            <a:r>
              <a:rPr lang="en-US" sz="2400" dirty="0" err="1" smtClean="0"/>
              <a:t>lít</a:t>
            </a:r>
            <a:r>
              <a:rPr lang="en-US" sz="2400" dirty="0" smtClean="0"/>
              <a:t>/</a:t>
            </a:r>
            <a:r>
              <a:rPr lang="en-US" sz="2400" dirty="0" err="1" smtClean="0"/>
              <a:t>ngày</a:t>
            </a:r>
            <a:r>
              <a:rPr lang="en-US" sz="2400" dirty="0" smtClean="0"/>
              <a:t>, </a:t>
            </a:r>
            <a:r>
              <a:rPr lang="en-US" sz="2400" dirty="0" err="1" smtClean="0"/>
              <a:t>đủ</a:t>
            </a:r>
            <a:r>
              <a:rPr lang="en-US" sz="2400" dirty="0" smtClean="0"/>
              <a:t> </a:t>
            </a:r>
            <a:r>
              <a:rPr lang="en-US" sz="2400" dirty="0" err="1" smtClean="0"/>
              <a:t>nấu</a:t>
            </a:r>
            <a:r>
              <a:rPr lang="en-US" sz="2400" dirty="0" smtClean="0"/>
              <a:t> 3 </a:t>
            </a:r>
            <a:r>
              <a:rPr lang="en-US" sz="2400" dirty="0" err="1" smtClean="0"/>
              <a:t>bữa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đình</a:t>
            </a:r>
            <a:r>
              <a:rPr lang="en-US" sz="2400" dirty="0" smtClean="0"/>
              <a:t> 2 - 3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.</a:t>
            </a:r>
          </a:p>
          <a:p>
            <a:pPr marL="552450" indent="-552450" eaLnBrk="1" hangingPunct="1">
              <a:lnSpc>
                <a:spcPct val="90000"/>
              </a:lnSpc>
              <a:buClrTx/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rgbClr val="008000"/>
                </a:solidFill>
              </a:rPr>
              <a:t>Thắp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sáng</a:t>
            </a:r>
            <a:endParaRPr lang="en-US" sz="2400" b="1" dirty="0" smtClean="0">
              <a:solidFill>
                <a:srgbClr val="008000"/>
              </a:solidFill>
            </a:endParaRPr>
          </a:p>
          <a:p>
            <a:pPr marL="552450" indent="-552450" eaLnBrk="1" hangingPunct="1">
              <a:lnSpc>
                <a:spcPct val="90000"/>
              </a:lnSpc>
              <a:buClrTx/>
              <a:buFont typeface="Wingdings" pitchFamily="2" charset="2"/>
              <a:buChar char="§"/>
            </a:pPr>
            <a:r>
              <a:rPr lang="en-US" sz="2400" dirty="0" err="1" smtClean="0"/>
              <a:t>Thắp</a:t>
            </a:r>
            <a:r>
              <a:rPr lang="en-US" sz="2400" dirty="0" smtClean="0"/>
              <a:t> </a:t>
            </a:r>
            <a:r>
              <a:rPr lang="en-US" sz="2400" dirty="0" err="1" smtClean="0"/>
              <a:t>sáng</a:t>
            </a:r>
            <a:r>
              <a:rPr lang="en-US" sz="2400" dirty="0" smtClean="0"/>
              <a:t> </a:t>
            </a:r>
            <a:r>
              <a:rPr lang="en-US" sz="2400" dirty="0" err="1" smtClean="0"/>
              <a:t>phải</a:t>
            </a:r>
            <a:r>
              <a:rPr lang="en-US" sz="2400" dirty="0" smtClean="0"/>
              <a:t> </a:t>
            </a:r>
            <a:r>
              <a:rPr lang="en-US" sz="2400" dirty="0" err="1" smtClean="0"/>
              <a:t>dùng</a:t>
            </a:r>
            <a:r>
              <a:rPr lang="en-US" sz="2400" dirty="0" smtClean="0"/>
              <a:t> </a:t>
            </a:r>
            <a:r>
              <a:rPr lang="en-US" sz="2400" dirty="0" err="1" smtClean="0"/>
              <a:t>đèn</a:t>
            </a:r>
            <a:r>
              <a:rPr lang="en-US" sz="2400" dirty="0" smtClean="0"/>
              <a:t> </a:t>
            </a:r>
            <a:r>
              <a:rPr lang="en-US" sz="2400" dirty="0" err="1" smtClean="0"/>
              <a:t>mạng</a:t>
            </a:r>
            <a:r>
              <a:rPr lang="en-US" sz="2400" dirty="0" smtClean="0"/>
              <a:t>. </a:t>
            </a:r>
          </a:p>
          <a:p>
            <a:pPr marL="552450" indent="-552450" eaLnBrk="1" hangingPunct="1">
              <a:lnSpc>
                <a:spcPct val="90000"/>
              </a:lnSpc>
              <a:buClrTx/>
              <a:buFont typeface="Wingdings" pitchFamily="2" charset="2"/>
              <a:buChar char="§"/>
            </a:pPr>
            <a:r>
              <a:rPr lang="en-US" sz="2400" dirty="0" err="1" smtClean="0"/>
              <a:t>Đèn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độ</a:t>
            </a:r>
            <a:r>
              <a:rPr lang="en-US" sz="2400" dirty="0" smtClean="0"/>
              <a:t> </a:t>
            </a:r>
            <a:r>
              <a:rPr lang="en-US" sz="2400" dirty="0" err="1" smtClean="0"/>
              <a:t>sáng</a:t>
            </a:r>
            <a:r>
              <a:rPr lang="en-US" sz="2400" dirty="0" smtClean="0"/>
              <a:t> </a:t>
            </a:r>
            <a:r>
              <a:rPr lang="en-US" sz="2400" dirty="0" err="1" smtClean="0"/>
              <a:t>tương</a:t>
            </a:r>
            <a:r>
              <a:rPr lang="en-US" sz="2400" dirty="0" smtClean="0"/>
              <a:t> </a:t>
            </a:r>
            <a:r>
              <a:rPr lang="en-US" sz="2400" dirty="0" err="1" smtClean="0"/>
              <a:t>đương</a:t>
            </a:r>
            <a:r>
              <a:rPr lang="en-US" sz="2400" dirty="0" smtClean="0"/>
              <a:t> </a:t>
            </a:r>
            <a:r>
              <a:rPr lang="en-US" sz="2400" dirty="0" err="1" smtClean="0"/>
              <a:t>đèn</a:t>
            </a:r>
            <a:r>
              <a:rPr lang="en-US" sz="2400" dirty="0" smtClean="0"/>
              <a:t> </a:t>
            </a:r>
            <a:r>
              <a:rPr lang="en-US" sz="2400" dirty="0" err="1" smtClean="0"/>
              <a:t>điện</a:t>
            </a:r>
            <a:r>
              <a:rPr lang="en-US" sz="2400" dirty="0" smtClean="0"/>
              <a:t> </a:t>
            </a:r>
            <a:r>
              <a:rPr lang="en-US" sz="2400" dirty="0" err="1" smtClean="0"/>
              <a:t>sợi</a:t>
            </a:r>
            <a:r>
              <a:rPr lang="en-US" sz="2400" dirty="0" smtClean="0"/>
              <a:t> </a:t>
            </a:r>
            <a:r>
              <a:rPr lang="en-US" sz="2400" dirty="0" err="1" smtClean="0"/>
              <a:t>tóc</a:t>
            </a:r>
            <a:r>
              <a:rPr lang="en-US" sz="2400" dirty="0" smtClean="0"/>
              <a:t> 60 W, </a:t>
            </a:r>
            <a:r>
              <a:rPr lang="en-US" sz="2400" dirty="0" err="1" smtClean="0"/>
              <a:t>tiêu</a:t>
            </a:r>
            <a:r>
              <a:rPr lang="en-US" sz="2400" dirty="0" smtClean="0"/>
              <a:t> </a:t>
            </a:r>
            <a:r>
              <a:rPr lang="en-US" sz="2400" dirty="0" err="1" smtClean="0"/>
              <a:t>thụ</a:t>
            </a:r>
            <a:r>
              <a:rPr lang="en-US" sz="2400" dirty="0" smtClean="0"/>
              <a:t> </a:t>
            </a:r>
            <a:r>
              <a:rPr lang="en-US" sz="2400" dirty="0" err="1" smtClean="0"/>
              <a:t>khí</a:t>
            </a:r>
            <a:r>
              <a:rPr lang="en-US" sz="2400" dirty="0" smtClean="0"/>
              <a:t> 70 - 80 </a:t>
            </a:r>
            <a:r>
              <a:rPr lang="en-US" sz="2400" dirty="0" err="1" smtClean="0"/>
              <a:t>lít</a:t>
            </a:r>
            <a:r>
              <a:rPr lang="en-US" sz="2400" dirty="0" smtClean="0"/>
              <a:t>/</a:t>
            </a:r>
            <a:r>
              <a:rPr lang="en-US" sz="2400" dirty="0" err="1" smtClean="0"/>
              <a:t>giờ</a:t>
            </a:r>
            <a:r>
              <a:rPr lang="en-US" sz="2400" dirty="0" smtClean="0"/>
              <a:t> ở </a:t>
            </a:r>
            <a:r>
              <a:rPr lang="en-US" sz="2400" dirty="0" err="1" smtClean="0"/>
              <a:t>áp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40 cm </a:t>
            </a:r>
            <a:r>
              <a:rPr lang="en-US" sz="2400" dirty="0" err="1" smtClean="0"/>
              <a:t>cột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. </a:t>
            </a:r>
          </a:p>
          <a:p>
            <a:pPr marL="552450" indent="-552450">
              <a:lnSpc>
                <a:spcPct val="90000"/>
              </a:lnSpc>
              <a:buClrTx/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rgbClr val="008000"/>
                </a:solidFill>
              </a:rPr>
              <a:t>Ứng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dụng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khác</a:t>
            </a:r>
            <a:endParaRPr lang="en-US" sz="2400" b="1" dirty="0" smtClean="0">
              <a:solidFill>
                <a:srgbClr val="008000"/>
              </a:solidFill>
            </a:endParaRPr>
          </a:p>
          <a:p>
            <a:pPr marL="552450" indent="-552450">
              <a:lnSpc>
                <a:spcPct val="90000"/>
              </a:lnSpc>
              <a:buClrTx/>
              <a:buNone/>
            </a:pPr>
            <a:r>
              <a:rPr lang="en-US" sz="2400" dirty="0" smtClean="0"/>
              <a:t>       </a:t>
            </a:r>
            <a:r>
              <a:rPr lang="en-US" sz="2400" dirty="0" err="1" smtClean="0"/>
              <a:t>Sấy</a:t>
            </a:r>
            <a:r>
              <a:rPr lang="en-US" sz="2400" dirty="0" smtClean="0"/>
              <a:t> </a:t>
            </a:r>
            <a:r>
              <a:rPr lang="en-US" sz="2400" dirty="0" err="1" smtClean="0"/>
              <a:t>chè</a:t>
            </a:r>
            <a:r>
              <a:rPr lang="en-US" sz="2400" dirty="0" smtClean="0"/>
              <a:t>, </a:t>
            </a:r>
            <a:r>
              <a:rPr lang="en-US" sz="2400" dirty="0" err="1" smtClean="0"/>
              <a:t>ấp</a:t>
            </a:r>
            <a:r>
              <a:rPr lang="en-US" sz="2400" dirty="0" smtClean="0"/>
              <a:t> </a:t>
            </a:r>
            <a:r>
              <a:rPr lang="en-US" sz="2400" dirty="0" err="1" smtClean="0"/>
              <a:t>trứng</a:t>
            </a:r>
            <a:r>
              <a:rPr lang="en-US" sz="2400" dirty="0" smtClean="0"/>
              <a:t>, </a:t>
            </a:r>
            <a:r>
              <a:rPr lang="en-US" sz="2400" dirty="0" err="1" smtClean="0"/>
              <a:t>sưởi</a:t>
            </a:r>
            <a:r>
              <a:rPr lang="en-US" sz="2400" dirty="0" smtClean="0"/>
              <a:t> </a:t>
            </a:r>
            <a:r>
              <a:rPr lang="en-US" sz="2400" dirty="0" err="1" smtClean="0"/>
              <a:t>ấm</a:t>
            </a:r>
            <a:r>
              <a:rPr lang="en-US" sz="2400" dirty="0" smtClean="0"/>
              <a:t> </a:t>
            </a:r>
            <a:r>
              <a:rPr lang="en-US" sz="2400" dirty="0" err="1" smtClean="0"/>
              <a:t>gà</a:t>
            </a:r>
            <a:r>
              <a:rPr lang="en-US" sz="2400" dirty="0" smtClean="0"/>
              <a:t> con, </a:t>
            </a:r>
            <a:r>
              <a:rPr lang="en-US" sz="2400" dirty="0" err="1" smtClean="0"/>
              <a:t>chạy</a:t>
            </a:r>
            <a:r>
              <a:rPr lang="en-US" sz="2400" dirty="0" smtClean="0"/>
              <a:t> </a:t>
            </a:r>
            <a:r>
              <a:rPr lang="en-US" sz="2400" dirty="0" err="1" smtClean="0"/>
              <a:t>tủ</a:t>
            </a:r>
            <a:r>
              <a:rPr lang="en-US" sz="2400" dirty="0" smtClean="0"/>
              <a:t> </a:t>
            </a:r>
            <a:r>
              <a:rPr lang="en-US" sz="2400" dirty="0" err="1" smtClean="0"/>
              <a:t>lạnh</a:t>
            </a:r>
            <a:r>
              <a:rPr lang="en-US" sz="2400" dirty="0" smtClean="0"/>
              <a:t> v.v. </a:t>
            </a:r>
          </a:p>
          <a:p>
            <a:pPr marL="552450" indent="-552450" eaLnBrk="1" hangingPunct="1">
              <a:lnSpc>
                <a:spcPct val="90000"/>
              </a:lnSpc>
              <a:buClrTx/>
              <a:buNone/>
            </a:pPr>
            <a:endParaRPr lang="en-US" sz="24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1325-951B-4E31-B88E-8DD4AB9914D4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0294-4AE9-42DA-BA84-4AF8F32870C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CNKSH trong Chăn nuôi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848600" cy="5638800"/>
          </a:xfrm>
        </p:spPr>
        <p:txBody>
          <a:bodyPr/>
          <a:lstStyle/>
          <a:p>
            <a:pPr marL="552450" indent="-552450" eaLnBrk="1" hangingPunct="1">
              <a:lnSpc>
                <a:spcPct val="80000"/>
              </a:lnSpc>
              <a:buClrTx/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rgbClr val="008000"/>
                </a:solidFill>
              </a:rPr>
              <a:t>Cấp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nhiên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liệu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chạy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các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loại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động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cơ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đốt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trong</a:t>
            </a:r>
            <a:endParaRPr lang="en-US" sz="2400" b="1" dirty="0" smtClean="0">
              <a:solidFill>
                <a:srgbClr val="008000"/>
              </a:solidFill>
            </a:endParaRPr>
          </a:p>
          <a:p>
            <a:pPr marL="552450" indent="-552450" eaLnBrk="1" hangingPunct="1">
              <a:lnSpc>
                <a:spcPct val="80000"/>
              </a:lnSpc>
              <a:buClrTx/>
              <a:buFont typeface="Wingdings" pitchFamily="2" charset="2"/>
              <a:buChar char="§"/>
            </a:pPr>
            <a:r>
              <a:rPr lang="en-US" sz="2400" dirty="0" err="1" smtClean="0"/>
              <a:t>Kéo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máy</a:t>
            </a:r>
            <a:r>
              <a:rPr lang="en-US" sz="2400" dirty="0" smtClean="0"/>
              <a:t> </a:t>
            </a:r>
            <a:r>
              <a:rPr lang="en-US" sz="2400" dirty="0" err="1" smtClean="0"/>
              <a:t>công</a:t>
            </a:r>
            <a:r>
              <a:rPr lang="en-US" sz="2400" dirty="0" smtClean="0"/>
              <a:t> </a:t>
            </a:r>
            <a:r>
              <a:rPr lang="en-US" sz="2400" dirty="0" err="1" smtClean="0"/>
              <a:t>tác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bơm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, </a:t>
            </a:r>
            <a:r>
              <a:rPr lang="en-US" sz="2400" dirty="0" err="1" smtClean="0"/>
              <a:t>máy</a:t>
            </a:r>
            <a:r>
              <a:rPr lang="en-US" sz="2400" dirty="0" smtClean="0"/>
              <a:t> </a:t>
            </a:r>
            <a:r>
              <a:rPr lang="en-US" sz="2400" dirty="0" err="1" smtClean="0"/>
              <a:t>xay</a:t>
            </a:r>
            <a:r>
              <a:rPr lang="en-US" sz="2400" dirty="0" smtClean="0"/>
              <a:t> </a:t>
            </a:r>
            <a:r>
              <a:rPr lang="en-US" sz="2400" dirty="0" err="1" smtClean="0"/>
              <a:t>sát</a:t>
            </a:r>
            <a:r>
              <a:rPr lang="en-US" sz="2400" dirty="0" smtClean="0"/>
              <a:t>, </a:t>
            </a:r>
            <a:r>
              <a:rPr lang="en-US" sz="2400" dirty="0" err="1" smtClean="0"/>
              <a:t>máy</a:t>
            </a:r>
            <a:r>
              <a:rPr lang="en-US" sz="2400" dirty="0" smtClean="0"/>
              <a:t> </a:t>
            </a:r>
            <a:r>
              <a:rPr lang="en-US" sz="2400" dirty="0" err="1" smtClean="0"/>
              <a:t>phát</a:t>
            </a:r>
            <a:r>
              <a:rPr lang="en-US" sz="2400" dirty="0" smtClean="0"/>
              <a:t> </a:t>
            </a:r>
            <a:r>
              <a:rPr lang="en-US" sz="2400" dirty="0" err="1" smtClean="0"/>
              <a:t>điện</a:t>
            </a:r>
            <a:r>
              <a:rPr lang="en-US" sz="2400" dirty="0" smtClean="0"/>
              <a:t> v.v. </a:t>
            </a:r>
          </a:p>
          <a:p>
            <a:pPr marL="552450" indent="-552450" eaLnBrk="1" hangingPunct="1">
              <a:lnSpc>
                <a:spcPct val="80000"/>
              </a:lnSpc>
              <a:buClrTx/>
              <a:buFont typeface="Wingdings" pitchFamily="2" charset="2"/>
              <a:buChar char="§"/>
            </a:pP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khí</a:t>
            </a:r>
            <a:r>
              <a:rPr lang="en-US" sz="2400" dirty="0" smtClean="0"/>
              <a:t> </a:t>
            </a:r>
            <a:r>
              <a:rPr lang="en-US" sz="2400" dirty="0" err="1" smtClean="0"/>
              <a:t>tiêu</a:t>
            </a:r>
            <a:r>
              <a:rPr lang="en-US" sz="2400" dirty="0" smtClean="0"/>
              <a:t> </a:t>
            </a:r>
            <a:r>
              <a:rPr lang="en-US" sz="2400" dirty="0" err="1" smtClean="0"/>
              <a:t>thụ</a:t>
            </a:r>
            <a:r>
              <a:rPr lang="en-US" sz="2400" dirty="0" smtClean="0"/>
              <a:t> </a:t>
            </a:r>
            <a:r>
              <a:rPr lang="en-US" sz="2400" dirty="0" err="1" smtClean="0"/>
              <a:t>khoảng</a:t>
            </a:r>
            <a:r>
              <a:rPr lang="en-US" sz="2400" dirty="0" smtClean="0"/>
              <a:t> 4,05 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/</a:t>
            </a:r>
            <a:r>
              <a:rPr lang="en-US" sz="2400" dirty="0" err="1" smtClean="0"/>
              <a:t>mã</a:t>
            </a:r>
            <a:r>
              <a:rPr lang="en-US" sz="2400" dirty="0" smtClean="0"/>
              <a:t> </a:t>
            </a:r>
            <a:r>
              <a:rPr lang="en-US" sz="2400" dirty="0" err="1" smtClean="0"/>
              <a:t>lực</a:t>
            </a:r>
            <a:r>
              <a:rPr lang="en-US" sz="2400" dirty="0" smtClean="0"/>
              <a:t> </a:t>
            </a:r>
            <a:r>
              <a:rPr lang="en-US" sz="2400" dirty="0" err="1" smtClean="0"/>
              <a:t>hoặc</a:t>
            </a:r>
            <a:r>
              <a:rPr lang="en-US" sz="2400" dirty="0" smtClean="0"/>
              <a:t> 0,70 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/kWh </a:t>
            </a:r>
            <a:r>
              <a:rPr lang="en-US" sz="2400" dirty="0" err="1" smtClean="0"/>
              <a:t>điện</a:t>
            </a:r>
            <a:r>
              <a:rPr lang="en-US" sz="2400" dirty="0" smtClean="0"/>
              <a:t>.</a:t>
            </a:r>
          </a:p>
          <a:p>
            <a:pPr marL="552450" indent="-552450" eaLnBrk="1" hangingPunct="1">
              <a:lnSpc>
                <a:spcPct val="80000"/>
              </a:lnSpc>
              <a:buClrTx/>
              <a:buFont typeface="Wingdings" pitchFamily="2" charset="2"/>
              <a:buChar char="§"/>
            </a:pPr>
            <a:r>
              <a:rPr lang="en-US" sz="2400" dirty="0" smtClean="0"/>
              <a:t>KSH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dùng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chạy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phương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tiện</a:t>
            </a:r>
            <a:r>
              <a:rPr lang="en-US" sz="2400" dirty="0" smtClean="0"/>
              <a:t> </a:t>
            </a:r>
            <a:r>
              <a:rPr lang="en-US" sz="2400" dirty="0" err="1" smtClean="0"/>
              <a:t>vận</a:t>
            </a:r>
            <a:r>
              <a:rPr lang="en-US" sz="2400" dirty="0" smtClean="0"/>
              <a:t> </a:t>
            </a:r>
            <a:r>
              <a:rPr lang="en-US" sz="2400" dirty="0" err="1" smtClean="0"/>
              <a:t>tải</a:t>
            </a:r>
            <a:endParaRPr lang="en-US" sz="2400" dirty="0" smtClean="0"/>
          </a:p>
          <a:p>
            <a:pPr marL="552450" indent="-552450" eaLnBrk="1" hangingPunct="1">
              <a:lnSpc>
                <a:spcPct val="80000"/>
              </a:lnSpc>
              <a:buClrTx/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rgbClr val="008000"/>
                </a:solidFill>
              </a:rPr>
              <a:t>Cấp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nhiên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liệu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cho</a:t>
            </a:r>
            <a:r>
              <a:rPr lang="en-US" sz="2400" b="1" dirty="0" smtClean="0">
                <a:solidFill>
                  <a:srgbClr val="008000"/>
                </a:solidFill>
              </a:rPr>
              <a:t> pin </a:t>
            </a:r>
            <a:r>
              <a:rPr lang="en-US" sz="2400" b="1" dirty="0" err="1" smtClean="0">
                <a:solidFill>
                  <a:srgbClr val="008000"/>
                </a:solidFill>
              </a:rPr>
              <a:t>nhiên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liệu</a:t>
            </a:r>
            <a:endParaRPr lang="en-US" sz="2400" b="1" dirty="0" smtClean="0">
              <a:solidFill>
                <a:srgbClr val="008000"/>
              </a:solidFill>
            </a:endParaRPr>
          </a:p>
          <a:p>
            <a:pPr marL="552450" indent="-552450" eaLnBrk="1" hangingPunct="1">
              <a:lnSpc>
                <a:spcPct val="80000"/>
              </a:lnSpc>
              <a:buClrTx/>
              <a:buFont typeface="Wingdings" pitchFamily="2" charset="2"/>
              <a:buChar char="§"/>
            </a:pPr>
            <a:r>
              <a:rPr lang="en-US" sz="2400" dirty="0" smtClean="0"/>
              <a:t>Pin </a:t>
            </a:r>
            <a:r>
              <a:rPr lang="en-US" sz="2400" dirty="0" err="1" smtClean="0"/>
              <a:t>nhiên</a:t>
            </a:r>
            <a:r>
              <a:rPr lang="en-US" sz="2400" dirty="0" smtClean="0"/>
              <a:t> </a:t>
            </a:r>
            <a:r>
              <a:rPr lang="en-US" sz="2400" dirty="0" err="1" smtClean="0"/>
              <a:t>liệu</a:t>
            </a:r>
            <a:r>
              <a:rPr lang="en-US" sz="2400" dirty="0" smtClean="0"/>
              <a:t> </a:t>
            </a:r>
            <a:r>
              <a:rPr lang="en-US" sz="2400" dirty="0" err="1" smtClean="0"/>
              <a:t>sản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điện</a:t>
            </a:r>
            <a:r>
              <a:rPr lang="en-US" sz="2400" dirty="0" smtClean="0"/>
              <a:t> </a:t>
            </a:r>
            <a:r>
              <a:rPr lang="en-US" sz="2400" dirty="0" err="1" smtClean="0"/>
              <a:t>năng</a:t>
            </a:r>
            <a:endParaRPr lang="en-US" sz="2400" dirty="0" smtClean="0"/>
          </a:p>
          <a:p>
            <a:pPr marL="552450" indent="-552450" eaLnBrk="1" hangingPunct="1">
              <a:lnSpc>
                <a:spcPct val="80000"/>
              </a:lnSpc>
              <a:buClrTx/>
              <a:buFont typeface="Wingdings" pitchFamily="2" charset="2"/>
              <a:buChar char="§"/>
            </a:pPr>
            <a:r>
              <a:rPr lang="en-US" sz="2400" dirty="0" smtClean="0"/>
              <a:t>KSH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sử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nhiên</a:t>
            </a:r>
            <a:r>
              <a:rPr lang="en-US" sz="2400" dirty="0" smtClean="0"/>
              <a:t> </a:t>
            </a:r>
            <a:r>
              <a:rPr lang="en-US" sz="2400" dirty="0" err="1" smtClean="0"/>
              <a:t>liệu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pin </a:t>
            </a:r>
            <a:r>
              <a:rPr lang="en-US" sz="2400" dirty="0" err="1" smtClean="0"/>
              <a:t>nhiên</a:t>
            </a:r>
            <a:r>
              <a:rPr lang="en-US" sz="2400" dirty="0" smtClean="0"/>
              <a:t> </a:t>
            </a:r>
            <a:r>
              <a:rPr lang="en-US" sz="2400" dirty="0" err="1" smtClean="0"/>
              <a:t>liệu</a:t>
            </a:r>
            <a:endParaRPr lang="en-US" sz="2400" dirty="0" smtClean="0"/>
          </a:p>
          <a:p>
            <a:pPr marL="552450" indent="-552450">
              <a:lnSpc>
                <a:spcPct val="80000"/>
              </a:lnSpc>
              <a:buClrTx/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rgbClr val="008000"/>
                </a:solidFill>
              </a:rPr>
              <a:t>Làm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khí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đốt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hòa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vào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lưới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khí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tự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nhiên</a:t>
            </a:r>
            <a:endParaRPr lang="en-US" sz="2400" b="1" dirty="0" smtClean="0">
              <a:solidFill>
                <a:srgbClr val="008000"/>
              </a:solidFill>
            </a:endParaRPr>
          </a:p>
          <a:p>
            <a:pPr marL="552450" indent="-552450">
              <a:lnSpc>
                <a:spcPct val="80000"/>
              </a:lnSpc>
              <a:buClrTx/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rgbClr val="008000"/>
                </a:solidFill>
              </a:rPr>
              <a:t>Lợi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ích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khác</a:t>
            </a:r>
            <a:endParaRPr lang="en-US" sz="2400" b="1" dirty="0" smtClean="0">
              <a:solidFill>
                <a:srgbClr val="008000"/>
              </a:solidFill>
            </a:endParaRPr>
          </a:p>
          <a:p>
            <a:pPr marL="552450" indent="-552450">
              <a:lnSpc>
                <a:spcPct val="80000"/>
              </a:lnSpc>
              <a:buClrTx/>
              <a:buFont typeface="Wingdings" pitchFamily="2" charset="2"/>
              <a:buChar char="§"/>
            </a:pPr>
            <a:r>
              <a:rPr lang="en-US" sz="2400" dirty="0" err="1" smtClean="0"/>
              <a:t>Dùng</a:t>
            </a:r>
            <a:r>
              <a:rPr lang="en-US" sz="2400" dirty="0" smtClean="0"/>
              <a:t> </a:t>
            </a:r>
            <a:r>
              <a:rPr lang="en-US" sz="2400" dirty="0" err="1" smtClean="0"/>
              <a:t>đèn</a:t>
            </a:r>
            <a:r>
              <a:rPr lang="en-US" sz="2400" dirty="0" smtClean="0"/>
              <a:t> </a:t>
            </a:r>
            <a:r>
              <a:rPr lang="en-US" sz="2400" dirty="0" err="1" smtClean="0"/>
              <a:t>chiếu</a:t>
            </a:r>
            <a:r>
              <a:rPr lang="en-US" sz="2400" dirty="0" smtClean="0"/>
              <a:t> </a:t>
            </a:r>
            <a:r>
              <a:rPr lang="en-US" sz="2400" dirty="0" err="1" smtClean="0"/>
              <a:t>sáng</a:t>
            </a:r>
            <a:r>
              <a:rPr lang="en-US" sz="2400" dirty="0" smtClean="0"/>
              <a:t> </a:t>
            </a:r>
            <a:r>
              <a:rPr lang="en-US" sz="2400" dirty="0" err="1" smtClean="0"/>
              <a:t>nuôi</a:t>
            </a:r>
            <a:r>
              <a:rPr lang="en-US" sz="2400" dirty="0" smtClean="0"/>
              <a:t> </a:t>
            </a:r>
            <a:r>
              <a:rPr lang="en-US" sz="2400" dirty="0" err="1" smtClean="0"/>
              <a:t>tằm</a:t>
            </a:r>
            <a:r>
              <a:rPr lang="en-US" sz="2400" dirty="0" smtClean="0"/>
              <a:t> </a:t>
            </a:r>
            <a:r>
              <a:rPr lang="en-US" sz="2400" dirty="0" err="1" smtClean="0"/>
              <a:t>vì</a:t>
            </a:r>
            <a:r>
              <a:rPr lang="en-US" sz="2400" dirty="0" smtClean="0"/>
              <a:t> </a:t>
            </a:r>
            <a:r>
              <a:rPr lang="en-US" sz="2400" dirty="0" err="1" smtClean="0"/>
              <a:t>tạo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ánh</a:t>
            </a:r>
            <a:r>
              <a:rPr lang="en-US" sz="2400" dirty="0" smtClean="0"/>
              <a:t> </a:t>
            </a:r>
            <a:r>
              <a:rPr lang="en-US" sz="2400" dirty="0" err="1" smtClean="0"/>
              <a:t>sáng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nhiệt</a:t>
            </a:r>
            <a:r>
              <a:rPr lang="en-US" sz="2400" dirty="0" smtClean="0"/>
              <a:t> </a:t>
            </a:r>
            <a:r>
              <a:rPr lang="en-US" sz="2400" dirty="0" err="1" smtClean="0"/>
              <a:t>độ</a:t>
            </a:r>
            <a:r>
              <a:rPr lang="en-US" sz="2400" dirty="0" smtClean="0"/>
              <a:t> </a:t>
            </a:r>
            <a:r>
              <a:rPr lang="en-US" sz="2400" dirty="0" err="1" smtClean="0"/>
              <a:t>thích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sự</a:t>
            </a:r>
            <a:r>
              <a:rPr lang="en-US" sz="2400" dirty="0" smtClean="0"/>
              <a:t> </a:t>
            </a:r>
            <a:r>
              <a:rPr lang="en-US" sz="2400" dirty="0" err="1" smtClean="0"/>
              <a:t>phát</a:t>
            </a:r>
            <a:r>
              <a:rPr lang="en-US" sz="2400" dirty="0" smtClean="0"/>
              <a:t> </a:t>
            </a:r>
            <a:r>
              <a:rPr lang="en-US" sz="2400" dirty="0" err="1" smtClean="0"/>
              <a:t>triển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tằm</a:t>
            </a:r>
            <a:r>
              <a:rPr lang="en-US" sz="2400" dirty="0" smtClean="0"/>
              <a:t>: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sớm</a:t>
            </a:r>
            <a:r>
              <a:rPr lang="en-US" sz="2400" dirty="0" smtClean="0"/>
              <a:t> </a:t>
            </a:r>
            <a:r>
              <a:rPr lang="en-US" sz="2400" dirty="0" err="1" smtClean="0"/>
              <a:t>hơn</a:t>
            </a:r>
            <a:r>
              <a:rPr lang="en-US" sz="2400" dirty="0" smtClean="0"/>
              <a:t> 4 - 6 </a:t>
            </a:r>
            <a:r>
              <a:rPr lang="en-US" sz="2400" dirty="0" err="1" smtClean="0"/>
              <a:t>ngày</a:t>
            </a:r>
            <a:r>
              <a:rPr lang="en-US" sz="2400" dirty="0" smtClean="0"/>
              <a:t>, </a:t>
            </a:r>
            <a:r>
              <a:rPr lang="en-US" sz="2400" dirty="0" err="1" smtClean="0"/>
              <a:t>chất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kén</a:t>
            </a:r>
            <a:r>
              <a:rPr lang="en-US" sz="2400" dirty="0" smtClean="0"/>
              <a:t> </a:t>
            </a:r>
            <a:r>
              <a:rPr lang="en-US" sz="2400" dirty="0" err="1" smtClean="0"/>
              <a:t>tốt</a:t>
            </a:r>
            <a:r>
              <a:rPr lang="en-US" sz="2400" dirty="0" smtClean="0"/>
              <a:t> </a:t>
            </a:r>
            <a:r>
              <a:rPr lang="en-US" sz="2400" dirty="0" err="1" smtClean="0"/>
              <a:t>hơn</a:t>
            </a:r>
            <a:r>
              <a:rPr lang="en-US" sz="2400" dirty="0" smtClean="0"/>
              <a:t>, </a:t>
            </a:r>
            <a:r>
              <a:rPr lang="en-US" sz="2400" dirty="0" err="1" smtClean="0"/>
              <a:t>năng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↑ 30%.</a:t>
            </a:r>
          </a:p>
          <a:p>
            <a:pPr marL="552450" indent="-552450">
              <a:lnSpc>
                <a:spcPct val="80000"/>
              </a:lnSpc>
              <a:buClrTx/>
              <a:buFont typeface="Wingdings" pitchFamily="2" charset="2"/>
              <a:buChar char="§"/>
            </a:pPr>
            <a:r>
              <a:rPr lang="en-US" sz="2400" dirty="0" err="1" smtClean="0"/>
              <a:t>Dùng</a:t>
            </a:r>
            <a:r>
              <a:rPr lang="en-US" sz="2400" dirty="0" smtClean="0"/>
              <a:t> KSH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diệt</a:t>
            </a:r>
            <a:r>
              <a:rPr lang="en-US" sz="2400" dirty="0" smtClean="0"/>
              <a:t> </a:t>
            </a:r>
            <a:r>
              <a:rPr lang="en-US" sz="2400" dirty="0" err="1" smtClean="0"/>
              <a:t>sâu</a:t>
            </a:r>
            <a:r>
              <a:rPr lang="en-US" sz="2400" dirty="0" smtClean="0"/>
              <a:t> </a:t>
            </a:r>
            <a:r>
              <a:rPr lang="en-US" sz="2400" dirty="0" err="1" smtClean="0"/>
              <a:t>bọ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việc</a:t>
            </a:r>
            <a:r>
              <a:rPr lang="en-US" sz="2400" dirty="0" smtClean="0"/>
              <a:t> </a:t>
            </a:r>
            <a:r>
              <a:rPr lang="en-US" sz="2400" dirty="0" err="1" smtClean="0"/>
              <a:t>bảo</a:t>
            </a:r>
            <a:r>
              <a:rPr lang="en-US" sz="2400" dirty="0" smtClean="0"/>
              <a:t> </a:t>
            </a:r>
            <a:r>
              <a:rPr lang="en-US" sz="2400" dirty="0" err="1" smtClean="0"/>
              <a:t>quản</a:t>
            </a:r>
            <a:r>
              <a:rPr lang="en-US" sz="2400" dirty="0" smtClean="0"/>
              <a:t> </a:t>
            </a:r>
            <a:r>
              <a:rPr lang="en-US" sz="2400" dirty="0" err="1" smtClean="0"/>
              <a:t>ngũ</a:t>
            </a:r>
            <a:r>
              <a:rPr lang="en-US" sz="2400" dirty="0" smtClean="0"/>
              <a:t> </a:t>
            </a:r>
            <a:r>
              <a:rPr lang="en-US" sz="2400" dirty="0" err="1" smtClean="0"/>
              <a:t>cốc</a:t>
            </a:r>
            <a:r>
              <a:rPr lang="en-US" sz="2400" dirty="0" smtClean="0"/>
              <a:t> </a:t>
            </a:r>
            <a:r>
              <a:rPr lang="en-US" sz="2400" dirty="0" err="1" smtClean="0"/>
              <a:t>hoặc</a:t>
            </a:r>
            <a:r>
              <a:rPr lang="en-US" sz="2400" dirty="0" smtClean="0"/>
              <a:t> </a:t>
            </a:r>
            <a:r>
              <a:rPr lang="en-US" sz="2400" dirty="0" err="1" smtClean="0"/>
              <a:t>dùng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bảo</a:t>
            </a:r>
            <a:r>
              <a:rPr lang="en-US" sz="2400" dirty="0" smtClean="0"/>
              <a:t> </a:t>
            </a:r>
            <a:r>
              <a:rPr lang="en-US" sz="2400" dirty="0" err="1" smtClean="0"/>
              <a:t>quản</a:t>
            </a:r>
            <a:r>
              <a:rPr lang="en-US" sz="2400" dirty="0" smtClean="0"/>
              <a:t> </a:t>
            </a:r>
            <a:r>
              <a:rPr lang="en-US" sz="2400" dirty="0" err="1" smtClean="0"/>
              <a:t>rau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cam, </a:t>
            </a:r>
            <a:r>
              <a:rPr lang="en-US" sz="2400" dirty="0" err="1" smtClean="0"/>
              <a:t>soài</a:t>
            </a:r>
            <a:r>
              <a:rPr lang="en-US" sz="2400" dirty="0" smtClean="0"/>
              <a:t> v.v. </a:t>
            </a:r>
          </a:p>
          <a:p>
            <a:pPr marL="552450" indent="-552450">
              <a:lnSpc>
                <a:spcPct val="80000"/>
              </a:lnSpc>
              <a:buClrTx/>
              <a:buFont typeface="Wingdings" pitchFamily="2" charset="2"/>
              <a:buChar char="§"/>
            </a:pPr>
            <a:endParaRPr lang="en-US" sz="2400" b="1" dirty="0" smtClean="0"/>
          </a:p>
          <a:p>
            <a:pPr marL="552450" indent="-552450" eaLnBrk="1" hangingPunct="1">
              <a:lnSpc>
                <a:spcPct val="80000"/>
              </a:lnSpc>
              <a:buClrTx/>
              <a:buFont typeface="Wingdings" pitchFamily="2" charset="2"/>
              <a:buChar char="§"/>
            </a:pPr>
            <a:endParaRPr lang="en-US" sz="24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495C-DA76-45B3-9D48-308C50D15B78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0294-4AE9-42DA-BA84-4AF8F32870C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CNKSH trong Chăn nuôi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4175"/>
            <a:ext cx="8229600" cy="530225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2. </a:t>
            </a:r>
            <a:r>
              <a:rPr lang="en-US" sz="3600" b="1" dirty="0" err="1" smtClean="0"/>
              <a:t>Lợi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ích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về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nông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nghiệp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từ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phụ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phẩm</a:t>
            </a:r>
            <a:r>
              <a:rPr lang="en-US" sz="3600" b="1" dirty="0" smtClean="0"/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90600"/>
            <a:ext cx="7769225" cy="5334000"/>
          </a:xfrm>
        </p:spPr>
        <p:txBody>
          <a:bodyPr/>
          <a:lstStyle/>
          <a:p>
            <a:pPr marL="552450" indent="-552450" eaLnBrk="1" hangingPunct="1">
              <a:lnSpc>
                <a:spcPct val="90000"/>
              </a:lnSpc>
              <a:buClrTx/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rgbClr val="008000"/>
                </a:solidFill>
              </a:rPr>
              <a:t>Lợi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ích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về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trồng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trọt</a:t>
            </a:r>
            <a:endParaRPr lang="en-US" sz="2400" b="1" dirty="0" smtClean="0">
              <a:solidFill>
                <a:srgbClr val="008000"/>
              </a:solidFill>
            </a:endParaRPr>
          </a:p>
          <a:p>
            <a:pPr marL="552450" indent="-552450" eaLnBrk="1" hangingPunct="1">
              <a:lnSpc>
                <a:spcPct val="90000"/>
              </a:lnSpc>
              <a:buClrTx/>
              <a:buFont typeface="Wingdings" pitchFamily="2" charset="2"/>
              <a:buChar char="§"/>
            </a:pPr>
            <a:r>
              <a:rPr lang="en-US" sz="2400" dirty="0" err="1" smtClean="0"/>
              <a:t>Tăng</a:t>
            </a:r>
            <a:r>
              <a:rPr lang="en-US" sz="2400" dirty="0" smtClean="0"/>
              <a:t> </a:t>
            </a:r>
            <a:r>
              <a:rPr lang="en-US" sz="2400" dirty="0" err="1" smtClean="0"/>
              <a:t>năng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cây</a:t>
            </a:r>
            <a:r>
              <a:rPr lang="en-US" sz="2400" dirty="0" smtClean="0"/>
              <a:t> </a:t>
            </a:r>
            <a:r>
              <a:rPr lang="en-US" sz="2400" dirty="0" err="1" smtClean="0"/>
              <a:t>trồng</a:t>
            </a:r>
            <a:endParaRPr lang="en-US" sz="2400" dirty="0" smtClean="0"/>
          </a:p>
          <a:p>
            <a:pPr marL="552450" indent="-552450" eaLnBrk="1" hangingPunct="1">
              <a:lnSpc>
                <a:spcPct val="90000"/>
              </a:lnSpc>
              <a:buClrTx/>
              <a:buFont typeface="Wingdings" pitchFamily="2" charset="2"/>
              <a:buChar char="§"/>
            </a:pPr>
            <a:r>
              <a:rPr lang="en-US" sz="2400" dirty="0" err="1" smtClean="0"/>
              <a:t>Hạn</a:t>
            </a:r>
            <a:r>
              <a:rPr lang="en-US" sz="2400" dirty="0" smtClean="0"/>
              <a:t> </a:t>
            </a:r>
            <a:r>
              <a:rPr lang="en-US" sz="2400" dirty="0" err="1" smtClean="0"/>
              <a:t>chế</a:t>
            </a:r>
            <a:r>
              <a:rPr lang="en-US" sz="2400" dirty="0" smtClean="0"/>
              <a:t> </a:t>
            </a:r>
            <a:r>
              <a:rPr lang="en-US" sz="2400" dirty="0" err="1" smtClean="0"/>
              <a:t>sâu</a:t>
            </a:r>
            <a:r>
              <a:rPr lang="en-US" sz="2400" dirty="0" smtClean="0"/>
              <a:t> </a:t>
            </a:r>
            <a:r>
              <a:rPr lang="en-US" sz="2400" dirty="0" err="1" smtClean="0"/>
              <a:t>bệnh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cỏ</a:t>
            </a:r>
            <a:r>
              <a:rPr lang="en-US" sz="2400" dirty="0" smtClean="0"/>
              <a:t> </a:t>
            </a:r>
            <a:r>
              <a:rPr lang="en-US" sz="2400" dirty="0" err="1" smtClean="0"/>
              <a:t>dại</a:t>
            </a:r>
            <a:endParaRPr lang="en-US" sz="2400" dirty="0" smtClean="0"/>
          </a:p>
          <a:p>
            <a:pPr marL="552450" indent="-552450" eaLnBrk="1" hangingPunct="1">
              <a:lnSpc>
                <a:spcPct val="90000"/>
              </a:lnSpc>
              <a:buClrTx/>
              <a:buFont typeface="Wingdings" pitchFamily="2" charset="2"/>
              <a:buChar char="§"/>
            </a:pPr>
            <a:r>
              <a:rPr lang="en-US" sz="2400" dirty="0" err="1" smtClean="0"/>
              <a:t>Cải</a:t>
            </a:r>
            <a:r>
              <a:rPr lang="en-US" sz="2400" dirty="0" smtClean="0"/>
              <a:t> </a:t>
            </a:r>
            <a:r>
              <a:rPr lang="en-US" sz="2400" dirty="0" err="1" smtClean="0"/>
              <a:t>tạo</a:t>
            </a:r>
            <a:r>
              <a:rPr lang="en-US" sz="2400" dirty="0" smtClean="0"/>
              <a:t> </a:t>
            </a:r>
            <a:r>
              <a:rPr lang="en-US" sz="2400" dirty="0" err="1" smtClean="0"/>
              <a:t>đất</a:t>
            </a:r>
            <a:r>
              <a:rPr lang="en-US" sz="2400" dirty="0" smtClean="0"/>
              <a:t> </a:t>
            </a:r>
          </a:p>
          <a:p>
            <a:pPr marL="552450" indent="-552450" eaLnBrk="1" hangingPunct="1">
              <a:lnSpc>
                <a:spcPct val="90000"/>
              </a:lnSpc>
              <a:buClrTx/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rgbClr val="008000"/>
                </a:solidFill>
              </a:rPr>
              <a:t>Lợi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ích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về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chăn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nuôi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gia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súc</a:t>
            </a:r>
            <a:r>
              <a:rPr lang="en-US" sz="2400" b="1" dirty="0" smtClean="0">
                <a:solidFill>
                  <a:srgbClr val="008000"/>
                </a:solidFill>
              </a:rPr>
              <a:t>, </a:t>
            </a:r>
            <a:r>
              <a:rPr lang="en-US" sz="2400" b="1" dirty="0" err="1" smtClean="0">
                <a:solidFill>
                  <a:srgbClr val="008000"/>
                </a:solidFill>
              </a:rPr>
              <a:t>gia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cầm</a:t>
            </a:r>
            <a:endParaRPr lang="en-US" sz="2400" b="1" dirty="0" smtClean="0">
              <a:solidFill>
                <a:srgbClr val="008000"/>
              </a:solidFill>
            </a:endParaRPr>
          </a:p>
          <a:p>
            <a:pPr marL="552450" indent="-552450" eaLnBrk="1" hangingPunct="1">
              <a:lnSpc>
                <a:spcPct val="90000"/>
              </a:lnSpc>
              <a:buClrTx/>
              <a:buFont typeface="Wingdings" pitchFamily="2" charset="2"/>
              <a:buChar char="§"/>
            </a:pPr>
            <a:r>
              <a:rPr lang="en-US" sz="2400" dirty="0" err="1" smtClean="0"/>
              <a:t>Vệ</a:t>
            </a:r>
            <a:r>
              <a:rPr lang="en-US" sz="2400" dirty="0" smtClean="0"/>
              <a:t> </a:t>
            </a:r>
            <a:r>
              <a:rPr lang="en-US" sz="2400" dirty="0" err="1" smtClean="0"/>
              <a:t>sinh</a:t>
            </a:r>
            <a:r>
              <a:rPr lang="en-US" sz="2400" dirty="0" smtClean="0"/>
              <a:t> </a:t>
            </a:r>
            <a:r>
              <a:rPr lang="en-US" sz="2400" dirty="0" err="1" smtClean="0"/>
              <a:t>chuồng</a:t>
            </a:r>
            <a:r>
              <a:rPr lang="en-US" sz="2400" dirty="0" smtClean="0"/>
              <a:t> </a:t>
            </a:r>
            <a:r>
              <a:rPr lang="en-US" sz="2400" dirty="0" err="1" smtClean="0"/>
              <a:t>trại</a:t>
            </a:r>
            <a:r>
              <a:rPr lang="en-US" sz="2400" dirty="0" smtClean="0"/>
              <a:t> </a:t>
            </a:r>
          </a:p>
          <a:p>
            <a:pPr marL="552450" indent="-552450" eaLnBrk="1" hangingPunct="1">
              <a:lnSpc>
                <a:spcPct val="90000"/>
              </a:lnSpc>
              <a:buClrTx/>
              <a:buFont typeface="Wingdings" pitchFamily="2" charset="2"/>
              <a:buChar char="§"/>
            </a:pPr>
            <a:r>
              <a:rPr lang="en-US" sz="2400" dirty="0" err="1" smtClean="0"/>
              <a:t>Sử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bã</a:t>
            </a:r>
            <a:r>
              <a:rPr lang="en-US" sz="2400" dirty="0" smtClean="0"/>
              <a:t> </a:t>
            </a:r>
            <a:r>
              <a:rPr lang="en-US" sz="2400" dirty="0" err="1" smtClean="0"/>
              <a:t>thải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thức</a:t>
            </a:r>
            <a:r>
              <a:rPr lang="en-US" sz="2400" dirty="0" smtClean="0"/>
              <a:t> </a:t>
            </a:r>
            <a:r>
              <a:rPr lang="en-US" sz="2400" dirty="0" err="1" smtClean="0"/>
              <a:t>ăn</a:t>
            </a:r>
            <a:r>
              <a:rPr lang="en-US" sz="2400" dirty="0" smtClean="0"/>
              <a:t> </a:t>
            </a:r>
            <a:r>
              <a:rPr lang="en-US" sz="2400" dirty="0" err="1" smtClean="0"/>
              <a:t>bổ</a:t>
            </a:r>
            <a:r>
              <a:rPr lang="en-US" sz="2400" dirty="0" smtClean="0"/>
              <a:t> sung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súc</a:t>
            </a:r>
            <a:endParaRPr lang="en-US" sz="2400" dirty="0" smtClean="0"/>
          </a:p>
          <a:p>
            <a:pPr marL="552450" indent="-552450" eaLnBrk="1" hangingPunct="1">
              <a:lnSpc>
                <a:spcPct val="90000"/>
              </a:lnSpc>
              <a:buClrTx/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rgbClr val="008000"/>
                </a:solidFill>
              </a:rPr>
              <a:t>Lợi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ích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về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nuôi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thuỷ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sản</a:t>
            </a:r>
            <a:endParaRPr lang="en-US" sz="2400" b="1" dirty="0" smtClean="0">
              <a:solidFill>
                <a:srgbClr val="008000"/>
              </a:solidFill>
            </a:endParaRPr>
          </a:p>
          <a:p>
            <a:pPr marL="552450" indent="-552450" eaLnBrk="1" hangingPunct="1">
              <a:lnSpc>
                <a:spcPct val="90000"/>
              </a:lnSpc>
              <a:buClrTx/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rgbClr val="008000"/>
                </a:solidFill>
              </a:rPr>
              <a:t>Những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lợi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ích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khác</a:t>
            </a:r>
            <a:endParaRPr lang="en-US" sz="2400" b="1" dirty="0" smtClean="0">
              <a:solidFill>
                <a:srgbClr val="008000"/>
              </a:solidFill>
            </a:endParaRPr>
          </a:p>
          <a:p>
            <a:pPr marL="552450" indent="-552450" eaLnBrk="1" hangingPunct="1">
              <a:lnSpc>
                <a:spcPct val="90000"/>
              </a:lnSpc>
              <a:buClrTx/>
              <a:buFont typeface="Wingdings" pitchFamily="2" charset="2"/>
              <a:buChar char="§"/>
            </a:pPr>
            <a:r>
              <a:rPr lang="en-US" sz="2400" dirty="0" err="1" smtClean="0"/>
              <a:t>Nuôi</a:t>
            </a:r>
            <a:r>
              <a:rPr lang="en-US" sz="2400" dirty="0" smtClean="0"/>
              <a:t> </a:t>
            </a:r>
            <a:r>
              <a:rPr lang="en-US" sz="2400" dirty="0" err="1" smtClean="0"/>
              <a:t>giun</a:t>
            </a:r>
            <a:r>
              <a:rPr lang="en-US" sz="2400" dirty="0" smtClean="0"/>
              <a:t> </a:t>
            </a:r>
            <a:r>
              <a:rPr lang="en-US" sz="2400" dirty="0" err="1" smtClean="0"/>
              <a:t>đất</a:t>
            </a:r>
            <a:endParaRPr lang="en-US" sz="2400" dirty="0" smtClean="0"/>
          </a:p>
          <a:p>
            <a:pPr marL="552450" indent="-552450" eaLnBrk="1" hangingPunct="1">
              <a:lnSpc>
                <a:spcPct val="90000"/>
              </a:lnSpc>
              <a:buClrTx/>
              <a:buFont typeface="Wingdings" pitchFamily="2" charset="2"/>
              <a:buChar char="§"/>
            </a:pPr>
            <a:r>
              <a:rPr lang="en-US" sz="2400" dirty="0" err="1" smtClean="0"/>
              <a:t>Xử</a:t>
            </a:r>
            <a:r>
              <a:rPr lang="en-US" sz="2400" dirty="0" smtClean="0"/>
              <a:t> </a:t>
            </a:r>
            <a:r>
              <a:rPr lang="en-US" sz="2400" dirty="0" err="1" smtClean="0"/>
              <a:t>lý</a:t>
            </a:r>
            <a:r>
              <a:rPr lang="en-US" sz="2400" dirty="0" smtClean="0"/>
              <a:t> </a:t>
            </a:r>
            <a:r>
              <a:rPr lang="en-US" sz="2400" dirty="0" err="1" smtClean="0"/>
              <a:t>hạt</a:t>
            </a:r>
            <a:r>
              <a:rPr lang="en-US" sz="2400" dirty="0" smtClean="0"/>
              <a:t> </a:t>
            </a:r>
            <a:r>
              <a:rPr lang="en-US" sz="2400" dirty="0" err="1" smtClean="0"/>
              <a:t>giống</a:t>
            </a:r>
            <a:endParaRPr lang="en-US" sz="2400" dirty="0" smtClean="0"/>
          </a:p>
          <a:p>
            <a:pPr marL="552450" indent="-552450" eaLnBrk="1" hangingPunct="1">
              <a:lnSpc>
                <a:spcPct val="90000"/>
              </a:lnSpc>
              <a:buClrTx/>
              <a:buFont typeface="Wingdings" pitchFamily="2" charset="2"/>
              <a:buChar char="§"/>
            </a:pPr>
            <a:r>
              <a:rPr lang="en-US" sz="2400" dirty="0" err="1" smtClean="0"/>
              <a:t>Trồng</a:t>
            </a:r>
            <a:r>
              <a:rPr lang="en-US" sz="2400" dirty="0" smtClean="0"/>
              <a:t> </a:t>
            </a:r>
            <a:r>
              <a:rPr lang="en-US" sz="2400" dirty="0" err="1" smtClean="0"/>
              <a:t>cây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dùng</a:t>
            </a:r>
            <a:r>
              <a:rPr lang="en-US" sz="2400" dirty="0" smtClean="0"/>
              <a:t> </a:t>
            </a:r>
            <a:r>
              <a:rPr lang="en-US" sz="2400" dirty="0" err="1" smtClean="0"/>
              <a:t>đất</a:t>
            </a:r>
            <a:endParaRPr lang="en-US" sz="2400" dirty="0" smtClean="0"/>
          </a:p>
          <a:p>
            <a:pPr marL="552450" indent="-552450" eaLnBrk="1" hangingPunct="1">
              <a:lnSpc>
                <a:spcPct val="90000"/>
              </a:lnSpc>
              <a:buClrTx/>
              <a:buFont typeface="Wingdings" pitchFamily="2" charset="2"/>
              <a:buChar char="§"/>
            </a:pPr>
            <a:r>
              <a:rPr lang="en-US" sz="2400" dirty="0" err="1" smtClean="0"/>
              <a:t>Trồng</a:t>
            </a:r>
            <a:r>
              <a:rPr lang="en-US" sz="2400" dirty="0" smtClean="0"/>
              <a:t> </a:t>
            </a:r>
            <a:r>
              <a:rPr lang="en-US" sz="2400" dirty="0" err="1" smtClean="0"/>
              <a:t>nấm</a:t>
            </a:r>
            <a:r>
              <a:rPr lang="en-US" sz="2400" dirty="0" smtClean="0"/>
              <a:t> .v.v.</a:t>
            </a:r>
            <a:r>
              <a:rPr lang="en-US" sz="2400" i="1" dirty="0" smtClean="0"/>
              <a:t>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54E4-E488-4E97-B985-956751FE608B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0294-4AE9-42DA-BA84-4AF8F32870C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CNKSH trong Chăn nuôi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8975"/>
            <a:ext cx="8229600" cy="682625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3. </a:t>
            </a:r>
            <a:r>
              <a:rPr lang="en-US" sz="3600" b="1" dirty="0" err="1" smtClean="0"/>
              <a:t>Lợi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ích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về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sinh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môi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trường</a:t>
            </a:r>
            <a:r>
              <a:rPr lang="en-US" sz="3600" dirty="0" smtClean="0"/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4648200"/>
          </a:xfrm>
        </p:spPr>
        <p:txBody>
          <a:bodyPr/>
          <a:lstStyle/>
          <a:p>
            <a:pPr marL="476250" indent="-47625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rgbClr val="008000"/>
                </a:solidFill>
              </a:rPr>
              <a:t>Cải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thiện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vệ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sinh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môi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trường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nông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thôn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</a:p>
          <a:p>
            <a:pPr marL="476250" indent="-47625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err="1" smtClean="0"/>
              <a:t>Xử</a:t>
            </a:r>
            <a:r>
              <a:rPr lang="en-US" sz="2400" dirty="0" smtClean="0"/>
              <a:t> </a:t>
            </a:r>
            <a:r>
              <a:rPr lang="en-US" sz="2400" dirty="0" err="1" smtClean="0"/>
              <a:t>lý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vật</a:t>
            </a:r>
            <a:r>
              <a:rPr lang="en-US" sz="2400" dirty="0" smtClean="0"/>
              <a:t> </a:t>
            </a:r>
            <a:r>
              <a:rPr lang="en-US" sz="2400" dirty="0" err="1" smtClean="0"/>
              <a:t>nên</a:t>
            </a:r>
            <a:r>
              <a:rPr lang="en-US" sz="2400" dirty="0" smtClean="0"/>
              <a:t> </a:t>
            </a:r>
            <a:r>
              <a:rPr lang="en-US" sz="2400" dirty="0" err="1" smtClean="0"/>
              <a:t>hạn</a:t>
            </a:r>
            <a:r>
              <a:rPr lang="en-US" sz="2400" dirty="0" smtClean="0"/>
              <a:t> </a:t>
            </a:r>
            <a:r>
              <a:rPr lang="en-US" sz="2400" dirty="0" err="1" smtClean="0"/>
              <a:t>chế</a:t>
            </a:r>
            <a:r>
              <a:rPr lang="en-US" sz="2400" dirty="0" smtClean="0"/>
              <a:t> </a:t>
            </a:r>
            <a:r>
              <a:rPr lang="en-US" sz="2400" dirty="0" err="1" smtClean="0"/>
              <a:t>mùi</a:t>
            </a:r>
            <a:r>
              <a:rPr lang="en-US" sz="2400" dirty="0" smtClean="0"/>
              <a:t> </a:t>
            </a:r>
            <a:r>
              <a:rPr lang="en-US" sz="2400" dirty="0" err="1" smtClean="0"/>
              <a:t>hôi</a:t>
            </a:r>
            <a:r>
              <a:rPr lang="en-US" sz="2400" dirty="0" smtClean="0"/>
              <a:t> </a:t>
            </a:r>
            <a:r>
              <a:rPr lang="en-US" sz="2400" dirty="0" err="1" smtClean="0"/>
              <a:t>thối</a:t>
            </a:r>
            <a:r>
              <a:rPr lang="en-US" sz="2400" dirty="0" smtClean="0"/>
              <a:t>. </a:t>
            </a:r>
          </a:p>
          <a:p>
            <a:pPr marL="476250" indent="-47625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err="1" smtClean="0"/>
              <a:t>Hạn</a:t>
            </a:r>
            <a:r>
              <a:rPr lang="en-US" sz="2400" dirty="0" smtClean="0"/>
              <a:t> </a:t>
            </a:r>
            <a:r>
              <a:rPr lang="en-US" sz="2400" dirty="0" err="1" smtClean="0"/>
              <a:t>chế</a:t>
            </a:r>
            <a:r>
              <a:rPr lang="en-US" sz="2400" dirty="0" smtClean="0"/>
              <a:t> </a:t>
            </a:r>
            <a:r>
              <a:rPr lang="en-US" sz="2400" dirty="0" err="1" smtClean="0"/>
              <a:t>bệnh</a:t>
            </a:r>
            <a:r>
              <a:rPr lang="en-US" sz="2400" dirty="0" smtClean="0"/>
              <a:t> </a:t>
            </a:r>
            <a:r>
              <a:rPr lang="en-US" sz="2400" dirty="0" err="1" smtClean="0"/>
              <a:t>truyền</a:t>
            </a:r>
            <a:r>
              <a:rPr lang="en-US" sz="2400" dirty="0" smtClean="0"/>
              <a:t> </a:t>
            </a:r>
            <a:r>
              <a:rPr lang="en-US" sz="2400" dirty="0" err="1" smtClean="0"/>
              <a:t>nhiễm</a:t>
            </a:r>
            <a:r>
              <a:rPr lang="en-US" sz="2400" dirty="0" smtClean="0"/>
              <a:t>: </a:t>
            </a:r>
            <a:r>
              <a:rPr lang="en-US" sz="2400" dirty="0" err="1" smtClean="0"/>
              <a:t>Ruồi</a:t>
            </a:r>
            <a:r>
              <a:rPr lang="en-US" sz="2400" dirty="0" smtClean="0"/>
              <a:t> </a:t>
            </a:r>
            <a:r>
              <a:rPr lang="en-US" sz="2400" dirty="0" err="1" smtClean="0"/>
              <a:t>nhặng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chỗ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phát</a:t>
            </a:r>
            <a:r>
              <a:rPr lang="en-US" sz="2400" dirty="0" smtClean="0"/>
              <a:t> </a:t>
            </a:r>
            <a:r>
              <a:rPr lang="en-US" sz="2400" dirty="0" err="1" smtClean="0"/>
              <a:t>triển</a:t>
            </a:r>
            <a:r>
              <a:rPr lang="en-US" sz="2400" dirty="0" smtClean="0"/>
              <a:t>. </a:t>
            </a:r>
            <a:r>
              <a:rPr lang="en-US" sz="2400" dirty="0" err="1" smtClean="0"/>
              <a:t>Trứng</a:t>
            </a:r>
            <a:r>
              <a:rPr lang="en-US" sz="2400" dirty="0" smtClean="0"/>
              <a:t> </a:t>
            </a:r>
            <a:r>
              <a:rPr lang="en-US" sz="2400" dirty="0" err="1" smtClean="0"/>
              <a:t>giun</a:t>
            </a:r>
            <a:r>
              <a:rPr lang="en-US" sz="2400" dirty="0" smtClean="0"/>
              <a:t> </a:t>
            </a:r>
            <a:r>
              <a:rPr lang="en-US" sz="2400" dirty="0" err="1" smtClean="0"/>
              <a:t>sán</a:t>
            </a:r>
            <a:r>
              <a:rPr lang="en-US" sz="2400" dirty="0" smtClean="0"/>
              <a:t> </a:t>
            </a:r>
            <a:r>
              <a:rPr lang="en-US" sz="2400" dirty="0" err="1" smtClean="0"/>
              <a:t>bị</a:t>
            </a:r>
            <a:r>
              <a:rPr lang="en-US" sz="2400" dirty="0" smtClean="0"/>
              <a:t> </a:t>
            </a:r>
            <a:r>
              <a:rPr lang="en-US" sz="2400" dirty="0" err="1" smtClean="0"/>
              <a:t>tiêu</a:t>
            </a:r>
            <a:r>
              <a:rPr lang="en-US" sz="2400" dirty="0" smtClean="0"/>
              <a:t> </a:t>
            </a:r>
            <a:r>
              <a:rPr lang="en-US" sz="2400" dirty="0" err="1" smtClean="0"/>
              <a:t>diệt</a:t>
            </a:r>
            <a:r>
              <a:rPr lang="en-US" sz="2400" dirty="0" smtClean="0"/>
              <a:t> </a:t>
            </a:r>
            <a:r>
              <a:rPr lang="en-US" sz="2400" dirty="0" err="1" smtClean="0"/>
              <a:t>gần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hoàn</a:t>
            </a:r>
            <a:r>
              <a:rPr lang="en-US" sz="2400" dirty="0" smtClean="0"/>
              <a:t> </a:t>
            </a:r>
            <a:r>
              <a:rPr lang="en-US" sz="2400" dirty="0" err="1" smtClean="0"/>
              <a:t>toàn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quá</a:t>
            </a:r>
            <a:r>
              <a:rPr lang="en-US" sz="2400" dirty="0" smtClean="0"/>
              <a:t> </a:t>
            </a:r>
            <a:r>
              <a:rPr lang="en-US" sz="2400" dirty="0" err="1" smtClean="0"/>
              <a:t>trình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huỷ</a:t>
            </a:r>
            <a:r>
              <a:rPr lang="en-US" sz="2400" dirty="0" smtClean="0"/>
              <a:t> </a:t>
            </a:r>
            <a:r>
              <a:rPr lang="en-US" sz="2400" dirty="0" err="1" smtClean="0"/>
              <a:t>dài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. </a:t>
            </a:r>
          </a:p>
          <a:p>
            <a:pPr marL="476250" indent="-47625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err="1" smtClean="0"/>
              <a:t>Đun</a:t>
            </a:r>
            <a:r>
              <a:rPr lang="en-US" sz="2400" dirty="0" smtClean="0"/>
              <a:t> </a:t>
            </a:r>
            <a:r>
              <a:rPr lang="en-US" sz="2400" dirty="0" err="1" smtClean="0"/>
              <a:t>nấu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khói</a:t>
            </a:r>
            <a:r>
              <a:rPr lang="en-US" sz="2400" dirty="0" smtClean="0"/>
              <a:t> </a:t>
            </a:r>
            <a:r>
              <a:rPr lang="en-US" sz="2400" dirty="0" err="1" smtClean="0"/>
              <a:t>bụi</a:t>
            </a:r>
            <a:r>
              <a:rPr lang="en-US" sz="2400" dirty="0" smtClean="0"/>
              <a:t>: </a:t>
            </a:r>
            <a:r>
              <a:rPr lang="en-US" sz="2400" dirty="0" err="1" smtClean="0"/>
              <a:t>hạn</a:t>
            </a:r>
            <a:r>
              <a:rPr lang="en-US" sz="2400" dirty="0" smtClean="0"/>
              <a:t> </a:t>
            </a:r>
            <a:r>
              <a:rPr lang="en-US" sz="2400" dirty="0" err="1" smtClean="0"/>
              <a:t>chế</a:t>
            </a:r>
            <a:r>
              <a:rPr lang="en-US" sz="2400" dirty="0" smtClean="0"/>
              <a:t> </a:t>
            </a:r>
            <a:r>
              <a:rPr lang="en-US" sz="2400" dirty="0" err="1" smtClean="0"/>
              <a:t>bệnh</a:t>
            </a:r>
            <a:r>
              <a:rPr lang="en-US" sz="2400" dirty="0" smtClean="0"/>
              <a:t> </a:t>
            </a:r>
            <a:r>
              <a:rPr lang="en-US" sz="2400" dirty="0" err="1" smtClean="0"/>
              <a:t>phổi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mắt</a:t>
            </a:r>
            <a:r>
              <a:rPr lang="en-US" sz="2400" dirty="0" smtClean="0"/>
              <a:t>, </a:t>
            </a:r>
            <a:r>
              <a:rPr lang="en-US" sz="2400" dirty="0" err="1" smtClean="0"/>
              <a:t>nhà</a:t>
            </a:r>
            <a:r>
              <a:rPr lang="en-US" sz="2400" dirty="0" smtClean="0"/>
              <a:t> </a:t>
            </a:r>
            <a:r>
              <a:rPr lang="en-US" sz="2400" dirty="0" err="1" smtClean="0"/>
              <a:t>cửa</a:t>
            </a:r>
            <a:r>
              <a:rPr lang="en-US" sz="2400" dirty="0" smtClean="0"/>
              <a:t> </a:t>
            </a:r>
            <a:r>
              <a:rPr lang="en-US" sz="2400" dirty="0" err="1" smtClean="0"/>
              <a:t>sạch</a:t>
            </a:r>
            <a:r>
              <a:rPr lang="en-US" sz="2400" dirty="0" smtClean="0"/>
              <a:t> </a:t>
            </a:r>
            <a:r>
              <a:rPr lang="en-US" sz="2400" dirty="0" err="1" smtClean="0"/>
              <a:t>sẽ</a:t>
            </a:r>
            <a:r>
              <a:rPr lang="en-US" sz="2400" dirty="0" smtClean="0"/>
              <a:t>...</a:t>
            </a:r>
          </a:p>
          <a:p>
            <a:pPr marL="476250" indent="-47625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err="1" smtClean="0"/>
              <a:t>Hạn</a:t>
            </a:r>
            <a:r>
              <a:rPr lang="en-US" sz="2400" dirty="0" smtClean="0"/>
              <a:t> </a:t>
            </a:r>
            <a:r>
              <a:rPr lang="en-US" sz="2400" dirty="0" err="1" smtClean="0"/>
              <a:t>chế</a:t>
            </a:r>
            <a:r>
              <a:rPr lang="en-US" sz="2400" dirty="0" smtClean="0"/>
              <a:t> </a:t>
            </a:r>
            <a:r>
              <a:rPr lang="en-US" sz="2400" dirty="0" err="1" smtClean="0"/>
              <a:t>sử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thuốc</a:t>
            </a:r>
            <a:r>
              <a:rPr lang="en-US" sz="2400" dirty="0" smtClean="0"/>
              <a:t> </a:t>
            </a:r>
            <a:r>
              <a:rPr lang="en-US" sz="2400" dirty="0" err="1" smtClean="0"/>
              <a:t>trừ</a:t>
            </a:r>
            <a:r>
              <a:rPr lang="en-US" sz="2400" dirty="0" smtClean="0"/>
              <a:t> </a:t>
            </a:r>
            <a:r>
              <a:rPr lang="en-US" sz="2400" dirty="0" err="1" smtClean="0"/>
              <a:t>sâu</a:t>
            </a:r>
            <a:r>
              <a:rPr lang="en-US" sz="2400" dirty="0" smtClean="0"/>
              <a:t>, </a:t>
            </a:r>
            <a:r>
              <a:rPr lang="en-US" sz="2400" dirty="0" err="1" smtClean="0"/>
              <a:t>diệt</a:t>
            </a:r>
            <a:r>
              <a:rPr lang="en-US" sz="2400" dirty="0" smtClean="0"/>
              <a:t> </a:t>
            </a:r>
            <a:r>
              <a:rPr lang="en-US" sz="2400" dirty="0" err="1" smtClean="0"/>
              <a:t>cỏ</a:t>
            </a:r>
            <a:r>
              <a:rPr lang="en-US" sz="2400" dirty="0" smtClean="0"/>
              <a:t>...</a:t>
            </a:r>
            <a:endParaRPr lang="en-US" sz="2400" i="1" dirty="0" smtClean="0"/>
          </a:p>
          <a:p>
            <a:pPr marL="476250" indent="-47625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rgbClr val="008000"/>
                </a:solidFill>
              </a:rPr>
              <a:t>Bảo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vệ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rừng</a:t>
            </a:r>
            <a:r>
              <a:rPr lang="en-US" sz="2400" b="1" dirty="0" smtClean="0">
                <a:solidFill>
                  <a:srgbClr val="008000"/>
                </a:solidFill>
              </a:rPr>
              <a:t>: </a:t>
            </a:r>
            <a:r>
              <a:rPr lang="en-US" sz="2400" dirty="0" err="1" smtClean="0"/>
              <a:t>Thay</a:t>
            </a:r>
            <a:r>
              <a:rPr lang="en-US" sz="2400" dirty="0" smtClean="0"/>
              <a:t> </a:t>
            </a:r>
            <a:r>
              <a:rPr lang="en-US" sz="2400" dirty="0" err="1" smtClean="0"/>
              <a:t>thế</a:t>
            </a:r>
            <a:r>
              <a:rPr lang="en-US" sz="2400" dirty="0" smtClean="0"/>
              <a:t> </a:t>
            </a:r>
            <a:r>
              <a:rPr lang="en-US" sz="2400" dirty="0" err="1" smtClean="0"/>
              <a:t>củi</a:t>
            </a:r>
            <a:endParaRPr lang="en-US" sz="2400" dirty="0" smtClean="0"/>
          </a:p>
          <a:p>
            <a:pPr marL="476250" indent="-47625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rgbClr val="008000"/>
                </a:solidFill>
              </a:rPr>
              <a:t>Bảo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vệ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tài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nguyên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đất</a:t>
            </a:r>
            <a:r>
              <a:rPr lang="en-US" sz="2400" b="1" dirty="0" smtClean="0">
                <a:solidFill>
                  <a:srgbClr val="008000"/>
                </a:solidFill>
              </a:rPr>
              <a:t>: </a:t>
            </a:r>
            <a:r>
              <a:rPr lang="en-US" sz="2400" dirty="0" err="1" smtClean="0"/>
              <a:t>giữ</a:t>
            </a:r>
            <a:r>
              <a:rPr lang="en-US" sz="2400" dirty="0" smtClean="0"/>
              <a:t> </a:t>
            </a:r>
            <a:r>
              <a:rPr lang="en-US" sz="2400" dirty="0" err="1" smtClean="0"/>
              <a:t>độ</a:t>
            </a:r>
            <a:r>
              <a:rPr lang="en-US" sz="2400" dirty="0" smtClean="0"/>
              <a:t> </a:t>
            </a:r>
            <a:r>
              <a:rPr lang="en-US" sz="2400" dirty="0" err="1" smtClean="0"/>
              <a:t>phì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đát</a:t>
            </a:r>
            <a:r>
              <a:rPr lang="en-US" sz="2400" dirty="0" smtClean="0"/>
              <a:t>, </a:t>
            </a:r>
            <a:r>
              <a:rPr lang="en-US" sz="2400" dirty="0" err="1" smtClean="0"/>
              <a:t>chống</a:t>
            </a:r>
            <a:r>
              <a:rPr lang="en-US" sz="2400" dirty="0" smtClean="0"/>
              <a:t> </a:t>
            </a:r>
            <a:r>
              <a:rPr lang="en-US" sz="2400" dirty="0" err="1" smtClean="0"/>
              <a:t>bạc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endParaRPr lang="en-US" sz="2400" dirty="0" smtClean="0"/>
          </a:p>
          <a:p>
            <a:pPr marL="476250" indent="-47625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rgbClr val="008000"/>
                </a:solidFill>
              </a:rPr>
              <a:t>Giảm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phát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thải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khí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nhà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kính</a:t>
            </a:r>
            <a:r>
              <a:rPr lang="en-US" sz="2400" b="1" dirty="0" smtClean="0">
                <a:solidFill>
                  <a:srgbClr val="008000"/>
                </a:solidFill>
              </a:rPr>
              <a:t>: </a:t>
            </a:r>
            <a:r>
              <a:rPr lang="en-US" sz="2400" dirty="0" err="1" smtClean="0"/>
              <a:t>giảm</a:t>
            </a:r>
            <a:r>
              <a:rPr lang="en-US" sz="2400" dirty="0" smtClean="0"/>
              <a:t> CH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; </a:t>
            </a:r>
            <a:r>
              <a:rPr lang="en-US" sz="2400" dirty="0" err="1" smtClean="0"/>
              <a:t>thay</a:t>
            </a:r>
            <a:r>
              <a:rPr lang="en-US" sz="2400" dirty="0" smtClean="0"/>
              <a:t> </a:t>
            </a:r>
            <a:r>
              <a:rPr lang="en-US" sz="2400" dirty="0" err="1" smtClean="0"/>
              <a:t>than,dầu</a:t>
            </a:r>
            <a:r>
              <a:rPr lang="en-US" sz="2400" dirty="0" smtClean="0"/>
              <a:t>; </a:t>
            </a:r>
            <a:r>
              <a:rPr lang="en-US" sz="2400" dirty="0" err="1" smtClean="0"/>
              <a:t>bảo</a:t>
            </a:r>
            <a:r>
              <a:rPr lang="en-US" sz="2400" dirty="0" smtClean="0"/>
              <a:t> </a:t>
            </a:r>
            <a:r>
              <a:rPr lang="en-US" sz="2400" dirty="0" err="1" smtClean="0"/>
              <a:t>vệ</a:t>
            </a:r>
            <a:r>
              <a:rPr lang="en-US" sz="2400" dirty="0" smtClean="0"/>
              <a:t> </a:t>
            </a:r>
            <a:r>
              <a:rPr lang="en-US" sz="2400" dirty="0" err="1" smtClean="0"/>
              <a:t>rừng</a:t>
            </a:r>
            <a:r>
              <a:rPr lang="en-US" sz="2400" dirty="0" smtClean="0"/>
              <a:t> (</a:t>
            </a:r>
            <a:r>
              <a:rPr lang="en-US" sz="2400" dirty="0" err="1" smtClean="0"/>
              <a:t>bể</a:t>
            </a:r>
            <a:r>
              <a:rPr lang="en-US" sz="2400" dirty="0" smtClean="0"/>
              <a:t> </a:t>
            </a:r>
            <a:r>
              <a:rPr lang="en-US" sz="2400" dirty="0" err="1" smtClean="0"/>
              <a:t>hấp</a:t>
            </a:r>
            <a:r>
              <a:rPr lang="en-US" sz="2400" dirty="0" smtClean="0"/>
              <a:t> </a:t>
            </a:r>
            <a:r>
              <a:rPr lang="en-US" sz="2400" dirty="0" err="1" smtClean="0"/>
              <a:t>thụ</a:t>
            </a:r>
            <a:r>
              <a:rPr lang="en-US" sz="2400" dirty="0" smtClean="0"/>
              <a:t>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1ACE-898F-4D10-8278-A30296B5E74B}" type="datetime1">
              <a:rPr lang="vi-VN" smtClean="0"/>
              <a:pPr/>
              <a:t>20/10/2017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0294-4AE9-42DA-BA84-4AF8F32870C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CNKSH trong Chăn nuôi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9|15.1|1.7|4.4|2.3"/>
</p:tagLst>
</file>

<file path=ppt/theme/theme1.xml><?xml version="1.0" encoding="utf-8"?>
<a:theme xmlns:a="http://schemas.openxmlformats.org/drawingml/2006/main" name="Fireworks">
  <a:themeElements>
    <a:clrScheme name="Fireworks 10">
      <a:dk1>
        <a:srgbClr val="000000"/>
      </a:dk1>
      <a:lt1>
        <a:srgbClr val="FFFFFF"/>
      </a:lt1>
      <a:dk2>
        <a:srgbClr val="006600"/>
      </a:dk2>
      <a:lt2>
        <a:srgbClr val="00CCFF"/>
      </a:lt2>
      <a:accent1>
        <a:srgbClr val="CCECFF"/>
      </a:accent1>
      <a:accent2>
        <a:srgbClr val="FFFF00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00"/>
      </a:accent6>
      <a:hlink>
        <a:srgbClr val="009900"/>
      </a:hlink>
      <a:folHlink>
        <a:srgbClr val="FF0066"/>
      </a:folHlink>
    </a:clrScheme>
    <a:fontScheme name="Custom 1">
      <a:majorFont>
        <a:latin typeface="Arial Unicode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works 7">
        <a:dk1>
          <a:srgbClr val="000000"/>
        </a:dk1>
        <a:lt1>
          <a:srgbClr val="FFFFFF"/>
        </a:lt1>
        <a:dk2>
          <a:srgbClr val="006600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0066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works 8">
        <a:dk1>
          <a:srgbClr val="000000"/>
        </a:dk1>
        <a:lt1>
          <a:srgbClr val="FFFFFF"/>
        </a:lt1>
        <a:dk2>
          <a:srgbClr val="006600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009900"/>
        </a:hlink>
        <a:folHlink>
          <a:srgbClr val="FF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works 9">
        <a:dk1>
          <a:srgbClr val="000000"/>
        </a:dk1>
        <a:lt1>
          <a:srgbClr val="FFFFFF"/>
        </a:lt1>
        <a:dk2>
          <a:srgbClr val="006600"/>
        </a:dk2>
        <a:lt2>
          <a:srgbClr val="00CC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009900"/>
        </a:hlink>
        <a:folHlink>
          <a:srgbClr val="FF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works 10">
        <a:dk1>
          <a:srgbClr val="000000"/>
        </a:dk1>
        <a:lt1>
          <a:srgbClr val="FFFFFF"/>
        </a:lt1>
        <a:dk2>
          <a:srgbClr val="006600"/>
        </a:dk2>
        <a:lt2>
          <a:srgbClr val="00CCFF"/>
        </a:lt2>
        <a:accent1>
          <a:srgbClr val="CCECFF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00"/>
        </a:accent6>
        <a:hlink>
          <a:srgbClr val="009900"/>
        </a:hlink>
        <a:folHlink>
          <a:srgbClr val="FF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2816</TotalTime>
  <Words>1525</Words>
  <Application>Microsoft Office PowerPoint</Application>
  <PresentationFormat>On-screen Show (4:3)</PresentationFormat>
  <Paragraphs>268</Paragraphs>
  <Slides>37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Fireworks</vt:lpstr>
      <vt:lpstr>Photo Editor Photo</vt:lpstr>
      <vt:lpstr>CÔNG NGHỆ KHÍ SINH HỌC TRONG CHĂN NUÔI</vt:lpstr>
      <vt:lpstr>NỘI DUNG</vt:lpstr>
      <vt:lpstr>I. MỞ ĐẦU</vt:lpstr>
      <vt:lpstr>PowerPoint Presentation</vt:lpstr>
      <vt:lpstr>II. LỢI ÍCH ỨNG DỤNG CÔNG NGHỆ KSH TRONG  CHĂN NUÔI</vt:lpstr>
      <vt:lpstr>1.Lợi ích về năng lượng từ KSH </vt:lpstr>
      <vt:lpstr>PowerPoint Presentation</vt:lpstr>
      <vt:lpstr>2. Lợi ích về nông nghiệp từ phụ phẩm </vt:lpstr>
      <vt:lpstr>3. Lợi ích về vệ sinh môi trường </vt:lpstr>
      <vt:lpstr>4. Lợi ích về xã hội </vt:lpstr>
      <vt:lpstr>III. CÁC LOẠI THIẾT BỊ KSH ĐANG ỨNG DỤNG TRONG CN Ở VN</vt:lpstr>
      <vt:lpstr>2. Thiết bị KSH quy mô nhỏ (gia đình)</vt:lpstr>
      <vt:lpstr>B. Phân loại: Theo cách thu tích khí → 3 loại </vt:lpstr>
      <vt:lpstr>C. Các kiểu đang ứng dụng ở Việt  Nam</vt:lpstr>
      <vt:lpstr>PowerPoint Presentation</vt:lpstr>
      <vt:lpstr>PowerPoint Presentation</vt:lpstr>
      <vt:lpstr> Kiểu EQ1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Các kiểu thiết bị compozit KT3C và KT3C2 </vt:lpstr>
      <vt:lpstr> Các kiểu thiết bị compozit hình trụ </vt:lpstr>
      <vt:lpstr> Kiểu dùng nhựa tái sinh – Cty Môi trường xanh </vt:lpstr>
      <vt:lpstr>3. Thiết bị quy mô vừa </vt:lpstr>
      <vt:lpstr>PowerPoint Presentation</vt:lpstr>
      <vt:lpstr>PowerPoint Presentation</vt:lpstr>
      <vt:lpstr>PowerPoint Presentation</vt:lpstr>
      <vt:lpstr> Kiểu KT31</vt:lpstr>
      <vt:lpstr>PowerPoint Presentation</vt:lpstr>
      <vt:lpstr>PowerPoint Presentation</vt:lpstr>
      <vt:lpstr>PowerPoint Presentation</vt:lpstr>
      <vt:lpstr>PowerPoint Presentation</vt:lpstr>
    </vt:vector>
  </TitlesOfParts>
  <Company>BPO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Ch­¬ng 3 thiÕt bÞ khÝ sinh häc</dc:title>
  <dc:creator>Nguyen Quang Khai</dc:creator>
  <cp:lastModifiedBy>Cty TNHH Thien Son</cp:lastModifiedBy>
  <cp:revision>116</cp:revision>
  <dcterms:created xsi:type="dcterms:W3CDTF">2003-08-07T06:30:38Z</dcterms:created>
  <dcterms:modified xsi:type="dcterms:W3CDTF">2017-10-20T10:14:50Z</dcterms:modified>
</cp:coreProperties>
</file>