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60" r:id="rId1"/>
  </p:sldMasterIdLst>
  <p:notesMasterIdLst>
    <p:notesMasterId r:id="rId20"/>
  </p:notesMasterIdLst>
  <p:sldIdLst>
    <p:sldId id="275" r:id="rId2"/>
    <p:sldId id="293" r:id="rId3"/>
    <p:sldId id="294"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2" r:id="rId18"/>
    <p:sldId id="291" r:id="rId19"/>
  </p:sldIdLst>
  <p:sldSz cx="9144000" cy="6858000" type="screen4x3"/>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3712" autoAdjust="0"/>
  </p:normalViewPr>
  <p:slideViewPr>
    <p:cSldViewPr>
      <p:cViewPr>
        <p:scale>
          <a:sx n="72" d="100"/>
          <a:sy n="72" d="100"/>
        </p:scale>
        <p:origin x="-1338"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7560895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8"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9"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90" name="Date Placeholder 104859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591" name="Slide Number Placeholder 1048598"/>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92" name="Footer Placeholder 1048599"/>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1" name="Title 1"/>
          <p:cNvSpPr>
            <a:spLocks noGrp="1"/>
          </p:cNvSpPr>
          <p:nvPr>
            <p:ph type="title"/>
          </p:nvPr>
        </p:nvSpPr>
        <p:spPr/>
        <p:txBody>
          <a:bodyPr/>
          <a:lstStyle/>
          <a:p>
            <a:r>
              <a:rPr lang="en-US" smtClean="0"/>
              <a:t>Click to edit Master title style</a:t>
            </a:r>
            <a:endParaRPr lang="en-US"/>
          </a:p>
        </p:txBody>
      </p:sp>
      <p:sp>
        <p:nvSpPr>
          <p:cNvPr id="1048662"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3" name="Date Placeholder 1048659"/>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64" name="Slide Number Placeholder 1048660"/>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65" name="Footer Placeholder 1048661"/>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4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4" name="Date Placeholder 1048640"/>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45" name="Slide Number Placeholder 1048641"/>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46" name="Footer Placeholder 1048642"/>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smtClean="0"/>
              <a:t>Click to edit Master title style</a:t>
            </a:r>
            <a:endParaRPr lang="en-US"/>
          </a:p>
        </p:txBody>
      </p:sp>
      <p:sp>
        <p:nvSpPr>
          <p:cNvPr id="1048582"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1048582"/>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584" name="Slide Number Placeholder 1048583"/>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585" name="Footer Placeholder 1048584"/>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56"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57"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58" name="Date Placeholder 1048654"/>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59" name="Slide Number Placeholder 1048655"/>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60" name="Footer Placeholder 1048656"/>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4" name="Title 1"/>
          <p:cNvSpPr>
            <a:spLocks noGrp="1"/>
          </p:cNvSpPr>
          <p:nvPr>
            <p:ph type="title"/>
          </p:nvPr>
        </p:nvSpPr>
        <p:spPr/>
        <p:txBody>
          <a:bodyPr/>
          <a:lstStyle/>
          <a:p>
            <a:r>
              <a:rPr lang="en-US" smtClean="0"/>
              <a:t>Click to edit Master title style</a:t>
            </a:r>
            <a:endParaRPr lang="en-US"/>
          </a:p>
        </p:txBody>
      </p:sp>
      <p:sp>
        <p:nvSpPr>
          <p:cNvPr id="1048625"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6"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7" name="Date Placeholder 1048623"/>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28" name="Slide Number Placeholder 1048624"/>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29" name="Footer Placeholder 1048625"/>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lang="en-US" smtClean="0"/>
              <a:t>Click to edit Master title style</a:t>
            </a:r>
            <a:endParaRPr lang="en-US"/>
          </a:p>
        </p:txBody>
      </p:sp>
      <p:sp>
        <p:nvSpPr>
          <p:cNvPr id="1048631"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32"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3"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34"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5" name="Date Placeholder 1048631"/>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36" name="Slide Number Placeholder 1048632"/>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37" name="Footer Placeholder 1048633"/>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8" name="Title 1"/>
          <p:cNvSpPr>
            <a:spLocks noGrp="1"/>
          </p:cNvSpPr>
          <p:nvPr>
            <p:ph type="title"/>
          </p:nvPr>
        </p:nvSpPr>
        <p:spPr/>
        <p:txBody>
          <a:bodyPr/>
          <a:lstStyle/>
          <a:p>
            <a:r>
              <a:rPr lang="en-US" smtClean="0"/>
              <a:t>Click to edit Master title style</a:t>
            </a:r>
            <a:endParaRPr lang="en-US"/>
          </a:p>
        </p:txBody>
      </p:sp>
      <p:sp>
        <p:nvSpPr>
          <p:cNvPr id="1048639" name="Date Placeholder 1048635"/>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40" name="Slide Number Placeholder 1048636"/>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41" name="Footer Placeholder 1048637"/>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7" name="Date Placeholder 1048643"/>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48" name="Slide Number Placeholder 1048644"/>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49" name="Footer Placeholder 1048645"/>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6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69" name="Date Placeholder 1048665"/>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70" name="Slide Number Placeholder 1048666"/>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71" name="Footer Placeholder 1048667"/>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0"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51"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charset="0"/>
              <a:buNone/>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048652"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53" name="Date Placeholder 1048649"/>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654" name="Slide Number Placeholder 1048650"/>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
        <p:nvSpPr>
          <p:cNvPr id="1048655" name="Footer Placeholder 1048651"/>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zh-CN"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zh-CN" altLang="en-US"/>
              <a:t>Click to edit Master text styles</a:t>
            </a:r>
          </a:p>
          <a:p>
            <a:pPr lvl="1"/>
            <a:r>
              <a:rPr lang="zh-CN" altLang="en-US"/>
              <a:t>Second level</a:t>
            </a:r>
          </a:p>
          <a:p>
            <a:pPr lvl="2"/>
            <a:r>
              <a:rPr lang="zh-CN" altLang="en-US"/>
              <a:t>Third level</a:t>
            </a:r>
          </a:p>
          <a:p>
            <a:pPr lvl="3"/>
            <a:r>
              <a:rPr lang="zh-CN" altLang="en-US"/>
              <a:t>Fourth level</a:t>
            </a:r>
          </a:p>
          <a:p>
            <a:pPr lvl="4"/>
            <a:r>
              <a:rPr lang="zh-CN" alt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eaLnBrk="1" latinLnBrk="1" hangingPunct="1"/>
            <a:fld id="{566ABCEB-ACFC-4714-9973-3DA970169C29}" type="datetime1">
              <a:rPr lang="en-US" altLang="en-US" sz="1200">
                <a:solidFill>
                  <a:srgbClr val="898989"/>
                </a:solidFill>
                <a:latin typeface="Calibri" pitchFamily="34" charset="0"/>
              </a:rPr>
              <a:pPr lvl="0" eaLnBrk="1" latinLnBrk="1" hangingPunct="1"/>
              <a:t>10/20/2017</a:t>
            </a:fld>
            <a:endParaRPr lang="en-US" altLang="en-US" sz="1200">
              <a:solidFill>
                <a:srgbClr val="898989"/>
              </a:solidFill>
              <a:latin typeface="Calibri" pitchFamily="34" charset="0"/>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ctr" eaLnBrk="1" latinLnBrk="1" hangingPunct="1"/>
            <a:endParaRPr lang="en-US" altLang="en-US" sz="1200">
              <a:solidFill>
                <a:srgbClr val="898989"/>
              </a:solidFill>
              <a:latin typeface="Calibri" pitchFamily="34" charset="0"/>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Arial" charset="0"/>
              </a:defRPr>
            </a:lvl5pPr>
          </a:lstStyle>
          <a:p>
            <a:pPr lvl="0" algn="r" eaLnBrk="1" latinLnBrk="1" hangingPunct="1"/>
            <a:fld id="{566ABCEB-ACFC-4714-9973-3DA970169C29}" type="slidenum">
              <a:rPr lang="en-US" altLang="en-US" sz="1200">
                <a:solidFill>
                  <a:srgbClr val="898989"/>
                </a:solidFill>
                <a:latin typeface="Calibri" pitchFamily="34" charset="0"/>
              </a:rPr>
              <a:pPr lvl="0" algn="r" eaLnBrk="1" latinLnBrk="1" hangingPunct="1"/>
              <a:t>‹#›</a:t>
            </a:fld>
            <a:endParaRPr lang="en-US" altLang="en-US" sz="1200">
              <a:solidFill>
                <a:srgbClr val="898989"/>
              </a:solidFill>
              <a:latin typeface="Calibri" pitchFamily="34" charset="0"/>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casp.org.vn/"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jpe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jpe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hyperlink" Target="http://www.lcasp.org.vn/"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lcasp.org.vn/"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casp.org.v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4"/>
          <p:cNvSpPr>
            <a:spLocks noGrp="1"/>
          </p:cNvSpPr>
          <p:nvPr>
            <p:ph type="ctrTitle"/>
          </p:nvPr>
        </p:nvSpPr>
        <p:spPr>
          <a:xfrm>
            <a:off x="661986" y="2133601"/>
            <a:ext cx="8482013" cy="2667000"/>
          </a:xfrm>
          <a:prstGeom prst="rect">
            <a:avLst/>
          </a:prstGeom>
          <a:noFill/>
          <a:ln>
            <a:noFill/>
          </a:ln>
        </p:spPr>
        <p:txBody>
          <a:bodyPr vert="horz" lIns="91440" tIns="45720" rIns="91440" bIns="45720" anchor="ctr"/>
          <a:lstStyle>
            <a:lvl1pPr algn="ctr">
              <a:defRPr sz="4400"/>
            </a:lvl1pPr>
          </a:lstStyle>
          <a:p>
            <a:pPr lvl="0" eaLnBrk="1" latinLnBrk="1" hangingPunct="1"/>
            <a:r>
              <a:rPr sz="2300" dirty="0"/>
              <a:t/>
            </a:r>
            <a:br>
              <a:rPr sz="2300" dirty="0"/>
            </a:br>
            <a:r>
              <a:rPr lang="en-US" altLang="en-US" sz="2400" b="1" dirty="0">
                <a:solidFill>
                  <a:srgbClr val="002060"/>
                </a:solidFill>
                <a:latin typeface="Arial" panose="020B0604020202020204" pitchFamily="34" charset="0"/>
                <a:cs typeface="Arial" panose="020B0604020202020204" pitchFamily="34" charset="0"/>
              </a:rPr>
              <a:t>THỰC TRẠNG</a:t>
            </a:r>
            <a:r>
              <a:rPr lang="en-US" altLang="vi-VN" sz="2400" b="1" dirty="0">
                <a:solidFill>
                  <a:srgbClr val="002060"/>
                </a:solidFill>
                <a:latin typeface="Arial" panose="020B0604020202020204" pitchFamily="34" charset="0"/>
                <a:cs typeface="Arial" panose="020B0604020202020204" pitchFamily="34" charset="0"/>
              </a:rPr>
              <a:t> </a:t>
            </a:r>
            <a:r>
              <a:rPr lang="vi-VN" altLang="en-US" sz="2400" b="1" dirty="0">
                <a:solidFill>
                  <a:srgbClr val="002060"/>
                </a:solidFill>
                <a:latin typeface="Arial" panose="020B0604020202020204" pitchFamily="34" charset="0"/>
                <a:cs typeface="Arial" panose="020B0604020202020204" pitchFamily="34" charset="0"/>
              </a:rPr>
              <a:t>Ô</a:t>
            </a:r>
            <a:r>
              <a:rPr lang="en-US" altLang="vi-VN" sz="2400" b="1" dirty="0">
                <a:solidFill>
                  <a:srgbClr val="002060"/>
                </a:solidFill>
                <a:latin typeface="Arial" panose="020B0604020202020204" pitchFamily="34" charset="0"/>
                <a:cs typeface="Arial" panose="020B0604020202020204" pitchFamily="34" charset="0"/>
              </a:rPr>
              <a:t> NHIỄM </a:t>
            </a:r>
            <a:r>
              <a:rPr lang="en-US" altLang="en-US" sz="2400" b="1" dirty="0">
                <a:solidFill>
                  <a:srgbClr val="002060"/>
                </a:solidFill>
                <a:latin typeface="Arial" panose="020B0604020202020204" pitchFamily="34" charset="0"/>
                <a:cs typeface="Arial" panose="020B0604020202020204" pitchFamily="34" charset="0"/>
              </a:rPr>
              <a:t>MÔI TRƯỜNG CHĂN NUÔI </a:t>
            </a:r>
            <a:r>
              <a:rPr lang="en-US" altLang="en-US" sz="2400" b="1" dirty="0" smtClean="0">
                <a:solidFill>
                  <a:srgbClr val="002060"/>
                </a:solidFill>
                <a:latin typeface="Arial" panose="020B0604020202020204" pitchFamily="34" charset="0"/>
                <a:cs typeface="Arial" panose="020B0604020202020204" pitchFamily="34" charset="0"/>
              </a:rPr>
              <a:t/>
            </a:r>
            <a:br>
              <a:rPr lang="en-US" altLang="en-US" sz="2400" b="1" dirty="0" smtClean="0">
                <a:solidFill>
                  <a:srgbClr val="002060"/>
                </a:solidFill>
                <a:latin typeface="Arial" panose="020B0604020202020204" pitchFamily="34" charset="0"/>
                <a:cs typeface="Arial" panose="020B0604020202020204" pitchFamily="34" charset="0"/>
              </a:rPr>
            </a:br>
            <a:r>
              <a:rPr lang="en-US" altLang="vi-VN" sz="2400" b="1" dirty="0" smtClean="0">
                <a:solidFill>
                  <a:srgbClr val="002060"/>
                </a:solidFill>
                <a:latin typeface="Arial" panose="020B0604020202020204" pitchFamily="34" charset="0"/>
                <a:cs typeface="Arial" panose="020B0604020202020204" pitchFamily="34" charset="0"/>
              </a:rPr>
              <a:t>VÀ </a:t>
            </a:r>
            <a:r>
              <a:rPr lang="vi-VN" altLang="en-US" sz="2400" b="1" dirty="0">
                <a:solidFill>
                  <a:srgbClr val="002060"/>
                </a:solidFill>
                <a:latin typeface="Arial" panose="020B0604020202020204" pitchFamily="34" charset="0"/>
                <a:cs typeface="Arial" panose="020B0604020202020204" pitchFamily="34" charset="0"/>
              </a:rPr>
              <a:t>ĐỀ</a:t>
            </a:r>
            <a:r>
              <a:rPr lang="en-US" altLang="vi-VN" sz="2400" b="1" dirty="0">
                <a:solidFill>
                  <a:srgbClr val="002060"/>
                </a:solidFill>
                <a:latin typeface="Arial" panose="020B0604020202020204" pitchFamily="34" charset="0"/>
                <a:cs typeface="Arial" panose="020B0604020202020204" pitchFamily="34" charset="0"/>
              </a:rPr>
              <a:t> XUẤT GIẢI PHÁP XỬ LÝ TOÀN DIỆN </a:t>
            </a:r>
            <a:r>
              <a:rPr lang="en-US" altLang="vi-VN" sz="2400" b="1" dirty="0" smtClean="0">
                <a:solidFill>
                  <a:srgbClr val="002060"/>
                </a:solidFill>
                <a:latin typeface="Arial" panose="020B0604020202020204" pitchFamily="34" charset="0"/>
                <a:cs typeface="Arial" panose="020B0604020202020204" pitchFamily="34" charset="0"/>
              </a:rPr>
              <a:t/>
            </a:r>
            <a:br>
              <a:rPr lang="en-US" altLang="vi-VN" sz="2400" b="1" dirty="0" smtClean="0">
                <a:solidFill>
                  <a:srgbClr val="002060"/>
                </a:solidFill>
                <a:latin typeface="Arial" panose="020B0604020202020204" pitchFamily="34" charset="0"/>
                <a:cs typeface="Arial" panose="020B0604020202020204" pitchFamily="34" charset="0"/>
              </a:rPr>
            </a:br>
            <a:r>
              <a:rPr lang="en-US" altLang="vi-VN" sz="2400" b="1" dirty="0" smtClean="0">
                <a:solidFill>
                  <a:srgbClr val="002060"/>
                </a:solidFill>
                <a:latin typeface="Arial" panose="020B0604020202020204" pitchFamily="34" charset="0"/>
                <a:cs typeface="Arial" panose="020B0604020202020204" pitchFamily="34" charset="0"/>
              </a:rPr>
              <a:t>MÔI </a:t>
            </a:r>
            <a:r>
              <a:rPr lang="en-US" altLang="vi-VN" sz="2400" b="1" dirty="0">
                <a:solidFill>
                  <a:srgbClr val="002060"/>
                </a:solidFill>
                <a:latin typeface="Arial" panose="020B0604020202020204" pitchFamily="34" charset="0"/>
                <a:cs typeface="Arial" panose="020B0604020202020204" pitchFamily="34" charset="0"/>
              </a:rPr>
              <a:t>TRƯỜNG CHĂN NUÔI TRANG TRẠI</a:t>
            </a:r>
            <a:br>
              <a:rPr lang="en-US" altLang="vi-VN" sz="2400" b="1" dirty="0">
                <a:solidFill>
                  <a:srgbClr val="002060"/>
                </a:solidFill>
                <a:latin typeface="Arial" panose="020B0604020202020204" pitchFamily="34" charset="0"/>
                <a:cs typeface="Arial" panose="020B0604020202020204" pitchFamily="34" charset="0"/>
              </a:rPr>
            </a:br>
            <a:r>
              <a:rPr sz="2400" dirty="0">
                <a:latin typeface="Arial" panose="020B0604020202020204" pitchFamily="34" charset="0"/>
                <a:cs typeface="Arial" panose="020B0604020202020204" pitchFamily="34" charset="0"/>
              </a:rPr>
              <a:t/>
            </a:r>
            <a:br>
              <a:rPr sz="2400" dirty="0">
                <a:latin typeface="Arial" panose="020B0604020202020204" pitchFamily="34" charset="0"/>
                <a:cs typeface="Arial" panose="020B0604020202020204" pitchFamily="34" charset="0"/>
              </a:rPr>
            </a:br>
            <a:r>
              <a:rPr lang="en-US" altLang="en-US" sz="2400" b="1" dirty="0">
                <a:solidFill>
                  <a:srgbClr val="002060"/>
                </a:solidFill>
                <a:latin typeface="Arial" panose="020B0604020202020204" pitchFamily="34" charset="0"/>
                <a:cs typeface="Arial" panose="020B0604020202020204" pitchFamily="34" charset="0"/>
              </a:rPr>
              <a:t>DỰ ÁN HỖ TRỢ NÔNG NGHIỆP CÁC BON THẤP (LCASP) </a:t>
            </a:r>
            <a:r>
              <a:rPr lang="en-US" altLang="vi-VN" sz="2400" b="1" dirty="0">
                <a:solidFill>
                  <a:srgbClr val="002060"/>
                </a:solidFill>
                <a:latin typeface="Arial" panose="020B0604020202020204" pitchFamily="34" charset="0"/>
                <a:cs typeface="Arial" panose="020B0604020202020204" pitchFamily="34" charset="0"/>
              </a:rPr>
              <a:t/>
            </a:r>
            <a:br>
              <a:rPr lang="en-US" altLang="vi-VN" sz="2400" b="1" dirty="0">
                <a:solidFill>
                  <a:srgbClr val="002060"/>
                </a:solidFill>
                <a:latin typeface="Arial" panose="020B0604020202020204" pitchFamily="34" charset="0"/>
                <a:cs typeface="Arial" panose="020B0604020202020204" pitchFamily="34" charset="0"/>
              </a:rPr>
            </a:br>
            <a:r>
              <a:rPr lang="en-US" altLang="vi-VN" sz="2400" b="1" dirty="0">
                <a:solidFill>
                  <a:srgbClr val="002060"/>
                </a:solidFill>
                <a:latin typeface="Arial" panose="020B0604020202020204" pitchFamily="34" charset="0"/>
                <a:cs typeface="Arial" panose="020B0604020202020204" pitchFamily="34" charset="0"/>
              </a:rPr>
              <a:t>No. 2968-VIE (SF</a:t>
            </a:r>
            <a:r>
              <a:rPr lang="en-US" altLang="vi-VN" sz="2400" b="1" dirty="0" smtClean="0">
                <a:solidFill>
                  <a:srgbClr val="002060"/>
                </a:solidFill>
                <a:latin typeface="Arial" panose="020B0604020202020204" pitchFamily="34" charset="0"/>
                <a:cs typeface="Arial" panose="020B0604020202020204" pitchFamily="34" charset="0"/>
              </a:rPr>
              <a:t>)</a:t>
            </a:r>
            <a:br>
              <a:rPr lang="en-US" altLang="vi-VN" sz="2400" b="1" dirty="0" smtClean="0">
                <a:solidFill>
                  <a:srgbClr val="002060"/>
                </a:solidFill>
                <a:latin typeface="Arial" panose="020B0604020202020204" pitchFamily="34" charset="0"/>
                <a:cs typeface="Arial" panose="020B0604020202020204" pitchFamily="34" charset="0"/>
              </a:rPr>
            </a:br>
            <a:r>
              <a:rPr lang="en-US" altLang="vi-VN" sz="2000" b="1" dirty="0">
                <a:solidFill>
                  <a:srgbClr val="002060"/>
                </a:solidFill>
                <a:latin typeface="Arial" panose="020B0604020202020204" pitchFamily="34" charset="0"/>
                <a:cs typeface="Arial" panose="020B0604020202020204" pitchFamily="34" charset="0"/>
              </a:rPr>
              <a:t/>
            </a:r>
            <a:br>
              <a:rPr lang="en-US" altLang="vi-VN" sz="2000" b="1" dirty="0">
                <a:solidFill>
                  <a:srgbClr val="002060"/>
                </a:solidFill>
                <a:latin typeface="Arial" panose="020B0604020202020204" pitchFamily="34" charset="0"/>
                <a:cs typeface="Arial" panose="020B0604020202020204" pitchFamily="34" charset="0"/>
              </a:rPr>
            </a:br>
            <a:r>
              <a:rPr lang="en-US" altLang="en-US" sz="2400" i="1" dirty="0" smtClean="0">
                <a:solidFill>
                  <a:schemeClr val="accent6">
                    <a:lumMod val="95000"/>
                    <a:lumOff val="5000"/>
                  </a:schemeClr>
                </a:solidFill>
                <a:latin typeface="Arial" charset="0"/>
                <a:ea typeface="Arial" charset="0"/>
              </a:rPr>
              <a:t> </a:t>
            </a:r>
            <a:r>
              <a:rPr sz="2300" dirty="0"/>
              <a:t/>
            </a:r>
            <a:br>
              <a:rPr sz="2300" dirty="0"/>
            </a:br>
            <a:endParaRPr lang="en-US" altLang="en-US" sz="2300" i="1" dirty="0">
              <a:solidFill>
                <a:srgbClr val="002060"/>
              </a:solidFill>
              <a:latin typeface="Arial" charset="0"/>
              <a:ea typeface="Arial" charset="0"/>
            </a:endParaRPr>
          </a:p>
        </p:txBody>
      </p:sp>
      <p:sp>
        <p:nvSpPr>
          <p:cNvPr id="1048602" name="Subtitle 1048605"/>
          <p:cNvSpPr>
            <a:spLocks noGrp="1"/>
          </p:cNvSpPr>
          <p:nvPr>
            <p:ph type="subTitle" idx="1"/>
          </p:nvPr>
        </p:nvSpPr>
        <p:spPr>
          <a:xfrm>
            <a:off x="0" y="4800600"/>
            <a:ext cx="9144000" cy="1752600"/>
          </a:xfrm>
          <a:prstGeom prst="rect">
            <a:avLst/>
          </a:prstGeom>
          <a:noFill/>
          <a:ln>
            <a:noFill/>
          </a:ln>
        </p:spPr>
        <p:txBody>
          <a:bodyPr vert="horz" lIns="91440" tIns="45720" rIns="91440" bIns="45720" anchor="t"/>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eaLnBrk="1" latinLnBrk="1" hangingPunct="1">
              <a:spcBef>
                <a:spcPts val="0"/>
              </a:spcBef>
            </a:pPr>
            <a:r>
              <a:rPr lang="en-US" altLang="en-US" sz="2000" dirty="0" err="1" smtClean="0">
                <a:solidFill>
                  <a:srgbClr val="1C0480"/>
                </a:solidFill>
                <a:latin typeface="Arial" panose="020B0604020202020204" pitchFamily="34" charset="0"/>
                <a:cs typeface="Arial" panose="020B0604020202020204" pitchFamily="34" charset="0"/>
              </a:rPr>
              <a:t>Người</a:t>
            </a:r>
            <a:r>
              <a:rPr lang="en-US" altLang="en-US" sz="2000" dirty="0" smtClean="0">
                <a:solidFill>
                  <a:srgbClr val="1C0480"/>
                </a:solidFill>
                <a:latin typeface="Arial" panose="020B0604020202020204" pitchFamily="34" charset="0"/>
                <a:cs typeface="Arial" panose="020B0604020202020204" pitchFamily="34" charset="0"/>
              </a:rPr>
              <a:t> </a:t>
            </a:r>
            <a:r>
              <a:rPr lang="en-US" altLang="en-US" sz="2000" dirty="0" err="1" smtClean="0">
                <a:solidFill>
                  <a:srgbClr val="1C0480"/>
                </a:solidFill>
                <a:latin typeface="Arial" panose="020B0604020202020204" pitchFamily="34" charset="0"/>
                <a:cs typeface="Arial" panose="020B0604020202020204" pitchFamily="34" charset="0"/>
              </a:rPr>
              <a:t>trình</a:t>
            </a:r>
            <a:r>
              <a:rPr lang="en-US" altLang="en-US" sz="2000" dirty="0" smtClean="0">
                <a:solidFill>
                  <a:srgbClr val="1C0480"/>
                </a:solidFill>
                <a:latin typeface="Arial" panose="020B0604020202020204" pitchFamily="34" charset="0"/>
                <a:cs typeface="Arial" panose="020B0604020202020204" pitchFamily="34" charset="0"/>
              </a:rPr>
              <a:t> </a:t>
            </a:r>
            <a:r>
              <a:rPr lang="en-US" altLang="en-US" sz="2000" dirty="0" err="1" smtClean="0">
                <a:solidFill>
                  <a:srgbClr val="1C0480"/>
                </a:solidFill>
                <a:latin typeface="Arial" panose="020B0604020202020204" pitchFamily="34" charset="0"/>
                <a:cs typeface="Arial" panose="020B0604020202020204" pitchFamily="34" charset="0"/>
              </a:rPr>
              <a:t>bày</a:t>
            </a:r>
            <a:r>
              <a:rPr lang="en-US" altLang="en-US" sz="2000" dirty="0" smtClean="0">
                <a:solidFill>
                  <a:srgbClr val="1C0480"/>
                </a:solidFill>
                <a:latin typeface="Arial" panose="020B0604020202020204" pitchFamily="34" charset="0"/>
                <a:cs typeface="Arial" panose="020B0604020202020204" pitchFamily="34" charset="0"/>
              </a:rPr>
              <a:t>:</a:t>
            </a:r>
          </a:p>
          <a:p>
            <a:pPr lvl="0" eaLnBrk="1" latinLnBrk="1" hangingPunct="1">
              <a:spcBef>
                <a:spcPts val="0"/>
              </a:spcBef>
            </a:pPr>
            <a:r>
              <a:rPr lang="en-US" altLang="en-US" sz="2000" i="1" dirty="0" smtClean="0">
                <a:solidFill>
                  <a:srgbClr val="1C0480"/>
                </a:solidFill>
                <a:latin typeface="Arial" panose="020B0604020202020204" pitchFamily="34" charset="0"/>
                <a:cs typeface="Arial" panose="020B0604020202020204" pitchFamily="34" charset="0"/>
              </a:rPr>
              <a:t>TS</a:t>
            </a:r>
            <a:r>
              <a:rPr lang="en-US" altLang="en-US" sz="2000" i="1" dirty="0">
                <a:solidFill>
                  <a:srgbClr val="1C0480"/>
                </a:solidFill>
                <a:latin typeface="Arial" panose="020B0604020202020204" pitchFamily="34" charset="0"/>
                <a:cs typeface="Arial" panose="020B0604020202020204" pitchFamily="34" charset="0"/>
              </a:rPr>
              <a:t>. </a:t>
            </a:r>
            <a:r>
              <a:rPr lang="en-US" altLang="en-US" sz="2000" i="1" dirty="0" err="1">
                <a:solidFill>
                  <a:srgbClr val="1C0480"/>
                </a:solidFill>
                <a:latin typeface="Arial" panose="020B0604020202020204" pitchFamily="34" charset="0"/>
                <a:cs typeface="Arial" panose="020B0604020202020204" pitchFamily="34" charset="0"/>
              </a:rPr>
              <a:t>Nguyễn</a:t>
            </a:r>
            <a:r>
              <a:rPr lang="en-US" altLang="en-US" sz="2000" i="1" dirty="0">
                <a:solidFill>
                  <a:srgbClr val="1C0480"/>
                </a:solidFill>
                <a:latin typeface="Arial" panose="020B0604020202020204" pitchFamily="34" charset="0"/>
                <a:cs typeface="Arial" panose="020B0604020202020204" pitchFamily="34" charset="0"/>
              </a:rPr>
              <a:t> </a:t>
            </a:r>
            <a:r>
              <a:rPr lang="en-US" altLang="en-US" sz="2000" i="1" dirty="0" err="1">
                <a:solidFill>
                  <a:srgbClr val="1C0480"/>
                </a:solidFill>
                <a:latin typeface="Arial" panose="020B0604020202020204" pitchFamily="34" charset="0"/>
                <a:cs typeface="Arial" panose="020B0604020202020204" pitchFamily="34" charset="0"/>
              </a:rPr>
              <a:t>Thế</a:t>
            </a:r>
            <a:r>
              <a:rPr lang="en-US" altLang="en-US" sz="2000" i="1" dirty="0">
                <a:solidFill>
                  <a:srgbClr val="1C0480"/>
                </a:solidFill>
                <a:latin typeface="Arial" panose="020B0604020202020204" pitchFamily="34" charset="0"/>
                <a:cs typeface="Arial" panose="020B0604020202020204" pitchFamily="34" charset="0"/>
              </a:rPr>
              <a:t> Hinh, </a:t>
            </a:r>
            <a:r>
              <a:rPr lang="en-US" altLang="en-US" sz="2000" i="1" dirty="0" err="1" smtClean="0">
                <a:solidFill>
                  <a:srgbClr val="1C0480"/>
                </a:solidFill>
                <a:latin typeface="Arial" panose="020B0604020202020204" pitchFamily="34" charset="0"/>
                <a:cs typeface="Arial" panose="020B0604020202020204" pitchFamily="34" charset="0"/>
              </a:rPr>
              <a:t>Giám</a:t>
            </a:r>
            <a:r>
              <a:rPr lang="en-US" altLang="en-US" sz="2000" i="1" dirty="0" smtClean="0">
                <a:solidFill>
                  <a:srgbClr val="1C0480"/>
                </a:solidFill>
                <a:latin typeface="Arial" panose="020B0604020202020204" pitchFamily="34" charset="0"/>
                <a:cs typeface="Arial" panose="020B0604020202020204" pitchFamily="34" charset="0"/>
              </a:rPr>
              <a:t> </a:t>
            </a:r>
            <a:r>
              <a:rPr lang="en-US" altLang="en-US" sz="2000" i="1" dirty="0" err="1">
                <a:solidFill>
                  <a:srgbClr val="1C0480"/>
                </a:solidFill>
                <a:latin typeface="Arial" panose="020B0604020202020204" pitchFamily="34" charset="0"/>
                <a:cs typeface="Arial" panose="020B0604020202020204" pitchFamily="34" charset="0"/>
              </a:rPr>
              <a:t>đốc</a:t>
            </a:r>
            <a:r>
              <a:rPr lang="en-US" altLang="en-US" sz="2000" i="1" dirty="0">
                <a:solidFill>
                  <a:srgbClr val="1C0480"/>
                </a:solidFill>
                <a:latin typeface="Arial" panose="020B0604020202020204" pitchFamily="34" charset="0"/>
                <a:cs typeface="Arial" panose="020B0604020202020204" pitchFamily="34" charset="0"/>
              </a:rPr>
              <a:t> </a:t>
            </a:r>
            <a:r>
              <a:rPr lang="en-US" altLang="en-US" sz="2000" i="1" dirty="0" err="1">
                <a:solidFill>
                  <a:srgbClr val="1C0480"/>
                </a:solidFill>
                <a:latin typeface="Arial" panose="020B0604020202020204" pitchFamily="34" charset="0"/>
                <a:cs typeface="Arial" panose="020B0604020202020204" pitchFamily="34" charset="0"/>
              </a:rPr>
              <a:t>dự</a:t>
            </a:r>
            <a:r>
              <a:rPr lang="en-US" altLang="en-US" sz="2000" i="1" dirty="0">
                <a:solidFill>
                  <a:srgbClr val="1C0480"/>
                </a:solidFill>
                <a:latin typeface="Arial" panose="020B0604020202020204" pitchFamily="34" charset="0"/>
                <a:cs typeface="Arial" panose="020B0604020202020204" pitchFamily="34" charset="0"/>
              </a:rPr>
              <a:t> </a:t>
            </a:r>
            <a:r>
              <a:rPr lang="en-US" altLang="en-US" sz="2000" i="1" dirty="0" err="1">
                <a:solidFill>
                  <a:srgbClr val="1C0480"/>
                </a:solidFill>
                <a:latin typeface="Arial" panose="020B0604020202020204" pitchFamily="34" charset="0"/>
                <a:cs typeface="Arial" panose="020B0604020202020204" pitchFamily="34" charset="0"/>
              </a:rPr>
              <a:t>án</a:t>
            </a:r>
            <a:r>
              <a:rPr lang="en-US" altLang="vi-VN" sz="2000" i="1" dirty="0">
                <a:solidFill>
                  <a:srgbClr val="1C0480"/>
                </a:solidFill>
                <a:latin typeface="Arial" panose="020B0604020202020204" pitchFamily="34" charset="0"/>
                <a:cs typeface="Arial" panose="020B0604020202020204" pitchFamily="34" charset="0"/>
              </a:rPr>
              <a:t> LCASP</a:t>
            </a:r>
            <a:endParaRPr lang="zh-CN" altLang="en-US" sz="2000" i="1" dirty="0">
              <a:latin typeface="Arial" panose="020B0604020202020204" pitchFamily="34" charset="0"/>
              <a:cs typeface="Arial" panose="020B0604020202020204" pitchFamily="34" charset="0"/>
            </a:endParaRPr>
          </a:p>
          <a:p>
            <a:pPr lvl="0" eaLnBrk="1" latinLnBrk="1" hangingPunct="1">
              <a:spcBef>
                <a:spcPts val="0"/>
              </a:spcBef>
            </a:pPr>
            <a:r>
              <a:rPr lang="en-US" altLang="vi-VN" sz="2000" dirty="0">
                <a:solidFill>
                  <a:srgbClr val="1C0480"/>
                </a:solidFill>
                <a:latin typeface="Arial" panose="020B0604020202020204" pitchFamily="34" charset="0"/>
                <a:cs typeface="Arial" panose="020B0604020202020204" pitchFamily="34" charset="0"/>
              </a:rPr>
              <a:t> </a:t>
            </a:r>
            <a:endParaRPr lang="en-US" altLang="vi-VN" sz="2000" dirty="0" smtClean="0">
              <a:solidFill>
                <a:srgbClr val="1C0480"/>
              </a:solidFill>
              <a:latin typeface="Arial" panose="020B0604020202020204" pitchFamily="34" charset="0"/>
              <a:cs typeface="Arial" panose="020B0604020202020204" pitchFamily="34" charset="0"/>
            </a:endParaRPr>
          </a:p>
          <a:p>
            <a:pPr lvl="0" eaLnBrk="1" latinLnBrk="1" hangingPunct="1">
              <a:spcBef>
                <a:spcPts val="0"/>
              </a:spcBef>
            </a:pPr>
            <a:r>
              <a:rPr lang="en-US" altLang="vi-VN" sz="2000" dirty="0" err="1" smtClean="0">
                <a:solidFill>
                  <a:srgbClr val="1C0480"/>
                </a:solidFill>
                <a:latin typeface="Arial" panose="020B0604020202020204" pitchFamily="34" charset="0"/>
                <a:cs typeface="Arial" panose="020B0604020202020204" pitchFamily="34" charset="0"/>
              </a:rPr>
              <a:t>Phú</a:t>
            </a:r>
            <a:r>
              <a:rPr lang="en-US" altLang="vi-VN" sz="2000" dirty="0" smtClean="0">
                <a:solidFill>
                  <a:srgbClr val="1C0480"/>
                </a:solidFill>
                <a:latin typeface="Arial" panose="020B0604020202020204" pitchFamily="34" charset="0"/>
                <a:cs typeface="Arial" panose="020B0604020202020204" pitchFamily="34" charset="0"/>
              </a:rPr>
              <a:t> </a:t>
            </a:r>
            <a:r>
              <a:rPr lang="en-US" altLang="vi-VN" sz="2000" dirty="0" err="1">
                <a:solidFill>
                  <a:srgbClr val="1C0480"/>
                </a:solidFill>
                <a:latin typeface="Arial" panose="020B0604020202020204" pitchFamily="34" charset="0"/>
                <a:cs typeface="Arial" panose="020B0604020202020204" pitchFamily="34" charset="0"/>
              </a:rPr>
              <a:t>Thọ</a:t>
            </a:r>
            <a:r>
              <a:rPr lang="en-US" altLang="vi-VN" sz="2000" dirty="0">
                <a:solidFill>
                  <a:srgbClr val="1C0480"/>
                </a:solidFill>
                <a:latin typeface="Arial" panose="020B0604020202020204" pitchFamily="34" charset="0"/>
                <a:cs typeface="Arial" panose="020B0604020202020204" pitchFamily="34" charset="0"/>
              </a:rPr>
              <a:t>, </a:t>
            </a:r>
            <a:r>
              <a:rPr lang="en-US" altLang="vi-VN" sz="2000" dirty="0" smtClean="0">
                <a:solidFill>
                  <a:srgbClr val="1C0480"/>
                </a:solidFill>
                <a:latin typeface="Arial" panose="020B0604020202020204" pitchFamily="34" charset="0"/>
                <a:cs typeface="Arial" panose="020B0604020202020204" pitchFamily="34" charset="0"/>
              </a:rPr>
              <a:t>06/10</a:t>
            </a:r>
            <a:r>
              <a:rPr lang="en-US" altLang="en-US" sz="2000" dirty="0" smtClean="0">
                <a:solidFill>
                  <a:srgbClr val="1C0480"/>
                </a:solidFill>
                <a:latin typeface="Arial" panose="020B0604020202020204" pitchFamily="34" charset="0"/>
                <a:cs typeface="Arial" panose="020B0604020202020204" pitchFamily="34" charset="0"/>
              </a:rPr>
              <a:t>/2017</a:t>
            </a:r>
          </a:p>
          <a:p>
            <a:pPr lvl="0" eaLnBrk="1" latinLnBrk="1" hangingPunct="1">
              <a:spcBef>
                <a:spcPts val="0"/>
              </a:spcBef>
            </a:pPr>
            <a:endParaRPr lang="en-US" altLang="en-US" sz="2000" dirty="0" smtClean="0">
              <a:solidFill>
                <a:srgbClr val="1C0480"/>
              </a:solidFill>
              <a:latin typeface="Arial" panose="020B0604020202020204" pitchFamily="34" charset="0"/>
              <a:cs typeface="Arial" panose="020B0604020202020204" pitchFamily="34" charset="0"/>
            </a:endParaRPr>
          </a:p>
          <a:p>
            <a:pPr lvl="0" algn="r" eaLnBrk="1" latinLnBrk="1" hangingPunct="1">
              <a:spcBef>
                <a:spcPts val="0"/>
              </a:spcBef>
            </a:pPr>
            <a:r>
              <a:rPr lang="en-US" altLang="en-US" sz="2400" i="1" dirty="0">
                <a:solidFill>
                  <a:schemeClr val="accent6">
                    <a:lumMod val="95000"/>
                    <a:lumOff val="5000"/>
                  </a:schemeClr>
                </a:solidFill>
                <a:latin typeface="Arial" charset="0"/>
                <a:ea typeface="Arial" charset="0"/>
                <a:hlinkClick r:id="rId2"/>
              </a:rPr>
              <a:t>http://www.lcasp.org.vn</a:t>
            </a:r>
            <a:endParaRPr lang="zh-CN" altLang="en-US" sz="2400" dirty="0">
              <a:latin typeface="Arial" panose="020B0604020202020204" pitchFamily="34" charset="0"/>
              <a:cs typeface="Arial" panose="020B0604020202020204" pitchFamily="34" charset="0"/>
            </a:endParaRPr>
          </a:p>
        </p:txBody>
      </p:sp>
      <p:pic>
        <p:nvPicPr>
          <p:cNvPr id="2097169" name="Picture 2097170" descr="http://chuaphuoclong.vn/hinhchung/vietnam1.gif"/>
          <p:cNvPicPr>
            <a:picLocks/>
          </p:cNvPicPr>
          <p:nvPr/>
        </p:nvPicPr>
        <p:blipFill>
          <a:blip r:embed="rId3" cstate="email">
            <a:extLst>
              <a:ext uri="{28A0092B-C50C-407E-A947-70E740481C1C}">
                <a14:useLocalDpi xmlns:a14="http://schemas.microsoft.com/office/drawing/2010/main"/>
              </a:ext>
            </a:extLst>
          </a:blip>
          <a:srcRect/>
          <a:stretch>
            <a:fillRect/>
          </a:stretch>
        </p:blipFill>
        <p:spPr>
          <a:xfrm>
            <a:off x="685800" y="573087"/>
            <a:ext cx="1143000" cy="777875"/>
          </a:xfrm>
          <a:prstGeom prst="rect">
            <a:avLst/>
          </a:prstGeom>
          <a:noFill/>
          <a:ln>
            <a:noFill/>
          </a:ln>
        </p:spPr>
      </p:pic>
      <p:pic>
        <p:nvPicPr>
          <p:cNvPr id="2097170" name="Picture 2097171" descr="http://www.communitylifecompetence.org/uploads/Image/partners/ADBlogo.jpg"/>
          <p:cNvPicPr>
            <a:picLocks/>
          </p:cNvPicPr>
          <p:nvPr/>
        </p:nvPicPr>
        <p:blipFill>
          <a:blip r:embed="rId4"/>
          <a:srcRect/>
          <a:stretch>
            <a:fillRect/>
          </a:stretch>
        </p:blipFill>
        <p:spPr>
          <a:xfrm>
            <a:off x="7162800" y="588962"/>
            <a:ext cx="866775" cy="762000"/>
          </a:xfrm>
          <a:prstGeom prst="rect">
            <a:avLst/>
          </a:prstGeom>
          <a:noFill/>
          <a:ln>
            <a:noFill/>
          </a:ln>
        </p:spPr>
      </p:pic>
      <p:pic>
        <p:nvPicPr>
          <p:cNvPr id="2097171" name="Picture 2097172" descr="Logo LCASP .jpg"/>
          <p:cNvPicPr>
            <a:picLocks/>
          </p:cNvPicPr>
          <p:nvPr/>
        </p:nvPicPr>
        <p:blipFill>
          <a:blip r:embed="rId5"/>
          <a:srcRect/>
          <a:stretch>
            <a:fillRect/>
          </a:stretch>
        </p:blipFill>
        <p:spPr>
          <a:xfrm>
            <a:off x="3727450" y="642937"/>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457200" y="0"/>
            <a:ext cx="8229600" cy="990600"/>
          </a:xfrm>
        </p:spPr>
        <p:txBody>
          <a:bodyPr>
            <a:normAutofit/>
          </a:bodyPr>
          <a:lstStyle/>
          <a:p>
            <a:r>
              <a:rPr lang="en-US" sz="2400" b="1" dirty="0" smtClean="0">
                <a:solidFill>
                  <a:srgbClr val="0070C0"/>
                </a:solidFill>
                <a:latin typeface="+mn-lt"/>
              </a:rPr>
              <a:t>THIẾT KẾ BỂ LCASP – </a:t>
            </a:r>
            <a:r>
              <a:rPr lang="en-US" sz="2400" b="1" dirty="0" err="1" smtClean="0">
                <a:solidFill>
                  <a:srgbClr val="0070C0"/>
                </a:solidFill>
                <a:latin typeface="+mn-lt"/>
              </a:rPr>
              <a:t>Đề</a:t>
            </a:r>
            <a:r>
              <a:rPr lang="en-US" sz="2400" b="1" dirty="0" smtClean="0">
                <a:solidFill>
                  <a:srgbClr val="0070C0"/>
                </a:solidFill>
                <a:latin typeface="+mn-lt"/>
              </a:rPr>
              <a:t> </a:t>
            </a:r>
            <a:r>
              <a:rPr lang="en-US" sz="2400" b="1" dirty="0" err="1" smtClean="0">
                <a:solidFill>
                  <a:srgbClr val="0070C0"/>
                </a:solidFill>
                <a:latin typeface="+mn-lt"/>
              </a:rPr>
              <a:t>xuất</a:t>
            </a:r>
            <a:r>
              <a:rPr lang="en-US" sz="2400" b="1" dirty="0" smtClean="0">
                <a:solidFill>
                  <a:srgbClr val="0070C0"/>
                </a:solidFill>
                <a:latin typeface="+mn-lt"/>
              </a:rPr>
              <a:t> </a:t>
            </a:r>
            <a:r>
              <a:rPr lang="en-US" sz="2400" b="1" dirty="0" err="1" smtClean="0">
                <a:solidFill>
                  <a:srgbClr val="0070C0"/>
                </a:solidFill>
                <a:latin typeface="+mn-lt"/>
              </a:rPr>
              <a:t>mô</a:t>
            </a:r>
            <a:r>
              <a:rPr lang="en-US" sz="2400" b="1" dirty="0" smtClean="0">
                <a:solidFill>
                  <a:srgbClr val="0070C0"/>
                </a:solidFill>
                <a:latin typeface="+mn-lt"/>
              </a:rPr>
              <a:t> </a:t>
            </a:r>
            <a:r>
              <a:rPr lang="en-US" sz="2400" b="1" dirty="0" err="1" smtClean="0">
                <a:solidFill>
                  <a:srgbClr val="0070C0"/>
                </a:solidFill>
                <a:latin typeface="+mn-lt"/>
              </a:rPr>
              <a:t>hình</a:t>
            </a:r>
            <a:r>
              <a:rPr lang="en-US" sz="2400" b="1" dirty="0" smtClean="0">
                <a:solidFill>
                  <a:srgbClr val="0070C0"/>
                </a:solidFill>
                <a:latin typeface="+mn-lt"/>
              </a:rPr>
              <a:t> </a:t>
            </a:r>
            <a:r>
              <a:rPr lang="en-US" sz="2400" b="1" dirty="0" err="1" smtClean="0">
                <a:solidFill>
                  <a:srgbClr val="0070C0"/>
                </a:solidFill>
                <a:latin typeface="+mn-lt"/>
              </a:rPr>
              <a:t>cho</a:t>
            </a:r>
            <a:r>
              <a:rPr lang="en-US" sz="2400" b="1" dirty="0" smtClean="0">
                <a:solidFill>
                  <a:srgbClr val="0070C0"/>
                </a:solidFill>
                <a:latin typeface="+mn-lt"/>
              </a:rPr>
              <a:t> </a:t>
            </a:r>
            <a:r>
              <a:rPr lang="en-US" sz="2400" b="1" dirty="0" err="1" smtClean="0">
                <a:solidFill>
                  <a:srgbClr val="0070C0"/>
                </a:solidFill>
                <a:latin typeface="+mn-lt"/>
              </a:rPr>
              <a:t>trang</a:t>
            </a:r>
            <a:r>
              <a:rPr lang="en-US" sz="2400" b="1" dirty="0" smtClean="0">
                <a:solidFill>
                  <a:srgbClr val="0070C0"/>
                </a:solidFill>
                <a:latin typeface="+mn-lt"/>
              </a:rPr>
              <a:t> </a:t>
            </a:r>
            <a:r>
              <a:rPr lang="en-US" sz="2400" b="1" dirty="0" err="1" smtClean="0">
                <a:solidFill>
                  <a:srgbClr val="0070C0"/>
                </a:solidFill>
                <a:latin typeface="+mn-lt"/>
              </a:rPr>
              <a:t>trại</a:t>
            </a:r>
            <a:r>
              <a:rPr lang="en-US" sz="2400" b="1" dirty="0" smtClean="0">
                <a:solidFill>
                  <a:srgbClr val="0070C0"/>
                </a:solidFill>
                <a:latin typeface="+mn-lt"/>
              </a:rPr>
              <a:t> </a:t>
            </a:r>
            <a:r>
              <a:rPr lang="en-US" sz="2400" b="1" dirty="0" err="1" smtClean="0">
                <a:solidFill>
                  <a:srgbClr val="0070C0"/>
                </a:solidFill>
                <a:latin typeface="+mn-lt"/>
              </a:rPr>
              <a:t>vừa</a:t>
            </a:r>
            <a:endParaRPr lang="en-US" sz="2400" b="1" dirty="0">
              <a:solidFill>
                <a:srgbClr val="0070C0"/>
              </a:solidFill>
              <a:latin typeface="+mn-lt"/>
            </a:endParaRPr>
          </a:p>
        </p:txBody>
      </p:sp>
      <p:pic>
        <p:nvPicPr>
          <p:cNvPr id="2097182" name="Picture 2"/>
          <p:cNvPicPr>
            <a:picLocks noGrp="1" noChangeAspect="1" noChangeArrowheads="1"/>
          </p:cNvPicPr>
          <p:nvPr>
            <p:ph idx="1"/>
          </p:nvPr>
        </p:nvPicPr>
        <p:blipFill>
          <a:blip r:embed="rId2"/>
          <a:srcRect/>
          <a:stretch>
            <a:fillRect/>
          </a:stretch>
        </p:blipFill>
        <p:spPr bwMode="auto">
          <a:xfrm>
            <a:off x="228600" y="685800"/>
            <a:ext cx="8458199" cy="4572000"/>
          </a:xfrm>
          <a:prstGeom prst="rect">
            <a:avLst/>
          </a:prstGeom>
          <a:noFill/>
          <a:ln w="9525">
            <a:noFill/>
            <a:miter lim="800000"/>
            <a:headEnd/>
            <a:tailEnd/>
          </a:ln>
          <a:effectLst/>
        </p:spPr>
      </p:pic>
      <p:sp>
        <p:nvSpPr>
          <p:cNvPr id="1048620" name="TextBox 4"/>
          <p:cNvSpPr txBox="1"/>
          <p:nvPr/>
        </p:nvSpPr>
        <p:spPr>
          <a:xfrm>
            <a:off x="152400" y="5257800"/>
            <a:ext cx="8991600" cy="1261884"/>
          </a:xfrm>
          <a:prstGeom prst="rect">
            <a:avLst/>
          </a:prstGeom>
          <a:noFill/>
        </p:spPr>
        <p:txBody>
          <a:bodyPr wrap="square" rtlCol="0">
            <a:spAutoFit/>
          </a:bodyPr>
          <a:lstStyle/>
          <a:p>
            <a:r>
              <a:rPr lang="en-US" dirty="0"/>
              <a:t> </a:t>
            </a:r>
            <a:r>
              <a:rPr lang="en-US" sz="1900" b="1" dirty="0"/>
              <a:t>1) </a:t>
            </a:r>
            <a:r>
              <a:rPr lang="en-US" sz="1900" b="1" dirty="0" err="1"/>
              <a:t>Chuồng</a:t>
            </a:r>
            <a:r>
              <a:rPr lang="en-US" sz="1900" b="1" dirty="0"/>
              <a:t> nuôi </a:t>
            </a:r>
            <a:r>
              <a:rPr lang="en-US" sz="1900" b="1" dirty="0" err="1"/>
              <a:t>gia</a:t>
            </a:r>
            <a:r>
              <a:rPr lang="en-US" sz="1900" b="1" dirty="0"/>
              <a:t> </a:t>
            </a:r>
            <a:r>
              <a:rPr lang="en-US" sz="1900" b="1" dirty="0" err="1" smtClean="0"/>
              <a:t>súc</a:t>
            </a:r>
            <a:r>
              <a:rPr lang="en-US" sz="1900" b="1" dirty="0" smtClean="0"/>
              <a:t> </a:t>
            </a:r>
            <a:r>
              <a:rPr lang="en-US" sz="1900" b="1" dirty="0" err="1" smtClean="0"/>
              <a:t>có</a:t>
            </a:r>
            <a:r>
              <a:rPr lang="en-US" sz="1900" b="1" dirty="0" smtClean="0"/>
              <a:t> chia </a:t>
            </a:r>
            <a:r>
              <a:rPr lang="en-US" sz="1900" b="1" dirty="0" err="1" smtClean="0"/>
              <a:t>ngăn</a:t>
            </a:r>
            <a:r>
              <a:rPr lang="en-US" sz="1900" b="1" dirty="0"/>
              <a:t> </a:t>
            </a:r>
            <a:r>
              <a:rPr lang="en-US" sz="1900" b="1" dirty="0" err="1" smtClean="0"/>
              <a:t>để</a:t>
            </a:r>
            <a:r>
              <a:rPr lang="en-US" sz="1900" b="1" dirty="0" smtClean="0"/>
              <a:t> </a:t>
            </a:r>
            <a:r>
              <a:rPr lang="en-US" sz="1900" b="1" dirty="0" err="1" smtClean="0"/>
              <a:t>cho</a:t>
            </a:r>
            <a:r>
              <a:rPr lang="en-US" sz="1900" b="1" dirty="0" smtClean="0"/>
              <a:t> </a:t>
            </a:r>
            <a:r>
              <a:rPr lang="en-US" sz="1900" b="1" dirty="0" err="1" smtClean="0"/>
              <a:t>chất</a:t>
            </a:r>
            <a:r>
              <a:rPr lang="en-US" sz="1900" b="1" dirty="0" smtClean="0"/>
              <a:t> </a:t>
            </a:r>
            <a:r>
              <a:rPr lang="en-US" sz="1900" b="1" dirty="0" err="1" smtClean="0"/>
              <a:t>thải</a:t>
            </a:r>
            <a:r>
              <a:rPr lang="en-US" sz="1900" b="1" dirty="0" smtClean="0"/>
              <a:t> </a:t>
            </a:r>
            <a:r>
              <a:rPr lang="en-US" sz="1900" b="1" dirty="0" err="1" smtClean="0"/>
              <a:t>chăn</a:t>
            </a:r>
            <a:r>
              <a:rPr lang="en-US" sz="1900" b="1" dirty="0" smtClean="0"/>
              <a:t> </a:t>
            </a:r>
            <a:r>
              <a:rPr lang="en-US" sz="1900" b="1" dirty="0" err="1" smtClean="0"/>
              <a:t>nuôi</a:t>
            </a:r>
            <a:r>
              <a:rPr lang="en-US" sz="1900" b="1" dirty="0" smtClean="0"/>
              <a:t> </a:t>
            </a:r>
            <a:r>
              <a:rPr lang="en-US" sz="1900" b="1" dirty="0" err="1" smtClean="0"/>
              <a:t>xuống</a:t>
            </a:r>
            <a:r>
              <a:rPr lang="en-US" sz="1900" b="1" dirty="0" smtClean="0"/>
              <a:t> </a:t>
            </a:r>
            <a:r>
              <a:rPr lang="en-US" sz="1900" b="1" dirty="0" err="1" smtClean="0"/>
              <a:t>vừa</a:t>
            </a:r>
            <a:r>
              <a:rPr lang="en-US" sz="1900" b="1" dirty="0" smtClean="0"/>
              <a:t> </a:t>
            </a:r>
            <a:r>
              <a:rPr lang="en-US" sz="1900" b="1" dirty="0" err="1" smtClean="0"/>
              <a:t>đủ</a:t>
            </a:r>
            <a:r>
              <a:rPr lang="en-US" sz="1900" b="1" dirty="0" smtClean="0"/>
              <a:t> </a:t>
            </a:r>
            <a:r>
              <a:rPr lang="en-US" sz="1900" b="1" dirty="0" err="1" smtClean="0"/>
              <a:t>công</a:t>
            </a:r>
            <a:r>
              <a:rPr lang="en-US" sz="1900" b="1" dirty="0" smtClean="0"/>
              <a:t> </a:t>
            </a:r>
            <a:r>
              <a:rPr lang="en-US" sz="1900" b="1" dirty="0" err="1" smtClean="0"/>
              <a:t>suất</a:t>
            </a:r>
            <a:r>
              <a:rPr lang="en-US" sz="1900" b="1" dirty="0" smtClean="0"/>
              <a:t> </a:t>
            </a:r>
            <a:r>
              <a:rPr lang="en-US" sz="1900" b="1" dirty="0" err="1" smtClean="0"/>
              <a:t>hầm</a:t>
            </a:r>
            <a:r>
              <a:rPr lang="en-US" sz="1900" b="1" dirty="0" smtClean="0"/>
              <a:t> </a:t>
            </a:r>
            <a:r>
              <a:rPr lang="en-US" sz="1900" b="1" dirty="0" err="1" smtClean="0"/>
              <a:t>khí</a:t>
            </a:r>
            <a:r>
              <a:rPr lang="en-US" sz="1900" b="1" dirty="0" smtClean="0"/>
              <a:t> </a:t>
            </a:r>
            <a:r>
              <a:rPr lang="en-US" sz="1900" b="1" dirty="0" err="1" smtClean="0"/>
              <a:t>sinh</a:t>
            </a:r>
            <a:r>
              <a:rPr lang="en-US" sz="1900" b="1" dirty="0" smtClean="0"/>
              <a:t> </a:t>
            </a:r>
            <a:r>
              <a:rPr lang="en-US" sz="1900" b="1" dirty="0" err="1" smtClean="0"/>
              <a:t>học</a:t>
            </a:r>
            <a:r>
              <a:rPr lang="en-US" sz="1900" b="1" dirty="0" smtClean="0"/>
              <a:t>;  </a:t>
            </a:r>
            <a:r>
              <a:rPr lang="en-US" sz="1900" b="1" dirty="0"/>
              <a:t>2) </a:t>
            </a:r>
            <a:r>
              <a:rPr lang="en-US" sz="1900" b="1" dirty="0" err="1"/>
              <a:t>Bể</a:t>
            </a:r>
            <a:r>
              <a:rPr lang="en-US" sz="1900" b="1" dirty="0"/>
              <a:t> </a:t>
            </a:r>
            <a:r>
              <a:rPr lang="en-US" sz="1900" b="1" dirty="0" err="1"/>
              <a:t>khí</a:t>
            </a:r>
            <a:r>
              <a:rPr lang="en-US" sz="1900" b="1" dirty="0"/>
              <a:t> sinh học;  3, 4, 5: </a:t>
            </a:r>
            <a:r>
              <a:rPr lang="en-US" sz="1900" b="1" dirty="0" err="1"/>
              <a:t>Các</a:t>
            </a:r>
            <a:r>
              <a:rPr lang="en-US" sz="1900" b="1" dirty="0"/>
              <a:t> </a:t>
            </a:r>
            <a:r>
              <a:rPr lang="en-US" sz="1900" b="1" dirty="0" err="1"/>
              <a:t>ngăn</a:t>
            </a:r>
            <a:r>
              <a:rPr lang="en-US" sz="1900" b="1" dirty="0"/>
              <a:t> </a:t>
            </a:r>
            <a:r>
              <a:rPr lang="en-US" sz="1900" b="1" dirty="0" err="1"/>
              <a:t>của</a:t>
            </a:r>
            <a:r>
              <a:rPr lang="en-US" sz="1900" b="1" dirty="0"/>
              <a:t> </a:t>
            </a:r>
            <a:r>
              <a:rPr lang="en-US" sz="1900" b="1" dirty="0" err="1"/>
              <a:t>bể</a:t>
            </a:r>
            <a:r>
              <a:rPr lang="en-US" sz="1900" b="1" dirty="0"/>
              <a:t> </a:t>
            </a:r>
            <a:r>
              <a:rPr lang="en-US" sz="1900" b="1" dirty="0" err="1"/>
              <a:t>lắng</a:t>
            </a:r>
            <a:r>
              <a:rPr lang="en-US" sz="1900" b="1" dirty="0"/>
              <a:t> </a:t>
            </a:r>
            <a:r>
              <a:rPr lang="en-US" sz="1900" b="1" dirty="0" err="1"/>
              <a:t>sau</a:t>
            </a:r>
            <a:r>
              <a:rPr lang="en-US" sz="1900" b="1" dirty="0"/>
              <a:t> </a:t>
            </a:r>
            <a:r>
              <a:rPr lang="en-US" sz="1900" b="1" dirty="0" err="1"/>
              <a:t>bể</a:t>
            </a:r>
            <a:r>
              <a:rPr lang="en-US" sz="1900" b="1" dirty="0"/>
              <a:t> KSH</a:t>
            </a:r>
            <a:r>
              <a:rPr lang="en-US" sz="1900" b="1" dirty="0" smtClean="0"/>
              <a:t>; 6, 7: </a:t>
            </a:r>
            <a:r>
              <a:rPr lang="en-US" sz="1900" b="1" dirty="0" err="1"/>
              <a:t>Nắp</a:t>
            </a:r>
            <a:r>
              <a:rPr lang="en-US" sz="1900" b="1" dirty="0"/>
              <a:t> </a:t>
            </a:r>
            <a:r>
              <a:rPr lang="en-US" sz="1900" b="1" dirty="0" err="1"/>
              <a:t>bể</a:t>
            </a:r>
            <a:r>
              <a:rPr lang="en-US" sz="1900" b="1" dirty="0"/>
              <a:t> </a:t>
            </a:r>
            <a:r>
              <a:rPr lang="en-US" sz="1900" b="1" dirty="0" err="1"/>
              <a:t>để</a:t>
            </a:r>
            <a:r>
              <a:rPr lang="en-US" sz="1900" b="1" dirty="0"/>
              <a:t> </a:t>
            </a:r>
            <a:r>
              <a:rPr lang="en-US" sz="1900" b="1" dirty="0" err="1"/>
              <a:t>hút</a:t>
            </a:r>
            <a:r>
              <a:rPr lang="en-US" sz="1900" b="1" dirty="0"/>
              <a:t> </a:t>
            </a:r>
            <a:r>
              <a:rPr lang="en-US" sz="1900" b="1" dirty="0" err="1"/>
              <a:t>bã</a:t>
            </a:r>
            <a:r>
              <a:rPr lang="en-US" sz="1900" b="1" dirty="0"/>
              <a:t> </a:t>
            </a:r>
            <a:r>
              <a:rPr lang="en-US" sz="1900" b="1" dirty="0" err="1"/>
              <a:t>thải</a:t>
            </a:r>
            <a:r>
              <a:rPr lang="en-US" sz="1900" b="1" dirty="0"/>
              <a:t>; </a:t>
            </a:r>
            <a:r>
              <a:rPr lang="en-US" sz="1900" b="1" dirty="0" smtClean="0"/>
              <a:t>8) </a:t>
            </a:r>
            <a:r>
              <a:rPr lang="en-US" sz="1900" b="1" dirty="0" err="1" smtClean="0"/>
              <a:t>Máy</a:t>
            </a:r>
            <a:r>
              <a:rPr lang="en-US" sz="1900" b="1" dirty="0" smtClean="0"/>
              <a:t> </a:t>
            </a:r>
            <a:r>
              <a:rPr lang="en-US" sz="1900" b="1" dirty="0" err="1" smtClean="0"/>
              <a:t>bơm</a:t>
            </a:r>
            <a:r>
              <a:rPr lang="en-US" sz="1900" b="1" dirty="0" smtClean="0"/>
              <a:t> </a:t>
            </a:r>
            <a:r>
              <a:rPr lang="en-US" sz="1900" b="1" dirty="0" err="1" smtClean="0"/>
              <a:t>nước</a:t>
            </a:r>
            <a:r>
              <a:rPr lang="en-US" sz="1900" b="1" dirty="0" smtClean="0"/>
              <a:t> </a:t>
            </a:r>
            <a:r>
              <a:rPr lang="en-US" sz="1900" b="1" dirty="0" err="1" smtClean="0"/>
              <a:t>tưới</a:t>
            </a:r>
            <a:r>
              <a:rPr lang="en-US" sz="1900" b="1" dirty="0" smtClean="0"/>
              <a:t> </a:t>
            </a:r>
            <a:r>
              <a:rPr lang="en-US" sz="1900" b="1" dirty="0" err="1" smtClean="0"/>
              <a:t>vườn</a:t>
            </a:r>
            <a:r>
              <a:rPr lang="en-US" sz="1900" b="1" dirty="0" smtClean="0"/>
              <a:t>; </a:t>
            </a:r>
            <a:r>
              <a:rPr lang="en-US" sz="1900" b="1" dirty="0"/>
              <a:t>9) </a:t>
            </a:r>
            <a:r>
              <a:rPr lang="en-US" sz="1900" b="1" dirty="0" err="1"/>
              <a:t>Cút</a:t>
            </a:r>
            <a:r>
              <a:rPr lang="en-US" sz="1900" b="1" dirty="0"/>
              <a:t> </a:t>
            </a:r>
            <a:r>
              <a:rPr lang="en-US" sz="1900" b="1" dirty="0" err="1"/>
              <a:t>nối</a:t>
            </a:r>
            <a:r>
              <a:rPr lang="en-US" sz="1900" b="1" dirty="0"/>
              <a:t> </a:t>
            </a:r>
            <a:r>
              <a:rPr lang="en-US" sz="1900" b="1" dirty="0" err="1"/>
              <a:t>chữ</a:t>
            </a:r>
            <a:r>
              <a:rPr lang="en-US" sz="1900" b="1" dirty="0"/>
              <a:t> L </a:t>
            </a:r>
            <a:r>
              <a:rPr lang="en-US" sz="1900" b="1" dirty="0" err="1" smtClean="0"/>
              <a:t>ngược</a:t>
            </a:r>
            <a:r>
              <a:rPr lang="en-US" sz="1900" b="1" dirty="0" smtClean="0"/>
              <a:t> </a:t>
            </a:r>
            <a:r>
              <a:rPr lang="en-US" sz="1900" b="1" dirty="0" err="1" smtClean="0"/>
              <a:t>để</a:t>
            </a:r>
            <a:r>
              <a:rPr lang="en-US" sz="1900" b="1" dirty="0" smtClean="0"/>
              <a:t> </a:t>
            </a:r>
            <a:r>
              <a:rPr lang="en-US" sz="1900" b="1" dirty="0" err="1" smtClean="0"/>
              <a:t>lọc</a:t>
            </a:r>
            <a:r>
              <a:rPr lang="en-US" sz="1900" b="1" dirty="0" smtClean="0"/>
              <a:t> </a:t>
            </a:r>
            <a:r>
              <a:rPr lang="en-US" sz="1900" b="1" dirty="0" err="1" smtClean="0"/>
              <a:t>nước</a:t>
            </a:r>
            <a:r>
              <a:rPr lang="en-US" sz="1900" b="1" dirty="0" smtClean="0"/>
              <a:t> </a:t>
            </a:r>
            <a:r>
              <a:rPr lang="en-US" sz="1900" b="1" dirty="0" err="1" smtClean="0"/>
              <a:t>trong</a:t>
            </a:r>
            <a:r>
              <a:rPr lang="en-US" sz="1900" b="1" dirty="0" smtClean="0"/>
              <a:t>;  </a:t>
            </a:r>
            <a:r>
              <a:rPr lang="en-US" sz="1900" b="1" dirty="0"/>
              <a:t>10) </a:t>
            </a:r>
            <a:r>
              <a:rPr lang="en-US" sz="1900" b="1" dirty="0" err="1"/>
              <a:t>Tưới</a:t>
            </a:r>
            <a:r>
              <a:rPr lang="en-US" sz="1900" b="1" dirty="0"/>
              <a:t> </a:t>
            </a:r>
            <a:r>
              <a:rPr lang="en-US" sz="1900" b="1" dirty="0" err="1"/>
              <a:t>nước</a:t>
            </a:r>
            <a:r>
              <a:rPr lang="en-US" sz="1900" b="1" dirty="0"/>
              <a:t> </a:t>
            </a:r>
            <a:r>
              <a:rPr lang="en-US" sz="1900" b="1" dirty="0" err="1"/>
              <a:t>xả</a:t>
            </a:r>
            <a:r>
              <a:rPr lang="en-US" sz="1900" b="1" dirty="0"/>
              <a:t> </a:t>
            </a:r>
            <a:r>
              <a:rPr lang="en-US" sz="1900" b="1" dirty="0" err="1"/>
              <a:t>cho</a:t>
            </a:r>
            <a:r>
              <a:rPr lang="en-US" sz="1900" b="1" dirty="0"/>
              <a:t> </a:t>
            </a:r>
            <a:r>
              <a:rPr lang="en-US" sz="1900" b="1" dirty="0" err="1"/>
              <a:t>cây</a:t>
            </a:r>
            <a:r>
              <a:rPr lang="en-US" sz="1900" b="1" dirty="0"/>
              <a:t> </a:t>
            </a:r>
            <a:r>
              <a:rPr lang="en-US" sz="1900" b="1" dirty="0" err="1"/>
              <a:t>trồng</a:t>
            </a:r>
            <a:r>
              <a:rPr lang="en-US" sz="1900" b="1" dirty="0"/>
              <a:t>; </a:t>
            </a: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1447800" y="1"/>
            <a:ext cx="7239000" cy="1295400"/>
          </a:xfrm>
        </p:spPr>
        <p:txBody>
          <a:bodyPr/>
          <a:lstStyle/>
          <a:p>
            <a:r>
              <a:rPr lang="vi-VN" altLang="en-US" sz="2400" b="1" dirty="0">
                <a:solidFill>
                  <a:srgbClr val="0000FF"/>
                </a:solidFill>
                <a:latin typeface="Arial" charset="0"/>
                <a:ea typeface="Arial" charset="0"/>
              </a:rPr>
              <a:t>ĐỀ</a:t>
            </a:r>
            <a:r>
              <a:rPr lang="en-US" altLang="vi-VN" sz="2400" b="1" dirty="0">
                <a:solidFill>
                  <a:srgbClr val="0000FF"/>
                </a:solidFill>
                <a:latin typeface="Arial" charset="0"/>
                <a:ea typeface="Arial" charset="0"/>
              </a:rPr>
              <a:t> XUẤT GIẢI PHÁP XỬ LÝ TOÀN DIỆN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CHẤT THẢI CHĂN NUÔI TRANG TRẠI</a:t>
            </a:r>
            <a:endParaRPr lang="en-US" sz="2400" dirty="0"/>
          </a:p>
        </p:txBody>
      </p:sp>
      <p:sp>
        <p:nvSpPr>
          <p:cNvPr id="1048622" name="Content Placeholder 2"/>
          <p:cNvSpPr>
            <a:spLocks noGrp="1"/>
          </p:cNvSpPr>
          <p:nvPr>
            <p:ph idx="1"/>
          </p:nvPr>
        </p:nvSpPr>
        <p:spPr>
          <a:xfrm>
            <a:off x="457200" y="1295400"/>
            <a:ext cx="8610600" cy="5562600"/>
          </a:xfrm>
        </p:spPr>
        <p:txBody>
          <a:bodyPr/>
          <a:lstStyle/>
          <a:p>
            <a:pPr marL="0" indent="0" algn="just">
              <a:buNone/>
            </a:pPr>
            <a:r>
              <a:rPr lang="vi-VN" sz="2200" dirty="0"/>
              <a:t>2. </a:t>
            </a:r>
            <a:r>
              <a:rPr lang="vi-VN" sz="2200" b="1" u="sng" dirty="0"/>
              <a:t>Đề xuất mô hình cụ thể cho trang trại lớn (trên 1000 lợn):</a:t>
            </a:r>
          </a:p>
          <a:p>
            <a:pPr marL="0" indent="0" algn="just">
              <a:buNone/>
            </a:pPr>
            <a:r>
              <a:rPr lang="vi-VN" sz="2200" dirty="0"/>
              <a:t>2.1. Các trang trại chăn nuôi cần phải có diện tích trồng trọt hoặc liên kết với các trang trại trồng trọt lân cận để sử dụng hết nước thải  chăn nuôi/ nước thải sau bioga cho tưới vườn </a:t>
            </a:r>
            <a:r>
              <a:rPr lang="en-US" sz="2200" dirty="0" smtClean="0">
                <a:sym typeface="Wingdings" panose="05000000000000000000" pitchFamily="2" charset="2"/>
              </a:rPr>
              <a:t> </a:t>
            </a:r>
            <a:r>
              <a:rPr lang="vi-VN" sz="2200" dirty="0" smtClean="0"/>
              <a:t>cần </a:t>
            </a:r>
            <a:r>
              <a:rPr lang="vi-VN" sz="2200" dirty="0"/>
              <a:t>tính toán cụ thể lượng nước thải chăn nuôi xả ra hàng ngày để đảm bảo </a:t>
            </a:r>
            <a:r>
              <a:rPr lang="vi-VN" sz="2200" dirty="0" smtClean="0"/>
              <a:t>tương </a:t>
            </a:r>
            <a:r>
              <a:rPr lang="vi-VN" sz="2200" dirty="0"/>
              <a:t>ứng với nhu cầu tưới (bao gồm tần suất tưới, lượng nước sử dụng cho mỗi lần tưới và mức độ hòa loãng khi tưới) của từng cây trồng cụ thể tại các trang trại trồng trọt lân cận. </a:t>
            </a:r>
          </a:p>
          <a:p>
            <a:pPr marL="0" indent="0" algn="just">
              <a:buNone/>
            </a:pPr>
            <a:r>
              <a:rPr lang="vi-VN" sz="2200" dirty="0"/>
              <a:t>2.2. Các trang trại cần phải xây lắp hệ thống máy ép phân để tách    bớt chất thải rắn từ phân lỏng đưa sang bể ủ phân compost nhằm sản xuất phân bón hữu cơ nguyên liệu, phần nước thải lỏng </a:t>
            </a:r>
            <a:r>
              <a:rPr lang="vi-VN" sz="2200" dirty="0" smtClean="0"/>
              <a:t>còn </a:t>
            </a:r>
            <a:r>
              <a:rPr lang="vi-VN" sz="2200" dirty="0"/>
              <a:t>lại đưa xuống hầm bioga, nước thải sau bioga đưa vào bể chứa  có hệ thống ống dẫn bơm đến các bể chứa và xử lý hòa loãng/ vi sinh tại các trang trại trồng trọt để bơm tưới cho cây trồng (Hình </a:t>
            </a:r>
            <a:r>
              <a:rPr lang="vi-VN" sz="2200" dirty="0" smtClean="0"/>
              <a:t>vẽ </a:t>
            </a:r>
            <a:r>
              <a:rPr lang="vi-VN" sz="2200" dirty="0"/>
              <a:t>mô hình kèm theo</a:t>
            </a:r>
            <a:r>
              <a:rPr lang="vi-VN" sz="2200" dirty="0" smtClean="0"/>
              <a:t>)</a:t>
            </a:r>
            <a:endParaRPr lang="en-US" altLang="en-US" sz="2200" i="1" dirty="0" smtClean="0">
              <a:solidFill>
                <a:srgbClr val="002060"/>
              </a:solidFill>
              <a:latin typeface="Arial" charset="0"/>
              <a:ea typeface="Arial" charset="0"/>
              <a:hlinkClick r:id="rId2"/>
            </a:endParaRPr>
          </a:p>
          <a:p>
            <a:pPr marL="0" lvl="0" indent="0" algn="r">
              <a:buNone/>
            </a:pPr>
            <a:r>
              <a:rPr lang="en-US" altLang="en-US" sz="2200" i="1" dirty="0" smtClean="0">
                <a:solidFill>
                  <a:srgbClr val="002060"/>
                </a:solidFill>
                <a:latin typeface="Arial" charset="0"/>
                <a:ea typeface="Arial" charset="0"/>
                <a:hlinkClick r:id="rId2"/>
              </a:rPr>
              <a:t>http</a:t>
            </a:r>
            <a:r>
              <a:rPr lang="en-US" altLang="en-US" sz="2200" i="1" dirty="0">
                <a:solidFill>
                  <a:srgbClr val="002060"/>
                </a:solidFill>
                <a:latin typeface="Arial" charset="0"/>
                <a:ea typeface="Arial" charset="0"/>
                <a:hlinkClick r:id="rId2"/>
              </a:rPr>
              <a:t>://www.lcasp.org.vn</a:t>
            </a:r>
            <a:endParaRPr lang="en-US" altLang="en-US" sz="2200" i="1" dirty="0">
              <a:solidFill>
                <a:srgbClr val="002060"/>
              </a:solidFill>
              <a:latin typeface="Arial" charset="0"/>
              <a:ea typeface="Arial" charset="0"/>
            </a:endParaRPr>
          </a:p>
          <a:p>
            <a:pPr marL="0" indent="0" algn="r">
              <a:buNone/>
            </a:pPr>
            <a:endParaRPr lang="en-US" sz="2000" dirty="0"/>
          </a:p>
        </p:txBody>
      </p:sp>
      <p:pic>
        <p:nvPicPr>
          <p:cNvPr id="2097183"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0" y="1"/>
            <a:ext cx="9144000" cy="914400"/>
          </a:xfrm>
        </p:spPr>
        <p:txBody>
          <a:bodyPr/>
          <a:lstStyle/>
          <a:p>
            <a:r>
              <a:rPr lang="vi-VN" sz="3200" b="1" dirty="0" smtClean="0">
                <a:solidFill>
                  <a:srgbClr val="0070C0"/>
                </a:solidFill>
              </a:rPr>
              <a:t>Đề xuất mô hình cho trang trại lớn (trên 1000 lợn)</a:t>
            </a:r>
            <a:endParaRPr lang="en-US" sz="3200" dirty="0">
              <a:solidFill>
                <a:srgbClr val="0070C0"/>
              </a:solidFill>
            </a:endParaRPr>
          </a:p>
        </p:txBody>
      </p:sp>
      <p:pic>
        <p:nvPicPr>
          <p:cNvPr id="2097184" name="Content Placeholder 2"/>
          <p:cNvPicPr>
            <a:picLocks noGrp="1" noChangeAspect="1" noChangeArrowheads="1"/>
          </p:cNvPicPr>
          <p:nvPr>
            <p:ph idx="1"/>
          </p:nvPr>
        </p:nvPicPr>
        <p:blipFill>
          <a:blip r:embed="rId2"/>
          <a:srcRect/>
          <a:stretch>
            <a:fillRect/>
          </a:stretch>
        </p:blipFill>
        <p:spPr bwMode="auto">
          <a:xfrm>
            <a:off x="0" y="990600"/>
            <a:ext cx="9144000" cy="5257800"/>
          </a:xfrm>
          <a:prstGeom prst="rect">
            <a:avLst/>
          </a:prstGeom>
          <a:noFill/>
          <a:ln w="9525">
            <a:noFill/>
            <a:miter lim="800000"/>
            <a:headEnd/>
            <a:tailEnd/>
          </a:ln>
          <a:effectLst/>
        </p:spPr>
      </p:pic>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a:xfrm>
            <a:off x="1371600" y="1"/>
            <a:ext cx="7772400" cy="1295400"/>
          </a:xfrm>
        </p:spPr>
        <p:txBody>
          <a:bodyPr/>
          <a:lstStyle/>
          <a:p>
            <a:r>
              <a:rPr lang="vi-VN" altLang="en-US" sz="2400" b="1" dirty="0">
                <a:solidFill>
                  <a:srgbClr val="0000FF"/>
                </a:solidFill>
                <a:latin typeface="Arial" charset="0"/>
                <a:ea typeface="Arial" charset="0"/>
              </a:rPr>
              <a:t>ĐỀ</a:t>
            </a:r>
            <a:r>
              <a:rPr lang="en-US" altLang="vi-VN" sz="2400" b="1" dirty="0">
                <a:solidFill>
                  <a:srgbClr val="0000FF"/>
                </a:solidFill>
                <a:latin typeface="Arial" charset="0"/>
                <a:ea typeface="Arial" charset="0"/>
              </a:rPr>
              <a:t> XUẤT GIẢI PHÁP XỬ LÝ TOÀN DIỆN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CHẤT THẢI CHĂN NUÔI TRANG TRẠI</a:t>
            </a:r>
            <a:endParaRPr lang="en-US" sz="2400" dirty="0"/>
          </a:p>
        </p:txBody>
      </p:sp>
      <p:sp>
        <p:nvSpPr>
          <p:cNvPr id="1048600" name="Content Placeholder 2"/>
          <p:cNvSpPr>
            <a:spLocks noGrp="1"/>
          </p:cNvSpPr>
          <p:nvPr>
            <p:ph idx="1"/>
          </p:nvPr>
        </p:nvSpPr>
        <p:spPr>
          <a:xfrm>
            <a:off x="457200" y="1295400"/>
            <a:ext cx="8686800" cy="4830762"/>
          </a:xfrm>
        </p:spPr>
        <p:txBody>
          <a:bodyPr/>
          <a:lstStyle/>
          <a:p>
            <a:pPr marL="0" indent="0" algn="just">
              <a:buNone/>
            </a:pPr>
            <a:r>
              <a:rPr lang="vi-VN" sz="2000" dirty="0">
                <a:latin typeface="Arial" panose="020B0604020202020204" pitchFamily="34" charset="0"/>
                <a:cs typeface="Arial" panose="020B0604020202020204" pitchFamily="34" charset="0"/>
              </a:rPr>
              <a:t>2.3. Các trang trại chăn nuôi cần phải có kế hoạch sử dụng hết khí </a:t>
            </a:r>
            <a:r>
              <a:rPr lang="vi-VN" sz="2000" dirty="0" smtClean="0">
                <a:latin typeface="Arial" panose="020B0604020202020204" pitchFamily="34" charset="0"/>
                <a:cs typeface="Arial" panose="020B0604020202020204" pitchFamily="34" charset="0"/>
              </a:rPr>
              <a:t>ga </a:t>
            </a:r>
            <a:r>
              <a:rPr lang="vi-VN" sz="2000" dirty="0">
                <a:latin typeface="Arial" panose="020B0604020202020204" pitchFamily="34" charset="0"/>
                <a:cs typeface="Arial" panose="020B0604020202020204" pitchFamily="34" charset="0"/>
              </a:rPr>
              <a:t>sinh ra từ các hầm bioga quy mô vừa để phục vụ cho đun nấu, phát điện, sấy phân, ... và các nhu cầu khác của trang trại. </a:t>
            </a:r>
          </a:p>
          <a:p>
            <a:pPr marL="0" indent="0" algn="just">
              <a:buNone/>
            </a:pPr>
            <a:r>
              <a:rPr lang="vi-VN" sz="2400" b="1" dirty="0">
                <a:latin typeface="Arial" panose="020B0604020202020204" pitchFamily="34" charset="0"/>
                <a:cs typeface="Arial" panose="020B0604020202020204" pitchFamily="34" charset="0"/>
              </a:rPr>
              <a:t>3. Một số đề xuất nghiên cứu để đảm bảo thực hiện thành công mô hình</a:t>
            </a:r>
            <a:r>
              <a:rPr lang="vi-VN" sz="2400" dirty="0">
                <a:latin typeface="Arial" panose="020B0604020202020204" pitchFamily="34" charset="0"/>
                <a:cs typeface="Arial" panose="020B0604020202020204" pitchFamily="34" charset="0"/>
              </a:rPr>
              <a:t>:</a:t>
            </a:r>
          </a:p>
          <a:p>
            <a:pPr marL="0" indent="0" algn="just">
              <a:buNone/>
            </a:pPr>
            <a:r>
              <a:rPr lang="vi-VN" sz="2000" dirty="0">
                <a:latin typeface="Arial" panose="020B0604020202020204" pitchFamily="34" charset="0"/>
                <a:cs typeface="Arial" panose="020B0604020202020204" pitchFamily="34" charset="0"/>
              </a:rPr>
              <a:t>3.1. Cần nghiên cứu xây dựng quy trình sử dụng nước thải </a:t>
            </a:r>
            <a:r>
              <a:rPr lang="vi-VN" sz="2000" dirty="0" smtClean="0">
                <a:latin typeface="Arial" panose="020B0604020202020204" pitchFamily="34" charset="0"/>
                <a:cs typeface="Arial" panose="020B0604020202020204" pitchFamily="34" charset="0"/>
              </a:rPr>
              <a:t>sau</a:t>
            </a:r>
            <a:r>
              <a:rPr lang="en-US" sz="2000" dirty="0" smtClean="0">
                <a:latin typeface="Arial" panose="020B0604020202020204" pitchFamily="34" charset="0"/>
                <a:cs typeface="Arial" panose="020B0604020202020204" pitchFamily="34" charset="0"/>
              </a:rPr>
              <a:t> </a:t>
            </a:r>
            <a:r>
              <a:rPr lang="vi-VN" sz="2000" dirty="0" smtClean="0">
                <a:latin typeface="Arial" panose="020B0604020202020204" pitchFamily="34" charset="0"/>
                <a:cs typeface="Arial" panose="020B0604020202020204" pitchFamily="34" charset="0"/>
              </a:rPr>
              <a:t>bioga</a:t>
            </a:r>
            <a:r>
              <a:rPr lang="vi-VN" sz="2000" dirty="0">
                <a:latin typeface="Arial" panose="020B0604020202020204" pitchFamily="34" charset="0"/>
                <a:cs typeface="Arial" panose="020B0604020202020204" pitchFamily="34" charset="0"/>
              </a:rPr>
              <a:t>/ nước thải chăn nuôi để tưới cho từng loại cây trồng cụ thể (bao gồm lượng nước cần thiết mỗi lần tưới, tần suất tưới và mức độ hòa loãng trước khi tưới)</a:t>
            </a:r>
          </a:p>
          <a:p>
            <a:pPr marL="0" indent="0" algn="just">
              <a:buNone/>
            </a:pPr>
            <a:r>
              <a:rPr lang="vi-VN" sz="2000" dirty="0">
                <a:latin typeface="Arial" panose="020B0604020202020204" pitchFamily="34" charset="0"/>
                <a:cs typeface="Arial" panose="020B0604020202020204" pitchFamily="34" charset="0"/>
              </a:rPr>
              <a:t>3.2. Cần nghiên cứu công nghệ sử dụng chất thải rắn, phân lỏng để ủ phân compost quy mô vừa và lớn nhắm khuyến khích các trang trại chăn nuôi sản xuất phân bón hữu cơ nguyên liệu trong chuỗi giá trị phân bón hữu cơ từ chất thải chăn nuôi</a:t>
            </a:r>
          </a:p>
          <a:p>
            <a:pPr marL="0" indent="0" algn="just">
              <a:buNone/>
            </a:pPr>
            <a:r>
              <a:rPr lang="vi-VN" sz="2000" dirty="0">
                <a:latin typeface="Arial" panose="020B0604020202020204" pitchFamily="34" charset="0"/>
                <a:cs typeface="Arial" panose="020B0604020202020204" pitchFamily="34" charset="0"/>
              </a:rPr>
              <a:t>3.3. Cần có chính sách hỗ trợ tài chính, lãi suất cho chủ trang trại </a:t>
            </a:r>
            <a:r>
              <a:rPr lang="vi-VN" sz="2000" dirty="0" smtClean="0">
                <a:latin typeface="Arial" panose="020B0604020202020204" pitchFamily="34" charset="0"/>
                <a:cs typeface="Arial" panose="020B0604020202020204" pitchFamily="34" charset="0"/>
              </a:rPr>
              <a:t>đầu </a:t>
            </a:r>
            <a:r>
              <a:rPr lang="vi-VN" sz="2000" dirty="0">
                <a:latin typeface="Arial" panose="020B0604020202020204" pitchFamily="34" charset="0"/>
                <a:cs typeface="Arial" panose="020B0604020202020204" pitchFamily="34" charset="0"/>
              </a:rPr>
              <a:t>tư hệ thống xử lý toàn diện môi trường chăn </a:t>
            </a:r>
            <a:r>
              <a:rPr lang="vi-VN" sz="2000" dirty="0" smtClean="0">
                <a:latin typeface="Arial" panose="020B0604020202020204" pitchFamily="34" charset="0"/>
                <a:cs typeface="Arial" panose="020B0604020202020204" pitchFamily="34" charset="0"/>
              </a:rPr>
              <a:t>nuôi</a:t>
            </a:r>
            <a:endParaRPr lang="en-US" sz="2000" dirty="0" smtClean="0">
              <a:latin typeface="Arial" panose="020B0604020202020204" pitchFamily="34" charset="0"/>
              <a:cs typeface="Arial" panose="020B0604020202020204" pitchFamily="34" charset="0"/>
            </a:endParaRPr>
          </a:p>
          <a:p>
            <a:pPr marL="0" indent="0" algn="r">
              <a:buNone/>
            </a:pPr>
            <a:r>
              <a:rPr lang="en-US" altLang="en-US" sz="2000" i="1" dirty="0">
                <a:solidFill>
                  <a:srgbClr val="002060"/>
                </a:solidFill>
                <a:latin typeface="Arial" charset="0"/>
                <a:ea typeface="Arial" charset="0"/>
                <a:hlinkClick r:id="rId2"/>
              </a:rPr>
              <a:t>http://www.lcasp.org.vn</a:t>
            </a:r>
            <a:endParaRPr lang="en-US" sz="2000" dirty="0" smtClean="0">
              <a:latin typeface="Arial" panose="020B0604020202020204" pitchFamily="34" charset="0"/>
              <a:cs typeface="Arial" panose="020B0604020202020204" pitchFamily="34" charset="0"/>
            </a:endParaRPr>
          </a:p>
          <a:p>
            <a:pPr marL="0" indent="0" algn="just">
              <a:buNone/>
            </a:pPr>
            <a:endParaRPr lang="vi-VN" sz="2000" dirty="0">
              <a:latin typeface="Arial" panose="020B0604020202020204" pitchFamily="34" charset="0"/>
              <a:cs typeface="Arial" panose="020B0604020202020204" pitchFamily="34" charset="0"/>
            </a:endParaRPr>
          </a:p>
          <a:p>
            <a:pPr marL="0" indent="0">
              <a:buNone/>
            </a:pPr>
            <a:endParaRPr lang="en-US" dirty="0"/>
          </a:p>
        </p:txBody>
      </p:sp>
      <p:pic>
        <p:nvPicPr>
          <p:cNvPr id="2097168"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587"/>
          <p:cNvSpPr>
            <a:spLocks noGrp="1"/>
          </p:cNvSpPr>
          <p:nvPr>
            <p:ph type="title"/>
          </p:nvPr>
        </p:nvSpPr>
        <p:spPr>
          <a:xfrm>
            <a:off x="1558925" y="152400"/>
            <a:ext cx="7543800"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t/>
            </a:r>
            <a:br/>
            <a:r>
              <a:rPr lang="en-US" altLang="en-US" sz="2800" b="1">
                <a:solidFill>
                  <a:srgbClr val="000000"/>
                </a:solidFill>
                <a:latin typeface="Arial" charset="0"/>
                <a:ea typeface="Arial" charset="0"/>
                <a:sym typeface="Arial" charset="0"/>
              </a:rPr>
              <a:t>Máy ép phân cho một trang trại chăn nuôi</a:t>
            </a:r>
            <a:r>
              <a:t/>
            </a:r>
            <a:br/>
            <a:r>
              <a:rPr lang="en-US" altLang="en-US" sz="2800" b="1">
                <a:solidFill>
                  <a:srgbClr val="000000"/>
                </a:solidFill>
                <a:latin typeface="Arial" charset="0"/>
                <a:ea typeface="Arial" charset="0"/>
                <a:sym typeface="Arial" charset="0"/>
              </a:rPr>
              <a:t>tại Bình Định</a:t>
            </a:r>
            <a:r>
              <a:t/>
            </a:r>
            <a:br/>
            <a:r>
              <a:t/>
            </a:r>
            <a:br/>
            <a:endParaRPr lang="en-US" altLang="en-US" sz="2800" b="1">
              <a:solidFill>
                <a:srgbClr val="000000"/>
              </a:solidFill>
              <a:latin typeface="Arial" charset="0"/>
              <a:ea typeface="Arial" charset="0"/>
              <a:sym typeface="Arial" charset="0"/>
            </a:endParaRPr>
          </a:p>
        </p:txBody>
      </p:sp>
      <p:sp>
        <p:nvSpPr>
          <p:cNvPr id="1048598" name="Content Placeholder 1048588"/>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65" name="Picture 2097154"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66" name="Picture 2097155"/>
          <p:cNvPicPr>
            <a:picLocks/>
          </p:cNvPicPr>
          <p:nvPr/>
        </p:nvPicPr>
        <p:blipFill>
          <a:blip r:embed="rId3"/>
          <a:srcRect/>
          <a:stretch>
            <a:fillRect/>
          </a:stretch>
        </p:blipFill>
        <p:spPr>
          <a:xfrm>
            <a:off x="1558925" y="1676400"/>
            <a:ext cx="6032500" cy="4524375"/>
          </a:xfrm>
          <a:prstGeom prst="rect">
            <a:avLst/>
          </a:prstGeom>
          <a:noFill/>
          <a:ln>
            <a:noFill/>
          </a:ln>
        </p:spPr>
      </p:pic>
      <p:pic>
        <p:nvPicPr>
          <p:cNvPr id="2097167" name="Picture 2097156"/>
          <p:cNvPicPr>
            <a:picLocks/>
          </p:cNvPicPr>
          <p:nvPr/>
        </p:nvPicPr>
        <p:blipFill>
          <a:blip r:embed="rId4" cstate="email">
            <a:extLst>
              <a:ext uri="{28A0092B-C50C-407E-A947-70E740481C1C}">
                <a14:useLocalDpi xmlns:a14="http://schemas.microsoft.com/office/drawing/2010/main"/>
              </a:ext>
            </a:extLst>
          </a:blip>
          <a:srcRect/>
          <a:stretch>
            <a:fillRect/>
          </a:stretch>
        </p:blipFill>
        <p:spPr>
          <a:xfrm>
            <a:off x="3276600" y="6200775"/>
            <a:ext cx="5273675" cy="530225"/>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1"/>
          <p:cNvSpPr>
            <a:spLocks noGrp="1"/>
          </p:cNvSpPr>
          <p:nvPr>
            <p:ph type="title"/>
          </p:nvPr>
        </p:nvSpPr>
        <p:spPr>
          <a:xfrm>
            <a:off x="1328737" y="533399"/>
            <a:ext cx="7815262" cy="847725"/>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rPr dirty="0"/>
              <a:t/>
            </a:r>
            <a:br>
              <a:rPr dirty="0"/>
            </a:br>
            <a:r>
              <a:rPr lang="en-US" altLang="en-US" sz="2800" b="1" dirty="0" err="1">
                <a:solidFill>
                  <a:srgbClr val="000000"/>
                </a:solidFill>
                <a:latin typeface="Arial" charset="0"/>
                <a:ea typeface="Arial" charset="0"/>
                <a:sym typeface="Arial" charset="0"/>
              </a:rPr>
              <a:t>Máy</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phát</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điện</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sử</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dụng</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khí</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ga</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quy</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mô</a:t>
            </a:r>
            <a:r>
              <a:rPr lang="en-US" altLang="en-US" sz="2800" b="1" dirty="0">
                <a:solidFill>
                  <a:srgbClr val="000000"/>
                </a:solidFill>
                <a:latin typeface="Arial" charset="0"/>
                <a:ea typeface="Arial" charset="0"/>
                <a:sym typeface="Arial" charset="0"/>
              </a:rPr>
              <a:t> </a:t>
            </a:r>
            <a:r>
              <a:rPr lang="en-US" altLang="en-US" sz="2800" b="1" dirty="0" err="1">
                <a:solidFill>
                  <a:srgbClr val="000000"/>
                </a:solidFill>
                <a:latin typeface="Arial" charset="0"/>
                <a:ea typeface="Arial" charset="0"/>
                <a:sym typeface="Arial" charset="0"/>
              </a:rPr>
              <a:t>vừa</a:t>
            </a:r>
            <a:r>
              <a:rPr lang="en-US" altLang="en-US" sz="2800" b="1" dirty="0">
                <a:solidFill>
                  <a:srgbClr val="000000"/>
                </a:solidFill>
                <a:latin typeface="Arial" charset="0"/>
                <a:ea typeface="Arial" charset="0"/>
                <a:sym typeface="Arial" charset="0"/>
              </a:rPr>
              <a:t> </a:t>
            </a:r>
            <a:r>
              <a:rPr dirty="0"/>
              <a:t/>
            </a:r>
            <a:br>
              <a:rPr dirty="0"/>
            </a:br>
            <a:r>
              <a:rPr dirty="0"/>
              <a:t/>
            </a:r>
            <a:br>
              <a:rPr dirty="0"/>
            </a:br>
            <a:endParaRPr lang="en-US" altLang="en-US" sz="2000" i="1" dirty="0">
              <a:solidFill>
                <a:srgbClr val="000000"/>
              </a:solidFill>
              <a:latin typeface="Arial" charset="0"/>
              <a:ea typeface="Arial" charset="0"/>
              <a:sym typeface="Arial" charset="0"/>
            </a:endParaRPr>
          </a:p>
        </p:txBody>
      </p:sp>
      <p:sp>
        <p:nvSpPr>
          <p:cNvPr id="1048596" name="Content Placeholder 1048592"/>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62" name="Picture 2097158"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63" name="Picture 2097159"/>
          <p:cNvPicPr>
            <a:picLocks/>
          </p:cNvPicPr>
          <p:nvPr/>
        </p:nvPicPr>
        <p:blipFill>
          <a:blip r:embed="rId3"/>
          <a:srcRect/>
          <a:stretch>
            <a:fillRect/>
          </a:stretch>
        </p:blipFill>
        <p:spPr>
          <a:xfrm>
            <a:off x="1554162" y="1600200"/>
            <a:ext cx="6035675" cy="4525962"/>
          </a:xfrm>
          <a:prstGeom prst="rect">
            <a:avLst/>
          </a:prstGeom>
          <a:noFill/>
          <a:ln>
            <a:noFill/>
          </a:ln>
        </p:spPr>
      </p:pic>
      <p:pic>
        <p:nvPicPr>
          <p:cNvPr id="2097164" name="Picture 2097160"/>
          <p:cNvPicPr>
            <a:picLocks/>
          </p:cNvPicPr>
          <p:nvPr/>
        </p:nvPicPr>
        <p:blipFill>
          <a:blip r:embed="rId4" cstate="email">
            <a:extLst>
              <a:ext uri="{28A0092B-C50C-407E-A947-70E740481C1C}">
                <a14:useLocalDpi xmlns:a14="http://schemas.microsoft.com/office/drawing/2010/main"/>
              </a:ext>
            </a:extLst>
          </a:blip>
          <a:srcRect/>
          <a:stretch>
            <a:fillRect/>
          </a:stretch>
        </p:blipFill>
        <p:spPr>
          <a:xfrm>
            <a:off x="3505200" y="6126162"/>
            <a:ext cx="5273675" cy="530225"/>
          </a:xfrm>
          <a:prstGeom prst="rect">
            <a:avLst/>
          </a:prstGeom>
          <a:noFill/>
          <a:ln>
            <a:noFill/>
          </a:ln>
        </p:spPr>
      </p:pic>
    </p:spTree>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675"/>
          <p:cNvSpPr>
            <a:spLocks noGrp="1"/>
          </p:cNvSpPr>
          <p:nvPr>
            <p:ph type="title"/>
          </p:nvPr>
        </p:nvSpPr>
        <p:spPr>
          <a:xfrm>
            <a:off x="1328737" y="0"/>
            <a:ext cx="7815262"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rPr dirty="0"/>
              <a:t/>
            </a:r>
            <a:br>
              <a:rPr dirty="0"/>
            </a:br>
            <a:r>
              <a:rPr lang="en-US" altLang="en-US" sz="2400" b="1" dirty="0" err="1">
                <a:solidFill>
                  <a:srgbClr val="000000"/>
                </a:solidFill>
                <a:latin typeface="Arial" charset="0"/>
                <a:ea typeface="Arial" charset="0"/>
                <a:sym typeface="Arial" charset="0"/>
              </a:rPr>
              <a:t>Công</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trình</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khí</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sinh</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học</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quy</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mô</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lớn</a:t>
            </a:r>
            <a:r>
              <a:rPr lang="en-US" altLang="en-US" sz="2400" b="1" dirty="0">
                <a:solidFill>
                  <a:srgbClr val="000000"/>
                </a:solidFill>
                <a:latin typeface="Arial" charset="0"/>
                <a:ea typeface="Arial" charset="0"/>
                <a:sym typeface="Arial" charset="0"/>
              </a:rPr>
              <a:t> </a:t>
            </a:r>
            <a:r>
              <a:rPr dirty="0"/>
              <a:t/>
            </a:r>
            <a:br>
              <a:rPr dirty="0"/>
            </a:br>
            <a:r>
              <a:rPr lang="en-US" altLang="en-US" sz="2400" b="1" dirty="0">
                <a:solidFill>
                  <a:srgbClr val="000000"/>
                </a:solidFill>
                <a:latin typeface="Arial" charset="0"/>
                <a:ea typeface="Arial" charset="0"/>
                <a:sym typeface="Arial" charset="0"/>
              </a:rPr>
              <a:t>(</a:t>
            </a:r>
            <a:r>
              <a:rPr lang="en-US" altLang="en-US" sz="2400" b="1" dirty="0" err="1">
                <a:solidFill>
                  <a:srgbClr val="000000"/>
                </a:solidFill>
                <a:latin typeface="Arial" charset="0"/>
                <a:ea typeface="Arial" charset="0"/>
                <a:sym typeface="Arial" charset="0"/>
              </a:rPr>
              <a:t>công</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nghệ</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phủ</a:t>
            </a:r>
            <a:r>
              <a:rPr lang="en-US" altLang="en-US" sz="2400" b="1" dirty="0">
                <a:solidFill>
                  <a:srgbClr val="000000"/>
                </a:solidFill>
                <a:latin typeface="Arial" charset="0"/>
                <a:ea typeface="Arial" charset="0"/>
                <a:sym typeface="Arial" charset="0"/>
              </a:rPr>
              <a:t> </a:t>
            </a:r>
            <a:r>
              <a:rPr lang="en-US" altLang="en-US" sz="2400" b="1" dirty="0" err="1">
                <a:solidFill>
                  <a:srgbClr val="000000"/>
                </a:solidFill>
                <a:latin typeface="Arial" charset="0"/>
                <a:ea typeface="Arial" charset="0"/>
                <a:sym typeface="Arial" charset="0"/>
              </a:rPr>
              <a:t>bạt</a:t>
            </a:r>
            <a:r>
              <a:rPr lang="en-US" altLang="en-US" sz="2400" b="1" dirty="0">
                <a:solidFill>
                  <a:srgbClr val="000000"/>
                </a:solidFill>
                <a:latin typeface="Arial" charset="0"/>
                <a:ea typeface="Arial" charset="0"/>
                <a:sym typeface="Arial" charset="0"/>
              </a:rPr>
              <a:t> </a:t>
            </a:r>
            <a:r>
              <a:rPr lang="en-US" altLang="en-US" sz="2400" b="1" dirty="0" smtClean="0">
                <a:solidFill>
                  <a:srgbClr val="000000"/>
                </a:solidFill>
                <a:latin typeface="Arial" charset="0"/>
                <a:ea typeface="Arial" charset="0"/>
                <a:sym typeface="Arial" charset="0"/>
              </a:rPr>
              <a:t>HDPE)</a:t>
            </a:r>
            <a:r>
              <a:rPr dirty="0"/>
              <a:t/>
            </a:r>
            <a:br>
              <a:rPr dirty="0"/>
            </a:br>
            <a:r>
              <a:rPr dirty="0"/>
              <a:t/>
            </a:r>
            <a:br>
              <a:rPr dirty="0"/>
            </a:br>
            <a:endParaRPr lang="en-US" altLang="en-US" sz="2000" b="1" dirty="0">
              <a:solidFill>
                <a:srgbClr val="000000"/>
              </a:solidFill>
              <a:latin typeface="Arial" charset="0"/>
              <a:ea typeface="Arial" charset="0"/>
              <a:sym typeface="Arial" charset="0"/>
            </a:endParaRPr>
          </a:p>
        </p:txBody>
      </p:sp>
      <p:sp>
        <p:nvSpPr>
          <p:cNvPr id="1048587" name="Content Placeholder 1048677"/>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52" name="Picture 2097183"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53" name="Picture 2097185"/>
          <p:cNvPicPr>
            <a:picLocks/>
          </p:cNvPicPr>
          <p:nvPr/>
        </p:nvPicPr>
        <p:blipFill>
          <a:blip r:embed="rId3"/>
          <a:srcRect/>
          <a:stretch>
            <a:fillRect/>
          </a:stretch>
        </p:blipFill>
        <p:spPr>
          <a:xfrm>
            <a:off x="1554162" y="1600200"/>
            <a:ext cx="6035675" cy="4525962"/>
          </a:xfrm>
          <a:prstGeom prst="rect">
            <a:avLst/>
          </a:prstGeom>
          <a:noFill/>
          <a:ln>
            <a:noFill/>
          </a:ln>
        </p:spPr>
      </p:pic>
      <p:pic>
        <p:nvPicPr>
          <p:cNvPr id="2097154" name="Picture 2097187"/>
          <p:cNvPicPr>
            <a:picLocks/>
          </p:cNvPicPr>
          <p:nvPr/>
        </p:nvPicPr>
        <p:blipFill>
          <a:blip r:embed="rId4" cstate="email">
            <a:extLst>
              <a:ext uri="{28A0092B-C50C-407E-A947-70E740481C1C}">
                <a14:useLocalDpi xmlns:a14="http://schemas.microsoft.com/office/drawing/2010/main"/>
              </a:ext>
            </a:extLst>
          </a:blip>
          <a:srcRect/>
          <a:stretch>
            <a:fillRect/>
          </a:stretch>
        </p:blipFill>
        <p:spPr>
          <a:xfrm>
            <a:off x="3505200" y="6305550"/>
            <a:ext cx="5273675" cy="530225"/>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Title 1048675"/>
          <p:cNvSpPr>
            <a:spLocks noGrp="1"/>
          </p:cNvSpPr>
          <p:nvPr>
            <p:ph type="title"/>
          </p:nvPr>
        </p:nvSpPr>
        <p:spPr>
          <a:xfrm>
            <a:off x="1328737" y="0"/>
            <a:ext cx="7815262" cy="12954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hangingPunct="1"/>
            <a:r>
              <a:t/>
            </a:r>
            <a:br/>
            <a:r>
              <a:rPr lang="en-US" altLang="vi-VN" sz="2400" b="1">
                <a:solidFill>
                  <a:srgbClr val="000000"/>
                </a:solidFill>
                <a:latin typeface="Arial" charset="0"/>
                <a:ea typeface="Arial" charset="0"/>
                <a:sym typeface="Arial" charset="0"/>
              </a:rPr>
              <a:t>Sử dụng nước thải sau bioga </a:t>
            </a:r>
            <a:r>
              <a:rPr lang="vi-VN" altLang="en-US" sz="2400" b="1">
                <a:solidFill>
                  <a:srgbClr val="000000"/>
                </a:solidFill>
                <a:latin typeface="Arial" charset="0"/>
                <a:ea typeface="Arial" charset="0"/>
                <a:sym typeface="Arial" charset="0"/>
              </a:rPr>
              <a:t>để</a:t>
            </a:r>
            <a:r>
              <a:rPr lang="en-US" altLang="vi-VN" sz="2400" b="1">
                <a:solidFill>
                  <a:srgbClr val="000000"/>
                </a:solidFill>
                <a:latin typeface="Arial" charset="0"/>
                <a:ea typeface="Arial" charset="0"/>
                <a:sym typeface="Arial" charset="0"/>
              </a:rPr>
              <a:t> tưới chè tại Sơn La</a:t>
            </a:r>
            <a:r>
              <a:t/>
            </a:r>
            <a:br/>
            <a:r>
              <a:t/>
            </a:r>
            <a:br/>
            <a:endParaRPr lang="en-US" altLang="en-US" sz="2000" b="1">
              <a:solidFill>
                <a:srgbClr val="000000"/>
              </a:solidFill>
              <a:latin typeface="Arial" charset="0"/>
              <a:ea typeface="Arial" charset="0"/>
              <a:sym typeface="Arial" charset="0"/>
            </a:endParaRPr>
          </a:p>
        </p:txBody>
      </p:sp>
      <p:sp>
        <p:nvSpPr>
          <p:cNvPr id="1048681" name="Content Placeholder 1048677"/>
          <p:cNvSpPr>
            <a:spLocks noGrp="1"/>
          </p:cNvSpPr>
          <p:nvPr>
            <p:ph idx="1"/>
          </p:nvPr>
        </p:nvSpPr>
        <p:spPr>
          <a:xfrm>
            <a:off x="381000" y="1676400"/>
            <a:ext cx="8305800" cy="49530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hangingPunct="1">
              <a:buNone/>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a:p>
            <a:pPr marL="0" lvl="0" indent="0" algn="just" eaLnBrk="1" hangingPunct="1">
              <a:buFont typeface="Arial" charset="0"/>
              <a:buAutoNum type="arabicPeriod"/>
            </a:pPr>
            <a:endParaRPr lang="en-US" altLang="en-US" sz="2400">
              <a:solidFill>
                <a:srgbClr val="002060"/>
              </a:solidFill>
              <a:latin typeface="Arial" charset="0"/>
              <a:ea typeface="Arial" charset="0"/>
              <a:sym typeface="Arial" charset="0"/>
            </a:endParaRPr>
          </a:p>
        </p:txBody>
      </p:sp>
      <p:pic>
        <p:nvPicPr>
          <p:cNvPr id="2097186" name="Picture 2097183" descr="Logo LCASP .jpg"/>
          <p:cNvPicPr>
            <a:picLocks/>
          </p:cNvPicPr>
          <p:nvPr/>
        </p:nvPicPr>
        <p:blipFill>
          <a:blip r:embed="rId2"/>
          <a:srcRect/>
          <a:stretch>
            <a:fillRect/>
          </a:stretch>
        </p:blipFill>
        <p:spPr>
          <a:xfrm>
            <a:off x="0" y="0"/>
            <a:ext cx="1328737" cy="1295400"/>
          </a:xfrm>
          <a:prstGeom prst="rect">
            <a:avLst/>
          </a:prstGeom>
          <a:noFill/>
          <a:ln>
            <a:noFill/>
          </a:ln>
        </p:spPr>
      </p:pic>
      <p:pic>
        <p:nvPicPr>
          <p:cNvPr id="2097188" name="Picture 2097185"/>
          <p:cNvPicPr>
            <a:picLocks/>
          </p:cNvPicPr>
          <p:nvPr/>
        </p:nvPicPr>
        <p:blipFill>
          <a:blip r:embed="rId3" cstate="email">
            <a:extLst>
              <a:ext uri="{28A0092B-C50C-407E-A947-70E740481C1C}">
                <a14:useLocalDpi xmlns:a14="http://schemas.microsoft.com/office/drawing/2010/main"/>
              </a:ext>
            </a:extLst>
          </a:blip>
          <a:srcRect/>
          <a:stretch>
            <a:fillRect/>
          </a:stretch>
        </p:blipFill>
        <p:spPr>
          <a:xfrm>
            <a:off x="1554162" y="1600200"/>
            <a:ext cx="6035675" cy="4525962"/>
          </a:xfrm>
          <a:prstGeom prst="rect">
            <a:avLst/>
          </a:prstGeom>
          <a:noFill/>
          <a:ln>
            <a:noFill/>
          </a:ln>
        </p:spPr>
      </p:pic>
      <p:pic>
        <p:nvPicPr>
          <p:cNvPr id="2097190" name="Picture 2097187"/>
          <p:cNvPicPr>
            <a:picLocks/>
          </p:cNvPicPr>
          <p:nvPr/>
        </p:nvPicPr>
        <p:blipFill>
          <a:blip r:embed="rId4" cstate="email">
            <a:extLst>
              <a:ext uri="{28A0092B-C50C-407E-A947-70E740481C1C}">
                <a14:useLocalDpi xmlns:a14="http://schemas.microsoft.com/office/drawing/2010/main"/>
              </a:ext>
            </a:extLst>
          </a:blip>
          <a:srcRect/>
          <a:stretch>
            <a:fillRect/>
          </a:stretch>
        </p:blipFill>
        <p:spPr>
          <a:xfrm>
            <a:off x="3505200" y="6305550"/>
            <a:ext cx="5273675" cy="530225"/>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6"/>
          <p:cNvGrpSpPr/>
          <p:nvPr/>
        </p:nvGrpSpPr>
        <p:grpSpPr>
          <a:xfrm>
            <a:off x="688975" y="2133600"/>
            <a:ext cx="7772400" cy="1468437"/>
            <a:chOff x="434" y="1344"/>
            <a:chExt cx="4896" cy="925"/>
          </a:xfrm>
        </p:grpSpPr>
        <p:pic>
          <p:nvPicPr>
            <p:cNvPr id="2097155" name="Picture 2097162"/>
            <p:cNvPicPr>
              <a:picLocks/>
            </p:cNvPicPr>
            <p:nvPr/>
          </p:nvPicPr>
          <p:blipFill>
            <a:blip r:embed="rId2" cstate="email">
              <a:extLst>
                <a:ext uri="{28A0092B-C50C-407E-A947-70E740481C1C}">
                  <a14:useLocalDpi xmlns:a14="http://schemas.microsoft.com/office/drawing/2010/main"/>
                </a:ext>
              </a:extLst>
            </a:blip>
            <a:srcRect/>
            <a:stretch>
              <a:fillRect/>
            </a:stretch>
          </p:blipFill>
          <p:spPr>
            <a:xfrm>
              <a:off x="434" y="1344"/>
              <a:ext cx="4896" cy="925"/>
            </a:xfrm>
            <a:prstGeom prst="rect">
              <a:avLst/>
            </a:prstGeom>
            <a:noFill/>
            <a:ln>
              <a:noFill/>
            </a:ln>
          </p:spPr>
        </p:pic>
        <p:sp>
          <p:nvSpPr>
            <p:cNvPr id="1048593" name="TextBox 1048600"/>
            <p:cNvSpPr txBox="1"/>
            <p:nvPr/>
          </p:nvSpPr>
          <p:spPr>
            <a:xfrm>
              <a:off x="432" y="1344"/>
              <a:ext cx="4896" cy="926"/>
            </a:xfrm>
            <a:prstGeom prst="rect">
              <a:avLst/>
            </a:prstGeom>
            <a:noFill/>
            <a:ln>
              <a:noFill/>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eaLnBrk="1" latinLnBrk="1" hangingPunct="1"/>
              <a:r>
                <a:rPr lang="en-US" altLang="en-US" sz="4400" b="1">
                  <a:solidFill>
                    <a:srgbClr val="C00000"/>
                  </a:solidFill>
                  <a:latin typeface="Calibri" pitchFamily="34" charset="0"/>
                </a:rPr>
                <a:t>XIN CHÂN THÀNH CẢM ƠN !</a:t>
              </a:r>
            </a:p>
          </p:txBody>
        </p:sp>
      </p:grpSp>
      <p:pic>
        <p:nvPicPr>
          <p:cNvPr id="2097156" name="Picture 2097163" descr="6297_banner_omard_updateFinal32"/>
          <p:cNvPicPr>
            <a:picLocks/>
          </p:cNvPicPr>
          <p:nvPr/>
        </p:nvPicPr>
        <p:blipFill>
          <a:blip r:embed="rId3"/>
          <a:srcRect/>
          <a:stretch>
            <a:fillRect/>
          </a:stretch>
        </p:blipFill>
        <p:spPr>
          <a:xfrm>
            <a:off x="0" y="0"/>
            <a:ext cx="9144000" cy="1552575"/>
          </a:xfrm>
          <a:prstGeom prst="rect">
            <a:avLst/>
          </a:prstGeom>
          <a:noFill/>
          <a:ln>
            <a:noFill/>
          </a:ln>
        </p:spPr>
      </p:pic>
      <p:sp>
        <p:nvSpPr>
          <p:cNvPr id="1048594" name="TextBox 1048601"/>
          <p:cNvSpPr txBox="1"/>
          <p:nvPr/>
        </p:nvSpPr>
        <p:spPr>
          <a:xfrm>
            <a:off x="2133600" y="990600"/>
            <a:ext cx="4724400" cy="701040"/>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charset="0"/>
                <a:sym typeface="Arial" charset="0"/>
              </a:defRPr>
            </a:lvl5pPr>
          </a:lstStyle>
          <a:p>
            <a:pPr lvl="0" algn="ctr" eaLnBrk="1" latinLnBrk="1" hangingPunct="1"/>
            <a:r>
              <a:rPr lang="en-US" altLang="en-US" sz="2000" b="1">
                <a:solidFill>
                  <a:schemeClr val="lt1"/>
                </a:solidFill>
                <a:latin typeface="Calibri" pitchFamily="34" charset="0"/>
              </a:rPr>
              <a:t>BAN QUẢN LÝ CÁC DỰ ÁN NÔNG NGHIỆP</a:t>
            </a:r>
          </a:p>
        </p:txBody>
      </p:sp>
      <p:pic>
        <p:nvPicPr>
          <p:cNvPr id="2097158" name="Picture 2097165" descr="F:\Anh biogas\Improved\Up flow_High rate reactor_66 m3.JPG"/>
          <p:cNvPicPr>
            <a:picLocks/>
          </p:cNvPicPr>
          <p:nvPr/>
        </p:nvPicPr>
        <p:blipFill>
          <a:blip r:embed="rId4"/>
          <a:srcRect/>
          <a:stretch>
            <a:fillRect/>
          </a:stretch>
        </p:blipFill>
        <p:spPr>
          <a:xfrm>
            <a:off x="0" y="4267200"/>
            <a:ext cx="3429000" cy="2590800"/>
          </a:xfrm>
          <a:prstGeom prst="rect">
            <a:avLst/>
          </a:prstGeom>
          <a:noFill/>
          <a:ln>
            <a:noFill/>
          </a:ln>
        </p:spPr>
      </p:pic>
      <p:pic>
        <p:nvPicPr>
          <p:cNvPr id="2097159" name="Picture 2097166" descr="DSC05076.JPG"/>
          <p:cNvPicPr>
            <a:picLocks/>
          </p:cNvPicPr>
          <p:nvPr/>
        </p:nvPicPr>
        <p:blipFill>
          <a:blip r:embed="rId5"/>
          <a:srcRect/>
          <a:stretch>
            <a:fillRect/>
          </a:stretch>
        </p:blipFill>
        <p:spPr>
          <a:xfrm>
            <a:off x="6400800" y="4267200"/>
            <a:ext cx="2743200" cy="2590800"/>
          </a:xfrm>
          <a:prstGeom prst="rect">
            <a:avLst/>
          </a:prstGeom>
          <a:noFill/>
          <a:ln>
            <a:noFill/>
          </a:ln>
        </p:spPr>
      </p:pic>
      <p:pic>
        <p:nvPicPr>
          <p:cNvPr id="2097160" name="Picture 2097167" descr="image007"/>
          <p:cNvPicPr>
            <a:picLocks/>
          </p:cNvPicPr>
          <p:nvPr/>
        </p:nvPicPr>
        <p:blipFill>
          <a:blip r:embed="rId6" cstate="email">
            <a:extLst>
              <a:ext uri="{28A0092B-C50C-407E-A947-70E740481C1C}">
                <a14:useLocalDpi xmlns:a14="http://schemas.microsoft.com/office/drawing/2010/main"/>
              </a:ext>
            </a:extLst>
          </a:blip>
          <a:srcRect/>
          <a:stretch>
            <a:fillRect/>
          </a:stretch>
        </p:blipFill>
        <p:spPr>
          <a:xfrm>
            <a:off x="3429000" y="4267200"/>
            <a:ext cx="2982912" cy="2590800"/>
          </a:xfrm>
          <a:prstGeom prst="rect">
            <a:avLst/>
          </a:prstGeom>
          <a:noFill/>
          <a:ln>
            <a:noFill/>
          </a:ln>
        </p:spPr>
      </p:pic>
      <p:pic>
        <p:nvPicPr>
          <p:cNvPr id="2097161" name="Picture 2097168"/>
          <p:cNvPicPr>
            <a:picLocks/>
          </p:cNvPicPr>
          <p:nvPr/>
        </p:nvPicPr>
        <p:blipFill>
          <a:blip r:embed="rId7" cstate="email">
            <a:extLst>
              <a:ext uri="{28A0092B-C50C-407E-A947-70E740481C1C}">
                <a14:useLocalDpi xmlns:a14="http://schemas.microsoft.com/office/drawing/2010/main"/>
              </a:ext>
            </a:extLst>
          </a:blip>
          <a:srcRect/>
          <a:stretch>
            <a:fillRect/>
          </a:stretch>
        </p:blipFill>
        <p:spPr>
          <a:xfrm>
            <a:off x="2552700" y="3627437"/>
            <a:ext cx="3840162" cy="639762"/>
          </a:xfrm>
          <a:prstGeom prst="rect">
            <a:avLst/>
          </a:prstGeom>
          <a:noFill/>
          <a:ln>
            <a:noFill/>
          </a:ln>
        </p:spPr>
      </p:pic>
      <p:pic>
        <p:nvPicPr>
          <p:cNvPr id="1026" name="Picture 2"/>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7924800" y="126999"/>
            <a:ext cx="1169366" cy="1092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7"/>
            <a:ext cx="6477000" cy="1143000"/>
          </a:xfrm>
        </p:spPr>
        <p:txBody>
          <a:bodyPr/>
          <a:lstStyle/>
          <a:p>
            <a:r>
              <a:rPr lang="en-US" altLang="en-US" sz="2400" b="1" dirty="0">
                <a:solidFill>
                  <a:srgbClr val="984807"/>
                </a:solidFill>
                <a:latin typeface="Times New Roman" pitchFamily="18" charset="0"/>
              </a:rPr>
              <a:t>GIỚI THIỆU VỀ DỰ ÁN HỖ TRỢ NÔNG NGHIỆP CÁC BON THẤP (LCASP)</a:t>
            </a:r>
            <a:endParaRPr lang="vi-VN" sz="2400" dirty="0"/>
          </a:p>
        </p:txBody>
      </p:sp>
      <p:pic>
        <p:nvPicPr>
          <p:cNvPr id="4" name="Picture 2097173" descr="Logo LCASP .jpg"/>
          <p:cNvPicPr>
            <a:picLocks/>
          </p:cNvPicPr>
          <p:nvPr/>
        </p:nvPicPr>
        <p:blipFill>
          <a:blip r:embed="rId2"/>
          <a:srcRect/>
          <a:stretch>
            <a:fillRect/>
          </a:stretch>
        </p:blipFill>
        <p:spPr>
          <a:xfrm>
            <a:off x="0" y="0"/>
            <a:ext cx="1328737" cy="1295400"/>
          </a:xfrm>
          <a:prstGeom prst="rect">
            <a:avLst/>
          </a:prstGeom>
          <a:noFill/>
          <a:ln>
            <a:noFill/>
          </a:ln>
        </p:spPr>
      </p:pic>
      <p:sp>
        <p:nvSpPr>
          <p:cNvPr id="6" name="Content Placeholder 5"/>
          <p:cNvSpPr>
            <a:spLocks noGrp="1"/>
          </p:cNvSpPr>
          <p:nvPr>
            <p:ph idx="1"/>
          </p:nvPr>
        </p:nvSpPr>
        <p:spPr>
          <a:xfrm>
            <a:off x="457200" y="1600200"/>
            <a:ext cx="8534400" cy="4525962"/>
          </a:xfrm>
        </p:spPr>
        <p:txBody>
          <a:bodyPr/>
          <a:lstStyle/>
          <a:p>
            <a:pPr marL="0" indent="0" algn="just">
              <a:buNone/>
            </a:pPr>
            <a:r>
              <a:rPr lang="vi-VN" sz="2400" dirty="0" smtClean="0"/>
              <a:t>Dự </a:t>
            </a:r>
            <a:r>
              <a:rPr lang="vi-VN" sz="2400" dirty="0"/>
              <a:t>án được xây dựng trên cơ sở Đề án 3119 của Bộ NN </a:t>
            </a:r>
            <a:r>
              <a:rPr lang="vi-VN" sz="2400" dirty="0" smtClean="0"/>
              <a:t>&amp; PTNT </a:t>
            </a:r>
            <a:r>
              <a:rPr lang="vi-VN" sz="2400" dirty="0"/>
              <a:t>với tổng vốn 84 triệu USD, thực hiện trên 10 tỉnh, thời gian thực hiện từ 06/2013 đến 06/2019, gồm các hợp phần chính sau: </a:t>
            </a:r>
          </a:p>
          <a:p>
            <a:pPr algn="just"/>
            <a:r>
              <a:rPr lang="vi-VN" sz="2400" dirty="0"/>
              <a:t>Hợp phần 1. Quản lý toàn diện chất thải chăn nuôi (20 triệu USD)</a:t>
            </a:r>
          </a:p>
          <a:p>
            <a:pPr algn="just"/>
            <a:r>
              <a:rPr lang="vi-VN" sz="2400" dirty="0"/>
              <a:t>Hợp phần 2. Tín dụng phát triển khí sinh học (42 triệu USD)  </a:t>
            </a:r>
          </a:p>
          <a:p>
            <a:pPr algn="just"/>
            <a:r>
              <a:rPr lang="vi-VN" sz="2400" dirty="0"/>
              <a:t>Hợp phần 3. Nghiên cứu và chuyển giao công nghệ SXNN các bon thấp (16 triệu USD)</a:t>
            </a:r>
          </a:p>
          <a:p>
            <a:pPr algn="just"/>
            <a:r>
              <a:rPr lang="vi-VN" sz="2400" dirty="0"/>
              <a:t>Hợp phần 4. Quản lý dự án (6 triệu USD cả dự phòng</a:t>
            </a:r>
            <a:r>
              <a:rPr lang="vi-VN" sz="2400" dirty="0" smtClean="0"/>
              <a:t>)</a:t>
            </a:r>
          </a:p>
          <a:p>
            <a:pPr marL="0" indent="0" algn="r">
              <a:buNone/>
            </a:pPr>
            <a:r>
              <a:rPr lang="en-US" altLang="en-US" sz="2400" i="1" dirty="0">
                <a:solidFill>
                  <a:srgbClr val="002060"/>
                </a:solidFill>
                <a:latin typeface="Arial" charset="0"/>
                <a:ea typeface="Arial" charset="0"/>
                <a:hlinkClick r:id="rId3"/>
              </a:rPr>
              <a:t>http://www.lcasp.org.vn</a:t>
            </a:r>
            <a:endParaRPr lang="vi-VN" sz="2400" dirty="0"/>
          </a:p>
        </p:txBody>
      </p:sp>
    </p:spTree>
    <p:extLst>
      <p:ext uri="{BB962C8B-B14F-4D97-AF65-F5344CB8AC3E}">
        <p14:creationId xmlns:p14="http://schemas.microsoft.com/office/powerpoint/2010/main" val="1490585254"/>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7"/>
            <a:ext cx="6477000" cy="1143000"/>
          </a:xfrm>
        </p:spPr>
        <p:txBody>
          <a:bodyPr/>
          <a:lstStyle/>
          <a:p>
            <a:r>
              <a:rPr lang="en-US" altLang="en-US" sz="2400" b="1" dirty="0">
                <a:solidFill>
                  <a:srgbClr val="984807"/>
                </a:solidFill>
                <a:latin typeface="Arial" charset="0"/>
                <a:ea typeface="Arial" charset="0"/>
              </a:rPr>
              <a:t>MỤC TIÊU CỦA DỰ ÁN LCASP</a:t>
            </a:r>
            <a:endParaRPr lang="vi-VN" sz="2400" dirty="0"/>
          </a:p>
        </p:txBody>
      </p:sp>
      <p:pic>
        <p:nvPicPr>
          <p:cNvPr id="4" name="Picture 2097173" descr="Logo LCASP .jpg"/>
          <p:cNvPicPr>
            <a:picLocks/>
          </p:cNvPicPr>
          <p:nvPr/>
        </p:nvPicPr>
        <p:blipFill>
          <a:blip r:embed="rId2"/>
          <a:srcRect/>
          <a:stretch>
            <a:fillRect/>
          </a:stretch>
        </p:blipFill>
        <p:spPr>
          <a:xfrm>
            <a:off x="0" y="0"/>
            <a:ext cx="1328737" cy="1295400"/>
          </a:xfrm>
          <a:prstGeom prst="rect">
            <a:avLst/>
          </a:prstGeom>
          <a:noFill/>
          <a:ln>
            <a:noFill/>
          </a:ln>
        </p:spPr>
      </p:pic>
      <p:sp>
        <p:nvSpPr>
          <p:cNvPr id="6" name="Content Placeholder 5"/>
          <p:cNvSpPr>
            <a:spLocks noGrp="1"/>
          </p:cNvSpPr>
          <p:nvPr>
            <p:ph idx="1"/>
          </p:nvPr>
        </p:nvSpPr>
        <p:spPr>
          <a:xfrm>
            <a:off x="990600" y="1600200"/>
            <a:ext cx="7848600" cy="4525962"/>
          </a:xfrm>
        </p:spPr>
        <p:txBody>
          <a:bodyPr/>
          <a:lstStyle/>
          <a:p>
            <a:pPr lvl="0" algn="just" eaLnBrk="1" latinLnBrk="1" hangingPunct="1">
              <a:lnSpc>
                <a:spcPct val="120000"/>
              </a:lnSpc>
              <a:spcBef>
                <a:spcPct val="0"/>
              </a:spcBef>
              <a:buNone/>
            </a:pPr>
            <a:r>
              <a:rPr lang="vi-VN" altLang="en-US" sz="2800" b="1" dirty="0">
                <a:latin typeface="Arial" charset="0"/>
                <a:ea typeface="Arial" charset="0"/>
              </a:rPr>
              <a:t>Mục tiêu cụ thể</a:t>
            </a:r>
            <a:r>
              <a:rPr lang="vi-VN" altLang="en-US" sz="2800" b="1" dirty="0" smtClean="0">
                <a:latin typeface="Arial" charset="0"/>
                <a:ea typeface="Arial" charset="0"/>
              </a:rPr>
              <a:t>:</a:t>
            </a:r>
          </a:p>
          <a:p>
            <a:pPr lvl="0" algn="just" eaLnBrk="1" latinLnBrk="1" hangingPunct="1">
              <a:lnSpc>
                <a:spcPct val="120000"/>
              </a:lnSpc>
              <a:spcBef>
                <a:spcPct val="0"/>
              </a:spcBef>
              <a:buFont typeface="Arial" pitchFamily="34" charset="0"/>
              <a:buChar char="•"/>
            </a:pPr>
            <a:r>
              <a:rPr lang="vi-VN" altLang="en-US" sz="2800" dirty="0" smtClean="0">
                <a:latin typeface="Arial" charset="0"/>
                <a:ea typeface="Arial" charset="0"/>
              </a:rPr>
              <a:t>	Sử </a:t>
            </a:r>
            <a:r>
              <a:rPr lang="vi-VN" altLang="en-US" sz="2800" dirty="0">
                <a:latin typeface="Arial" charset="0"/>
                <a:ea typeface="Arial" charset="0"/>
              </a:rPr>
              <a:t>dụng ít nhất 70% chất thải chăn nuôi </a:t>
            </a:r>
            <a:r>
              <a:rPr lang="vi-VN" altLang="en-US" sz="2800" dirty="0" smtClean="0">
                <a:latin typeface="Arial" charset="0"/>
                <a:ea typeface="Arial" charset="0"/>
              </a:rPr>
              <a:t>  để </a:t>
            </a:r>
            <a:r>
              <a:rPr lang="vi-VN" altLang="en-US" sz="2800" dirty="0">
                <a:latin typeface="Arial" charset="0"/>
                <a:ea typeface="Arial" charset="0"/>
              </a:rPr>
              <a:t>làm phân bón hữu cơ</a:t>
            </a:r>
          </a:p>
          <a:p>
            <a:pPr lvl="0" algn="just" eaLnBrk="1" latinLnBrk="1" hangingPunct="1">
              <a:lnSpc>
                <a:spcPct val="120000"/>
              </a:lnSpc>
              <a:spcBef>
                <a:spcPct val="0"/>
              </a:spcBef>
              <a:buFont typeface="Arial" pitchFamily="34" charset="0"/>
              <a:buChar char="•"/>
            </a:pPr>
            <a:r>
              <a:rPr lang="vi-VN" altLang="en-US" sz="2800" dirty="0" smtClean="0">
                <a:latin typeface="Arial" charset="0"/>
                <a:ea typeface="Arial" charset="0"/>
              </a:rPr>
              <a:t>	Sử </a:t>
            </a:r>
            <a:r>
              <a:rPr lang="vi-VN" altLang="en-US" sz="2800" dirty="0">
                <a:latin typeface="Arial" charset="0"/>
                <a:ea typeface="Arial" charset="0"/>
              </a:rPr>
              <a:t>dụng ít nhất 80% khí ga sinh ra từ các công trình </a:t>
            </a:r>
            <a:r>
              <a:rPr lang="vi-VN" altLang="en-US" sz="2800" dirty="0" smtClean="0">
                <a:latin typeface="Arial" charset="0"/>
                <a:ea typeface="Arial" charset="0"/>
              </a:rPr>
              <a:t>khí </a:t>
            </a:r>
            <a:r>
              <a:rPr lang="vi-VN" altLang="en-US" sz="2800" dirty="0">
                <a:latin typeface="Arial" charset="0"/>
                <a:ea typeface="Arial" charset="0"/>
              </a:rPr>
              <a:t>sinh học</a:t>
            </a:r>
          </a:p>
          <a:p>
            <a:pPr lvl="0" algn="just" eaLnBrk="1" latinLnBrk="1" hangingPunct="1">
              <a:lnSpc>
                <a:spcPct val="120000"/>
              </a:lnSpc>
              <a:spcBef>
                <a:spcPct val="0"/>
              </a:spcBef>
              <a:buFont typeface="Arial" pitchFamily="34" charset="0"/>
              <a:buChar char="•"/>
            </a:pPr>
            <a:r>
              <a:rPr lang="vi-VN" altLang="en-US" sz="2800" dirty="0" smtClean="0">
                <a:latin typeface="Arial" charset="0"/>
                <a:ea typeface="Arial" charset="0"/>
              </a:rPr>
              <a:t>	Giảm </a:t>
            </a:r>
            <a:r>
              <a:rPr lang="vi-VN" altLang="en-US" sz="2800" dirty="0">
                <a:latin typeface="Arial" charset="0"/>
                <a:ea typeface="Arial" charset="0"/>
              </a:rPr>
              <a:t>thời gian lao động hàng ngày của </a:t>
            </a:r>
            <a:r>
              <a:rPr lang="vi-VN" altLang="en-US" sz="2800" dirty="0" smtClean="0">
                <a:latin typeface="Arial" charset="0"/>
                <a:ea typeface="Arial" charset="0"/>
              </a:rPr>
              <a:t>   phụ </a:t>
            </a:r>
            <a:r>
              <a:rPr lang="vi-VN" altLang="en-US" sz="2800" dirty="0">
                <a:latin typeface="Arial" charset="0"/>
                <a:ea typeface="Arial" charset="0"/>
              </a:rPr>
              <a:t>nữ và trẻ em từ 1,8 – 2 giờ</a:t>
            </a:r>
          </a:p>
          <a:p>
            <a:pPr marL="0" indent="0" algn="r">
              <a:buNone/>
            </a:pPr>
            <a:endParaRPr lang="en-US" altLang="en-US" sz="2400" i="1" dirty="0" smtClean="0">
              <a:solidFill>
                <a:srgbClr val="002060"/>
              </a:solidFill>
              <a:latin typeface="Arial" charset="0"/>
              <a:ea typeface="Arial" charset="0"/>
              <a:hlinkClick r:id="rId3"/>
            </a:endParaRPr>
          </a:p>
          <a:p>
            <a:pPr marL="0" indent="0" algn="r">
              <a:buNone/>
            </a:pPr>
            <a:endParaRPr lang="en-US" altLang="en-US" sz="2400" i="1" dirty="0">
              <a:solidFill>
                <a:srgbClr val="002060"/>
              </a:solidFill>
              <a:latin typeface="Arial" charset="0"/>
              <a:ea typeface="Arial" charset="0"/>
              <a:hlinkClick r:id="rId3"/>
            </a:endParaRPr>
          </a:p>
          <a:p>
            <a:pPr marL="0" indent="0" algn="r">
              <a:buNone/>
            </a:pPr>
            <a:r>
              <a:rPr lang="en-US" altLang="en-US" sz="2400" i="1" dirty="0" smtClean="0">
                <a:solidFill>
                  <a:srgbClr val="002060"/>
                </a:solidFill>
                <a:latin typeface="Arial" charset="0"/>
                <a:ea typeface="Arial" charset="0"/>
                <a:hlinkClick r:id="rId3"/>
              </a:rPr>
              <a:t>http</a:t>
            </a:r>
            <a:r>
              <a:rPr lang="en-US" altLang="en-US" sz="2400" i="1" dirty="0">
                <a:solidFill>
                  <a:srgbClr val="002060"/>
                </a:solidFill>
                <a:latin typeface="Arial" charset="0"/>
                <a:ea typeface="Arial" charset="0"/>
                <a:hlinkClick r:id="rId3"/>
              </a:rPr>
              <a:t>://www.lcasp.org.vn</a:t>
            </a:r>
            <a:endParaRPr lang="vi-VN" sz="2400" dirty="0"/>
          </a:p>
        </p:txBody>
      </p:sp>
    </p:spTree>
    <p:extLst>
      <p:ext uri="{BB962C8B-B14F-4D97-AF65-F5344CB8AC3E}">
        <p14:creationId xmlns:p14="http://schemas.microsoft.com/office/powerpoint/2010/main" val="537599797"/>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10"/>
          <p:cNvSpPr>
            <a:spLocks noGrp="1"/>
          </p:cNvSpPr>
          <p:nvPr>
            <p:ph type="title"/>
          </p:nvPr>
        </p:nvSpPr>
        <p:spPr>
          <a:xfrm>
            <a:off x="1328737" y="274637"/>
            <a:ext cx="7602537" cy="868362"/>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Arial" charset="0"/>
              </a:defRPr>
            </a:lvl1pPr>
          </a:lstStyle>
          <a:p>
            <a:pPr lvl="0" eaLnBrk="1" latinLnBrk="1" hangingPunct="1"/>
            <a:r>
              <a:rPr lang="en-US" altLang="en-US" sz="2900" b="1" dirty="0">
                <a:solidFill>
                  <a:srgbClr val="984807"/>
                </a:solidFill>
                <a:latin typeface="Times New Roman" pitchFamily="18" charset="0"/>
              </a:rPr>
              <a:t>TỔNG QUAN HIỆN TRẠNG SỬ DỤNG </a:t>
            </a:r>
            <a:r>
              <a:rPr lang="en-US" altLang="en-US" sz="2900" b="1" dirty="0" smtClean="0">
                <a:solidFill>
                  <a:srgbClr val="984807"/>
                </a:solidFill>
                <a:latin typeface="Times New Roman" pitchFamily="18" charset="0"/>
              </a:rPr>
              <a:t/>
            </a:r>
            <a:br>
              <a:rPr lang="en-US" altLang="en-US" sz="2900" b="1" dirty="0" smtClean="0">
                <a:solidFill>
                  <a:srgbClr val="984807"/>
                </a:solidFill>
                <a:latin typeface="Times New Roman" pitchFamily="18" charset="0"/>
              </a:rPr>
            </a:br>
            <a:r>
              <a:rPr lang="en-US" altLang="en-US" sz="2900" b="1" dirty="0" smtClean="0">
                <a:solidFill>
                  <a:srgbClr val="984807"/>
                </a:solidFill>
                <a:latin typeface="Times New Roman" pitchFamily="18" charset="0"/>
              </a:rPr>
              <a:t>CHẤT </a:t>
            </a:r>
            <a:r>
              <a:rPr lang="en-US" altLang="en-US" sz="2900" b="1" dirty="0">
                <a:solidFill>
                  <a:srgbClr val="984807"/>
                </a:solidFill>
                <a:latin typeface="Times New Roman" pitchFamily="18" charset="0"/>
              </a:rPr>
              <a:t>THẢI CHĂN NUÔI Ở VIỆT NAM</a:t>
            </a:r>
          </a:p>
        </p:txBody>
      </p:sp>
      <p:sp>
        <p:nvSpPr>
          <p:cNvPr id="1048608" name="Content Placeholder 1048611"/>
          <p:cNvSpPr>
            <a:spLocks noGrp="1"/>
          </p:cNvSpPr>
          <p:nvPr>
            <p:ph idx="1"/>
          </p:nvPr>
        </p:nvSpPr>
        <p:spPr>
          <a:xfrm>
            <a:off x="457200" y="1295400"/>
            <a:ext cx="8077200" cy="5410200"/>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Arial"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Arial"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Arial"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Arial" charset="0"/>
              </a:defRPr>
            </a:lvl5pPr>
          </a:lstStyle>
          <a:p>
            <a:pPr marL="0" lvl="0" indent="0" algn="just" eaLnBrk="1" latinLnBrk="1" hangingPunct="1">
              <a:lnSpc>
                <a:spcPct val="90000"/>
              </a:lnSpc>
              <a:buNone/>
            </a:pPr>
            <a:r>
              <a:rPr lang="en-US" altLang="en-US" sz="2400" dirty="0" err="1">
                <a:latin typeface="Arial" charset="0"/>
                <a:ea typeface="Arial" charset="0"/>
              </a:rPr>
              <a:t>Chất</a:t>
            </a:r>
            <a:r>
              <a:rPr lang="en-US" altLang="en-US" sz="2400" dirty="0">
                <a:latin typeface="Arial" charset="0"/>
                <a:ea typeface="Arial" charset="0"/>
              </a:rPr>
              <a:t> </a:t>
            </a:r>
            <a:r>
              <a:rPr lang="en-US" altLang="en-US" sz="2400" dirty="0" err="1">
                <a:latin typeface="Arial" charset="0"/>
                <a:ea typeface="Arial" charset="0"/>
              </a:rPr>
              <a:t>thải</a:t>
            </a:r>
            <a:r>
              <a:rPr lang="en-US" altLang="en-US" sz="2400" dirty="0">
                <a:latin typeface="Arial" charset="0"/>
                <a:ea typeface="Arial" charset="0"/>
              </a:rPr>
              <a:t> </a:t>
            </a:r>
            <a:r>
              <a:rPr lang="en-US" altLang="en-US" sz="2400" dirty="0" err="1">
                <a:latin typeface="Arial" charset="0"/>
                <a:ea typeface="Arial" charset="0"/>
              </a:rPr>
              <a:t>chăn</a:t>
            </a:r>
            <a:r>
              <a:rPr lang="en-US" altLang="en-US" sz="2400" dirty="0">
                <a:latin typeface="Arial" charset="0"/>
                <a:ea typeface="Arial" charset="0"/>
              </a:rPr>
              <a:t> </a:t>
            </a:r>
            <a:r>
              <a:rPr lang="en-US" altLang="en-US" sz="2400" dirty="0" err="1">
                <a:latin typeface="Arial" charset="0"/>
                <a:ea typeface="Arial" charset="0"/>
              </a:rPr>
              <a:t>nuôi</a:t>
            </a:r>
            <a:r>
              <a:rPr lang="en-US" altLang="en-US" sz="2400" dirty="0">
                <a:latin typeface="Arial" charset="0"/>
                <a:ea typeface="Arial" charset="0"/>
              </a:rPr>
              <a:t> </a:t>
            </a:r>
            <a:r>
              <a:rPr lang="en-US" altLang="en-US" sz="2400" dirty="0" err="1">
                <a:latin typeface="Arial" charset="0"/>
                <a:ea typeface="Arial" charset="0"/>
              </a:rPr>
              <a:t>đang</a:t>
            </a:r>
            <a:r>
              <a:rPr lang="en-US" altLang="en-US" sz="2400" dirty="0">
                <a:latin typeface="Arial" charset="0"/>
                <a:ea typeface="Arial" charset="0"/>
              </a:rPr>
              <a:t> </a:t>
            </a:r>
            <a:r>
              <a:rPr lang="en-US" altLang="en-US" sz="2400" dirty="0" err="1">
                <a:latin typeface="Arial" charset="0"/>
                <a:ea typeface="Arial" charset="0"/>
              </a:rPr>
              <a:t>là</a:t>
            </a:r>
            <a:r>
              <a:rPr lang="en-US" altLang="en-US" sz="2400" dirty="0">
                <a:latin typeface="Arial" charset="0"/>
                <a:ea typeface="Arial" charset="0"/>
              </a:rPr>
              <a:t> </a:t>
            </a:r>
            <a:r>
              <a:rPr lang="en-US" altLang="en-US" sz="2400" dirty="0" err="1">
                <a:latin typeface="Arial" charset="0"/>
                <a:ea typeface="Arial" charset="0"/>
              </a:rPr>
              <a:t>vấn</a:t>
            </a:r>
            <a:r>
              <a:rPr lang="en-US" altLang="en-US" sz="2400" dirty="0">
                <a:latin typeface="Arial" charset="0"/>
                <a:ea typeface="Arial" charset="0"/>
              </a:rPr>
              <a:t> </a:t>
            </a:r>
            <a:r>
              <a:rPr lang="en-US" altLang="en-US" sz="2400" dirty="0" err="1">
                <a:latin typeface="Arial" charset="0"/>
                <a:ea typeface="Arial" charset="0"/>
              </a:rPr>
              <a:t>đề</a:t>
            </a:r>
            <a:r>
              <a:rPr lang="en-US" altLang="en-US" sz="2400" dirty="0">
                <a:latin typeface="Arial" charset="0"/>
                <a:ea typeface="Arial" charset="0"/>
              </a:rPr>
              <a:t> </a:t>
            </a:r>
            <a:r>
              <a:rPr lang="en-US" altLang="en-US" sz="2400" dirty="0" err="1">
                <a:latin typeface="Arial" charset="0"/>
                <a:ea typeface="Arial" charset="0"/>
              </a:rPr>
              <a:t>lớn</a:t>
            </a:r>
            <a:r>
              <a:rPr lang="en-US" altLang="en-US" sz="2400" dirty="0">
                <a:latin typeface="Arial" charset="0"/>
                <a:ea typeface="Arial" charset="0"/>
              </a:rPr>
              <a:t> </a:t>
            </a:r>
            <a:r>
              <a:rPr lang="en-US" altLang="en-US" sz="2400" dirty="0" err="1">
                <a:latin typeface="Arial" charset="0"/>
                <a:ea typeface="Arial" charset="0"/>
              </a:rPr>
              <a:t>trong</a:t>
            </a:r>
            <a:r>
              <a:rPr lang="en-US" altLang="en-US" sz="2400" dirty="0">
                <a:latin typeface="Arial" charset="0"/>
                <a:ea typeface="Arial" charset="0"/>
              </a:rPr>
              <a:t> </a:t>
            </a:r>
            <a:r>
              <a:rPr lang="en-US" altLang="en-US" sz="2400" dirty="0" err="1">
                <a:latin typeface="Arial" charset="0"/>
                <a:ea typeface="Arial" charset="0"/>
              </a:rPr>
              <a:t>môi</a:t>
            </a:r>
            <a:r>
              <a:rPr lang="en-US" altLang="en-US" sz="2400" dirty="0">
                <a:latin typeface="Arial" charset="0"/>
                <a:ea typeface="Arial" charset="0"/>
              </a:rPr>
              <a:t> </a:t>
            </a:r>
            <a:r>
              <a:rPr lang="en-US" altLang="en-US" sz="2400" dirty="0" err="1">
                <a:latin typeface="Arial" charset="0"/>
                <a:ea typeface="Arial" charset="0"/>
              </a:rPr>
              <a:t>trường</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nông</a:t>
            </a:r>
            <a:r>
              <a:rPr lang="en-US" altLang="en-US" sz="2400" dirty="0" smtClean="0">
                <a:latin typeface="Arial" charset="0"/>
                <a:ea typeface="Arial" charset="0"/>
              </a:rPr>
              <a:t> </a:t>
            </a:r>
            <a:r>
              <a:rPr lang="en-US" altLang="en-US" sz="2400" dirty="0" err="1">
                <a:latin typeface="Arial" charset="0"/>
                <a:ea typeface="Arial" charset="0"/>
              </a:rPr>
              <a:t>thôn</a:t>
            </a:r>
            <a:r>
              <a:rPr lang="en-US" altLang="en-US" sz="2400" dirty="0">
                <a:latin typeface="Arial" charset="0"/>
                <a:ea typeface="Arial" charset="0"/>
              </a:rPr>
              <a:t>. Theo </a:t>
            </a:r>
            <a:r>
              <a:rPr lang="en-US" altLang="en-US" sz="2400" dirty="0" err="1">
                <a:latin typeface="Arial" charset="0"/>
                <a:ea typeface="Arial" charset="0"/>
              </a:rPr>
              <a:t>khảo</a:t>
            </a:r>
            <a:r>
              <a:rPr lang="en-US" altLang="en-US" sz="2400" dirty="0">
                <a:latin typeface="Arial" charset="0"/>
                <a:ea typeface="Arial" charset="0"/>
              </a:rPr>
              <a:t> </a:t>
            </a:r>
            <a:r>
              <a:rPr lang="en-US" altLang="en-US" sz="2400" dirty="0" err="1">
                <a:latin typeface="Arial" charset="0"/>
                <a:ea typeface="Arial" charset="0"/>
              </a:rPr>
              <a:t>sát</a:t>
            </a:r>
            <a:r>
              <a:rPr lang="en-US" altLang="en-US" sz="2400" dirty="0">
                <a:latin typeface="Arial" charset="0"/>
                <a:ea typeface="Arial" charset="0"/>
              </a:rPr>
              <a:t> </a:t>
            </a:r>
            <a:r>
              <a:rPr lang="en-US" altLang="en-US" sz="2400" dirty="0" err="1">
                <a:latin typeface="Arial" charset="0"/>
                <a:ea typeface="Arial" charset="0"/>
              </a:rPr>
              <a:t>tại</a:t>
            </a:r>
            <a:r>
              <a:rPr lang="en-US" altLang="en-US" sz="2400" dirty="0">
                <a:latin typeface="Arial" charset="0"/>
                <a:ea typeface="Arial" charset="0"/>
              </a:rPr>
              <a:t> 10 </a:t>
            </a:r>
            <a:r>
              <a:rPr lang="en-US" altLang="en-US" sz="2400" dirty="0" err="1">
                <a:latin typeface="Arial" charset="0"/>
                <a:ea typeface="Arial" charset="0"/>
              </a:rPr>
              <a:t>tỉnh</a:t>
            </a:r>
            <a:r>
              <a:rPr lang="en-US" altLang="en-US" sz="2400" dirty="0">
                <a:latin typeface="Arial" charset="0"/>
                <a:ea typeface="Arial" charset="0"/>
              </a:rPr>
              <a:t> </a:t>
            </a:r>
            <a:r>
              <a:rPr lang="en-US" altLang="en-US" sz="2400" dirty="0" err="1">
                <a:latin typeface="Arial" charset="0"/>
                <a:ea typeface="Arial" charset="0"/>
              </a:rPr>
              <a:t>của</a:t>
            </a:r>
            <a:r>
              <a:rPr lang="en-US" altLang="en-US" sz="2400" dirty="0">
                <a:latin typeface="Arial" charset="0"/>
                <a:ea typeface="Arial" charset="0"/>
              </a:rPr>
              <a:t> </a:t>
            </a:r>
            <a:r>
              <a:rPr lang="en-US" altLang="en-US" sz="2400" dirty="0" err="1">
                <a:latin typeface="Arial" charset="0"/>
                <a:ea typeface="Arial" charset="0"/>
              </a:rPr>
              <a:t>dự</a:t>
            </a:r>
            <a:r>
              <a:rPr lang="en-US" altLang="en-US" sz="2400" dirty="0">
                <a:latin typeface="Arial" charset="0"/>
                <a:ea typeface="Arial" charset="0"/>
              </a:rPr>
              <a:t> </a:t>
            </a:r>
            <a:r>
              <a:rPr lang="en-US" altLang="en-US" sz="2400" dirty="0" err="1">
                <a:latin typeface="Arial" charset="0"/>
                <a:ea typeface="Arial" charset="0"/>
              </a:rPr>
              <a:t>án</a:t>
            </a:r>
            <a:r>
              <a:rPr lang="en-US" altLang="en-US" sz="2400" dirty="0">
                <a:latin typeface="Arial" charset="0"/>
                <a:ea typeface="Arial" charset="0"/>
              </a:rPr>
              <a:t> </a:t>
            </a:r>
            <a:r>
              <a:rPr lang="en-US" altLang="en-US" sz="2400" dirty="0" err="1">
                <a:latin typeface="Arial" charset="0"/>
                <a:ea typeface="Arial" charset="0"/>
              </a:rPr>
              <a:t>năm</a:t>
            </a:r>
            <a:r>
              <a:rPr lang="en-US" altLang="en-US" sz="2400" dirty="0">
                <a:latin typeface="Arial" charset="0"/>
                <a:ea typeface="Arial" charset="0"/>
              </a:rPr>
              <a:t> 2015, </a:t>
            </a:r>
            <a:r>
              <a:rPr lang="en-US" altLang="en-US" sz="2400" dirty="0" smtClean="0">
                <a:latin typeface="Arial" charset="0"/>
                <a:ea typeface="Arial" charset="0"/>
              </a:rPr>
              <a:t> </a:t>
            </a:r>
            <a:r>
              <a:rPr lang="en-US" altLang="en-US" sz="2400" dirty="0" err="1" smtClean="0">
                <a:latin typeface="Arial" charset="0"/>
                <a:ea typeface="Arial" charset="0"/>
              </a:rPr>
              <a:t>tỷ</a:t>
            </a:r>
            <a:r>
              <a:rPr lang="en-US" altLang="en-US" sz="2400" dirty="0" smtClean="0">
                <a:latin typeface="Arial" charset="0"/>
                <a:ea typeface="Arial" charset="0"/>
              </a:rPr>
              <a:t> </a:t>
            </a:r>
            <a:r>
              <a:rPr lang="en-US" altLang="en-US" sz="2400" dirty="0" err="1">
                <a:latin typeface="Arial" charset="0"/>
                <a:ea typeface="Arial" charset="0"/>
              </a:rPr>
              <a:t>lệ</a:t>
            </a:r>
            <a:r>
              <a:rPr lang="en-US" altLang="en-US" sz="2400" dirty="0">
                <a:latin typeface="Arial" charset="0"/>
                <a:ea typeface="Arial" charset="0"/>
              </a:rPr>
              <a:t> </a:t>
            </a:r>
            <a:r>
              <a:rPr lang="en-US" altLang="en-US" sz="2400" dirty="0" err="1">
                <a:latin typeface="Arial" charset="0"/>
                <a:ea typeface="Arial" charset="0"/>
              </a:rPr>
              <a:t>phân</a:t>
            </a:r>
            <a:r>
              <a:rPr lang="en-US" altLang="en-US" sz="2400" dirty="0">
                <a:latin typeface="Arial" charset="0"/>
                <a:ea typeface="Arial" charset="0"/>
              </a:rPr>
              <a:t> </a:t>
            </a:r>
            <a:r>
              <a:rPr lang="en-US" altLang="en-US" sz="2400" dirty="0" err="1">
                <a:latin typeface="Arial" charset="0"/>
                <a:ea typeface="Arial" charset="0"/>
              </a:rPr>
              <a:t>được</a:t>
            </a:r>
            <a:r>
              <a:rPr lang="en-US" altLang="en-US" sz="2400" dirty="0">
                <a:latin typeface="Arial" charset="0"/>
                <a:ea typeface="Arial" charset="0"/>
              </a:rPr>
              <a:t> </a:t>
            </a:r>
            <a:r>
              <a:rPr lang="en-US" altLang="en-US" sz="2400" dirty="0" err="1">
                <a:latin typeface="Arial" charset="0"/>
                <a:ea typeface="Arial" charset="0"/>
              </a:rPr>
              <a:t>xử</a:t>
            </a:r>
            <a:r>
              <a:rPr lang="en-US" altLang="en-US" sz="2400" dirty="0">
                <a:latin typeface="Arial" charset="0"/>
                <a:ea typeface="Arial" charset="0"/>
              </a:rPr>
              <a:t> </a:t>
            </a:r>
            <a:r>
              <a:rPr lang="en-US" altLang="en-US" sz="2400" dirty="0" err="1">
                <a:latin typeface="Arial" charset="0"/>
                <a:ea typeface="Arial" charset="0"/>
              </a:rPr>
              <a:t>lý</a:t>
            </a:r>
            <a:r>
              <a:rPr lang="en-US" altLang="en-US" sz="2400" dirty="0">
                <a:latin typeface="Arial" charset="0"/>
                <a:ea typeface="Arial" charset="0"/>
              </a:rPr>
              <a:t> (qua KSH, hay ủ compost) </a:t>
            </a:r>
            <a:r>
              <a:rPr lang="en-US" altLang="en-US" sz="2400" dirty="0" err="1">
                <a:latin typeface="Arial" charset="0"/>
                <a:ea typeface="Arial" charset="0"/>
              </a:rPr>
              <a:t>rất</a:t>
            </a:r>
            <a:r>
              <a:rPr lang="en-US" altLang="en-US" sz="2400" dirty="0">
                <a:latin typeface="Arial" charset="0"/>
                <a:ea typeface="Arial" charset="0"/>
              </a:rPr>
              <a:t> </a:t>
            </a:r>
            <a:r>
              <a:rPr lang="en-US" altLang="en-US" sz="2400" dirty="0" err="1">
                <a:latin typeface="Arial" charset="0"/>
                <a:ea typeface="Arial" charset="0"/>
              </a:rPr>
              <a:t>thấp</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chỉ</a:t>
            </a:r>
            <a:r>
              <a:rPr lang="en-US" altLang="en-US" sz="2400" dirty="0" smtClean="0">
                <a:latin typeface="Arial" charset="0"/>
                <a:ea typeface="Arial" charset="0"/>
              </a:rPr>
              <a:t> </a:t>
            </a:r>
            <a:r>
              <a:rPr lang="en-US" altLang="en-US" sz="2400" dirty="0">
                <a:latin typeface="Arial" charset="0"/>
                <a:ea typeface="Arial" charset="0"/>
              </a:rPr>
              <a:t>13,7%, </a:t>
            </a:r>
            <a:r>
              <a:rPr lang="en-US" altLang="en-US" sz="2400" dirty="0" err="1">
                <a:latin typeface="Arial" charset="0"/>
                <a:ea typeface="Arial" charset="0"/>
              </a:rPr>
              <a:t>phần</a:t>
            </a:r>
            <a:r>
              <a:rPr lang="en-US" altLang="en-US" sz="2400" dirty="0">
                <a:latin typeface="Arial" charset="0"/>
                <a:ea typeface="Arial" charset="0"/>
              </a:rPr>
              <a:t> </a:t>
            </a:r>
            <a:r>
              <a:rPr lang="en-US" altLang="en-US" sz="2400" dirty="0" err="1">
                <a:latin typeface="Arial" charset="0"/>
                <a:ea typeface="Arial" charset="0"/>
              </a:rPr>
              <a:t>còn</a:t>
            </a:r>
            <a:r>
              <a:rPr lang="en-US" altLang="en-US" sz="2400" dirty="0">
                <a:latin typeface="Arial" charset="0"/>
                <a:ea typeface="Arial" charset="0"/>
              </a:rPr>
              <a:t> </a:t>
            </a:r>
            <a:r>
              <a:rPr lang="en-US" altLang="en-US" sz="2400" dirty="0" err="1">
                <a:latin typeface="Arial" charset="0"/>
                <a:ea typeface="Arial" charset="0"/>
              </a:rPr>
              <a:t>lại</a:t>
            </a:r>
            <a:r>
              <a:rPr lang="en-US" altLang="en-US" sz="2400" dirty="0">
                <a:latin typeface="Arial" charset="0"/>
                <a:ea typeface="Arial" charset="0"/>
              </a:rPr>
              <a:t> 86,3% (</a:t>
            </a:r>
            <a:r>
              <a:rPr lang="en-US" altLang="en-US" sz="2400" dirty="0" err="1">
                <a:latin typeface="Arial" charset="0"/>
                <a:ea typeface="Arial" charset="0"/>
              </a:rPr>
              <a:t>gần</a:t>
            </a:r>
            <a:r>
              <a:rPr lang="en-US" altLang="en-US" sz="2400" dirty="0">
                <a:latin typeface="Arial" charset="0"/>
                <a:ea typeface="Arial" charset="0"/>
              </a:rPr>
              <a:t> 16 </a:t>
            </a:r>
            <a:r>
              <a:rPr lang="en-US" altLang="en-US" sz="2400" dirty="0" err="1">
                <a:latin typeface="Arial" charset="0"/>
                <a:ea typeface="Arial" charset="0"/>
              </a:rPr>
              <a:t>triệu</a:t>
            </a:r>
            <a:r>
              <a:rPr lang="en-US" altLang="en-US" sz="2400" dirty="0">
                <a:latin typeface="Arial" charset="0"/>
                <a:ea typeface="Arial" charset="0"/>
              </a:rPr>
              <a:t> </a:t>
            </a:r>
            <a:r>
              <a:rPr lang="en-US" altLang="en-US" sz="2400" dirty="0" err="1">
                <a:latin typeface="Arial" charset="0"/>
                <a:ea typeface="Arial" charset="0"/>
              </a:rPr>
              <a:t>tấn</a:t>
            </a:r>
            <a:r>
              <a:rPr lang="en-US" altLang="en-US" sz="2400" dirty="0">
                <a:latin typeface="Arial" charset="0"/>
                <a:ea typeface="Arial" charset="0"/>
              </a:rPr>
              <a:t>) </a:t>
            </a:r>
            <a:r>
              <a:rPr lang="en-US" altLang="en-US" sz="2400" dirty="0" err="1">
                <a:latin typeface="Arial" charset="0"/>
                <a:ea typeface="Arial" charset="0"/>
              </a:rPr>
              <a:t>dùng</a:t>
            </a:r>
            <a:r>
              <a:rPr lang="en-US" altLang="en-US" sz="2400" dirty="0">
                <a:latin typeface="Arial" charset="0"/>
                <a:ea typeface="Arial" charset="0"/>
              </a:rPr>
              <a:t> </a:t>
            </a:r>
            <a:r>
              <a:rPr lang="en-US" altLang="en-US" sz="2400" dirty="0" err="1">
                <a:latin typeface="Arial" charset="0"/>
                <a:ea typeface="Arial" charset="0"/>
              </a:rPr>
              <a:t>bón</a:t>
            </a:r>
            <a:r>
              <a:rPr lang="en-US" altLang="en-US" sz="2400" dirty="0">
                <a:latin typeface="Arial" charset="0"/>
                <a:ea typeface="Arial" charset="0"/>
              </a:rPr>
              <a:t> </a:t>
            </a:r>
            <a:r>
              <a:rPr lang="en-US" altLang="en-US" sz="2400" dirty="0" err="1">
                <a:latin typeface="Arial" charset="0"/>
                <a:ea typeface="Arial" charset="0"/>
              </a:rPr>
              <a:t>trực</a:t>
            </a:r>
            <a:r>
              <a:rPr lang="en-US" altLang="en-US" sz="2400" dirty="0">
                <a:latin typeface="Arial" charset="0"/>
                <a:ea typeface="Arial" charset="0"/>
              </a:rPr>
              <a:t> </a:t>
            </a:r>
            <a:r>
              <a:rPr lang="en-US" altLang="en-US" sz="2400" dirty="0" err="1">
                <a:latin typeface="Arial" charset="0"/>
                <a:ea typeface="Arial" charset="0"/>
              </a:rPr>
              <a:t>tiếp</a:t>
            </a:r>
            <a:r>
              <a:rPr lang="en-US" altLang="en-US" sz="2400" dirty="0">
                <a:latin typeface="Arial" charset="0"/>
                <a:ea typeface="Arial" charset="0"/>
              </a:rPr>
              <a:t> </a:t>
            </a:r>
            <a:r>
              <a:rPr lang="en-US" altLang="en-US" sz="2400" dirty="0" err="1">
                <a:latin typeface="Arial" charset="0"/>
                <a:ea typeface="Arial" charset="0"/>
              </a:rPr>
              <a:t>ra</a:t>
            </a:r>
            <a:r>
              <a:rPr lang="en-US" altLang="en-US" sz="2400" dirty="0">
                <a:latin typeface="Arial" charset="0"/>
                <a:ea typeface="Arial" charset="0"/>
              </a:rPr>
              <a:t> </a:t>
            </a:r>
            <a:r>
              <a:rPr lang="en-US" altLang="en-US" sz="2400" dirty="0" err="1">
                <a:latin typeface="Arial" charset="0"/>
                <a:ea typeface="Arial" charset="0"/>
              </a:rPr>
              <a:t>đồng</a:t>
            </a:r>
            <a:r>
              <a:rPr lang="en-US" altLang="en-US" sz="2400" dirty="0">
                <a:latin typeface="Arial" charset="0"/>
                <a:ea typeface="Arial" charset="0"/>
              </a:rPr>
              <a:t> </a:t>
            </a:r>
            <a:r>
              <a:rPr lang="en-US" altLang="en-US" sz="2400" dirty="0" err="1">
                <a:latin typeface="Arial" charset="0"/>
                <a:ea typeface="Arial" charset="0"/>
              </a:rPr>
              <a:t>ruộng</a:t>
            </a:r>
            <a:r>
              <a:rPr lang="en-US" altLang="en-US" sz="2400" dirty="0">
                <a:latin typeface="Arial" charset="0"/>
                <a:ea typeface="Arial" charset="0"/>
              </a:rPr>
              <a:t> </a:t>
            </a:r>
            <a:r>
              <a:rPr lang="en-US" altLang="en-US" sz="2400" dirty="0" err="1">
                <a:latin typeface="Arial" charset="0"/>
                <a:ea typeface="Arial" charset="0"/>
              </a:rPr>
              <a:t>hoặc</a:t>
            </a:r>
            <a:r>
              <a:rPr lang="en-US" altLang="en-US" sz="2400" dirty="0">
                <a:latin typeface="Arial" charset="0"/>
                <a:ea typeface="Arial" charset="0"/>
              </a:rPr>
              <a:t> </a:t>
            </a:r>
            <a:r>
              <a:rPr lang="en-US" altLang="en-US" sz="2400" dirty="0" err="1">
                <a:latin typeface="Arial" charset="0"/>
                <a:ea typeface="Arial" charset="0"/>
              </a:rPr>
              <a:t>xả</a:t>
            </a:r>
            <a:r>
              <a:rPr lang="en-US" altLang="en-US" sz="2400" dirty="0">
                <a:latin typeface="Arial" charset="0"/>
                <a:ea typeface="Arial" charset="0"/>
              </a:rPr>
              <a:t> </a:t>
            </a:r>
            <a:r>
              <a:rPr lang="en-US" altLang="en-US" sz="2400" dirty="0" err="1">
                <a:latin typeface="Arial" charset="0"/>
                <a:ea typeface="Arial" charset="0"/>
              </a:rPr>
              <a:t>vào</a:t>
            </a:r>
            <a:r>
              <a:rPr lang="en-US" altLang="en-US" sz="2400" dirty="0">
                <a:latin typeface="Arial" charset="0"/>
                <a:ea typeface="Arial" charset="0"/>
              </a:rPr>
              <a:t> </a:t>
            </a:r>
            <a:r>
              <a:rPr lang="en-US" altLang="en-US" sz="2400" dirty="0" err="1">
                <a:latin typeface="Arial" charset="0"/>
                <a:ea typeface="Arial" charset="0"/>
              </a:rPr>
              <a:t>kênh</a:t>
            </a:r>
            <a:r>
              <a:rPr lang="en-US" altLang="en-US" sz="2400" dirty="0">
                <a:latin typeface="Arial" charset="0"/>
                <a:ea typeface="Arial" charset="0"/>
              </a:rPr>
              <a:t>, </a:t>
            </a:r>
            <a:r>
              <a:rPr lang="en-US" altLang="en-US" sz="2400" dirty="0" err="1">
                <a:latin typeface="Arial" charset="0"/>
                <a:ea typeface="Arial" charset="0"/>
              </a:rPr>
              <a:t>mương</a:t>
            </a:r>
            <a:r>
              <a:rPr lang="en-US" altLang="en-US" sz="2400" dirty="0">
                <a:latin typeface="Arial" charset="0"/>
                <a:ea typeface="Arial" charset="0"/>
              </a:rPr>
              <a:t>, </a:t>
            </a:r>
            <a:r>
              <a:rPr lang="en-US" altLang="en-US" sz="2400" dirty="0" err="1">
                <a:latin typeface="Arial" charset="0"/>
                <a:ea typeface="Arial" charset="0"/>
              </a:rPr>
              <a:t>ao</a:t>
            </a:r>
            <a:r>
              <a:rPr lang="en-US" altLang="en-US" sz="2400" dirty="0">
                <a:latin typeface="Arial" charset="0"/>
                <a:ea typeface="Arial" charset="0"/>
              </a:rPr>
              <a:t> </a:t>
            </a:r>
            <a:r>
              <a:rPr lang="en-US" altLang="en-US" sz="2400" dirty="0" err="1">
                <a:latin typeface="Arial" charset="0"/>
                <a:ea typeface="Arial" charset="0"/>
              </a:rPr>
              <a:t>hồ</a:t>
            </a:r>
            <a:r>
              <a:rPr lang="en-US" altLang="en-US" sz="2400" dirty="0">
                <a:latin typeface="Arial" charset="0"/>
                <a:ea typeface="Arial" charset="0"/>
              </a:rPr>
              <a:t>, </a:t>
            </a:r>
            <a:r>
              <a:rPr lang="en-US" altLang="en-US" sz="2400" dirty="0" err="1">
                <a:latin typeface="Arial" charset="0"/>
                <a:ea typeface="Arial" charset="0"/>
              </a:rPr>
              <a:t>cộng</a:t>
            </a:r>
            <a:r>
              <a:rPr lang="en-US" altLang="en-US" sz="2400" dirty="0">
                <a:latin typeface="Arial" charset="0"/>
                <a:ea typeface="Arial" charset="0"/>
              </a:rPr>
              <a:t> </a:t>
            </a:r>
            <a:r>
              <a:rPr lang="en-US" altLang="en-US" sz="2400" dirty="0" err="1">
                <a:latin typeface="Arial" charset="0"/>
                <a:ea typeface="Arial" charset="0"/>
              </a:rPr>
              <a:t>với</a:t>
            </a:r>
            <a:r>
              <a:rPr lang="en-US" altLang="en-US" sz="2400" dirty="0">
                <a:latin typeface="Arial" charset="0"/>
                <a:ea typeface="Arial" charset="0"/>
              </a:rPr>
              <a:t> 7,2 </a:t>
            </a:r>
            <a:r>
              <a:rPr lang="en-US" altLang="en-US" sz="2400" dirty="0" err="1">
                <a:latin typeface="Arial" charset="0"/>
                <a:ea typeface="Arial" charset="0"/>
              </a:rPr>
              <a:t>triệu</a:t>
            </a:r>
            <a:r>
              <a:rPr lang="en-US" altLang="en-US" sz="2400" dirty="0">
                <a:latin typeface="Arial" charset="0"/>
                <a:ea typeface="Arial" charset="0"/>
              </a:rPr>
              <a:t> m</a:t>
            </a:r>
            <a:r>
              <a:rPr lang="en-US" altLang="en-US" sz="2400" baseline="30000" dirty="0">
                <a:latin typeface="Arial" charset="0"/>
                <a:ea typeface="Arial" charset="0"/>
              </a:rPr>
              <a:t>3</a:t>
            </a:r>
            <a:r>
              <a:rPr lang="en-US" altLang="en-US" sz="2400" dirty="0">
                <a:latin typeface="Arial" charset="0"/>
                <a:ea typeface="Arial" charset="0"/>
              </a:rPr>
              <a:t> </a:t>
            </a:r>
            <a:r>
              <a:rPr lang="en-US" altLang="en-US" sz="2400" dirty="0" err="1">
                <a:latin typeface="Arial" charset="0"/>
                <a:ea typeface="Arial" charset="0"/>
              </a:rPr>
              <a:t>nước</a:t>
            </a:r>
            <a:r>
              <a:rPr lang="en-US" altLang="en-US" sz="2400" dirty="0">
                <a:latin typeface="Arial" charset="0"/>
                <a:ea typeface="Arial" charset="0"/>
              </a:rPr>
              <a:t> </a:t>
            </a:r>
            <a:r>
              <a:rPr lang="en-US" altLang="en-US" sz="2400" dirty="0" err="1">
                <a:latin typeface="Arial" charset="0"/>
                <a:ea typeface="Arial" charset="0"/>
              </a:rPr>
              <a:t>tiểu</a:t>
            </a:r>
            <a:r>
              <a:rPr lang="en-US" altLang="en-US" sz="2400" dirty="0">
                <a:latin typeface="Arial" charset="0"/>
                <a:ea typeface="Arial" charset="0"/>
              </a:rPr>
              <a:t> </a:t>
            </a:r>
            <a:r>
              <a:rPr lang="en-US" altLang="en-US" sz="2400" dirty="0" err="1">
                <a:latin typeface="Arial" charset="0"/>
                <a:ea typeface="Arial" charset="0"/>
              </a:rPr>
              <a:t>thải</a:t>
            </a:r>
            <a:r>
              <a:rPr lang="en-US" altLang="en-US" sz="2400" dirty="0">
                <a:latin typeface="Arial" charset="0"/>
                <a:ea typeface="Arial" charset="0"/>
              </a:rPr>
              <a:t> </a:t>
            </a:r>
            <a:r>
              <a:rPr lang="en-US" altLang="en-US" sz="2400" dirty="0" err="1">
                <a:latin typeface="Arial" charset="0"/>
                <a:ea typeface="Arial" charset="0"/>
              </a:rPr>
              <a:t>ra</a:t>
            </a:r>
            <a:r>
              <a:rPr lang="en-US" altLang="en-US" sz="2400" dirty="0">
                <a:latin typeface="Arial" charset="0"/>
                <a:ea typeface="Arial" charset="0"/>
              </a:rPr>
              <a:t> </a:t>
            </a:r>
            <a:r>
              <a:rPr lang="en-US" altLang="en-US" sz="2400" dirty="0" err="1">
                <a:latin typeface="Arial" charset="0"/>
                <a:ea typeface="Arial" charset="0"/>
              </a:rPr>
              <a:t>hàng</a:t>
            </a:r>
            <a:r>
              <a:rPr lang="en-US" altLang="en-US" sz="2400" dirty="0">
                <a:latin typeface="Arial" charset="0"/>
                <a:ea typeface="Arial" charset="0"/>
              </a:rPr>
              <a:t> </a:t>
            </a:r>
            <a:r>
              <a:rPr lang="en-US" altLang="en-US" sz="2400" dirty="0" err="1">
                <a:latin typeface="Arial" charset="0"/>
                <a:ea typeface="Arial" charset="0"/>
              </a:rPr>
              <a:t>năm</a:t>
            </a:r>
            <a:r>
              <a:rPr lang="en-US" altLang="en-US" sz="2400" dirty="0">
                <a:latin typeface="Arial" charset="0"/>
                <a:ea typeface="Arial" charset="0"/>
              </a:rPr>
              <a:t>. </a:t>
            </a:r>
            <a:r>
              <a:rPr lang="en-US" altLang="en-US" sz="2400" dirty="0" err="1">
                <a:latin typeface="Arial" charset="0"/>
                <a:ea typeface="Arial" charset="0"/>
              </a:rPr>
              <a:t>Đây</a:t>
            </a:r>
            <a:r>
              <a:rPr lang="en-US" altLang="en-US" sz="2400" dirty="0">
                <a:latin typeface="Arial" charset="0"/>
                <a:ea typeface="Arial" charset="0"/>
              </a:rPr>
              <a:t> </a:t>
            </a:r>
            <a:r>
              <a:rPr lang="en-US" altLang="en-US" sz="2400" dirty="0" err="1">
                <a:latin typeface="Arial" charset="0"/>
                <a:ea typeface="Arial" charset="0"/>
              </a:rPr>
              <a:t>là</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nguồn</a:t>
            </a:r>
            <a:r>
              <a:rPr lang="en-US" altLang="en-US" sz="2400" dirty="0" smtClean="0">
                <a:latin typeface="Arial" charset="0"/>
                <a:ea typeface="Arial" charset="0"/>
              </a:rPr>
              <a:t> </a:t>
            </a:r>
            <a:r>
              <a:rPr lang="en-US" altLang="en-US" sz="2400" dirty="0" err="1">
                <a:latin typeface="Arial" charset="0"/>
                <a:ea typeface="Arial" charset="0"/>
              </a:rPr>
              <a:t>gây</a:t>
            </a:r>
            <a:r>
              <a:rPr lang="en-US" altLang="en-US" sz="2400" dirty="0">
                <a:latin typeface="Arial" charset="0"/>
                <a:ea typeface="Arial" charset="0"/>
              </a:rPr>
              <a:t> ô </a:t>
            </a:r>
            <a:r>
              <a:rPr lang="en-US" altLang="en-US" sz="2400" dirty="0" err="1">
                <a:latin typeface="Arial" charset="0"/>
                <a:ea typeface="Arial" charset="0"/>
              </a:rPr>
              <a:t>nhiễm</a:t>
            </a:r>
            <a:r>
              <a:rPr lang="en-US" altLang="en-US" sz="2400" dirty="0">
                <a:latin typeface="Arial" charset="0"/>
                <a:ea typeface="Arial" charset="0"/>
              </a:rPr>
              <a:t> </a:t>
            </a:r>
            <a:r>
              <a:rPr lang="en-US" altLang="en-US" sz="2400" dirty="0" err="1" smtClean="0">
                <a:latin typeface="Arial" charset="0"/>
                <a:ea typeface="Arial" charset="0"/>
              </a:rPr>
              <a:t>và</a:t>
            </a:r>
            <a:r>
              <a:rPr lang="en-US" altLang="en-US" sz="2400" dirty="0" smtClean="0">
                <a:latin typeface="Arial" charset="0"/>
                <a:ea typeface="Arial" charset="0"/>
              </a:rPr>
              <a:t> </a:t>
            </a:r>
            <a:r>
              <a:rPr lang="en-US" altLang="en-US" sz="2400" dirty="0" err="1">
                <a:latin typeface="Arial" charset="0"/>
                <a:ea typeface="Arial" charset="0"/>
              </a:rPr>
              <a:t>lây</a:t>
            </a:r>
            <a:r>
              <a:rPr lang="en-US" altLang="en-US" sz="2400" dirty="0">
                <a:latin typeface="Arial" charset="0"/>
                <a:ea typeface="Arial" charset="0"/>
              </a:rPr>
              <a:t> </a:t>
            </a:r>
            <a:r>
              <a:rPr lang="en-US" altLang="en-US" sz="2400" dirty="0" err="1">
                <a:latin typeface="Arial" charset="0"/>
                <a:ea typeface="Arial" charset="0"/>
              </a:rPr>
              <a:t>lan</a:t>
            </a:r>
            <a:r>
              <a:rPr lang="en-US" altLang="en-US" sz="2400" dirty="0">
                <a:latin typeface="Arial" charset="0"/>
                <a:ea typeface="Arial" charset="0"/>
              </a:rPr>
              <a:t> </a:t>
            </a:r>
            <a:r>
              <a:rPr lang="en-US" altLang="en-US" sz="2400" dirty="0" err="1">
                <a:latin typeface="Arial" charset="0"/>
                <a:ea typeface="Arial" charset="0"/>
              </a:rPr>
              <a:t>bệnh</a:t>
            </a:r>
            <a:r>
              <a:rPr lang="en-US" altLang="en-US" sz="2400" dirty="0">
                <a:latin typeface="Arial" charset="0"/>
                <a:ea typeface="Arial" charset="0"/>
              </a:rPr>
              <a:t> </a:t>
            </a:r>
            <a:r>
              <a:rPr lang="en-US" altLang="en-US" sz="2400" dirty="0" err="1">
                <a:latin typeface="Arial" charset="0"/>
                <a:ea typeface="Arial" charset="0"/>
              </a:rPr>
              <a:t>tật</a:t>
            </a:r>
            <a:r>
              <a:rPr lang="en-US" altLang="en-US" sz="2400" dirty="0">
                <a:latin typeface="Arial" charset="0"/>
                <a:ea typeface="Arial" charset="0"/>
              </a:rPr>
              <a:t> </a:t>
            </a:r>
            <a:r>
              <a:rPr lang="en-US" altLang="en-US" sz="2400" dirty="0" err="1">
                <a:latin typeface="Arial" charset="0"/>
                <a:ea typeface="Arial" charset="0"/>
              </a:rPr>
              <a:t>tác</a:t>
            </a:r>
            <a:r>
              <a:rPr lang="en-US" altLang="en-US" sz="2400" dirty="0">
                <a:latin typeface="Arial" charset="0"/>
                <a:ea typeface="Arial" charset="0"/>
              </a:rPr>
              <a:t> </a:t>
            </a:r>
            <a:r>
              <a:rPr lang="en-US" altLang="en-US" sz="2400" dirty="0" err="1" smtClean="0">
                <a:latin typeface="Arial" charset="0"/>
                <a:ea typeface="Arial" charset="0"/>
              </a:rPr>
              <a:t>động</a:t>
            </a:r>
            <a:r>
              <a:rPr lang="en-US" altLang="en-US" sz="2400" dirty="0" smtClean="0">
                <a:latin typeface="Arial" charset="0"/>
                <a:ea typeface="Arial" charset="0"/>
              </a:rPr>
              <a:t> </a:t>
            </a:r>
            <a:r>
              <a:rPr lang="en-US" altLang="en-US" sz="2400" dirty="0" err="1">
                <a:latin typeface="Arial" charset="0"/>
                <a:ea typeface="Arial" charset="0"/>
              </a:rPr>
              <a:t>trực</a:t>
            </a:r>
            <a:r>
              <a:rPr lang="en-US" altLang="en-US" sz="2400" dirty="0">
                <a:latin typeface="Arial" charset="0"/>
                <a:ea typeface="Arial" charset="0"/>
              </a:rPr>
              <a:t> </a:t>
            </a:r>
            <a:r>
              <a:rPr lang="en-US" altLang="en-US" sz="2400" dirty="0" err="1">
                <a:latin typeface="Arial" charset="0"/>
                <a:ea typeface="Arial" charset="0"/>
              </a:rPr>
              <a:t>tiếp</a:t>
            </a:r>
            <a:r>
              <a:rPr lang="en-US" altLang="en-US" sz="2400" dirty="0">
                <a:latin typeface="Arial" charset="0"/>
                <a:ea typeface="Arial" charset="0"/>
              </a:rPr>
              <a:t> </a:t>
            </a:r>
            <a:r>
              <a:rPr lang="en-US" altLang="en-US" sz="2400" dirty="0" smtClean="0">
                <a:latin typeface="Arial" charset="0"/>
                <a:ea typeface="Arial" charset="0"/>
              </a:rPr>
              <a:t> </a:t>
            </a:r>
            <a:r>
              <a:rPr lang="en-US" altLang="en-US" sz="2400" dirty="0" err="1" smtClean="0">
                <a:latin typeface="Arial" charset="0"/>
                <a:ea typeface="Arial" charset="0"/>
              </a:rPr>
              <a:t>đến</a:t>
            </a:r>
            <a:r>
              <a:rPr lang="en-US" altLang="en-US" sz="2400" dirty="0" smtClean="0">
                <a:latin typeface="Arial" charset="0"/>
                <a:ea typeface="Arial" charset="0"/>
              </a:rPr>
              <a:t> </a:t>
            </a:r>
            <a:r>
              <a:rPr lang="en-US" altLang="en-US" sz="2400" dirty="0" err="1">
                <a:latin typeface="Arial" charset="0"/>
                <a:ea typeface="Arial" charset="0"/>
              </a:rPr>
              <a:t>sức</a:t>
            </a:r>
            <a:r>
              <a:rPr lang="en-US" altLang="en-US" sz="2400" dirty="0">
                <a:latin typeface="Arial" charset="0"/>
                <a:ea typeface="Arial" charset="0"/>
              </a:rPr>
              <a:t> </a:t>
            </a:r>
            <a:r>
              <a:rPr lang="en-US" altLang="en-US" sz="2400" dirty="0" err="1">
                <a:latin typeface="Arial" charset="0"/>
                <a:ea typeface="Arial" charset="0"/>
              </a:rPr>
              <a:t>khỏe</a:t>
            </a:r>
            <a:r>
              <a:rPr lang="en-US" altLang="en-US" sz="2400" dirty="0">
                <a:latin typeface="Arial" charset="0"/>
                <a:ea typeface="Arial" charset="0"/>
              </a:rPr>
              <a:t> </a:t>
            </a:r>
            <a:r>
              <a:rPr lang="en-US" altLang="en-US" sz="2400" dirty="0" err="1">
                <a:latin typeface="Arial" charset="0"/>
                <a:ea typeface="Arial" charset="0"/>
              </a:rPr>
              <a:t>cộng</a:t>
            </a:r>
            <a:r>
              <a:rPr lang="en-US" altLang="en-US" sz="2400" dirty="0">
                <a:latin typeface="Arial" charset="0"/>
                <a:ea typeface="Arial" charset="0"/>
              </a:rPr>
              <a:t> </a:t>
            </a:r>
            <a:r>
              <a:rPr lang="en-US" altLang="en-US" sz="2400" dirty="0" err="1">
                <a:latin typeface="Arial" charset="0"/>
                <a:ea typeface="Arial" charset="0"/>
              </a:rPr>
              <a:t>đồng</a:t>
            </a:r>
            <a:endParaRPr lang="en-US" altLang="en-US" sz="2400" dirty="0">
              <a:latin typeface="Arial" charset="0"/>
              <a:ea typeface="Arial" charset="0"/>
            </a:endParaRPr>
          </a:p>
          <a:p>
            <a:pPr marL="0" lvl="0" indent="0" algn="just" eaLnBrk="1" latinLnBrk="1" hangingPunct="1">
              <a:lnSpc>
                <a:spcPct val="90000"/>
              </a:lnSpc>
            </a:pPr>
            <a:endParaRPr lang="en-US" altLang="en-US" sz="2800" dirty="0">
              <a:latin typeface="Arial" charset="0"/>
            </a:endParaRPr>
          </a:p>
          <a:p>
            <a:pPr marL="0" lvl="0" indent="0" algn="just" eaLnBrk="1" latinLnBrk="1" hangingPunct="1">
              <a:lnSpc>
                <a:spcPct val="90000"/>
              </a:lnSpc>
            </a:pPr>
            <a:endParaRPr lang="en-US" altLang="en-US" sz="2800" dirty="0">
              <a:latin typeface="Arial" charset="0"/>
            </a:endParaRPr>
          </a:p>
          <a:p>
            <a:pPr marL="0" lvl="0" indent="0" algn="just" eaLnBrk="1" latinLnBrk="1" hangingPunct="1">
              <a:lnSpc>
                <a:spcPct val="90000"/>
              </a:lnSpc>
            </a:pPr>
            <a:endParaRPr lang="en-US" altLang="en-US" sz="2800" dirty="0">
              <a:latin typeface="Arial" charset="0"/>
            </a:endParaRPr>
          </a:p>
          <a:p>
            <a:pPr marL="0" lvl="0" indent="0" algn="just" eaLnBrk="1" latinLnBrk="1" hangingPunct="1">
              <a:lnSpc>
                <a:spcPct val="90000"/>
              </a:lnSpc>
              <a:buNone/>
            </a:pPr>
            <a:endParaRPr lang="en-US" altLang="en-US" sz="2800" dirty="0">
              <a:latin typeface="Arial" charset="0"/>
            </a:endParaRPr>
          </a:p>
          <a:p>
            <a:pPr marL="0" lvl="0" indent="0" algn="just" eaLnBrk="1" latinLnBrk="1" hangingPunct="1">
              <a:lnSpc>
                <a:spcPct val="90000"/>
              </a:lnSpc>
              <a:buNone/>
            </a:pPr>
            <a:endParaRPr lang="en-US" altLang="en-US" sz="2000" i="1" dirty="0">
              <a:solidFill>
                <a:srgbClr val="002060"/>
              </a:solidFill>
              <a:latin typeface="Arial" charset="0"/>
              <a:ea typeface="Arial" charset="0"/>
              <a:hlinkClick r:id="rId2"/>
            </a:endParaRPr>
          </a:p>
          <a:p>
            <a:pPr marL="0" lvl="0" indent="0" algn="r" eaLnBrk="1" latinLnBrk="1" hangingPunct="1">
              <a:lnSpc>
                <a:spcPct val="90000"/>
              </a:lnSpc>
              <a:buNone/>
            </a:pPr>
            <a:r>
              <a:rPr lang="en-US" altLang="en-US" sz="2000" i="1" dirty="0">
                <a:solidFill>
                  <a:srgbClr val="002060"/>
                </a:solidFill>
                <a:latin typeface="Arial" charset="0"/>
                <a:ea typeface="Arial" charset="0"/>
                <a:hlinkClick r:id="rId2"/>
              </a:rPr>
              <a:t>http://www.lcasp.org.vn</a:t>
            </a:r>
            <a:r>
              <a:rPr lang="en-US" altLang="en-US" sz="2000" i="1" dirty="0">
                <a:solidFill>
                  <a:srgbClr val="002060"/>
                </a:solidFill>
                <a:latin typeface="Arial" charset="0"/>
                <a:ea typeface="Arial" charset="0"/>
              </a:rPr>
              <a:t> </a:t>
            </a:r>
          </a:p>
          <a:p>
            <a:pPr marL="0" lvl="0" indent="0" algn="just" eaLnBrk="1" latinLnBrk="1" hangingPunct="1">
              <a:lnSpc>
                <a:spcPct val="90000"/>
              </a:lnSpc>
              <a:buNone/>
            </a:pPr>
            <a:endParaRPr lang="en-US" altLang="en-US" sz="2000" dirty="0">
              <a:latin typeface="Arial" charset="0"/>
            </a:endParaRPr>
          </a:p>
        </p:txBody>
      </p:sp>
      <p:pic>
        <p:nvPicPr>
          <p:cNvPr id="2097174" name="Picture 2097175" descr="Logo LCASP .jpg"/>
          <p:cNvPicPr>
            <a:picLocks/>
          </p:cNvPicPr>
          <p:nvPr/>
        </p:nvPicPr>
        <p:blipFill>
          <a:blip r:embed="rId3"/>
          <a:srcRect/>
          <a:stretch>
            <a:fillRect/>
          </a:stretch>
        </p:blipFill>
        <p:spPr>
          <a:xfrm>
            <a:off x="0" y="0"/>
            <a:ext cx="1328737" cy="1295400"/>
          </a:xfrm>
          <a:prstGeom prst="rect">
            <a:avLst/>
          </a:prstGeom>
          <a:noFill/>
          <a:ln>
            <a:noFill/>
          </a:ln>
        </p:spPr>
      </p:pic>
      <p:pic>
        <p:nvPicPr>
          <p:cNvPr id="2097175" name="Picture 2097176"/>
          <p:cNvPicPr>
            <a:picLocks/>
          </p:cNvPicPr>
          <p:nvPr/>
        </p:nvPicPr>
        <p:blipFill>
          <a:blip r:embed="rId4"/>
          <a:srcRect/>
          <a:stretch>
            <a:fillRect/>
          </a:stretch>
        </p:blipFill>
        <p:spPr>
          <a:xfrm>
            <a:off x="1058862" y="4343400"/>
            <a:ext cx="3352800" cy="1720850"/>
          </a:xfrm>
          <a:prstGeom prst="rect">
            <a:avLst/>
          </a:prstGeom>
          <a:noFill/>
          <a:ln>
            <a:noFill/>
          </a:ln>
        </p:spPr>
      </p:pic>
      <p:pic>
        <p:nvPicPr>
          <p:cNvPr id="2097176" name="Picture 2097177"/>
          <p:cNvPicPr>
            <a:picLocks/>
          </p:cNvPicPr>
          <p:nvPr/>
        </p:nvPicPr>
        <p:blipFill>
          <a:blip r:embed="rId5"/>
          <a:srcRect/>
          <a:stretch>
            <a:fillRect/>
          </a:stretch>
        </p:blipFill>
        <p:spPr>
          <a:xfrm>
            <a:off x="4572000" y="4343400"/>
            <a:ext cx="3581400" cy="172085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a:xfrm>
            <a:off x="1447800" y="0"/>
            <a:ext cx="7696200" cy="1417637"/>
          </a:xfrm>
        </p:spPr>
        <p:txBody>
          <a:bodyPr/>
          <a:lstStyle/>
          <a:p>
            <a:r>
              <a:rPr lang="en-US" altLang="en-US" sz="2400" b="1" dirty="0">
                <a:solidFill>
                  <a:srgbClr val="0000FF"/>
                </a:solidFill>
                <a:latin typeface="Arial" charset="0"/>
                <a:ea typeface="Arial" charset="0"/>
              </a:rPr>
              <a:t>MỘT SỐ</a:t>
            </a:r>
            <a:r>
              <a:rPr lang="en-US" altLang="vi-VN" sz="2400" b="1" dirty="0">
                <a:solidFill>
                  <a:srgbClr val="0000FF"/>
                </a:solidFill>
                <a:latin typeface="Arial" charset="0"/>
                <a:ea typeface="Arial" charset="0"/>
              </a:rPr>
              <a:t> PHÁT</a:t>
            </a:r>
            <a:r>
              <a:rPr lang="en-US" altLang="en-US" sz="2400" b="1" dirty="0">
                <a:solidFill>
                  <a:srgbClr val="0000FF"/>
                </a:solidFill>
                <a:latin typeface="Arial" charset="0"/>
                <a:ea typeface="Arial" charset="0"/>
              </a:rPr>
              <a:t> </a:t>
            </a:r>
            <a:r>
              <a:rPr lang="en-US" altLang="vi-VN" sz="2400" b="1" dirty="0">
                <a:solidFill>
                  <a:srgbClr val="0000FF"/>
                </a:solidFill>
                <a:latin typeface="Arial" charset="0"/>
                <a:ea typeface="Arial" charset="0"/>
              </a:rPr>
              <a:t>HIỆN CỦA DỰ </a:t>
            </a:r>
            <a:r>
              <a:rPr lang="vi-VN" altLang="en-US" sz="2400" b="1" dirty="0">
                <a:solidFill>
                  <a:srgbClr val="0000FF"/>
                </a:solidFill>
                <a:latin typeface="Arial" charset="0"/>
                <a:ea typeface="Arial" charset="0"/>
              </a:rPr>
              <a:t>ÁN</a:t>
            </a:r>
            <a:r>
              <a:rPr lang="en-US" altLang="vi-VN" sz="2400" b="1" dirty="0">
                <a:solidFill>
                  <a:srgbClr val="0000FF"/>
                </a:solidFill>
                <a:latin typeface="Arial" charset="0"/>
                <a:ea typeface="Arial" charset="0"/>
              </a:rPr>
              <a:t> LCASP VỀ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THỰC TRẠNG </a:t>
            </a:r>
            <a:r>
              <a:rPr lang="vi-VN" altLang="en-US" sz="2400" b="1" dirty="0">
                <a:solidFill>
                  <a:srgbClr val="0000FF"/>
                </a:solidFill>
                <a:latin typeface="Arial" charset="0"/>
                <a:ea typeface="Arial" charset="0"/>
              </a:rPr>
              <a:t>Ô</a:t>
            </a:r>
            <a:r>
              <a:rPr lang="en-US" altLang="vi-VN" sz="2400" b="1" dirty="0">
                <a:solidFill>
                  <a:srgbClr val="0000FF"/>
                </a:solidFill>
                <a:latin typeface="Arial" charset="0"/>
                <a:ea typeface="Arial" charset="0"/>
              </a:rPr>
              <a:t> NHIỄM </a:t>
            </a:r>
            <a:r>
              <a:rPr lang="en-US" altLang="en-US" sz="2400" b="1" dirty="0">
                <a:solidFill>
                  <a:srgbClr val="0000FF"/>
                </a:solidFill>
                <a:latin typeface="Arial" charset="0"/>
                <a:ea typeface="Arial" charset="0"/>
              </a:rPr>
              <a:t>MÔI TRƯỜNG CHĂN NUÔI</a:t>
            </a:r>
            <a:endParaRPr lang="en-US" sz="2400" dirty="0"/>
          </a:p>
        </p:txBody>
      </p:sp>
      <p:sp>
        <p:nvSpPr>
          <p:cNvPr id="1048610" name="Content Placeholder 2"/>
          <p:cNvSpPr>
            <a:spLocks noGrp="1"/>
          </p:cNvSpPr>
          <p:nvPr>
            <p:ph idx="1"/>
          </p:nvPr>
        </p:nvSpPr>
        <p:spPr>
          <a:xfrm>
            <a:off x="457200" y="1417637"/>
            <a:ext cx="8686800" cy="5440363"/>
          </a:xfrm>
        </p:spPr>
        <p:txBody>
          <a:bodyPr/>
          <a:lstStyle/>
          <a:p>
            <a:pPr marL="0" indent="0" algn="just">
              <a:buNone/>
            </a:pPr>
            <a:r>
              <a:rPr lang="vi-VN" sz="2100" b="1" dirty="0">
                <a:latin typeface="Arial" panose="020B0604020202020204" pitchFamily="34" charset="0"/>
                <a:cs typeface="Arial" panose="020B0604020202020204" pitchFamily="34" charset="0"/>
              </a:rPr>
              <a:t>1. Nguyên nhân chính gây ô nhiễm môi trường chăn nuôi ở Việt Nam là do sử dụng nhiều nước để làm vệ sinh và làm </a:t>
            </a:r>
            <a:r>
              <a:rPr lang="vi-VN" sz="2100" b="1" dirty="0" smtClean="0">
                <a:latin typeface="Arial" panose="020B0604020202020204" pitchFamily="34" charset="0"/>
                <a:cs typeface="Arial" panose="020B0604020202020204" pitchFamily="34" charset="0"/>
              </a:rPr>
              <a:t>mát </a:t>
            </a:r>
            <a:r>
              <a:rPr lang="vi-VN" sz="2100" b="1" dirty="0">
                <a:latin typeface="Arial" panose="020B0604020202020204" pitchFamily="34" charset="0"/>
                <a:cs typeface="Arial" panose="020B0604020202020204" pitchFamily="34" charset="0"/>
              </a:rPr>
              <a:t>cho gia súc  dẫn đến chất thải lỏng không thể thu gom </a:t>
            </a:r>
            <a:r>
              <a:rPr lang="en-US" sz="2100" b="1" dirty="0" smtClean="0">
                <a:latin typeface="Arial" panose="020B0604020202020204" pitchFamily="34" charset="0"/>
                <a:cs typeface="Arial" panose="020B0604020202020204" pitchFamily="34" charset="0"/>
                <a:sym typeface="Wingdings" panose="05000000000000000000" pitchFamily="2" charset="2"/>
              </a:rPr>
              <a:t> </a:t>
            </a:r>
            <a:r>
              <a:rPr lang="vi-VN" sz="2100" b="1" dirty="0" smtClean="0">
                <a:latin typeface="Arial" panose="020B0604020202020204" pitchFamily="34" charset="0"/>
                <a:cs typeface="Arial" panose="020B0604020202020204" pitchFamily="34" charset="0"/>
              </a:rPr>
              <a:t>xả thải </a:t>
            </a:r>
            <a:r>
              <a:rPr lang="vi-VN" sz="2100" b="1" dirty="0">
                <a:latin typeface="Arial" panose="020B0604020202020204" pitchFamily="34" charset="0"/>
                <a:cs typeface="Arial" panose="020B0604020202020204" pitchFamily="34" charset="0"/>
              </a:rPr>
              <a:t>ra môi trường gây ô nhiễm</a:t>
            </a:r>
            <a:r>
              <a:rPr lang="vi-VN" sz="2100" dirty="0">
                <a:latin typeface="Arial" panose="020B0604020202020204" pitchFamily="34" charset="0"/>
                <a:cs typeface="Arial" panose="020B0604020202020204" pitchFamily="34" charset="0"/>
              </a:rPr>
              <a:t>.</a:t>
            </a:r>
          </a:p>
          <a:p>
            <a:pPr marL="0" indent="0" algn="just">
              <a:buNone/>
            </a:pPr>
            <a:r>
              <a:rPr lang="vi-VN" sz="2100" dirty="0" smtClean="0">
                <a:latin typeface="Arial" panose="020B0604020202020204" pitchFamily="34" charset="0"/>
                <a:cs typeface="Arial" panose="020B0604020202020204" pitchFamily="34" charset="0"/>
              </a:rPr>
              <a:t>Việt </a:t>
            </a:r>
            <a:r>
              <a:rPr lang="vi-VN" sz="2100" dirty="0">
                <a:latin typeface="Arial" panose="020B0604020202020204" pitchFamily="34" charset="0"/>
                <a:cs typeface="Arial" panose="020B0604020202020204" pitchFamily="34" charset="0"/>
              </a:rPr>
              <a:t>Nam là nước nông nghiệp, nhu cầu phân chuồng rất lớn </a:t>
            </a:r>
            <a:r>
              <a:rPr lang="en-US" sz="2100" dirty="0" smtClean="0">
                <a:latin typeface="Arial" panose="020B0604020202020204" pitchFamily="34" charset="0"/>
                <a:cs typeface="Arial" panose="020B0604020202020204" pitchFamily="34" charset="0"/>
                <a:sym typeface="Wingdings" panose="05000000000000000000" pitchFamily="2" charset="2"/>
              </a:rPr>
              <a:t> </a:t>
            </a:r>
            <a:r>
              <a:rPr lang="vi-VN" sz="2100" dirty="0" smtClean="0">
                <a:latin typeface="Arial" panose="020B0604020202020204" pitchFamily="34" charset="0"/>
                <a:cs typeface="Arial" panose="020B0604020202020204" pitchFamily="34" charset="0"/>
              </a:rPr>
              <a:t>Hầu </a:t>
            </a:r>
            <a:r>
              <a:rPr lang="vi-VN" sz="2100" dirty="0">
                <a:latin typeface="Arial" panose="020B0604020202020204" pitchFamily="34" charset="0"/>
                <a:cs typeface="Arial" panose="020B0604020202020204" pitchFamily="34" charset="0"/>
              </a:rPr>
              <a:t>hết chất thải rắn có khả năng thu gom đều được người dân  mua  bán hoặc sử dụng. </a:t>
            </a:r>
          </a:p>
          <a:p>
            <a:pPr marL="0" indent="0" algn="just">
              <a:buNone/>
            </a:pPr>
            <a:r>
              <a:rPr lang="vi-VN" sz="2100" b="1" dirty="0">
                <a:latin typeface="Arial" panose="020B0604020202020204" pitchFamily="34" charset="0"/>
                <a:cs typeface="Arial" panose="020B0604020202020204" pitchFamily="34" charset="0"/>
              </a:rPr>
              <a:t>2. Tổng quan về tình hình ô nhiễm của các nhóm hộ chăn nuôi chính:</a:t>
            </a:r>
          </a:p>
          <a:p>
            <a:pPr marL="0" indent="0" algn="just">
              <a:buNone/>
            </a:pPr>
            <a:r>
              <a:rPr lang="vi-VN" sz="2100" dirty="0">
                <a:latin typeface="Arial" panose="020B0604020202020204" pitchFamily="34" charset="0"/>
                <a:cs typeface="Arial" panose="020B0604020202020204" pitchFamily="34" charset="0"/>
              </a:rPr>
              <a:t>2.1. </a:t>
            </a:r>
            <a:r>
              <a:rPr lang="vi-VN" sz="2100" b="1" i="1" u="sng" dirty="0">
                <a:latin typeface="Arial" panose="020B0604020202020204" pitchFamily="34" charset="0"/>
                <a:cs typeface="Arial" panose="020B0604020202020204" pitchFamily="34" charset="0"/>
              </a:rPr>
              <a:t>Nhóm các hộ chăn nuôi quy mô nhỏ (dưới 50 lợn)</a:t>
            </a:r>
            <a:r>
              <a:rPr lang="vi-VN" sz="2100" i="1" dirty="0">
                <a:latin typeface="Arial" panose="020B0604020202020204" pitchFamily="34" charset="0"/>
                <a:cs typeface="Arial" panose="020B0604020202020204" pitchFamily="34" charset="0"/>
              </a:rPr>
              <a:t>:</a:t>
            </a:r>
            <a:r>
              <a:rPr lang="vi-VN" sz="2100" dirty="0">
                <a:latin typeface="Arial" panose="020B0604020202020204" pitchFamily="34" charset="0"/>
                <a:cs typeface="Arial" panose="020B0604020202020204" pitchFamily="34" charset="0"/>
              </a:rPr>
              <a:t> Có thể chia   làm 2 nhóm theo biện pháp xử lý môi trường chính</a:t>
            </a:r>
          </a:p>
          <a:p>
            <a:pPr marL="0" indent="0" algn="just">
              <a:buNone/>
            </a:pPr>
            <a:r>
              <a:rPr lang="vi-VN" sz="2100" dirty="0">
                <a:latin typeface="Arial" panose="020B0604020202020204" pitchFamily="34" charset="0"/>
                <a:cs typeface="Arial" panose="020B0604020202020204" pitchFamily="34" charset="0"/>
              </a:rPr>
              <a:t>2.1.1. </a:t>
            </a:r>
            <a:r>
              <a:rPr lang="vi-VN" sz="2100" i="1" u="sng" dirty="0">
                <a:latin typeface="Arial" panose="020B0604020202020204" pitchFamily="34" charset="0"/>
                <a:cs typeface="Arial" panose="020B0604020202020204" pitchFamily="34" charset="0"/>
              </a:rPr>
              <a:t>Có hầm bioga</a:t>
            </a:r>
            <a:r>
              <a:rPr lang="vi-VN" sz="2100" dirty="0">
                <a:latin typeface="Arial" panose="020B0604020202020204" pitchFamily="34" charset="0"/>
                <a:cs typeface="Arial" panose="020B0604020202020204" pitchFamily="34" charset="0"/>
              </a:rPr>
              <a:t>: Xử lý tốt môi trường chăn nuôi: sạch sẽ, không ảnh hưởng đến hàng xóm. Tuy nhiên, còn hạn chế do quá tải hầm bioga, xả khí ga thừa ra môi trường và xả nước thải sau bioga      xuống nguồn nước quanh khu dân cư     </a:t>
            </a:r>
            <a:endParaRPr lang="en-US" sz="2100" dirty="0" smtClean="0">
              <a:latin typeface="Arial" panose="020B0604020202020204" pitchFamily="34" charset="0"/>
              <a:cs typeface="Arial" panose="020B0604020202020204" pitchFamily="34" charset="0"/>
            </a:endParaRPr>
          </a:p>
          <a:p>
            <a:pPr marL="0" indent="0" algn="r">
              <a:buNone/>
            </a:pPr>
            <a:r>
              <a:rPr lang="vi-VN" sz="2100" dirty="0" smtClean="0">
                <a:solidFill>
                  <a:srgbClr val="7030A0"/>
                </a:solidFill>
                <a:latin typeface="Arial" panose="020B0604020202020204" pitchFamily="34" charset="0"/>
                <a:cs typeface="Arial" panose="020B0604020202020204" pitchFamily="34" charset="0"/>
              </a:rPr>
              <a:t>http</a:t>
            </a:r>
            <a:r>
              <a:rPr lang="vi-VN" sz="2100" dirty="0">
                <a:solidFill>
                  <a:srgbClr val="7030A0"/>
                </a:solidFill>
                <a:latin typeface="Arial" panose="020B0604020202020204" pitchFamily="34" charset="0"/>
                <a:cs typeface="Arial" panose="020B0604020202020204" pitchFamily="34" charset="0"/>
              </a:rPr>
              <a:t>://www.lcasp.org.vn </a:t>
            </a:r>
          </a:p>
          <a:p>
            <a:pPr marL="0" indent="0">
              <a:buNone/>
            </a:pPr>
            <a:endParaRPr lang="en-US" dirty="0"/>
          </a:p>
        </p:txBody>
      </p:sp>
      <p:pic>
        <p:nvPicPr>
          <p:cNvPr id="2097177" name="Picture 3" descr="Logo LCASP .jpg"/>
          <p:cNvPicPr>
            <a:picLocks/>
          </p:cNvPicPr>
          <p:nvPr/>
        </p:nvPicPr>
        <p:blipFill>
          <a:blip r:embed="rId2"/>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1371600" y="0"/>
            <a:ext cx="7772400" cy="1417637"/>
          </a:xfrm>
        </p:spPr>
        <p:txBody>
          <a:bodyPr/>
          <a:lstStyle/>
          <a:p>
            <a:r>
              <a:rPr lang="en-US" altLang="en-US" sz="2400" b="1" dirty="0">
                <a:solidFill>
                  <a:srgbClr val="0000FF"/>
                </a:solidFill>
                <a:latin typeface="Arial" charset="0"/>
                <a:ea typeface="Arial" charset="0"/>
              </a:rPr>
              <a:t>MỘT SỐ</a:t>
            </a:r>
            <a:r>
              <a:rPr lang="en-US" altLang="vi-VN" sz="2400" b="1" dirty="0">
                <a:solidFill>
                  <a:srgbClr val="0000FF"/>
                </a:solidFill>
                <a:latin typeface="Arial" charset="0"/>
                <a:ea typeface="Arial" charset="0"/>
              </a:rPr>
              <a:t> PHÁT</a:t>
            </a:r>
            <a:r>
              <a:rPr lang="en-US" altLang="en-US" sz="2400" b="1" dirty="0">
                <a:solidFill>
                  <a:srgbClr val="0000FF"/>
                </a:solidFill>
                <a:latin typeface="Arial" charset="0"/>
                <a:ea typeface="Arial" charset="0"/>
              </a:rPr>
              <a:t> </a:t>
            </a:r>
            <a:r>
              <a:rPr lang="en-US" altLang="vi-VN" sz="2400" b="1" dirty="0">
                <a:solidFill>
                  <a:srgbClr val="0000FF"/>
                </a:solidFill>
                <a:latin typeface="Arial" charset="0"/>
                <a:ea typeface="Arial" charset="0"/>
              </a:rPr>
              <a:t>HIỆN CỦA DỰ </a:t>
            </a:r>
            <a:r>
              <a:rPr lang="vi-VN" altLang="en-US" sz="2400" b="1" dirty="0">
                <a:solidFill>
                  <a:srgbClr val="0000FF"/>
                </a:solidFill>
                <a:latin typeface="Arial" charset="0"/>
                <a:ea typeface="Arial" charset="0"/>
              </a:rPr>
              <a:t>ÁN</a:t>
            </a:r>
            <a:r>
              <a:rPr lang="en-US" altLang="vi-VN" sz="2400" b="1" dirty="0">
                <a:solidFill>
                  <a:srgbClr val="0000FF"/>
                </a:solidFill>
                <a:latin typeface="Arial" charset="0"/>
                <a:ea typeface="Arial" charset="0"/>
              </a:rPr>
              <a:t> LCASP VỀ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THỰC TRẠNG </a:t>
            </a:r>
            <a:r>
              <a:rPr lang="vi-VN" altLang="en-US" sz="2400" b="1" dirty="0">
                <a:solidFill>
                  <a:srgbClr val="0000FF"/>
                </a:solidFill>
                <a:latin typeface="Arial" charset="0"/>
                <a:ea typeface="Arial" charset="0"/>
              </a:rPr>
              <a:t>Ô</a:t>
            </a:r>
            <a:r>
              <a:rPr lang="en-US" altLang="vi-VN" sz="2400" b="1" dirty="0">
                <a:solidFill>
                  <a:srgbClr val="0000FF"/>
                </a:solidFill>
                <a:latin typeface="Arial" charset="0"/>
                <a:ea typeface="Arial" charset="0"/>
              </a:rPr>
              <a:t> NHIỄM </a:t>
            </a:r>
            <a:r>
              <a:rPr lang="en-US" altLang="en-US" sz="2400" b="1" dirty="0">
                <a:solidFill>
                  <a:srgbClr val="0000FF"/>
                </a:solidFill>
                <a:latin typeface="Arial" charset="0"/>
                <a:ea typeface="Arial" charset="0"/>
              </a:rPr>
              <a:t>MÔI TRƯỜNG CHĂN NUÔI</a:t>
            </a:r>
            <a:endParaRPr lang="en-US" sz="2400" dirty="0"/>
          </a:p>
        </p:txBody>
      </p:sp>
      <p:sp>
        <p:nvSpPr>
          <p:cNvPr id="1048612" name="Content Placeholder 2"/>
          <p:cNvSpPr>
            <a:spLocks noGrp="1"/>
          </p:cNvSpPr>
          <p:nvPr>
            <p:ph idx="1"/>
          </p:nvPr>
        </p:nvSpPr>
        <p:spPr>
          <a:xfrm>
            <a:off x="457200" y="1295400"/>
            <a:ext cx="8686800" cy="5257800"/>
          </a:xfrm>
        </p:spPr>
        <p:txBody>
          <a:bodyPr/>
          <a:lstStyle/>
          <a:p>
            <a:pPr marL="0" indent="0" algn="just">
              <a:buNone/>
            </a:pPr>
            <a:r>
              <a:rPr lang="vi-VN" sz="2100" dirty="0">
                <a:latin typeface="Arial" panose="020B0604020202020204" pitchFamily="34" charset="0"/>
                <a:cs typeface="Arial" panose="020B0604020202020204" pitchFamily="34" charset="0"/>
              </a:rPr>
              <a:t>2.1.2. </a:t>
            </a:r>
            <a:r>
              <a:rPr lang="vi-VN" sz="2100" i="1" u="sng" dirty="0">
                <a:latin typeface="Arial" panose="020B0604020202020204" pitchFamily="34" charset="0"/>
                <a:cs typeface="Arial" panose="020B0604020202020204" pitchFamily="34" charset="0"/>
              </a:rPr>
              <a:t>Không có hầm bioga</a:t>
            </a:r>
            <a:r>
              <a:rPr lang="vi-VN" sz="2100" dirty="0">
                <a:latin typeface="Arial" panose="020B0604020202020204" pitchFamily="34" charset="0"/>
                <a:cs typeface="Arial" panose="020B0604020202020204" pitchFamily="34" charset="0"/>
              </a:rPr>
              <a:t>: Không xử lý tốt môi trường chăn nuôi </a:t>
            </a:r>
            <a:r>
              <a:rPr lang="en-US" sz="2100" dirty="0" smtClean="0">
                <a:latin typeface="Arial" panose="020B0604020202020204" pitchFamily="34" charset="0"/>
                <a:cs typeface="Arial" panose="020B0604020202020204" pitchFamily="34" charset="0"/>
                <a:sym typeface="Wingdings" panose="05000000000000000000" pitchFamily="2" charset="2"/>
              </a:rPr>
              <a:t> </a:t>
            </a:r>
            <a:r>
              <a:rPr lang="vi-VN" sz="2100" dirty="0" smtClean="0">
                <a:latin typeface="Arial" panose="020B0604020202020204" pitchFamily="34" charset="0"/>
                <a:cs typeface="Arial" panose="020B0604020202020204" pitchFamily="34" charset="0"/>
              </a:rPr>
              <a:t>có    </a:t>
            </a:r>
            <a:r>
              <a:rPr lang="vi-VN" sz="2100" dirty="0">
                <a:latin typeface="Arial" panose="020B0604020202020204" pitchFamily="34" charset="0"/>
                <a:cs typeface="Arial" panose="020B0604020202020204" pitchFamily="34" charset="0"/>
              </a:rPr>
              <a:t>mùi hôi thối, ruồi muỗi, ảnh hưởng đến hàng xóm. Chất thải rắn có thể được thu gom làm phân chuồng hoặc xả thẳng ra môi trường, xả thải   nước rửa chuồng ra môi trường/ xuống nguồn nước quanh khu dân cư.</a:t>
            </a:r>
          </a:p>
          <a:p>
            <a:pPr marL="0" indent="0" algn="just">
              <a:buNone/>
            </a:pPr>
            <a:r>
              <a:rPr lang="vi-VN" sz="2100" dirty="0">
                <a:latin typeface="Arial" panose="020B0604020202020204" pitchFamily="34" charset="0"/>
                <a:cs typeface="Arial" panose="020B0604020202020204" pitchFamily="34" charset="0"/>
              </a:rPr>
              <a:t>2.2. </a:t>
            </a:r>
            <a:r>
              <a:rPr lang="vi-VN" sz="2100" b="1" i="1" u="sng" dirty="0">
                <a:latin typeface="Arial" panose="020B0604020202020204" pitchFamily="34" charset="0"/>
                <a:cs typeface="Arial" panose="020B0604020202020204" pitchFamily="34" charset="0"/>
              </a:rPr>
              <a:t>Nhóm các hộ chăn nuôi quy mô vừa (từ 50 - 1000 lợn)</a:t>
            </a:r>
            <a:r>
              <a:rPr lang="vi-VN" sz="2100" dirty="0">
                <a:latin typeface="Arial" panose="020B0604020202020204" pitchFamily="34" charset="0"/>
                <a:cs typeface="Arial" panose="020B0604020202020204" pitchFamily="34" charset="0"/>
              </a:rPr>
              <a:t>: Đây là </a:t>
            </a:r>
            <a:r>
              <a:rPr lang="vi-VN" sz="2100" dirty="0" smtClean="0">
                <a:latin typeface="Arial" panose="020B0604020202020204" pitchFamily="34" charset="0"/>
                <a:cs typeface="Arial" panose="020B0604020202020204" pitchFamily="34" charset="0"/>
              </a:rPr>
              <a:t>nhóm </a:t>
            </a:r>
            <a:r>
              <a:rPr lang="vi-VN" sz="2100" dirty="0">
                <a:latin typeface="Arial" panose="020B0604020202020204" pitchFamily="34" charset="0"/>
                <a:cs typeface="Arial" panose="020B0604020202020204" pitchFamily="34" charset="0"/>
              </a:rPr>
              <a:t>hộ đang gây ô nhiễm nhiều nhất. Các cấp chính quyền chỉ yêu </a:t>
            </a:r>
            <a:r>
              <a:rPr lang="vi-VN" sz="2100" dirty="0" smtClean="0">
                <a:latin typeface="Arial" panose="020B0604020202020204" pitchFamily="34" charset="0"/>
                <a:cs typeface="Arial" panose="020B0604020202020204" pitchFamily="34" charset="0"/>
              </a:rPr>
              <a:t>cầu </a:t>
            </a:r>
            <a:r>
              <a:rPr lang="vi-VN" sz="2100" dirty="0">
                <a:latin typeface="Arial" panose="020B0604020202020204" pitchFamily="34" charset="0"/>
                <a:cs typeface="Arial" panose="020B0604020202020204" pitchFamily="34" charset="0"/>
              </a:rPr>
              <a:t>nhóm này có cam kết bảo vệ môi trường, không bắt buộc phải có biện pháp bảo vệ môi trường.</a:t>
            </a:r>
          </a:p>
          <a:p>
            <a:pPr marL="0" indent="0" algn="just">
              <a:buNone/>
            </a:pPr>
            <a:r>
              <a:rPr lang="vi-VN" sz="2100" i="1" dirty="0" smtClean="0">
                <a:latin typeface="Arial" panose="020B0604020202020204" pitchFamily="34" charset="0"/>
                <a:cs typeface="Arial" panose="020B0604020202020204" pitchFamily="34" charset="0"/>
              </a:rPr>
              <a:t>Các </a:t>
            </a:r>
            <a:r>
              <a:rPr lang="vi-VN" sz="2100" i="1" dirty="0">
                <a:latin typeface="Arial" panose="020B0604020202020204" pitchFamily="34" charset="0"/>
                <a:cs typeface="Arial" panose="020B0604020202020204" pitchFamily="34" charset="0"/>
              </a:rPr>
              <a:t>hộ thuộc nhóm này đa số xây lắp một vài hầm bioga quy mô </a:t>
            </a:r>
            <a:r>
              <a:rPr lang="vi-VN" sz="2100" i="1" dirty="0" smtClean="0">
                <a:latin typeface="Arial" panose="020B0604020202020204" pitchFamily="34" charset="0"/>
                <a:cs typeface="Arial" panose="020B0604020202020204" pitchFamily="34" charset="0"/>
              </a:rPr>
              <a:t>nhỏ </a:t>
            </a:r>
            <a:r>
              <a:rPr lang="vi-VN" sz="2100" i="1" dirty="0">
                <a:latin typeface="Arial" panose="020B0604020202020204" pitchFamily="34" charset="0"/>
                <a:cs typeface="Arial" panose="020B0604020202020204" pitchFamily="34" charset="0"/>
              </a:rPr>
              <a:t>hoặc vừa, nước thải chăn nuôi xả thải xuống ao chứa và chảy tràn ra </a:t>
            </a:r>
            <a:r>
              <a:rPr lang="vi-VN" sz="2100" i="1" dirty="0" smtClean="0">
                <a:latin typeface="Arial" panose="020B0604020202020204" pitchFamily="34" charset="0"/>
                <a:cs typeface="Arial" panose="020B0604020202020204" pitchFamily="34" charset="0"/>
              </a:rPr>
              <a:t>nguồn </a:t>
            </a:r>
            <a:r>
              <a:rPr lang="vi-VN" sz="2100" i="1" dirty="0">
                <a:latin typeface="Arial" panose="020B0604020202020204" pitchFamily="34" charset="0"/>
                <a:cs typeface="Arial" panose="020B0604020202020204" pitchFamily="34" charset="0"/>
              </a:rPr>
              <a:t>nước quanh khu dân cư gây ô nhiễm. Hiện tượng quá tải hầm </a:t>
            </a:r>
            <a:r>
              <a:rPr lang="vi-VN" sz="2100" i="1" dirty="0" smtClean="0">
                <a:latin typeface="Arial" panose="020B0604020202020204" pitchFamily="34" charset="0"/>
                <a:cs typeface="Arial" panose="020B0604020202020204" pitchFamily="34" charset="0"/>
              </a:rPr>
              <a:t>bioga </a:t>
            </a:r>
            <a:r>
              <a:rPr lang="vi-VN" sz="2100" i="1" dirty="0">
                <a:latin typeface="Arial" panose="020B0604020202020204" pitchFamily="34" charset="0"/>
                <a:cs typeface="Arial" panose="020B0604020202020204" pitchFamily="34" charset="0"/>
              </a:rPr>
              <a:t>và xả khí </a:t>
            </a:r>
            <a:r>
              <a:rPr lang="vi-VN" sz="2100" i="1" dirty="0" smtClean="0">
                <a:latin typeface="Arial" panose="020B0604020202020204" pitchFamily="34" charset="0"/>
                <a:cs typeface="Arial" panose="020B0604020202020204" pitchFamily="34" charset="0"/>
              </a:rPr>
              <a:t>ga </a:t>
            </a:r>
            <a:r>
              <a:rPr lang="vi-VN" sz="2100" i="1" dirty="0">
                <a:latin typeface="Arial" panose="020B0604020202020204" pitchFamily="34" charset="0"/>
                <a:cs typeface="Arial" panose="020B0604020202020204" pitchFamily="34" charset="0"/>
              </a:rPr>
              <a:t>thừa ra môi trường xảy ra phổ biến. Cư dân xung </a:t>
            </a:r>
            <a:r>
              <a:rPr lang="vi-VN" sz="2100" i="1" dirty="0" smtClean="0">
                <a:latin typeface="Arial" panose="020B0604020202020204" pitchFamily="34" charset="0"/>
                <a:cs typeface="Arial" panose="020B0604020202020204" pitchFamily="34" charset="0"/>
              </a:rPr>
              <a:t>quanh </a:t>
            </a:r>
            <a:r>
              <a:rPr lang="vi-VN" sz="2100" i="1" dirty="0">
                <a:latin typeface="Arial" panose="020B0604020202020204" pitchFamily="34" charset="0"/>
                <a:cs typeface="Arial" panose="020B0604020202020204" pitchFamily="34" charset="0"/>
              </a:rPr>
              <a:t>trang trại luôn bị ảnh hưởng về ô nhiễm môi trường không khí, </a:t>
            </a:r>
            <a:r>
              <a:rPr lang="vi-VN" sz="2100" i="1" dirty="0" smtClean="0">
                <a:latin typeface="Arial" panose="020B0604020202020204" pitchFamily="34" charset="0"/>
                <a:cs typeface="Arial" panose="020B0604020202020204" pitchFamily="34" charset="0"/>
              </a:rPr>
              <a:t>nguồn </a:t>
            </a:r>
            <a:r>
              <a:rPr lang="vi-VN" sz="2100" i="1" dirty="0">
                <a:latin typeface="Arial" panose="020B0604020202020204" pitchFamily="34" charset="0"/>
                <a:cs typeface="Arial" panose="020B0604020202020204" pitchFamily="34" charset="0"/>
              </a:rPr>
              <a:t>nước mặt và cả nguồn nước </a:t>
            </a:r>
            <a:r>
              <a:rPr lang="vi-VN" sz="2100" i="1" dirty="0" smtClean="0">
                <a:latin typeface="Arial" panose="020B0604020202020204" pitchFamily="34" charset="0"/>
                <a:cs typeface="Arial" panose="020B0604020202020204" pitchFamily="34" charset="0"/>
              </a:rPr>
              <a:t>ngầm</a:t>
            </a:r>
            <a:endParaRPr lang="en-US" sz="2100" i="1" dirty="0" smtClean="0">
              <a:latin typeface="Arial" panose="020B0604020202020204" pitchFamily="34" charset="0"/>
              <a:cs typeface="Arial" panose="020B0604020202020204" pitchFamily="34" charset="0"/>
            </a:endParaRPr>
          </a:p>
          <a:p>
            <a:pPr marL="0" lvl="0" indent="0" algn="r">
              <a:buNone/>
            </a:pPr>
            <a:r>
              <a:rPr lang="en-US" altLang="en-US" sz="2400" i="1" dirty="0">
                <a:solidFill>
                  <a:srgbClr val="002060"/>
                </a:solidFill>
                <a:latin typeface="Arial" charset="0"/>
                <a:ea typeface="Arial" charset="0"/>
                <a:hlinkClick r:id="rId2"/>
              </a:rPr>
              <a:t>http://www.lcasp.org.vn</a:t>
            </a:r>
            <a:r>
              <a:rPr lang="en-US" altLang="en-US" sz="2400" i="1" dirty="0">
                <a:solidFill>
                  <a:srgbClr val="002060"/>
                </a:solidFill>
                <a:latin typeface="Arial" charset="0"/>
                <a:ea typeface="Arial" charset="0"/>
              </a:rPr>
              <a:t> </a:t>
            </a:r>
          </a:p>
          <a:p>
            <a:pPr marL="0" indent="0" algn="just">
              <a:buNone/>
            </a:pPr>
            <a:endParaRPr lang="en-US" sz="2100" dirty="0">
              <a:latin typeface="Arial" panose="020B0604020202020204" pitchFamily="34" charset="0"/>
              <a:cs typeface="Arial" panose="020B0604020202020204" pitchFamily="34" charset="0"/>
            </a:endParaRPr>
          </a:p>
        </p:txBody>
      </p:sp>
      <p:pic>
        <p:nvPicPr>
          <p:cNvPr id="2097178"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a:xfrm>
            <a:off x="1295400" y="0"/>
            <a:ext cx="7848600" cy="1417637"/>
          </a:xfrm>
        </p:spPr>
        <p:txBody>
          <a:bodyPr/>
          <a:lstStyle/>
          <a:p>
            <a:r>
              <a:rPr lang="en-US" altLang="en-US" sz="2400" b="1" dirty="0">
                <a:solidFill>
                  <a:srgbClr val="0000FF"/>
                </a:solidFill>
                <a:latin typeface="Arial" charset="0"/>
                <a:ea typeface="Arial" charset="0"/>
              </a:rPr>
              <a:t>MỘT SỐ</a:t>
            </a:r>
            <a:r>
              <a:rPr lang="en-US" altLang="vi-VN" sz="2400" b="1" dirty="0">
                <a:solidFill>
                  <a:srgbClr val="0000FF"/>
                </a:solidFill>
                <a:latin typeface="Arial" charset="0"/>
                <a:ea typeface="Arial" charset="0"/>
              </a:rPr>
              <a:t> PHÁT HIỆN CỦA DỰ </a:t>
            </a:r>
            <a:r>
              <a:rPr lang="vi-VN" altLang="en-US" sz="2400" b="1" dirty="0">
                <a:solidFill>
                  <a:srgbClr val="0000FF"/>
                </a:solidFill>
                <a:latin typeface="Arial" charset="0"/>
                <a:ea typeface="Arial" charset="0"/>
              </a:rPr>
              <a:t>ÁN</a:t>
            </a:r>
            <a:r>
              <a:rPr lang="en-US" altLang="vi-VN" sz="2400" b="1" dirty="0">
                <a:solidFill>
                  <a:srgbClr val="0000FF"/>
                </a:solidFill>
                <a:latin typeface="Arial" charset="0"/>
                <a:ea typeface="Arial" charset="0"/>
              </a:rPr>
              <a:t> LCASP VỀ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THỰC TRẠNG </a:t>
            </a:r>
            <a:r>
              <a:rPr lang="vi-VN" altLang="en-US" sz="2400" b="1" dirty="0">
                <a:solidFill>
                  <a:srgbClr val="0000FF"/>
                </a:solidFill>
                <a:latin typeface="Arial" charset="0"/>
                <a:ea typeface="Arial" charset="0"/>
              </a:rPr>
              <a:t>Ô</a:t>
            </a:r>
            <a:r>
              <a:rPr lang="en-US" altLang="vi-VN" sz="2400" b="1" dirty="0">
                <a:solidFill>
                  <a:srgbClr val="0000FF"/>
                </a:solidFill>
                <a:latin typeface="Arial" charset="0"/>
                <a:ea typeface="Arial" charset="0"/>
              </a:rPr>
              <a:t> NHIỄM </a:t>
            </a:r>
            <a:r>
              <a:rPr lang="en-US" altLang="en-US" sz="2400" b="1" dirty="0">
                <a:solidFill>
                  <a:srgbClr val="0000FF"/>
                </a:solidFill>
                <a:latin typeface="Arial" charset="0"/>
                <a:ea typeface="Arial" charset="0"/>
              </a:rPr>
              <a:t>MÔI TRƯỜNG CHĂN NUÔI</a:t>
            </a:r>
            <a:endParaRPr lang="en-US" sz="2400" dirty="0"/>
          </a:p>
        </p:txBody>
      </p:sp>
      <p:sp>
        <p:nvSpPr>
          <p:cNvPr id="1048614" name="Content Placeholder 2"/>
          <p:cNvSpPr>
            <a:spLocks noGrp="1"/>
          </p:cNvSpPr>
          <p:nvPr>
            <p:ph idx="1"/>
          </p:nvPr>
        </p:nvSpPr>
        <p:spPr>
          <a:xfrm>
            <a:off x="228600" y="1295400"/>
            <a:ext cx="8915400" cy="5410200"/>
          </a:xfrm>
        </p:spPr>
        <p:txBody>
          <a:bodyPr/>
          <a:lstStyle/>
          <a:p>
            <a:pPr marL="0" indent="0" algn="just">
              <a:buNone/>
            </a:pPr>
            <a:r>
              <a:rPr lang="vi-VN" sz="2000" dirty="0">
                <a:latin typeface="Arial" panose="020B0604020202020204" pitchFamily="34" charset="0"/>
                <a:cs typeface="Arial" panose="020B0604020202020204" pitchFamily="34" charset="0"/>
              </a:rPr>
              <a:t>2.3. </a:t>
            </a:r>
            <a:r>
              <a:rPr lang="vi-VN" sz="2000" b="1" i="1" u="sng" dirty="0">
                <a:latin typeface="Arial" panose="020B0604020202020204" pitchFamily="34" charset="0"/>
                <a:cs typeface="Arial" panose="020B0604020202020204" pitchFamily="34" charset="0"/>
              </a:rPr>
              <a:t>Nhóm các hộ chăn nuôi quy mô lớn (trên 1000 lợn)</a:t>
            </a:r>
            <a:r>
              <a:rPr lang="vi-VN" sz="2000" b="1" i="1" dirty="0">
                <a:latin typeface="Arial" panose="020B0604020202020204" pitchFamily="34" charset="0"/>
                <a:cs typeface="Arial" panose="020B0604020202020204" pitchFamily="34" charset="0"/>
              </a:rPr>
              <a:t>: </a:t>
            </a:r>
            <a:r>
              <a:rPr lang="vi-VN" sz="2000" dirty="0">
                <a:latin typeface="Arial" panose="020B0604020202020204" pitchFamily="34" charset="0"/>
                <a:cs typeface="Arial" panose="020B0604020202020204" pitchFamily="34" charset="0"/>
              </a:rPr>
              <a:t>Đây là nhóm </a:t>
            </a:r>
            <a:r>
              <a:rPr lang="vi-VN" sz="2000" dirty="0" smtClean="0">
                <a:latin typeface="Arial" panose="020B0604020202020204" pitchFamily="34" charset="0"/>
                <a:cs typeface="Arial" panose="020B0604020202020204" pitchFamily="34" charset="0"/>
              </a:rPr>
              <a:t>đang </a:t>
            </a:r>
            <a:r>
              <a:rPr lang="vi-VN" sz="2000" dirty="0">
                <a:latin typeface="Arial" panose="020B0604020202020204" pitchFamily="34" charset="0"/>
                <a:cs typeface="Arial" panose="020B0604020202020204" pitchFamily="34" charset="0"/>
              </a:rPr>
              <a:t>gây ô nhiễm nghiêm trọng </a:t>
            </a:r>
            <a:r>
              <a:rPr lang="vi-VN" sz="2000" dirty="0" smtClean="0">
                <a:latin typeface="Arial" panose="020B0604020202020204" pitchFamily="34" charset="0"/>
                <a:cs typeface="Arial" panose="020B0604020202020204" pitchFamily="34" charset="0"/>
              </a:rPr>
              <a:t>mặc </a:t>
            </a:r>
            <a:r>
              <a:rPr lang="vi-VN" sz="2000" dirty="0">
                <a:latin typeface="Arial" panose="020B0604020202020204" pitchFamily="34" charset="0"/>
                <a:cs typeface="Arial" panose="020B0604020202020204" pitchFamily="34" charset="0"/>
              </a:rPr>
              <a:t>dù các cấp chính quyền </a:t>
            </a:r>
            <a:r>
              <a:rPr lang="vi-VN" sz="2000" dirty="0" smtClean="0">
                <a:latin typeface="Arial" panose="020B0604020202020204" pitchFamily="34" charset="0"/>
                <a:cs typeface="Arial" panose="020B0604020202020204" pitchFamily="34" charset="0"/>
              </a:rPr>
              <a:t>luôn </a:t>
            </a:r>
            <a:r>
              <a:rPr lang="vi-VN" sz="2000" dirty="0">
                <a:latin typeface="Arial" panose="020B0604020202020204" pitchFamily="34" charset="0"/>
                <a:cs typeface="Arial" panose="020B0604020202020204" pitchFamily="34" charset="0"/>
              </a:rPr>
              <a:t>có yêu cầu bắt buộc nhóm này có biện pháp bảo vệ môi trường.</a:t>
            </a:r>
          </a:p>
          <a:p>
            <a:pPr marL="0" indent="0" algn="just">
              <a:buNone/>
            </a:pPr>
            <a:r>
              <a:rPr lang="en-US" sz="2000" dirty="0" err="1" smtClean="0">
                <a:latin typeface="Arial" panose="020B0604020202020204" pitchFamily="34" charset="0"/>
                <a:cs typeface="Arial" panose="020B0604020202020204" pitchFamily="34" charset="0"/>
              </a:rPr>
              <a:t>Các</a:t>
            </a:r>
            <a:r>
              <a:rPr lang="vi-VN" sz="2000" dirty="0" smtClean="0">
                <a:latin typeface="Arial" panose="020B0604020202020204" pitchFamily="34" charset="0"/>
                <a:cs typeface="Arial" panose="020B0604020202020204" pitchFamily="34" charset="0"/>
              </a:rPr>
              <a:t> </a:t>
            </a:r>
            <a:r>
              <a:rPr lang="vi-VN" sz="2000" dirty="0">
                <a:latin typeface="Arial" panose="020B0604020202020204" pitchFamily="34" charset="0"/>
                <a:cs typeface="Arial" panose="020B0604020202020204" pitchFamily="34" charset="0"/>
              </a:rPr>
              <a:t>chủ trang trại thuộc nhóm này thường xây lắp hầm bioga quy mô  lớn (hầm phủ bạt HDPE) và có các bể lắng, bể lọc, bể sinh học nhằm xử lý nước thải chăn nuôi trước khi xả thải ra môi trường. Tuy nhiên, </a:t>
            </a:r>
            <a:r>
              <a:rPr lang="vi-VN" sz="2000" dirty="0" smtClean="0">
                <a:latin typeface="Arial" panose="020B0604020202020204" pitchFamily="34" charset="0"/>
                <a:cs typeface="Arial" panose="020B0604020202020204" pitchFamily="34" charset="0"/>
              </a:rPr>
              <a:t>do </a:t>
            </a:r>
            <a:r>
              <a:rPr lang="vi-VN" sz="2000" dirty="0">
                <a:latin typeface="Arial" panose="020B0604020202020204" pitchFamily="34" charset="0"/>
                <a:cs typeface="Arial" panose="020B0604020202020204" pitchFamily="34" charset="0"/>
              </a:rPr>
              <a:t>các công trình bioga không đem lại lợi ích kinh tế đủ để bù đắp chi phí vận hành, bảo dưỡng, sửa chữa nên các chủ trang trại thường </a:t>
            </a:r>
            <a:r>
              <a:rPr lang="vi-VN" sz="2000" dirty="0" smtClean="0">
                <a:latin typeface="Arial" panose="020B0604020202020204" pitchFamily="34" charset="0"/>
                <a:cs typeface="Arial" panose="020B0604020202020204" pitchFamily="34" charset="0"/>
              </a:rPr>
              <a:t>không </a:t>
            </a:r>
            <a:r>
              <a:rPr lang="vi-VN" sz="2000" dirty="0">
                <a:latin typeface="Arial" panose="020B0604020202020204" pitchFamily="34" charset="0"/>
                <a:cs typeface="Arial" panose="020B0604020202020204" pitchFamily="34" charset="0"/>
              </a:rPr>
              <a:t>quan tâm vận hành đầy đủ, đúng cách </a:t>
            </a:r>
            <a:r>
              <a:rPr lang="en-US" sz="2000" dirty="0" smtClean="0">
                <a:latin typeface="Arial" panose="020B0604020202020204" pitchFamily="34" charset="0"/>
                <a:cs typeface="Arial" panose="020B0604020202020204" pitchFamily="34" charset="0"/>
                <a:sym typeface="Wingdings" panose="05000000000000000000" pitchFamily="2" charset="2"/>
              </a:rPr>
              <a:t> </a:t>
            </a:r>
            <a:r>
              <a:rPr lang="vi-VN" sz="2000" dirty="0" smtClean="0">
                <a:latin typeface="Arial" panose="020B0604020202020204" pitchFamily="34" charset="0"/>
                <a:cs typeface="Arial" panose="020B0604020202020204" pitchFamily="34" charset="0"/>
              </a:rPr>
              <a:t>Các  </a:t>
            </a:r>
            <a:r>
              <a:rPr lang="vi-VN" sz="2000" dirty="0">
                <a:latin typeface="Arial" panose="020B0604020202020204" pitchFamily="34" charset="0"/>
                <a:cs typeface="Arial" panose="020B0604020202020204" pitchFamily="34" charset="0"/>
              </a:rPr>
              <a:t>hầm bioga đã </a:t>
            </a:r>
            <a:r>
              <a:rPr lang="vi-VN" sz="2000" dirty="0" smtClean="0">
                <a:latin typeface="Arial" panose="020B0604020202020204" pitchFamily="34" charset="0"/>
                <a:cs typeface="Arial" panose="020B0604020202020204" pitchFamily="34" charset="0"/>
              </a:rPr>
              <a:t>trở </a:t>
            </a:r>
            <a:r>
              <a:rPr lang="vi-VN" sz="2000" dirty="0">
                <a:latin typeface="Arial" panose="020B0604020202020204" pitchFamily="34" charset="0"/>
                <a:cs typeface="Arial" panose="020B0604020202020204" pitchFamily="34" charset="0"/>
              </a:rPr>
              <a:t>thành những nguồn ô nhiễm thứ cấp, nước thải sau bioga xả </a:t>
            </a:r>
            <a:r>
              <a:rPr lang="vi-VN" sz="2000" dirty="0" smtClean="0">
                <a:latin typeface="Arial" panose="020B0604020202020204" pitchFamily="34" charset="0"/>
                <a:cs typeface="Arial" panose="020B0604020202020204" pitchFamily="34" charset="0"/>
              </a:rPr>
              <a:t>ra </a:t>
            </a:r>
            <a:r>
              <a:rPr lang="vi-VN" sz="2000" dirty="0">
                <a:latin typeface="Arial" panose="020B0604020202020204" pitchFamily="34" charset="0"/>
                <a:cs typeface="Arial" panose="020B0604020202020204" pitchFamily="34" charset="0"/>
              </a:rPr>
              <a:t>môi trường gây ô nhiễm nghiêm trọng nguồn nước mặt. Khí ga hầu </a:t>
            </a:r>
            <a:r>
              <a:rPr lang="vi-VN" sz="2000" dirty="0" smtClean="0">
                <a:latin typeface="Arial" panose="020B0604020202020204" pitchFamily="34" charset="0"/>
                <a:cs typeface="Arial" panose="020B0604020202020204" pitchFamily="34" charset="0"/>
              </a:rPr>
              <a:t>như </a:t>
            </a:r>
            <a:r>
              <a:rPr lang="vi-VN" sz="2000" dirty="0">
                <a:latin typeface="Arial" panose="020B0604020202020204" pitchFamily="34" charset="0"/>
                <a:cs typeface="Arial" panose="020B0604020202020204" pitchFamily="34" charset="0"/>
              </a:rPr>
              <a:t>không sử dụng: chỉ sử dụng một phần rất nhỏ cho đun nấu, còn </a:t>
            </a:r>
            <a:r>
              <a:rPr lang="vi-VN" sz="2000" dirty="0" smtClean="0">
                <a:latin typeface="Arial" panose="020B0604020202020204" pitchFamily="34" charset="0"/>
                <a:cs typeface="Arial" panose="020B0604020202020204" pitchFamily="34" charset="0"/>
              </a:rPr>
              <a:t>lại </a:t>
            </a:r>
            <a:r>
              <a:rPr lang="vi-VN" sz="2000" dirty="0">
                <a:latin typeface="Arial" panose="020B0604020202020204" pitchFamily="34" charset="0"/>
                <a:cs typeface="Arial" panose="020B0604020202020204" pitchFamily="34" charset="0"/>
              </a:rPr>
              <a:t>đa số xả trực tiếp ra môi trường gây hiệu ứng khí nhà kính </a:t>
            </a:r>
          </a:p>
          <a:p>
            <a:pPr marL="0" indent="0" algn="just">
              <a:buNone/>
            </a:pPr>
            <a:r>
              <a:rPr lang="vi-VN" sz="2000" dirty="0" smtClean="0">
                <a:latin typeface="Arial" panose="020B0604020202020204" pitchFamily="34" charset="0"/>
                <a:cs typeface="Arial" panose="020B0604020202020204" pitchFamily="34" charset="0"/>
              </a:rPr>
              <a:t>Do </a:t>
            </a:r>
            <a:r>
              <a:rPr lang="vi-VN" sz="2000" dirty="0">
                <a:latin typeface="Arial" panose="020B0604020202020204" pitchFamily="34" charset="0"/>
                <a:cs typeface="Arial" panose="020B0604020202020204" pitchFamily="34" charset="0"/>
              </a:rPr>
              <a:t>QCVN 62-MT:2016/BTNMT quá cao </a:t>
            </a:r>
            <a:r>
              <a:rPr lang="vi-VN" sz="2000" dirty="0" smtClean="0">
                <a:latin typeface="Arial" panose="020B0604020202020204" pitchFamily="34" charset="0"/>
                <a:cs typeface="Arial" panose="020B0604020202020204" pitchFamily="34" charset="0"/>
              </a:rPr>
              <a:t>với </a:t>
            </a:r>
            <a:r>
              <a:rPr lang="vi-VN" sz="2000" dirty="0">
                <a:latin typeface="Arial" panose="020B0604020202020204" pitchFamily="34" charset="0"/>
                <a:cs typeface="Arial" panose="020B0604020202020204" pitchFamily="34" charset="0"/>
              </a:rPr>
              <a:t>các công nghệ xử lý môi trường hiện </a:t>
            </a:r>
            <a:r>
              <a:rPr lang="vi-VN" sz="2000" dirty="0" smtClean="0">
                <a:latin typeface="Arial" panose="020B0604020202020204" pitchFamily="34" charset="0"/>
                <a:cs typeface="Arial" panose="020B0604020202020204" pitchFamily="34" charset="0"/>
              </a:rPr>
              <a:t>tại </a:t>
            </a:r>
            <a:r>
              <a:rPr lang="vi-VN" sz="2000" dirty="0">
                <a:cs typeface="Arial" panose="020B0604020202020204" pitchFamily="34" charset="0"/>
              </a:rPr>
              <a:t>nên hầu hết các trang trại đã </a:t>
            </a:r>
            <a:r>
              <a:rPr lang="vi-VN" sz="2000" dirty="0">
                <a:latin typeface="Arial" panose="020B0604020202020204" pitchFamily="34" charset="0"/>
                <a:cs typeface="Arial" panose="020B0604020202020204" pitchFamily="34" charset="0"/>
              </a:rPr>
              <a:t>không đáp ứng </a:t>
            </a:r>
            <a:r>
              <a:rPr lang="en-US" sz="2000" dirty="0" smtClean="0">
                <a:latin typeface="Arial" panose="020B0604020202020204" pitchFamily="34" charset="0"/>
                <a:cs typeface="Arial" panose="020B0604020202020204" pitchFamily="34" charset="0"/>
                <a:sym typeface="Wingdings" panose="05000000000000000000" pitchFamily="2" charset="2"/>
              </a:rPr>
              <a:t> </a:t>
            </a:r>
            <a:r>
              <a:rPr lang="vi-VN" sz="2000" dirty="0" smtClean="0">
                <a:latin typeface="Arial" panose="020B0604020202020204" pitchFamily="34" charset="0"/>
                <a:cs typeface="Arial" panose="020B0604020202020204" pitchFamily="34" charset="0"/>
              </a:rPr>
              <a:t>các </a:t>
            </a:r>
            <a:r>
              <a:rPr lang="vi-VN" sz="2000" dirty="0">
                <a:latin typeface="Arial" panose="020B0604020202020204" pitchFamily="34" charset="0"/>
                <a:cs typeface="Arial" panose="020B0604020202020204" pitchFamily="34" charset="0"/>
              </a:rPr>
              <a:t>chủ trang trại </a:t>
            </a:r>
            <a:r>
              <a:rPr lang="vi-VN" sz="2000" dirty="0" smtClean="0">
                <a:latin typeface="Arial" panose="020B0604020202020204" pitchFamily="34" charset="0"/>
                <a:cs typeface="Arial" panose="020B0604020202020204" pitchFamily="34" charset="0"/>
              </a:rPr>
              <a:t>đối </a:t>
            </a:r>
            <a:r>
              <a:rPr lang="vi-VN" sz="2000" dirty="0">
                <a:latin typeface="Arial" panose="020B0604020202020204" pitchFamily="34" charset="0"/>
                <a:cs typeface="Arial" panose="020B0604020202020204" pitchFamily="34" charset="0"/>
              </a:rPr>
              <a:t>phó hình thức, </a:t>
            </a:r>
            <a:r>
              <a:rPr lang="vi-VN" sz="2000" dirty="0" smtClean="0">
                <a:latin typeface="Arial" panose="020B0604020202020204" pitchFamily="34" charset="0"/>
                <a:cs typeface="Arial" panose="020B0604020202020204" pitchFamily="34" charset="0"/>
              </a:rPr>
              <a:t>gây </a:t>
            </a:r>
            <a:r>
              <a:rPr lang="vi-VN" sz="2000" dirty="0">
                <a:latin typeface="Arial" panose="020B0604020202020204" pitchFamily="34" charset="0"/>
                <a:cs typeface="Arial" panose="020B0604020202020204" pitchFamily="34" charset="0"/>
              </a:rPr>
              <a:t>hậu quả tiêu cực về kinh tế, môi trường và xã hội. </a:t>
            </a:r>
            <a:endParaRPr lang="en-US" sz="2000" dirty="0" smtClean="0">
              <a:latin typeface="Arial" panose="020B0604020202020204" pitchFamily="34" charset="0"/>
              <a:cs typeface="Arial" panose="020B0604020202020204" pitchFamily="34" charset="0"/>
            </a:endParaRPr>
          </a:p>
          <a:p>
            <a:pPr marL="0" lvl="0" indent="0" algn="r">
              <a:buNone/>
            </a:pPr>
            <a:r>
              <a:rPr lang="en-US" altLang="en-US" sz="2400" i="1" dirty="0">
                <a:solidFill>
                  <a:srgbClr val="002060"/>
                </a:solidFill>
                <a:latin typeface="Arial" charset="0"/>
                <a:ea typeface="Arial" charset="0"/>
                <a:hlinkClick r:id="rId2"/>
              </a:rPr>
              <a:t>http://www.lcasp.org.vn</a:t>
            </a:r>
            <a:r>
              <a:rPr lang="en-US" altLang="en-US" sz="2400" i="1" dirty="0">
                <a:solidFill>
                  <a:srgbClr val="002060"/>
                </a:solidFill>
                <a:latin typeface="Arial" charset="0"/>
                <a:ea typeface="Arial" charset="0"/>
              </a:rPr>
              <a:t> </a:t>
            </a:r>
          </a:p>
          <a:p>
            <a:pPr marL="0" indent="0" algn="just">
              <a:buNone/>
            </a:pPr>
            <a:endParaRPr lang="en-US" sz="1800" dirty="0" smtClean="0">
              <a:latin typeface="Arial" panose="020B0604020202020204" pitchFamily="34" charset="0"/>
              <a:cs typeface="Arial" panose="020B0604020202020204" pitchFamily="34" charset="0"/>
            </a:endParaRPr>
          </a:p>
          <a:p>
            <a:pPr marL="0" indent="0" algn="just">
              <a:buNone/>
            </a:pPr>
            <a:endParaRPr lang="vi-VN" sz="1800" dirty="0">
              <a:latin typeface="Arial" panose="020B0604020202020204" pitchFamily="34" charset="0"/>
              <a:cs typeface="Arial" panose="020B0604020202020204" pitchFamily="34" charset="0"/>
            </a:endParaRPr>
          </a:p>
          <a:p>
            <a:pPr marL="0" indent="0">
              <a:buNone/>
            </a:pPr>
            <a:endParaRPr lang="en-US" dirty="0"/>
          </a:p>
        </p:txBody>
      </p:sp>
      <p:pic>
        <p:nvPicPr>
          <p:cNvPr id="2097179"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a:xfrm>
            <a:off x="1447800" y="0"/>
            <a:ext cx="7696200" cy="1417637"/>
          </a:xfrm>
        </p:spPr>
        <p:txBody>
          <a:bodyPr/>
          <a:lstStyle/>
          <a:p>
            <a:r>
              <a:rPr lang="vi-VN" altLang="en-US" sz="2400" b="1" dirty="0">
                <a:solidFill>
                  <a:srgbClr val="0000FF"/>
                </a:solidFill>
                <a:latin typeface="Arial" charset="0"/>
                <a:ea typeface="Arial" charset="0"/>
              </a:rPr>
              <a:t>ĐỀ</a:t>
            </a:r>
            <a:r>
              <a:rPr lang="en-US" altLang="vi-VN" sz="2400" b="1" dirty="0">
                <a:solidFill>
                  <a:srgbClr val="0000FF"/>
                </a:solidFill>
                <a:latin typeface="Arial" charset="0"/>
                <a:ea typeface="Arial" charset="0"/>
              </a:rPr>
              <a:t> XUẤT GIẢI PHÁP XỬ LÝ TOÀN DIỆN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CHẤT THẢI CHĂN NUÔI TRANG TRẠI</a:t>
            </a:r>
            <a:endParaRPr lang="en-US" sz="2400" dirty="0"/>
          </a:p>
        </p:txBody>
      </p:sp>
      <p:sp>
        <p:nvSpPr>
          <p:cNvPr id="1048616" name="Content Placeholder 2"/>
          <p:cNvSpPr>
            <a:spLocks noGrp="1"/>
          </p:cNvSpPr>
          <p:nvPr>
            <p:ph idx="1"/>
          </p:nvPr>
        </p:nvSpPr>
        <p:spPr>
          <a:xfrm>
            <a:off x="457200" y="1295400"/>
            <a:ext cx="8686800" cy="4830762"/>
          </a:xfrm>
        </p:spPr>
        <p:txBody>
          <a:bodyPr/>
          <a:lstStyle/>
          <a:p>
            <a:pPr marL="0" indent="0" algn="just">
              <a:buNone/>
            </a:pPr>
            <a:r>
              <a:rPr lang="vi-VN" sz="2400" b="1" dirty="0">
                <a:latin typeface="Arial" panose="020B0604020202020204" pitchFamily="34" charset="0"/>
                <a:cs typeface="Arial" panose="020B0604020202020204" pitchFamily="34" charset="0"/>
              </a:rPr>
              <a:t>1. Nguyên tắc chung</a:t>
            </a:r>
            <a:r>
              <a:rPr lang="vi-VN" sz="2400" dirty="0">
                <a:latin typeface="Arial" panose="020B0604020202020204" pitchFamily="34" charset="0"/>
                <a:cs typeface="Arial" panose="020B0604020202020204" pitchFamily="34" charset="0"/>
              </a:rPr>
              <a:t>:</a:t>
            </a:r>
          </a:p>
          <a:p>
            <a:pPr marL="0" indent="0" algn="just">
              <a:buNone/>
            </a:pPr>
            <a:r>
              <a:rPr lang="vi-VN" sz="2400" dirty="0">
                <a:latin typeface="Arial" panose="020B0604020202020204" pitchFamily="34" charset="0"/>
                <a:cs typeface="Arial" panose="020B0604020202020204" pitchFamily="34" charset="0"/>
              </a:rPr>
              <a:t>1.1. Các trang trại phải sử dụng hết nước thải chăn nuôi/ nước thải sau bioga cho trồng trọt, không được xả thải xuống </a:t>
            </a:r>
            <a:r>
              <a:rPr lang="vi-VN" sz="2400" dirty="0" smtClean="0">
                <a:latin typeface="Arial" panose="020B0604020202020204" pitchFamily="34" charset="0"/>
                <a:cs typeface="Arial" panose="020B0604020202020204" pitchFamily="34" charset="0"/>
              </a:rPr>
              <a:t>      nguồn </a:t>
            </a:r>
            <a:r>
              <a:rPr lang="vi-VN" sz="2400" dirty="0">
                <a:latin typeface="Arial" panose="020B0604020202020204" pitchFamily="34" charset="0"/>
                <a:cs typeface="Arial" panose="020B0604020202020204" pitchFamily="34" charset="0"/>
              </a:rPr>
              <a:t>nước. Khuyến khích các trang trại chăn nuôi áp dụng công nghệ chăn nuôi tiết kiệm nước.</a:t>
            </a:r>
          </a:p>
          <a:p>
            <a:pPr marL="0" indent="0" algn="just">
              <a:buNone/>
            </a:pPr>
            <a:r>
              <a:rPr lang="vi-VN" sz="2400" dirty="0">
                <a:latin typeface="Arial" panose="020B0604020202020204" pitchFamily="34" charset="0"/>
                <a:cs typeface="Arial" panose="020B0604020202020204" pitchFamily="34" charset="0"/>
              </a:rPr>
              <a:t>1.2. Không khuyến khích các trang trại làm hầm bioga quy mô  lớn khi không có nhu cầu sử dụng hết khí ga sinh ra.</a:t>
            </a:r>
          </a:p>
          <a:p>
            <a:pPr marL="0" indent="0" algn="just">
              <a:buNone/>
            </a:pPr>
            <a:r>
              <a:rPr lang="vi-VN" sz="2400" dirty="0">
                <a:latin typeface="Arial" panose="020B0604020202020204" pitchFamily="34" charset="0"/>
                <a:cs typeface="Arial" panose="020B0604020202020204" pitchFamily="34" charset="0"/>
              </a:rPr>
              <a:t>1.3. Khuyến khích các trang trại đầu tư hệ thống sản xuất phân hữu cơ nguyên liệu từ chất thải rắn và chất thải lỏng (</a:t>
            </a:r>
            <a:r>
              <a:rPr lang="vi-VN" sz="2400" dirty="0" smtClean="0">
                <a:latin typeface="Arial" panose="020B0604020202020204" pitchFamily="34" charset="0"/>
                <a:cs typeface="Arial" panose="020B0604020202020204" pitchFamily="34" charset="0"/>
              </a:rPr>
              <a:t>bao</a:t>
            </a:r>
            <a:r>
              <a:rPr lang="en-US" sz="2400" dirty="0" smtClean="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gồm </a:t>
            </a:r>
            <a:r>
              <a:rPr lang="vi-VN" sz="2400" dirty="0">
                <a:latin typeface="Arial" panose="020B0604020202020204" pitchFamily="34" charset="0"/>
                <a:cs typeface="Arial" panose="020B0604020202020204" pitchFamily="34" charset="0"/>
              </a:rPr>
              <a:t>cả hệ thống máy ép phân lỏng, các bể ủ phân compost, bể lắng, bể hoà loãng và hệ thống tưới vườn bằng nước thải sau bioga, </a:t>
            </a:r>
            <a:r>
              <a:rPr lang="vi-VN"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marL="0" lvl="0" indent="0" algn="r">
              <a:buNone/>
            </a:pPr>
            <a:r>
              <a:rPr lang="en-US" altLang="en-US" sz="2400" i="1" dirty="0">
                <a:solidFill>
                  <a:srgbClr val="002060"/>
                </a:solidFill>
                <a:latin typeface="Arial" charset="0"/>
                <a:ea typeface="Arial" charset="0"/>
                <a:hlinkClick r:id="rId2"/>
              </a:rPr>
              <a:t>http://www.lcasp.org.vn</a:t>
            </a:r>
            <a:r>
              <a:rPr lang="en-US" altLang="en-US" sz="2400" i="1" dirty="0">
                <a:solidFill>
                  <a:srgbClr val="002060"/>
                </a:solidFill>
                <a:latin typeface="Arial" charset="0"/>
                <a:ea typeface="Arial" charset="0"/>
              </a:rPr>
              <a:t> </a:t>
            </a:r>
          </a:p>
          <a:p>
            <a:pPr marL="0" indent="0" algn="just">
              <a:buNone/>
            </a:pPr>
            <a:endParaRPr lang="vi-VN" sz="2400" dirty="0">
              <a:latin typeface="Arial" panose="020B0604020202020204" pitchFamily="34" charset="0"/>
              <a:cs typeface="Arial" panose="020B0604020202020204" pitchFamily="34" charset="0"/>
            </a:endParaRPr>
          </a:p>
          <a:p>
            <a:pPr marL="0" indent="0">
              <a:buNone/>
            </a:pPr>
            <a:endParaRPr lang="en-US" dirty="0"/>
          </a:p>
        </p:txBody>
      </p:sp>
      <p:pic>
        <p:nvPicPr>
          <p:cNvPr id="2097180"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1600200" y="1"/>
            <a:ext cx="7543800" cy="1295400"/>
          </a:xfrm>
        </p:spPr>
        <p:txBody>
          <a:bodyPr/>
          <a:lstStyle/>
          <a:p>
            <a:r>
              <a:rPr lang="vi-VN" altLang="en-US" sz="2400" b="1" dirty="0">
                <a:solidFill>
                  <a:srgbClr val="0000FF"/>
                </a:solidFill>
                <a:latin typeface="Arial" charset="0"/>
                <a:ea typeface="Arial" charset="0"/>
              </a:rPr>
              <a:t>ĐỀ</a:t>
            </a:r>
            <a:r>
              <a:rPr lang="en-US" altLang="vi-VN" sz="2400" b="1" dirty="0">
                <a:solidFill>
                  <a:srgbClr val="0000FF"/>
                </a:solidFill>
                <a:latin typeface="Arial" charset="0"/>
                <a:ea typeface="Arial" charset="0"/>
              </a:rPr>
              <a:t> XUẤT GIẢI PHÁP XỬ LÝ TOÀN DIỆN </a:t>
            </a:r>
            <a:br>
              <a:rPr lang="en-US" altLang="vi-VN" sz="2400" b="1" dirty="0">
                <a:solidFill>
                  <a:srgbClr val="0000FF"/>
                </a:solidFill>
                <a:latin typeface="Arial" charset="0"/>
                <a:ea typeface="Arial" charset="0"/>
              </a:rPr>
            </a:br>
            <a:r>
              <a:rPr lang="en-US" altLang="vi-VN" sz="2400" b="1" dirty="0">
                <a:solidFill>
                  <a:srgbClr val="0000FF"/>
                </a:solidFill>
                <a:latin typeface="Arial" charset="0"/>
                <a:ea typeface="Arial" charset="0"/>
              </a:rPr>
              <a:t>CHẤT THẢI CHĂN NUÔI TRANG TRẠI</a:t>
            </a:r>
            <a:endParaRPr lang="en-US" sz="2400" dirty="0"/>
          </a:p>
        </p:txBody>
      </p:sp>
      <p:sp>
        <p:nvSpPr>
          <p:cNvPr id="1048618" name="Content Placeholder 2"/>
          <p:cNvSpPr>
            <a:spLocks noGrp="1"/>
          </p:cNvSpPr>
          <p:nvPr>
            <p:ph idx="1"/>
          </p:nvPr>
        </p:nvSpPr>
        <p:spPr>
          <a:xfrm>
            <a:off x="457200" y="1371600"/>
            <a:ext cx="8686800" cy="4754562"/>
          </a:xfrm>
        </p:spPr>
        <p:txBody>
          <a:bodyPr/>
          <a:lstStyle/>
          <a:p>
            <a:pPr marL="0" indent="0" algn="just">
              <a:buNone/>
            </a:pPr>
            <a:r>
              <a:rPr lang="vi-VN" sz="2200" dirty="0">
                <a:latin typeface="Arial" panose="020B0604020202020204" pitchFamily="34" charset="0"/>
                <a:cs typeface="Arial" panose="020B0604020202020204" pitchFamily="34" charset="0"/>
              </a:rPr>
              <a:t>2. </a:t>
            </a:r>
            <a:r>
              <a:rPr lang="vi-VN" sz="2200" b="1" u="sng" dirty="0">
                <a:latin typeface="Arial" panose="020B0604020202020204" pitchFamily="34" charset="0"/>
                <a:cs typeface="Arial" panose="020B0604020202020204" pitchFamily="34" charset="0"/>
              </a:rPr>
              <a:t>Đề xuất mô hình cụ thể cho trang trại vừa (50 - 1000 lợn)</a:t>
            </a:r>
            <a:r>
              <a:rPr lang="vi-VN" sz="2200" b="1" dirty="0">
                <a:latin typeface="Arial" panose="020B0604020202020204" pitchFamily="34" charset="0"/>
                <a:cs typeface="Arial" panose="020B0604020202020204" pitchFamily="34" charset="0"/>
              </a:rPr>
              <a:t>:</a:t>
            </a:r>
          </a:p>
          <a:p>
            <a:pPr marL="0" indent="0" algn="just">
              <a:buNone/>
            </a:pPr>
            <a:r>
              <a:rPr lang="vi-VN" sz="2200" dirty="0">
                <a:latin typeface="Arial" panose="020B0604020202020204" pitchFamily="34" charset="0"/>
                <a:cs typeface="Arial" panose="020B0604020202020204" pitchFamily="34" charset="0"/>
              </a:rPr>
              <a:t>2.1. Các trang trại chăn nuôi cần phải có diện tích trồng trọt hoặc  liên kết với các trang trại trồng trọt lân cận để sử dụng </a:t>
            </a:r>
            <a:r>
              <a:rPr lang="vi-VN" sz="2200" dirty="0" smtClean="0">
                <a:latin typeface="Arial" panose="020B0604020202020204" pitchFamily="34" charset="0"/>
                <a:cs typeface="Arial" panose="020B0604020202020204" pitchFamily="34" charset="0"/>
              </a:rPr>
              <a:t>hết </a:t>
            </a:r>
            <a:r>
              <a:rPr lang="vi-VN" sz="2200" dirty="0">
                <a:latin typeface="Arial" panose="020B0604020202020204" pitchFamily="34" charset="0"/>
                <a:cs typeface="Arial" panose="020B0604020202020204" pitchFamily="34" charset="0"/>
              </a:rPr>
              <a:t>nước thải chăn nuôi/ nước thải sau bioga cho tưới vườn </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vi-VN" sz="2200" dirty="0" smtClean="0">
                <a:latin typeface="Arial" panose="020B0604020202020204" pitchFamily="34" charset="0"/>
                <a:cs typeface="Arial" panose="020B0604020202020204" pitchFamily="34" charset="0"/>
              </a:rPr>
              <a:t>cần </a:t>
            </a:r>
            <a:r>
              <a:rPr lang="vi-VN" sz="2200" dirty="0">
                <a:latin typeface="Arial" panose="020B0604020202020204" pitchFamily="34" charset="0"/>
                <a:cs typeface="Arial" panose="020B0604020202020204" pitchFamily="34" charset="0"/>
              </a:rPr>
              <a:t>tính toán cụ thể lượng nước thải chăn nuôi xả ra hàng </a:t>
            </a:r>
            <a:r>
              <a:rPr lang="vi-VN" sz="2200" dirty="0" smtClean="0">
                <a:latin typeface="Arial" panose="020B0604020202020204" pitchFamily="34" charset="0"/>
                <a:cs typeface="Arial" panose="020B0604020202020204" pitchFamily="34" charset="0"/>
              </a:rPr>
              <a:t>ngày </a:t>
            </a:r>
            <a:r>
              <a:rPr lang="vi-VN" sz="2200" dirty="0">
                <a:latin typeface="Arial" panose="020B0604020202020204" pitchFamily="34" charset="0"/>
                <a:cs typeface="Arial" panose="020B0604020202020204" pitchFamily="34" charset="0"/>
              </a:rPr>
              <a:t>để đảm bảo tương ứng với nhu cầu tưới (bao gồm tần </a:t>
            </a:r>
            <a:r>
              <a:rPr lang="vi-VN" sz="2200" dirty="0" smtClean="0">
                <a:latin typeface="Arial" panose="020B0604020202020204" pitchFamily="34" charset="0"/>
                <a:cs typeface="Arial" panose="020B0604020202020204" pitchFamily="34" charset="0"/>
              </a:rPr>
              <a:t>suất </a:t>
            </a:r>
            <a:r>
              <a:rPr lang="vi-VN" sz="2200" dirty="0">
                <a:latin typeface="Arial" panose="020B0604020202020204" pitchFamily="34" charset="0"/>
                <a:cs typeface="Arial" panose="020B0604020202020204" pitchFamily="34" charset="0"/>
              </a:rPr>
              <a:t>tưới, lượng nước sử dụng cho mỗi lần tưới và mức độ </a:t>
            </a:r>
            <a:r>
              <a:rPr lang="vi-VN" sz="2200" dirty="0" smtClean="0">
                <a:latin typeface="Arial" panose="020B0604020202020204" pitchFamily="34" charset="0"/>
                <a:cs typeface="Arial" panose="020B0604020202020204" pitchFamily="34" charset="0"/>
              </a:rPr>
              <a:t>hòa </a:t>
            </a:r>
            <a:r>
              <a:rPr lang="vi-VN" sz="2200" dirty="0">
                <a:latin typeface="Arial" panose="020B0604020202020204" pitchFamily="34" charset="0"/>
                <a:cs typeface="Arial" panose="020B0604020202020204" pitchFamily="34" charset="0"/>
              </a:rPr>
              <a:t>loãng khi tưới) của từng cây trồng cụ thể tại các trang trại trồng trọt lân cận </a:t>
            </a:r>
          </a:p>
          <a:p>
            <a:pPr marL="0" indent="0" algn="just">
              <a:buNone/>
            </a:pPr>
            <a:r>
              <a:rPr lang="vi-VN" sz="2200" dirty="0">
                <a:latin typeface="Arial" panose="020B0604020202020204" pitchFamily="34" charset="0"/>
                <a:cs typeface="Arial" panose="020B0604020202020204" pitchFamily="34" charset="0"/>
              </a:rPr>
              <a:t>2.2. Các trang trại cần phải xây lắp hệ thống bể lắng nhiều ngăn để tách bớt chất thải rắn từ phân lỏng đưa sang bể ủ </a:t>
            </a:r>
            <a:r>
              <a:rPr lang="vi-VN" sz="2200" dirty="0" smtClean="0">
                <a:latin typeface="Arial" panose="020B0604020202020204" pitchFamily="34" charset="0"/>
                <a:cs typeface="Arial" panose="020B0604020202020204" pitchFamily="34" charset="0"/>
              </a:rPr>
              <a:t>phân</a:t>
            </a:r>
            <a:r>
              <a:rPr lang="en-US" sz="2200" dirty="0" smtClean="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compost</a:t>
            </a:r>
            <a:r>
              <a:rPr lang="vi-VN" sz="2200" dirty="0">
                <a:latin typeface="Arial" panose="020B0604020202020204" pitchFamily="34" charset="0"/>
                <a:cs typeface="Arial" panose="020B0604020202020204" pitchFamily="34" charset="0"/>
              </a:rPr>
              <a:t>, phần nước thải lỏng còn lại đưa xuống hầm bioga </a:t>
            </a:r>
            <a:r>
              <a:rPr lang="vi-VN" sz="2200" dirty="0" smtClean="0">
                <a:latin typeface="Arial" panose="020B0604020202020204" pitchFamily="34" charset="0"/>
                <a:cs typeface="Arial" panose="020B0604020202020204" pitchFamily="34" charset="0"/>
              </a:rPr>
              <a:t>hoặc </a:t>
            </a:r>
            <a:r>
              <a:rPr lang="vi-VN" sz="2200" dirty="0">
                <a:latin typeface="Arial" panose="020B0604020202020204" pitchFamily="34" charset="0"/>
                <a:cs typeface="Arial" panose="020B0604020202020204" pitchFamily="34" charset="0"/>
              </a:rPr>
              <a:t>bể chứa có xử lý hòa loãng và vi sinh trước khi bơm tưới cho cây trồng (Hình vẽ mô hình kèm theo</a:t>
            </a:r>
            <a:r>
              <a:rPr lang="vi-VN" sz="2200" dirty="0" smtClean="0">
                <a:latin typeface="Arial" panose="020B0604020202020204" pitchFamily="34" charset="0"/>
                <a:cs typeface="Arial" panose="020B0604020202020204" pitchFamily="34" charset="0"/>
              </a:rPr>
              <a:t>)</a:t>
            </a:r>
            <a:endParaRPr lang="en-US" sz="2200" dirty="0" smtClean="0">
              <a:latin typeface="Arial" panose="020B0604020202020204" pitchFamily="34" charset="0"/>
              <a:cs typeface="Arial" panose="020B0604020202020204" pitchFamily="34" charset="0"/>
            </a:endParaRPr>
          </a:p>
          <a:p>
            <a:pPr marL="0" lvl="0" indent="0" algn="r">
              <a:buNone/>
            </a:pPr>
            <a:r>
              <a:rPr lang="en-US" altLang="en-US" sz="2400" i="1" dirty="0">
                <a:solidFill>
                  <a:srgbClr val="002060"/>
                </a:solidFill>
                <a:latin typeface="Arial" charset="0"/>
                <a:ea typeface="Arial" charset="0"/>
                <a:hlinkClick r:id="rId2"/>
              </a:rPr>
              <a:t>http://www.lcasp.org.vn</a:t>
            </a:r>
            <a:r>
              <a:rPr lang="en-US" altLang="en-US" sz="2400" i="1" dirty="0">
                <a:solidFill>
                  <a:srgbClr val="002060"/>
                </a:solidFill>
                <a:latin typeface="Arial" charset="0"/>
                <a:ea typeface="Arial" charset="0"/>
              </a:rPr>
              <a:t> </a:t>
            </a:r>
          </a:p>
          <a:p>
            <a:pPr marL="0" indent="0" algn="just">
              <a:buNone/>
            </a:pPr>
            <a:endParaRPr lang="en-US" sz="2200" dirty="0">
              <a:latin typeface="Arial" panose="020B0604020202020204" pitchFamily="34" charset="0"/>
              <a:cs typeface="Arial" panose="020B0604020202020204" pitchFamily="34" charset="0"/>
            </a:endParaRPr>
          </a:p>
        </p:txBody>
      </p:sp>
      <p:pic>
        <p:nvPicPr>
          <p:cNvPr id="2097181" name="Picture 3" descr="Logo LCASP .jpg"/>
          <p:cNvPicPr>
            <a:picLocks/>
          </p:cNvPicPr>
          <p:nvPr/>
        </p:nvPicPr>
        <p:blipFill>
          <a:blip r:embed="rId3"/>
          <a:srcRect/>
          <a:stretch>
            <a:fillRect/>
          </a:stretch>
        </p:blipFill>
        <p:spPr>
          <a:xfrm>
            <a:off x="0" y="0"/>
            <a:ext cx="1328737" cy="1295400"/>
          </a:xfrm>
          <a:prstGeom prst="rect">
            <a:avLst/>
          </a:prstGeom>
          <a:noFill/>
          <a:ln>
            <a:noFill/>
          </a:ln>
        </p:spPr>
      </p:pic>
    </p:spTree>
  </p:cSld>
  <p:clrMapOvr>
    <a:masterClrMapping/>
  </p:clrMapOvr>
  <p:transition spd="slow">
    <p:wipe dir="d"/>
  </p:transition>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1884</Words>
  <Application>Microsoft Office PowerPoint</Application>
  <PresentationFormat>On-screen Show (4:3)</PresentationFormat>
  <Paragraphs>100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主题</vt:lpstr>
      <vt:lpstr> THỰC TRẠNG Ô NHIỄM MÔI TRƯỜNG CHĂN NUÔI  VÀ ĐỀ XUẤT GIẢI PHÁP XỬ LÝ TOÀN DIỆN  MÔI TRƯỜNG CHĂN NUÔI TRANG TRẠI  DỰ ÁN HỖ TRỢ NÔNG NGHIỆP CÁC BON THẤP (LCASP)  No. 2968-VIE (SF)    </vt:lpstr>
      <vt:lpstr>GIỚI THIỆU VỀ DỰ ÁN HỖ TRỢ NÔNG NGHIỆP CÁC BON THẤP (LCASP)</vt:lpstr>
      <vt:lpstr>MỤC TIÊU CỦA DỰ ÁN LCASP</vt:lpstr>
      <vt:lpstr>TỔNG QUAN HIỆN TRẠNG SỬ DỤNG  CHẤT THẢI CHĂN NUÔI Ở VIỆT NAM</vt:lpstr>
      <vt:lpstr>MỘT SỐ PHÁT HIỆN CỦA DỰ ÁN LCASP VỀ  THỰC TRẠNG Ô NHIỄM MÔI TRƯỜNG CHĂN NUÔI</vt:lpstr>
      <vt:lpstr>MỘT SỐ PHÁT HIỆN CỦA DỰ ÁN LCASP VỀ  THỰC TRẠNG Ô NHIỄM MÔI TRƯỜNG CHĂN NUÔI</vt:lpstr>
      <vt:lpstr>MỘT SỐ PHÁT HIỆN CỦA DỰ ÁN LCASP VỀ  THỰC TRẠNG Ô NHIỄM MÔI TRƯỜNG CHĂN NUÔI</vt:lpstr>
      <vt:lpstr>ĐỀ XUẤT GIẢI PHÁP XỬ LÝ TOÀN DIỆN  CHẤT THẢI CHĂN NUÔI TRANG TRẠI</vt:lpstr>
      <vt:lpstr>ĐỀ XUẤT GIẢI PHÁP XỬ LÝ TOÀN DIỆN  CHẤT THẢI CHĂN NUÔI TRANG TRẠI</vt:lpstr>
      <vt:lpstr>THIẾT KẾ BỂ LCASP – Đề xuất mô hình cho trang trại vừa</vt:lpstr>
      <vt:lpstr>ĐỀ XUẤT GIẢI PHÁP XỬ LÝ TOÀN DIỆN  CHẤT THẢI CHĂN NUÔI TRANG TRẠI</vt:lpstr>
      <vt:lpstr>Đề xuất mô hình cho trang trại lớn (trên 1000 lợn)</vt:lpstr>
      <vt:lpstr>ĐỀ XUẤT GIẢI PHÁP XỬ LÝ TOÀN DIỆN  CHẤT THẢI CHĂN NUÔI TRANG TRẠI</vt:lpstr>
      <vt:lpstr> Máy ép phân cho một trang trại chăn nuôi tại Bình Định  </vt:lpstr>
      <vt:lpstr> Máy phát điện sử dụng khí ga quy mô vừa   </vt:lpstr>
      <vt:lpstr> Công trình khí sinh học quy mô lớn  (công nghệ phủ bạt HDPE)  </vt:lpstr>
      <vt:lpstr> Sử dụng nước thải sau bioga để tưới chè tại Sơn La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Dự án Hỗ trợ Nông nghiệp  Các bon thấp</dc:title>
  <dc:creator>Ninh Hoang</dc:creator>
  <cp:lastModifiedBy>Cty TNHH Thien Son</cp:lastModifiedBy>
  <cp:revision>9</cp:revision>
  <dcterms:created xsi:type="dcterms:W3CDTF">2013-04-28T17:32:32Z</dcterms:created>
  <dcterms:modified xsi:type="dcterms:W3CDTF">2017-10-20T10:15:02Z</dcterms:modified>
</cp:coreProperties>
</file>