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0">
  <p:sldMasterIdLst>
    <p:sldMasterId id="2147483648" r:id="rId1"/>
  </p:sldMasterIdLst>
  <p:notesMasterIdLst>
    <p:notesMasterId r:id="rId21"/>
  </p:notesMasterIdLst>
  <p:sldIdLst>
    <p:sldId id="257" r:id="rId2"/>
    <p:sldId id="258" r:id="rId3"/>
    <p:sldId id="259" r:id="rId4"/>
    <p:sldId id="260" r:id="rId5"/>
    <p:sldId id="261" r:id="rId6"/>
    <p:sldId id="262" r:id="rId7"/>
    <p:sldId id="263" r:id="rId8"/>
    <p:sldId id="275" r:id="rId9"/>
    <p:sldId id="276" r:id="rId10"/>
    <p:sldId id="277" r:id="rId11"/>
    <p:sldId id="278" r:id="rId12"/>
    <p:sldId id="279" r:id="rId13"/>
    <p:sldId id="282" r:id="rId14"/>
    <p:sldId id="281" r:id="rId15"/>
    <p:sldId id="271" r:id="rId16"/>
    <p:sldId id="272" r:id="rId17"/>
    <p:sldId id="273" r:id="rId18"/>
    <p:sldId id="283" r:id="rId19"/>
    <p:sldId id="284" r:id="rId20"/>
  </p:sldIdLst>
  <p:sldSz cx="9144000" cy="6858000" type="screen4x3"/>
  <p:notesSz cx="6858000" cy="9144000"/>
  <p:defaultTex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5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62" autoAdjust="0"/>
    <p:restoredTop sz="93712" autoAdjust="0"/>
  </p:normalViewPr>
  <p:slideViewPr>
    <p:cSldViewPr>
      <p:cViewPr varScale="1">
        <p:scale>
          <a:sx n="76" d="100"/>
          <a:sy n="76" d="100"/>
        </p:scale>
        <p:origin x="1302"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75"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76"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77"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78"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79"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80"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extLst>
      <p:ext uri="{BB962C8B-B14F-4D97-AF65-F5344CB8AC3E}">
        <p14:creationId xmlns:p14="http://schemas.microsoft.com/office/powerpoint/2010/main" val="16534712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48583" name="Date Placeholder 104859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10/16/2017</a:t>
            </a:fld>
            <a:endParaRPr lang="en-US" altLang="en-US" sz="1200">
              <a:solidFill>
                <a:srgbClr val="898989"/>
              </a:solidFill>
              <a:latin typeface="Calibri" pitchFamily="34" charset="0"/>
            </a:endParaRPr>
          </a:p>
        </p:txBody>
      </p:sp>
      <p:sp>
        <p:nvSpPr>
          <p:cNvPr id="1048584" name="Slide Number Placeholder 1048598"/>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85" name="Footer Placeholder 1048599"/>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transition spd="slow">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64" name="Title 1"/>
          <p:cNvSpPr>
            <a:spLocks noGrp="1"/>
          </p:cNvSpPr>
          <p:nvPr>
            <p:ph type="title"/>
          </p:nvPr>
        </p:nvSpPr>
        <p:spPr/>
        <p:txBody>
          <a:bodyPr/>
          <a:lstStyle/>
          <a:p>
            <a:r>
              <a:rPr lang="en-US" smtClean="0"/>
              <a:t>Click to edit Master title style</a:t>
            </a:r>
            <a:endParaRPr lang="en-US"/>
          </a:p>
        </p:txBody>
      </p:sp>
      <p:sp>
        <p:nvSpPr>
          <p:cNvPr id="1048665"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66" name="Date Placeholder 1048659"/>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10/16/2017</a:t>
            </a:fld>
            <a:endParaRPr lang="en-US" altLang="en-US" sz="1200">
              <a:solidFill>
                <a:srgbClr val="898989"/>
              </a:solidFill>
              <a:latin typeface="Calibri" pitchFamily="34" charset="0"/>
            </a:endParaRPr>
          </a:p>
        </p:txBody>
      </p:sp>
      <p:sp>
        <p:nvSpPr>
          <p:cNvPr id="1048667" name="Slide Number Placeholder 1048660"/>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668" name="Footer Placeholder 1048661"/>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45"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646"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47" name="Date Placeholder 1048640"/>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10/16/2017</a:t>
            </a:fld>
            <a:endParaRPr lang="en-US" altLang="en-US" sz="1200">
              <a:solidFill>
                <a:srgbClr val="898989"/>
              </a:solidFill>
              <a:latin typeface="Calibri" pitchFamily="34" charset="0"/>
            </a:endParaRPr>
          </a:p>
        </p:txBody>
      </p:sp>
      <p:sp>
        <p:nvSpPr>
          <p:cNvPr id="1048648" name="Slide Number Placeholder 1048641"/>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649" name="Footer Placeholder 1048642"/>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8" name="Title 1"/>
          <p:cNvSpPr>
            <a:spLocks noGrp="1"/>
          </p:cNvSpPr>
          <p:nvPr>
            <p:ph type="title"/>
          </p:nvPr>
        </p:nvSpPr>
        <p:spPr/>
        <p:txBody>
          <a:bodyPr/>
          <a:lstStyle/>
          <a:p>
            <a:r>
              <a:rPr lang="en-US" smtClean="0"/>
              <a:t>Click to edit Master title style</a:t>
            </a:r>
            <a:endParaRPr lang="en-US"/>
          </a:p>
        </p:txBody>
      </p:sp>
      <p:sp>
        <p:nvSpPr>
          <p:cNvPr id="1048589"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0" name="Date Placeholder 1048582"/>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10/16/2017</a:t>
            </a:fld>
            <a:endParaRPr lang="en-US" altLang="en-US" sz="1200">
              <a:solidFill>
                <a:srgbClr val="898989"/>
              </a:solidFill>
              <a:latin typeface="Calibri" pitchFamily="34" charset="0"/>
            </a:endParaRPr>
          </a:p>
        </p:txBody>
      </p:sp>
      <p:sp>
        <p:nvSpPr>
          <p:cNvPr id="1048591" name="Slide Number Placeholder 1048583"/>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92" name="Footer Placeholder 1048584"/>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transition spd="slow">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59"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1048660"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61" name="Date Placeholder 1048654"/>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10/16/2017</a:t>
            </a:fld>
            <a:endParaRPr lang="en-US" altLang="en-US" sz="1200">
              <a:solidFill>
                <a:srgbClr val="898989"/>
              </a:solidFill>
              <a:latin typeface="Calibri" pitchFamily="34" charset="0"/>
            </a:endParaRPr>
          </a:p>
        </p:txBody>
      </p:sp>
      <p:sp>
        <p:nvSpPr>
          <p:cNvPr id="1048662" name="Slide Number Placeholder 1048655"/>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663" name="Footer Placeholder 1048656"/>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27" name="Title 1"/>
          <p:cNvSpPr>
            <a:spLocks noGrp="1"/>
          </p:cNvSpPr>
          <p:nvPr>
            <p:ph type="title"/>
          </p:nvPr>
        </p:nvSpPr>
        <p:spPr/>
        <p:txBody>
          <a:bodyPr/>
          <a:lstStyle/>
          <a:p>
            <a:r>
              <a:rPr lang="en-US" smtClean="0"/>
              <a:t>Click to edit Master title style</a:t>
            </a:r>
            <a:endParaRPr lang="en-US"/>
          </a:p>
        </p:txBody>
      </p:sp>
      <p:sp>
        <p:nvSpPr>
          <p:cNvPr id="1048628"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9"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0" name="Date Placeholder 1048623"/>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10/16/2017</a:t>
            </a:fld>
            <a:endParaRPr lang="en-US" altLang="en-US" sz="1200">
              <a:solidFill>
                <a:srgbClr val="898989"/>
              </a:solidFill>
              <a:latin typeface="Calibri" pitchFamily="34" charset="0"/>
            </a:endParaRPr>
          </a:p>
        </p:txBody>
      </p:sp>
      <p:sp>
        <p:nvSpPr>
          <p:cNvPr id="1048631" name="Slide Number Placeholder 1048624"/>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632" name="Footer Placeholder 1048625"/>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33" name="Title 1"/>
          <p:cNvSpPr>
            <a:spLocks noGrp="1"/>
          </p:cNvSpPr>
          <p:nvPr>
            <p:ph type="title"/>
          </p:nvPr>
        </p:nvSpPr>
        <p:spPr/>
        <p:txBody>
          <a:bodyPr/>
          <a:lstStyle/>
          <a:p>
            <a:r>
              <a:rPr lang="en-US" smtClean="0"/>
              <a:t>Click to edit Master title style</a:t>
            </a:r>
            <a:endParaRPr lang="en-US"/>
          </a:p>
        </p:txBody>
      </p:sp>
      <p:sp>
        <p:nvSpPr>
          <p:cNvPr id="1048634"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35"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6"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37"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8" name="Date Placeholder 1048631"/>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10/16/2017</a:t>
            </a:fld>
            <a:endParaRPr lang="en-US" altLang="en-US" sz="1200">
              <a:solidFill>
                <a:srgbClr val="898989"/>
              </a:solidFill>
              <a:latin typeface="Calibri" pitchFamily="34" charset="0"/>
            </a:endParaRPr>
          </a:p>
        </p:txBody>
      </p:sp>
      <p:sp>
        <p:nvSpPr>
          <p:cNvPr id="1048639" name="Slide Number Placeholder 1048632"/>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640" name="Footer Placeholder 1048633"/>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41" name="Title 1"/>
          <p:cNvSpPr>
            <a:spLocks noGrp="1"/>
          </p:cNvSpPr>
          <p:nvPr>
            <p:ph type="title"/>
          </p:nvPr>
        </p:nvSpPr>
        <p:spPr/>
        <p:txBody>
          <a:bodyPr/>
          <a:lstStyle/>
          <a:p>
            <a:r>
              <a:rPr lang="en-US" smtClean="0"/>
              <a:t>Click to edit Master title style</a:t>
            </a:r>
            <a:endParaRPr lang="en-US"/>
          </a:p>
        </p:txBody>
      </p:sp>
      <p:sp>
        <p:nvSpPr>
          <p:cNvPr id="1048642" name="Date Placeholder 1048635"/>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10/16/2017</a:t>
            </a:fld>
            <a:endParaRPr lang="en-US" altLang="en-US" sz="1200">
              <a:solidFill>
                <a:srgbClr val="898989"/>
              </a:solidFill>
              <a:latin typeface="Calibri" pitchFamily="34" charset="0"/>
            </a:endParaRPr>
          </a:p>
        </p:txBody>
      </p:sp>
      <p:sp>
        <p:nvSpPr>
          <p:cNvPr id="1048643" name="Slide Number Placeholder 1048636"/>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644" name="Footer Placeholder 1048637"/>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50" name="Date Placeholder 1048643"/>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10/16/2017</a:t>
            </a:fld>
            <a:endParaRPr lang="en-US" altLang="en-US" sz="1200">
              <a:solidFill>
                <a:srgbClr val="898989"/>
              </a:solidFill>
              <a:latin typeface="Calibri" pitchFamily="34" charset="0"/>
            </a:endParaRPr>
          </a:p>
        </p:txBody>
      </p:sp>
      <p:sp>
        <p:nvSpPr>
          <p:cNvPr id="1048651" name="Slide Number Placeholder 1048644"/>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652" name="Footer Placeholder 1048645"/>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69"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1048670"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71"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72" name="Date Placeholder 1048665"/>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10/16/2017</a:t>
            </a:fld>
            <a:endParaRPr lang="en-US" altLang="en-US" sz="1200">
              <a:solidFill>
                <a:srgbClr val="898989"/>
              </a:solidFill>
              <a:latin typeface="Calibri" pitchFamily="34" charset="0"/>
            </a:endParaRPr>
          </a:p>
        </p:txBody>
      </p:sp>
      <p:sp>
        <p:nvSpPr>
          <p:cNvPr id="1048673" name="Slide Number Placeholder 1048666"/>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674" name="Footer Placeholder 1048667"/>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53"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1048654" name="Picture Placeholder 2"/>
          <p:cNvSpPr>
            <a:spLocks noGrp="1"/>
          </p:cNvSpPr>
          <p:nvPr>
            <p:ph type="pic" idx="1"/>
          </p:nvPr>
        </p:nvSpPr>
        <p:spPr>
          <a:xfrm>
            <a:off x="1792288" y="612775"/>
            <a:ext cx="5486400" cy="4114800"/>
          </a:xfrm>
        </p:spPr>
        <p:txBody>
          <a:bodyPr vert="horz" wrap="square" lIns="91440" tIns="45720" rIns="91440" bIns="45720" numCol="1" rtlCol="0" anchor="t" anchorCtr="0" compatLnSpc="1">
            <a:prstTxWarp prst="textNoShape">
              <a:avLst/>
            </a:prstTxWarp>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charset="0"/>
              <a:buNone/>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1048655"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56" name="Date Placeholder 1048649"/>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10/16/2017</a:t>
            </a:fld>
            <a:endParaRPr lang="en-US" altLang="en-US" sz="1200">
              <a:solidFill>
                <a:srgbClr val="898989"/>
              </a:solidFill>
              <a:latin typeface="Calibri" pitchFamily="34" charset="0"/>
            </a:endParaRPr>
          </a:p>
        </p:txBody>
      </p:sp>
      <p:sp>
        <p:nvSpPr>
          <p:cNvPr id="1048657" name="Slide Number Placeholder 1048650"/>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658" name="Footer Placeholder 1048651"/>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48576" name="Title Placeholder 1048575"/>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p>
            <a:pPr lvl="0"/>
            <a:r>
              <a:rPr lang="zh-CN" altLang="en-US"/>
              <a:t>Click to edit Master title style</a:t>
            </a:r>
          </a:p>
        </p:txBody>
      </p:sp>
      <p:sp>
        <p:nvSpPr>
          <p:cNvPr id="1048577" name="Text Placeholder 1048576"/>
          <p:cNvSpPr>
            <a:spLocks noGrp="1"/>
          </p:cNvSpPr>
          <p:nvPr>
            <p:ph type="body" idx="1"/>
          </p:nvPr>
        </p:nvSpPr>
        <p:spPr>
          <a:xfrm>
            <a:off x="457200" y="1600200"/>
            <a:ext cx="8229600" cy="4525962"/>
          </a:xfrm>
          <a:prstGeom prst="rect">
            <a:avLst/>
          </a:prstGeom>
          <a:noFill/>
          <a:ln>
            <a:noFill/>
          </a:ln>
        </p:spPr>
        <p:txBody>
          <a:bodyPr vert="horz" lIns="91440" tIns="45720" rIns="91440" bIns="45720" anchor="t"/>
          <a:lstStyle/>
          <a:p>
            <a:pPr lvl="0"/>
            <a:r>
              <a:rPr lang="zh-CN" altLang="en-US"/>
              <a:t>Click to edit Master text styles</a:t>
            </a:r>
          </a:p>
          <a:p>
            <a:pPr lvl="1"/>
            <a:r>
              <a:rPr lang="zh-CN" altLang="en-US"/>
              <a:t>Second level</a:t>
            </a:r>
          </a:p>
          <a:p>
            <a:pPr lvl="2"/>
            <a:r>
              <a:rPr lang="zh-CN" altLang="en-US"/>
              <a:t>Third level</a:t>
            </a:r>
          </a:p>
          <a:p>
            <a:pPr lvl="3"/>
            <a:r>
              <a:rPr lang="zh-CN" altLang="en-US"/>
              <a:t>Fourth level</a:t>
            </a:r>
          </a:p>
          <a:p>
            <a:pPr lvl="4"/>
            <a:r>
              <a:rPr lang="zh-CN" altLang="en-US"/>
              <a:t>Fifth level</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10/16/2017</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lcasp.org.vn/" TargetMode="Externa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lcasp.org.v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lcasp.org.v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lcasp.org.v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jpe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jpeg"/><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lcasp.org.v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lcasp.org.v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cb54HgGBEfA&amp;t=35s&amp;index=1&amp;list=PL87-0mMoyPavfA5WmNtPfM9TDBXV0Q-VB" TargetMode="External"/><Relationship Id="rId2" Type="http://schemas.openxmlformats.org/officeDocument/2006/relationships/hyperlink" Target="https://www.youtube.com/watch?v=sZN4qo8NE7M&amp;t=56s&amp;index=4&amp;list=PL87-0mMoyPavfA5WmNtPfM9TDBXV0Q-VB"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www.lcasp.org.vn/"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lcasp.org.vn/" TargetMode="External"/><Relationship Id="rId2" Type="http://schemas.openxmlformats.org/officeDocument/2006/relationships/hyperlink" Target="http://www.lcasp.org.vn/vi/news/nam-2016-nong-dan-tinh-ben-tre-ban-phan-bo-duoc-khoang-24-ty-dong-337.html"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lcasp.org.v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lcasp.org.vn/" TargetMode="External"/><Relationship Id="rId2" Type="http://schemas.openxmlformats.org/officeDocument/2006/relationships/hyperlink" Target="http://www.lcasp.org.vn/vi/operation/nghien-cuu-hieu-qua-kinh-te-cua-cac-cong-trinh-khi-sinh-hoc-nham-giai-thich-hanh-vi-dau-tu-xu-ly-moi-truong-cua-cac-ho-chan-nuoi-48.html"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lcasp.org.v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lcasp.org.v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048604"/>
          <p:cNvSpPr>
            <a:spLocks noGrp="1"/>
          </p:cNvSpPr>
          <p:nvPr>
            <p:ph type="ctrTitle"/>
          </p:nvPr>
        </p:nvSpPr>
        <p:spPr>
          <a:xfrm>
            <a:off x="661987" y="2133601"/>
            <a:ext cx="8177214" cy="2667000"/>
          </a:xfrm>
          <a:prstGeom prst="rect">
            <a:avLst/>
          </a:prstGeom>
          <a:noFill/>
          <a:ln>
            <a:noFill/>
          </a:ln>
        </p:spPr>
        <p:txBody>
          <a:bodyPr vert="horz" lIns="91440" tIns="45720" rIns="91440" bIns="45720" anchor="ctr"/>
          <a:lstStyle>
            <a:lvl1pPr algn="ctr">
              <a:defRPr sz="4400"/>
            </a:lvl1pPr>
          </a:lstStyle>
          <a:p>
            <a:pPr lvl="0" eaLnBrk="1" latinLnBrk="1" hangingPunct="1"/>
            <a:r>
              <a:rPr sz="2300" dirty="0"/>
              <a:t/>
            </a:r>
            <a:br>
              <a:rPr sz="2300" dirty="0"/>
            </a:br>
            <a:r>
              <a:rPr lang="en-US" sz="2300" dirty="0" smtClean="0"/>
              <a:t/>
            </a:r>
            <a:br>
              <a:rPr lang="en-US" sz="2300" dirty="0" smtClean="0"/>
            </a:br>
            <a:r>
              <a:rPr lang="en-US" sz="2400" b="1" dirty="0" smtClean="0">
                <a:solidFill>
                  <a:srgbClr val="002060"/>
                </a:solidFill>
                <a:latin typeface="Arial" panose="020B0604020202020204" pitchFamily="34" charset="0"/>
                <a:cs typeface="Arial" panose="020B0604020202020204" pitchFamily="34" charset="0"/>
              </a:rPr>
              <a:t>PHÂN TÍCH </a:t>
            </a:r>
            <a:r>
              <a:rPr lang="en-US" altLang="en-US" sz="2400" b="1" dirty="0" smtClean="0">
                <a:solidFill>
                  <a:srgbClr val="002060"/>
                </a:solidFill>
                <a:latin typeface="Arial" panose="020B0604020202020204" pitchFamily="34" charset="0"/>
                <a:cs typeface="Arial" panose="020B0604020202020204" pitchFamily="34" charset="0"/>
              </a:rPr>
              <a:t>HIỆN </a:t>
            </a:r>
            <a:r>
              <a:rPr lang="en-US" altLang="en-US" sz="2400" b="1" dirty="0">
                <a:solidFill>
                  <a:srgbClr val="002060"/>
                </a:solidFill>
                <a:latin typeface="Arial" panose="020B0604020202020204" pitchFamily="34" charset="0"/>
                <a:cs typeface="Arial" panose="020B0604020202020204" pitchFamily="34" charset="0"/>
              </a:rPr>
              <a:t>TRẠNG</a:t>
            </a:r>
            <a:r>
              <a:rPr lang="en-US" altLang="vi-VN" sz="2400" b="1" dirty="0">
                <a:solidFill>
                  <a:srgbClr val="002060"/>
                </a:solidFill>
                <a:latin typeface="Arial" panose="020B0604020202020204" pitchFamily="34" charset="0"/>
                <a:cs typeface="Arial" panose="020B0604020202020204" pitchFamily="34" charset="0"/>
              </a:rPr>
              <a:t> </a:t>
            </a:r>
            <a:r>
              <a:rPr lang="vi-VN" altLang="en-US" sz="2400" b="1" dirty="0" smtClean="0">
                <a:solidFill>
                  <a:srgbClr val="002060"/>
                </a:solidFill>
                <a:latin typeface="Arial" panose="020B0604020202020204" pitchFamily="34" charset="0"/>
                <a:cs typeface="Arial" panose="020B0604020202020204" pitchFamily="34" charset="0"/>
              </a:rPr>
              <a:t>Ô</a:t>
            </a:r>
            <a:r>
              <a:rPr lang="en-US" altLang="vi-VN" sz="2400" b="1" dirty="0" smtClean="0">
                <a:solidFill>
                  <a:srgbClr val="002060"/>
                </a:solidFill>
                <a:latin typeface="Arial" panose="020B0604020202020204" pitchFamily="34" charset="0"/>
                <a:cs typeface="Arial" panose="020B0604020202020204" pitchFamily="34" charset="0"/>
              </a:rPr>
              <a:t> </a:t>
            </a:r>
            <a:r>
              <a:rPr lang="en-US" altLang="vi-VN" sz="2400" b="1" dirty="0">
                <a:solidFill>
                  <a:srgbClr val="002060"/>
                </a:solidFill>
                <a:latin typeface="Arial" panose="020B0604020202020204" pitchFamily="34" charset="0"/>
                <a:cs typeface="Arial" panose="020B0604020202020204" pitchFamily="34" charset="0"/>
              </a:rPr>
              <a:t>NHIỄM </a:t>
            </a:r>
            <a:r>
              <a:rPr lang="en-US" altLang="en-US" sz="2400" b="1" dirty="0" smtClean="0">
                <a:solidFill>
                  <a:srgbClr val="002060"/>
                </a:solidFill>
                <a:latin typeface="Arial" panose="020B0604020202020204" pitchFamily="34" charset="0"/>
                <a:cs typeface="Arial" panose="020B0604020202020204" pitchFamily="34" charset="0"/>
              </a:rPr>
              <a:t>MÔI </a:t>
            </a:r>
            <a:r>
              <a:rPr lang="en-US" altLang="en-US" sz="2400" b="1" dirty="0">
                <a:solidFill>
                  <a:srgbClr val="002060"/>
                </a:solidFill>
                <a:latin typeface="Arial" panose="020B0604020202020204" pitchFamily="34" charset="0"/>
                <a:cs typeface="Arial" panose="020B0604020202020204" pitchFamily="34" charset="0"/>
              </a:rPr>
              <a:t>TRƯỜNG </a:t>
            </a:r>
            <a:r>
              <a:rPr lang="en-US" altLang="en-US" sz="2400" b="1" dirty="0" smtClean="0">
                <a:solidFill>
                  <a:srgbClr val="002060"/>
                </a:solidFill>
                <a:latin typeface="Arial" panose="020B0604020202020204" pitchFamily="34" charset="0"/>
                <a:cs typeface="Arial" panose="020B0604020202020204" pitchFamily="34" charset="0"/>
              </a:rPr>
              <a:t/>
            </a:r>
            <a:br>
              <a:rPr lang="en-US" altLang="en-US" sz="2400" b="1" dirty="0" smtClean="0">
                <a:solidFill>
                  <a:srgbClr val="002060"/>
                </a:solidFill>
                <a:latin typeface="Arial" panose="020B0604020202020204" pitchFamily="34" charset="0"/>
                <a:cs typeface="Arial" panose="020B0604020202020204" pitchFamily="34" charset="0"/>
              </a:rPr>
            </a:br>
            <a:r>
              <a:rPr lang="en-US" altLang="en-US" sz="2400" b="1" dirty="0" smtClean="0">
                <a:solidFill>
                  <a:srgbClr val="002060"/>
                </a:solidFill>
                <a:latin typeface="Arial" panose="020B0604020202020204" pitchFamily="34" charset="0"/>
                <a:cs typeface="Arial" panose="020B0604020202020204" pitchFamily="34" charset="0"/>
              </a:rPr>
              <a:t>CHĂN NUÔI </a:t>
            </a:r>
            <a:r>
              <a:rPr lang="en-US" altLang="vi-VN" sz="2400" b="1" dirty="0" smtClean="0">
                <a:solidFill>
                  <a:srgbClr val="002060"/>
                </a:solidFill>
                <a:latin typeface="Arial" panose="020B0604020202020204" pitchFamily="34" charset="0"/>
                <a:cs typeface="Arial" panose="020B0604020202020204" pitchFamily="34" charset="0"/>
              </a:rPr>
              <a:t>VÀ </a:t>
            </a:r>
            <a:r>
              <a:rPr lang="vi-VN" altLang="en-US" sz="2400" b="1" dirty="0">
                <a:solidFill>
                  <a:srgbClr val="002060"/>
                </a:solidFill>
                <a:latin typeface="Arial" panose="020B0604020202020204" pitchFamily="34" charset="0"/>
                <a:cs typeface="Arial" panose="020B0604020202020204" pitchFamily="34" charset="0"/>
              </a:rPr>
              <a:t>ĐỀ</a:t>
            </a:r>
            <a:r>
              <a:rPr lang="en-US" altLang="vi-VN" sz="2400" b="1" dirty="0">
                <a:solidFill>
                  <a:srgbClr val="002060"/>
                </a:solidFill>
                <a:latin typeface="Arial" panose="020B0604020202020204" pitchFamily="34" charset="0"/>
                <a:cs typeface="Arial" panose="020B0604020202020204" pitchFamily="34" charset="0"/>
              </a:rPr>
              <a:t> XUẤT </a:t>
            </a:r>
            <a:r>
              <a:rPr lang="en-US" altLang="vi-VN" sz="2400" b="1" dirty="0" smtClean="0">
                <a:solidFill>
                  <a:srgbClr val="002060"/>
                </a:solidFill>
                <a:latin typeface="Arial" panose="020B0604020202020204" pitchFamily="34" charset="0"/>
                <a:cs typeface="Arial" panose="020B0604020202020204" pitchFamily="34" charset="0"/>
              </a:rPr>
              <a:t>CẢI THIỆN CHÍNH SÁCH</a:t>
            </a:r>
            <a:r>
              <a:rPr lang="en-US" altLang="vi-VN" sz="2400" b="1" dirty="0">
                <a:solidFill>
                  <a:srgbClr val="002060"/>
                </a:solidFill>
                <a:latin typeface="Arial" panose="020B0604020202020204" pitchFamily="34" charset="0"/>
                <a:cs typeface="Arial" panose="020B0604020202020204" pitchFamily="34" charset="0"/>
              </a:rPr>
              <a:t/>
            </a:r>
            <a:br>
              <a:rPr lang="en-US" altLang="vi-VN" sz="2400" b="1" dirty="0">
                <a:solidFill>
                  <a:srgbClr val="002060"/>
                </a:solidFill>
                <a:latin typeface="Arial" panose="020B0604020202020204" pitchFamily="34" charset="0"/>
                <a:cs typeface="Arial" panose="020B0604020202020204" pitchFamily="34" charset="0"/>
              </a:rPr>
            </a:br>
            <a:r>
              <a:rPr lang="en-US" altLang="vi-VN" sz="2400" b="1" dirty="0">
                <a:solidFill>
                  <a:srgbClr val="002060"/>
                </a:solidFill>
                <a:latin typeface="Arial" panose="020B0604020202020204" pitchFamily="34" charset="0"/>
                <a:cs typeface="Arial" panose="020B0604020202020204" pitchFamily="34" charset="0"/>
              </a:rPr>
              <a:t>QUẢN </a:t>
            </a:r>
            <a:r>
              <a:rPr lang="en-US" altLang="vi-VN" sz="2400" b="1" dirty="0" smtClean="0">
                <a:solidFill>
                  <a:srgbClr val="002060"/>
                </a:solidFill>
                <a:latin typeface="Arial" panose="020B0604020202020204" pitchFamily="34" charset="0"/>
                <a:cs typeface="Arial" panose="020B0604020202020204" pitchFamily="34" charset="0"/>
              </a:rPr>
              <a:t>LÝ</a:t>
            </a:r>
            <a:r>
              <a:rPr lang="vi-VN" altLang="vi-VN" sz="2400" b="1" dirty="0" smtClean="0">
                <a:solidFill>
                  <a:srgbClr val="002060"/>
                </a:solidFill>
                <a:latin typeface="Arial" panose="020B0604020202020204" pitchFamily="34" charset="0"/>
                <a:cs typeface="Arial" panose="020B0604020202020204" pitchFamily="34" charset="0"/>
              </a:rPr>
              <a:t> PHÙ HỢP VỚI THỰC TẾ SẢN XUẤT NHẰM </a:t>
            </a:r>
            <a:br>
              <a:rPr lang="vi-VN" altLang="vi-VN" sz="2400" b="1" dirty="0" smtClean="0">
                <a:solidFill>
                  <a:srgbClr val="002060"/>
                </a:solidFill>
                <a:latin typeface="Arial" panose="020B0604020202020204" pitchFamily="34" charset="0"/>
                <a:cs typeface="Arial" panose="020B0604020202020204" pitchFamily="34" charset="0"/>
              </a:rPr>
            </a:br>
            <a:r>
              <a:rPr lang="vi-VN" altLang="vi-VN" sz="2400" b="1" dirty="0" smtClean="0">
                <a:solidFill>
                  <a:srgbClr val="002060"/>
                </a:solidFill>
                <a:latin typeface="Arial" panose="020B0604020202020204" pitchFamily="34" charset="0"/>
                <a:cs typeface="Arial" panose="020B0604020202020204" pitchFamily="34" charset="0"/>
              </a:rPr>
              <a:t>NÂNG CAO TÍNH HIỆU QUẢ VÀ BỀN VỮNG</a:t>
            </a:r>
            <a:br>
              <a:rPr lang="vi-VN" altLang="vi-VN" sz="2400" b="1" dirty="0" smtClean="0">
                <a:solidFill>
                  <a:srgbClr val="002060"/>
                </a:solidFill>
                <a:latin typeface="Arial" panose="020B0604020202020204" pitchFamily="34" charset="0"/>
                <a:cs typeface="Arial" panose="020B0604020202020204" pitchFamily="34" charset="0"/>
              </a:rPr>
            </a:br>
            <a:r>
              <a:rPr lang="vi-VN" altLang="vi-VN" sz="2400" b="1" dirty="0" smtClean="0">
                <a:solidFill>
                  <a:srgbClr val="002060"/>
                </a:solidFill>
                <a:latin typeface="Arial" panose="020B0604020202020204" pitchFamily="34" charset="0"/>
                <a:cs typeface="Arial" panose="020B0604020202020204" pitchFamily="34" charset="0"/>
              </a:rPr>
              <a:t>---- </a:t>
            </a:r>
            <a:r>
              <a:rPr sz="2400" dirty="0">
                <a:latin typeface="Arial" panose="020B0604020202020204" pitchFamily="34" charset="0"/>
                <a:cs typeface="Arial" panose="020B0604020202020204" pitchFamily="34" charset="0"/>
              </a:rPr>
              <a:t/>
            </a:r>
            <a:br>
              <a:rPr sz="2400" dirty="0">
                <a:latin typeface="Arial" panose="020B0604020202020204" pitchFamily="34" charset="0"/>
                <a:cs typeface="Arial" panose="020B0604020202020204" pitchFamily="34" charset="0"/>
              </a:rPr>
            </a:br>
            <a:r>
              <a:rPr lang="en-US" altLang="en-US" sz="2000" b="1" dirty="0">
                <a:solidFill>
                  <a:srgbClr val="002060"/>
                </a:solidFill>
                <a:latin typeface="Arial" panose="020B0604020202020204" pitchFamily="34" charset="0"/>
                <a:cs typeface="Arial" panose="020B0604020202020204" pitchFamily="34" charset="0"/>
              </a:rPr>
              <a:t>DỰ ÁN HỖ TRỢ NÔNG NGHIỆP CÁC BON THẤP (LCASP) </a:t>
            </a:r>
            <a:r>
              <a:rPr lang="en-US" altLang="vi-VN" sz="2000" b="1" dirty="0">
                <a:solidFill>
                  <a:srgbClr val="002060"/>
                </a:solidFill>
                <a:latin typeface="Arial" panose="020B0604020202020204" pitchFamily="34" charset="0"/>
                <a:cs typeface="Arial" panose="020B0604020202020204" pitchFamily="34" charset="0"/>
              </a:rPr>
              <a:t/>
            </a:r>
            <a:br>
              <a:rPr lang="en-US" altLang="vi-VN" sz="2000" b="1" dirty="0">
                <a:solidFill>
                  <a:srgbClr val="002060"/>
                </a:solidFill>
                <a:latin typeface="Arial" panose="020B0604020202020204" pitchFamily="34" charset="0"/>
                <a:cs typeface="Arial" panose="020B0604020202020204" pitchFamily="34" charset="0"/>
              </a:rPr>
            </a:br>
            <a:r>
              <a:rPr lang="en-US" altLang="vi-VN" sz="2000" b="1" dirty="0">
                <a:solidFill>
                  <a:srgbClr val="002060"/>
                </a:solidFill>
                <a:latin typeface="Arial" panose="020B0604020202020204" pitchFamily="34" charset="0"/>
                <a:cs typeface="Arial" panose="020B0604020202020204" pitchFamily="34" charset="0"/>
              </a:rPr>
              <a:t>No. 2968-VIE (SF</a:t>
            </a:r>
            <a:r>
              <a:rPr lang="en-US" altLang="vi-VN" sz="2000" b="1" dirty="0" smtClean="0">
                <a:solidFill>
                  <a:srgbClr val="002060"/>
                </a:solidFill>
                <a:latin typeface="Arial" panose="020B0604020202020204" pitchFamily="34" charset="0"/>
                <a:cs typeface="Arial" panose="020B0604020202020204" pitchFamily="34" charset="0"/>
              </a:rPr>
              <a:t>)</a:t>
            </a:r>
            <a:br>
              <a:rPr lang="en-US" altLang="vi-VN" sz="2000" b="1" dirty="0" smtClean="0">
                <a:solidFill>
                  <a:srgbClr val="002060"/>
                </a:solidFill>
                <a:latin typeface="Arial" panose="020B0604020202020204" pitchFamily="34" charset="0"/>
                <a:cs typeface="Arial" panose="020B0604020202020204" pitchFamily="34" charset="0"/>
              </a:rPr>
            </a:br>
            <a:r>
              <a:rPr lang="en-US" altLang="vi-VN" sz="2000" b="1" dirty="0">
                <a:solidFill>
                  <a:srgbClr val="002060"/>
                </a:solidFill>
                <a:latin typeface="Arial" panose="020B0604020202020204" pitchFamily="34" charset="0"/>
                <a:cs typeface="Arial" panose="020B0604020202020204" pitchFamily="34" charset="0"/>
              </a:rPr>
              <a:t/>
            </a:r>
            <a:br>
              <a:rPr lang="en-US" altLang="vi-VN" sz="2000" b="1" dirty="0">
                <a:solidFill>
                  <a:srgbClr val="002060"/>
                </a:solidFill>
                <a:latin typeface="Arial" panose="020B0604020202020204" pitchFamily="34" charset="0"/>
                <a:cs typeface="Arial" panose="020B0604020202020204" pitchFamily="34" charset="0"/>
              </a:rPr>
            </a:br>
            <a:r>
              <a:rPr lang="en-US" altLang="en-US" sz="2400" i="1" dirty="0" smtClean="0">
                <a:solidFill>
                  <a:schemeClr val="accent6">
                    <a:lumMod val="95000"/>
                    <a:lumOff val="5000"/>
                  </a:schemeClr>
                </a:solidFill>
                <a:latin typeface="Arial" charset="0"/>
                <a:ea typeface="Arial" charset="0"/>
              </a:rPr>
              <a:t> </a:t>
            </a:r>
            <a:r>
              <a:rPr sz="2300" dirty="0"/>
              <a:t/>
            </a:r>
            <a:br>
              <a:rPr sz="2300" dirty="0"/>
            </a:br>
            <a:endParaRPr lang="en-US" altLang="en-US" sz="2300" i="1" dirty="0">
              <a:solidFill>
                <a:srgbClr val="002060"/>
              </a:solidFill>
              <a:latin typeface="Arial" charset="0"/>
              <a:ea typeface="Arial" charset="0"/>
            </a:endParaRPr>
          </a:p>
        </p:txBody>
      </p:sp>
      <p:sp>
        <p:nvSpPr>
          <p:cNvPr id="1048587" name="Subtitle 1048605"/>
          <p:cNvSpPr>
            <a:spLocks noGrp="1"/>
          </p:cNvSpPr>
          <p:nvPr>
            <p:ph type="subTitle" idx="1"/>
          </p:nvPr>
        </p:nvSpPr>
        <p:spPr>
          <a:xfrm>
            <a:off x="0" y="4800600"/>
            <a:ext cx="9144000" cy="1752600"/>
          </a:xfrm>
          <a:prstGeom prst="rect">
            <a:avLst/>
          </a:prstGeom>
          <a:noFill/>
          <a:ln>
            <a:noFill/>
          </a:ln>
        </p:spPr>
        <p:txBody>
          <a:bodyPr vert="horz" lIns="91440" tIns="45720" rIns="91440" bIns="45720" anchor="t"/>
          <a:lstStyle>
            <a:lvl1pPr marL="0" algn="ctr">
              <a:buNone/>
              <a:defRPr sz="3200">
                <a:solidFill>
                  <a:schemeClr val="dk1"/>
                </a:solidFill>
              </a:defRPr>
            </a:lvl1pPr>
            <a:lvl2pPr marL="457200" algn="ctr">
              <a:buNone/>
            </a:lvl2pPr>
            <a:lvl3pPr marL="914400" algn="ctr">
              <a:buNone/>
            </a:lvl3pPr>
            <a:lvl4pPr marL="1371600" algn="ctr">
              <a:buNone/>
            </a:lvl4pPr>
            <a:lvl5pPr marL="1828800" algn="ctr">
              <a:buNone/>
            </a:lvl5pPr>
          </a:lstStyle>
          <a:p>
            <a:pPr lvl="0" eaLnBrk="1" latinLnBrk="1" hangingPunct="1">
              <a:spcBef>
                <a:spcPts val="0"/>
              </a:spcBef>
            </a:pPr>
            <a:r>
              <a:rPr lang="en-US" altLang="en-US" sz="2400" dirty="0" err="1" smtClean="0">
                <a:solidFill>
                  <a:srgbClr val="1C0480"/>
                </a:solidFill>
                <a:latin typeface="Arial" panose="020B0604020202020204" pitchFamily="34" charset="0"/>
                <a:cs typeface="Arial" panose="020B0604020202020204" pitchFamily="34" charset="0"/>
              </a:rPr>
              <a:t>Người</a:t>
            </a:r>
            <a:r>
              <a:rPr lang="en-US" altLang="en-US" sz="2400" dirty="0" smtClean="0">
                <a:solidFill>
                  <a:srgbClr val="1C0480"/>
                </a:solidFill>
                <a:latin typeface="Arial" panose="020B0604020202020204" pitchFamily="34" charset="0"/>
                <a:cs typeface="Arial" panose="020B0604020202020204" pitchFamily="34" charset="0"/>
              </a:rPr>
              <a:t> </a:t>
            </a:r>
            <a:r>
              <a:rPr lang="en-US" altLang="en-US" sz="2400" dirty="0" err="1" smtClean="0">
                <a:solidFill>
                  <a:srgbClr val="1C0480"/>
                </a:solidFill>
                <a:latin typeface="Arial" panose="020B0604020202020204" pitchFamily="34" charset="0"/>
                <a:cs typeface="Arial" panose="020B0604020202020204" pitchFamily="34" charset="0"/>
              </a:rPr>
              <a:t>trình</a:t>
            </a:r>
            <a:r>
              <a:rPr lang="en-US" altLang="en-US" sz="2400" dirty="0" smtClean="0">
                <a:solidFill>
                  <a:srgbClr val="1C0480"/>
                </a:solidFill>
                <a:latin typeface="Arial" panose="020B0604020202020204" pitchFamily="34" charset="0"/>
                <a:cs typeface="Arial" panose="020B0604020202020204" pitchFamily="34" charset="0"/>
              </a:rPr>
              <a:t> </a:t>
            </a:r>
            <a:r>
              <a:rPr lang="en-US" altLang="en-US" sz="2400" dirty="0" err="1" smtClean="0">
                <a:solidFill>
                  <a:srgbClr val="1C0480"/>
                </a:solidFill>
                <a:latin typeface="Arial" panose="020B0604020202020204" pitchFamily="34" charset="0"/>
                <a:cs typeface="Arial" panose="020B0604020202020204" pitchFamily="34" charset="0"/>
              </a:rPr>
              <a:t>bày</a:t>
            </a:r>
            <a:r>
              <a:rPr lang="en-US" altLang="en-US" sz="2400" dirty="0" smtClean="0">
                <a:solidFill>
                  <a:srgbClr val="1C0480"/>
                </a:solidFill>
                <a:latin typeface="Arial" panose="020B0604020202020204" pitchFamily="34" charset="0"/>
                <a:cs typeface="Arial" panose="020B0604020202020204" pitchFamily="34" charset="0"/>
              </a:rPr>
              <a:t>:</a:t>
            </a:r>
          </a:p>
          <a:p>
            <a:pPr lvl="0" eaLnBrk="1" latinLnBrk="1" hangingPunct="1">
              <a:spcBef>
                <a:spcPts val="0"/>
              </a:spcBef>
            </a:pPr>
            <a:r>
              <a:rPr lang="en-US" altLang="en-US" sz="2400" i="1" dirty="0" smtClean="0">
                <a:solidFill>
                  <a:srgbClr val="1C0480"/>
                </a:solidFill>
                <a:latin typeface="Arial" panose="020B0604020202020204" pitchFamily="34" charset="0"/>
                <a:cs typeface="Arial" panose="020B0604020202020204" pitchFamily="34" charset="0"/>
              </a:rPr>
              <a:t>TS</a:t>
            </a:r>
            <a:r>
              <a:rPr lang="en-US" altLang="en-US" sz="2400" i="1" dirty="0">
                <a:solidFill>
                  <a:srgbClr val="1C0480"/>
                </a:solidFill>
                <a:latin typeface="Arial" panose="020B0604020202020204" pitchFamily="34" charset="0"/>
                <a:cs typeface="Arial" panose="020B0604020202020204" pitchFamily="34" charset="0"/>
              </a:rPr>
              <a:t>. </a:t>
            </a:r>
            <a:r>
              <a:rPr lang="en-US" altLang="en-US" sz="2400" i="1" dirty="0" err="1">
                <a:solidFill>
                  <a:srgbClr val="1C0480"/>
                </a:solidFill>
                <a:latin typeface="Arial" panose="020B0604020202020204" pitchFamily="34" charset="0"/>
                <a:cs typeface="Arial" panose="020B0604020202020204" pitchFamily="34" charset="0"/>
              </a:rPr>
              <a:t>Nguyễn</a:t>
            </a:r>
            <a:r>
              <a:rPr lang="en-US" altLang="en-US" sz="2400" i="1" dirty="0">
                <a:solidFill>
                  <a:srgbClr val="1C0480"/>
                </a:solidFill>
                <a:latin typeface="Arial" panose="020B0604020202020204" pitchFamily="34" charset="0"/>
                <a:cs typeface="Arial" panose="020B0604020202020204" pitchFamily="34" charset="0"/>
              </a:rPr>
              <a:t> </a:t>
            </a:r>
            <a:r>
              <a:rPr lang="en-US" altLang="en-US" sz="2400" i="1" dirty="0" err="1">
                <a:solidFill>
                  <a:srgbClr val="1C0480"/>
                </a:solidFill>
                <a:latin typeface="Arial" panose="020B0604020202020204" pitchFamily="34" charset="0"/>
                <a:cs typeface="Arial" panose="020B0604020202020204" pitchFamily="34" charset="0"/>
              </a:rPr>
              <a:t>Thế</a:t>
            </a:r>
            <a:r>
              <a:rPr lang="en-US" altLang="en-US" sz="2400" i="1" dirty="0">
                <a:solidFill>
                  <a:srgbClr val="1C0480"/>
                </a:solidFill>
                <a:latin typeface="Arial" panose="020B0604020202020204" pitchFamily="34" charset="0"/>
                <a:cs typeface="Arial" panose="020B0604020202020204" pitchFamily="34" charset="0"/>
              </a:rPr>
              <a:t> Hinh, </a:t>
            </a:r>
            <a:r>
              <a:rPr lang="en-US" altLang="en-US" sz="2400" i="1" dirty="0" err="1" smtClean="0">
                <a:solidFill>
                  <a:srgbClr val="1C0480"/>
                </a:solidFill>
                <a:latin typeface="Arial" panose="020B0604020202020204" pitchFamily="34" charset="0"/>
                <a:cs typeface="Arial" panose="020B0604020202020204" pitchFamily="34" charset="0"/>
              </a:rPr>
              <a:t>Giám</a:t>
            </a:r>
            <a:r>
              <a:rPr lang="en-US" altLang="en-US" sz="2400" i="1" dirty="0" smtClean="0">
                <a:solidFill>
                  <a:srgbClr val="1C0480"/>
                </a:solidFill>
                <a:latin typeface="Arial" panose="020B0604020202020204" pitchFamily="34" charset="0"/>
                <a:cs typeface="Arial" panose="020B0604020202020204" pitchFamily="34" charset="0"/>
              </a:rPr>
              <a:t> </a:t>
            </a:r>
            <a:r>
              <a:rPr lang="en-US" altLang="en-US" sz="2400" i="1" dirty="0" err="1">
                <a:solidFill>
                  <a:srgbClr val="1C0480"/>
                </a:solidFill>
                <a:latin typeface="Arial" panose="020B0604020202020204" pitchFamily="34" charset="0"/>
                <a:cs typeface="Arial" panose="020B0604020202020204" pitchFamily="34" charset="0"/>
              </a:rPr>
              <a:t>đốc</a:t>
            </a:r>
            <a:r>
              <a:rPr lang="en-US" altLang="en-US" sz="2400" i="1" dirty="0">
                <a:solidFill>
                  <a:srgbClr val="1C0480"/>
                </a:solidFill>
                <a:latin typeface="Arial" panose="020B0604020202020204" pitchFamily="34" charset="0"/>
                <a:cs typeface="Arial" panose="020B0604020202020204" pitchFamily="34" charset="0"/>
              </a:rPr>
              <a:t> </a:t>
            </a:r>
            <a:r>
              <a:rPr lang="en-US" altLang="en-US" sz="2400" i="1" dirty="0" err="1">
                <a:solidFill>
                  <a:srgbClr val="1C0480"/>
                </a:solidFill>
                <a:latin typeface="Arial" panose="020B0604020202020204" pitchFamily="34" charset="0"/>
                <a:cs typeface="Arial" panose="020B0604020202020204" pitchFamily="34" charset="0"/>
              </a:rPr>
              <a:t>dự</a:t>
            </a:r>
            <a:r>
              <a:rPr lang="en-US" altLang="en-US" sz="2400" i="1" dirty="0">
                <a:solidFill>
                  <a:srgbClr val="1C0480"/>
                </a:solidFill>
                <a:latin typeface="Arial" panose="020B0604020202020204" pitchFamily="34" charset="0"/>
                <a:cs typeface="Arial" panose="020B0604020202020204" pitchFamily="34" charset="0"/>
              </a:rPr>
              <a:t> </a:t>
            </a:r>
            <a:r>
              <a:rPr lang="en-US" altLang="en-US" sz="2400" i="1" dirty="0" err="1">
                <a:solidFill>
                  <a:srgbClr val="1C0480"/>
                </a:solidFill>
                <a:latin typeface="Arial" panose="020B0604020202020204" pitchFamily="34" charset="0"/>
                <a:cs typeface="Arial" panose="020B0604020202020204" pitchFamily="34" charset="0"/>
              </a:rPr>
              <a:t>án</a:t>
            </a:r>
            <a:r>
              <a:rPr lang="en-US" altLang="vi-VN" sz="2400" i="1" dirty="0">
                <a:solidFill>
                  <a:srgbClr val="1C0480"/>
                </a:solidFill>
                <a:latin typeface="Arial" panose="020B0604020202020204" pitchFamily="34" charset="0"/>
                <a:cs typeface="Arial" panose="020B0604020202020204" pitchFamily="34" charset="0"/>
              </a:rPr>
              <a:t> LCASP</a:t>
            </a:r>
            <a:endParaRPr lang="zh-CN" altLang="en-US" sz="2400" i="1" dirty="0">
              <a:latin typeface="Arial" panose="020B0604020202020204" pitchFamily="34" charset="0"/>
              <a:cs typeface="Arial" panose="020B0604020202020204" pitchFamily="34" charset="0"/>
            </a:endParaRPr>
          </a:p>
          <a:p>
            <a:pPr lvl="0" eaLnBrk="1" latinLnBrk="1" hangingPunct="1">
              <a:spcBef>
                <a:spcPts val="0"/>
              </a:spcBef>
            </a:pPr>
            <a:r>
              <a:rPr lang="en-US" altLang="vi-VN" sz="2000" dirty="0">
                <a:solidFill>
                  <a:srgbClr val="1C0480"/>
                </a:solidFill>
                <a:latin typeface="Arial" panose="020B0604020202020204" pitchFamily="34" charset="0"/>
                <a:cs typeface="Arial" panose="020B0604020202020204" pitchFamily="34" charset="0"/>
              </a:rPr>
              <a:t> </a:t>
            </a:r>
            <a:endParaRPr lang="en-US" altLang="vi-VN" sz="2000" dirty="0" smtClean="0">
              <a:solidFill>
                <a:srgbClr val="1C0480"/>
              </a:solidFill>
              <a:latin typeface="Arial" panose="020B0604020202020204" pitchFamily="34" charset="0"/>
              <a:cs typeface="Arial" panose="020B0604020202020204" pitchFamily="34" charset="0"/>
            </a:endParaRPr>
          </a:p>
          <a:p>
            <a:pPr lvl="0" eaLnBrk="1" latinLnBrk="1" hangingPunct="1">
              <a:spcBef>
                <a:spcPts val="0"/>
              </a:spcBef>
            </a:pPr>
            <a:r>
              <a:rPr lang="en-US" altLang="vi-VN" sz="2400" b="1" dirty="0" err="1" smtClean="0">
                <a:solidFill>
                  <a:srgbClr val="1C0480"/>
                </a:solidFill>
                <a:latin typeface="Arial" panose="020B0604020202020204" pitchFamily="34" charset="0"/>
                <a:cs typeface="Arial" panose="020B0604020202020204" pitchFamily="34" charset="0"/>
              </a:rPr>
              <a:t>Hạ</a:t>
            </a:r>
            <a:r>
              <a:rPr lang="en-US" altLang="vi-VN" sz="2400" b="1" dirty="0" smtClean="0">
                <a:solidFill>
                  <a:srgbClr val="1C0480"/>
                </a:solidFill>
                <a:latin typeface="Arial" panose="020B0604020202020204" pitchFamily="34" charset="0"/>
                <a:cs typeface="Arial" panose="020B0604020202020204" pitchFamily="34" charset="0"/>
              </a:rPr>
              <a:t> Long, 17/10</a:t>
            </a:r>
            <a:r>
              <a:rPr lang="en-US" altLang="en-US" sz="2400" b="1" dirty="0" smtClean="0">
                <a:solidFill>
                  <a:srgbClr val="1C0480"/>
                </a:solidFill>
                <a:latin typeface="Arial" panose="020B0604020202020204" pitchFamily="34" charset="0"/>
                <a:cs typeface="Arial" panose="020B0604020202020204" pitchFamily="34" charset="0"/>
              </a:rPr>
              <a:t>/2017</a:t>
            </a:r>
            <a:endParaRPr lang="en-US" altLang="en-US" sz="2400" dirty="0" smtClean="0">
              <a:solidFill>
                <a:srgbClr val="1C0480"/>
              </a:solidFill>
              <a:latin typeface="Arial" panose="020B0604020202020204" pitchFamily="34" charset="0"/>
              <a:cs typeface="Arial" panose="020B0604020202020204" pitchFamily="34" charset="0"/>
            </a:endParaRPr>
          </a:p>
          <a:p>
            <a:pPr lvl="0" algn="r" eaLnBrk="1" latinLnBrk="1" hangingPunct="1">
              <a:spcBef>
                <a:spcPts val="0"/>
              </a:spcBef>
            </a:pPr>
            <a:r>
              <a:rPr lang="en-US" altLang="en-US" sz="2400" i="1" dirty="0">
                <a:solidFill>
                  <a:schemeClr val="accent6">
                    <a:lumMod val="95000"/>
                    <a:lumOff val="5000"/>
                  </a:schemeClr>
                </a:solidFill>
                <a:latin typeface="Arial" charset="0"/>
                <a:ea typeface="Arial" charset="0"/>
                <a:hlinkClick r:id="rId2"/>
              </a:rPr>
              <a:t>http://www.lcasp.org.vn</a:t>
            </a:r>
            <a:endParaRPr lang="zh-CN" altLang="en-US" sz="2400" dirty="0">
              <a:latin typeface="Arial" panose="020B0604020202020204" pitchFamily="34" charset="0"/>
              <a:cs typeface="Arial" panose="020B0604020202020204" pitchFamily="34" charset="0"/>
            </a:endParaRPr>
          </a:p>
        </p:txBody>
      </p:sp>
      <p:pic>
        <p:nvPicPr>
          <p:cNvPr id="2097152" name="Picture 2097170" descr="http://chuaphuoclong.vn/hinhchung/vietnam1.gif"/>
          <p:cNvPicPr>
            <a:picLocks/>
          </p:cNvPicPr>
          <p:nvPr/>
        </p:nvPicPr>
        <p:blipFill>
          <a:blip r:embed="rId3"/>
          <a:srcRect/>
          <a:stretch>
            <a:fillRect/>
          </a:stretch>
        </p:blipFill>
        <p:spPr>
          <a:xfrm>
            <a:off x="685800" y="573087"/>
            <a:ext cx="1143000" cy="777875"/>
          </a:xfrm>
          <a:prstGeom prst="rect">
            <a:avLst/>
          </a:prstGeom>
          <a:noFill/>
          <a:ln>
            <a:noFill/>
          </a:ln>
        </p:spPr>
      </p:pic>
      <p:pic>
        <p:nvPicPr>
          <p:cNvPr id="2097153" name="Picture 2097171" descr="http://www.communitylifecompetence.org/uploads/Image/partners/ADBlogo.jpg"/>
          <p:cNvPicPr>
            <a:picLocks/>
          </p:cNvPicPr>
          <p:nvPr/>
        </p:nvPicPr>
        <p:blipFill>
          <a:blip r:embed="rId4"/>
          <a:srcRect/>
          <a:stretch>
            <a:fillRect/>
          </a:stretch>
        </p:blipFill>
        <p:spPr>
          <a:xfrm>
            <a:off x="7162800" y="588962"/>
            <a:ext cx="866775" cy="762000"/>
          </a:xfrm>
          <a:prstGeom prst="rect">
            <a:avLst/>
          </a:prstGeom>
          <a:noFill/>
          <a:ln>
            <a:noFill/>
          </a:ln>
        </p:spPr>
      </p:pic>
      <p:pic>
        <p:nvPicPr>
          <p:cNvPr id="2097154" name="Picture 2097172" descr="Logo LCASP .jpg"/>
          <p:cNvPicPr>
            <a:picLocks/>
          </p:cNvPicPr>
          <p:nvPr/>
        </p:nvPicPr>
        <p:blipFill>
          <a:blip r:embed="rId5"/>
          <a:srcRect/>
          <a:stretch>
            <a:fillRect/>
          </a:stretch>
        </p:blipFill>
        <p:spPr>
          <a:xfrm>
            <a:off x="3727450" y="642937"/>
            <a:ext cx="1328737" cy="1295400"/>
          </a:xfrm>
          <a:prstGeom prst="rect">
            <a:avLst/>
          </a:prstGeom>
          <a:noFill/>
          <a:ln>
            <a:noFill/>
          </a:ln>
        </p:spPr>
      </p:pic>
    </p:spTree>
  </p:cSld>
  <p:clrMapOvr>
    <a:masterClrMapping/>
  </p:clrMapOvr>
  <p:transition spd="slow">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title"/>
          </p:nvPr>
        </p:nvSpPr>
        <p:spPr>
          <a:xfrm>
            <a:off x="1447800" y="0"/>
            <a:ext cx="7696200" cy="1417637"/>
          </a:xfrm>
        </p:spPr>
        <p:txBody>
          <a:bodyPr/>
          <a:lstStyle/>
          <a:p>
            <a:r>
              <a:rPr lang="en-US" altLang="vi-VN" sz="2400" b="1" dirty="0" smtClean="0">
                <a:solidFill>
                  <a:srgbClr val="0000FF"/>
                </a:solidFill>
                <a:latin typeface="Arial" charset="0"/>
                <a:ea typeface="Arial" charset="0"/>
              </a:rPr>
              <a:t>MỘT SỐ ĐỀ  XUẤT CHÍNH SÁCH VỀ </a:t>
            </a:r>
            <a:r>
              <a:rPr lang="en-US" altLang="vi-VN" sz="2400" b="1" dirty="0">
                <a:solidFill>
                  <a:srgbClr val="0000FF"/>
                </a:solidFill>
                <a:latin typeface="Arial" charset="0"/>
                <a:ea typeface="Arial" charset="0"/>
              </a:rPr>
              <a:t/>
            </a:r>
            <a:br>
              <a:rPr lang="en-US" altLang="vi-VN" sz="2400" b="1" dirty="0">
                <a:solidFill>
                  <a:srgbClr val="0000FF"/>
                </a:solidFill>
                <a:latin typeface="Arial" charset="0"/>
                <a:ea typeface="Arial" charset="0"/>
              </a:rPr>
            </a:br>
            <a:r>
              <a:rPr lang="en-US" altLang="vi-VN" sz="2400" b="1" dirty="0" smtClean="0">
                <a:solidFill>
                  <a:srgbClr val="0000FF"/>
                </a:solidFill>
                <a:latin typeface="Arial" charset="0"/>
                <a:ea typeface="Arial" charset="0"/>
              </a:rPr>
              <a:t>QUẢN LÝ MÔI TRƯỜNG </a:t>
            </a:r>
            <a:r>
              <a:rPr lang="en-US" altLang="en-US" sz="2400" b="1" dirty="0" smtClean="0">
                <a:solidFill>
                  <a:srgbClr val="0000FF"/>
                </a:solidFill>
                <a:latin typeface="Arial" charset="0"/>
                <a:ea typeface="Arial" charset="0"/>
              </a:rPr>
              <a:t>CHĂN </a:t>
            </a:r>
            <a:r>
              <a:rPr lang="en-US" altLang="en-US" sz="2400" b="1" dirty="0">
                <a:solidFill>
                  <a:srgbClr val="0000FF"/>
                </a:solidFill>
                <a:latin typeface="Arial" charset="0"/>
                <a:ea typeface="Arial" charset="0"/>
              </a:rPr>
              <a:t>NUÔI</a:t>
            </a:r>
            <a:endParaRPr lang="en-US" sz="2400" dirty="0"/>
          </a:p>
        </p:txBody>
      </p:sp>
      <p:sp>
        <p:nvSpPr>
          <p:cNvPr id="1048604" name="Content Placeholder 2"/>
          <p:cNvSpPr>
            <a:spLocks noGrp="1"/>
          </p:cNvSpPr>
          <p:nvPr>
            <p:ph idx="1"/>
          </p:nvPr>
        </p:nvSpPr>
        <p:spPr>
          <a:xfrm>
            <a:off x="457200" y="1417637"/>
            <a:ext cx="8686800" cy="4708525"/>
          </a:xfrm>
        </p:spPr>
        <p:txBody>
          <a:bodyPr/>
          <a:lstStyle/>
          <a:p>
            <a:pPr marL="0" indent="0" algn="just">
              <a:buNone/>
            </a:pPr>
            <a:r>
              <a:rPr lang="en-US" sz="2400" b="1" dirty="0">
                <a:latin typeface="Arial" panose="020B0604020202020204" pitchFamily="34" charset="0"/>
                <a:cs typeface="Arial" panose="020B0604020202020204" pitchFamily="34" charset="0"/>
              </a:rPr>
              <a:t>2.4. </a:t>
            </a:r>
            <a:r>
              <a:rPr lang="en-US" sz="2400" b="1" dirty="0" err="1">
                <a:latin typeface="Arial" panose="020B0604020202020204" pitchFamily="34" charset="0"/>
                <a:cs typeface="Arial" panose="020B0604020202020204" pitchFamily="34" charset="0"/>
              </a:rPr>
              <a:t>Cần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có</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quy</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định</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không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được</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xả</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nước</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thải</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chăn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nuôi</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xuống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nguồn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nước</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mặt</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hoặc</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ao</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không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có</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lót</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đáy</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thay</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vào</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đó</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cần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xây</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dựng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hệ</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thống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bể</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chứa</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bể</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hòa</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loãng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máy</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bơm</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ống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dẫn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để</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tưới</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cho</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diện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tích</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trồng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trọt</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của</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các</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trang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trại</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lân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cận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Cần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có</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quy</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định</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khi</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cấp</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phép</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đăng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ký</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trang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trại</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chăn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nuôi</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phải</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liên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kết</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diện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tích</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trồng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trọt</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lân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cận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đủ</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lớn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để</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có</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thể</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sử</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dụng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hết</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nước</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thải</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chăn</a:t>
            </a:r>
            <a:r>
              <a:rPr lang="en-US" sz="2400" b="1" dirty="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nuôi</a:t>
            </a:r>
            <a:r>
              <a:rPr lang="en-US" sz="2400" b="1" dirty="0" smtClean="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sau</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khi</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đã</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xử</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lý</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để</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tưới</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cho</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cây</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trồng</a:t>
            </a:r>
            <a:r>
              <a:rPr lang="en-US" sz="2400" b="1" dirty="0" smtClean="0">
                <a:latin typeface="Arial" panose="020B0604020202020204" pitchFamily="34" charset="0"/>
                <a:cs typeface="Arial" panose="020B0604020202020204" pitchFamily="34" charset="0"/>
              </a:rPr>
              <a:t>.</a:t>
            </a:r>
          </a:p>
          <a:p>
            <a:pPr marL="0" indent="0" algn="just">
              <a:buNone/>
            </a:pPr>
            <a:r>
              <a:rPr lang="en-US" sz="2400" b="1" smtClean="0">
                <a:latin typeface="Arial" panose="020B0604020202020204" pitchFamily="34" charset="0"/>
                <a:cs typeface="Arial" panose="020B0604020202020204" pitchFamily="34" charset="0"/>
              </a:rPr>
              <a:t>2.5. </a:t>
            </a:r>
            <a:r>
              <a:rPr lang="en-US" sz="2400" b="1" dirty="0" err="1">
                <a:latin typeface="Arial" panose="020B0604020202020204" pitchFamily="34" charset="0"/>
                <a:cs typeface="Arial" panose="020B0604020202020204" pitchFamily="34" charset="0"/>
              </a:rPr>
              <a:t>Cần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có</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quy</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định</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làm</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hệ</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thống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bể</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lắng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và</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bể</a:t>
            </a:r>
            <a:r>
              <a:rPr lang="en-US" sz="2400" b="1" dirty="0">
                <a:latin typeface="Arial" panose="020B0604020202020204" pitchFamily="34" charset="0"/>
                <a:cs typeface="Arial" panose="020B0604020202020204" pitchFamily="34" charset="0"/>
              </a:rPr>
              <a:t> ủ </a:t>
            </a:r>
            <a:r>
              <a:rPr lang="en-US" sz="2400" b="1" dirty="0" err="1">
                <a:latin typeface="Arial" panose="020B0604020202020204" pitchFamily="34" charset="0"/>
                <a:cs typeface="Arial" panose="020B0604020202020204" pitchFamily="34" charset="0"/>
              </a:rPr>
              <a:t>phân</a:t>
            </a:r>
            <a:r>
              <a:rPr lang="en-US" sz="2400" b="1" dirty="0">
                <a:latin typeface="Arial" panose="020B0604020202020204" pitchFamily="34" charset="0"/>
                <a:cs typeface="Arial" panose="020B0604020202020204" pitchFamily="34" charset="0"/>
              </a:rPr>
              <a:t> compost, </a:t>
            </a:r>
            <a:r>
              <a:rPr lang="en-US" sz="2400" b="1" dirty="0" err="1">
                <a:latin typeface="Arial" panose="020B0604020202020204" pitchFamily="34" charset="0"/>
                <a:cs typeface="Arial" panose="020B0604020202020204" pitchFamily="34" charset="0"/>
              </a:rPr>
              <a:t>máy</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ép</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tách</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phân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với</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những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trang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trại</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hơn</a:t>
            </a:r>
            <a:r>
              <a:rPr lang="en-US" sz="2400" b="1" dirty="0">
                <a:latin typeface="Arial" panose="020B0604020202020204" pitchFamily="34" charset="0"/>
                <a:cs typeface="Arial" panose="020B0604020202020204" pitchFamily="34" charset="0"/>
              </a:rPr>
              <a:t> 1000 </a:t>
            </a:r>
            <a:r>
              <a:rPr lang="en-US" sz="2400" b="1" dirty="0" err="1">
                <a:latin typeface="Arial" panose="020B0604020202020204" pitchFamily="34" charset="0"/>
                <a:cs typeface="Arial" panose="020B0604020202020204" pitchFamily="34" charset="0"/>
              </a:rPr>
              <a:t>lợn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nhằm</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thu</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gom</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bớt</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chất</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thải</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rắn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để</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sản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xuất</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nguyên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liệu</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làm</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phân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bón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hữu</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cơ</a:t>
            </a:r>
            <a:r>
              <a:rPr lang="en-US" sz="2400" b="1" dirty="0">
                <a:latin typeface="Arial" panose="020B0604020202020204" pitchFamily="34" charset="0"/>
                <a:cs typeface="Arial" panose="020B0604020202020204" pitchFamily="34" charset="0"/>
              </a:rPr>
              <a:t>.</a:t>
            </a:r>
          </a:p>
          <a:p>
            <a:pPr marL="0" indent="0" algn="just">
              <a:buNone/>
            </a:pPr>
            <a:endParaRPr lang="en-US" sz="2000" b="1" dirty="0" smtClean="0">
              <a:latin typeface="Arial" panose="020B0604020202020204" pitchFamily="34" charset="0"/>
              <a:cs typeface="Arial" panose="020B0604020202020204" pitchFamily="34" charset="0"/>
            </a:endParaRPr>
          </a:p>
          <a:p>
            <a:pPr marL="0" lvl="0" indent="0" algn="r">
              <a:buNone/>
            </a:pPr>
            <a:r>
              <a:rPr lang="en-US" altLang="en-US" sz="2400" i="1" dirty="0" smtClean="0">
                <a:solidFill>
                  <a:srgbClr val="002060"/>
                </a:solidFill>
                <a:latin typeface="Arial" charset="0"/>
                <a:ea typeface="Arial" charset="0"/>
                <a:hlinkClick r:id="rId2"/>
              </a:rPr>
              <a:t>http</a:t>
            </a:r>
            <a:r>
              <a:rPr lang="en-US" altLang="en-US" sz="2400" i="1" dirty="0">
                <a:solidFill>
                  <a:srgbClr val="002060"/>
                </a:solidFill>
                <a:latin typeface="Arial" charset="0"/>
                <a:ea typeface="Arial" charset="0"/>
                <a:hlinkClick r:id="rId2"/>
              </a:rPr>
              <a:t>://www.lcasp.org.vn</a:t>
            </a:r>
            <a:r>
              <a:rPr lang="en-US" altLang="en-US" sz="2400" i="1" dirty="0">
                <a:solidFill>
                  <a:srgbClr val="002060"/>
                </a:solidFill>
                <a:latin typeface="Arial" charset="0"/>
                <a:ea typeface="Arial" charset="0"/>
              </a:rPr>
              <a:t> </a:t>
            </a:r>
          </a:p>
          <a:p>
            <a:pPr marL="0" indent="0">
              <a:buNone/>
            </a:pPr>
            <a:endParaRPr lang="en-US" dirty="0"/>
          </a:p>
        </p:txBody>
      </p:sp>
      <p:pic>
        <p:nvPicPr>
          <p:cNvPr id="2097160" name="Picture 3" descr="Logo LCASP .jpg"/>
          <p:cNvPicPr>
            <a:picLocks/>
          </p:cNvPicPr>
          <p:nvPr/>
        </p:nvPicPr>
        <p:blipFill>
          <a:blip r:embed="rId3"/>
          <a:srcRect/>
          <a:stretch>
            <a:fillRect/>
          </a:stretch>
        </p:blipFill>
        <p:spPr>
          <a:xfrm>
            <a:off x="0" y="0"/>
            <a:ext cx="1328737" cy="1295400"/>
          </a:xfrm>
          <a:prstGeom prst="rect">
            <a:avLst/>
          </a:prstGeom>
          <a:noFill/>
          <a:ln>
            <a:noFill/>
          </a:ln>
        </p:spPr>
      </p:pic>
    </p:spTree>
    <p:extLst>
      <p:ext uri="{BB962C8B-B14F-4D97-AF65-F5344CB8AC3E}">
        <p14:creationId xmlns:p14="http://schemas.microsoft.com/office/powerpoint/2010/main" val="728194138"/>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title"/>
          </p:nvPr>
        </p:nvSpPr>
        <p:spPr>
          <a:xfrm>
            <a:off x="1447800" y="0"/>
            <a:ext cx="7696200" cy="1417637"/>
          </a:xfrm>
        </p:spPr>
        <p:txBody>
          <a:bodyPr/>
          <a:lstStyle/>
          <a:p>
            <a:r>
              <a:rPr lang="en-US" altLang="vi-VN" sz="2400" b="1" dirty="0" smtClean="0">
                <a:solidFill>
                  <a:srgbClr val="0000FF"/>
                </a:solidFill>
                <a:latin typeface="Arial" charset="0"/>
                <a:ea typeface="Arial" charset="0"/>
              </a:rPr>
              <a:t>MỘT SỐ ĐỀ  XUẤT CHÍNH SÁCH VỀ </a:t>
            </a:r>
            <a:r>
              <a:rPr lang="en-US" altLang="vi-VN" sz="2400" b="1" dirty="0">
                <a:solidFill>
                  <a:srgbClr val="0000FF"/>
                </a:solidFill>
                <a:latin typeface="Arial" charset="0"/>
                <a:ea typeface="Arial" charset="0"/>
              </a:rPr>
              <a:t/>
            </a:r>
            <a:br>
              <a:rPr lang="en-US" altLang="vi-VN" sz="2400" b="1" dirty="0">
                <a:solidFill>
                  <a:srgbClr val="0000FF"/>
                </a:solidFill>
                <a:latin typeface="Arial" charset="0"/>
                <a:ea typeface="Arial" charset="0"/>
              </a:rPr>
            </a:br>
            <a:r>
              <a:rPr lang="en-US" altLang="vi-VN" sz="2400" b="1" dirty="0" smtClean="0">
                <a:solidFill>
                  <a:srgbClr val="0000FF"/>
                </a:solidFill>
                <a:latin typeface="Arial" charset="0"/>
                <a:ea typeface="Arial" charset="0"/>
              </a:rPr>
              <a:t>QUẢN LÝ MÔI TRƯỜNG </a:t>
            </a:r>
            <a:r>
              <a:rPr lang="en-US" altLang="en-US" sz="2400" b="1" dirty="0" smtClean="0">
                <a:solidFill>
                  <a:srgbClr val="0000FF"/>
                </a:solidFill>
                <a:latin typeface="Arial" charset="0"/>
                <a:ea typeface="Arial" charset="0"/>
              </a:rPr>
              <a:t>CHĂN </a:t>
            </a:r>
            <a:r>
              <a:rPr lang="en-US" altLang="en-US" sz="2400" b="1" dirty="0">
                <a:solidFill>
                  <a:srgbClr val="0000FF"/>
                </a:solidFill>
                <a:latin typeface="Arial" charset="0"/>
                <a:ea typeface="Arial" charset="0"/>
              </a:rPr>
              <a:t>NUÔI</a:t>
            </a:r>
            <a:endParaRPr lang="en-US" sz="2400" dirty="0"/>
          </a:p>
        </p:txBody>
      </p:sp>
      <p:sp>
        <p:nvSpPr>
          <p:cNvPr id="1048604" name="Content Placeholder 2"/>
          <p:cNvSpPr>
            <a:spLocks noGrp="1"/>
          </p:cNvSpPr>
          <p:nvPr>
            <p:ph idx="1"/>
          </p:nvPr>
        </p:nvSpPr>
        <p:spPr>
          <a:xfrm>
            <a:off x="457200" y="1417637"/>
            <a:ext cx="8686800" cy="4708525"/>
          </a:xfrm>
        </p:spPr>
        <p:txBody>
          <a:bodyPr/>
          <a:lstStyle/>
          <a:p>
            <a:pPr marL="0" indent="0" algn="just">
              <a:buNone/>
            </a:pPr>
            <a:r>
              <a:rPr lang="en-US" sz="2000" b="1" dirty="0" smtClean="0">
                <a:latin typeface="Arial" panose="020B0604020202020204" pitchFamily="34" charset="0"/>
                <a:cs typeface="Arial" panose="020B0604020202020204" pitchFamily="34" charset="0"/>
              </a:rPr>
              <a:t>4. </a:t>
            </a:r>
            <a:r>
              <a:rPr lang="en-US" sz="2000" b="1" dirty="0" err="1" smtClean="0">
                <a:latin typeface="Arial" panose="020B0604020202020204" pitchFamily="34" charset="0"/>
                <a:cs typeface="Arial" panose="020B0604020202020204" pitchFamily="34" charset="0"/>
              </a:rPr>
              <a:t>Chính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phủ</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cần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có</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chính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sách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hỗ</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trợ</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nghiên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cứu</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chuyển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giao</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công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nghệ</a:t>
            </a:r>
            <a:r>
              <a:rPr lang="en-US" sz="2000" b="1" dirty="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sau</a:t>
            </a:r>
            <a:r>
              <a:rPr lang="en-US" sz="2000" b="1" dirty="0" smtClean="0">
                <a:latin typeface="Arial" panose="020B0604020202020204" pitchFamily="34" charset="0"/>
                <a:cs typeface="Arial" panose="020B0604020202020204" pitchFamily="34" charset="0"/>
              </a:rPr>
              <a:t>:</a:t>
            </a:r>
          </a:p>
          <a:p>
            <a:pPr marL="0" indent="0" algn="just">
              <a:buNone/>
            </a:pPr>
            <a:r>
              <a:rPr lang="en-US" sz="2000" b="1" dirty="0" smtClean="0">
                <a:latin typeface="Arial" panose="020B0604020202020204" pitchFamily="34" charset="0"/>
                <a:cs typeface="Arial" panose="020B0604020202020204" pitchFamily="34" charset="0"/>
              </a:rPr>
              <a:t>4.1. </a:t>
            </a:r>
            <a:r>
              <a:rPr lang="en-US" sz="2000" b="1" dirty="0" err="1" smtClean="0">
                <a:latin typeface="Arial" panose="020B0604020202020204" pitchFamily="34" charset="0"/>
                <a:cs typeface="Arial" panose="020B0604020202020204" pitchFamily="34" charset="0"/>
              </a:rPr>
              <a:t>Xây</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dựng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quy</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trình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chăn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nuôi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tiết</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kiệm</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nước</a:t>
            </a:r>
            <a:endParaRPr lang="en-US" sz="2000" b="1" dirty="0" smtClean="0">
              <a:latin typeface="Arial" panose="020B0604020202020204" pitchFamily="34" charset="0"/>
              <a:cs typeface="Arial" panose="020B0604020202020204" pitchFamily="34" charset="0"/>
            </a:endParaRPr>
          </a:p>
          <a:p>
            <a:pPr marL="0" indent="0" algn="just">
              <a:buNone/>
            </a:pPr>
            <a:r>
              <a:rPr lang="en-US" sz="2000" b="1" dirty="0" smtClean="0">
                <a:latin typeface="Arial" panose="020B0604020202020204" pitchFamily="34" charset="0"/>
                <a:cs typeface="Arial" panose="020B0604020202020204" pitchFamily="34" charset="0"/>
              </a:rPr>
              <a:t>4.2. </a:t>
            </a:r>
            <a:r>
              <a:rPr lang="en-US" sz="2000" b="1" dirty="0" err="1" smtClean="0">
                <a:latin typeface="Arial" panose="020B0604020202020204" pitchFamily="34" charset="0"/>
                <a:cs typeface="Arial" panose="020B0604020202020204" pitchFamily="34" charset="0"/>
              </a:rPr>
              <a:t>Xây</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dựng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quy</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trình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công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nghệ</a:t>
            </a:r>
            <a:r>
              <a:rPr lang="en-US" sz="2000" b="1" dirty="0" smtClean="0">
                <a:latin typeface="Arial" panose="020B0604020202020204" pitchFamily="34" charset="0"/>
                <a:cs typeface="Arial" panose="020B0604020202020204" pitchFamily="34" charset="0"/>
              </a:rPr>
              <a:t> ủ </a:t>
            </a:r>
            <a:r>
              <a:rPr lang="en-US" sz="2000" b="1" dirty="0" err="1" smtClean="0">
                <a:latin typeface="Arial" panose="020B0604020202020204" pitchFamily="34" charset="0"/>
                <a:cs typeface="Arial" panose="020B0604020202020204" pitchFamily="34" charset="0"/>
              </a:rPr>
              <a:t>phân</a:t>
            </a:r>
            <a:r>
              <a:rPr lang="en-US" sz="2000" b="1" dirty="0" smtClean="0">
                <a:latin typeface="Arial" panose="020B0604020202020204" pitchFamily="34" charset="0"/>
                <a:cs typeface="Arial" panose="020B0604020202020204" pitchFamily="34" charset="0"/>
              </a:rPr>
              <a:t> compost </a:t>
            </a:r>
            <a:r>
              <a:rPr lang="en-US" sz="2000" b="1" dirty="0" err="1" smtClean="0">
                <a:latin typeface="Arial" panose="020B0604020202020204" pitchFamily="34" charset="0"/>
                <a:cs typeface="Arial" panose="020B0604020202020204" pitchFamily="34" charset="0"/>
              </a:rPr>
              <a:t>từ</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chất</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thải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chăn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nuôi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phù</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hợp</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với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các</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trang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trại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quy</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mô</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vừa</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và</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lớn</a:t>
            </a:r>
            <a:r>
              <a:rPr lang="en-US" sz="2000" b="1" dirty="0" smtClean="0">
                <a:latin typeface="Arial" panose="020B0604020202020204" pitchFamily="34" charset="0"/>
                <a:cs typeface="Arial" panose="020B0604020202020204" pitchFamily="34" charset="0"/>
              </a:rPr>
              <a:t>.</a:t>
            </a:r>
          </a:p>
          <a:p>
            <a:pPr marL="0" indent="0" algn="just">
              <a:buNone/>
            </a:pPr>
            <a:r>
              <a:rPr lang="en-US" sz="2000" b="1" dirty="0" smtClean="0">
                <a:latin typeface="Arial" panose="020B0604020202020204" pitchFamily="34" charset="0"/>
                <a:cs typeface="Arial" panose="020B0604020202020204" pitchFamily="34" charset="0"/>
              </a:rPr>
              <a:t>4.3. </a:t>
            </a:r>
            <a:r>
              <a:rPr lang="en-US" sz="2000" b="1" dirty="0" err="1" smtClean="0">
                <a:latin typeface="Arial" panose="020B0604020202020204" pitchFamily="34" charset="0"/>
                <a:cs typeface="Arial" panose="020B0604020202020204" pitchFamily="34" charset="0"/>
              </a:rPr>
              <a:t>Nghiên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cứu</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chế</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tạo</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máy</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tách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ép</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phân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có</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tỷ</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lệ</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nội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địa</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hóa</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cao</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giá</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thành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rẻ</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hơn</a:t>
            </a:r>
            <a:r>
              <a:rPr lang="en-US" sz="2000" b="1" dirty="0" smtClean="0">
                <a:latin typeface="Arial" panose="020B0604020202020204" pitchFamily="34" charset="0"/>
                <a:cs typeface="Arial" panose="020B0604020202020204" pitchFamily="34" charset="0"/>
              </a:rPr>
              <a:t>.</a:t>
            </a:r>
          </a:p>
          <a:p>
            <a:pPr marL="0" indent="0" algn="just">
              <a:buNone/>
            </a:pPr>
            <a:r>
              <a:rPr lang="en-US" sz="2000" b="1" dirty="0" smtClean="0">
                <a:latin typeface="Arial" panose="020B0604020202020204" pitchFamily="34" charset="0"/>
                <a:cs typeface="Arial" panose="020B0604020202020204" pitchFamily="34" charset="0"/>
              </a:rPr>
              <a:t>4.4. </a:t>
            </a:r>
            <a:r>
              <a:rPr lang="en-US" sz="2000" b="1" dirty="0" err="1" smtClean="0">
                <a:latin typeface="Arial" panose="020B0604020202020204" pitchFamily="34" charset="0"/>
                <a:cs typeface="Arial" panose="020B0604020202020204" pitchFamily="34" charset="0"/>
              </a:rPr>
              <a:t>Nghiên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cứu</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chế</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tạo</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các</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thiết</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bị</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sử</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dụng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khí</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bioga</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như</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máy</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phát</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điện</a:t>
            </a:r>
            <a:r>
              <a:rPr lang="en-US" sz="2000" b="1" dirty="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từ</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khí</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bioga</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máy</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sấy</a:t>
            </a:r>
            <a:r>
              <a:rPr lang="en-US" sz="2000" b="1" dirty="0" smtClean="0">
                <a:latin typeface="Arial" panose="020B0604020202020204" pitchFamily="34" charset="0"/>
                <a:cs typeface="Arial" panose="020B0604020202020204" pitchFamily="34" charset="0"/>
              </a:rPr>
              <a:t>, … </a:t>
            </a:r>
            <a:r>
              <a:rPr lang="en-US" sz="2000" b="1" dirty="0" err="1" smtClean="0">
                <a:latin typeface="Arial" panose="020B0604020202020204" pitchFamily="34" charset="0"/>
                <a:cs typeface="Arial" panose="020B0604020202020204" pitchFamily="34" charset="0"/>
              </a:rPr>
              <a:t>có</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giá</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thành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thấp</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chất</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lượng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cao</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hơn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và</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đem</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lại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hiệu</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quả</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đầu</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tư</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cho</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người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dân</a:t>
            </a:r>
            <a:r>
              <a:rPr lang="en-US" sz="2000" b="1" dirty="0" smtClean="0">
                <a:latin typeface="Arial" panose="020B0604020202020204" pitchFamily="34" charset="0"/>
                <a:cs typeface="Arial" panose="020B0604020202020204" pitchFamily="34" charset="0"/>
              </a:rPr>
              <a:t>.</a:t>
            </a:r>
          </a:p>
          <a:p>
            <a:pPr marL="0" indent="0" algn="just">
              <a:buNone/>
            </a:pPr>
            <a:r>
              <a:rPr lang="en-US" sz="2000" b="1" dirty="0" smtClean="0">
                <a:latin typeface="Arial" panose="020B0604020202020204" pitchFamily="34" charset="0"/>
                <a:cs typeface="Arial" panose="020B0604020202020204" pitchFamily="34" charset="0"/>
              </a:rPr>
              <a:t>4.5. </a:t>
            </a:r>
            <a:r>
              <a:rPr lang="en-US" sz="2000" b="1" dirty="0" err="1" smtClean="0">
                <a:latin typeface="Arial" panose="020B0604020202020204" pitchFamily="34" charset="0"/>
                <a:cs typeface="Arial" panose="020B0604020202020204" pitchFamily="34" charset="0"/>
              </a:rPr>
              <a:t>Xây</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dựng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các</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quy</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trình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công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nghệ</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xử</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lý</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nước</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thải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sau</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bioga</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nước</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thải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chăn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nuôi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nhằm</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sử</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dụng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cho</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tưới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các</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loại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cây</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trồng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khác</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nhau</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mỗi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loại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cây</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trồng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cần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xác</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định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cụ</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thể</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độ</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hòa</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loãng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tần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suất</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tưới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và</a:t>
            </a:r>
            <a:r>
              <a:rPr lang="en-US" sz="2000" b="1" dirty="0" smtClean="0">
                <a:latin typeface="Arial" panose="020B0604020202020204" pitchFamily="34" charset="0"/>
                <a:cs typeface="Arial" panose="020B0604020202020204" pitchFamily="34" charset="0"/>
              </a:rPr>
              <a:t> dung </a:t>
            </a:r>
            <a:r>
              <a:rPr lang="en-US" sz="2000" b="1" dirty="0" err="1" smtClean="0">
                <a:latin typeface="Arial" panose="020B0604020202020204" pitchFamily="34" charset="0"/>
                <a:cs typeface="Arial" panose="020B0604020202020204" pitchFamily="34" charset="0"/>
              </a:rPr>
              <a:t>tích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sử</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dụng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mỗi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lần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tưới</a:t>
            </a:r>
            <a:r>
              <a:rPr lang="en-US" sz="2000" b="1" dirty="0" smtClean="0">
                <a:latin typeface="Arial" panose="020B0604020202020204" pitchFamily="34" charset="0"/>
                <a:cs typeface="Arial" panose="020B0604020202020204" pitchFamily="34" charset="0"/>
              </a:rPr>
              <a:t>).</a:t>
            </a:r>
          </a:p>
          <a:p>
            <a:pPr marL="0" lvl="0" indent="0" algn="r">
              <a:buNone/>
            </a:pPr>
            <a:r>
              <a:rPr lang="en-US" altLang="en-US" sz="2400" i="1" dirty="0" smtClean="0">
                <a:solidFill>
                  <a:srgbClr val="002060"/>
                </a:solidFill>
                <a:latin typeface="Arial" charset="0"/>
                <a:ea typeface="Arial" charset="0"/>
                <a:hlinkClick r:id="rId2"/>
              </a:rPr>
              <a:t>http</a:t>
            </a:r>
            <a:r>
              <a:rPr lang="en-US" altLang="en-US" sz="2400" i="1" dirty="0">
                <a:solidFill>
                  <a:srgbClr val="002060"/>
                </a:solidFill>
                <a:latin typeface="Arial" charset="0"/>
                <a:ea typeface="Arial" charset="0"/>
                <a:hlinkClick r:id="rId2"/>
              </a:rPr>
              <a:t>://www.lcasp.org.vn</a:t>
            </a:r>
            <a:r>
              <a:rPr lang="en-US" altLang="en-US" sz="2400" i="1" dirty="0">
                <a:solidFill>
                  <a:srgbClr val="002060"/>
                </a:solidFill>
                <a:latin typeface="Arial" charset="0"/>
                <a:ea typeface="Arial" charset="0"/>
              </a:rPr>
              <a:t> </a:t>
            </a:r>
          </a:p>
          <a:p>
            <a:pPr marL="0" indent="0">
              <a:buNone/>
            </a:pPr>
            <a:endParaRPr lang="en-US" dirty="0"/>
          </a:p>
        </p:txBody>
      </p:sp>
      <p:pic>
        <p:nvPicPr>
          <p:cNvPr id="2097160" name="Picture 3" descr="Logo LCASP .jpg"/>
          <p:cNvPicPr>
            <a:picLocks/>
          </p:cNvPicPr>
          <p:nvPr/>
        </p:nvPicPr>
        <p:blipFill>
          <a:blip r:embed="rId3"/>
          <a:srcRect/>
          <a:stretch>
            <a:fillRect/>
          </a:stretch>
        </p:blipFill>
        <p:spPr>
          <a:xfrm>
            <a:off x="0" y="0"/>
            <a:ext cx="1328737" cy="1295400"/>
          </a:xfrm>
          <a:prstGeom prst="rect">
            <a:avLst/>
          </a:prstGeom>
          <a:noFill/>
          <a:ln>
            <a:noFill/>
          </a:ln>
        </p:spPr>
      </p:pic>
    </p:spTree>
    <p:extLst>
      <p:ext uri="{BB962C8B-B14F-4D97-AF65-F5344CB8AC3E}">
        <p14:creationId xmlns:p14="http://schemas.microsoft.com/office/powerpoint/2010/main" val="525296585"/>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title"/>
          </p:nvPr>
        </p:nvSpPr>
        <p:spPr>
          <a:xfrm>
            <a:off x="1447800" y="0"/>
            <a:ext cx="7696200" cy="1417637"/>
          </a:xfrm>
        </p:spPr>
        <p:txBody>
          <a:bodyPr/>
          <a:lstStyle/>
          <a:p>
            <a:r>
              <a:rPr lang="en-US" altLang="vi-VN" sz="2400" b="1" dirty="0" smtClean="0">
                <a:solidFill>
                  <a:srgbClr val="0000FF"/>
                </a:solidFill>
                <a:latin typeface="Arial" charset="0"/>
                <a:ea typeface="Arial" charset="0"/>
              </a:rPr>
              <a:t>MỘT SỐ ĐỀ  XUẤT CHÍNH SÁCH VỀ </a:t>
            </a:r>
            <a:r>
              <a:rPr lang="en-US" altLang="vi-VN" sz="2400" b="1" dirty="0">
                <a:solidFill>
                  <a:srgbClr val="0000FF"/>
                </a:solidFill>
                <a:latin typeface="Arial" charset="0"/>
                <a:ea typeface="Arial" charset="0"/>
              </a:rPr>
              <a:t/>
            </a:r>
            <a:br>
              <a:rPr lang="en-US" altLang="vi-VN" sz="2400" b="1" dirty="0">
                <a:solidFill>
                  <a:srgbClr val="0000FF"/>
                </a:solidFill>
                <a:latin typeface="Arial" charset="0"/>
                <a:ea typeface="Arial" charset="0"/>
              </a:rPr>
            </a:br>
            <a:r>
              <a:rPr lang="en-US" altLang="vi-VN" sz="2400" b="1" dirty="0" smtClean="0">
                <a:solidFill>
                  <a:srgbClr val="0000FF"/>
                </a:solidFill>
                <a:latin typeface="Arial" charset="0"/>
                <a:ea typeface="Arial" charset="0"/>
              </a:rPr>
              <a:t>QUẢN LÝ MÔI TRƯỜNG </a:t>
            </a:r>
            <a:r>
              <a:rPr lang="en-US" altLang="en-US" sz="2400" b="1" dirty="0" smtClean="0">
                <a:solidFill>
                  <a:srgbClr val="0000FF"/>
                </a:solidFill>
                <a:latin typeface="Arial" charset="0"/>
                <a:ea typeface="Arial" charset="0"/>
              </a:rPr>
              <a:t>CHĂN </a:t>
            </a:r>
            <a:r>
              <a:rPr lang="en-US" altLang="en-US" sz="2400" b="1" dirty="0">
                <a:solidFill>
                  <a:srgbClr val="0000FF"/>
                </a:solidFill>
                <a:latin typeface="Arial" charset="0"/>
                <a:ea typeface="Arial" charset="0"/>
              </a:rPr>
              <a:t>NUÔI</a:t>
            </a:r>
            <a:endParaRPr lang="en-US" sz="2400" dirty="0"/>
          </a:p>
        </p:txBody>
      </p:sp>
      <p:sp>
        <p:nvSpPr>
          <p:cNvPr id="1048604" name="Content Placeholder 2"/>
          <p:cNvSpPr>
            <a:spLocks noGrp="1"/>
          </p:cNvSpPr>
          <p:nvPr>
            <p:ph idx="1"/>
          </p:nvPr>
        </p:nvSpPr>
        <p:spPr>
          <a:xfrm>
            <a:off x="457200" y="1417637"/>
            <a:ext cx="8686800" cy="4708525"/>
          </a:xfrm>
        </p:spPr>
        <p:txBody>
          <a:bodyPr/>
          <a:lstStyle/>
          <a:p>
            <a:pPr marL="0" indent="0" algn="just">
              <a:buNone/>
            </a:pPr>
            <a:r>
              <a:rPr lang="en-US" sz="2000" b="1" dirty="0" smtClean="0">
                <a:latin typeface="Arial" panose="020B0604020202020204" pitchFamily="34" charset="0"/>
                <a:cs typeface="Arial" panose="020B0604020202020204" pitchFamily="34" charset="0"/>
              </a:rPr>
              <a:t>5. </a:t>
            </a:r>
            <a:r>
              <a:rPr lang="en-US" sz="2000" b="1" dirty="0" err="1" smtClean="0">
                <a:latin typeface="Arial" panose="020B0604020202020204" pitchFamily="34" charset="0"/>
                <a:cs typeface="Arial" panose="020B0604020202020204" pitchFamily="34" charset="0"/>
              </a:rPr>
              <a:t>Chính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phủ</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cần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có</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chính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sách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và</a:t>
            </a:r>
            <a:r>
              <a:rPr lang="en-US" sz="2000" b="1" dirty="0" smtClean="0">
                <a:latin typeface="Arial" panose="020B0604020202020204" pitchFamily="34" charset="0"/>
                <a:cs typeface="Arial" panose="020B0604020202020204" pitchFamily="34" charset="0"/>
              </a:rPr>
              <a:t> ban </a:t>
            </a:r>
            <a:r>
              <a:rPr lang="en-US" sz="2000" b="1" dirty="0" err="1" smtClean="0">
                <a:latin typeface="Arial" panose="020B0604020202020204" pitchFamily="34" charset="0"/>
                <a:cs typeface="Arial" panose="020B0604020202020204" pitchFamily="34" charset="0"/>
              </a:rPr>
              <a:t>hành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các</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tiêu</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chuẩn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quy</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chuẩn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sau</a:t>
            </a:r>
            <a:r>
              <a:rPr lang="en-US" sz="2000" b="1" dirty="0" smtClean="0">
                <a:latin typeface="Arial" panose="020B0604020202020204" pitchFamily="34" charset="0"/>
                <a:cs typeface="Arial" panose="020B0604020202020204" pitchFamily="34" charset="0"/>
              </a:rPr>
              <a:t>:</a:t>
            </a:r>
          </a:p>
          <a:p>
            <a:pPr marL="0" indent="0" algn="just">
              <a:buNone/>
            </a:pPr>
            <a:r>
              <a:rPr lang="en-US" sz="2000" b="1" dirty="0">
                <a:latin typeface="Arial" panose="020B0604020202020204" pitchFamily="34" charset="0"/>
                <a:cs typeface="Arial" panose="020B0604020202020204" pitchFamily="34" charset="0"/>
              </a:rPr>
              <a:t>5</a:t>
            </a:r>
            <a:r>
              <a:rPr lang="en-US" sz="2000" b="1" dirty="0" smtClean="0">
                <a:latin typeface="Arial" panose="020B0604020202020204" pitchFamily="34" charset="0"/>
                <a:cs typeface="Arial" panose="020B0604020202020204" pitchFamily="34" charset="0"/>
              </a:rPr>
              <a:t>.1. </a:t>
            </a:r>
            <a:r>
              <a:rPr lang="en-US" sz="2000" b="1" dirty="0" err="1" smtClean="0">
                <a:latin typeface="Arial" panose="020B0604020202020204" pitchFamily="34" charset="0"/>
                <a:cs typeface="Arial" panose="020B0604020202020204" pitchFamily="34" charset="0"/>
              </a:rPr>
              <a:t>Chính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sách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hỗ</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trợ</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các</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chủ</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trang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trại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sản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xuất</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nguyên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liệu</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phân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hữu</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cơ</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từ</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chất</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thải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chăn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nuôi</a:t>
            </a:r>
            <a:r>
              <a:rPr lang="en-US" sz="2000" b="1" dirty="0" smtClean="0">
                <a:latin typeface="Arial" panose="020B0604020202020204" pitchFamily="34" charset="0"/>
                <a:cs typeface="Arial" panose="020B0604020202020204" pitchFamily="34" charset="0"/>
              </a:rPr>
              <a:t>.</a:t>
            </a:r>
          </a:p>
          <a:p>
            <a:pPr marL="0" indent="0" algn="just">
              <a:buNone/>
            </a:pPr>
            <a:r>
              <a:rPr lang="en-US" sz="2000" b="1" dirty="0">
                <a:latin typeface="Arial" panose="020B0604020202020204" pitchFamily="34" charset="0"/>
                <a:cs typeface="Arial" panose="020B0604020202020204" pitchFamily="34" charset="0"/>
              </a:rPr>
              <a:t>5</a:t>
            </a:r>
            <a:r>
              <a:rPr lang="en-US" sz="2000" b="1" dirty="0" smtClean="0">
                <a:latin typeface="Arial" panose="020B0604020202020204" pitchFamily="34" charset="0"/>
                <a:cs typeface="Arial" panose="020B0604020202020204" pitchFamily="34" charset="0"/>
              </a:rPr>
              <a:t>.2. </a:t>
            </a:r>
            <a:r>
              <a:rPr lang="en-US" sz="2000" b="1" dirty="0" err="1" smtClean="0">
                <a:latin typeface="Arial" panose="020B0604020202020204" pitchFamily="34" charset="0"/>
                <a:cs typeface="Arial" panose="020B0604020202020204" pitchFamily="34" charset="0"/>
              </a:rPr>
              <a:t>Chính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sách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ưu</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đãi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các</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doanh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nghiệp</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sản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xuất</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và</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tiêu</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thụ</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phân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bón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hữu</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cơ</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từ</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chất</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thải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chăn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nuôi</a:t>
            </a:r>
            <a:r>
              <a:rPr lang="en-US" sz="2000" b="1" dirty="0" smtClean="0">
                <a:latin typeface="Arial" panose="020B0604020202020204" pitchFamily="34" charset="0"/>
                <a:cs typeface="Arial" panose="020B0604020202020204" pitchFamily="34" charset="0"/>
              </a:rPr>
              <a:t>.</a:t>
            </a:r>
          </a:p>
          <a:p>
            <a:pPr marL="0" indent="0" algn="just">
              <a:buNone/>
            </a:pPr>
            <a:r>
              <a:rPr lang="en-US" sz="2000" b="1" dirty="0">
                <a:latin typeface="Arial" panose="020B0604020202020204" pitchFamily="34" charset="0"/>
                <a:cs typeface="Arial" panose="020B0604020202020204" pitchFamily="34" charset="0"/>
              </a:rPr>
              <a:t>5</a:t>
            </a:r>
            <a:r>
              <a:rPr lang="en-US" sz="2000" b="1" dirty="0" smtClean="0">
                <a:latin typeface="Arial" panose="020B0604020202020204" pitchFamily="34" charset="0"/>
                <a:cs typeface="Arial" panose="020B0604020202020204" pitchFamily="34" charset="0"/>
              </a:rPr>
              <a:t>.3. </a:t>
            </a:r>
            <a:r>
              <a:rPr lang="en-US" sz="2000" b="1" dirty="0" err="1" smtClean="0">
                <a:latin typeface="Arial" panose="020B0604020202020204" pitchFamily="34" charset="0"/>
                <a:cs typeface="Arial" panose="020B0604020202020204" pitchFamily="34" charset="0"/>
              </a:rPr>
              <a:t>Chính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sách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ưu</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đãi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các</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doanh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nghiệp</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sản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xuất</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thiết</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bị</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xử</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lý</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môi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trường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chăn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nuôi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như</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sản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xuất</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hầm</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bioga</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máy</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phát</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điện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máy</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ép</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tách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phân</a:t>
            </a:r>
            <a:r>
              <a:rPr lang="en-US" sz="2000" b="1" dirty="0" smtClean="0">
                <a:latin typeface="Arial" panose="020B0604020202020204" pitchFamily="34" charset="0"/>
                <a:cs typeface="Arial" panose="020B0604020202020204" pitchFamily="34" charset="0"/>
              </a:rPr>
              <a:t>, ….</a:t>
            </a:r>
          </a:p>
          <a:p>
            <a:pPr marL="0" indent="0" algn="just">
              <a:buNone/>
            </a:pPr>
            <a:r>
              <a:rPr lang="en-US" sz="2000" b="1" dirty="0">
                <a:latin typeface="Arial" panose="020B0604020202020204" pitchFamily="34" charset="0"/>
                <a:cs typeface="Arial" panose="020B0604020202020204" pitchFamily="34" charset="0"/>
              </a:rPr>
              <a:t>5</a:t>
            </a:r>
            <a:r>
              <a:rPr lang="en-US" sz="2000" b="1" dirty="0" smtClean="0">
                <a:latin typeface="Arial" panose="020B0604020202020204" pitchFamily="34" charset="0"/>
                <a:cs typeface="Arial" panose="020B0604020202020204" pitchFamily="34" charset="0"/>
              </a:rPr>
              <a:t>.4. </a:t>
            </a:r>
            <a:r>
              <a:rPr lang="en-US" sz="2000" b="1" dirty="0" err="1" smtClean="0">
                <a:latin typeface="Arial" panose="020B0604020202020204" pitchFamily="34" charset="0"/>
                <a:cs typeface="Arial" panose="020B0604020202020204" pitchFamily="34" charset="0"/>
              </a:rPr>
              <a:t>Cần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sớm</a:t>
            </a:r>
            <a:r>
              <a:rPr lang="en-US" sz="2000" b="1" dirty="0" smtClean="0">
                <a:latin typeface="Arial" panose="020B0604020202020204" pitchFamily="34" charset="0"/>
                <a:cs typeface="Arial" panose="020B0604020202020204" pitchFamily="34" charset="0"/>
              </a:rPr>
              <a:t> ban </a:t>
            </a:r>
            <a:r>
              <a:rPr lang="en-US" sz="2000" b="1" dirty="0" err="1" smtClean="0">
                <a:latin typeface="Arial" panose="020B0604020202020204" pitchFamily="34" charset="0"/>
                <a:cs typeface="Arial" panose="020B0604020202020204" pitchFamily="34" charset="0"/>
              </a:rPr>
              <a:t>hành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các</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tiêu</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chuẩn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quy</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chuẩn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về</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phân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bón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hữu</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cơ</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dạng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rắn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và</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lỏng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để</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khuyến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khích</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thương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mại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hóa</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việc</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sử</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dụng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chất</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thải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chăn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nuôi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dạng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rắn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và</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lỏng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cho</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trồng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trọt</a:t>
            </a:r>
            <a:r>
              <a:rPr lang="en-US" sz="2000" b="1" dirty="0" smtClean="0">
                <a:latin typeface="Arial" panose="020B0604020202020204" pitchFamily="34" charset="0"/>
                <a:cs typeface="Arial" panose="020B0604020202020204" pitchFamily="34" charset="0"/>
              </a:rPr>
              <a:t>.</a:t>
            </a:r>
          </a:p>
          <a:p>
            <a:pPr marL="0" indent="0" algn="just">
              <a:buNone/>
            </a:pPr>
            <a:r>
              <a:rPr lang="en-US" sz="2000" b="1" dirty="0">
                <a:latin typeface="Arial" panose="020B0604020202020204" pitchFamily="34" charset="0"/>
                <a:cs typeface="Arial" panose="020B0604020202020204" pitchFamily="34" charset="0"/>
              </a:rPr>
              <a:t>5</a:t>
            </a:r>
            <a:r>
              <a:rPr lang="en-US" sz="2000" b="1" dirty="0" smtClean="0">
                <a:latin typeface="Arial" panose="020B0604020202020204" pitchFamily="34" charset="0"/>
                <a:cs typeface="Arial" panose="020B0604020202020204" pitchFamily="34" charset="0"/>
              </a:rPr>
              <a:t>.5. </a:t>
            </a:r>
            <a:r>
              <a:rPr lang="en-US" sz="2000" b="1" dirty="0" err="1" smtClean="0">
                <a:latin typeface="Arial" panose="020B0604020202020204" pitchFamily="34" charset="0"/>
                <a:cs typeface="Arial" panose="020B0604020202020204" pitchFamily="34" charset="0"/>
              </a:rPr>
              <a:t>Cần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xem</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xét</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điều</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chỉnh</a:t>
            </a:r>
            <a:r>
              <a:rPr lang="en-US" sz="2000" b="1" dirty="0" smtClean="0">
                <a:latin typeface="Arial" panose="020B0604020202020204" pitchFamily="34" charset="0"/>
                <a:cs typeface="Arial" panose="020B0604020202020204" pitchFamily="34" charset="0"/>
              </a:rPr>
              <a:t> QCVN 62: 2016-BTNMT </a:t>
            </a:r>
            <a:r>
              <a:rPr lang="en-US" sz="2000" b="1" dirty="0" err="1" smtClean="0">
                <a:latin typeface="Arial" panose="020B0604020202020204" pitchFamily="34" charset="0"/>
                <a:cs typeface="Arial" panose="020B0604020202020204" pitchFamily="34" charset="0"/>
              </a:rPr>
              <a:t>cho</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phù</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hợp</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với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thực</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tế</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sản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xuất</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của</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các</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trang</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trại</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chăn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nuôi</a:t>
            </a:r>
            <a:r>
              <a:rPr lang="en-US" sz="2000" b="1" dirty="0" smtClean="0">
                <a:latin typeface="Arial" panose="020B0604020202020204" pitchFamily="34" charset="0"/>
                <a:cs typeface="Arial" panose="020B0604020202020204" pitchFamily="34" charset="0"/>
              </a:rPr>
              <a:t>.</a:t>
            </a:r>
          </a:p>
          <a:p>
            <a:pPr marL="0" lvl="0" indent="0" algn="r">
              <a:buNone/>
            </a:pPr>
            <a:r>
              <a:rPr lang="en-US" altLang="en-US" sz="2400" i="1" dirty="0" smtClean="0">
                <a:solidFill>
                  <a:srgbClr val="002060"/>
                </a:solidFill>
                <a:latin typeface="Arial" charset="0"/>
                <a:ea typeface="Arial" charset="0"/>
                <a:hlinkClick r:id="rId2"/>
              </a:rPr>
              <a:t>http</a:t>
            </a:r>
            <a:r>
              <a:rPr lang="en-US" altLang="en-US" sz="2400" i="1" dirty="0">
                <a:solidFill>
                  <a:srgbClr val="002060"/>
                </a:solidFill>
                <a:latin typeface="Arial" charset="0"/>
                <a:ea typeface="Arial" charset="0"/>
                <a:hlinkClick r:id="rId2"/>
              </a:rPr>
              <a:t>://www.lcasp.org.vn</a:t>
            </a:r>
            <a:r>
              <a:rPr lang="en-US" altLang="en-US" sz="2400" i="1" dirty="0">
                <a:solidFill>
                  <a:srgbClr val="002060"/>
                </a:solidFill>
                <a:latin typeface="Arial" charset="0"/>
                <a:ea typeface="Arial" charset="0"/>
              </a:rPr>
              <a:t> </a:t>
            </a:r>
          </a:p>
          <a:p>
            <a:pPr marL="0" indent="0">
              <a:buNone/>
            </a:pPr>
            <a:endParaRPr lang="en-US" dirty="0"/>
          </a:p>
        </p:txBody>
      </p:sp>
      <p:pic>
        <p:nvPicPr>
          <p:cNvPr id="2097160" name="Picture 3" descr="Logo LCASP .jpg"/>
          <p:cNvPicPr>
            <a:picLocks/>
          </p:cNvPicPr>
          <p:nvPr/>
        </p:nvPicPr>
        <p:blipFill>
          <a:blip r:embed="rId3"/>
          <a:srcRect/>
          <a:stretch>
            <a:fillRect/>
          </a:stretch>
        </p:blipFill>
        <p:spPr>
          <a:xfrm>
            <a:off x="0" y="0"/>
            <a:ext cx="1328737" cy="1295400"/>
          </a:xfrm>
          <a:prstGeom prst="rect">
            <a:avLst/>
          </a:prstGeom>
          <a:noFill/>
          <a:ln>
            <a:noFill/>
          </a:ln>
        </p:spPr>
      </p:pic>
    </p:spTree>
    <p:extLst>
      <p:ext uri="{BB962C8B-B14F-4D97-AF65-F5344CB8AC3E}">
        <p14:creationId xmlns:p14="http://schemas.microsoft.com/office/powerpoint/2010/main" val="1239582074"/>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a:xfrm>
            <a:off x="457200" y="0"/>
            <a:ext cx="8229600" cy="990600"/>
          </a:xfrm>
        </p:spPr>
        <p:txBody>
          <a:bodyPr>
            <a:normAutofit/>
          </a:bodyPr>
          <a:lstStyle/>
          <a:p>
            <a:r>
              <a:rPr lang="en-US" sz="2400" b="1" dirty="0" smtClean="0">
                <a:solidFill>
                  <a:srgbClr val="0070C0"/>
                </a:solidFill>
                <a:latin typeface="+mn-lt"/>
              </a:rPr>
              <a:t>THIẾT KẾ BỂ LCASP – </a:t>
            </a:r>
            <a:r>
              <a:rPr lang="en-US" sz="2400" b="1" dirty="0" err="1" smtClean="0">
                <a:solidFill>
                  <a:srgbClr val="0070C0"/>
                </a:solidFill>
                <a:latin typeface="+mn-lt"/>
              </a:rPr>
              <a:t>Đề</a:t>
            </a:r>
            <a:r>
              <a:rPr lang="en-US" sz="2400" b="1" dirty="0" smtClean="0">
                <a:solidFill>
                  <a:srgbClr val="0070C0"/>
                </a:solidFill>
                <a:latin typeface="+mn-lt"/>
              </a:rPr>
              <a:t> </a:t>
            </a:r>
            <a:r>
              <a:rPr lang="en-US" sz="2400" b="1" dirty="0" err="1" smtClean="0">
                <a:solidFill>
                  <a:srgbClr val="0070C0"/>
                </a:solidFill>
                <a:latin typeface="+mn-lt"/>
              </a:rPr>
              <a:t>xuất</a:t>
            </a:r>
            <a:r>
              <a:rPr lang="en-US" sz="2400" b="1" dirty="0" smtClean="0">
                <a:solidFill>
                  <a:srgbClr val="0070C0"/>
                </a:solidFill>
                <a:latin typeface="+mn-lt"/>
              </a:rPr>
              <a:t> </a:t>
            </a:r>
            <a:r>
              <a:rPr lang="en-US" sz="2400" b="1" dirty="0" err="1" smtClean="0">
                <a:solidFill>
                  <a:srgbClr val="0070C0"/>
                </a:solidFill>
                <a:latin typeface="+mn-lt"/>
              </a:rPr>
              <a:t>mô</a:t>
            </a:r>
            <a:r>
              <a:rPr lang="en-US" sz="2400" b="1" dirty="0" smtClean="0">
                <a:solidFill>
                  <a:srgbClr val="0070C0"/>
                </a:solidFill>
                <a:latin typeface="+mn-lt"/>
              </a:rPr>
              <a:t> </a:t>
            </a:r>
            <a:r>
              <a:rPr lang="en-US" sz="2400" b="1" dirty="0" err="1" smtClean="0">
                <a:solidFill>
                  <a:srgbClr val="0070C0"/>
                </a:solidFill>
                <a:latin typeface="+mn-lt"/>
              </a:rPr>
              <a:t>hình</a:t>
            </a:r>
            <a:r>
              <a:rPr lang="en-US" sz="2400" b="1" dirty="0" smtClean="0">
                <a:solidFill>
                  <a:srgbClr val="0070C0"/>
                </a:solidFill>
                <a:latin typeface="+mn-lt"/>
              </a:rPr>
              <a:t> </a:t>
            </a:r>
            <a:r>
              <a:rPr lang="en-US" sz="2400" b="1" dirty="0" err="1" smtClean="0">
                <a:solidFill>
                  <a:srgbClr val="0070C0"/>
                </a:solidFill>
                <a:latin typeface="+mn-lt"/>
              </a:rPr>
              <a:t>cho</a:t>
            </a:r>
            <a:r>
              <a:rPr lang="en-US" sz="2400" b="1" dirty="0" smtClean="0">
                <a:solidFill>
                  <a:srgbClr val="0070C0"/>
                </a:solidFill>
                <a:latin typeface="+mn-lt"/>
              </a:rPr>
              <a:t> </a:t>
            </a:r>
            <a:r>
              <a:rPr lang="en-US" sz="2400" b="1" dirty="0" err="1" smtClean="0">
                <a:solidFill>
                  <a:srgbClr val="0070C0"/>
                </a:solidFill>
                <a:latin typeface="+mn-lt"/>
              </a:rPr>
              <a:t>trang</a:t>
            </a:r>
            <a:r>
              <a:rPr lang="en-US" sz="2400" b="1" dirty="0" smtClean="0">
                <a:solidFill>
                  <a:srgbClr val="0070C0"/>
                </a:solidFill>
                <a:latin typeface="+mn-lt"/>
              </a:rPr>
              <a:t> </a:t>
            </a:r>
            <a:r>
              <a:rPr lang="en-US" sz="2400" b="1" dirty="0" err="1" smtClean="0">
                <a:solidFill>
                  <a:srgbClr val="0070C0"/>
                </a:solidFill>
                <a:latin typeface="+mn-lt"/>
              </a:rPr>
              <a:t>trại</a:t>
            </a:r>
            <a:r>
              <a:rPr lang="en-US" sz="2400" b="1" dirty="0" smtClean="0">
                <a:solidFill>
                  <a:srgbClr val="0070C0"/>
                </a:solidFill>
                <a:latin typeface="+mn-lt"/>
              </a:rPr>
              <a:t> </a:t>
            </a:r>
            <a:r>
              <a:rPr lang="en-US" sz="2400" b="1" dirty="0" err="1" smtClean="0">
                <a:solidFill>
                  <a:srgbClr val="0070C0"/>
                </a:solidFill>
                <a:latin typeface="+mn-lt"/>
              </a:rPr>
              <a:t>vừa</a:t>
            </a:r>
            <a:endParaRPr lang="en-US" sz="2400" b="1" dirty="0">
              <a:solidFill>
                <a:srgbClr val="0070C0"/>
              </a:solidFill>
              <a:latin typeface="+mn-lt"/>
            </a:endParaRPr>
          </a:p>
        </p:txBody>
      </p:sp>
      <p:pic>
        <p:nvPicPr>
          <p:cNvPr id="2097182" name="Picture 2"/>
          <p:cNvPicPr>
            <a:picLocks noGrp="1" noChangeAspect="1" noChangeArrowheads="1"/>
          </p:cNvPicPr>
          <p:nvPr>
            <p:ph idx="1"/>
          </p:nvPr>
        </p:nvPicPr>
        <p:blipFill>
          <a:blip r:embed="rId2"/>
          <a:srcRect/>
          <a:stretch>
            <a:fillRect/>
          </a:stretch>
        </p:blipFill>
        <p:spPr bwMode="auto">
          <a:xfrm>
            <a:off x="228600" y="685800"/>
            <a:ext cx="8458199" cy="4572000"/>
          </a:xfrm>
          <a:prstGeom prst="rect">
            <a:avLst/>
          </a:prstGeom>
          <a:noFill/>
          <a:ln w="9525">
            <a:noFill/>
            <a:miter lim="800000"/>
            <a:headEnd/>
            <a:tailEnd/>
          </a:ln>
          <a:effectLst/>
        </p:spPr>
      </p:pic>
      <p:sp>
        <p:nvSpPr>
          <p:cNvPr id="1048620" name="TextBox 4"/>
          <p:cNvSpPr txBox="1"/>
          <p:nvPr/>
        </p:nvSpPr>
        <p:spPr>
          <a:xfrm>
            <a:off x="152400" y="5257800"/>
            <a:ext cx="8991600" cy="1261884"/>
          </a:xfrm>
          <a:prstGeom prst="rect">
            <a:avLst/>
          </a:prstGeom>
          <a:noFill/>
        </p:spPr>
        <p:txBody>
          <a:bodyPr wrap="square" rtlCol="0">
            <a:spAutoFit/>
          </a:bodyPr>
          <a:lstStyle/>
          <a:p>
            <a:r>
              <a:rPr lang="en-US" dirty="0"/>
              <a:t> </a:t>
            </a:r>
            <a:r>
              <a:rPr lang="en-US" sz="1900" b="1" dirty="0"/>
              <a:t>1) </a:t>
            </a:r>
            <a:r>
              <a:rPr lang="en-US" sz="1900" b="1" dirty="0" err="1"/>
              <a:t>Chuồng</a:t>
            </a:r>
            <a:r>
              <a:rPr lang="en-US" sz="1900" b="1" dirty="0"/>
              <a:t> nuôi </a:t>
            </a:r>
            <a:r>
              <a:rPr lang="en-US" sz="1900" b="1" dirty="0" err="1"/>
              <a:t>gia</a:t>
            </a:r>
            <a:r>
              <a:rPr lang="en-US" sz="1900" b="1" dirty="0"/>
              <a:t> </a:t>
            </a:r>
            <a:r>
              <a:rPr lang="en-US" sz="1900" b="1" dirty="0" err="1" smtClean="0"/>
              <a:t>súc</a:t>
            </a:r>
            <a:r>
              <a:rPr lang="en-US" sz="1900" b="1" dirty="0" smtClean="0"/>
              <a:t> </a:t>
            </a:r>
            <a:r>
              <a:rPr lang="en-US" sz="1900" b="1" dirty="0" err="1" smtClean="0"/>
              <a:t>có</a:t>
            </a:r>
            <a:r>
              <a:rPr lang="en-US" sz="1900" b="1" dirty="0" smtClean="0"/>
              <a:t> chia </a:t>
            </a:r>
            <a:r>
              <a:rPr lang="en-US" sz="1900" b="1" dirty="0" err="1" smtClean="0"/>
              <a:t>ngăn</a:t>
            </a:r>
            <a:r>
              <a:rPr lang="en-US" sz="1900" b="1" dirty="0"/>
              <a:t> </a:t>
            </a:r>
            <a:r>
              <a:rPr lang="en-US" sz="1900" b="1" dirty="0" err="1" smtClean="0"/>
              <a:t>để</a:t>
            </a:r>
            <a:r>
              <a:rPr lang="en-US" sz="1900" b="1" dirty="0" smtClean="0"/>
              <a:t> </a:t>
            </a:r>
            <a:r>
              <a:rPr lang="en-US" sz="1900" b="1" dirty="0" err="1" smtClean="0"/>
              <a:t>cho</a:t>
            </a:r>
            <a:r>
              <a:rPr lang="en-US" sz="1900" b="1" dirty="0" smtClean="0"/>
              <a:t> </a:t>
            </a:r>
            <a:r>
              <a:rPr lang="en-US" sz="1900" b="1" dirty="0" err="1" smtClean="0"/>
              <a:t>chất</a:t>
            </a:r>
            <a:r>
              <a:rPr lang="en-US" sz="1900" b="1" dirty="0" smtClean="0"/>
              <a:t> </a:t>
            </a:r>
            <a:r>
              <a:rPr lang="en-US" sz="1900" b="1" dirty="0" err="1" smtClean="0"/>
              <a:t>thải</a:t>
            </a:r>
            <a:r>
              <a:rPr lang="en-US" sz="1900" b="1" dirty="0" smtClean="0"/>
              <a:t> </a:t>
            </a:r>
            <a:r>
              <a:rPr lang="en-US" sz="1900" b="1" dirty="0" err="1" smtClean="0"/>
              <a:t>chăn</a:t>
            </a:r>
            <a:r>
              <a:rPr lang="en-US" sz="1900" b="1" dirty="0" smtClean="0"/>
              <a:t> </a:t>
            </a:r>
            <a:r>
              <a:rPr lang="en-US" sz="1900" b="1" dirty="0" err="1" smtClean="0"/>
              <a:t>nuôi</a:t>
            </a:r>
            <a:r>
              <a:rPr lang="en-US" sz="1900" b="1" dirty="0" smtClean="0"/>
              <a:t> </a:t>
            </a:r>
            <a:r>
              <a:rPr lang="en-US" sz="1900" b="1" dirty="0" err="1" smtClean="0"/>
              <a:t>xuống</a:t>
            </a:r>
            <a:r>
              <a:rPr lang="en-US" sz="1900" b="1" dirty="0" smtClean="0"/>
              <a:t> </a:t>
            </a:r>
            <a:r>
              <a:rPr lang="en-US" sz="1900" b="1" dirty="0" err="1" smtClean="0"/>
              <a:t>vừa</a:t>
            </a:r>
            <a:r>
              <a:rPr lang="en-US" sz="1900" b="1" dirty="0" smtClean="0"/>
              <a:t> </a:t>
            </a:r>
            <a:r>
              <a:rPr lang="en-US" sz="1900" b="1" dirty="0" err="1" smtClean="0"/>
              <a:t>đủ</a:t>
            </a:r>
            <a:r>
              <a:rPr lang="en-US" sz="1900" b="1" dirty="0" smtClean="0"/>
              <a:t> </a:t>
            </a:r>
            <a:r>
              <a:rPr lang="en-US" sz="1900" b="1" dirty="0" err="1" smtClean="0"/>
              <a:t>công</a:t>
            </a:r>
            <a:r>
              <a:rPr lang="en-US" sz="1900" b="1" dirty="0" smtClean="0"/>
              <a:t> </a:t>
            </a:r>
            <a:r>
              <a:rPr lang="en-US" sz="1900" b="1" dirty="0" err="1" smtClean="0"/>
              <a:t>suất</a:t>
            </a:r>
            <a:r>
              <a:rPr lang="en-US" sz="1900" b="1" dirty="0" smtClean="0"/>
              <a:t> </a:t>
            </a:r>
            <a:r>
              <a:rPr lang="en-US" sz="1900" b="1" dirty="0" err="1" smtClean="0"/>
              <a:t>hầm</a:t>
            </a:r>
            <a:r>
              <a:rPr lang="en-US" sz="1900" b="1" dirty="0" smtClean="0"/>
              <a:t> </a:t>
            </a:r>
            <a:r>
              <a:rPr lang="en-US" sz="1900" b="1" dirty="0" err="1" smtClean="0"/>
              <a:t>khí</a:t>
            </a:r>
            <a:r>
              <a:rPr lang="en-US" sz="1900" b="1" dirty="0" smtClean="0"/>
              <a:t> </a:t>
            </a:r>
            <a:r>
              <a:rPr lang="en-US" sz="1900" b="1" dirty="0" err="1" smtClean="0"/>
              <a:t>sinh</a:t>
            </a:r>
            <a:r>
              <a:rPr lang="en-US" sz="1900" b="1" dirty="0" smtClean="0"/>
              <a:t> </a:t>
            </a:r>
            <a:r>
              <a:rPr lang="en-US" sz="1900" b="1" dirty="0" err="1" smtClean="0"/>
              <a:t>học</a:t>
            </a:r>
            <a:r>
              <a:rPr lang="en-US" sz="1900" b="1" dirty="0" smtClean="0"/>
              <a:t>;  </a:t>
            </a:r>
            <a:r>
              <a:rPr lang="en-US" sz="1900" b="1" dirty="0"/>
              <a:t>2) </a:t>
            </a:r>
            <a:r>
              <a:rPr lang="en-US" sz="1900" b="1" dirty="0" err="1"/>
              <a:t>Bể</a:t>
            </a:r>
            <a:r>
              <a:rPr lang="en-US" sz="1900" b="1" dirty="0"/>
              <a:t> </a:t>
            </a:r>
            <a:r>
              <a:rPr lang="en-US" sz="1900" b="1" dirty="0" err="1"/>
              <a:t>khí</a:t>
            </a:r>
            <a:r>
              <a:rPr lang="en-US" sz="1900" b="1" dirty="0"/>
              <a:t> sinh học;  3, 4, 5: </a:t>
            </a:r>
            <a:r>
              <a:rPr lang="en-US" sz="1900" b="1" dirty="0" err="1"/>
              <a:t>Các</a:t>
            </a:r>
            <a:r>
              <a:rPr lang="en-US" sz="1900" b="1" dirty="0"/>
              <a:t> </a:t>
            </a:r>
            <a:r>
              <a:rPr lang="en-US" sz="1900" b="1" dirty="0" err="1"/>
              <a:t>ngăn</a:t>
            </a:r>
            <a:r>
              <a:rPr lang="en-US" sz="1900" b="1" dirty="0"/>
              <a:t> </a:t>
            </a:r>
            <a:r>
              <a:rPr lang="en-US" sz="1900" b="1" dirty="0" err="1"/>
              <a:t>của</a:t>
            </a:r>
            <a:r>
              <a:rPr lang="en-US" sz="1900" b="1" dirty="0"/>
              <a:t> </a:t>
            </a:r>
            <a:r>
              <a:rPr lang="en-US" sz="1900" b="1" dirty="0" err="1"/>
              <a:t>bể</a:t>
            </a:r>
            <a:r>
              <a:rPr lang="en-US" sz="1900" b="1" dirty="0"/>
              <a:t> </a:t>
            </a:r>
            <a:r>
              <a:rPr lang="en-US" sz="1900" b="1" dirty="0" err="1"/>
              <a:t>lắng</a:t>
            </a:r>
            <a:r>
              <a:rPr lang="en-US" sz="1900" b="1" dirty="0"/>
              <a:t> </a:t>
            </a:r>
            <a:r>
              <a:rPr lang="en-US" sz="1900" b="1" dirty="0" err="1"/>
              <a:t>sau</a:t>
            </a:r>
            <a:r>
              <a:rPr lang="en-US" sz="1900" b="1" dirty="0"/>
              <a:t> </a:t>
            </a:r>
            <a:r>
              <a:rPr lang="en-US" sz="1900" b="1" dirty="0" err="1"/>
              <a:t>bể</a:t>
            </a:r>
            <a:r>
              <a:rPr lang="en-US" sz="1900" b="1" dirty="0"/>
              <a:t> KSH</a:t>
            </a:r>
            <a:r>
              <a:rPr lang="en-US" sz="1900" b="1" dirty="0" smtClean="0"/>
              <a:t>; 6, 7: </a:t>
            </a:r>
            <a:r>
              <a:rPr lang="en-US" sz="1900" b="1" dirty="0" err="1"/>
              <a:t>Nắp</a:t>
            </a:r>
            <a:r>
              <a:rPr lang="en-US" sz="1900" b="1" dirty="0"/>
              <a:t> </a:t>
            </a:r>
            <a:r>
              <a:rPr lang="en-US" sz="1900" b="1" dirty="0" err="1"/>
              <a:t>bể</a:t>
            </a:r>
            <a:r>
              <a:rPr lang="en-US" sz="1900" b="1" dirty="0"/>
              <a:t> </a:t>
            </a:r>
            <a:r>
              <a:rPr lang="en-US" sz="1900" b="1" dirty="0" err="1"/>
              <a:t>để</a:t>
            </a:r>
            <a:r>
              <a:rPr lang="en-US" sz="1900" b="1" dirty="0"/>
              <a:t> </a:t>
            </a:r>
            <a:r>
              <a:rPr lang="en-US" sz="1900" b="1" dirty="0" err="1"/>
              <a:t>hút</a:t>
            </a:r>
            <a:r>
              <a:rPr lang="en-US" sz="1900" b="1" dirty="0"/>
              <a:t> </a:t>
            </a:r>
            <a:r>
              <a:rPr lang="en-US" sz="1900" b="1" dirty="0" err="1"/>
              <a:t>bã</a:t>
            </a:r>
            <a:r>
              <a:rPr lang="en-US" sz="1900" b="1" dirty="0"/>
              <a:t> </a:t>
            </a:r>
            <a:r>
              <a:rPr lang="en-US" sz="1900" b="1" dirty="0" err="1"/>
              <a:t>thải</a:t>
            </a:r>
            <a:r>
              <a:rPr lang="en-US" sz="1900" b="1" dirty="0"/>
              <a:t>; </a:t>
            </a:r>
            <a:r>
              <a:rPr lang="en-US" sz="1900" b="1" dirty="0" smtClean="0"/>
              <a:t>8) </a:t>
            </a:r>
            <a:r>
              <a:rPr lang="en-US" sz="1900" b="1" dirty="0" err="1" smtClean="0"/>
              <a:t>Máy</a:t>
            </a:r>
            <a:r>
              <a:rPr lang="en-US" sz="1900" b="1" dirty="0" smtClean="0"/>
              <a:t> </a:t>
            </a:r>
            <a:r>
              <a:rPr lang="en-US" sz="1900" b="1" dirty="0" err="1" smtClean="0"/>
              <a:t>bơm</a:t>
            </a:r>
            <a:r>
              <a:rPr lang="en-US" sz="1900" b="1" dirty="0" smtClean="0"/>
              <a:t> </a:t>
            </a:r>
            <a:r>
              <a:rPr lang="en-US" sz="1900" b="1" dirty="0" err="1" smtClean="0"/>
              <a:t>nước</a:t>
            </a:r>
            <a:r>
              <a:rPr lang="en-US" sz="1900" b="1" dirty="0" smtClean="0"/>
              <a:t> </a:t>
            </a:r>
            <a:r>
              <a:rPr lang="en-US" sz="1900" b="1" dirty="0" err="1" smtClean="0"/>
              <a:t>tưới</a:t>
            </a:r>
            <a:r>
              <a:rPr lang="en-US" sz="1900" b="1" dirty="0" smtClean="0"/>
              <a:t> </a:t>
            </a:r>
            <a:r>
              <a:rPr lang="en-US" sz="1900" b="1" dirty="0" err="1" smtClean="0"/>
              <a:t>vườn</a:t>
            </a:r>
            <a:r>
              <a:rPr lang="en-US" sz="1900" b="1" dirty="0" smtClean="0"/>
              <a:t>; </a:t>
            </a:r>
            <a:r>
              <a:rPr lang="en-US" sz="1900" b="1" dirty="0"/>
              <a:t>9) </a:t>
            </a:r>
            <a:r>
              <a:rPr lang="en-US" sz="1900" b="1" dirty="0" err="1"/>
              <a:t>Cút</a:t>
            </a:r>
            <a:r>
              <a:rPr lang="en-US" sz="1900" b="1" dirty="0"/>
              <a:t> </a:t>
            </a:r>
            <a:r>
              <a:rPr lang="en-US" sz="1900" b="1" dirty="0" err="1"/>
              <a:t>nối</a:t>
            </a:r>
            <a:r>
              <a:rPr lang="en-US" sz="1900" b="1" dirty="0"/>
              <a:t> </a:t>
            </a:r>
            <a:r>
              <a:rPr lang="en-US" sz="1900" b="1" dirty="0" err="1"/>
              <a:t>chữ</a:t>
            </a:r>
            <a:r>
              <a:rPr lang="en-US" sz="1900" b="1" dirty="0"/>
              <a:t> L </a:t>
            </a:r>
            <a:r>
              <a:rPr lang="en-US" sz="1900" b="1" dirty="0" err="1" smtClean="0"/>
              <a:t>ngược</a:t>
            </a:r>
            <a:r>
              <a:rPr lang="en-US" sz="1900" b="1" dirty="0" smtClean="0"/>
              <a:t> </a:t>
            </a:r>
            <a:r>
              <a:rPr lang="en-US" sz="1900" b="1" dirty="0" err="1" smtClean="0"/>
              <a:t>để</a:t>
            </a:r>
            <a:r>
              <a:rPr lang="en-US" sz="1900" b="1" dirty="0" smtClean="0"/>
              <a:t> </a:t>
            </a:r>
            <a:r>
              <a:rPr lang="en-US" sz="1900" b="1" dirty="0" err="1" smtClean="0"/>
              <a:t>lọc</a:t>
            </a:r>
            <a:r>
              <a:rPr lang="en-US" sz="1900" b="1" dirty="0" smtClean="0"/>
              <a:t> </a:t>
            </a:r>
            <a:r>
              <a:rPr lang="en-US" sz="1900" b="1" dirty="0" err="1" smtClean="0"/>
              <a:t>nước</a:t>
            </a:r>
            <a:r>
              <a:rPr lang="en-US" sz="1900" b="1" dirty="0" smtClean="0"/>
              <a:t> </a:t>
            </a:r>
            <a:r>
              <a:rPr lang="en-US" sz="1900" b="1" dirty="0" err="1" smtClean="0"/>
              <a:t>trong</a:t>
            </a:r>
            <a:r>
              <a:rPr lang="en-US" sz="1900" b="1" dirty="0" smtClean="0"/>
              <a:t>;  </a:t>
            </a:r>
            <a:r>
              <a:rPr lang="en-US" sz="1900" b="1" dirty="0"/>
              <a:t>10) </a:t>
            </a:r>
            <a:r>
              <a:rPr lang="en-US" sz="1900" b="1" dirty="0" err="1"/>
              <a:t>Tưới</a:t>
            </a:r>
            <a:r>
              <a:rPr lang="en-US" sz="1900" b="1" dirty="0"/>
              <a:t> </a:t>
            </a:r>
            <a:r>
              <a:rPr lang="en-US" sz="1900" b="1" dirty="0" err="1"/>
              <a:t>nước</a:t>
            </a:r>
            <a:r>
              <a:rPr lang="en-US" sz="1900" b="1" dirty="0"/>
              <a:t> </a:t>
            </a:r>
            <a:r>
              <a:rPr lang="en-US" sz="1900" b="1" dirty="0" err="1"/>
              <a:t>xả</a:t>
            </a:r>
            <a:r>
              <a:rPr lang="en-US" sz="1900" b="1" dirty="0"/>
              <a:t> </a:t>
            </a:r>
            <a:r>
              <a:rPr lang="en-US" sz="1900" b="1" dirty="0" err="1"/>
              <a:t>cho</a:t>
            </a:r>
            <a:r>
              <a:rPr lang="en-US" sz="1900" b="1" dirty="0"/>
              <a:t> </a:t>
            </a:r>
            <a:r>
              <a:rPr lang="en-US" sz="1900" b="1" dirty="0" err="1"/>
              <a:t>cây</a:t>
            </a:r>
            <a:r>
              <a:rPr lang="en-US" sz="1900" b="1" dirty="0"/>
              <a:t> </a:t>
            </a:r>
            <a:r>
              <a:rPr lang="en-US" sz="1900" b="1" dirty="0" err="1"/>
              <a:t>trồng</a:t>
            </a:r>
            <a:r>
              <a:rPr lang="en-US" sz="1900" b="1" dirty="0"/>
              <a:t>; </a:t>
            </a:r>
          </a:p>
        </p:txBody>
      </p:sp>
    </p:spTree>
    <p:extLst>
      <p:ext uri="{BB962C8B-B14F-4D97-AF65-F5344CB8AC3E}">
        <p14:creationId xmlns:p14="http://schemas.microsoft.com/office/powerpoint/2010/main" val="1948550099"/>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
          <p:cNvSpPr>
            <a:spLocks noGrp="1"/>
          </p:cNvSpPr>
          <p:nvPr>
            <p:ph type="title"/>
          </p:nvPr>
        </p:nvSpPr>
        <p:spPr>
          <a:xfrm>
            <a:off x="0" y="1"/>
            <a:ext cx="9144000" cy="914400"/>
          </a:xfrm>
        </p:spPr>
        <p:txBody>
          <a:bodyPr/>
          <a:lstStyle/>
          <a:p>
            <a:r>
              <a:rPr lang="vi-VN" sz="3200" b="1" dirty="0" smtClean="0">
                <a:solidFill>
                  <a:srgbClr val="0070C0"/>
                </a:solidFill>
              </a:rPr>
              <a:t>Đề xuất mô hình cho trang trại lớn (trên 1000 lợn)</a:t>
            </a:r>
            <a:endParaRPr lang="en-US" sz="3200" dirty="0">
              <a:solidFill>
                <a:srgbClr val="0070C0"/>
              </a:solidFill>
            </a:endParaRPr>
          </a:p>
        </p:txBody>
      </p:sp>
      <p:pic>
        <p:nvPicPr>
          <p:cNvPr id="2097184" name="Content Placeholder 2"/>
          <p:cNvPicPr>
            <a:picLocks noGrp="1" noChangeAspect="1" noChangeArrowheads="1"/>
          </p:cNvPicPr>
          <p:nvPr>
            <p:ph idx="1"/>
          </p:nvPr>
        </p:nvPicPr>
        <p:blipFill>
          <a:blip r:embed="rId2"/>
          <a:srcRect/>
          <a:stretch>
            <a:fillRect/>
          </a:stretch>
        </p:blipFill>
        <p:spPr bwMode="auto">
          <a:xfrm>
            <a:off x="0" y="990600"/>
            <a:ext cx="9144000" cy="5257800"/>
          </a:xfrm>
          <a:prstGeom prst="rect">
            <a:avLst/>
          </a:prstGeom>
          <a:noFill/>
          <a:ln w="9525">
            <a:noFill/>
            <a:miter lim="800000"/>
            <a:headEnd/>
            <a:tailEnd/>
          </a:ln>
          <a:effectLst/>
        </p:spPr>
      </p:pic>
    </p:spTree>
    <p:extLst>
      <p:ext uri="{BB962C8B-B14F-4D97-AF65-F5344CB8AC3E}">
        <p14:creationId xmlns:p14="http://schemas.microsoft.com/office/powerpoint/2010/main" val="3812061188"/>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048587"/>
          <p:cNvSpPr>
            <a:spLocks noGrp="1"/>
          </p:cNvSpPr>
          <p:nvPr>
            <p:ph type="title"/>
          </p:nvPr>
        </p:nvSpPr>
        <p:spPr>
          <a:xfrm>
            <a:off x="1558925" y="152400"/>
            <a:ext cx="7543800" cy="12954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pPr lvl="0" eaLnBrk="1" hangingPunct="1"/>
            <a:r>
              <a:t/>
            </a:r>
            <a:br/>
            <a:r>
              <a:rPr lang="en-US" altLang="en-US" sz="2800" b="1">
                <a:solidFill>
                  <a:srgbClr val="000000"/>
                </a:solidFill>
                <a:latin typeface="Arial" charset="0"/>
                <a:ea typeface="Arial" charset="0"/>
                <a:sym typeface="Arial" charset="0"/>
              </a:rPr>
              <a:t>Máy ép phân cho một trang trại chăn nuôi</a:t>
            </a:r>
            <a:r>
              <a:t/>
            </a:r>
            <a:br/>
            <a:r>
              <a:rPr lang="en-US" altLang="en-US" sz="2800" b="1">
                <a:solidFill>
                  <a:srgbClr val="000000"/>
                </a:solidFill>
                <a:latin typeface="Arial" charset="0"/>
                <a:ea typeface="Arial" charset="0"/>
                <a:sym typeface="Arial" charset="0"/>
              </a:rPr>
              <a:t>tại Bình Định</a:t>
            </a:r>
            <a:r>
              <a:t/>
            </a:r>
            <a:br/>
            <a:r>
              <a:t/>
            </a:r>
            <a:br/>
            <a:endParaRPr lang="en-US" altLang="en-US" sz="2800" b="1">
              <a:solidFill>
                <a:srgbClr val="000000"/>
              </a:solidFill>
              <a:latin typeface="Arial" charset="0"/>
              <a:ea typeface="Arial" charset="0"/>
              <a:sym typeface="Arial" charset="0"/>
            </a:endParaRPr>
          </a:p>
        </p:txBody>
      </p:sp>
      <p:sp>
        <p:nvSpPr>
          <p:cNvPr id="1048620" name="Content Placeholder 1048588"/>
          <p:cNvSpPr>
            <a:spLocks noGrp="1"/>
          </p:cNvSpPr>
          <p:nvPr>
            <p:ph idx="1"/>
          </p:nvPr>
        </p:nvSpPr>
        <p:spPr>
          <a:xfrm>
            <a:off x="381000" y="1676400"/>
            <a:ext cx="8305800" cy="4953000"/>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Arial"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Arial"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Arial"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5pPr>
          </a:lstStyle>
          <a:p>
            <a:pPr marL="0" lvl="0" indent="0" algn="just" eaLnBrk="1" hangingPunct="1">
              <a:buNone/>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p:txBody>
      </p:sp>
      <p:pic>
        <p:nvPicPr>
          <p:cNvPr id="2097168" name="Picture 2097154" descr="Logo LCASP .jpg"/>
          <p:cNvPicPr>
            <a:picLocks/>
          </p:cNvPicPr>
          <p:nvPr/>
        </p:nvPicPr>
        <p:blipFill>
          <a:blip r:embed="rId2"/>
          <a:srcRect/>
          <a:stretch>
            <a:fillRect/>
          </a:stretch>
        </p:blipFill>
        <p:spPr>
          <a:xfrm>
            <a:off x="0" y="0"/>
            <a:ext cx="1328737" cy="1295400"/>
          </a:xfrm>
          <a:prstGeom prst="rect">
            <a:avLst/>
          </a:prstGeom>
          <a:noFill/>
          <a:ln>
            <a:noFill/>
          </a:ln>
        </p:spPr>
      </p:pic>
      <p:pic>
        <p:nvPicPr>
          <p:cNvPr id="2097169" name="Picture 2097155"/>
          <p:cNvPicPr>
            <a:picLocks/>
          </p:cNvPicPr>
          <p:nvPr/>
        </p:nvPicPr>
        <p:blipFill>
          <a:blip r:embed="rId3"/>
          <a:srcRect/>
          <a:stretch>
            <a:fillRect/>
          </a:stretch>
        </p:blipFill>
        <p:spPr>
          <a:xfrm>
            <a:off x="1558925" y="1676400"/>
            <a:ext cx="6032500" cy="4524375"/>
          </a:xfrm>
          <a:prstGeom prst="rect">
            <a:avLst/>
          </a:prstGeom>
          <a:noFill/>
          <a:ln>
            <a:noFill/>
          </a:ln>
        </p:spPr>
      </p:pic>
      <p:pic>
        <p:nvPicPr>
          <p:cNvPr id="2097170" name="Picture 2097156"/>
          <p:cNvPicPr>
            <a:picLocks/>
          </p:cNvPicPr>
          <p:nvPr/>
        </p:nvPicPr>
        <p:blipFill>
          <a:blip r:embed="rId4"/>
          <a:srcRect/>
          <a:stretch>
            <a:fillRect/>
          </a:stretch>
        </p:blipFill>
        <p:spPr>
          <a:xfrm>
            <a:off x="3276600" y="6200775"/>
            <a:ext cx="5273675" cy="530225"/>
          </a:xfrm>
          <a:prstGeom prst="rect">
            <a:avLst/>
          </a:prstGeom>
          <a:noFill/>
          <a:ln>
            <a:noFill/>
          </a:ln>
        </p:spPr>
      </p:pic>
    </p:spTree>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Title 1048591"/>
          <p:cNvSpPr>
            <a:spLocks noGrp="1"/>
          </p:cNvSpPr>
          <p:nvPr>
            <p:ph type="title"/>
          </p:nvPr>
        </p:nvSpPr>
        <p:spPr>
          <a:xfrm>
            <a:off x="1328737" y="85725"/>
            <a:ext cx="7815262" cy="12954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pPr lvl="0" eaLnBrk="1" hangingPunct="1"/>
            <a:r>
              <a:t/>
            </a:r>
            <a:br/>
            <a:r>
              <a:rPr lang="en-US" altLang="en-US" sz="2800" b="1">
                <a:solidFill>
                  <a:srgbClr val="000000"/>
                </a:solidFill>
                <a:latin typeface="Arial" charset="0"/>
                <a:ea typeface="Arial" charset="0"/>
                <a:sym typeface="Arial" charset="0"/>
              </a:rPr>
              <a:t>Máy phát điện sử dụng khí ga quy mô vừa </a:t>
            </a:r>
            <a:r>
              <a:t/>
            </a:r>
            <a:br/>
            <a:r>
              <a:rPr lang="en-US" altLang="en-US" sz="2800" b="1">
                <a:solidFill>
                  <a:srgbClr val="000000"/>
                </a:solidFill>
                <a:latin typeface="Arial" charset="0"/>
                <a:ea typeface="Arial" charset="0"/>
                <a:sym typeface="Arial" charset="0"/>
              </a:rPr>
              <a:t>tại Đồng Nai</a:t>
            </a:r>
            <a:r>
              <a:t/>
            </a:r>
            <a:br/>
            <a:r>
              <a:t/>
            </a:r>
            <a:br/>
            <a:endParaRPr lang="en-US" altLang="en-US" sz="2000" i="1">
              <a:solidFill>
                <a:srgbClr val="000000"/>
              </a:solidFill>
              <a:latin typeface="Arial" charset="0"/>
              <a:ea typeface="Arial" charset="0"/>
              <a:sym typeface="Arial" charset="0"/>
            </a:endParaRPr>
          </a:p>
        </p:txBody>
      </p:sp>
      <p:sp>
        <p:nvSpPr>
          <p:cNvPr id="1048622" name="Content Placeholder 1048592"/>
          <p:cNvSpPr>
            <a:spLocks noGrp="1"/>
          </p:cNvSpPr>
          <p:nvPr>
            <p:ph idx="1"/>
          </p:nvPr>
        </p:nvSpPr>
        <p:spPr>
          <a:xfrm>
            <a:off x="381000" y="1676400"/>
            <a:ext cx="8305800" cy="4953000"/>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Arial"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Arial"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Arial"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5pPr>
          </a:lstStyle>
          <a:p>
            <a:pPr marL="0" lvl="0" indent="0" algn="just" eaLnBrk="1" hangingPunct="1">
              <a:buNone/>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p:txBody>
      </p:sp>
      <p:pic>
        <p:nvPicPr>
          <p:cNvPr id="2097171" name="Picture 2097158" descr="Logo LCASP .jpg"/>
          <p:cNvPicPr>
            <a:picLocks/>
          </p:cNvPicPr>
          <p:nvPr/>
        </p:nvPicPr>
        <p:blipFill>
          <a:blip r:embed="rId2"/>
          <a:srcRect/>
          <a:stretch>
            <a:fillRect/>
          </a:stretch>
        </p:blipFill>
        <p:spPr>
          <a:xfrm>
            <a:off x="0" y="0"/>
            <a:ext cx="1328737" cy="1295400"/>
          </a:xfrm>
          <a:prstGeom prst="rect">
            <a:avLst/>
          </a:prstGeom>
          <a:noFill/>
          <a:ln>
            <a:noFill/>
          </a:ln>
        </p:spPr>
      </p:pic>
      <p:pic>
        <p:nvPicPr>
          <p:cNvPr id="2097172" name="Picture 2097159"/>
          <p:cNvPicPr>
            <a:picLocks/>
          </p:cNvPicPr>
          <p:nvPr/>
        </p:nvPicPr>
        <p:blipFill>
          <a:blip r:embed="rId3"/>
          <a:srcRect/>
          <a:stretch>
            <a:fillRect/>
          </a:stretch>
        </p:blipFill>
        <p:spPr>
          <a:xfrm>
            <a:off x="1554162" y="1600200"/>
            <a:ext cx="6035675" cy="4525962"/>
          </a:xfrm>
          <a:prstGeom prst="rect">
            <a:avLst/>
          </a:prstGeom>
          <a:noFill/>
          <a:ln>
            <a:noFill/>
          </a:ln>
        </p:spPr>
      </p:pic>
      <p:pic>
        <p:nvPicPr>
          <p:cNvPr id="2097173" name="Picture 2097160"/>
          <p:cNvPicPr>
            <a:picLocks/>
          </p:cNvPicPr>
          <p:nvPr/>
        </p:nvPicPr>
        <p:blipFill>
          <a:blip r:embed="rId4"/>
          <a:srcRect/>
          <a:stretch>
            <a:fillRect/>
          </a:stretch>
        </p:blipFill>
        <p:spPr>
          <a:xfrm>
            <a:off x="3505200" y="6126162"/>
            <a:ext cx="5273675" cy="530225"/>
          </a:xfrm>
          <a:prstGeom prst="rect">
            <a:avLst/>
          </a:prstGeom>
          <a:noFill/>
          <a:ln>
            <a:noFill/>
          </a:ln>
        </p:spPr>
      </p:pic>
    </p:spTree>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048675"/>
          <p:cNvSpPr>
            <a:spLocks noGrp="1"/>
          </p:cNvSpPr>
          <p:nvPr>
            <p:ph type="title"/>
          </p:nvPr>
        </p:nvSpPr>
        <p:spPr>
          <a:xfrm>
            <a:off x="1328737" y="0"/>
            <a:ext cx="7815262" cy="12954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pPr lvl="0" eaLnBrk="1" hangingPunct="1"/>
            <a:r>
              <a:t/>
            </a:r>
            <a:br/>
            <a:r>
              <a:rPr lang="en-US" altLang="en-US" sz="2400" b="1">
                <a:solidFill>
                  <a:srgbClr val="000000"/>
                </a:solidFill>
                <a:latin typeface="Arial" charset="0"/>
                <a:ea typeface="Arial" charset="0"/>
                <a:sym typeface="Arial" charset="0"/>
              </a:rPr>
              <a:t>Công trình khí sinh học quy mô lớn </a:t>
            </a:r>
            <a:r>
              <a:t/>
            </a:r>
            <a:br/>
            <a:r>
              <a:rPr lang="en-US" altLang="en-US" sz="2400" b="1">
                <a:solidFill>
                  <a:srgbClr val="000000"/>
                </a:solidFill>
                <a:latin typeface="Arial" charset="0"/>
                <a:ea typeface="Arial" charset="0"/>
                <a:sym typeface="Arial" charset="0"/>
              </a:rPr>
              <a:t>(công nghệ phủ bạt HDPE) tại Đồng Nai</a:t>
            </a:r>
            <a:r>
              <a:t/>
            </a:r>
            <a:br/>
            <a:r>
              <a:t/>
            </a:r>
            <a:br/>
            <a:endParaRPr lang="en-US" altLang="en-US" sz="2000" b="1">
              <a:solidFill>
                <a:srgbClr val="000000"/>
              </a:solidFill>
              <a:latin typeface="Arial" charset="0"/>
              <a:ea typeface="Arial" charset="0"/>
              <a:sym typeface="Arial" charset="0"/>
            </a:endParaRPr>
          </a:p>
        </p:txBody>
      </p:sp>
      <p:sp>
        <p:nvSpPr>
          <p:cNvPr id="1048624" name="Content Placeholder 1048677"/>
          <p:cNvSpPr>
            <a:spLocks noGrp="1"/>
          </p:cNvSpPr>
          <p:nvPr>
            <p:ph idx="1"/>
          </p:nvPr>
        </p:nvSpPr>
        <p:spPr>
          <a:xfrm>
            <a:off x="381000" y="1676400"/>
            <a:ext cx="8305800" cy="4953000"/>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Arial"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Arial"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Arial"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5pPr>
          </a:lstStyle>
          <a:p>
            <a:pPr marL="0" lvl="0" indent="0" algn="just" eaLnBrk="1" hangingPunct="1">
              <a:buNone/>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p:txBody>
      </p:sp>
      <p:pic>
        <p:nvPicPr>
          <p:cNvPr id="2097174" name="Picture 2097183" descr="Logo LCASP .jpg"/>
          <p:cNvPicPr>
            <a:picLocks/>
          </p:cNvPicPr>
          <p:nvPr/>
        </p:nvPicPr>
        <p:blipFill>
          <a:blip r:embed="rId2"/>
          <a:srcRect/>
          <a:stretch>
            <a:fillRect/>
          </a:stretch>
        </p:blipFill>
        <p:spPr>
          <a:xfrm>
            <a:off x="0" y="0"/>
            <a:ext cx="1328737" cy="1295400"/>
          </a:xfrm>
          <a:prstGeom prst="rect">
            <a:avLst/>
          </a:prstGeom>
          <a:noFill/>
          <a:ln>
            <a:noFill/>
          </a:ln>
        </p:spPr>
      </p:pic>
      <p:pic>
        <p:nvPicPr>
          <p:cNvPr id="2097175" name="Picture 2097185"/>
          <p:cNvPicPr>
            <a:picLocks/>
          </p:cNvPicPr>
          <p:nvPr/>
        </p:nvPicPr>
        <p:blipFill>
          <a:blip r:embed="rId3"/>
          <a:srcRect/>
          <a:stretch>
            <a:fillRect/>
          </a:stretch>
        </p:blipFill>
        <p:spPr>
          <a:xfrm>
            <a:off x="1554162" y="1600200"/>
            <a:ext cx="6035675" cy="4525962"/>
          </a:xfrm>
          <a:prstGeom prst="rect">
            <a:avLst/>
          </a:prstGeom>
          <a:noFill/>
          <a:ln>
            <a:noFill/>
          </a:ln>
        </p:spPr>
      </p:pic>
      <p:pic>
        <p:nvPicPr>
          <p:cNvPr id="2097176" name="Picture 2097187"/>
          <p:cNvPicPr>
            <a:picLocks/>
          </p:cNvPicPr>
          <p:nvPr/>
        </p:nvPicPr>
        <p:blipFill>
          <a:blip r:embed="rId4"/>
          <a:srcRect/>
          <a:stretch>
            <a:fillRect/>
          </a:stretch>
        </p:blipFill>
        <p:spPr>
          <a:xfrm>
            <a:off x="3505200" y="6305550"/>
            <a:ext cx="5273675" cy="530225"/>
          </a:xfrm>
          <a:prstGeom prst="rect">
            <a:avLst/>
          </a:prstGeom>
          <a:noFill/>
          <a:ln>
            <a:noFill/>
          </a:ln>
        </p:spPr>
      </p:pic>
    </p:spTree>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9" name="Title 1048675"/>
          <p:cNvSpPr>
            <a:spLocks noGrp="1"/>
          </p:cNvSpPr>
          <p:nvPr>
            <p:ph type="title"/>
          </p:nvPr>
        </p:nvSpPr>
        <p:spPr>
          <a:xfrm>
            <a:off x="1328737" y="0"/>
            <a:ext cx="7815262" cy="12954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pPr lvl="0" eaLnBrk="1" hangingPunct="1"/>
            <a:r>
              <a:t/>
            </a:r>
            <a:br/>
            <a:r>
              <a:rPr lang="en-US" altLang="vi-VN" sz="2400" b="1">
                <a:solidFill>
                  <a:srgbClr val="000000"/>
                </a:solidFill>
                <a:latin typeface="Arial" charset="0"/>
                <a:ea typeface="Arial" charset="0"/>
                <a:sym typeface="Arial" charset="0"/>
              </a:rPr>
              <a:t>Sử dụng nước thải sau bioga </a:t>
            </a:r>
            <a:r>
              <a:rPr lang="vi-VN" altLang="en-US" sz="2400" b="1">
                <a:solidFill>
                  <a:srgbClr val="000000"/>
                </a:solidFill>
                <a:latin typeface="Arial" charset="0"/>
                <a:ea typeface="Arial" charset="0"/>
                <a:sym typeface="Arial" charset="0"/>
              </a:rPr>
              <a:t>để</a:t>
            </a:r>
            <a:r>
              <a:rPr lang="en-US" altLang="vi-VN" sz="2400" b="1">
                <a:solidFill>
                  <a:srgbClr val="000000"/>
                </a:solidFill>
                <a:latin typeface="Arial" charset="0"/>
                <a:ea typeface="Arial" charset="0"/>
                <a:sym typeface="Arial" charset="0"/>
              </a:rPr>
              <a:t> tưới chè tại Sơn La</a:t>
            </a:r>
            <a:r>
              <a:t/>
            </a:r>
            <a:br/>
            <a:r>
              <a:t/>
            </a:r>
            <a:br/>
            <a:endParaRPr lang="en-US" altLang="en-US" sz="2000" b="1">
              <a:solidFill>
                <a:srgbClr val="000000"/>
              </a:solidFill>
              <a:latin typeface="Arial" charset="0"/>
              <a:ea typeface="Arial" charset="0"/>
              <a:sym typeface="Arial" charset="0"/>
            </a:endParaRPr>
          </a:p>
        </p:txBody>
      </p:sp>
      <p:sp>
        <p:nvSpPr>
          <p:cNvPr id="1048681" name="Content Placeholder 1048677"/>
          <p:cNvSpPr>
            <a:spLocks noGrp="1"/>
          </p:cNvSpPr>
          <p:nvPr>
            <p:ph idx="1"/>
          </p:nvPr>
        </p:nvSpPr>
        <p:spPr>
          <a:xfrm>
            <a:off x="381000" y="1676400"/>
            <a:ext cx="8305800" cy="4953000"/>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Arial"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Arial"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Arial"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5pPr>
          </a:lstStyle>
          <a:p>
            <a:pPr marL="0" lvl="0" indent="0" algn="just" eaLnBrk="1" hangingPunct="1">
              <a:buNone/>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p:txBody>
      </p:sp>
      <p:pic>
        <p:nvPicPr>
          <p:cNvPr id="2097186" name="Picture 2097183" descr="Logo LCASP .jpg"/>
          <p:cNvPicPr>
            <a:picLocks/>
          </p:cNvPicPr>
          <p:nvPr/>
        </p:nvPicPr>
        <p:blipFill>
          <a:blip r:embed="rId2"/>
          <a:srcRect/>
          <a:stretch>
            <a:fillRect/>
          </a:stretch>
        </p:blipFill>
        <p:spPr>
          <a:xfrm>
            <a:off x="0" y="0"/>
            <a:ext cx="1328737" cy="1295400"/>
          </a:xfrm>
          <a:prstGeom prst="rect">
            <a:avLst/>
          </a:prstGeom>
          <a:noFill/>
          <a:ln>
            <a:noFill/>
          </a:ln>
        </p:spPr>
      </p:pic>
      <p:pic>
        <p:nvPicPr>
          <p:cNvPr id="2097188" name="Picture 2097185"/>
          <p:cNvPicPr>
            <a:picLocks/>
          </p:cNvPicPr>
          <p:nvPr/>
        </p:nvPicPr>
        <p:blipFill>
          <a:blip r:embed="rId3" cstate="email">
            <a:extLst>
              <a:ext uri="{28A0092B-C50C-407E-A947-70E740481C1C}">
                <a14:useLocalDpi xmlns:a14="http://schemas.microsoft.com/office/drawing/2010/main"/>
              </a:ext>
            </a:extLst>
          </a:blip>
          <a:srcRect/>
          <a:stretch>
            <a:fillRect/>
          </a:stretch>
        </p:blipFill>
        <p:spPr>
          <a:xfrm>
            <a:off x="1554162" y="1600200"/>
            <a:ext cx="6035675" cy="4525962"/>
          </a:xfrm>
          <a:prstGeom prst="rect">
            <a:avLst/>
          </a:prstGeom>
          <a:noFill/>
          <a:ln>
            <a:noFill/>
          </a:ln>
        </p:spPr>
      </p:pic>
      <p:pic>
        <p:nvPicPr>
          <p:cNvPr id="2097190" name="Picture 2097187"/>
          <p:cNvPicPr>
            <a:picLocks/>
          </p:cNvPicPr>
          <p:nvPr/>
        </p:nvPicPr>
        <p:blipFill>
          <a:blip r:embed="rId4"/>
          <a:srcRect/>
          <a:stretch>
            <a:fillRect/>
          </a:stretch>
        </p:blipFill>
        <p:spPr>
          <a:xfrm>
            <a:off x="3505200" y="6305550"/>
            <a:ext cx="5273675" cy="530225"/>
          </a:xfrm>
          <a:prstGeom prst="rect">
            <a:avLst/>
          </a:prstGeom>
          <a:noFill/>
          <a:ln>
            <a:noFill/>
          </a:ln>
        </p:spPr>
      </p:pic>
    </p:spTree>
    <p:extLst>
      <p:ext uri="{BB962C8B-B14F-4D97-AF65-F5344CB8AC3E}">
        <p14:creationId xmlns:p14="http://schemas.microsoft.com/office/powerpoint/2010/main" val="1156601203"/>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6"/>
          <p:cNvGrpSpPr/>
          <p:nvPr/>
        </p:nvGrpSpPr>
        <p:grpSpPr>
          <a:xfrm>
            <a:off x="688975" y="2133600"/>
            <a:ext cx="7772400" cy="1468437"/>
            <a:chOff x="434" y="1344"/>
            <a:chExt cx="4896" cy="925"/>
          </a:xfrm>
        </p:grpSpPr>
        <p:pic>
          <p:nvPicPr>
            <p:cNvPr id="2097155" name="Picture 2097162"/>
            <p:cNvPicPr>
              <a:picLocks/>
            </p:cNvPicPr>
            <p:nvPr/>
          </p:nvPicPr>
          <p:blipFill>
            <a:blip r:embed="rId2"/>
            <a:srcRect/>
            <a:stretch>
              <a:fillRect/>
            </a:stretch>
          </p:blipFill>
          <p:spPr>
            <a:xfrm>
              <a:off x="434" y="1344"/>
              <a:ext cx="4896" cy="925"/>
            </a:xfrm>
            <a:prstGeom prst="rect">
              <a:avLst/>
            </a:prstGeom>
            <a:noFill/>
            <a:ln>
              <a:noFill/>
            </a:ln>
          </p:spPr>
        </p:pic>
        <p:sp>
          <p:nvSpPr>
            <p:cNvPr id="1048593" name="TextBox 1048600"/>
            <p:cNvSpPr txBox="1"/>
            <p:nvPr/>
          </p:nvSpPr>
          <p:spPr>
            <a:xfrm>
              <a:off x="432" y="1344"/>
              <a:ext cx="4896" cy="926"/>
            </a:xfrm>
            <a:prstGeom prst="rect">
              <a:avLst/>
            </a:prstGeom>
            <a:noFill/>
            <a:ln>
              <a:noFill/>
            </a:ln>
          </p:spPr>
          <p:txBody>
            <a:bodyPr vert="horz"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ctr" eaLnBrk="1" latinLnBrk="1" hangingPunct="1"/>
              <a:r>
                <a:rPr lang="en-US" altLang="en-US" sz="4400" b="1">
                  <a:solidFill>
                    <a:srgbClr val="C00000"/>
                  </a:solidFill>
                  <a:latin typeface="Calibri" pitchFamily="34" charset="0"/>
                </a:rPr>
                <a:t>XIN CHÂN THÀNH CẢM ƠN !</a:t>
              </a:r>
            </a:p>
          </p:txBody>
        </p:sp>
      </p:grpSp>
      <p:pic>
        <p:nvPicPr>
          <p:cNvPr id="2097156" name="Picture 2097163" descr="6297_banner_omard_updateFinal32"/>
          <p:cNvPicPr>
            <a:picLocks/>
          </p:cNvPicPr>
          <p:nvPr/>
        </p:nvPicPr>
        <p:blipFill>
          <a:blip r:embed="rId3"/>
          <a:srcRect/>
          <a:stretch>
            <a:fillRect/>
          </a:stretch>
        </p:blipFill>
        <p:spPr>
          <a:xfrm>
            <a:off x="0" y="0"/>
            <a:ext cx="9144000" cy="1552575"/>
          </a:xfrm>
          <a:prstGeom prst="rect">
            <a:avLst/>
          </a:prstGeom>
          <a:noFill/>
          <a:ln>
            <a:noFill/>
          </a:ln>
        </p:spPr>
      </p:pic>
      <p:sp>
        <p:nvSpPr>
          <p:cNvPr id="1048594" name="TextBox 1048601"/>
          <p:cNvSpPr txBox="1"/>
          <p:nvPr/>
        </p:nvSpPr>
        <p:spPr>
          <a:xfrm>
            <a:off x="2133600" y="990600"/>
            <a:ext cx="4724400" cy="701040"/>
          </a:xfrm>
          <a:prstGeom prst="rect">
            <a:avLst/>
          </a:prstGeom>
          <a:noFill/>
          <a:ln>
            <a:noFill/>
          </a:ln>
        </p:spPr>
        <p:txBody>
          <a:bodyPr vert="horz"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ctr" eaLnBrk="1" latinLnBrk="1" hangingPunct="1"/>
            <a:r>
              <a:rPr lang="en-US" altLang="en-US" sz="2000" b="1">
                <a:solidFill>
                  <a:schemeClr val="lt1"/>
                </a:solidFill>
                <a:latin typeface="Calibri" pitchFamily="34" charset="0"/>
              </a:rPr>
              <a:t>BAN QUẢN LÝ CÁC DỰ ÁN NÔNG NGHIỆP</a:t>
            </a:r>
          </a:p>
        </p:txBody>
      </p:sp>
      <p:pic>
        <p:nvPicPr>
          <p:cNvPr id="2097158" name="Picture 2097165" descr="F:\Anh biogas\Improved\Up flow_High rate reactor_66 m3.JPG"/>
          <p:cNvPicPr>
            <a:picLocks/>
          </p:cNvPicPr>
          <p:nvPr/>
        </p:nvPicPr>
        <p:blipFill>
          <a:blip r:embed="rId4"/>
          <a:srcRect/>
          <a:stretch>
            <a:fillRect/>
          </a:stretch>
        </p:blipFill>
        <p:spPr>
          <a:xfrm>
            <a:off x="0" y="4267200"/>
            <a:ext cx="3429000" cy="2590800"/>
          </a:xfrm>
          <a:prstGeom prst="rect">
            <a:avLst/>
          </a:prstGeom>
          <a:noFill/>
          <a:ln>
            <a:noFill/>
          </a:ln>
        </p:spPr>
      </p:pic>
      <p:pic>
        <p:nvPicPr>
          <p:cNvPr id="2097159" name="Picture 2097166" descr="DSC05076.JPG"/>
          <p:cNvPicPr>
            <a:picLocks/>
          </p:cNvPicPr>
          <p:nvPr/>
        </p:nvPicPr>
        <p:blipFill>
          <a:blip r:embed="rId5"/>
          <a:srcRect/>
          <a:stretch>
            <a:fillRect/>
          </a:stretch>
        </p:blipFill>
        <p:spPr>
          <a:xfrm>
            <a:off x="6400800" y="4267200"/>
            <a:ext cx="2743200" cy="2590800"/>
          </a:xfrm>
          <a:prstGeom prst="rect">
            <a:avLst/>
          </a:prstGeom>
          <a:noFill/>
          <a:ln>
            <a:noFill/>
          </a:ln>
        </p:spPr>
      </p:pic>
      <p:pic>
        <p:nvPicPr>
          <p:cNvPr id="2097160" name="Picture 2097167" descr="image007"/>
          <p:cNvPicPr>
            <a:picLocks/>
          </p:cNvPicPr>
          <p:nvPr/>
        </p:nvPicPr>
        <p:blipFill>
          <a:blip r:embed="rId6"/>
          <a:srcRect/>
          <a:stretch>
            <a:fillRect/>
          </a:stretch>
        </p:blipFill>
        <p:spPr>
          <a:xfrm>
            <a:off x="3429000" y="4267200"/>
            <a:ext cx="2982912" cy="2590800"/>
          </a:xfrm>
          <a:prstGeom prst="rect">
            <a:avLst/>
          </a:prstGeom>
          <a:noFill/>
          <a:ln>
            <a:noFill/>
          </a:ln>
        </p:spPr>
      </p:pic>
      <p:pic>
        <p:nvPicPr>
          <p:cNvPr id="2097161" name="Picture 2097168"/>
          <p:cNvPicPr>
            <a:picLocks/>
          </p:cNvPicPr>
          <p:nvPr/>
        </p:nvPicPr>
        <p:blipFill>
          <a:blip r:embed="rId7"/>
          <a:srcRect/>
          <a:stretch>
            <a:fillRect/>
          </a:stretch>
        </p:blipFill>
        <p:spPr>
          <a:xfrm>
            <a:off x="2552700" y="3627437"/>
            <a:ext cx="4229100" cy="639762"/>
          </a:xfrm>
          <a:prstGeom prst="rect">
            <a:avLst/>
          </a:prstGeom>
          <a:noFill/>
          <a:ln>
            <a:noFill/>
          </a:ln>
        </p:spPr>
      </p:pic>
      <p:pic>
        <p:nvPicPr>
          <p:cNvPr id="102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24800" y="126999"/>
            <a:ext cx="1169366" cy="1092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1421054"/>
      </p:ext>
    </p:extLst>
  </p:cSld>
  <p:clrMapOvr>
    <a:masterClrMapping/>
  </p:clrMapOvr>
  <p:transition spd="slow">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1048606"/>
          <p:cNvSpPr>
            <a:spLocks noGrp="1"/>
          </p:cNvSpPr>
          <p:nvPr>
            <p:ph type="title"/>
          </p:nvPr>
        </p:nvSpPr>
        <p:spPr>
          <a:xfrm>
            <a:off x="1328737" y="274637"/>
            <a:ext cx="7662862" cy="868362"/>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pPr lvl="0" eaLnBrk="1" latinLnBrk="1" hangingPunct="1"/>
            <a:r>
              <a:rPr lang="en-US" altLang="en-US" sz="3200" b="1" dirty="0">
                <a:solidFill>
                  <a:srgbClr val="984807"/>
                </a:solidFill>
                <a:latin typeface="Times New Roman" pitchFamily="18" charset="0"/>
              </a:rPr>
              <a:t>GIỚI THIỆU VỀ DỰ ÁN HỖ TRỢ NÔNG NGHIỆP CÁC BON THẤP (LCASP)</a:t>
            </a:r>
          </a:p>
        </p:txBody>
      </p:sp>
      <p:sp>
        <p:nvSpPr>
          <p:cNvPr id="1048594" name="Content Placeholder 1048607"/>
          <p:cNvSpPr>
            <a:spLocks noGrp="1"/>
          </p:cNvSpPr>
          <p:nvPr>
            <p:ph idx="1"/>
          </p:nvPr>
        </p:nvSpPr>
        <p:spPr>
          <a:xfrm>
            <a:off x="457200" y="1295400"/>
            <a:ext cx="8686800" cy="5105400"/>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Arial"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Arial"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Arial"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5pPr>
          </a:lstStyle>
          <a:p>
            <a:pPr lvl="0" algn="just" eaLnBrk="1" latinLnBrk="1" hangingPunct="1">
              <a:buNone/>
            </a:pPr>
            <a:r>
              <a:rPr lang="en-US" altLang="en-US" sz="2400" dirty="0" smtClean="0">
                <a:solidFill>
                  <a:srgbClr val="0070C0"/>
                </a:solidFill>
                <a:latin typeface="Arial" charset="0"/>
                <a:ea typeface="Arial" charset="0"/>
              </a:rPr>
              <a:t>    </a:t>
            </a:r>
            <a:r>
              <a:rPr lang="en-US" altLang="en-US" sz="2400" dirty="0" err="1" smtClean="0">
                <a:solidFill>
                  <a:srgbClr val="0070C0"/>
                </a:solidFill>
                <a:latin typeface="Arial" charset="0"/>
                <a:ea typeface="Arial" charset="0"/>
              </a:rPr>
              <a:t>Dự</a:t>
            </a:r>
            <a:r>
              <a:rPr lang="en-US" altLang="en-US" sz="2400" dirty="0" smtClean="0">
                <a:solidFill>
                  <a:srgbClr val="0070C0"/>
                </a:solidFill>
                <a:latin typeface="Arial" charset="0"/>
                <a:ea typeface="Arial" charset="0"/>
              </a:rPr>
              <a:t> </a:t>
            </a:r>
            <a:r>
              <a:rPr lang="en-US" altLang="en-US" sz="2400" dirty="0" err="1">
                <a:solidFill>
                  <a:srgbClr val="0070C0"/>
                </a:solidFill>
                <a:latin typeface="Arial" charset="0"/>
                <a:ea typeface="Arial" charset="0"/>
              </a:rPr>
              <a:t>án</a:t>
            </a:r>
            <a:r>
              <a:rPr lang="en-US" altLang="en-US" sz="2400" dirty="0">
                <a:solidFill>
                  <a:srgbClr val="0070C0"/>
                </a:solidFill>
                <a:latin typeface="Arial" charset="0"/>
                <a:ea typeface="Arial" charset="0"/>
              </a:rPr>
              <a:t> </a:t>
            </a:r>
            <a:r>
              <a:rPr lang="en-US" altLang="en-US" sz="2400" dirty="0" err="1">
                <a:solidFill>
                  <a:srgbClr val="0070C0"/>
                </a:solidFill>
                <a:latin typeface="Arial" charset="0"/>
                <a:ea typeface="Arial" charset="0"/>
              </a:rPr>
              <a:t>được</a:t>
            </a:r>
            <a:r>
              <a:rPr lang="en-US" altLang="en-US" sz="2400" dirty="0">
                <a:solidFill>
                  <a:srgbClr val="0070C0"/>
                </a:solidFill>
                <a:latin typeface="Arial" charset="0"/>
                <a:ea typeface="Arial" charset="0"/>
              </a:rPr>
              <a:t> </a:t>
            </a:r>
            <a:r>
              <a:rPr lang="en-US" altLang="en-US" sz="2400" dirty="0" err="1">
                <a:solidFill>
                  <a:srgbClr val="0070C0"/>
                </a:solidFill>
                <a:latin typeface="Arial" charset="0"/>
                <a:ea typeface="Arial" charset="0"/>
              </a:rPr>
              <a:t>xây</a:t>
            </a:r>
            <a:r>
              <a:rPr lang="en-US" altLang="en-US" sz="2400" dirty="0">
                <a:solidFill>
                  <a:srgbClr val="0070C0"/>
                </a:solidFill>
                <a:latin typeface="Arial" charset="0"/>
                <a:ea typeface="Arial" charset="0"/>
              </a:rPr>
              <a:t> </a:t>
            </a:r>
            <a:r>
              <a:rPr lang="en-US" altLang="en-US" sz="2400" dirty="0" err="1">
                <a:solidFill>
                  <a:srgbClr val="0070C0"/>
                </a:solidFill>
                <a:latin typeface="Arial" charset="0"/>
                <a:ea typeface="Arial" charset="0"/>
              </a:rPr>
              <a:t>dựng</a:t>
            </a:r>
            <a:r>
              <a:rPr lang="en-US" altLang="en-US" sz="2400" dirty="0">
                <a:solidFill>
                  <a:srgbClr val="0070C0"/>
                </a:solidFill>
                <a:latin typeface="Arial" charset="0"/>
                <a:ea typeface="Arial" charset="0"/>
              </a:rPr>
              <a:t> </a:t>
            </a:r>
            <a:r>
              <a:rPr lang="en-US" altLang="en-US" sz="2400" dirty="0" err="1">
                <a:solidFill>
                  <a:srgbClr val="0070C0"/>
                </a:solidFill>
                <a:latin typeface="Arial" charset="0"/>
                <a:ea typeface="Arial" charset="0"/>
              </a:rPr>
              <a:t>trên</a:t>
            </a:r>
            <a:r>
              <a:rPr lang="en-US" altLang="en-US" sz="2400" dirty="0">
                <a:solidFill>
                  <a:srgbClr val="0070C0"/>
                </a:solidFill>
                <a:latin typeface="Arial" charset="0"/>
                <a:ea typeface="Arial" charset="0"/>
              </a:rPr>
              <a:t> </a:t>
            </a:r>
            <a:r>
              <a:rPr lang="en-US" altLang="en-US" sz="2400" dirty="0" err="1">
                <a:solidFill>
                  <a:srgbClr val="0070C0"/>
                </a:solidFill>
                <a:latin typeface="Arial" charset="0"/>
                <a:ea typeface="Arial" charset="0"/>
              </a:rPr>
              <a:t>cơ</a:t>
            </a:r>
            <a:r>
              <a:rPr lang="en-US" altLang="en-US" sz="2400" dirty="0">
                <a:solidFill>
                  <a:srgbClr val="0070C0"/>
                </a:solidFill>
                <a:latin typeface="Arial" charset="0"/>
                <a:ea typeface="Arial" charset="0"/>
              </a:rPr>
              <a:t> </a:t>
            </a:r>
            <a:r>
              <a:rPr lang="en-US" altLang="en-US" sz="2400" dirty="0" err="1">
                <a:solidFill>
                  <a:srgbClr val="0070C0"/>
                </a:solidFill>
                <a:latin typeface="Arial" charset="0"/>
                <a:ea typeface="Arial" charset="0"/>
              </a:rPr>
              <a:t>sở</a:t>
            </a:r>
            <a:r>
              <a:rPr lang="en-US" altLang="en-US" sz="2400" dirty="0">
                <a:solidFill>
                  <a:srgbClr val="0070C0"/>
                </a:solidFill>
                <a:latin typeface="Arial" charset="0"/>
                <a:ea typeface="Arial" charset="0"/>
              </a:rPr>
              <a:t> </a:t>
            </a:r>
            <a:r>
              <a:rPr lang="en-US" altLang="en-US" sz="2400" dirty="0" err="1">
                <a:solidFill>
                  <a:srgbClr val="0070C0"/>
                </a:solidFill>
                <a:latin typeface="Arial" charset="0"/>
                <a:ea typeface="Arial" charset="0"/>
              </a:rPr>
              <a:t>Đề</a:t>
            </a:r>
            <a:r>
              <a:rPr lang="en-US" altLang="en-US" sz="2400" dirty="0">
                <a:solidFill>
                  <a:srgbClr val="0070C0"/>
                </a:solidFill>
                <a:latin typeface="Arial" charset="0"/>
                <a:ea typeface="Arial" charset="0"/>
              </a:rPr>
              <a:t> </a:t>
            </a:r>
            <a:r>
              <a:rPr lang="en-US" altLang="en-US" sz="2400" dirty="0" err="1">
                <a:solidFill>
                  <a:srgbClr val="0070C0"/>
                </a:solidFill>
                <a:latin typeface="Arial" charset="0"/>
                <a:ea typeface="Arial" charset="0"/>
              </a:rPr>
              <a:t>án</a:t>
            </a:r>
            <a:r>
              <a:rPr lang="en-US" altLang="en-US" sz="2400" dirty="0">
                <a:solidFill>
                  <a:srgbClr val="0070C0"/>
                </a:solidFill>
                <a:latin typeface="Arial" charset="0"/>
                <a:ea typeface="Arial" charset="0"/>
              </a:rPr>
              <a:t> 3119 </a:t>
            </a:r>
            <a:r>
              <a:rPr lang="en-US" altLang="en-US" sz="2400" dirty="0" err="1">
                <a:solidFill>
                  <a:srgbClr val="0070C0"/>
                </a:solidFill>
                <a:latin typeface="Arial" charset="0"/>
                <a:ea typeface="Arial" charset="0"/>
              </a:rPr>
              <a:t>của</a:t>
            </a:r>
            <a:r>
              <a:rPr lang="en-US" altLang="en-US" sz="2400" dirty="0">
                <a:solidFill>
                  <a:srgbClr val="0070C0"/>
                </a:solidFill>
                <a:latin typeface="Arial" charset="0"/>
                <a:ea typeface="Arial" charset="0"/>
              </a:rPr>
              <a:t> </a:t>
            </a:r>
            <a:r>
              <a:rPr lang="en-US" altLang="en-US" sz="2400" dirty="0" err="1">
                <a:solidFill>
                  <a:srgbClr val="0070C0"/>
                </a:solidFill>
                <a:latin typeface="Arial" charset="0"/>
                <a:ea typeface="Arial" charset="0"/>
              </a:rPr>
              <a:t>Bộ</a:t>
            </a:r>
            <a:r>
              <a:rPr lang="en-US" altLang="en-US" sz="2400" dirty="0">
                <a:solidFill>
                  <a:srgbClr val="0070C0"/>
                </a:solidFill>
                <a:latin typeface="Arial" charset="0"/>
                <a:ea typeface="Arial" charset="0"/>
              </a:rPr>
              <a:t> </a:t>
            </a:r>
            <a:r>
              <a:rPr lang="en-US" altLang="en-US" sz="2400" dirty="0" smtClean="0">
                <a:solidFill>
                  <a:srgbClr val="0070C0"/>
                </a:solidFill>
                <a:latin typeface="Arial" charset="0"/>
                <a:ea typeface="Arial" charset="0"/>
              </a:rPr>
              <a:t>NN &amp; PTNT </a:t>
            </a:r>
            <a:r>
              <a:rPr lang="en-US" altLang="en-US" sz="2400" dirty="0" err="1" smtClean="0">
                <a:solidFill>
                  <a:srgbClr val="0070C0"/>
                </a:solidFill>
                <a:latin typeface="Arial" charset="0"/>
                <a:ea typeface="Arial" charset="0"/>
              </a:rPr>
              <a:t>với</a:t>
            </a:r>
            <a:r>
              <a:rPr lang="en-US" altLang="en-US" sz="2400" dirty="0" smtClean="0">
                <a:solidFill>
                  <a:srgbClr val="0070C0"/>
                </a:solidFill>
                <a:latin typeface="Arial" charset="0"/>
                <a:ea typeface="Arial" charset="0"/>
              </a:rPr>
              <a:t> </a:t>
            </a:r>
            <a:r>
              <a:rPr lang="en-US" altLang="en-US" sz="2400" dirty="0" err="1" smtClean="0">
                <a:solidFill>
                  <a:srgbClr val="0070C0"/>
                </a:solidFill>
                <a:latin typeface="Arial" charset="0"/>
                <a:ea typeface="Arial" charset="0"/>
              </a:rPr>
              <a:t>tổng</a:t>
            </a:r>
            <a:r>
              <a:rPr lang="en-US" altLang="en-US" sz="2400" dirty="0" smtClean="0">
                <a:solidFill>
                  <a:srgbClr val="0070C0"/>
                </a:solidFill>
                <a:latin typeface="Arial" charset="0"/>
                <a:ea typeface="Arial" charset="0"/>
              </a:rPr>
              <a:t> </a:t>
            </a:r>
            <a:r>
              <a:rPr lang="en-US" altLang="en-US" sz="2400" dirty="0" err="1">
                <a:solidFill>
                  <a:srgbClr val="0070C0"/>
                </a:solidFill>
                <a:latin typeface="Arial" charset="0"/>
                <a:ea typeface="Arial" charset="0"/>
              </a:rPr>
              <a:t>vốn</a:t>
            </a:r>
            <a:r>
              <a:rPr lang="en-US" altLang="en-US" sz="2400" dirty="0">
                <a:solidFill>
                  <a:srgbClr val="0070C0"/>
                </a:solidFill>
                <a:latin typeface="Arial" charset="0"/>
                <a:ea typeface="Arial" charset="0"/>
              </a:rPr>
              <a:t> 84 </a:t>
            </a:r>
            <a:r>
              <a:rPr lang="en-US" altLang="en-US" sz="2400" dirty="0" err="1">
                <a:solidFill>
                  <a:srgbClr val="0070C0"/>
                </a:solidFill>
                <a:latin typeface="Arial" charset="0"/>
                <a:ea typeface="Arial" charset="0"/>
              </a:rPr>
              <a:t>triệu</a:t>
            </a:r>
            <a:r>
              <a:rPr lang="en-US" altLang="en-US" sz="2400" dirty="0">
                <a:solidFill>
                  <a:srgbClr val="0070C0"/>
                </a:solidFill>
                <a:latin typeface="Arial" charset="0"/>
                <a:ea typeface="Arial" charset="0"/>
              </a:rPr>
              <a:t> USD, </a:t>
            </a:r>
            <a:r>
              <a:rPr lang="en-US" altLang="en-US" sz="2400" dirty="0" err="1">
                <a:solidFill>
                  <a:srgbClr val="0070C0"/>
                </a:solidFill>
                <a:latin typeface="Arial" charset="0"/>
                <a:ea typeface="Arial" charset="0"/>
              </a:rPr>
              <a:t>thực</a:t>
            </a:r>
            <a:r>
              <a:rPr lang="en-US" altLang="en-US" sz="2400" dirty="0">
                <a:solidFill>
                  <a:srgbClr val="0070C0"/>
                </a:solidFill>
                <a:latin typeface="Arial" charset="0"/>
                <a:ea typeface="Arial" charset="0"/>
              </a:rPr>
              <a:t> </a:t>
            </a:r>
            <a:r>
              <a:rPr lang="en-US" altLang="en-US" sz="2400" dirty="0" err="1">
                <a:solidFill>
                  <a:srgbClr val="0070C0"/>
                </a:solidFill>
                <a:latin typeface="Arial" charset="0"/>
                <a:ea typeface="Arial" charset="0"/>
              </a:rPr>
              <a:t>hiện</a:t>
            </a:r>
            <a:r>
              <a:rPr lang="en-US" altLang="en-US" sz="2400" dirty="0">
                <a:solidFill>
                  <a:srgbClr val="0070C0"/>
                </a:solidFill>
                <a:latin typeface="Arial" charset="0"/>
                <a:ea typeface="Arial" charset="0"/>
              </a:rPr>
              <a:t> </a:t>
            </a:r>
            <a:r>
              <a:rPr lang="en-US" altLang="en-US" sz="2400" dirty="0" err="1">
                <a:solidFill>
                  <a:srgbClr val="0070C0"/>
                </a:solidFill>
                <a:latin typeface="Arial" charset="0"/>
                <a:ea typeface="Arial" charset="0"/>
              </a:rPr>
              <a:t>trên</a:t>
            </a:r>
            <a:r>
              <a:rPr lang="en-US" altLang="en-US" sz="2400" dirty="0">
                <a:solidFill>
                  <a:srgbClr val="0070C0"/>
                </a:solidFill>
                <a:latin typeface="Arial" charset="0"/>
                <a:ea typeface="Arial" charset="0"/>
              </a:rPr>
              <a:t> 10 </a:t>
            </a:r>
            <a:r>
              <a:rPr lang="en-US" altLang="en-US" sz="2400" dirty="0" err="1">
                <a:solidFill>
                  <a:srgbClr val="0070C0"/>
                </a:solidFill>
                <a:latin typeface="Arial" charset="0"/>
                <a:ea typeface="Arial" charset="0"/>
              </a:rPr>
              <a:t>tỉnh</a:t>
            </a:r>
            <a:r>
              <a:rPr lang="en-US" altLang="en-US" sz="2400" dirty="0">
                <a:solidFill>
                  <a:srgbClr val="0070C0"/>
                </a:solidFill>
                <a:latin typeface="Arial" charset="0"/>
                <a:ea typeface="Arial" charset="0"/>
              </a:rPr>
              <a:t>, </a:t>
            </a:r>
            <a:r>
              <a:rPr lang="en-US" altLang="en-US" sz="2400" dirty="0" err="1">
                <a:solidFill>
                  <a:srgbClr val="0070C0"/>
                </a:solidFill>
                <a:latin typeface="Arial" charset="0"/>
                <a:ea typeface="Arial" charset="0"/>
              </a:rPr>
              <a:t>thời</a:t>
            </a:r>
            <a:r>
              <a:rPr lang="en-US" altLang="en-US" sz="2400" dirty="0">
                <a:solidFill>
                  <a:srgbClr val="0070C0"/>
                </a:solidFill>
                <a:latin typeface="Arial" charset="0"/>
                <a:ea typeface="Arial" charset="0"/>
              </a:rPr>
              <a:t> </a:t>
            </a:r>
            <a:r>
              <a:rPr lang="en-US" altLang="en-US" sz="2400" dirty="0" err="1">
                <a:solidFill>
                  <a:srgbClr val="0070C0"/>
                </a:solidFill>
                <a:latin typeface="Arial" charset="0"/>
                <a:ea typeface="Arial" charset="0"/>
              </a:rPr>
              <a:t>gian</a:t>
            </a:r>
            <a:r>
              <a:rPr lang="en-US" altLang="en-US" sz="2400" dirty="0">
                <a:solidFill>
                  <a:srgbClr val="0070C0"/>
                </a:solidFill>
                <a:latin typeface="Arial" charset="0"/>
                <a:ea typeface="Arial" charset="0"/>
              </a:rPr>
              <a:t> </a:t>
            </a:r>
            <a:r>
              <a:rPr lang="en-US" altLang="en-US" sz="2400" dirty="0" err="1">
                <a:solidFill>
                  <a:srgbClr val="0070C0"/>
                </a:solidFill>
                <a:latin typeface="Arial" charset="0"/>
                <a:ea typeface="Arial" charset="0"/>
              </a:rPr>
              <a:t>thực</a:t>
            </a:r>
            <a:r>
              <a:rPr lang="en-US" altLang="en-US" sz="2400" dirty="0">
                <a:solidFill>
                  <a:srgbClr val="0070C0"/>
                </a:solidFill>
                <a:latin typeface="Arial" charset="0"/>
                <a:ea typeface="Arial" charset="0"/>
              </a:rPr>
              <a:t> </a:t>
            </a:r>
            <a:r>
              <a:rPr lang="en-US" altLang="en-US" sz="2400" dirty="0" err="1">
                <a:solidFill>
                  <a:srgbClr val="0070C0"/>
                </a:solidFill>
                <a:latin typeface="Arial" charset="0"/>
                <a:ea typeface="Arial" charset="0"/>
              </a:rPr>
              <a:t>hiện</a:t>
            </a:r>
            <a:r>
              <a:rPr lang="en-US" altLang="en-US" sz="2400" dirty="0">
                <a:solidFill>
                  <a:srgbClr val="0070C0"/>
                </a:solidFill>
                <a:latin typeface="Arial" charset="0"/>
                <a:ea typeface="Arial" charset="0"/>
              </a:rPr>
              <a:t> </a:t>
            </a:r>
            <a:r>
              <a:rPr lang="en-US" altLang="en-US" sz="2400" dirty="0" err="1">
                <a:solidFill>
                  <a:srgbClr val="0070C0"/>
                </a:solidFill>
                <a:latin typeface="Arial" charset="0"/>
                <a:ea typeface="Arial" charset="0"/>
              </a:rPr>
              <a:t>từ</a:t>
            </a:r>
            <a:r>
              <a:rPr lang="en-US" altLang="en-US" sz="2400" dirty="0">
                <a:solidFill>
                  <a:srgbClr val="0070C0"/>
                </a:solidFill>
                <a:latin typeface="Arial" charset="0"/>
                <a:ea typeface="Arial" charset="0"/>
              </a:rPr>
              <a:t> 06/2013 </a:t>
            </a:r>
            <a:r>
              <a:rPr lang="en-US" altLang="en-US" sz="2400" dirty="0" err="1">
                <a:solidFill>
                  <a:srgbClr val="0070C0"/>
                </a:solidFill>
                <a:latin typeface="Arial" charset="0"/>
                <a:ea typeface="Arial" charset="0"/>
              </a:rPr>
              <a:t>đến</a:t>
            </a:r>
            <a:r>
              <a:rPr lang="en-US" altLang="en-US" sz="2400" dirty="0">
                <a:solidFill>
                  <a:srgbClr val="0070C0"/>
                </a:solidFill>
                <a:latin typeface="Arial" charset="0"/>
                <a:ea typeface="Arial" charset="0"/>
              </a:rPr>
              <a:t> 06/2019, </a:t>
            </a:r>
            <a:r>
              <a:rPr lang="en-US" altLang="en-US" sz="2400" dirty="0" err="1">
                <a:solidFill>
                  <a:srgbClr val="0070C0"/>
                </a:solidFill>
                <a:latin typeface="Arial" charset="0"/>
                <a:ea typeface="Arial" charset="0"/>
              </a:rPr>
              <a:t>gồm</a:t>
            </a:r>
            <a:r>
              <a:rPr lang="en-US" altLang="en-US" sz="2400" dirty="0">
                <a:solidFill>
                  <a:srgbClr val="0070C0"/>
                </a:solidFill>
                <a:latin typeface="Arial" charset="0"/>
                <a:ea typeface="Arial" charset="0"/>
              </a:rPr>
              <a:t> </a:t>
            </a:r>
            <a:r>
              <a:rPr lang="en-US" altLang="en-US" sz="2400" dirty="0" err="1" smtClean="0">
                <a:solidFill>
                  <a:srgbClr val="0070C0"/>
                </a:solidFill>
                <a:latin typeface="Arial" charset="0"/>
                <a:ea typeface="Arial" charset="0"/>
              </a:rPr>
              <a:t>các</a:t>
            </a:r>
            <a:r>
              <a:rPr lang="en-US" altLang="en-US" sz="2400" dirty="0" smtClean="0">
                <a:solidFill>
                  <a:srgbClr val="0070C0"/>
                </a:solidFill>
                <a:latin typeface="Arial" charset="0"/>
                <a:ea typeface="Arial" charset="0"/>
              </a:rPr>
              <a:t> </a:t>
            </a:r>
            <a:r>
              <a:rPr lang="en-US" altLang="en-US" sz="2400" dirty="0" err="1" smtClean="0">
                <a:solidFill>
                  <a:srgbClr val="0070C0"/>
                </a:solidFill>
                <a:latin typeface="Arial" charset="0"/>
                <a:ea typeface="Arial" charset="0"/>
              </a:rPr>
              <a:t>hợp</a:t>
            </a:r>
            <a:r>
              <a:rPr lang="en-US" altLang="en-US" sz="2400" dirty="0" smtClean="0">
                <a:solidFill>
                  <a:srgbClr val="0070C0"/>
                </a:solidFill>
                <a:latin typeface="Arial" charset="0"/>
                <a:ea typeface="Arial" charset="0"/>
              </a:rPr>
              <a:t> </a:t>
            </a:r>
            <a:r>
              <a:rPr lang="en-US" altLang="en-US" sz="2400" dirty="0" err="1" smtClean="0">
                <a:solidFill>
                  <a:srgbClr val="0070C0"/>
                </a:solidFill>
                <a:latin typeface="Arial" charset="0"/>
                <a:ea typeface="Arial" charset="0"/>
              </a:rPr>
              <a:t>phần</a:t>
            </a:r>
            <a:r>
              <a:rPr lang="en-US" altLang="en-US" sz="2400" dirty="0" smtClean="0">
                <a:solidFill>
                  <a:srgbClr val="0070C0"/>
                </a:solidFill>
                <a:latin typeface="Arial" charset="0"/>
                <a:ea typeface="Arial" charset="0"/>
              </a:rPr>
              <a:t> </a:t>
            </a:r>
            <a:r>
              <a:rPr lang="en-US" altLang="en-US" sz="2400" dirty="0" err="1" smtClean="0">
                <a:solidFill>
                  <a:srgbClr val="0070C0"/>
                </a:solidFill>
                <a:latin typeface="Arial" charset="0"/>
                <a:ea typeface="Arial" charset="0"/>
              </a:rPr>
              <a:t>chính</a:t>
            </a:r>
            <a:r>
              <a:rPr lang="en-US" altLang="en-US" sz="2400" dirty="0" smtClean="0">
                <a:solidFill>
                  <a:srgbClr val="0070C0"/>
                </a:solidFill>
                <a:latin typeface="Arial" charset="0"/>
                <a:ea typeface="Arial" charset="0"/>
              </a:rPr>
              <a:t> </a:t>
            </a:r>
            <a:r>
              <a:rPr lang="en-US" altLang="en-US" sz="2400" dirty="0" err="1" smtClean="0">
                <a:solidFill>
                  <a:srgbClr val="0070C0"/>
                </a:solidFill>
                <a:latin typeface="Arial" charset="0"/>
                <a:ea typeface="Arial" charset="0"/>
              </a:rPr>
              <a:t>sau</a:t>
            </a:r>
            <a:r>
              <a:rPr lang="en-US" altLang="en-US" sz="2400" dirty="0" smtClean="0">
                <a:solidFill>
                  <a:srgbClr val="0070C0"/>
                </a:solidFill>
                <a:latin typeface="Arial" charset="0"/>
                <a:ea typeface="Arial" charset="0"/>
              </a:rPr>
              <a:t>: </a:t>
            </a:r>
            <a:endParaRPr lang="en-US" altLang="en-US" sz="2400" dirty="0">
              <a:solidFill>
                <a:srgbClr val="0070C0"/>
              </a:solidFill>
              <a:latin typeface="Arial" charset="0"/>
              <a:ea typeface="Arial" charset="0"/>
            </a:endParaRPr>
          </a:p>
          <a:p>
            <a:pPr lvl="0" algn="just" eaLnBrk="1" latinLnBrk="1" hangingPunct="1"/>
            <a:r>
              <a:rPr lang="en-US" altLang="en-US" sz="2400" dirty="0" err="1">
                <a:solidFill>
                  <a:srgbClr val="002060"/>
                </a:solidFill>
                <a:latin typeface="Arial" charset="0"/>
                <a:ea typeface="Arial" charset="0"/>
              </a:rPr>
              <a:t>Hợp</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phần</a:t>
            </a:r>
            <a:r>
              <a:rPr lang="en-US" altLang="en-US" sz="2400" dirty="0">
                <a:solidFill>
                  <a:srgbClr val="002060"/>
                </a:solidFill>
                <a:latin typeface="Arial" charset="0"/>
                <a:ea typeface="Arial" charset="0"/>
              </a:rPr>
              <a:t> 1. </a:t>
            </a:r>
            <a:r>
              <a:rPr lang="en-US" altLang="en-US" sz="2400" dirty="0" err="1">
                <a:solidFill>
                  <a:srgbClr val="002060"/>
                </a:solidFill>
                <a:latin typeface="Arial" charset="0"/>
                <a:ea typeface="Arial" charset="0"/>
              </a:rPr>
              <a:t>Quản</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lý</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toàn</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diện</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chất</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thải</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chăn</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nuôi</a:t>
            </a:r>
            <a:r>
              <a:rPr lang="en-US" altLang="en-US" sz="2400" dirty="0">
                <a:solidFill>
                  <a:srgbClr val="002060"/>
                </a:solidFill>
                <a:latin typeface="Arial" charset="0"/>
                <a:ea typeface="Arial" charset="0"/>
              </a:rPr>
              <a:t> (20 </a:t>
            </a:r>
            <a:r>
              <a:rPr lang="en-US" altLang="en-US" sz="2400" dirty="0" err="1">
                <a:solidFill>
                  <a:srgbClr val="002060"/>
                </a:solidFill>
                <a:latin typeface="Arial" charset="0"/>
                <a:ea typeface="Arial" charset="0"/>
              </a:rPr>
              <a:t>triệu</a:t>
            </a:r>
            <a:r>
              <a:rPr lang="en-US" altLang="en-US" sz="2400" dirty="0">
                <a:solidFill>
                  <a:srgbClr val="002060"/>
                </a:solidFill>
                <a:latin typeface="Arial" charset="0"/>
                <a:ea typeface="Arial" charset="0"/>
              </a:rPr>
              <a:t> USD)</a:t>
            </a:r>
          </a:p>
          <a:p>
            <a:pPr lvl="0" eaLnBrk="1" latinLnBrk="1" hangingPunct="1"/>
            <a:r>
              <a:rPr lang="en-US" altLang="en-US" sz="2400" dirty="0" err="1">
                <a:solidFill>
                  <a:srgbClr val="002060"/>
                </a:solidFill>
                <a:latin typeface="Arial" charset="0"/>
                <a:ea typeface="Arial" charset="0"/>
              </a:rPr>
              <a:t>Hợp</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phần</a:t>
            </a:r>
            <a:r>
              <a:rPr lang="en-US" altLang="en-US" sz="2400" dirty="0">
                <a:solidFill>
                  <a:srgbClr val="002060"/>
                </a:solidFill>
                <a:latin typeface="Arial" charset="0"/>
                <a:ea typeface="Arial" charset="0"/>
              </a:rPr>
              <a:t> 2. </a:t>
            </a:r>
            <a:r>
              <a:rPr lang="en-US" altLang="en-US" sz="2400" dirty="0" err="1">
                <a:solidFill>
                  <a:srgbClr val="002060"/>
                </a:solidFill>
                <a:latin typeface="Arial" charset="0"/>
                <a:ea typeface="Arial" charset="0"/>
              </a:rPr>
              <a:t>Tín</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dụng</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phát</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triển</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khí</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sinh</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học</a:t>
            </a:r>
            <a:r>
              <a:rPr lang="en-US" altLang="en-US" sz="2400" dirty="0">
                <a:solidFill>
                  <a:srgbClr val="002060"/>
                </a:solidFill>
                <a:latin typeface="Arial" charset="0"/>
                <a:ea typeface="Arial" charset="0"/>
              </a:rPr>
              <a:t> (42 </a:t>
            </a:r>
            <a:r>
              <a:rPr lang="en-US" altLang="en-US" sz="2400" dirty="0" err="1">
                <a:solidFill>
                  <a:srgbClr val="002060"/>
                </a:solidFill>
                <a:latin typeface="Arial" charset="0"/>
                <a:ea typeface="Arial" charset="0"/>
              </a:rPr>
              <a:t>triệu</a:t>
            </a:r>
            <a:r>
              <a:rPr lang="en-US" altLang="en-US" sz="2400" dirty="0">
                <a:solidFill>
                  <a:srgbClr val="002060"/>
                </a:solidFill>
                <a:latin typeface="Arial" charset="0"/>
                <a:ea typeface="Arial" charset="0"/>
              </a:rPr>
              <a:t> USD)  </a:t>
            </a:r>
          </a:p>
          <a:p>
            <a:pPr lvl="0" eaLnBrk="1" latinLnBrk="1" hangingPunct="1"/>
            <a:r>
              <a:rPr lang="en-US" altLang="en-US" sz="2400" dirty="0" err="1">
                <a:solidFill>
                  <a:srgbClr val="002060"/>
                </a:solidFill>
                <a:latin typeface="Arial" charset="0"/>
                <a:ea typeface="Arial" charset="0"/>
              </a:rPr>
              <a:t>Hợp</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phần</a:t>
            </a:r>
            <a:r>
              <a:rPr lang="en-US" altLang="en-US" sz="2400" dirty="0">
                <a:solidFill>
                  <a:srgbClr val="002060"/>
                </a:solidFill>
                <a:latin typeface="Arial" charset="0"/>
                <a:ea typeface="Arial" charset="0"/>
              </a:rPr>
              <a:t> 3. </a:t>
            </a:r>
            <a:r>
              <a:rPr lang="en-US" altLang="en-US" sz="2400" dirty="0" err="1">
                <a:solidFill>
                  <a:srgbClr val="002060"/>
                </a:solidFill>
                <a:latin typeface="Arial" charset="0"/>
                <a:ea typeface="Arial" charset="0"/>
              </a:rPr>
              <a:t>Nghiên</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cứu</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và</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chuyển</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giao</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công</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nghệ</a:t>
            </a:r>
            <a:r>
              <a:rPr lang="en-US" altLang="en-US" sz="2400" dirty="0">
                <a:solidFill>
                  <a:srgbClr val="002060"/>
                </a:solidFill>
                <a:latin typeface="Arial" charset="0"/>
                <a:ea typeface="Arial" charset="0"/>
              </a:rPr>
              <a:t> SXNN </a:t>
            </a:r>
            <a:r>
              <a:rPr lang="en-US" altLang="en-US" sz="2400" dirty="0" err="1">
                <a:solidFill>
                  <a:srgbClr val="002060"/>
                </a:solidFill>
                <a:latin typeface="Arial" charset="0"/>
                <a:ea typeface="Arial" charset="0"/>
              </a:rPr>
              <a:t>các</a:t>
            </a:r>
            <a:r>
              <a:rPr lang="en-US" altLang="en-US" sz="2400" dirty="0">
                <a:solidFill>
                  <a:srgbClr val="002060"/>
                </a:solidFill>
                <a:latin typeface="Arial" charset="0"/>
                <a:ea typeface="Arial" charset="0"/>
              </a:rPr>
              <a:t> bon </a:t>
            </a:r>
            <a:r>
              <a:rPr lang="en-US" altLang="en-US" sz="2400" dirty="0" err="1">
                <a:solidFill>
                  <a:srgbClr val="002060"/>
                </a:solidFill>
                <a:latin typeface="Arial" charset="0"/>
                <a:ea typeface="Arial" charset="0"/>
              </a:rPr>
              <a:t>thấp</a:t>
            </a:r>
            <a:r>
              <a:rPr lang="en-US" altLang="en-US" sz="2400" dirty="0">
                <a:solidFill>
                  <a:srgbClr val="002060"/>
                </a:solidFill>
                <a:latin typeface="Arial" charset="0"/>
                <a:ea typeface="Arial" charset="0"/>
              </a:rPr>
              <a:t> (16 </a:t>
            </a:r>
            <a:r>
              <a:rPr lang="en-US" altLang="en-US" sz="2400" dirty="0" err="1">
                <a:solidFill>
                  <a:srgbClr val="002060"/>
                </a:solidFill>
                <a:latin typeface="Arial" charset="0"/>
                <a:ea typeface="Arial" charset="0"/>
              </a:rPr>
              <a:t>triệu</a:t>
            </a:r>
            <a:r>
              <a:rPr lang="en-US" altLang="en-US" sz="2400" dirty="0">
                <a:solidFill>
                  <a:srgbClr val="002060"/>
                </a:solidFill>
                <a:latin typeface="Arial" charset="0"/>
                <a:ea typeface="Arial" charset="0"/>
              </a:rPr>
              <a:t> USD)</a:t>
            </a:r>
          </a:p>
          <a:p>
            <a:pPr lvl="0" algn="just" eaLnBrk="1" latinLnBrk="1" hangingPunct="1"/>
            <a:r>
              <a:rPr lang="en-US" altLang="en-US" sz="2400" dirty="0" err="1">
                <a:solidFill>
                  <a:srgbClr val="002060"/>
                </a:solidFill>
                <a:latin typeface="Arial" charset="0"/>
                <a:ea typeface="Arial" charset="0"/>
              </a:rPr>
              <a:t>Hợp</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phần</a:t>
            </a:r>
            <a:r>
              <a:rPr lang="en-US" altLang="en-US" sz="2400" dirty="0">
                <a:solidFill>
                  <a:srgbClr val="002060"/>
                </a:solidFill>
                <a:latin typeface="Arial" charset="0"/>
                <a:ea typeface="Arial" charset="0"/>
              </a:rPr>
              <a:t> 4. </a:t>
            </a:r>
            <a:r>
              <a:rPr lang="en-US" altLang="en-US" sz="2400" dirty="0" err="1">
                <a:solidFill>
                  <a:srgbClr val="002060"/>
                </a:solidFill>
                <a:latin typeface="Arial" charset="0"/>
                <a:ea typeface="Arial" charset="0"/>
              </a:rPr>
              <a:t>Quản</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lý</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dự</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án</a:t>
            </a:r>
            <a:r>
              <a:rPr lang="en-US" altLang="en-US" sz="2400" dirty="0">
                <a:solidFill>
                  <a:srgbClr val="002060"/>
                </a:solidFill>
                <a:latin typeface="Arial" charset="0"/>
                <a:ea typeface="Arial" charset="0"/>
              </a:rPr>
              <a:t> (6 </a:t>
            </a:r>
            <a:r>
              <a:rPr lang="en-US" altLang="en-US" sz="2400" dirty="0" err="1">
                <a:solidFill>
                  <a:srgbClr val="002060"/>
                </a:solidFill>
                <a:latin typeface="Arial" charset="0"/>
                <a:ea typeface="Arial" charset="0"/>
              </a:rPr>
              <a:t>triệu</a:t>
            </a:r>
            <a:r>
              <a:rPr lang="en-US" altLang="en-US" sz="2400" dirty="0">
                <a:solidFill>
                  <a:srgbClr val="002060"/>
                </a:solidFill>
                <a:latin typeface="Arial" charset="0"/>
                <a:ea typeface="Arial" charset="0"/>
              </a:rPr>
              <a:t> USD </a:t>
            </a:r>
            <a:r>
              <a:rPr lang="en-US" altLang="en-US" sz="2400" dirty="0" err="1">
                <a:solidFill>
                  <a:srgbClr val="002060"/>
                </a:solidFill>
                <a:latin typeface="Arial" charset="0"/>
                <a:ea typeface="Arial" charset="0"/>
              </a:rPr>
              <a:t>cả</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dự</a:t>
            </a:r>
            <a:r>
              <a:rPr lang="en-US" altLang="en-US" sz="2400" dirty="0">
                <a:solidFill>
                  <a:srgbClr val="002060"/>
                </a:solidFill>
                <a:latin typeface="Arial" charset="0"/>
                <a:ea typeface="Arial" charset="0"/>
              </a:rPr>
              <a:t> </a:t>
            </a:r>
            <a:r>
              <a:rPr lang="en-US" altLang="en-US" sz="2400" dirty="0" err="1">
                <a:solidFill>
                  <a:srgbClr val="002060"/>
                </a:solidFill>
                <a:latin typeface="Arial" charset="0"/>
                <a:ea typeface="Arial" charset="0"/>
              </a:rPr>
              <a:t>phòng</a:t>
            </a:r>
            <a:r>
              <a:rPr lang="en-US" altLang="en-US" sz="2400" dirty="0">
                <a:solidFill>
                  <a:srgbClr val="002060"/>
                </a:solidFill>
                <a:latin typeface="Arial" charset="0"/>
                <a:ea typeface="Arial" charset="0"/>
              </a:rPr>
              <a:t>)</a:t>
            </a:r>
          </a:p>
          <a:p>
            <a:pPr lvl="0" algn="just" eaLnBrk="1" latinLnBrk="1" hangingPunct="1"/>
            <a:endParaRPr lang="en-US" altLang="en-US" sz="2400" dirty="0">
              <a:solidFill>
                <a:srgbClr val="002060"/>
              </a:solidFill>
              <a:latin typeface="Arial" charset="0"/>
              <a:ea typeface="Arial" charset="0"/>
            </a:endParaRPr>
          </a:p>
          <a:p>
            <a:pPr lvl="0" algn="r" eaLnBrk="1" latinLnBrk="1" hangingPunct="1">
              <a:buNone/>
            </a:pPr>
            <a:r>
              <a:rPr lang="en-US" altLang="en-US" sz="2400" i="1" dirty="0">
                <a:solidFill>
                  <a:srgbClr val="002060"/>
                </a:solidFill>
                <a:latin typeface="Arial" charset="0"/>
                <a:ea typeface="Arial" charset="0"/>
                <a:hlinkClick r:id="rId2"/>
              </a:rPr>
              <a:t>http://www.lcasp.org.vn</a:t>
            </a:r>
            <a:r>
              <a:rPr lang="en-US" altLang="en-US" sz="2400" i="1" dirty="0">
                <a:solidFill>
                  <a:srgbClr val="002060"/>
                </a:solidFill>
                <a:latin typeface="Arial" charset="0"/>
                <a:ea typeface="Arial" charset="0"/>
              </a:rPr>
              <a:t> </a:t>
            </a:r>
          </a:p>
          <a:p>
            <a:pPr lvl="0" algn="just" eaLnBrk="1" latinLnBrk="1" hangingPunct="1"/>
            <a:endParaRPr lang="zh-CN" altLang="en-US" sz="2400" dirty="0">
              <a:solidFill>
                <a:srgbClr val="403152"/>
              </a:solidFill>
            </a:endParaRPr>
          </a:p>
        </p:txBody>
      </p:sp>
      <p:pic>
        <p:nvPicPr>
          <p:cNvPr id="2097155" name="Picture 2097173" descr="Logo LCASP .jpg"/>
          <p:cNvPicPr>
            <a:picLocks/>
          </p:cNvPicPr>
          <p:nvPr/>
        </p:nvPicPr>
        <p:blipFill>
          <a:blip r:embed="rId3"/>
          <a:srcRect/>
          <a:stretch>
            <a:fillRect/>
          </a:stretch>
        </p:blipFill>
        <p:spPr>
          <a:xfrm>
            <a:off x="0" y="0"/>
            <a:ext cx="1328737" cy="1295400"/>
          </a:xfrm>
          <a:prstGeom prst="rect">
            <a:avLst/>
          </a:prstGeom>
          <a:noFill/>
          <a:ln>
            <a:noFill/>
          </a:ln>
        </p:spPr>
      </p:pic>
    </p:spTree>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Title 1048608"/>
          <p:cNvSpPr>
            <a:spLocks noGrp="1"/>
          </p:cNvSpPr>
          <p:nvPr>
            <p:ph type="title"/>
          </p:nvPr>
        </p:nvSpPr>
        <p:spPr>
          <a:xfrm>
            <a:off x="1371600" y="274637"/>
            <a:ext cx="7467600" cy="487362"/>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pPr lvl="0" eaLnBrk="1" latinLnBrk="1" hangingPunct="1"/>
            <a:r>
              <a:rPr lang="en-US" altLang="en-US" sz="3200" b="1">
                <a:solidFill>
                  <a:srgbClr val="984807"/>
                </a:solidFill>
                <a:latin typeface="Arial" charset="0"/>
                <a:ea typeface="Arial" charset="0"/>
              </a:rPr>
              <a:t>MỤC TIÊU CỦA DỰ ÁN LCASP</a:t>
            </a:r>
          </a:p>
        </p:txBody>
      </p:sp>
      <p:sp>
        <p:nvSpPr>
          <p:cNvPr id="1048596" name="Content Placeholder 1048609"/>
          <p:cNvSpPr>
            <a:spLocks noGrp="1"/>
          </p:cNvSpPr>
          <p:nvPr>
            <p:ph idx="1"/>
          </p:nvPr>
        </p:nvSpPr>
        <p:spPr>
          <a:xfrm>
            <a:off x="457200" y="1371600"/>
            <a:ext cx="8001000" cy="5181600"/>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Arial"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Arial"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Arial"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5pPr>
          </a:lstStyle>
          <a:p>
            <a:pPr lvl="0" algn="just" eaLnBrk="1" latinLnBrk="1" hangingPunct="1">
              <a:lnSpc>
                <a:spcPct val="120000"/>
              </a:lnSpc>
              <a:spcBef>
                <a:spcPct val="0"/>
              </a:spcBef>
              <a:buNone/>
            </a:pPr>
            <a:r>
              <a:rPr lang="en-US" altLang="en-US" b="1" dirty="0" err="1">
                <a:latin typeface="Arial" charset="0"/>
                <a:ea typeface="Arial" charset="0"/>
              </a:rPr>
              <a:t>Mục</a:t>
            </a:r>
            <a:r>
              <a:rPr lang="en-US" altLang="en-US" b="1" dirty="0">
                <a:latin typeface="Arial" charset="0"/>
                <a:ea typeface="Arial" charset="0"/>
              </a:rPr>
              <a:t> </a:t>
            </a:r>
            <a:r>
              <a:rPr lang="en-US" altLang="en-US" b="1" dirty="0" err="1">
                <a:latin typeface="Arial" charset="0"/>
                <a:ea typeface="Arial" charset="0"/>
              </a:rPr>
              <a:t>tiêu</a:t>
            </a:r>
            <a:r>
              <a:rPr lang="en-US" altLang="en-US" b="1" dirty="0">
                <a:latin typeface="Arial" charset="0"/>
                <a:ea typeface="Arial" charset="0"/>
              </a:rPr>
              <a:t> </a:t>
            </a:r>
            <a:r>
              <a:rPr lang="en-US" altLang="en-US" b="1" dirty="0" err="1">
                <a:latin typeface="Arial" charset="0"/>
                <a:ea typeface="Arial" charset="0"/>
              </a:rPr>
              <a:t>cụ</a:t>
            </a:r>
            <a:r>
              <a:rPr lang="en-US" altLang="en-US" b="1" dirty="0">
                <a:latin typeface="Arial" charset="0"/>
                <a:ea typeface="Arial" charset="0"/>
              </a:rPr>
              <a:t> </a:t>
            </a:r>
            <a:r>
              <a:rPr lang="en-US" altLang="en-US" b="1" dirty="0" err="1">
                <a:latin typeface="Arial" charset="0"/>
                <a:ea typeface="Arial" charset="0"/>
              </a:rPr>
              <a:t>thể</a:t>
            </a:r>
            <a:r>
              <a:rPr lang="en-US" altLang="en-US" b="1" dirty="0">
                <a:latin typeface="Arial" charset="0"/>
                <a:ea typeface="Arial" charset="0"/>
              </a:rPr>
              <a:t>:</a:t>
            </a:r>
          </a:p>
          <a:p>
            <a:pPr lvl="0" algn="just" eaLnBrk="1" latinLnBrk="1" hangingPunct="1">
              <a:lnSpc>
                <a:spcPct val="120000"/>
              </a:lnSpc>
              <a:spcBef>
                <a:spcPct val="0"/>
              </a:spcBef>
              <a:buFont typeface="Arial" charset="0"/>
              <a:buAutoNum type="arabicPeriod"/>
            </a:pPr>
            <a:r>
              <a:rPr lang="en-US" altLang="en-US" dirty="0" err="1">
                <a:solidFill>
                  <a:srgbClr val="002060"/>
                </a:solidFill>
                <a:latin typeface="Arial" charset="0"/>
                <a:ea typeface="Arial" charset="0"/>
              </a:rPr>
              <a:t>Sử</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dụng</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ít</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nhất</a:t>
            </a:r>
            <a:r>
              <a:rPr lang="en-US" altLang="en-US" dirty="0">
                <a:solidFill>
                  <a:srgbClr val="002060"/>
                </a:solidFill>
                <a:latin typeface="Arial" charset="0"/>
                <a:ea typeface="Arial" charset="0"/>
              </a:rPr>
              <a:t> 70% </a:t>
            </a:r>
            <a:r>
              <a:rPr lang="en-US" altLang="en-US" dirty="0" err="1">
                <a:solidFill>
                  <a:srgbClr val="002060"/>
                </a:solidFill>
                <a:latin typeface="Arial" charset="0"/>
                <a:ea typeface="Arial" charset="0"/>
              </a:rPr>
              <a:t>chất</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thải</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chăn</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nuôi</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để</a:t>
            </a:r>
            <a:r>
              <a:rPr lang="en-US" altLang="en-US" dirty="0">
                <a:solidFill>
                  <a:srgbClr val="002060"/>
                </a:solidFill>
                <a:latin typeface="Arial" charset="0"/>
                <a:ea typeface="Arial" charset="0"/>
              </a:rPr>
              <a:t> </a:t>
            </a:r>
            <a:r>
              <a:rPr lang="en-US" altLang="en-US" dirty="0" smtClean="0">
                <a:solidFill>
                  <a:srgbClr val="002060"/>
                </a:solidFill>
                <a:latin typeface="Arial" charset="0"/>
                <a:ea typeface="Arial" charset="0"/>
              </a:rPr>
              <a:t>  </a:t>
            </a:r>
            <a:r>
              <a:rPr lang="en-US" altLang="en-US" dirty="0" err="1" smtClean="0">
                <a:solidFill>
                  <a:srgbClr val="002060"/>
                </a:solidFill>
                <a:latin typeface="Arial" charset="0"/>
                <a:ea typeface="Arial" charset="0"/>
              </a:rPr>
              <a:t>làm</a:t>
            </a:r>
            <a:r>
              <a:rPr lang="en-US" altLang="en-US" dirty="0" smtClean="0">
                <a:solidFill>
                  <a:srgbClr val="002060"/>
                </a:solidFill>
                <a:latin typeface="Arial" charset="0"/>
                <a:ea typeface="Arial" charset="0"/>
              </a:rPr>
              <a:t> </a:t>
            </a:r>
            <a:r>
              <a:rPr lang="en-US" altLang="en-US" dirty="0" err="1">
                <a:solidFill>
                  <a:srgbClr val="002060"/>
                </a:solidFill>
                <a:latin typeface="Arial" charset="0"/>
                <a:ea typeface="Arial" charset="0"/>
              </a:rPr>
              <a:t>phân</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bón</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hữu</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cơ</a:t>
            </a:r>
            <a:endParaRPr lang="en-US" altLang="en-US" dirty="0">
              <a:solidFill>
                <a:srgbClr val="002060"/>
              </a:solidFill>
              <a:latin typeface="Arial" charset="0"/>
              <a:ea typeface="Arial" charset="0"/>
            </a:endParaRPr>
          </a:p>
          <a:p>
            <a:pPr lvl="0" algn="just" eaLnBrk="1" latinLnBrk="1" hangingPunct="1">
              <a:lnSpc>
                <a:spcPct val="120000"/>
              </a:lnSpc>
              <a:spcBef>
                <a:spcPct val="0"/>
              </a:spcBef>
              <a:buFont typeface="Arial" charset="0"/>
              <a:buAutoNum type="arabicPeriod"/>
            </a:pPr>
            <a:r>
              <a:rPr lang="en-US" altLang="en-US" dirty="0" err="1">
                <a:solidFill>
                  <a:srgbClr val="002060"/>
                </a:solidFill>
                <a:latin typeface="Arial" charset="0"/>
                <a:ea typeface="Arial" charset="0"/>
              </a:rPr>
              <a:t>Sử</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dụng</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ít</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nhất</a:t>
            </a:r>
            <a:r>
              <a:rPr lang="en-US" altLang="en-US" dirty="0">
                <a:solidFill>
                  <a:srgbClr val="002060"/>
                </a:solidFill>
                <a:latin typeface="Arial" charset="0"/>
                <a:ea typeface="Arial" charset="0"/>
              </a:rPr>
              <a:t> 80% </a:t>
            </a:r>
            <a:r>
              <a:rPr lang="en-US" altLang="en-US" dirty="0" err="1">
                <a:solidFill>
                  <a:srgbClr val="002060"/>
                </a:solidFill>
                <a:latin typeface="Arial" charset="0"/>
                <a:ea typeface="Arial" charset="0"/>
              </a:rPr>
              <a:t>khí</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ga</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sinh</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ra</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từ</a:t>
            </a:r>
            <a:r>
              <a:rPr lang="en-US" altLang="en-US" dirty="0">
                <a:solidFill>
                  <a:srgbClr val="002060"/>
                </a:solidFill>
                <a:latin typeface="Arial" charset="0"/>
                <a:ea typeface="Arial" charset="0"/>
              </a:rPr>
              <a:t> </a:t>
            </a:r>
            <a:r>
              <a:rPr lang="en-US" altLang="en-US" dirty="0" smtClean="0">
                <a:solidFill>
                  <a:srgbClr val="002060"/>
                </a:solidFill>
                <a:latin typeface="Arial" charset="0"/>
                <a:ea typeface="Arial" charset="0"/>
              </a:rPr>
              <a:t>    </a:t>
            </a:r>
            <a:r>
              <a:rPr lang="en-US" altLang="en-US" dirty="0" err="1" smtClean="0">
                <a:solidFill>
                  <a:srgbClr val="002060"/>
                </a:solidFill>
                <a:latin typeface="Arial" charset="0"/>
                <a:ea typeface="Arial" charset="0"/>
              </a:rPr>
              <a:t>các</a:t>
            </a:r>
            <a:r>
              <a:rPr lang="en-US" altLang="en-US" dirty="0" smtClean="0">
                <a:solidFill>
                  <a:srgbClr val="002060"/>
                </a:solidFill>
                <a:latin typeface="Arial" charset="0"/>
                <a:ea typeface="Arial" charset="0"/>
              </a:rPr>
              <a:t> </a:t>
            </a:r>
            <a:r>
              <a:rPr lang="en-US" altLang="en-US" dirty="0" err="1" smtClean="0">
                <a:solidFill>
                  <a:srgbClr val="002060"/>
                </a:solidFill>
                <a:latin typeface="Arial" charset="0"/>
                <a:ea typeface="Arial" charset="0"/>
              </a:rPr>
              <a:t>công</a:t>
            </a:r>
            <a:r>
              <a:rPr lang="en-US" altLang="en-US" dirty="0" smtClean="0">
                <a:solidFill>
                  <a:srgbClr val="002060"/>
                </a:solidFill>
                <a:latin typeface="Arial" charset="0"/>
                <a:ea typeface="Arial" charset="0"/>
              </a:rPr>
              <a:t> </a:t>
            </a:r>
            <a:r>
              <a:rPr lang="en-US" altLang="en-US" dirty="0" err="1">
                <a:solidFill>
                  <a:srgbClr val="002060"/>
                </a:solidFill>
                <a:latin typeface="Arial" charset="0"/>
                <a:ea typeface="Arial" charset="0"/>
              </a:rPr>
              <a:t>trình</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khí</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sinh</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học</a:t>
            </a:r>
            <a:endParaRPr lang="en-US" altLang="en-US" dirty="0">
              <a:solidFill>
                <a:srgbClr val="002060"/>
              </a:solidFill>
              <a:latin typeface="Arial" charset="0"/>
              <a:ea typeface="Arial" charset="0"/>
            </a:endParaRPr>
          </a:p>
          <a:p>
            <a:pPr lvl="0" algn="just" eaLnBrk="1" latinLnBrk="1" hangingPunct="1">
              <a:lnSpc>
                <a:spcPct val="120000"/>
              </a:lnSpc>
              <a:spcBef>
                <a:spcPct val="0"/>
              </a:spcBef>
              <a:buFont typeface="Arial" charset="0"/>
              <a:buAutoNum type="arabicPeriod"/>
            </a:pPr>
            <a:r>
              <a:rPr lang="en-US" altLang="en-US" dirty="0" err="1">
                <a:solidFill>
                  <a:srgbClr val="002060"/>
                </a:solidFill>
                <a:latin typeface="Arial" charset="0"/>
                <a:ea typeface="Arial" charset="0"/>
              </a:rPr>
              <a:t>Giảm</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thời</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gian</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lao</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động</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hàng</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ngày</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của</a:t>
            </a:r>
            <a:r>
              <a:rPr lang="en-US" altLang="en-US" dirty="0">
                <a:solidFill>
                  <a:srgbClr val="002060"/>
                </a:solidFill>
                <a:latin typeface="Arial" charset="0"/>
                <a:ea typeface="Arial" charset="0"/>
              </a:rPr>
              <a:t> </a:t>
            </a:r>
            <a:r>
              <a:rPr lang="en-US" altLang="en-US" dirty="0" smtClean="0">
                <a:solidFill>
                  <a:srgbClr val="002060"/>
                </a:solidFill>
                <a:latin typeface="Arial" charset="0"/>
                <a:ea typeface="Arial" charset="0"/>
              </a:rPr>
              <a:t> </a:t>
            </a:r>
            <a:r>
              <a:rPr lang="en-US" altLang="en-US" dirty="0" err="1" smtClean="0">
                <a:solidFill>
                  <a:srgbClr val="002060"/>
                </a:solidFill>
                <a:latin typeface="Arial" charset="0"/>
                <a:ea typeface="Arial" charset="0"/>
              </a:rPr>
              <a:t>phụ</a:t>
            </a:r>
            <a:r>
              <a:rPr lang="en-US" altLang="en-US" dirty="0" smtClean="0">
                <a:solidFill>
                  <a:srgbClr val="002060"/>
                </a:solidFill>
                <a:latin typeface="Arial" charset="0"/>
                <a:ea typeface="Arial" charset="0"/>
              </a:rPr>
              <a:t> </a:t>
            </a:r>
            <a:r>
              <a:rPr lang="en-US" altLang="en-US" dirty="0" err="1">
                <a:solidFill>
                  <a:srgbClr val="002060"/>
                </a:solidFill>
                <a:latin typeface="Arial" charset="0"/>
                <a:ea typeface="Arial" charset="0"/>
              </a:rPr>
              <a:t>nữ</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và</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trẻ</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em</a:t>
            </a:r>
            <a:r>
              <a:rPr lang="en-US" altLang="en-US" dirty="0">
                <a:solidFill>
                  <a:srgbClr val="002060"/>
                </a:solidFill>
                <a:latin typeface="Arial" charset="0"/>
                <a:ea typeface="Arial" charset="0"/>
              </a:rPr>
              <a:t> </a:t>
            </a:r>
            <a:r>
              <a:rPr lang="en-US" altLang="en-US" dirty="0" err="1">
                <a:solidFill>
                  <a:srgbClr val="002060"/>
                </a:solidFill>
                <a:latin typeface="Arial" charset="0"/>
                <a:ea typeface="Arial" charset="0"/>
              </a:rPr>
              <a:t>từ</a:t>
            </a:r>
            <a:r>
              <a:rPr lang="en-US" altLang="en-US" dirty="0">
                <a:solidFill>
                  <a:srgbClr val="002060"/>
                </a:solidFill>
                <a:latin typeface="Arial" charset="0"/>
                <a:ea typeface="Arial" charset="0"/>
              </a:rPr>
              <a:t> 1,8 – 2 </a:t>
            </a:r>
            <a:r>
              <a:rPr lang="en-US" altLang="en-US" dirty="0" err="1">
                <a:solidFill>
                  <a:srgbClr val="002060"/>
                </a:solidFill>
                <a:latin typeface="Arial" charset="0"/>
                <a:ea typeface="Arial" charset="0"/>
              </a:rPr>
              <a:t>giờ</a:t>
            </a:r>
            <a:endParaRPr lang="en-US" altLang="en-US" dirty="0">
              <a:solidFill>
                <a:srgbClr val="002060"/>
              </a:solidFill>
              <a:latin typeface="Arial" charset="0"/>
              <a:ea typeface="Arial" charset="0"/>
            </a:endParaRPr>
          </a:p>
          <a:p>
            <a:pPr lvl="0" algn="just" eaLnBrk="1" latinLnBrk="1" hangingPunct="1">
              <a:lnSpc>
                <a:spcPct val="120000"/>
              </a:lnSpc>
              <a:spcBef>
                <a:spcPct val="0"/>
              </a:spcBef>
              <a:buFont typeface="Arial" charset="0"/>
              <a:buAutoNum type="arabicPeriod"/>
            </a:pPr>
            <a:endParaRPr lang="en-US" altLang="en-US" dirty="0">
              <a:solidFill>
                <a:srgbClr val="002060"/>
              </a:solidFill>
              <a:latin typeface="Arial" charset="0"/>
              <a:ea typeface="Arial" charset="0"/>
            </a:endParaRPr>
          </a:p>
          <a:p>
            <a:pPr lvl="0" algn="r" eaLnBrk="1" latinLnBrk="1" hangingPunct="1">
              <a:lnSpc>
                <a:spcPct val="120000"/>
              </a:lnSpc>
              <a:spcBef>
                <a:spcPct val="0"/>
              </a:spcBef>
              <a:buNone/>
            </a:pPr>
            <a:r>
              <a:rPr lang="en-US" altLang="en-US" sz="2400" i="1" dirty="0">
                <a:solidFill>
                  <a:srgbClr val="002060"/>
                </a:solidFill>
                <a:latin typeface="Arial" charset="0"/>
                <a:ea typeface="Arial" charset="0"/>
                <a:hlinkClick r:id="rId2"/>
              </a:rPr>
              <a:t>http://www.lcasp.org.vn </a:t>
            </a:r>
            <a:endParaRPr lang="en-US" altLang="en-US" sz="2400" i="1" dirty="0">
              <a:solidFill>
                <a:srgbClr val="002060"/>
              </a:solidFill>
              <a:latin typeface="Arial" charset="0"/>
              <a:ea typeface="Arial" charset="0"/>
            </a:endParaRPr>
          </a:p>
          <a:p>
            <a:pPr lvl="0" algn="just" eaLnBrk="1" latinLnBrk="1" hangingPunct="1">
              <a:lnSpc>
                <a:spcPct val="120000"/>
              </a:lnSpc>
              <a:spcBef>
                <a:spcPct val="0"/>
              </a:spcBef>
              <a:buFont typeface="Arial" charset="0"/>
              <a:buAutoNum type="arabicPeriod"/>
            </a:pPr>
            <a:endParaRPr lang="en-US" altLang="en-US" dirty="0">
              <a:solidFill>
                <a:srgbClr val="002060"/>
              </a:solidFill>
              <a:latin typeface="Arial" charset="0"/>
              <a:ea typeface="Arial" charset="0"/>
            </a:endParaRPr>
          </a:p>
        </p:txBody>
      </p:sp>
      <p:pic>
        <p:nvPicPr>
          <p:cNvPr id="2097156" name="Picture 2097174" descr="Logo LCASP .jpg"/>
          <p:cNvPicPr>
            <a:picLocks/>
          </p:cNvPicPr>
          <p:nvPr/>
        </p:nvPicPr>
        <p:blipFill>
          <a:blip r:embed="rId3"/>
          <a:srcRect/>
          <a:stretch>
            <a:fillRect/>
          </a:stretch>
        </p:blipFill>
        <p:spPr>
          <a:xfrm>
            <a:off x="0" y="0"/>
            <a:ext cx="1328737" cy="1295400"/>
          </a:xfrm>
          <a:prstGeom prst="rect">
            <a:avLst/>
          </a:prstGeom>
          <a:noFill/>
          <a:ln>
            <a:noFill/>
          </a:ln>
        </p:spPr>
      </p:pic>
    </p:spTree>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Title 1048610"/>
          <p:cNvSpPr>
            <a:spLocks noGrp="1"/>
          </p:cNvSpPr>
          <p:nvPr>
            <p:ph type="title"/>
          </p:nvPr>
        </p:nvSpPr>
        <p:spPr>
          <a:xfrm>
            <a:off x="1328737" y="274637"/>
            <a:ext cx="7602537" cy="868362"/>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pPr lvl="0" eaLnBrk="1" latinLnBrk="1" hangingPunct="1"/>
            <a:r>
              <a:rPr lang="en-US" altLang="en-US" sz="2900" b="1" dirty="0">
                <a:solidFill>
                  <a:srgbClr val="984807"/>
                </a:solidFill>
                <a:latin typeface="Times New Roman" pitchFamily="18" charset="0"/>
              </a:rPr>
              <a:t>TỔNG QUAN HIỆN TRẠNG SỬ DỤNG </a:t>
            </a:r>
            <a:r>
              <a:rPr lang="en-US" altLang="en-US" sz="2900" b="1" dirty="0" smtClean="0">
                <a:solidFill>
                  <a:srgbClr val="984807"/>
                </a:solidFill>
                <a:latin typeface="Times New Roman" pitchFamily="18" charset="0"/>
              </a:rPr>
              <a:t/>
            </a:r>
            <a:br>
              <a:rPr lang="en-US" altLang="en-US" sz="2900" b="1" dirty="0" smtClean="0">
                <a:solidFill>
                  <a:srgbClr val="984807"/>
                </a:solidFill>
                <a:latin typeface="Times New Roman" pitchFamily="18" charset="0"/>
              </a:rPr>
            </a:br>
            <a:r>
              <a:rPr lang="en-US" altLang="en-US" sz="2900" b="1" dirty="0" smtClean="0">
                <a:solidFill>
                  <a:srgbClr val="984807"/>
                </a:solidFill>
                <a:latin typeface="Times New Roman" pitchFamily="18" charset="0"/>
              </a:rPr>
              <a:t>CHẤT </a:t>
            </a:r>
            <a:r>
              <a:rPr lang="en-US" altLang="en-US" sz="2900" b="1" dirty="0">
                <a:solidFill>
                  <a:srgbClr val="984807"/>
                </a:solidFill>
                <a:latin typeface="Times New Roman" pitchFamily="18" charset="0"/>
              </a:rPr>
              <a:t>THẢI CHĂN NUÔI Ở VIỆT NAM</a:t>
            </a:r>
          </a:p>
        </p:txBody>
      </p:sp>
      <p:sp>
        <p:nvSpPr>
          <p:cNvPr id="1048598" name="Content Placeholder 1048611"/>
          <p:cNvSpPr>
            <a:spLocks noGrp="1"/>
          </p:cNvSpPr>
          <p:nvPr>
            <p:ph idx="1"/>
          </p:nvPr>
        </p:nvSpPr>
        <p:spPr>
          <a:xfrm>
            <a:off x="457200" y="1295400"/>
            <a:ext cx="8077200" cy="5410200"/>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Arial"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Arial"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Arial"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5pPr>
          </a:lstStyle>
          <a:p>
            <a:pPr marL="0" lvl="0" indent="0" algn="just" eaLnBrk="1" latinLnBrk="1" hangingPunct="1">
              <a:lnSpc>
                <a:spcPct val="90000"/>
              </a:lnSpc>
              <a:buNone/>
            </a:pPr>
            <a:r>
              <a:rPr lang="en-US" altLang="en-US" sz="2400" dirty="0" err="1">
                <a:latin typeface="Arial" charset="0"/>
                <a:ea typeface="Arial" charset="0"/>
              </a:rPr>
              <a:t>Chất</a:t>
            </a:r>
            <a:r>
              <a:rPr lang="en-US" altLang="en-US" sz="2400" dirty="0">
                <a:latin typeface="Arial" charset="0"/>
                <a:ea typeface="Arial" charset="0"/>
              </a:rPr>
              <a:t> </a:t>
            </a:r>
            <a:r>
              <a:rPr lang="en-US" altLang="en-US" sz="2400" dirty="0" err="1">
                <a:latin typeface="Arial" charset="0"/>
                <a:ea typeface="Arial" charset="0"/>
              </a:rPr>
              <a:t>thải</a:t>
            </a:r>
            <a:r>
              <a:rPr lang="en-US" altLang="en-US" sz="2400" dirty="0">
                <a:latin typeface="Arial" charset="0"/>
                <a:ea typeface="Arial" charset="0"/>
              </a:rPr>
              <a:t> </a:t>
            </a:r>
            <a:r>
              <a:rPr lang="en-US" altLang="en-US" sz="2400" dirty="0" err="1">
                <a:latin typeface="Arial" charset="0"/>
                <a:ea typeface="Arial" charset="0"/>
              </a:rPr>
              <a:t>chăn</a:t>
            </a:r>
            <a:r>
              <a:rPr lang="en-US" altLang="en-US" sz="2400" dirty="0">
                <a:latin typeface="Arial" charset="0"/>
                <a:ea typeface="Arial" charset="0"/>
              </a:rPr>
              <a:t> </a:t>
            </a:r>
            <a:r>
              <a:rPr lang="en-US" altLang="en-US" sz="2400" dirty="0" err="1">
                <a:latin typeface="Arial" charset="0"/>
                <a:ea typeface="Arial" charset="0"/>
              </a:rPr>
              <a:t>nuôi</a:t>
            </a:r>
            <a:r>
              <a:rPr lang="en-US" altLang="en-US" sz="2400" dirty="0">
                <a:latin typeface="Arial" charset="0"/>
                <a:ea typeface="Arial" charset="0"/>
              </a:rPr>
              <a:t> </a:t>
            </a:r>
            <a:r>
              <a:rPr lang="en-US" altLang="en-US" sz="2400" dirty="0" err="1">
                <a:latin typeface="Arial" charset="0"/>
                <a:ea typeface="Arial" charset="0"/>
              </a:rPr>
              <a:t>đang</a:t>
            </a:r>
            <a:r>
              <a:rPr lang="en-US" altLang="en-US" sz="2400" dirty="0">
                <a:latin typeface="Arial" charset="0"/>
                <a:ea typeface="Arial" charset="0"/>
              </a:rPr>
              <a:t> </a:t>
            </a:r>
            <a:r>
              <a:rPr lang="en-US" altLang="en-US" sz="2400" dirty="0" err="1">
                <a:latin typeface="Arial" charset="0"/>
                <a:ea typeface="Arial" charset="0"/>
              </a:rPr>
              <a:t>là</a:t>
            </a:r>
            <a:r>
              <a:rPr lang="en-US" altLang="en-US" sz="2400" dirty="0">
                <a:latin typeface="Arial" charset="0"/>
                <a:ea typeface="Arial" charset="0"/>
              </a:rPr>
              <a:t> </a:t>
            </a:r>
            <a:r>
              <a:rPr lang="en-US" altLang="en-US" sz="2400" dirty="0" err="1">
                <a:latin typeface="Arial" charset="0"/>
                <a:ea typeface="Arial" charset="0"/>
              </a:rPr>
              <a:t>vấn</a:t>
            </a:r>
            <a:r>
              <a:rPr lang="en-US" altLang="en-US" sz="2400" dirty="0">
                <a:latin typeface="Arial" charset="0"/>
                <a:ea typeface="Arial" charset="0"/>
              </a:rPr>
              <a:t> </a:t>
            </a:r>
            <a:r>
              <a:rPr lang="en-US" altLang="en-US" sz="2400" dirty="0" err="1">
                <a:latin typeface="Arial" charset="0"/>
                <a:ea typeface="Arial" charset="0"/>
              </a:rPr>
              <a:t>đề</a:t>
            </a:r>
            <a:r>
              <a:rPr lang="en-US" altLang="en-US" sz="2400" dirty="0">
                <a:latin typeface="Arial" charset="0"/>
                <a:ea typeface="Arial" charset="0"/>
              </a:rPr>
              <a:t> </a:t>
            </a:r>
            <a:r>
              <a:rPr lang="en-US" altLang="en-US" sz="2400" dirty="0" err="1">
                <a:latin typeface="Arial" charset="0"/>
                <a:ea typeface="Arial" charset="0"/>
              </a:rPr>
              <a:t>lớn</a:t>
            </a:r>
            <a:r>
              <a:rPr lang="en-US" altLang="en-US" sz="2400" dirty="0">
                <a:latin typeface="Arial" charset="0"/>
                <a:ea typeface="Arial" charset="0"/>
              </a:rPr>
              <a:t> </a:t>
            </a:r>
            <a:r>
              <a:rPr lang="en-US" altLang="en-US" sz="2400" dirty="0" err="1">
                <a:latin typeface="Arial" charset="0"/>
                <a:ea typeface="Arial" charset="0"/>
              </a:rPr>
              <a:t>trong</a:t>
            </a:r>
            <a:r>
              <a:rPr lang="en-US" altLang="en-US" sz="2400" dirty="0">
                <a:latin typeface="Arial" charset="0"/>
                <a:ea typeface="Arial" charset="0"/>
              </a:rPr>
              <a:t> </a:t>
            </a:r>
            <a:r>
              <a:rPr lang="en-US" altLang="en-US" sz="2400" dirty="0" err="1">
                <a:latin typeface="Arial" charset="0"/>
                <a:ea typeface="Arial" charset="0"/>
              </a:rPr>
              <a:t>môi</a:t>
            </a:r>
            <a:r>
              <a:rPr lang="en-US" altLang="en-US" sz="2400" dirty="0">
                <a:latin typeface="Arial" charset="0"/>
                <a:ea typeface="Arial" charset="0"/>
              </a:rPr>
              <a:t> </a:t>
            </a:r>
            <a:r>
              <a:rPr lang="en-US" altLang="en-US" sz="2400" dirty="0" err="1">
                <a:latin typeface="Arial" charset="0"/>
                <a:ea typeface="Arial" charset="0"/>
              </a:rPr>
              <a:t>trường</a:t>
            </a:r>
            <a:r>
              <a:rPr lang="en-US" altLang="en-US" sz="2400" dirty="0">
                <a:latin typeface="Arial" charset="0"/>
                <a:ea typeface="Arial" charset="0"/>
              </a:rPr>
              <a:t> </a:t>
            </a:r>
            <a:r>
              <a:rPr lang="en-US" altLang="en-US" sz="2400" dirty="0" smtClean="0">
                <a:latin typeface="Arial" charset="0"/>
                <a:ea typeface="Arial" charset="0"/>
              </a:rPr>
              <a:t> </a:t>
            </a:r>
            <a:r>
              <a:rPr lang="en-US" altLang="en-US" sz="2400" dirty="0" err="1" smtClean="0">
                <a:latin typeface="Arial" charset="0"/>
                <a:ea typeface="Arial" charset="0"/>
              </a:rPr>
              <a:t>nông</a:t>
            </a:r>
            <a:r>
              <a:rPr lang="en-US" altLang="en-US" sz="2400" dirty="0" smtClean="0">
                <a:latin typeface="Arial" charset="0"/>
                <a:ea typeface="Arial" charset="0"/>
              </a:rPr>
              <a:t> </a:t>
            </a:r>
            <a:r>
              <a:rPr lang="en-US" altLang="en-US" sz="2400" dirty="0" err="1">
                <a:latin typeface="Arial" charset="0"/>
                <a:ea typeface="Arial" charset="0"/>
              </a:rPr>
              <a:t>thôn</a:t>
            </a:r>
            <a:r>
              <a:rPr lang="en-US" altLang="en-US" sz="2400" dirty="0">
                <a:latin typeface="Arial" charset="0"/>
                <a:ea typeface="Arial" charset="0"/>
              </a:rPr>
              <a:t>. Theo </a:t>
            </a:r>
            <a:r>
              <a:rPr lang="en-US" altLang="en-US" sz="2400" dirty="0" err="1">
                <a:latin typeface="Arial" charset="0"/>
                <a:ea typeface="Arial" charset="0"/>
              </a:rPr>
              <a:t>khảo</a:t>
            </a:r>
            <a:r>
              <a:rPr lang="en-US" altLang="en-US" sz="2400" dirty="0">
                <a:latin typeface="Arial" charset="0"/>
                <a:ea typeface="Arial" charset="0"/>
              </a:rPr>
              <a:t> </a:t>
            </a:r>
            <a:r>
              <a:rPr lang="en-US" altLang="en-US" sz="2400" dirty="0" err="1">
                <a:latin typeface="Arial" charset="0"/>
                <a:ea typeface="Arial" charset="0"/>
              </a:rPr>
              <a:t>sát</a:t>
            </a:r>
            <a:r>
              <a:rPr lang="en-US" altLang="en-US" sz="2400" dirty="0">
                <a:latin typeface="Arial" charset="0"/>
                <a:ea typeface="Arial" charset="0"/>
              </a:rPr>
              <a:t> </a:t>
            </a:r>
            <a:r>
              <a:rPr lang="en-US" altLang="en-US" sz="2400" dirty="0" err="1">
                <a:latin typeface="Arial" charset="0"/>
                <a:ea typeface="Arial" charset="0"/>
              </a:rPr>
              <a:t>tại</a:t>
            </a:r>
            <a:r>
              <a:rPr lang="en-US" altLang="en-US" sz="2400" dirty="0">
                <a:latin typeface="Arial" charset="0"/>
                <a:ea typeface="Arial" charset="0"/>
              </a:rPr>
              <a:t> 10 </a:t>
            </a:r>
            <a:r>
              <a:rPr lang="en-US" altLang="en-US" sz="2400" dirty="0" err="1">
                <a:latin typeface="Arial" charset="0"/>
                <a:ea typeface="Arial" charset="0"/>
              </a:rPr>
              <a:t>tỉnh</a:t>
            </a:r>
            <a:r>
              <a:rPr lang="en-US" altLang="en-US" sz="2400" dirty="0">
                <a:latin typeface="Arial" charset="0"/>
                <a:ea typeface="Arial" charset="0"/>
              </a:rPr>
              <a:t> </a:t>
            </a:r>
            <a:r>
              <a:rPr lang="en-US" altLang="en-US" sz="2400" dirty="0" err="1">
                <a:latin typeface="Arial" charset="0"/>
                <a:ea typeface="Arial" charset="0"/>
              </a:rPr>
              <a:t>của</a:t>
            </a:r>
            <a:r>
              <a:rPr lang="en-US" altLang="en-US" sz="2400" dirty="0">
                <a:latin typeface="Arial" charset="0"/>
                <a:ea typeface="Arial" charset="0"/>
              </a:rPr>
              <a:t> </a:t>
            </a:r>
            <a:r>
              <a:rPr lang="en-US" altLang="en-US" sz="2400" dirty="0" err="1">
                <a:latin typeface="Arial" charset="0"/>
                <a:ea typeface="Arial" charset="0"/>
              </a:rPr>
              <a:t>dự</a:t>
            </a:r>
            <a:r>
              <a:rPr lang="en-US" altLang="en-US" sz="2400" dirty="0">
                <a:latin typeface="Arial" charset="0"/>
                <a:ea typeface="Arial" charset="0"/>
              </a:rPr>
              <a:t> </a:t>
            </a:r>
            <a:r>
              <a:rPr lang="en-US" altLang="en-US" sz="2400" dirty="0" err="1">
                <a:latin typeface="Arial" charset="0"/>
                <a:ea typeface="Arial" charset="0"/>
              </a:rPr>
              <a:t>án</a:t>
            </a:r>
            <a:r>
              <a:rPr lang="en-US" altLang="en-US" sz="2400" dirty="0">
                <a:latin typeface="Arial" charset="0"/>
                <a:ea typeface="Arial" charset="0"/>
              </a:rPr>
              <a:t> </a:t>
            </a:r>
            <a:r>
              <a:rPr lang="en-US" altLang="en-US" sz="2400" dirty="0" err="1">
                <a:latin typeface="Arial" charset="0"/>
                <a:ea typeface="Arial" charset="0"/>
              </a:rPr>
              <a:t>năm</a:t>
            </a:r>
            <a:r>
              <a:rPr lang="en-US" altLang="en-US" sz="2400" dirty="0">
                <a:latin typeface="Arial" charset="0"/>
                <a:ea typeface="Arial" charset="0"/>
              </a:rPr>
              <a:t> 2015, </a:t>
            </a:r>
            <a:r>
              <a:rPr lang="en-US" altLang="en-US" sz="2400" dirty="0" smtClean="0">
                <a:latin typeface="Arial" charset="0"/>
                <a:ea typeface="Arial" charset="0"/>
              </a:rPr>
              <a:t> </a:t>
            </a:r>
            <a:r>
              <a:rPr lang="en-US" altLang="en-US" sz="2400" dirty="0" err="1" smtClean="0">
                <a:latin typeface="Arial" charset="0"/>
                <a:ea typeface="Arial" charset="0"/>
              </a:rPr>
              <a:t>tỷ</a:t>
            </a:r>
            <a:r>
              <a:rPr lang="en-US" altLang="en-US" sz="2400" dirty="0" smtClean="0">
                <a:latin typeface="Arial" charset="0"/>
                <a:ea typeface="Arial" charset="0"/>
              </a:rPr>
              <a:t> </a:t>
            </a:r>
            <a:r>
              <a:rPr lang="en-US" altLang="en-US" sz="2400" dirty="0" err="1">
                <a:latin typeface="Arial" charset="0"/>
                <a:ea typeface="Arial" charset="0"/>
              </a:rPr>
              <a:t>lệ</a:t>
            </a:r>
            <a:r>
              <a:rPr lang="en-US" altLang="en-US" sz="2400" dirty="0">
                <a:latin typeface="Arial" charset="0"/>
                <a:ea typeface="Arial" charset="0"/>
              </a:rPr>
              <a:t> </a:t>
            </a:r>
            <a:r>
              <a:rPr lang="en-US" altLang="en-US" sz="2400" dirty="0" err="1">
                <a:latin typeface="Arial" charset="0"/>
                <a:ea typeface="Arial" charset="0"/>
              </a:rPr>
              <a:t>phân</a:t>
            </a:r>
            <a:r>
              <a:rPr lang="en-US" altLang="en-US" sz="2400" dirty="0">
                <a:latin typeface="Arial" charset="0"/>
                <a:ea typeface="Arial" charset="0"/>
              </a:rPr>
              <a:t> </a:t>
            </a:r>
            <a:r>
              <a:rPr lang="en-US" altLang="en-US" sz="2400" dirty="0" err="1">
                <a:latin typeface="Arial" charset="0"/>
                <a:ea typeface="Arial" charset="0"/>
              </a:rPr>
              <a:t>được</a:t>
            </a:r>
            <a:r>
              <a:rPr lang="en-US" altLang="en-US" sz="2400" dirty="0">
                <a:latin typeface="Arial" charset="0"/>
                <a:ea typeface="Arial" charset="0"/>
              </a:rPr>
              <a:t> </a:t>
            </a:r>
            <a:r>
              <a:rPr lang="en-US" altLang="en-US" sz="2400" dirty="0" err="1">
                <a:latin typeface="Arial" charset="0"/>
                <a:ea typeface="Arial" charset="0"/>
              </a:rPr>
              <a:t>xử</a:t>
            </a:r>
            <a:r>
              <a:rPr lang="en-US" altLang="en-US" sz="2400" dirty="0">
                <a:latin typeface="Arial" charset="0"/>
                <a:ea typeface="Arial" charset="0"/>
              </a:rPr>
              <a:t> </a:t>
            </a:r>
            <a:r>
              <a:rPr lang="en-US" altLang="en-US" sz="2400" dirty="0" err="1">
                <a:latin typeface="Arial" charset="0"/>
                <a:ea typeface="Arial" charset="0"/>
              </a:rPr>
              <a:t>lý</a:t>
            </a:r>
            <a:r>
              <a:rPr lang="en-US" altLang="en-US" sz="2400" dirty="0">
                <a:latin typeface="Arial" charset="0"/>
                <a:ea typeface="Arial" charset="0"/>
              </a:rPr>
              <a:t> (qua KSH, hay ủ compost) </a:t>
            </a:r>
            <a:r>
              <a:rPr lang="en-US" altLang="en-US" sz="2400" dirty="0" err="1">
                <a:latin typeface="Arial" charset="0"/>
                <a:ea typeface="Arial" charset="0"/>
              </a:rPr>
              <a:t>rất</a:t>
            </a:r>
            <a:r>
              <a:rPr lang="en-US" altLang="en-US" sz="2400" dirty="0">
                <a:latin typeface="Arial" charset="0"/>
                <a:ea typeface="Arial" charset="0"/>
              </a:rPr>
              <a:t> </a:t>
            </a:r>
            <a:r>
              <a:rPr lang="en-US" altLang="en-US" sz="2400" dirty="0" err="1">
                <a:latin typeface="Arial" charset="0"/>
                <a:ea typeface="Arial" charset="0"/>
              </a:rPr>
              <a:t>thấp</a:t>
            </a:r>
            <a:r>
              <a:rPr lang="en-US" altLang="en-US" sz="2400" dirty="0">
                <a:latin typeface="Arial" charset="0"/>
                <a:ea typeface="Arial" charset="0"/>
              </a:rPr>
              <a:t> </a:t>
            </a:r>
            <a:r>
              <a:rPr lang="en-US" altLang="en-US" sz="2400" dirty="0" smtClean="0">
                <a:latin typeface="Arial" charset="0"/>
                <a:ea typeface="Arial" charset="0"/>
              </a:rPr>
              <a:t> </a:t>
            </a:r>
            <a:r>
              <a:rPr lang="en-US" altLang="en-US" sz="2400" dirty="0" err="1" smtClean="0">
                <a:latin typeface="Arial" charset="0"/>
                <a:ea typeface="Arial" charset="0"/>
              </a:rPr>
              <a:t>chỉ</a:t>
            </a:r>
            <a:r>
              <a:rPr lang="en-US" altLang="en-US" sz="2400" dirty="0" smtClean="0">
                <a:latin typeface="Arial" charset="0"/>
                <a:ea typeface="Arial" charset="0"/>
              </a:rPr>
              <a:t> </a:t>
            </a:r>
            <a:r>
              <a:rPr lang="en-US" altLang="en-US" sz="2400" dirty="0">
                <a:latin typeface="Arial" charset="0"/>
                <a:ea typeface="Arial" charset="0"/>
              </a:rPr>
              <a:t>13,7%, </a:t>
            </a:r>
            <a:r>
              <a:rPr lang="en-US" altLang="en-US" sz="2400" dirty="0" err="1">
                <a:latin typeface="Arial" charset="0"/>
                <a:ea typeface="Arial" charset="0"/>
              </a:rPr>
              <a:t>phần</a:t>
            </a:r>
            <a:r>
              <a:rPr lang="en-US" altLang="en-US" sz="2400" dirty="0">
                <a:latin typeface="Arial" charset="0"/>
                <a:ea typeface="Arial" charset="0"/>
              </a:rPr>
              <a:t> </a:t>
            </a:r>
            <a:r>
              <a:rPr lang="en-US" altLang="en-US" sz="2400" dirty="0" err="1">
                <a:latin typeface="Arial" charset="0"/>
                <a:ea typeface="Arial" charset="0"/>
              </a:rPr>
              <a:t>còn</a:t>
            </a:r>
            <a:r>
              <a:rPr lang="en-US" altLang="en-US" sz="2400" dirty="0">
                <a:latin typeface="Arial" charset="0"/>
                <a:ea typeface="Arial" charset="0"/>
              </a:rPr>
              <a:t> </a:t>
            </a:r>
            <a:r>
              <a:rPr lang="en-US" altLang="en-US" sz="2400" dirty="0" err="1">
                <a:latin typeface="Arial" charset="0"/>
                <a:ea typeface="Arial" charset="0"/>
              </a:rPr>
              <a:t>lại</a:t>
            </a:r>
            <a:r>
              <a:rPr lang="en-US" altLang="en-US" sz="2400" dirty="0">
                <a:latin typeface="Arial" charset="0"/>
                <a:ea typeface="Arial" charset="0"/>
              </a:rPr>
              <a:t> 86,3% (</a:t>
            </a:r>
            <a:r>
              <a:rPr lang="en-US" altLang="en-US" sz="2400" dirty="0" err="1">
                <a:latin typeface="Arial" charset="0"/>
                <a:ea typeface="Arial" charset="0"/>
              </a:rPr>
              <a:t>gần</a:t>
            </a:r>
            <a:r>
              <a:rPr lang="en-US" altLang="en-US" sz="2400" dirty="0">
                <a:latin typeface="Arial" charset="0"/>
                <a:ea typeface="Arial" charset="0"/>
              </a:rPr>
              <a:t> 16 </a:t>
            </a:r>
            <a:r>
              <a:rPr lang="en-US" altLang="en-US" sz="2400" dirty="0" err="1">
                <a:latin typeface="Arial" charset="0"/>
                <a:ea typeface="Arial" charset="0"/>
              </a:rPr>
              <a:t>triệu</a:t>
            </a:r>
            <a:r>
              <a:rPr lang="en-US" altLang="en-US" sz="2400" dirty="0">
                <a:latin typeface="Arial" charset="0"/>
                <a:ea typeface="Arial" charset="0"/>
              </a:rPr>
              <a:t> </a:t>
            </a:r>
            <a:r>
              <a:rPr lang="en-US" altLang="en-US" sz="2400" dirty="0" err="1">
                <a:latin typeface="Arial" charset="0"/>
                <a:ea typeface="Arial" charset="0"/>
              </a:rPr>
              <a:t>tấn</a:t>
            </a:r>
            <a:r>
              <a:rPr lang="en-US" altLang="en-US" sz="2400" dirty="0">
                <a:latin typeface="Arial" charset="0"/>
                <a:ea typeface="Arial" charset="0"/>
              </a:rPr>
              <a:t>) </a:t>
            </a:r>
            <a:r>
              <a:rPr lang="en-US" altLang="en-US" sz="2400" dirty="0" err="1">
                <a:latin typeface="Arial" charset="0"/>
                <a:ea typeface="Arial" charset="0"/>
              </a:rPr>
              <a:t>dùng</a:t>
            </a:r>
            <a:r>
              <a:rPr lang="en-US" altLang="en-US" sz="2400" dirty="0">
                <a:latin typeface="Arial" charset="0"/>
                <a:ea typeface="Arial" charset="0"/>
              </a:rPr>
              <a:t> </a:t>
            </a:r>
            <a:r>
              <a:rPr lang="en-US" altLang="en-US" sz="2400" dirty="0" err="1">
                <a:latin typeface="Arial" charset="0"/>
                <a:ea typeface="Arial" charset="0"/>
              </a:rPr>
              <a:t>bón</a:t>
            </a:r>
            <a:r>
              <a:rPr lang="en-US" altLang="en-US" sz="2400" dirty="0">
                <a:latin typeface="Arial" charset="0"/>
                <a:ea typeface="Arial" charset="0"/>
              </a:rPr>
              <a:t> </a:t>
            </a:r>
            <a:r>
              <a:rPr lang="en-US" altLang="en-US" sz="2400" dirty="0" err="1">
                <a:latin typeface="Arial" charset="0"/>
                <a:ea typeface="Arial" charset="0"/>
              </a:rPr>
              <a:t>trực</a:t>
            </a:r>
            <a:r>
              <a:rPr lang="en-US" altLang="en-US" sz="2400" dirty="0">
                <a:latin typeface="Arial" charset="0"/>
                <a:ea typeface="Arial" charset="0"/>
              </a:rPr>
              <a:t> </a:t>
            </a:r>
            <a:r>
              <a:rPr lang="en-US" altLang="en-US" sz="2400" dirty="0" err="1">
                <a:latin typeface="Arial" charset="0"/>
                <a:ea typeface="Arial" charset="0"/>
              </a:rPr>
              <a:t>tiếp</a:t>
            </a:r>
            <a:r>
              <a:rPr lang="en-US" altLang="en-US" sz="2400" dirty="0">
                <a:latin typeface="Arial" charset="0"/>
                <a:ea typeface="Arial" charset="0"/>
              </a:rPr>
              <a:t> </a:t>
            </a:r>
            <a:r>
              <a:rPr lang="en-US" altLang="en-US" sz="2400" dirty="0" err="1">
                <a:latin typeface="Arial" charset="0"/>
                <a:ea typeface="Arial" charset="0"/>
              </a:rPr>
              <a:t>ra</a:t>
            </a:r>
            <a:r>
              <a:rPr lang="en-US" altLang="en-US" sz="2400" dirty="0">
                <a:latin typeface="Arial" charset="0"/>
                <a:ea typeface="Arial" charset="0"/>
              </a:rPr>
              <a:t> </a:t>
            </a:r>
            <a:r>
              <a:rPr lang="en-US" altLang="en-US" sz="2400" dirty="0" err="1">
                <a:latin typeface="Arial" charset="0"/>
                <a:ea typeface="Arial" charset="0"/>
              </a:rPr>
              <a:t>đồng</a:t>
            </a:r>
            <a:r>
              <a:rPr lang="en-US" altLang="en-US" sz="2400" dirty="0">
                <a:latin typeface="Arial" charset="0"/>
                <a:ea typeface="Arial" charset="0"/>
              </a:rPr>
              <a:t> </a:t>
            </a:r>
            <a:r>
              <a:rPr lang="en-US" altLang="en-US" sz="2400" dirty="0" err="1">
                <a:latin typeface="Arial" charset="0"/>
                <a:ea typeface="Arial" charset="0"/>
              </a:rPr>
              <a:t>ruộng</a:t>
            </a:r>
            <a:r>
              <a:rPr lang="en-US" altLang="en-US" sz="2400" dirty="0">
                <a:latin typeface="Arial" charset="0"/>
                <a:ea typeface="Arial" charset="0"/>
              </a:rPr>
              <a:t> </a:t>
            </a:r>
            <a:r>
              <a:rPr lang="en-US" altLang="en-US" sz="2400" dirty="0" err="1">
                <a:latin typeface="Arial" charset="0"/>
                <a:ea typeface="Arial" charset="0"/>
              </a:rPr>
              <a:t>hoặc</a:t>
            </a:r>
            <a:r>
              <a:rPr lang="en-US" altLang="en-US" sz="2400" dirty="0">
                <a:latin typeface="Arial" charset="0"/>
                <a:ea typeface="Arial" charset="0"/>
              </a:rPr>
              <a:t> </a:t>
            </a:r>
            <a:r>
              <a:rPr lang="en-US" altLang="en-US" sz="2400" dirty="0" err="1">
                <a:latin typeface="Arial" charset="0"/>
                <a:ea typeface="Arial" charset="0"/>
              </a:rPr>
              <a:t>xả</a:t>
            </a:r>
            <a:r>
              <a:rPr lang="en-US" altLang="en-US" sz="2400" dirty="0">
                <a:latin typeface="Arial" charset="0"/>
                <a:ea typeface="Arial" charset="0"/>
              </a:rPr>
              <a:t> </a:t>
            </a:r>
            <a:r>
              <a:rPr lang="en-US" altLang="en-US" sz="2400" dirty="0" err="1">
                <a:latin typeface="Arial" charset="0"/>
                <a:ea typeface="Arial" charset="0"/>
              </a:rPr>
              <a:t>vào</a:t>
            </a:r>
            <a:r>
              <a:rPr lang="en-US" altLang="en-US" sz="2400" dirty="0">
                <a:latin typeface="Arial" charset="0"/>
                <a:ea typeface="Arial" charset="0"/>
              </a:rPr>
              <a:t> </a:t>
            </a:r>
            <a:r>
              <a:rPr lang="en-US" altLang="en-US" sz="2400" dirty="0" err="1">
                <a:latin typeface="Arial" charset="0"/>
                <a:ea typeface="Arial" charset="0"/>
              </a:rPr>
              <a:t>kênh</a:t>
            </a:r>
            <a:r>
              <a:rPr lang="en-US" altLang="en-US" sz="2400" dirty="0">
                <a:latin typeface="Arial" charset="0"/>
                <a:ea typeface="Arial" charset="0"/>
              </a:rPr>
              <a:t>, </a:t>
            </a:r>
            <a:r>
              <a:rPr lang="en-US" altLang="en-US" sz="2400" dirty="0" err="1">
                <a:latin typeface="Arial" charset="0"/>
                <a:ea typeface="Arial" charset="0"/>
              </a:rPr>
              <a:t>mương</a:t>
            </a:r>
            <a:r>
              <a:rPr lang="en-US" altLang="en-US" sz="2400" dirty="0">
                <a:latin typeface="Arial" charset="0"/>
                <a:ea typeface="Arial" charset="0"/>
              </a:rPr>
              <a:t>, </a:t>
            </a:r>
            <a:r>
              <a:rPr lang="en-US" altLang="en-US" sz="2400" dirty="0" err="1">
                <a:latin typeface="Arial" charset="0"/>
                <a:ea typeface="Arial" charset="0"/>
              </a:rPr>
              <a:t>ao</a:t>
            </a:r>
            <a:r>
              <a:rPr lang="en-US" altLang="en-US" sz="2400" dirty="0">
                <a:latin typeface="Arial" charset="0"/>
                <a:ea typeface="Arial" charset="0"/>
              </a:rPr>
              <a:t> </a:t>
            </a:r>
            <a:r>
              <a:rPr lang="en-US" altLang="en-US" sz="2400" dirty="0" err="1">
                <a:latin typeface="Arial" charset="0"/>
                <a:ea typeface="Arial" charset="0"/>
              </a:rPr>
              <a:t>hồ</a:t>
            </a:r>
            <a:r>
              <a:rPr lang="en-US" altLang="en-US" sz="2400" dirty="0">
                <a:latin typeface="Arial" charset="0"/>
                <a:ea typeface="Arial" charset="0"/>
              </a:rPr>
              <a:t>, </a:t>
            </a:r>
            <a:r>
              <a:rPr lang="en-US" altLang="en-US" sz="2400" dirty="0" err="1">
                <a:latin typeface="Arial" charset="0"/>
                <a:ea typeface="Arial" charset="0"/>
              </a:rPr>
              <a:t>cộng</a:t>
            </a:r>
            <a:r>
              <a:rPr lang="en-US" altLang="en-US" sz="2400" dirty="0">
                <a:latin typeface="Arial" charset="0"/>
                <a:ea typeface="Arial" charset="0"/>
              </a:rPr>
              <a:t> </a:t>
            </a:r>
            <a:r>
              <a:rPr lang="en-US" altLang="en-US" sz="2400" dirty="0" err="1">
                <a:latin typeface="Arial" charset="0"/>
                <a:ea typeface="Arial" charset="0"/>
              </a:rPr>
              <a:t>với</a:t>
            </a:r>
            <a:r>
              <a:rPr lang="en-US" altLang="en-US" sz="2400" dirty="0">
                <a:latin typeface="Arial" charset="0"/>
                <a:ea typeface="Arial" charset="0"/>
              </a:rPr>
              <a:t> 7,2 </a:t>
            </a:r>
            <a:r>
              <a:rPr lang="en-US" altLang="en-US" sz="2400" dirty="0" err="1">
                <a:latin typeface="Arial" charset="0"/>
                <a:ea typeface="Arial" charset="0"/>
              </a:rPr>
              <a:t>triệu</a:t>
            </a:r>
            <a:r>
              <a:rPr lang="en-US" altLang="en-US" sz="2400" dirty="0">
                <a:latin typeface="Arial" charset="0"/>
                <a:ea typeface="Arial" charset="0"/>
              </a:rPr>
              <a:t> m</a:t>
            </a:r>
            <a:r>
              <a:rPr lang="en-US" altLang="en-US" sz="2400" baseline="30000" dirty="0">
                <a:latin typeface="Arial" charset="0"/>
                <a:ea typeface="Arial" charset="0"/>
              </a:rPr>
              <a:t>3</a:t>
            </a:r>
            <a:r>
              <a:rPr lang="en-US" altLang="en-US" sz="2400" dirty="0">
                <a:latin typeface="Arial" charset="0"/>
                <a:ea typeface="Arial" charset="0"/>
              </a:rPr>
              <a:t> </a:t>
            </a:r>
            <a:r>
              <a:rPr lang="en-US" altLang="en-US" sz="2400" dirty="0" err="1">
                <a:latin typeface="Arial" charset="0"/>
                <a:ea typeface="Arial" charset="0"/>
              </a:rPr>
              <a:t>nước</a:t>
            </a:r>
            <a:r>
              <a:rPr lang="en-US" altLang="en-US" sz="2400" dirty="0">
                <a:latin typeface="Arial" charset="0"/>
                <a:ea typeface="Arial" charset="0"/>
              </a:rPr>
              <a:t> </a:t>
            </a:r>
            <a:r>
              <a:rPr lang="en-US" altLang="en-US" sz="2400" dirty="0" err="1">
                <a:latin typeface="Arial" charset="0"/>
                <a:ea typeface="Arial" charset="0"/>
              </a:rPr>
              <a:t>tiểu</a:t>
            </a:r>
            <a:r>
              <a:rPr lang="en-US" altLang="en-US" sz="2400" dirty="0">
                <a:latin typeface="Arial" charset="0"/>
                <a:ea typeface="Arial" charset="0"/>
              </a:rPr>
              <a:t> </a:t>
            </a:r>
            <a:r>
              <a:rPr lang="en-US" altLang="en-US" sz="2400" dirty="0" err="1">
                <a:latin typeface="Arial" charset="0"/>
                <a:ea typeface="Arial" charset="0"/>
              </a:rPr>
              <a:t>thải</a:t>
            </a:r>
            <a:r>
              <a:rPr lang="en-US" altLang="en-US" sz="2400" dirty="0">
                <a:latin typeface="Arial" charset="0"/>
                <a:ea typeface="Arial" charset="0"/>
              </a:rPr>
              <a:t> </a:t>
            </a:r>
            <a:r>
              <a:rPr lang="en-US" altLang="en-US" sz="2400" dirty="0" err="1">
                <a:latin typeface="Arial" charset="0"/>
                <a:ea typeface="Arial" charset="0"/>
              </a:rPr>
              <a:t>ra</a:t>
            </a:r>
            <a:r>
              <a:rPr lang="en-US" altLang="en-US" sz="2400" dirty="0">
                <a:latin typeface="Arial" charset="0"/>
                <a:ea typeface="Arial" charset="0"/>
              </a:rPr>
              <a:t> </a:t>
            </a:r>
            <a:r>
              <a:rPr lang="en-US" altLang="en-US" sz="2400" dirty="0" err="1">
                <a:latin typeface="Arial" charset="0"/>
                <a:ea typeface="Arial" charset="0"/>
              </a:rPr>
              <a:t>hàng</a:t>
            </a:r>
            <a:r>
              <a:rPr lang="en-US" altLang="en-US" sz="2400" dirty="0">
                <a:latin typeface="Arial" charset="0"/>
                <a:ea typeface="Arial" charset="0"/>
              </a:rPr>
              <a:t> </a:t>
            </a:r>
            <a:r>
              <a:rPr lang="en-US" altLang="en-US" sz="2400" dirty="0" err="1">
                <a:latin typeface="Arial" charset="0"/>
                <a:ea typeface="Arial" charset="0"/>
              </a:rPr>
              <a:t>năm</a:t>
            </a:r>
            <a:r>
              <a:rPr lang="en-US" altLang="en-US" sz="2400" dirty="0">
                <a:latin typeface="Arial" charset="0"/>
                <a:ea typeface="Arial" charset="0"/>
              </a:rPr>
              <a:t>. </a:t>
            </a:r>
            <a:r>
              <a:rPr lang="en-US" altLang="en-US" sz="2400" dirty="0" err="1">
                <a:latin typeface="Arial" charset="0"/>
                <a:ea typeface="Arial" charset="0"/>
              </a:rPr>
              <a:t>Đây</a:t>
            </a:r>
            <a:r>
              <a:rPr lang="en-US" altLang="en-US" sz="2400" dirty="0">
                <a:latin typeface="Arial" charset="0"/>
                <a:ea typeface="Arial" charset="0"/>
              </a:rPr>
              <a:t> </a:t>
            </a:r>
            <a:r>
              <a:rPr lang="en-US" altLang="en-US" sz="2400" dirty="0" err="1">
                <a:latin typeface="Arial" charset="0"/>
                <a:ea typeface="Arial" charset="0"/>
              </a:rPr>
              <a:t>là</a:t>
            </a:r>
            <a:r>
              <a:rPr lang="en-US" altLang="en-US" sz="2400" dirty="0">
                <a:latin typeface="Arial" charset="0"/>
                <a:ea typeface="Arial" charset="0"/>
              </a:rPr>
              <a:t> </a:t>
            </a:r>
            <a:r>
              <a:rPr lang="en-US" altLang="en-US" sz="2400" dirty="0" smtClean="0">
                <a:latin typeface="Arial" charset="0"/>
                <a:ea typeface="Arial" charset="0"/>
              </a:rPr>
              <a:t> </a:t>
            </a:r>
            <a:r>
              <a:rPr lang="en-US" altLang="en-US" sz="2400" dirty="0" err="1" smtClean="0">
                <a:latin typeface="Arial" charset="0"/>
                <a:ea typeface="Arial" charset="0"/>
              </a:rPr>
              <a:t>nguồn</a:t>
            </a:r>
            <a:r>
              <a:rPr lang="en-US" altLang="en-US" sz="2400" dirty="0" smtClean="0">
                <a:latin typeface="Arial" charset="0"/>
                <a:ea typeface="Arial" charset="0"/>
              </a:rPr>
              <a:t> </a:t>
            </a:r>
            <a:r>
              <a:rPr lang="en-US" altLang="en-US" sz="2400" dirty="0" err="1">
                <a:latin typeface="Arial" charset="0"/>
                <a:ea typeface="Arial" charset="0"/>
              </a:rPr>
              <a:t>gây</a:t>
            </a:r>
            <a:r>
              <a:rPr lang="en-US" altLang="en-US" sz="2400" dirty="0">
                <a:latin typeface="Arial" charset="0"/>
                <a:ea typeface="Arial" charset="0"/>
              </a:rPr>
              <a:t> ô </a:t>
            </a:r>
            <a:r>
              <a:rPr lang="en-US" altLang="en-US" sz="2400" dirty="0" err="1">
                <a:latin typeface="Arial" charset="0"/>
                <a:ea typeface="Arial" charset="0"/>
              </a:rPr>
              <a:t>nhiễm</a:t>
            </a:r>
            <a:r>
              <a:rPr lang="en-US" altLang="en-US" sz="2400" dirty="0">
                <a:latin typeface="Arial" charset="0"/>
                <a:ea typeface="Arial" charset="0"/>
              </a:rPr>
              <a:t> </a:t>
            </a:r>
            <a:r>
              <a:rPr lang="en-US" altLang="en-US" sz="2400" dirty="0" err="1" smtClean="0">
                <a:latin typeface="Arial" charset="0"/>
                <a:ea typeface="Arial" charset="0"/>
              </a:rPr>
              <a:t>và</a:t>
            </a:r>
            <a:r>
              <a:rPr lang="en-US" altLang="en-US" sz="2400" dirty="0" smtClean="0">
                <a:latin typeface="Arial" charset="0"/>
                <a:ea typeface="Arial" charset="0"/>
              </a:rPr>
              <a:t> </a:t>
            </a:r>
            <a:r>
              <a:rPr lang="en-US" altLang="en-US" sz="2400" dirty="0" err="1">
                <a:latin typeface="Arial" charset="0"/>
                <a:ea typeface="Arial" charset="0"/>
              </a:rPr>
              <a:t>lây</a:t>
            </a:r>
            <a:r>
              <a:rPr lang="en-US" altLang="en-US" sz="2400" dirty="0">
                <a:latin typeface="Arial" charset="0"/>
                <a:ea typeface="Arial" charset="0"/>
              </a:rPr>
              <a:t> </a:t>
            </a:r>
            <a:r>
              <a:rPr lang="en-US" altLang="en-US" sz="2400" dirty="0" err="1">
                <a:latin typeface="Arial" charset="0"/>
                <a:ea typeface="Arial" charset="0"/>
              </a:rPr>
              <a:t>lan</a:t>
            </a:r>
            <a:r>
              <a:rPr lang="en-US" altLang="en-US" sz="2400" dirty="0">
                <a:latin typeface="Arial" charset="0"/>
                <a:ea typeface="Arial" charset="0"/>
              </a:rPr>
              <a:t> </a:t>
            </a:r>
            <a:r>
              <a:rPr lang="en-US" altLang="en-US" sz="2400" dirty="0" err="1">
                <a:latin typeface="Arial" charset="0"/>
                <a:ea typeface="Arial" charset="0"/>
              </a:rPr>
              <a:t>bệnh</a:t>
            </a:r>
            <a:r>
              <a:rPr lang="en-US" altLang="en-US" sz="2400" dirty="0">
                <a:latin typeface="Arial" charset="0"/>
                <a:ea typeface="Arial" charset="0"/>
              </a:rPr>
              <a:t> </a:t>
            </a:r>
            <a:r>
              <a:rPr lang="en-US" altLang="en-US" sz="2400" dirty="0" err="1">
                <a:latin typeface="Arial" charset="0"/>
                <a:ea typeface="Arial" charset="0"/>
              </a:rPr>
              <a:t>tật</a:t>
            </a:r>
            <a:r>
              <a:rPr lang="en-US" altLang="en-US" sz="2400" dirty="0">
                <a:latin typeface="Arial" charset="0"/>
                <a:ea typeface="Arial" charset="0"/>
              </a:rPr>
              <a:t> </a:t>
            </a:r>
            <a:r>
              <a:rPr lang="en-US" altLang="en-US" sz="2400" dirty="0" err="1">
                <a:latin typeface="Arial" charset="0"/>
                <a:ea typeface="Arial" charset="0"/>
              </a:rPr>
              <a:t>tác</a:t>
            </a:r>
            <a:r>
              <a:rPr lang="en-US" altLang="en-US" sz="2400" dirty="0">
                <a:latin typeface="Arial" charset="0"/>
                <a:ea typeface="Arial" charset="0"/>
              </a:rPr>
              <a:t> </a:t>
            </a:r>
            <a:r>
              <a:rPr lang="en-US" altLang="en-US" sz="2400" dirty="0" err="1" smtClean="0">
                <a:latin typeface="Arial" charset="0"/>
                <a:ea typeface="Arial" charset="0"/>
              </a:rPr>
              <a:t>động</a:t>
            </a:r>
            <a:r>
              <a:rPr lang="en-US" altLang="en-US" sz="2400" dirty="0" smtClean="0">
                <a:latin typeface="Arial" charset="0"/>
                <a:ea typeface="Arial" charset="0"/>
              </a:rPr>
              <a:t> </a:t>
            </a:r>
            <a:r>
              <a:rPr lang="en-US" altLang="en-US" sz="2400" dirty="0" err="1">
                <a:latin typeface="Arial" charset="0"/>
                <a:ea typeface="Arial" charset="0"/>
              </a:rPr>
              <a:t>trực</a:t>
            </a:r>
            <a:r>
              <a:rPr lang="en-US" altLang="en-US" sz="2400" dirty="0">
                <a:latin typeface="Arial" charset="0"/>
                <a:ea typeface="Arial" charset="0"/>
              </a:rPr>
              <a:t> </a:t>
            </a:r>
            <a:r>
              <a:rPr lang="en-US" altLang="en-US" sz="2400" dirty="0" err="1">
                <a:latin typeface="Arial" charset="0"/>
                <a:ea typeface="Arial" charset="0"/>
              </a:rPr>
              <a:t>tiếp</a:t>
            </a:r>
            <a:r>
              <a:rPr lang="en-US" altLang="en-US" sz="2400" dirty="0">
                <a:latin typeface="Arial" charset="0"/>
                <a:ea typeface="Arial" charset="0"/>
              </a:rPr>
              <a:t> </a:t>
            </a:r>
            <a:r>
              <a:rPr lang="en-US" altLang="en-US" sz="2400" dirty="0" smtClean="0">
                <a:latin typeface="Arial" charset="0"/>
                <a:ea typeface="Arial" charset="0"/>
              </a:rPr>
              <a:t> </a:t>
            </a:r>
            <a:r>
              <a:rPr lang="en-US" altLang="en-US" sz="2400" dirty="0" err="1" smtClean="0">
                <a:latin typeface="Arial" charset="0"/>
                <a:ea typeface="Arial" charset="0"/>
              </a:rPr>
              <a:t>đến</a:t>
            </a:r>
            <a:r>
              <a:rPr lang="en-US" altLang="en-US" sz="2400" dirty="0" smtClean="0">
                <a:latin typeface="Arial" charset="0"/>
                <a:ea typeface="Arial" charset="0"/>
              </a:rPr>
              <a:t> </a:t>
            </a:r>
            <a:r>
              <a:rPr lang="en-US" altLang="en-US" sz="2400" dirty="0" err="1">
                <a:latin typeface="Arial" charset="0"/>
                <a:ea typeface="Arial" charset="0"/>
              </a:rPr>
              <a:t>sức</a:t>
            </a:r>
            <a:r>
              <a:rPr lang="en-US" altLang="en-US" sz="2400" dirty="0">
                <a:latin typeface="Arial" charset="0"/>
                <a:ea typeface="Arial" charset="0"/>
              </a:rPr>
              <a:t> </a:t>
            </a:r>
            <a:r>
              <a:rPr lang="en-US" altLang="en-US" sz="2400" dirty="0" err="1">
                <a:latin typeface="Arial" charset="0"/>
                <a:ea typeface="Arial" charset="0"/>
              </a:rPr>
              <a:t>khỏe</a:t>
            </a:r>
            <a:r>
              <a:rPr lang="en-US" altLang="en-US" sz="2400" dirty="0">
                <a:latin typeface="Arial" charset="0"/>
                <a:ea typeface="Arial" charset="0"/>
              </a:rPr>
              <a:t> </a:t>
            </a:r>
            <a:r>
              <a:rPr lang="en-US" altLang="en-US" sz="2400" dirty="0" err="1">
                <a:latin typeface="Arial" charset="0"/>
                <a:ea typeface="Arial" charset="0"/>
              </a:rPr>
              <a:t>cộng</a:t>
            </a:r>
            <a:r>
              <a:rPr lang="en-US" altLang="en-US" sz="2400" dirty="0">
                <a:latin typeface="Arial" charset="0"/>
                <a:ea typeface="Arial" charset="0"/>
              </a:rPr>
              <a:t> </a:t>
            </a:r>
            <a:r>
              <a:rPr lang="en-US" altLang="en-US" sz="2400" dirty="0" err="1" smtClean="0">
                <a:latin typeface="Arial" charset="0"/>
                <a:ea typeface="Arial" charset="0"/>
              </a:rPr>
              <a:t>đồng</a:t>
            </a:r>
            <a:endParaRPr lang="en-US" altLang="en-US" sz="2400" dirty="0" smtClean="0">
              <a:latin typeface="Arial" charset="0"/>
              <a:ea typeface="Arial" charset="0"/>
            </a:endParaRPr>
          </a:p>
          <a:p>
            <a:pPr marL="0" lvl="0" indent="0" algn="just" eaLnBrk="1" latinLnBrk="1" hangingPunct="1">
              <a:lnSpc>
                <a:spcPct val="90000"/>
              </a:lnSpc>
              <a:buNone/>
            </a:pPr>
            <a:r>
              <a:rPr lang="en-US" altLang="en-US" sz="2400" dirty="0" err="1" smtClean="0">
                <a:latin typeface="Arial" charset="0"/>
                <a:ea typeface="Arial" charset="0"/>
              </a:rPr>
              <a:t>Xem</a:t>
            </a:r>
            <a:r>
              <a:rPr lang="en-US" altLang="en-US" sz="2400" dirty="0" smtClean="0">
                <a:latin typeface="Arial" charset="0"/>
                <a:ea typeface="Arial" charset="0"/>
              </a:rPr>
              <a:t> Video Clip </a:t>
            </a:r>
            <a:r>
              <a:rPr lang="en-US" altLang="en-US" sz="2400" dirty="0" err="1" smtClean="0">
                <a:latin typeface="Arial" charset="0"/>
                <a:ea typeface="Arial" charset="0"/>
              </a:rPr>
              <a:t>về</a:t>
            </a:r>
            <a:r>
              <a:rPr lang="en-US" altLang="en-US" sz="2400" dirty="0" smtClean="0">
                <a:latin typeface="Arial" charset="0"/>
                <a:ea typeface="Arial" charset="0"/>
              </a:rPr>
              <a:t> ô </a:t>
            </a:r>
            <a:r>
              <a:rPr lang="en-US" altLang="en-US" sz="2400" dirty="0" err="1" smtClean="0">
                <a:latin typeface="Arial" charset="0"/>
                <a:ea typeface="Arial" charset="0"/>
              </a:rPr>
              <a:t>nhiễm</a:t>
            </a:r>
            <a:r>
              <a:rPr lang="en-US" altLang="en-US" sz="2400" dirty="0" smtClean="0">
                <a:latin typeface="Arial" charset="0"/>
                <a:ea typeface="Arial" charset="0"/>
              </a:rPr>
              <a:t> </a:t>
            </a:r>
            <a:r>
              <a:rPr lang="en-US" altLang="en-US" sz="2400" dirty="0" err="1" smtClean="0">
                <a:latin typeface="Arial" charset="0"/>
                <a:ea typeface="Arial" charset="0"/>
              </a:rPr>
              <a:t>môi</a:t>
            </a:r>
            <a:r>
              <a:rPr lang="en-US" altLang="en-US" sz="2400" dirty="0" smtClean="0">
                <a:latin typeface="Arial" charset="0"/>
                <a:ea typeface="Arial" charset="0"/>
              </a:rPr>
              <a:t> </a:t>
            </a:r>
            <a:r>
              <a:rPr lang="en-US" altLang="en-US" sz="2400" dirty="0" err="1" smtClean="0">
                <a:latin typeface="Arial" charset="0"/>
                <a:ea typeface="Arial" charset="0"/>
              </a:rPr>
              <a:t>trường</a:t>
            </a:r>
            <a:r>
              <a:rPr lang="en-US" altLang="en-US" sz="2400" dirty="0" smtClean="0">
                <a:latin typeface="Arial" charset="0"/>
                <a:ea typeface="Arial" charset="0"/>
              </a:rPr>
              <a:t> </a:t>
            </a:r>
            <a:r>
              <a:rPr lang="en-US" altLang="en-US" sz="2400" dirty="0" err="1" smtClean="0">
                <a:latin typeface="Arial" charset="0"/>
                <a:ea typeface="Arial" charset="0"/>
              </a:rPr>
              <a:t>chăn</a:t>
            </a:r>
            <a:r>
              <a:rPr lang="en-US" altLang="en-US" sz="2400" dirty="0" smtClean="0">
                <a:latin typeface="Arial" charset="0"/>
                <a:ea typeface="Arial" charset="0"/>
              </a:rPr>
              <a:t> </a:t>
            </a:r>
            <a:r>
              <a:rPr lang="en-US" altLang="en-US" sz="2400" dirty="0" err="1" smtClean="0">
                <a:latin typeface="Arial" charset="0"/>
                <a:ea typeface="Arial" charset="0"/>
              </a:rPr>
              <a:t>nuôi</a:t>
            </a:r>
            <a:r>
              <a:rPr lang="en-US" altLang="en-US" sz="2400" dirty="0" smtClean="0">
                <a:latin typeface="Arial" charset="0"/>
                <a:ea typeface="Arial" charset="0"/>
              </a:rPr>
              <a:t>:</a:t>
            </a:r>
          </a:p>
          <a:p>
            <a:pPr marL="0" lvl="0" indent="0" algn="just" eaLnBrk="1" hangingPunct="1">
              <a:lnSpc>
                <a:spcPct val="90000"/>
              </a:lnSpc>
              <a:buNone/>
            </a:pPr>
            <a:r>
              <a:rPr lang="en-US" altLang="en-US" sz="2000" dirty="0">
                <a:latin typeface="Arial" charset="0"/>
                <a:ea typeface="Arial" charset="0"/>
                <a:hlinkClick r:id="rId2"/>
              </a:rPr>
              <a:t>https://</a:t>
            </a:r>
            <a:r>
              <a:rPr lang="en-US" altLang="en-US" sz="2000" dirty="0" smtClean="0">
                <a:latin typeface="Arial" charset="0"/>
                <a:ea typeface="Arial" charset="0"/>
                <a:hlinkClick r:id="rId2"/>
              </a:rPr>
              <a:t>www.youtube.com/watch?v=sZN4qo8NE7M&amp;t=56s&amp;index=4&amp;list=PL87-0mMoyPavfA5WmNtPfM9TDBXV0Q-VB</a:t>
            </a:r>
            <a:endParaRPr lang="en-US" altLang="en-US" sz="2000" dirty="0" smtClean="0">
              <a:latin typeface="Arial" charset="0"/>
              <a:ea typeface="Arial" charset="0"/>
            </a:endParaRPr>
          </a:p>
          <a:p>
            <a:pPr marL="0" lvl="0" indent="0" algn="just" eaLnBrk="1" hangingPunct="1">
              <a:lnSpc>
                <a:spcPct val="90000"/>
              </a:lnSpc>
              <a:buNone/>
            </a:pPr>
            <a:r>
              <a:rPr lang="en-US" altLang="en-US" sz="2400" dirty="0" err="1" smtClean="0">
                <a:latin typeface="Arial" charset="0"/>
                <a:ea typeface="Arial" charset="0"/>
              </a:rPr>
              <a:t>Xem</a:t>
            </a:r>
            <a:r>
              <a:rPr lang="en-US" altLang="en-US" sz="2400" dirty="0" smtClean="0">
                <a:latin typeface="Arial" charset="0"/>
                <a:ea typeface="Arial" charset="0"/>
              </a:rPr>
              <a:t> Video Clip </a:t>
            </a:r>
            <a:r>
              <a:rPr lang="en-US" altLang="en-US" sz="2400" dirty="0" err="1" smtClean="0">
                <a:latin typeface="Arial" charset="0"/>
                <a:ea typeface="Arial" charset="0"/>
              </a:rPr>
              <a:t>về</a:t>
            </a:r>
            <a:r>
              <a:rPr lang="en-US" altLang="en-US" sz="2400" dirty="0" smtClean="0">
                <a:latin typeface="Arial" charset="0"/>
                <a:ea typeface="Arial" charset="0"/>
              </a:rPr>
              <a:t> </a:t>
            </a:r>
            <a:r>
              <a:rPr lang="en-US" altLang="en-US" sz="2400" dirty="0" err="1" smtClean="0">
                <a:latin typeface="Arial" charset="0"/>
                <a:ea typeface="Arial" charset="0"/>
              </a:rPr>
              <a:t>bất</a:t>
            </a:r>
            <a:r>
              <a:rPr lang="en-US" altLang="en-US" sz="2400" dirty="0" smtClean="0">
                <a:latin typeface="Arial" charset="0"/>
                <a:ea typeface="Arial" charset="0"/>
              </a:rPr>
              <a:t> </a:t>
            </a:r>
            <a:r>
              <a:rPr lang="en-US" altLang="en-US" sz="2400" dirty="0" err="1" smtClean="0">
                <a:latin typeface="Arial" charset="0"/>
                <a:ea typeface="Arial" charset="0"/>
              </a:rPr>
              <a:t>cập</a:t>
            </a:r>
            <a:r>
              <a:rPr lang="en-US" altLang="en-US" sz="2400" dirty="0" smtClean="0">
                <a:latin typeface="Arial" charset="0"/>
                <a:ea typeface="Arial" charset="0"/>
              </a:rPr>
              <a:t> </a:t>
            </a:r>
            <a:r>
              <a:rPr lang="en-US" altLang="en-US" sz="2400" dirty="0" err="1" smtClean="0">
                <a:latin typeface="Arial" charset="0"/>
                <a:ea typeface="Arial" charset="0"/>
              </a:rPr>
              <a:t>của</a:t>
            </a:r>
            <a:r>
              <a:rPr lang="en-US" altLang="en-US" sz="2400" dirty="0" smtClean="0">
                <a:latin typeface="Arial" charset="0"/>
                <a:ea typeface="Arial" charset="0"/>
              </a:rPr>
              <a:t> QCVN 62:</a:t>
            </a:r>
          </a:p>
          <a:p>
            <a:pPr marL="0" lvl="0" indent="0" algn="just" eaLnBrk="1" hangingPunct="1">
              <a:lnSpc>
                <a:spcPct val="90000"/>
              </a:lnSpc>
              <a:buNone/>
            </a:pPr>
            <a:r>
              <a:rPr lang="en-US" altLang="en-US" sz="2000" dirty="0">
                <a:latin typeface="Arial" charset="0"/>
                <a:ea typeface="Arial" charset="0"/>
                <a:hlinkClick r:id="rId3"/>
              </a:rPr>
              <a:t>https://</a:t>
            </a:r>
            <a:r>
              <a:rPr lang="en-US" altLang="en-US" sz="2000" dirty="0" smtClean="0">
                <a:latin typeface="Arial" charset="0"/>
                <a:ea typeface="Arial" charset="0"/>
                <a:hlinkClick r:id="rId3"/>
              </a:rPr>
              <a:t>www.youtube.com/watch?v=cb54HgGBEfA&amp;t=35s&amp;index=1&amp;list=PL87-0mMoyPavfA5WmNtPfM9TDBXV0Q-VB</a:t>
            </a:r>
            <a:endParaRPr lang="en-US" altLang="en-US" sz="2000" dirty="0" smtClean="0">
              <a:latin typeface="Arial" charset="0"/>
              <a:ea typeface="Arial" charset="0"/>
            </a:endParaRPr>
          </a:p>
          <a:p>
            <a:pPr marL="0" lvl="0" indent="0" algn="just" eaLnBrk="1" latinLnBrk="1" hangingPunct="1">
              <a:lnSpc>
                <a:spcPct val="90000"/>
              </a:lnSpc>
              <a:buNone/>
            </a:pPr>
            <a:endParaRPr lang="en-US" altLang="en-US" sz="2000" i="1" dirty="0">
              <a:solidFill>
                <a:srgbClr val="002060"/>
              </a:solidFill>
              <a:latin typeface="Arial" charset="0"/>
              <a:ea typeface="Arial" charset="0"/>
              <a:hlinkClick r:id="rId4"/>
            </a:endParaRPr>
          </a:p>
          <a:p>
            <a:pPr marL="0" lvl="0" indent="0" algn="r" eaLnBrk="1" latinLnBrk="1" hangingPunct="1">
              <a:lnSpc>
                <a:spcPct val="90000"/>
              </a:lnSpc>
              <a:buNone/>
            </a:pPr>
            <a:r>
              <a:rPr lang="en-US" altLang="en-US" sz="2400" i="1" dirty="0">
                <a:solidFill>
                  <a:srgbClr val="002060"/>
                </a:solidFill>
                <a:latin typeface="Arial" charset="0"/>
                <a:ea typeface="Arial" charset="0"/>
                <a:hlinkClick r:id="rId4"/>
              </a:rPr>
              <a:t>http://www.lcasp.org.vn</a:t>
            </a:r>
            <a:r>
              <a:rPr lang="en-US" altLang="en-US" sz="2400" i="1" dirty="0">
                <a:solidFill>
                  <a:srgbClr val="002060"/>
                </a:solidFill>
                <a:latin typeface="Arial" charset="0"/>
                <a:ea typeface="Arial" charset="0"/>
              </a:rPr>
              <a:t> </a:t>
            </a:r>
          </a:p>
          <a:p>
            <a:pPr marL="0" lvl="0" indent="0" algn="just" eaLnBrk="1" latinLnBrk="1" hangingPunct="1">
              <a:lnSpc>
                <a:spcPct val="90000"/>
              </a:lnSpc>
              <a:buNone/>
            </a:pPr>
            <a:endParaRPr lang="en-US" altLang="en-US" sz="2000" dirty="0">
              <a:latin typeface="Arial" charset="0"/>
            </a:endParaRPr>
          </a:p>
        </p:txBody>
      </p:sp>
      <p:pic>
        <p:nvPicPr>
          <p:cNvPr id="2097157" name="Picture 2097175" descr="Logo LCASP .jpg"/>
          <p:cNvPicPr>
            <a:picLocks/>
          </p:cNvPicPr>
          <p:nvPr/>
        </p:nvPicPr>
        <p:blipFill>
          <a:blip r:embed="rId5"/>
          <a:srcRect/>
          <a:stretch>
            <a:fillRect/>
          </a:stretch>
        </p:blipFill>
        <p:spPr>
          <a:xfrm>
            <a:off x="0" y="0"/>
            <a:ext cx="1328737" cy="1295400"/>
          </a:xfrm>
          <a:prstGeom prst="rect">
            <a:avLst/>
          </a:prstGeom>
          <a:noFill/>
          <a:ln>
            <a:noFill/>
          </a:ln>
        </p:spPr>
      </p:pic>
    </p:spTree>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Title 1"/>
          <p:cNvSpPr>
            <a:spLocks noGrp="1"/>
          </p:cNvSpPr>
          <p:nvPr>
            <p:ph type="title"/>
          </p:nvPr>
        </p:nvSpPr>
        <p:spPr>
          <a:xfrm>
            <a:off x="1447800" y="0"/>
            <a:ext cx="7696200" cy="1417637"/>
          </a:xfrm>
        </p:spPr>
        <p:txBody>
          <a:bodyPr/>
          <a:lstStyle/>
          <a:p>
            <a:r>
              <a:rPr lang="en-US" altLang="en-US" sz="2400" b="1" dirty="0">
                <a:solidFill>
                  <a:srgbClr val="0000FF"/>
                </a:solidFill>
                <a:latin typeface="Arial" charset="0"/>
                <a:ea typeface="Arial" charset="0"/>
              </a:rPr>
              <a:t>MỘT SỐ</a:t>
            </a:r>
            <a:r>
              <a:rPr lang="en-US" altLang="vi-VN" sz="2400" b="1" dirty="0">
                <a:solidFill>
                  <a:srgbClr val="0000FF"/>
                </a:solidFill>
                <a:latin typeface="Arial" charset="0"/>
                <a:ea typeface="Arial" charset="0"/>
              </a:rPr>
              <a:t> PHÁT</a:t>
            </a:r>
            <a:r>
              <a:rPr lang="en-US" altLang="en-US" sz="2400" b="1" dirty="0">
                <a:solidFill>
                  <a:srgbClr val="0000FF"/>
                </a:solidFill>
                <a:latin typeface="Arial" charset="0"/>
                <a:ea typeface="Arial" charset="0"/>
              </a:rPr>
              <a:t> </a:t>
            </a:r>
            <a:r>
              <a:rPr lang="en-US" altLang="vi-VN" sz="2400" b="1" dirty="0">
                <a:solidFill>
                  <a:srgbClr val="0000FF"/>
                </a:solidFill>
                <a:latin typeface="Arial" charset="0"/>
                <a:ea typeface="Arial" charset="0"/>
              </a:rPr>
              <a:t>HIỆN CỦA DỰ </a:t>
            </a:r>
            <a:r>
              <a:rPr lang="vi-VN" altLang="en-US" sz="2400" b="1" dirty="0">
                <a:solidFill>
                  <a:srgbClr val="0000FF"/>
                </a:solidFill>
                <a:latin typeface="Arial" charset="0"/>
                <a:ea typeface="Arial" charset="0"/>
              </a:rPr>
              <a:t>ÁN</a:t>
            </a:r>
            <a:r>
              <a:rPr lang="en-US" altLang="vi-VN" sz="2400" b="1" dirty="0">
                <a:solidFill>
                  <a:srgbClr val="0000FF"/>
                </a:solidFill>
                <a:latin typeface="Arial" charset="0"/>
                <a:ea typeface="Arial" charset="0"/>
              </a:rPr>
              <a:t> LCASP VỀ </a:t>
            </a:r>
            <a:br>
              <a:rPr lang="en-US" altLang="vi-VN" sz="2400" b="1" dirty="0">
                <a:solidFill>
                  <a:srgbClr val="0000FF"/>
                </a:solidFill>
                <a:latin typeface="Arial" charset="0"/>
                <a:ea typeface="Arial" charset="0"/>
              </a:rPr>
            </a:br>
            <a:r>
              <a:rPr lang="en-US" altLang="vi-VN" sz="2400" b="1" dirty="0">
                <a:solidFill>
                  <a:srgbClr val="0000FF"/>
                </a:solidFill>
                <a:latin typeface="Arial" charset="0"/>
                <a:ea typeface="Arial" charset="0"/>
              </a:rPr>
              <a:t>THỰC TRẠNG </a:t>
            </a:r>
            <a:r>
              <a:rPr lang="vi-VN" altLang="en-US" sz="2400" b="1" dirty="0">
                <a:solidFill>
                  <a:srgbClr val="0000FF"/>
                </a:solidFill>
                <a:latin typeface="Arial" charset="0"/>
                <a:ea typeface="Arial" charset="0"/>
              </a:rPr>
              <a:t>Ô</a:t>
            </a:r>
            <a:r>
              <a:rPr lang="en-US" altLang="vi-VN" sz="2400" b="1" dirty="0">
                <a:solidFill>
                  <a:srgbClr val="0000FF"/>
                </a:solidFill>
                <a:latin typeface="Arial" charset="0"/>
                <a:ea typeface="Arial" charset="0"/>
              </a:rPr>
              <a:t> NHIỄM </a:t>
            </a:r>
            <a:r>
              <a:rPr lang="en-US" altLang="en-US" sz="2400" b="1" dirty="0">
                <a:solidFill>
                  <a:srgbClr val="0000FF"/>
                </a:solidFill>
                <a:latin typeface="Arial" charset="0"/>
                <a:ea typeface="Arial" charset="0"/>
              </a:rPr>
              <a:t>MÔI TRƯỜNG CHĂN NUÔI</a:t>
            </a:r>
            <a:endParaRPr lang="en-US" sz="2400" dirty="0"/>
          </a:p>
        </p:txBody>
      </p:sp>
      <p:sp>
        <p:nvSpPr>
          <p:cNvPr id="1048600" name="Content Placeholder 2"/>
          <p:cNvSpPr>
            <a:spLocks noGrp="1"/>
          </p:cNvSpPr>
          <p:nvPr>
            <p:ph idx="1"/>
          </p:nvPr>
        </p:nvSpPr>
        <p:spPr>
          <a:xfrm>
            <a:off x="457200" y="1417637"/>
            <a:ext cx="8686800" cy="4708525"/>
          </a:xfrm>
        </p:spPr>
        <p:txBody>
          <a:bodyPr/>
          <a:lstStyle/>
          <a:p>
            <a:pPr marL="0" indent="0" algn="just">
              <a:buNone/>
            </a:pPr>
            <a:r>
              <a:rPr lang="vi-VN" sz="2400" b="1" dirty="0">
                <a:latin typeface="Arial" panose="020B0604020202020204" pitchFamily="34" charset="0"/>
                <a:cs typeface="Arial" panose="020B0604020202020204" pitchFamily="34" charset="0"/>
              </a:rPr>
              <a:t>1. Nguyên nhân chính gây ô nhiễm môi trường chăn nuôi ở Việt Nam là do sử dụng nhiều nước để làm vệ sinh và làm </a:t>
            </a:r>
            <a:r>
              <a:rPr lang="vi-VN" sz="2400" b="1" dirty="0" smtClean="0">
                <a:latin typeface="Arial" panose="020B0604020202020204" pitchFamily="34" charset="0"/>
                <a:cs typeface="Arial" panose="020B0604020202020204" pitchFamily="34" charset="0"/>
              </a:rPr>
              <a:t>mát </a:t>
            </a:r>
            <a:r>
              <a:rPr lang="vi-VN" sz="2400" b="1" dirty="0">
                <a:latin typeface="Arial" panose="020B0604020202020204" pitchFamily="34" charset="0"/>
                <a:cs typeface="Arial" panose="020B0604020202020204" pitchFamily="34" charset="0"/>
              </a:rPr>
              <a:t>cho gia </a:t>
            </a:r>
            <a:r>
              <a:rPr lang="vi-VN" sz="2400" b="1" dirty="0" smtClean="0">
                <a:latin typeface="Arial" panose="020B0604020202020204" pitchFamily="34" charset="0"/>
                <a:cs typeface="Arial" panose="020B0604020202020204" pitchFamily="34" charset="0"/>
              </a:rPr>
              <a:t>súc</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chủ</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yếu</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trong</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chăn</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nuôi</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lợn</a:t>
            </a:r>
            <a:r>
              <a:rPr lang="en-US" sz="2400" b="1" dirty="0" smtClean="0">
                <a:latin typeface="Arial" panose="020B0604020202020204" pitchFamily="34" charset="0"/>
                <a:cs typeface="Arial" panose="020B0604020202020204" pitchFamily="34" charset="0"/>
              </a:rPr>
              <a:t>,</a:t>
            </a:r>
            <a:r>
              <a:rPr lang="vi-VN" sz="2400" b="1" dirty="0" smtClean="0">
                <a:latin typeface="Arial" panose="020B0604020202020204" pitchFamily="34" charset="0"/>
                <a:cs typeface="Arial" panose="020B0604020202020204" pitchFamily="34" charset="0"/>
              </a:rPr>
              <a:t> </a:t>
            </a:r>
            <a:r>
              <a:rPr lang="vi-VN" sz="2400" b="1" dirty="0">
                <a:latin typeface="Arial" panose="020B0604020202020204" pitchFamily="34" charset="0"/>
                <a:cs typeface="Arial" panose="020B0604020202020204" pitchFamily="34" charset="0"/>
              </a:rPr>
              <a:t>dẫn đến chất thải lỏng không thể thu gom </a:t>
            </a:r>
            <a:r>
              <a:rPr lang="en-US" sz="2400" b="1" dirty="0" smtClean="0">
                <a:latin typeface="Arial" panose="020B0604020202020204" pitchFamily="34" charset="0"/>
                <a:cs typeface="Arial" panose="020B0604020202020204" pitchFamily="34" charset="0"/>
                <a:sym typeface="Wingdings" panose="05000000000000000000" pitchFamily="2" charset="2"/>
              </a:rPr>
              <a:t> </a:t>
            </a:r>
            <a:r>
              <a:rPr lang="vi-VN" sz="2400" b="1" dirty="0" smtClean="0">
                <a:latin typeface="Arial" panose="020B0604020202020204" pitchFamily="34" charset="0"/>
                <a:cs typeface="Arial" panose="020B0604020202020204" pitchFamily="34" charset="0"/>
              </a:rPr>
              <a:t>xả thải </a:t>
            </a:r>
            <a:r>
              <a:rPr lang="vi-VN" sz="2400" b="1" dirty="0">
                <a:latin typeface="Arial" panose="020B0604020202020204" pitchFamily="34" charset="0"/>
                <a:cs typeface="Arial" panose="020B0604020202020204" pitchFamily="34" charset="0"/>
              </a:rPr>
              <a:t>ra môi trường gây ô nhiễm</a:t>
            </a:r>
            <a:r>
              <a:rPr lang="vi-VN" sz="2400" dirty="0">
                <a:latin typeface="Arial" panose="020B0604020202020204" pitchFamily="34" charset="0"/>
                <a:cs typeface="Arial" panose="020B0604020202020204" pitchFamily="34" charset="0"/>
              </a:rPr>
              <a:t>.</a:t>
            </a:r>
          </a:p>
          <a:p>
            <a:pPr marL="0" indent="0" algn="just">
              <a:buNone/>
            </a:pPr>
            <a:r>
              <a:rPr lang="vi-VN" sz="2400" dirty="0" smtClean="0">
                <a:latin typeface="Arial" panose="020B0604020202020204" pitchFamily="34" charset="0"/>
                <a:cs typeface="Arial" panose="020B0604020202020204" pitchFamily="34" charset="0"/>
              </a:rPr>
              <a:t>Việt </a:t>
            </a:r>
            <a:r>
              <a:rPr lang="vi-VN" sz="2400" dirty="0">
                <a:latin typeface="Arial" panose="020B0604020202020204" pitchFamily="34" charset="0"/>
                <a:cs typeface="Arial" panose="020B0604020202020204" pitchFamily="34" charset="0"/>
              </a:rPr>
              <a:t>Nam là nước nông nghiệp, nhu cầu phân chuồng rất lớn </a:t>
            </a:r>
            <a:r>
              <a:rPr lang="en-US" sz="2400" dirty="0" smtClean="0">
                <a:latin typeface="Arial" panose="020B0604020202020204" pitchFamily="34" charset="0"/>
                <a:cs typeface="Arial" panose="020B0604020202020204" pitchFamily="34" charset="0"/>
                <a:sym typeface="Wingdings" panose="05000000000000000000" pitchFamily="2" charset="2"/>
              </a:rPr>
              <a:t> </a:t>
            </a:r>
            <a:r>
              <a:rPr lang="vi-VN" sz="2400" dirty="0" smtClean="0">
                <a:latin typeface="Arial" panose="020B0604020202020204" pitchFamily="34" charset="0"/>
                <a:cs typeface="Arial" panose="020B0604020202020204" pitchFamily="34" charset="0"/>
              </a:rPr>
              <a:t>Hầu </a:t>
            </a:r>
            <a:r>
              <a:rPr lang="vi-VN" sz="2400" dirty="0">
                <a:latin typeface="Arial" panose="020B0604020202020204" pitchFamily="34" charset="0"/>
                <a:cs typeface="Arial" panose="020B0604020202020204" pitchFamily="34" charset="0"/>
              </a:rPr>
              <a:t>hết chất thải rắn có khả năng thu gom </a:t>
            </a:r>
            <a:r>
              <a:rPr lang="en-US" sz="2400" dirty="0" err="1" smtClean="0">
                <a:latin typeface="Arial" panose="020B0604020202020204" pitchFamily="34" charset="0"/>
                <a:cs typeface="Arial" panose="020B0604020202020204" pitchFamily="34" charset="0"/>
              </a:rPr>
              <a:t>như</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phân</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trâu</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bò</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phân</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gà</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phân</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lợn</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nái</a:t>
            </a:r>
            <a:r>
              <a:rPr lang="en-US" sz="2400" dirty="0" smtClean="0">
                <a:latin typeface="Arial" panose="020B0604020202020204" pitchFamily="34" charset="0"/>
                <a:cs typeface="Arial" panose="020B0604020202020204" pitchFamily="34" charset="0"/>
              </a:rPr>
              <a:t> </a:t>
            </a:r>
            <a:r>
              <a:rPr lang="vi-VN" sz="2400" dirty="0" smtClean="0">
                <a:latin typeface="Arial" panose="020B0604020202020204" pitchFamily="34" charset="0"/>
                <a:cs typeface="Arial" panose="020B0604020202020204" pitchFamily="34" charset="0"/>
              </a:rPr>
              <a:t>đều </a:t>
            </a:r>
            <a:r>
              <a:rPr lang="vi-VN" sz="2400" dirty="0">
                <a:latin typeface="Arial" panose="020B0604020202020204" pitchFamily="34" charset="0"/>
                <a:cs typeface="Arial" panose="020B0604020202020204" pitchFamily="34" charset="0"/>
              </a:rPr>
              <a:t>được người dân  mua  bán hoặc sử dụng. </a:t>
            </a:r>
            <a:endParaRPr lang="vi-VN" sz="2400" dirty="0" smtClean="0">
              <a:latin typeface="Arial" panose="020B0604020202020204" pitchFamily="34" charset="0"/>
              <a:cs typeface="Arial" panose="020B0604020202020204" pitchFamily="34" charset="0"/>
            </a:endParaRPr>
          </a:p>
          <a:p>
            <a:pPr marL="0" indent="0" algn="just">
              <a:buNone/>
            </a:pPr>
            <a:r>
              <a:rPr lang="vi-VN" sz="2400" dirty="0" smtClean="0">
                <a:latin typeface="Arial" panose="020B0604020202020204" pitchFamily="34" charset="0"/>
                <a:cs typeface="Arial" panose="020B0604020202020204" pitchFamily="34" charset="0"/>
              </a:rPr>
              <a:t>Ví dụ: Nông dân Bến Tre bán phân bò thu 26 tỷ đồng năm 2016, tham khảo tại Website của dự án LCASP</a:t>
            </a:r>
          </a:p>
          <a:p>
            <a:pPr marL="0" indent="0" algn="just">
              <a:buNone/>
            </a:pPr>
            <a:r>
              <a:rPr lang="vi-VN" sz="2000" dirty="0">
                <a:latin typeface="Arial" panose="020B0604020202020204" pitchFamily="34" charset="0"/>
                <a:cs typeface="Arial" panose="020B0604020202020204" pitchFamily="34" charset="0"/>
                <a:hlinkClick r:id="rId2"/>
              </a:rPr>
              <a:t>http://</a:t>
            </a:r>
            <a:r>
              <a:rPr lang="vi-VN" sz="2000" dirty="0" smtClean="0">
                <a:latin typeface="Arial" panose="020B0604020202020204" pitchFamily="34" charset="0"/>
                <a:cs typeface="Arial" panose="020B0604020202020204" pitchFamily="34" charset="0"/>
                <a:hlinkClick r:id="rId2"/>
              </a:rPr>
              <a:t>www.lcasp.org.vn/vi/news/nam-2016-nong-dan-tinh-ben-tre-ban-phan-bo-duoc-khoang-24-ty-dong-337.html</a:t>
            </a:r>
            <a:endParaRPr lang="vi-VN" sz="2000" dirty="0" smtClean="0">
              <a:latin typeface="Arial" panose="020B0604020202020204" pitchFamily="34" charset="0"/>
              <a:cs typeface="Arial" panose="020B0604020202020204" pitchFamily="34" charset="0"/>
            </a:endParaRPr>
          </a:p>
          <a:p>
            <a:pPr marL="0" indent="0" algn="r">
              <a:buNone/>
            </a:pPr>
            <a:endParaRPr lang="vi-VN" sz="2100" dirty="0">
              <a:solidFill>
                <a:srgbClr val="7030A0"/>
              </a:solidFill>
              <a:latin typeface="Arial" panose="020B0604020202020204" pitchFamily="34" charset="0"/>
              <a:cs typeface="Arial" panose="020B0604020202020204" pitchFamily="34" charset="0"/>
            </a:endParaRPr>
          </a:p>
          <a:p>
            <a:pPr lvl="0" algn="r" eaLnBrk="1" latinLnBrk="1" hangingPunct="1">
              <a:buNone/>
            </a:pPr>
            <a:r>
              <a:rPr lang="en-US" altLang="en-US" sz="2400" i="1" dirty="0">
                <a:solidFill>
                  <a:srgbClr val="002060"/>
                </a:solidFill>
                <a:latin typeface="Arial" charset="0"/>
                <a:ea typeface="Arial" charset="0"/>
                <a:hlinkClick r:id="rId3"/>
              </a:rPr>
              <a:t>http://www.lcasp.org.vn</a:t>
            </a:r>
            <a:r>
              <a:rPr lang="en-US" altLang="en-US" sz="2400" i="1" dirty="0">
                <a:solidFill>
                  <a:srgbClr val="002060"/>
                </a:solidFill>
                <a:latin typeface="Arial" charset="0"/>
                <a:ea typeface="Arial" charset="0"/>
              </a:rPr>
              <a:t> </a:t>
            </a:r>
          </a:p>
          <a:p>
            <a:pPr marL="0" indent="0">
              <a:buNone/>
            </a:pPr>
            <a:endParaRPr lang="en-US" dirty="0"/>
          </a:p>
        </p:txBody>
      </p:sp>
      <p:pic>
        <p:nvPicPr>
          <p:cNvPr id="2097158" name="Picture 3" descr="Logo LCASP .jpg"/>
          <p:cNvPicPr>
            <a:picLocks/>
          </p:cNvPicPr>
          <p:nvPr/>
        </p:nvPicPr>
        <p:blipFill>
          <a:blip r:embed="rId4"/>
          <a:srcRect/>
          <a:stretch>
            <a:fillRect/>
          </a:stretch>
        </p:blipFill>
        <p:spPr>
          <a:xfrm>
            <a:off x="0" y="0"/>
            <a:ext cx="1328737" cy="1295400"/>
          </a:xfrm>
          <a:prstGeom prst="rect">
            <a:avLst/>
          </a:prstGeom>
          <a:noFill/>
          <a:ln>
            <a:noFill/>
          </a:ln>
        </p:spPr>
      </p:pic>
    </p:spTree>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
          <p:cNvSpPr>
            <a:spLocks noGrp="1"/>
          </p:cNvSpPr>
          <p:nvPr>
            <p:ph type="title"/>
          </p:nvPr>
        </p:nvSpPr>
        <p:spPr>
          <a:xfrm>
            <a:off x="1447800" y="0"/>
            <a:ext cx="7696200" cy="1417637"/>
          </a:xfrm>
        </p:spPr>
        <p:txBody>
          <a:bodyPr/>
          <a:lstStyle/>
          <a:p>
            <a:r>
              <a:rPr lang="en-US" altLang="en-US" sz="2400" b="1" dirty="0">
                <a:solidFill>
                  <a:srgbClr val="0000FF"/>
                </a:solidFill>
                <a:latin typeface="Arial" charset="0"/>
                <a:ea typeface="Arial" charset="0"/>
              </a:rPr>
              <a:t>MỘT SỐ</a:t>
            </a:r>
            <a:r>
              <a:rPr lang="en-US" altLang="vi-VN" sz="2400" b="1" dirty="0">
                <a:solidFill>
                  <a:srgbClr val="0000FF"/>
                </a:solidFill>
                <a:latin typeface="Arial" charset="0"/>
                <a:ea typeface="Arial" charset="0"/>
              </a:rPr>
              <a:t> PHÁT</a:t>
            </a:r>
            <a:r>
              <a:rPr lang="en-US" altLang="en-US" sz="2400" b="1" dirty="0">
                <a:solidFill>
                  <a:srgbClr val="0000FF"/>
                </a:solidFill>
                <a:latin typeface="Arial" charset="0"/>
                <a:ea typeface="Arial" charset="0"/>
              </a:rPr>
              <a:t> </a:t>
            </a:r>
            <a:r>
              <a:rPr lang="en-US" altLang="vi-VN" sz="2400" b="1" dirty="0">
                <a:solidFill>
                  <a:srgbClr val="0000FF"/>
                </a:solidFill>
                <a:latin typeface="Arial" charset="0"/>
                <a:ea typeface="Arial" charset="0"/>
              </a:rPr>
              <a:t>HIỆN CỦA DỰ </a:t>
            </a:r>
            <a:r>
              <a:rPr lang="vi-VN" altLang="en-US" sz="2400" b="1" dirty="0">
                <a:solidFill>
                  <a:srgbClr val="0000FF"/>
                </a:solidFill>
                <a:latin typeface="Arial" charset="0"/>
                <a:ea typeface="Arial" charset="0"/>
              </a:rPr>
              <a:t>ÁN</a:t>
            </a:r>
            <a:r>
              <a:rPr lang="en-US" altLang="vi-VN" sz="2400" b="1" dirty="0">
                <a:solidFill>
                  <a:srgbClr val="0000FF"/>
                </a:solidFill>
                <a:latin typeface="Arial" charset="0"/>
                <a:ea typeface="Arial" charset="0"/>
              </a:rPr>
              <a:t> LCASP VỀ </a:t>
            </a:r>
            <a:br>
              <a:rPr lang="en-US" altLang="vi-VN" sz="2400" b="1" dirty="0">
                <a:solidFill>
                  <a:srgbClr val="0000FF"/>
                </a:solidFill>
                <a:latin typeface="Arial" charset="0"/>
                <a:ea typeface="Arial" charset="0"/>
              </a:rPr>
            </a:br>
            <a:r>
              <a:rPr lang="en-US" altLang="vi-VN" sz="2400" b="1" dirty="0">
                <a:solidFill>
                  <a:srgbClr val="0000FF"/>
                </a:solidFill>
                <a:latin typeface="Arial" charset="0"/>
                <a:ea typeface="Arial" charset="0"/>
              </a:rPr>
              <a:t>THỰC TRẠNG </a:t>
            </a:r>
            <a:r>
              <a:rPr lang="vi-VN" altLang="en-US" sz="2400" b="1" dirty="0">
                <a:solidFill>
                  <a:srgbClr val="0000FF"/>
                </a:solidFill>
                <a:latin typeface="Arial" charset="0"/>
                <a:ea typeface="Arial" charset="0"/>
              </a:rPr>
              <a:t>Ô</a:t>
            </a:r>
            <a:r>
              <a:rPr lang="en-US" altLang="vi-VN" sz="2400" b="1" dirty="0">
                <a:solidFill>
                  <a:srgbClr val="0000FF"/>
                </a:solidFill>
                <a:latin typeface="Arial" charset="0"/>
                <a:ea typeface="Arial" charset="0"/>
              </a:rPr>
              <a:t> NHIỄM </a:t>
            </a:r>
            <a:r>
              <a:rPr lang="en-US" altLang="en-US" sz="2400" b="1" dirty="0">
                <a:solidFill>
                  <a:srgbClr val="0000FF"/>
                </a:solidFill>
                <a:latin typeface="Arial" charset="0"/>
                <a:ea typeface="Arial" charset="0"/>
              </a:rPr>
              <a:t>MÔI TRƯỜNG CHĂN NUÔI</a:t>
            </a:r>
            <a:endParaRPr lang="en-US" sz="2400" dirty="0"/>
          </a:p>
        </p:txBody>
      </p:sp>
      <p:sp>
        <p:nvSpPr>
          <p:cNvPr id="1048602" name="Content Placeholder 2"/>
          <p:cNvSpPr>
            <a:spLocks noGrp="1"/>
          </p:cNvSpPr>
          <p:nvPr>
            <p:ph idx="1"/>
          </p:nvPr>
        </p:nvSpPr>
        <p:spPr>
          <a:xfrm>
            <a:off x="457200" y="1417637"/>
            <a:ext cx="8686800" cy="4708525"/>
          </a:xfrm>
        </p:spPr>
        <p:txBody>
          <a:bodyPr/>
          <a:lstStyle/>
          <a:p>
            <a:pPr marL="0" indent="0" algn="just">
              <a:buNone/>
            </a:pPr>
            <a:r>
              <a:rPr lang="vi-VN" sz="2400" b="1" dirty="0">
                <a:latin typeface="Arial" panose="020B0604020202020204" pitchFamily="34" charset="0"/>
                <a:cs typeface="Arial" panose="020B0604020202020204" pitchFamily="34" charset="0"/>
              </a:rPr>
              <a:t>2</a:t>
            </a:r>
            <a:r>
              <a:rPr lang="vi-VN" sz="2400" b="1" dirty="0" smtClean="0">
                <a:latin typeface="Arial" panose="020B0604020202020204" pitchFamily="34" charset="0"/>
                <a:cs typeface="Arial" panose="020B0604020202020204" pitchFamily="34" charset="0"/>
              </a:rPr>
              <a:t>. Với công nghệ bioga phổ biến hiện nay, hầu hết các trang trại chăn nuôi không đáp ứng quy định về quản lý môi trường chăn nuôi theo QCVN 62-MT:2016/BTNMT dẫn đến các trang trại không có động lực áp dụng hiệu quả các biện pháp xử lý môi trường</a:t>
            </a:r>
            <a:r>
              <a:rPr lang="vi-VN" sz="2400" dirty="0" smtClean="0">
                <a:latin typeface="Arial" panose="020B0604020202020204" pitchFamily="34" charset="0"/>
                <a:cs typeface="Arial" panose="020B0604020202020204" pitchFamily="34" charset="0"/>
              </a:rPr>
              <a:t>.</a:t>
            </a:r>
            <a:endParaRPr lang="vi-VN" sz="2400" dirty="0">
              <a:latin typeface="Arial" panose="020B0604020202020204" pitchFamily="34" charset="0"/>
              <a:cs typeface="Arial" panose="020B0604020202020204" pitchFamily="34" charset="0"/>
            </a:endParaRPr>
          </a:p>
          <a:p>
            <a:pPr marL="0" indent="0" algn="just">
              <a:buNone/>
            </a:pPr>
            <a:r>
              <a:rPr lang="vi-VN" sz="2400" dirty="0" smtClean="0">
                <a:latin typeface="Arial" panose="020B0604020202020204" pitchFamily="34" charset="0"/>
                <a:cs typeface="Arial" panose="020B0604020202020204" pitchFamily="34" charset="0"/>
              </a:rPr>
              <a:t>Hầu hết các trang trại chăn nuôi khi bị kiểm tra đều phải nộp phạt, một vài trang trại như TH True Milk phải bỏ chi phí xử lý môi trường rất lớn (11.000 VNĐ/m3 nước thải) </a:t>
            </a:r>
            <a:r>
              <a:rPr lang="vi-VN" sz="2400" dirty="0" smtClean="0">
                <a:latin typeface="Arial" panose="020B0604020202020204" pitchFamily="34" charset="0"/>
                <a:cs typeface="Arial" panose="020B0604020202020204" pitchFamily="34" charset="0"/>
                <a:sym typeface="Wingdings" pitchFamily="2" charset="2"/>
              </a:rPr>
              <a:t> C</a:t>
            </a:r>
            <a:r>
              <a:rPr lang="en-US" sz="2400" dirty="0" err="1" smtClean="0">
                <a:latin typeface="Arial" panose="020B0604020202020204" pitchFamily="34" charset="0"/>
                <a:cs typeface="Arial" panose="020B0604020202020204" pitchFamily="34" charset="0"/>
                <a:sym typeface="Wingdings" pitchFamily="2" charset="2"/>
              </a:rPr>
              <a:t>hỉ</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những</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trang</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trại</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lớn</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có</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tiềm</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lực</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kinh</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tế</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và</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mong</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muốn</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xây</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dựng</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thương</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hiệu</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mới</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thực</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hiện</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còn</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lại</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đa</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số</a:t>
            </a:r>
            <a:r>
              <a:rPr lang="en-US" sz="2400" dirty="0" smtClean="0">
                <a:latin typeface="Arial" panose="020B0604020202020204" pitchFamily="34" charset="0"/>
                <a:cs typeface="Arial" panose="020B0604020202020204" pitchFamily="34" charset="0"/>
                <a:sym typeface="Wingdings" pitchFamily="2" charset="2"/>
              </a:rPr>
              <a:t> c</a:t>
            </a:r>
            <a:r>
              <a:rPr lang="vi-VN" sz="2400" dirty="0" smtClean="0">
                <a:latin typeface="Arial" panose="020B0604020202020204" pitchFamily="34" charset="0"/>
                <a:cs typeface="Arial" panose="020B0604020202020204" pitchFamily="34" charset="0"/>
                <a:sym typeface="Wingdings" pitchFamily="2" charset="2"/>
              </a:rPr>
              <a:t>ác trang trại</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gia</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công</a:t>
            </a:r>
            <a:r>
              <a:rPr lang="en-US" sz="2400" dirty="0" smtClean="0">
                <a:latin typeface="Arial" panose="020B0604020202020204" pitchFamily="34" charset="0"/>
                <a:cs typeface="Arial" panose="020B0604020202020204" pitchFamily="34" charset="0"/>
                <a:sym typeface="Wingdings" pitchFamily="2" charset="2"/>
              </a:rPr>
              <a:t> </a:t>
            </a:r>
            <a:r>
              <a:rPr lang="en-US" sz="2400" dirty="0" err="1" smtClean="0">
                <a:latin typeface="Arial" panose="020B0604020202020204" pitchFamily="34" charset="0"/>
                <a:cs typeface="Arial" panose="020B0604020202020204" pitchFamily="34" charset="0"/>
                <a:sym typeface="Wingdings" pitchFamily="2" charset="2"/>
              </a:rPr>
              <a:t>cho</a:t>
            </a:r>
            <a:r>
              <a:rPr lang="en-US" sz="2400" dirty="0" smtClean="0">
                <a:latin typeface="Arial" panose="020B0604020202020204" pitchFamily="34" charset="0"/>
                <a:cs typeface="Arial" panose="020B0604020202020204" pitchFamily="34" charset="0"/>
                <a:sym typeface="Wingdings" pitchFamily="2" charset="2"/>
              </a:rPr>
              <a:t> CP, DABACO, …</a:t>
            </a:r>
            <a:r>
              <a:rPr lang="vi-VN" sz="2400" dirty="0" smtClean="0">
                <a:latin typeface="Arial" panose="020B0604020202020204" pitchFamily="34" charset="0"/>
                <a:cs typeface="Arial" panose="020B0604020202020204" pitchFamily="34" charset="0"/>
                <a:sym typeface="Wingdings" pitchFamily="2" charset="2"/>
              </a:rPr>
              <a:t> áp dụng công nghệ xử lý môi trường không bền vững</a:t>
            </a:r>
            <a:r>
              <a:rPr lang="en-US" sz="2400" dirty="0" smtClean="0">
                <a:latin typeface="Arial" panose="020B0604020202020204" pitchFamily="34" charset="0"/>
                <a:cs typeface="Arial" panose="020B0604020202020204" pitchFamily="34" charset="0"/>
                <a:sym typeface="Wingdings" pitchFamily="2" charset="2"/>
              </a:rPr>
              <a:t>.</a:t>
            </a:r>
            <a:r>
              <a:rPr lang="vi-VN" sz="2400" dirty="0" smtClean="0">
                <a:latin typeface="Arial" panose="020B0604020202020204" pitchFamily="34" charset="0"/>
                <a:cs typeface="Arial" panose="020B0604020202020204" pitchFamily="34" charset="0"/>
              </a:rPr>
              <a:t> </a:t>
            </a:r>
            <a:endParaRPr lang="vi-VN" sz="2400" i="1" dirty="0">
              <a:solidFill>
                <a:srgbClr val="0070C0"/>
              </a:solidFill>
              <a:latin typeface="Arial" panose="020B0604020202020204" pitchFamily="34" charset="0"/>
              <a:cs typeface="Arial" panose="020B0604020202020204" pitchFamily="34" charset="0"/>
            </a:endParaRPr>
          </a:p>
          <a:p>
            <a:pPr lvl="0" algn="r" eaLnBrk="1" latinLnBrk="1" hangingPunct="1">
              <a:buNone/>
            </a:pPr>
            <a:r>
              <a:rPr lang="en-US" altLang="en-US" sz="2400" i="1" dirty="0">
                <a:solidFill>
                  <a:srgbClr val="002060"/>
                </a:solidFill>
                <a:latin typeface="Arial" charset="0"/>
                <a:ea typeface="Arial" charset="0"/>
                <a:hlinkClick r:id="rId2"/>
              </a:rPr>
              <a:t>http://www.lcasp.org.vn</a:t>
            </a:r>
            <a:r>
              <a:rPr lang="en-US" altLang="en-US" sz="2400" i="1" dirty="0">
                <a:solidFill>
                  <a:srgbClr val="002060"/>
                </a:solidFill>
                <a:latin typeface="Arial" charset="0"/>
                <a:ea typeface="Arial" charset="0"/>
              </a:rPr>
              <a:t> </a:t>
            </a:r>
          </a:p>
          <a:p>
            <a:pPr marL="0" indent="0">
              <a:buNone/>
            </a:pPr>
            <a:endParaRPr lang="en-US" dirty="0"/>
          </a:p>
        </p:txBody>
      </p:sp>
      <p:pic>
        <p:nvPicPr>
          <p:cNvPr id="2097159" name="Picture 3" descr="Logo LCASP .jpg"/>
          <p:cNvPicPr>
            <a:picLocks/>
          </p:cNvPicPr>
          <p:nvPr/>
        </p:nvPicPr>
        <p:blipFill>
          <a:blip r:embed="rId3"/>
          <a:srcRect/>
          <a:stretch>
            <a:fillRect/>
          </a:stretch>
        </p:blipFill>
        <p:spPr>
          <a:xfrm>
            <a:off x="0" y="0"/>
            <a:ext cx="1328737" cy="1295400"/>
          </a:xfrm>
          <a:prstGeom prst="rect">
            <a:avLst/>
          </a:prstGeom>
          <a:noFill/>
          <a:ln>
            <a:noFill/>
          </a:ln>
        </p:spPr>
      </p:pic>
    </p:spTree>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title"/>
          </p:nvPr>
        </p:nvSpPr>
        <p:spPr>
          <a:xfrm>
            <a:off x="1447800" y="0"/>
            <a:ext cx="7696200" cy="1417637"/>
          </a:xfrm>
        </p:spPr>
        <p:txBody>
          <a:bodyPr/>
          <a:lstStyle/>
          <a:p>
            <a:r>
              <a:rPr lang="en-US" altLang="en-US" sz="2400" b="1" dirty="0">
                <a:solidFill>
                  <a:srgbClr val="0000FF"/>
                </a:solidFill>
                <a:latin typeface="Arial" charset="0"/>
                <a:ea typeface="Arial" charset="0"/>
              </a:rPr>
              <a:t>MỘT SỐ</a:t>
            </a:r>
            <a:r>
              <a:rPr lang="en-US" altLang="vi-VN" sz="2400" b="1" dirty="0">
                <a:solidFill>
                  <a:srgbClr val="0000FF"/>
                </a:solidFill>
                <a:latin typeface="Arial" charset="0"/>
                <a:ea typeface="Arial" charset="0"/>
              </a:rPr>
              <a:t> PHÁT</a:t>
            </a:r>
            <a:r>
              <a:rPr lang="en-US" altLang="en-US" sz="2400" b="1" dirty="0">
                <a:solidFill>
                  <a:srgbClr val="0000FF"/>
                </a:solidFill>
                <a:latin typeface="Arial" charset="0"/>
                <a:ea typeface="Arial" charset="0"/>
              </a:rPr>
              <a:t> </a:t>
            </a:r>
            <a:r>
              <a:rPr lang="en-US" altLang="vi-VN" sz="2400" b="1" dirty="0">
                <a:solidFill>
                  <a:srgbClr val="0000FF"/>
                </a:solidFill>
                <a:latin typeface="Arial" charset="0"/>
                <a:ea typeface="Arial" charset="0"/>
              </a:rPr>
              <a:t>HIỆN CỦA DỰ </a:t>
            </a:r>
            <a:r>
              <a:rPr lang="vi-VN" altLang="en-US" sz="2400" b="1" dirty="0">
                <a:solidFill>
                  <a:srgbClr val="0000FF"/>
                </a:solidFill>
                <a:latin typeface="Arial" charset="0"/>
                <a:ea typeface="Arial" charset="0"/>
              </a:rPr>
              <a:t>ÁN</a:t>
            </a:r>
            <a:r>
              <a:rPr lang="en-US" altLang="vi-VN" sz="2400" b="1" dirty="0">
                <a:solidFill>
                  <a:srgbClr val="0000FF"/>
                </a:solidFill>
                <a:latin typeface="Arial" charset="0"/>
                <a:ea typeface="Arial" charset="0"/>
              </a:rPr>
              <a:t> LCASP VỀ </a:t>
            </a:r>
            <a:br>
              <a:rPr lang="en-US" altLang="vi-VN" sz="2400" b="1" dirty="0">
                <a:solidFill>
                  <a:srgbClr val="0000FF"/>
                </a:solidFill>
                <a:latin typeface="Arial" charset="0"/>
                <a:ea typeface="Arial" charset="0"/>
              </a:rPr>
            </a:br>
            <a:r>
              <a:rPr lang="en-US" altLang="vi-VN" sz="2400" b="1" dirty="0">
                <a:solidFill>
                  <a:srgbClr val="0000FF"/>
                </a:solidFill>
                <a:latin typeface="Arial" charset="0"/>
                <a:ea typeface="Arial" charset="0"/>
              </a:rPr>
              <a:t>THỰC TRẠNG </a:t>
            </a:r>
            <a:r>
              <a:rPr lang="vi-VN" altLang="en-US" sz="2400" b="1" dirty="0">
                <a:solidFill>
                  <a:srgbClr val="0000FF"/>
                </a:solidFill>
                <a:latin typeface="Arial" charset="0"/>
                <a:ea typeface="Arial" charset="0"/>
              </a:rPr>
              <a:t>Ô</a:t>
            </a:r>
            <a:r>
              <a:rPr lang="en-US" altLang="vi-VN" sz="2400" b="1" dirty="0">
                <a:solidFill>
                  <a:srgbClr val="0000FF"/>
                </a:solidFill>
                <a:latin typeface="Arial" charset="0"/>
                <a:ea typeface="Arial" charset="0"/>
              </a:rPr>
              <a:t> NHIỄM </a:t>
            </a:r>
            <a:r>
              <a:rPr lang="en-US" altLang="en-US" sz="2400" b="1" dirty="0">
                <a:solidFill>
                  <a:srgbClr val="0000FF"/>
                </a:solidFill>
                <a:latin typeface="Arial" charset="0"/>
                <a:ea typeface="Arial" charset="0"/>
              </a:rPr>
              <a:t>MÔI TRƯỜNG CHĂN NUÔI</a:t>
            </a:r>
            <a:endParaRPr lang="en-US" sz="2400" dirty="0"/>
          </a:p>
        </p:txBody>
      </p:sp>
      <p:sp>
        <p:nvSpPr>
          <p:cNvPr id="1048604" name="Content Placeholder 2"/>
          <p:cNvSpPr>
            <a:spLocks noGrp="1"/>
          </p:cNvSpPr>
          <p:nvPr>
            <p:ph idx="1"/>
          </p:nvPr>
        </p:nvSpPr>
        <p:spPr>
          <a:xfrm>
            <a:off x="457200" y="1417637"/>
            <a:ext cx="8686800" cy="4708525"/>
          </a:xfrm>
        </p:spPr>
        <p:txBody>
          <a:bodyPr/>
          <a:lstStyle/>
          <a:p>
            <a:pPr marL="0" indent="0" algn="just">
              <a:buNone/>
            </a:pPr>
            <a:r>
              <a:rPr lang="vi-VN" sz="2000" b="1" dirty="0">
                <a:latin typeface="Arial" panose="020B0604020202020204" pitchFamily="34" charset="0"/>
                <a:cs typeface="Arial" panose="020B0604020202020204" pitchFamily="34" charset="0"/>
              </a:rPr>
              <a:t>3</a:t>
            </a:r>
            <a:r>
              <a:rPr lang="vi-VN" sz="2000" b="1" dirty="0" smtClean="0">
                <a:latin typeface="Arial" panose="020B0604020202020204" pitchFamily="34" charset="0"/>
                <a:cs typeface="Arial" panose="020B0604020202020204" pitchFamily="34" charset="0"/>
              </a:rPr>
              <a:t>. Làm hầm bioga quy mô nhỏ hơn 15 m</a:t>
            </a:r>
            <a:r>
              <a:rPr lang="vi-VN" sz="2000" b="1" baseline="30000" dirty="0" smtClean="0">
                <a:latin typeface="Arial" panose="020B0604020202020204" pitchFamily="34" charset="0"/>
                <a:cs typeface="Arial" panose="020B0604020202020204" pitchFamily="34" charset="0"/>
              </a:rPr>
              <a:t>3</a:t>
            </a:r>
            <a:r>
              <a:rPr lang="vi-VN" sz="2000" b="1" dirty="0" smtClean="0">
                <a:latin typeface="Arial" panose="020B0604020202020204" pitchFamily="34" charset="0"/>
                <a:cs typeface="Arial" panose="020B0604020202020204" pitchFamily="34" charset="0"/>
              </a:rPr>
              <a:t> đem lại hiệu quả cao về kinh tế, môi trường và xã hội cao trong khi làm hầm bioga quy mô lớn hơn 15 m</a:t>
            </a:r>
            <a:r>
              <a:rPr lang="vi-VN" sz="2000" b="1" baseline="30000" dirty="0" smtClean="0">
                <a:latin typeface="Arial" panose="020B0604020202020204" pitchFamily="34" charset="0"/>
                <a:cs typeface="Arial" panose="020B0604020202020204" pitchFamily="34" charset="0"/>
              </a:rPr>
              <a:t>3</a:t>
            </a:r>
            <a:r>
              <a:rPr lang="vi-VN" sz="2000" b="1" dirty="0" smtClean="0">
                <a:latin typeface="Arial" panose="020B0604020202020204" pitchFamily="34" charset="0"/>
                <a:cs typeface="Arial" panose="020B0604020202020204" pitchFamily="34" charset="0"/>
              </a:rPr>
              <a:t> đem lại hiệu quả thấp về kinh tế, đặc biệt, các hầm bioga quy mô lớn không đem lại hiệu quả về kinh tế và gây ảnh hưởng tiêu cực đến hiệu quả về môi trường và xã hội</a:t>
            </a:r>
            <a:r>
              <a:rPr lang="vi-VN" sz="2000" dirty="0" smtClean="0">
                <a:latin typeface="Arial" panose="020B0604020202020204" pitchFamily="34" charset="0"/>
                <a:cs typeface="Arial" panose="020B0604020202020204" pitchFamily="34" charset="0"/>
              </a:rPr>
              <a:t>.</a:t>
            </a:r>
            <a:endParaRPr lang="vi-VN" sz="2000" dirty="0">
              <a:latin typeface="Arial" panose="020B0604020202020204" pitchFamily="34" charset="0"/>
              <a:cs typeface="Arial" panose="020B0604020202020204" pitchFamily="34" charset="0"/>
            </a:endParaRPr>
          </a:p>
          <a:p>
            <a:pPr marL="0" indent="0" algn="just">
              <a:buNone/>
            </a:pPr>
            <a:r>
              <a:rPr lang="vi-VN" sz="1800" dirty="0" smtClean="0">
                <a:latin typeface="Arial" panose="020B0604020202020204" pitchFamily="34" charset="0"/>
                <a:cs typeface="Arial" panose="020B0604020202020204" pitchFamily="34" charset="0"/>
              </a:rPr>
              <a:t>Người chăn nuôi luôn cân nhắc giữa hiệu quả kinh tế và môi trường. Do vậy, dự án cần giới thiệu các công nghệ xử lý môi trường chăn nuôi đem lại hiệu quả kinh tế tối thiểu đủ bù đắp chi phí vận hành, bảo dưỡng và sửa chữa các hạng mục môi trường</a:t>
            </a:r>
            <a:r>
              <a:rPr lang="en-US" sz="1800" dirty="0" smtClean="0">
                <a:latin typeface="Arial" panose="020B0604020202020204" pitchFamily="34" charset="0"/>
                <a:cs typeface="Arial" panose="020B0604020202020204" pitchFamily="34" charset="0"/>
              </a:rPr>
              <a:t>. Do </a:t>
            </a:r>
            <a:r>
              <a:rPr lang="en-US" sz="1800" dirty="0" err="1" smtClean="0">
                <a:latin typeface="Arial" panose="020B0604020202020204" pitchFamily="34" charset="0"/>
                <a:cs typeface="Arial" panose="020B0604020202020204" pitchFamily="34" charset="0"/>
              </a:rPr>
              <a:t>tỷ</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suất</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lợi</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nhuận</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khi</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đầu</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tư</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hầm</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bioga</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thấp</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cao</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nhất</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với</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hầm</a:t>
            </a:r>
            <a:r>
              <a:rPr lang="en-US" sz="1800" dirty="0" smtClean="0">
                <a:latin typeface="Arial" panose="020B0604020202020204" pitchFamily="34" charset="0"/>
                <a:cs typeface="Arial" panose="020B0604020202020204" pitchFamily="34" charset="0"/>
              </a:rPr>
              <a:t> 9 m</a:t>
            </a:r>
            <a:r>
              <a:rPr lang="en-US" sz="1800" baseline="30000" dirty="0" smtClean="0">
                <a:latin typeface="Arial" panose="020B0604020202020204" pitchFamily="34" charset="0"/>
                <a:cs typeface="Arial" panose="020B0604020202020204" pitchFamily="34" charset="0"/>
              </a:rPr>
              <a:t>3</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và</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tỷ</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suất</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âm</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với</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hầm</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trên</a:t>
            </a:r>
            <a:r>
              <a:rPr lang="en-US" sz="1800" dirty="0" smtClean="0">
                <a:latin typeface="Arial" panose="020B0604020202020204" pitchFamily="34" charset="0"/>
                <a:cs typeface="Arial" panose="020B0604020202020204" pitchFamily="34" charset="0"/>
              </a:rPr>
              <a:t> 15m</a:t>
            </a:r>
            <a:r>
              <a:rPr lang="en-US" sz="1800" baseline="30000" dirty="0" smtClean="0">
                <a:latin typeface="Arial" panose="020B0604020202020204" pitchFamily="34" charset="0"/>
                <a:cs typeface="Arial" panose="020B0604020202020204" pitchFamily="34" charset="0"/>
              </a:rPr>
              <a:t>3</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nên</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người</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dân</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có</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xu</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hướng</a:t>
            </a:r>
            <a:r>
              <a:rPr lang="en-US" sz="1800" dirty="0" smtClean="0">
                <a:latin typeface="Arial" panose="020B0604020202020204" pitchFamily="34" charset="0"/>
                <a:cs typeface="Arial" panose="020B0604020202020204" pitchFamily="34" charset="0"/>
              </a:rPr>
              <a:t> </a:t>
            </a:r>
            <a:r>
              <a:rPr lang="en-US" sz="1800" b="1" dirty="0" err="1" smtClean="0">
                <a:latin typeface="Arial" panose="020B0604020202020204" pitchFamily="34" charset="0"/>
                <a:cs typeface="Arial" panose="020B0604020202020204" pitchFamily="34" charset="0"/>
              </a:rPr>
              <a:t>không</a:t>
            </a:r>
            <a:r>
              <a:rPr lang="en-US" sz="1800" b="1" dirty="0" smtClean="0">
                <a:latin typeface="Arial" panose="020B0604020202020204" pitchFamily="34" charset="0"/>
                <a:cs typeface="Arial" panose="020B0604020202020204" pitchFamily="34" charset="0"/>
              </a:rPr>
              <a:t> </a:t>
            </a:r>
            <a:r>
              <a:rPr lang="en-US" sz="1800" b="1" dirty="0" err="1" smtClean="0">
                <a:latin typeface="Arial" panose="020B0604020202020204" pitchFamily="34" charset="0"/>
                <a:cs typeface="Arial" panose="020B0604020202020204" pitchFamily="34" charset="0"/>
              </a:rPr>
              <a:t>ưu</a:t>
            </a:r>
            <a:r>
              <a:rPr lang="en-US" sz="1800" b="1" dirty="0" smtClean="0">
                <a:latin typeface="Arial" panose="020B0604020202020204" pitchFamily="34" charset="0"/>
                <a:cs typeface="Arial" panose="020B0604020202020204" pitchFamily="34" charset="0"/>
              </a:rPr>
              <a:t> </a:t>
            </a:r>
            <a:r>
              <a:rPr lang="en-US" sz="1800" b="1" dirty="0" err="1" smtClean="0">
                <a:latin typeface="Arial" panose="020B0604020202020204" pitchFamily="34" charset="0"/>
                <a:cs typeface="Arial" panose="020B0604020202020204" pitchFamily="34" charset="0"/>
              </a:rPr>
              <a:t>tiên</a:t>
            </a:r>
            <a:r>
              <a:rPr lang="en-US" sz="1800" b="1"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đầu</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tư</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xử</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lý</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môi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trường</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chăn</a:t>
            </a:r>
            <a:r>
              <a:rPr lang="en-US" sz="1800" dirty="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nuôi</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Lý</a:t>
            </a:r>
            <a:r>
              <a:rPr lang="en-US" sz="1800" dirty="0" smtClean="0">
                <a:latin typeface="Arial" panose="020B0604020202020204" pitchFamily="34" charset="0"/>
                <a:cs typeface="Arial" panose="020B0604020202020204" pitchFamily="34" charset="0"/>
              </a:rPr>
              <a:t> do </a:t>
            </a:r>
            <a:r>
              <a:rPr lang="en-US" sz="1800" dirty="0" err="1" smtClean="0">
                <a:latin typeface="Arial" panose="020B0604020202020204" pitchFamily="34" charset="0"/>
                <a:cs typeface="Arial" panose="020B0604020202020204" pitchFamily="34" charset="0"/>
              </a:rPr>
              <a:t>các</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hầm</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bioga</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trung</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bình</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và</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lớn</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chưa</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hiệu</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quả</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là</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do </a:t>
            </a:r>
            <a:r>
              <a:rPr lang="en-US" sz="1800" dirty="0" err="1" smtClean="0">
                <a:latin typeface="Arial" panose="020B0604020202020204" pitchFamily="34" charset="0"/>
                <a:cs typeface="Arial" panose="020B0604020202020204" pitchFamily="34" charset="0"/>
              </a:rPr>
              <a:t>hạn</a:t>
            </a:r>
            <a:r>
              <a:rPr lang="en-US" sz="1800" dirty="0" smtClean="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chế</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cả</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về</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chính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sách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và</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công</a:t>
            </a:r>
            <a:r>
              <a:rPr lang="en-US" sz="1800" dirty="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nghệ</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dẫn</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đến</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chưa</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hình</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thành</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chuỗi</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giá</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trị</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khí</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sinh</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học</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bỏ</a:t>
            </a:r>
            <a:r>
              <a:rPr lang="en-US" sz="1800" dirty="0" smtClean="0">
                <a:latin typeface="Arial" panose="020B0604020202020204" pitchFamily="34" charset="0"/>
                <a:cs typeface="Arial" panose="020B0604020202020204" pitchFamily="34" charset="0"/>
              </a:rPr>
              <a:t> qua </a:t>
            </a:r>
            <a:r>
              <a:rPr lang="en-US" sz="1800" dirty="0" err="1" smtClean="0">
                <a:latin typeface="Arial" panose="020B0604020202020204" pitchFamily="34" charset="0"/>
                <a:cs typeface="Arial" panose="020B0604020202020204" pitchFamily="34" charset="0"/>
              </a:rPr>
              <a:t>khai</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thác</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phân</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hữu</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cơ</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và</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phát</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điện</a:t>
            </a:r>
            <a:r>
              <a:rPr lang="en-US" sz="1800" dirty="0">
                <a:latin typeface="Arial" panose="020B0604020202020204" pitchFamily="34" charset="0"/>
                <a:cs typeface="Arial" panose="020B0604020202020204" pitchFamily="34" charset="0"/>
              </a:rPr>
              <a:t>)</a:t>
            </a:r>
            <a:endParaRPr lang="vi-VN" sz="1800" dirty="0" smtClean="0">
              <a:latin typeface="Arial" panose="020B0604020202020204" pitchFamily="34" charset="0"/>
              <a:cs typeface="Arial" panose="020B0604020202020204" pitchFamily="34" charset="0"/>
            </a:endParaRPr>
          </a:p>
          <a:p>
            <a:pPr marL="0" indent="0" algn="just">
              <a:buNone/>
            </a:pPr>
            <a:r>
              <a:rPr lang="vi-VN" sz="2000" dirty="0">
                <a:latin typeface="Arial" panose="020B0604020202020204" pitchFamily="34" charset="0"/>
                <a:cs typeface="Arial" panose="020B0604020202020204" pitchFamily="34" charset="0"/>
              </a:rPr>
              <a:t>Tham khảo bài nghiên cứu tại Website của dự án </a:t>
            </a:r>
            <a:r>
              <a:rPr lang="vi-VN" sz="2000" dirty="0" smtClean="0">
                <a:latin typeface="Arial" panose="020B0604020202020204" pitchFamily="34" charset="0"/>
                <a:cs typeface="Arial" panose="020B0604020202020204" pitchFamily="34" charset="0"/>
              </a:rPr>
              <a:t>LCASP:</a:t>
            </a:r>
            <a:endParaRPr lang="en-US" sz="2000" dirty="0" smtClean="0">
              <a:latin typeface="Arial" panose="020B0604020202020204" pitchFamily="34" charset="0"/>
              <a:cs typeface="Arial" panose="020B0604020202020204" pitchFamily="34" charset="0"/>
            </a:endParaRPr>
          </a:p>
          <a:p>
            <a:pPr marL="0" indent="0" algn="just">
              <a:buNone/>
            </a:pPr>
            <a:r>
              <a:rPr lang="vi-VN" sz="2000" dirty="0" smtClean="0">
                <a:latin typeface="Arial" panose="020B0604020202020204" pitchFamily="34" charset="0"/>
                <a:cs typeface="Arial" panose="020B0604020202020204" pitchFamily="34" charset="0"/>
              </a:rPr>
              <a:t> </a:t>
            </a:r>
            <a:r>
              <a:rPr lang="vi-VN" sz="1600" dirty="0" smtClean="0">
                <a:latin typeface="Arial" panose="020B0604020202020204" pitchFamily="34" charset="0"/>
                <a:cs typeface="Arial" panose="020B0604020202020204" pitchFamily="34" charset="0"/>
                <a:hlinkClick r:id="rId2"/>
              </a:rPr>
              <a:t>http</a:t>
            </a:r>
            <a:r>
              <a:rPr lang="vi-VN" sz="1600" dirty="0">
                <a:latin typeface="Arial" panose="020B0604020202020204" pitchFamily="34" charset="0"/>
                <a:cs typeface="Arial" panose="020B0604020202020204" pitchFamily="34" charset="0"/>
                <a:hlinkClick r:id="rId2"/>
              </a:rPr>
              <a:t>://www.lcasp.org.vn/vi/operation/nghien-cuu-hieu-qua-kinh-te-cua-cac-cong-trinh-khi-sinh-hoc-nham-giai-thich-hanh-vi-dau-tu-xu-ly-moi-truong-cua-cac-ho-chan-nuoi-48.html</a:t>
            </a:r>
            <a:endParaRPr lang="vi-VN" sz="1600" dirty="0">
              <a:latin typeface="Arial" panose="020B0604020202020204" pitchFamily="34" charset="0"/>
              <a:cs typeface="Arial" panose="020B0604020202020204" pitchFamily="34" charset="0"/>
            </a:endParaRPr>
          </a:p>
          <a:p>
            <a:pPr marL="0" lvl="0" indent="0" algn="r">
              <a:buNone/>
            </a:pPr>
            <a:r>
              <a:rPr lang="en-US" altLang="en-US" sz="2400" i="1" dirty="0">
                <a:solidFill>
                  <a:srgbClr val="002060"/>
                </a:solidFill>
                <a:latin typeface="Arial" charset="0"/>
                <a:ea typeface="Arial" charset="0"/>
                <a:hlinkClick r:id="rId3"/>
              </a:rPr>
              <a:t>http://www.lcasp.org.vn</a:t>
            </a:r>
            <a:r>
              <a:rPr lang="en-US" altLang="en-US" sz="2400" i="1" dirty="0">
                <a:solidFill>
                  <a:srgbClr val="002060"/>
                </a:solidFill>
                <a:latin typeface="Arial" charset="0"/>
                <a:ea typeface="Arial" charset="0"/>
              </a:rPr>
              <a:t> </a:t>
            </a:r>
          </a:p>
          <a:p>
            <a:pPr marL="0" indent="0">
              <a:buNone/>
            </a:pPr>
            <a:endParaRPr lang="en-US" dirty="0"/>
          </a:p>
        </p:txBody>
      </p:sp>
      <p:pic>
        <p:nvPicPr>
          <p:cNvPr id="2097160" name="Picture 3" descr="Logo LCASP .jpg"/>
          <p:cNvPicPr>
            <a:picLocks/>
          </p:cNvPicPr>
          <p:nvPr/>
        </p:nvPicPr>
        <p:blipFill>
          <a:blip r:embed="rId4"/>
          <a:srcRect/>
          <a:stretch>
            <a:fillRect/>
          </a:stretch>
        </p:blipFill>
        <p:spPr>
          <a:xfrm>
            <a:off x="0" y="0"/>
            <a:ext cx="1328737" cy="1295400"/>
          </a:xfrm>
          <a:prstGeom prst="rect">
            <a:avLst/>
          </a:prstGeom>
          <a:noFill/>
          <a:ln>
            <a:noFill/>
          </a:ln>
        </p:spPr>
      </p:pic>
    </p:spTree>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title"/>
          </p:nvPr>
        </p:nvSpPr>
        <p:spPr>
          <a:xfrm>
            <a:off x="1447800" y="0"/>
            <a:ext cx="7696200" cy="1417637"/>
          </a:xfrm>
        </p:spPr>
        <p:txBody>
          <a:bodyPr/>
          <a:lstStyle/>
          <a:p>
            <a:r>
              <a:rPr lang="en-US" altLang="vi-VN" sz="2400" b="1" dirty="0" smtClean="0">
                <a:solidFill>
                  <a:srgbClr val="0000FF"/>
                </a:solidFill>
                <a:latin typeface="Arial" charset="0"/>
                <a:ea typeface="Arial" charset="0"/>
              </a:rPr>
              <a:t>MỘT SỐ ĐỀ  XUẤT CHÍNH SÁCH VỀ </a:t>
            </a:r>
            <a:r>
              <a:rPr lang="en-US" altLang="vi-VN" sz="2400" b="1" dirty="0">
                <a:solidFill>
                  <a:srgbClr val="0000FF"/>
                </a:solidFill>
                <a:latin typeface="Arial" charset="0"/>
                <a:ea typeface="Arial" charset="0"/>
              </a:rPr>
              <a:t/>
            </a:r>
            <a:br>
              <a:rPr lang="en-US" altLang="vi-VN" sz="2400" b="1" dirty="0">
                <a:solidFill>
                  <a:srgbClr val="0000FF"/>
                </a:solidFill>
                <a:latin typeface="Arial" charset="0"/>
                <a:ea typeface="Arial" charset="0"/>
              </a:rPr>
            </a:br>
            <a:r>
              <a:rPr lang="en-US" altLang="vi-VN" sz="2400" b="1" dirty="0" smtClean="0">
                <a:solidFill>
                  <a:srgbClr val="0000FF"/>
                </a:solidFill>
                <a:latin typeface="Arial" charset="0"/>
                <a:ea typeface="Arial" charset="0"/>
              </a:rPr>
              <a:t>QUẢN LÝ MÔI TRƯỜNG </a:t>
            </a:r>
            <a:r>
              <a:rPr lang="en-US" altLang="en-US" sz="2400" b="1" dirty="0" smtClean="0">
                <a:solidFill>
                  <a:srgbClr val="0000FF"/>
                </a:solidFill>
                <a:latin typeface="Arial" charset="0"/>
                <a:ea typeface="Arial" charset="0"/>
              </a:rPr>
              <a:t>CHĂN </a:t>
            </a:r>
            <a:r>
              <a:rPr lang="en-US" altLang="en-US" sz="2400" b="1" dirty="0">
                <a:solidFill>
                  <a:srgbClr val="0000FF"/>
                </a:solidFill>
                <a:latin typeface="Arial" charset="0"/>
                <a:ea typeface="Arial" charset="0"/>
              </a:rPr>
              <a:t>NUÔI</a:t>
            </a:r>
            <a:endParaRPr lang="en-US" sz="2400" dirty="0"/>
          </a:p>
        </p:txBody>
      </p:sp>
      <p:sp>
        <p:nvSpPr>
          <p:cNvPr id="1048604" name="Content Placeholder 2"/>
          <p:cNvSpPr>
            <a:spLocks noGrp="1"/>
          </p:cNvSpPr>
          <p:nvPr>
            <p:ph idx="1"/>
          </p:nvPr>
        </p:nvSpPr>
        <p:spPr>
          <a:xfrm>
            <a:off x="457200" y="1417637"/>
            <a:ext cx="8686800" cy="4708525"/>
          </a:xfrm>
        </p:spPr>
        <p:txBody>
          <a:bodyPr/>
          <a:lstStyle/>
          <a:p>
            <a:pPr marL="0" indent="0" algn="just">
              <a:buNone/>
            </a:pPr>
            <a:r>
              <a:rPr lang="en-US" sz="2400" b="1" dirty="0" smtClean="0">
                <a:latin typeface="Arial" panose="020B0604020202020204" pitchFamily="34" charset="0"/>
                <a:cs typeface="Arial" panose="020B0604020202020204" pitchFamily="34" charset="0"/>
              </a:rPr>
              <a:t>1</a:t>
            </a:r>
            <a:r>
              <a:rPr lang="vi-VN" sz="2400" b="1" dirty="0" smtClean="0">
                <a:latin typeface="Arial" panose="020B0604020202020204" pitchFamily="34" charset="0"/>
                <a:cs typeface="Arial" panose="020B0604020202020204" pitchFamily="34" charset="0"/>
              </a:rPr>
              <a:t>.</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Đối</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với</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nhóm</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hộ</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chăn</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nuôi</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quy</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mô</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nhỏ</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dưới</a:t>
            </a:r>
            <a:r>
              <a:rPr lang="en-US" sz="2400" b="1" dirty="0" smtClean="0">
                <a:latin typeface="Arial" panose="020B0604020202020204" pitchFamily="34" charset="0"/>
                <a:cs typeface="Arial" panose="020B0604020202020204" pitchFamily="34" charset="0"/>
              </a:rPr>
              <a:t> 50 </a:t>
            </a:r>
            <a:r>
              <a:rPr lang="en-US" sz="2400" b="1" dirty="0" err="1" smtClean="0">
                <a:latin typeface="Arial" panose="020B0604020202020204" pitchFamily="34" charset="0"/>
                <a:cs typeface="Arial" panose="020B0604020202020204" pitchFamily="34" charset="0"/>
              </a:rPr>
              <a:t>lợn</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hoặc</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tương</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đương</a:t>
            </a:r>
            <a:r>
              <a:rPr lang="en-US" sz="2400" b="1" dirty="0" smtClean="0">
                <a:latin typeface="Arial" panose="020B0604020202020204" pitchFamily="34" charset="0"/>
                <a:cs typeface="Arial" panose="020B0604020202020204" pitchFamily="34" charset="0"/>
              </a:rPr>
              <a:t>):</a:t>
            </a:r>
          </a:p>
          <a:p>
            <a:pPr marL="0" indent="0" algn="just">
              <a:buNone/>
            </a:pPr>
            <a:r>
              <a:rPr lang="en-US" sz="2400" b="1" dirty="0" smtClean="0">
                <a:latin typeface="Arial" panose="020B0604020202020204" pitchFamily="34" charset="0"/>
                <a:cs typeface="Arial" panose="020B0604020202020204" pitchFamily="34" charset="0"/>
              </a:rPr>
              <a:t>1.1. </a:t>
            </a:r>
            <a:r>
              <a:rPr lang="en-US" sz="2400" b="1" dirty="0" err="1" smtClean="0">
                <a:latin typeface="Arial" panose="020B0604020202020204" pitchFamily="34" charset="0"/>
                <a:cs typeface="Arial" panose="020B0604020202020204" pitchFamily="34" charset="0"/>
              </a:rPr>
              <a:t>Chính</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phủ</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cần</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tiếp</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tục</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hỗ</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trợ</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và</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kêu</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gọi</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các</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nhà</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tài</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trợ</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hỗ</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trợ</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cho</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các</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hộ</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chăn</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nuôi</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nhỏ</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làm</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hầm</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bioga</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nhằm</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đáp</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ứng</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nhu</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cầu</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năng</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lượng</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và</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xử</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lý</a:t>
            </a:r>
            <a:r>
              <a:rPr lang="en-US" sz="2400" b="1" dirty="0" smtClean="0">
                <a:latin typeface="Arial" panose="020B0604020202020204" pitchFamily="34" charset="0"/>
                <a:cs typeface="Arial" panose="020B0604020202020204" pitchFamily="34" charset="0"/>
              </a:rPr>
              <a:t> ô </a:t>
            </a:r>
            <a:r>
              <a:rPr lang="en-US" sz="2400" b="1" dirty="0" err="1" smtClean="0">
                <a:latin typeface="Arial" panose="020B0604020202020204" pitchFamily="34" charset="0"/>
                <a:cs typeface="Arial" panose="020B0604020202020204" pitchFamily="34" charset="0"/>
              </a:rPr>
              <a:t>nhiễm</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môi</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trường</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chăn</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nuôi</a:t>
            </a:r>
            <a:r>
              <a:rPr lang="en-US" sz="2400" b="1" dirty="0" smtClean="0">
                <a:latin typeface="Arial" panose="020B0604020202020204" pitchFamily="34" charset="0"/>
                <a:cs typeface="Arial" panose="020B0604020202020204" pitchFamily="34" charset="0"/>
              </a:rPr>
              <a:t>. </a:t>
            </a:r>
          </a:p>
          <a:p>
            <a:pPr marL="0" indent="0" algn="just">
              <a:buNone/>
            </a:pPr>
            <a:r>
              <a:rPr lang="en-US" sz="2400" b="1" dirty="0" smtClean="0">
                <a:latin typeface="Arial" panose="020B0604020202020204" pitchFamily="34" charset="0"/>
                <a:cs typeface="Arial" panose="020B0604020202020204" pitchFamily="34" charset="0"/>
              </a:rPr>
              <a:t>1.2. </a:t>
            </a:r>
            <a:r>
              <a:rPr lang="en-US" sz="2400" b="1" dirty="0" err="1" smtClean="0">
                <a:latin typeface="Arial" panose="020B0604020202020204" pitchFamily="34" charset="0"/>
                <a:cs typeface="Arial" panose="020B0604020202020204" pitchFamily="34" charset="0"/>
              </a:rPr>
              <a:t>Chính</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phủ</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cần</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quan</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tâm</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đến</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giải</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pháp</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kỹ</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thuật</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và</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đẩy</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mạnh</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thông</a:t>
            </a:r>
            <a:r>
              <a:rPr lang="en-US" sz="2400" b="1" dirty="0" smtClean="0">
                <a:latin typeface="Arial" panose="020B0604020202020204" pitchFamily="34" charset="0"/>
                <a:cs typeface="Arial" panose="020B0604020202020204" pitchFamily="34" charset="0"/>
              </a:rPr>
              <a:t> tin </a:t>
            </a:r>
            <a:r>
              <a:rPr lang="en-US" sz="2400" b="1" dirty="0" err="1" smtClean="0">
                <a:latin typeface="Arial" panose="020B0604020202020204" pitchFamily="34" charset="0"/>
                <a:cs typeface="Arial" panose="020B0604020202020204" pitchFamily="34" charset="0"/>
              </a:rPr>
              <a:t>tuyên</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truyền</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nhằm</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chống</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quá</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tải</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hầm</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bioga</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quy</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mô</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nhỏ</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sử</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dụng</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hết</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khí</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ga</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thừa</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không</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xả</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nước</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thải</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sau</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bioga</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ra</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nguồn</a:t>
            </a:r>
            <a:r>
              <a:rPr lang="en-US" sz="2400" b="1" dirty="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nước</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và</a:t>
            </a:r>
            <a:r>
              <a:rPr lang="en-US" sz="2400" b="1" dirty="0" smtClean="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khí</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ga</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thừa</a:t>
            </a:r>
            <a:r>
              <a:rPr lang="en-US" sz="2400" b="1" dirty="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ra</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môi</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trường</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gây</a:t>
            </a:r>
            <a:r>
              <a:rPr lang="en-US" sz="2400" b="1" dirty="0" smtClean="0">
                <a:latin typeface="Arial" panose="020B0604020202020204" pitchFamily="34" charset="0"/>
                <a:cs typeface="Arial" panose="020B0604020202020204" pitchFamily="34" charset="0"/>
              </a:rPr>
              <a:t> ô </a:t>
            </a:r>
            <a:r>
              <a:rPr lang="en-US" sz="2400" b="1" dirty="0" err="1" smtClean="0">
                <a:latin typeface="Arial" panose="020B0604020202020204" pitchFamily="34" charset="0"/>
                <a:cs typeface="Arial" panose="020B0604020202020204" pitchFamily="34" charset="0"/>
              </a:rPr>
              <a:t>nhiễm</a:t>
            </a:r>
            <a:r>
              <a:rPr lang="en-US" sz="2400" b="1" dirty="0" smtClean="0">
                <a:latin typeface="Arial" panose="020B0604020202020204" pitchFamily="34" charset="0"/>
                <a:cs typeface="Arial" panose="020B0604020202020204" pitchFamily="34" charset="0"/>
              </a:rPr>
              <a:t>.</a:t>
            </a:r>
          </a:p>
          <a:p>
            <a:pPr marL="0" indent="0" algn="just">
              <a:buNone/>
            </a:pPr>
            <a:endParaRPr lang="vi-VN" sz="2000" dirty="0">
              <a:latin typeface="Arial" panose="020B0604020202020204" pitchFamily="34" charset="0"/>
              <a:cs typeface="Arial" panose="020B0604020202020204" pitchFamily="34" charset="0"/>
            </a:endParaRPr>
          </a:p>
          <a:p>
            <a:pPr marL="0" lvl="0" indent="0" algn="r">
              <a:buNone/>
            </a:pPr>
            <a:r>
              <a:rPr lang="en-US" altLang="en-US" sz="2400" i="1" dirty="0" smtClean="0">
                <a:solidFill>
                  <a:srgbClr val="002060"/>
                </a:solidFill>
                <a:latin typeface="Arial" charset="0"/>
                <a:ea typeface="Arial" charset="0"/>
                <a:hlinkClick r:id="rId2"/>
              </a:rPr>
              <a:t>http</a:t>
            </a:r>
            <a:r>
              <a:rPr lang="en-US" altLang="en-US" sz="2400" i="1" dirty="0">
                <a:solidFill>
                  <a:srgbClr val="002060"/>
                </a:solidFill>
                <a:latin typeface="Arial" charset="0"/>
                <a:ea typeface="Arial" charset="0"/>
                <a:hlinkClick r:id="rId2"/>
              </a:rPr>
              <a:t>://www.lcasp.org.vn</a:t>
            </a:r>
            <a:r>
              <a:rPr lang="en-US" altLang="en-US" sz="2400" i="1" dirty="0">
                <a:solidFill>
                  <a:srgbClr val="002060"/>
                </a:solidFill>
                <a:latin typeface="Arial" charset="0"/>
                <a:ea typeface="Arial" charset="0"/>
              </a:rPr>
              <a:t> </a:t>
            </a:r>
          </a:p>
          <a:p>
            <a:pPr marL="0" indent="0">
              <a:buNone/>
            </a:pPr>
            <a:endParaRPr lang="en-US" dirty="0"/>
          </a:p>
        </p:txBody>
      </p:sp>
      <p:pic>
        <p:nvPicPr>
          <p:cNvPr id="2097160" name="Picture 3" descr="Logo LCASP .jpg"/>
          <p:cNvPicPr>
            <a:picLocks/>
          </p:cNvPicPr>
          <p:nvPr/>
        </p:nvPicPr>
        <p:blipFill>
          <a:blip r:embed="rId3"/>
          <a:srcRect/>
          <a:stretch>
            <a:fillRect/>
          </a:stretch>
        </p:blipFill>
        <p:spPr>
          <a:xfrm>
            <a:off x="0" y="0"/>
            <a:ext cx="1328737" cy="1295400"/>
          </a:xfrm>
          <a:prstGeom prst="rect">
            <a:avLst/>
          </a:prstGeom>
          <a:noFill/>
          <a:ln>
            <a:noFill/>
          </a:ln>
        </p:spPr>
      </p:pic>
    </p:spTree>
    <p:extLst>
      <p:ext uri="{BB962C8B-B14F-4D97-AF65-F5344CB8AC3E}">
        <p14:creationId xmlns:p14="http://schemas.microsoft.com/office/powerpoint/2010/main" val="3111794272"/>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title"/>
          </p:nvPr>
        </p:nvSpPr>
        <p:spPr>
          <a:xfrm>
            <a:off x="1447800" y="0"/>
            <a:ext cx="7696200" cy="1417637"/>
          </a:xfrm>
        </p:spPr>
        <p:txBody>
          <a:bodyPr/>
          <a:lstStyle/>
          <a:p>
            <a:r>
              <a:rPr lang="en-US" altLang="vi-VN" sz="2400" b="1" dirty="0" smtClean="0">
                <a:solidFill>
                  <a:srgbClr val="0000FF"/>
                </a:solidFill>
                <a:latin typeface="Arial" charset="0"/>
                <a:ea typeface="Arial" charset="0"/>
              </a:rPr>
              <a:t>MỘT SỐ ĐỀ  XUẤT CHÍNH SÁCH VỀ </a:t>
            </a:r>
            <a:r>
              <a:rPr lang="en-US" altLang="vi-VN" sz="2400" b="1" dirty="0">
                <a:solidFill>
                  <a:srgbClr val="0000FF"/>
                </a:solidFill>
                <a:latin typeface="Arial" charset="0"/>
                <a:ea typeface="Arial" charset="0"/>
              </a:rPr>
              <a:t/>
            </a:r>
            <a:br>
              <a:rPr lang="en-US" altLang="vi-VN" sz="2400" b="1" dirty="0">
                <a:solidFill>
                  <a:srgbClr val="0000FF"/>
                </a:solidFill>
                <a:latin typeface="Arial" charset="0"/>
                <a:ea typeface="Arial" charset="0"/>
              </a:rPr>
            </a:br>
            <a:r>
              <a:rPr lang="en-US" altLang="vi-VN" sz="2400" b="1" dirty="0" smtClean="0">
                <a:solidFill>
                  <a:srgbClr val="0000FF"/>
                </a:solidFill>
                <a:latin typeface="Arial" charset="0"/>
                <a:ea typeface="Arial" charset="0"/>
              </a:rPr>
              <a:t>QUẢN LÝ MÔI TRƯỜNG </a:t>
            </a:r>
            <a:r>
              <a:rPr lang="en-US" altLang="en-US" sz="2400" b="1" dirty="0" smtClean="0">
                <a:solidFill>
                  <a:srgbClr val="0000FF"/>
                </a:solidFill>
                <a:latin typeface="Arial" charset="0"/>
                <a:ea typeface="Arial" charset="0"/>
              </a:rPr>
              <a:t>CHĂN </a:t>
            </a:r>
            <a:r>
              <a:rPr lang="en-US" altLang="en-US" sz="2400" b="1" dirty="0">
                <a:solidFill>
                  <a:srgbClr val="0000FF"/>
                </a:solidFill>
                <a:latin typeface="Arial" charset="0"/>
                <a:ea typeface="Arial" charset="0"/>
              </a:rPr>
              <a:t>NUÔI</a:t>
            </a:r>
            <a:endParaRPr lang="en-US" sz="2400" dirty="0"/>
          </a:p>
        </p:txBody>
      </p:sp>
      <p:sp>
        <p:nvSpPr>
          <p:cNvPr id="1048604" name="Content Placeholder 2"/>
          <p:cNvSpPr>
            <a:spLocks noGrp="1"/>
          </p:cNvSpPr>
          <p:nvPr>
            <p:ph idx="1"/>
          </p:nvPr>
        </p:nvSpPr>
        <p:spPr>
          <a:xfrm>
            <a:off x="457200" y="1417637"/>
            <a:ext cx="8686800" cy="4708525"/>
          </a:xfrm>
        </p:spPr>
        <p:txBody>
          <a:bodyPr/>
          <a:lstStyle/>
          <a:p>
            <a:pPr marL="0" indent="0" algn="just">
              <a:buNone/>
            </a:pPr>
            <a:r>
              <a:rPr lang="en-US" sz="2200" b="1" dirty="0" smtClean="0">
                <a:latin typeface="Arial" panose="020B0604020202020204" pitchFamily="34" charset="0"/>
                <a:cs typeface="Arial" panose="020B0604020202020204" pitchFamily="34" charset="0"/>
              </a:rPr>
              <a:t>2. </a:t>
            </a:r>
            <a:r>
              <a:rPr lang="en-US" sz="2200" b="1" dirty="0" err="1" smtClean="0">
                <a:latin typeface="Arial" panose="020B0604020202020204" pitchFamily="34" charset="0"/>
                <a:cs typeface="Arial" panose="020B0604020202020204" pitchFamily="34" charset="0"/>
              </a:rPr>
              <a:t>Đối</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với</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nhóm</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hộ</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chăn</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nuôi</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quy</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mô</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vừa</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và</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lớn</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từ</a:t>
            </a:r>
            <a:r>
              <a:rPr lang="en-US" sz="2200" b="1" dirty="0" smtClean="0">
                <a:latin typeface="Arial" panose="020B0604020202020204" pitchFamily="34" charset="0"/>
                <a:cs typeface="Arial" panose="020B0604020202020204" pitchFamily="34" charset="0"/>
              </a:rPr>
              <a:t> 50 </a:t>
            </a:r>
            <a:r>
              <a:rPr lang="en-US" sz="2200" b="1" dirty="0" err="1" smtClean="0">
                <a:latin typeface="Arial" panose="020B0604020202020204" pitchFamily="34" charset="0"/>
                <a:cs typeface="Arial" panose="020B0604020202020204" pitchFamily="34" charset="0"/>
              </a:rPr>
              <a:t>lợn</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trở</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lên</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hoặc</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tương</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đương</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Tình</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trạng</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quá</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tải</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các</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hầm</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bioga</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diễn</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ra</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phổ</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biến</a:t>
            </a:r>
            <a:r>
              <a:rPr lang="en-US" sz="2200" b="1" dirty="0" smtClean="0">
                <a:latin typeface="Arial" panose="020B0604020202020204" pitchFamily="34" charset="0"/>
                <a:cs typeface="Arial" panose="020B0604020202020204" pitchFamily="34" charset="0"/>
              </a:rPr>
              <a:t> do </a:t>
            </a:r>
            <a:r>
              <a:rPr lang="en-US" sz="2200" b="1" dirty="0" err="1" smtClean="0">
                <a:latin typeface="Arial" panose="020B0604020202020204" pitchFamily="34" charset="0"/>
                <a:cs typeface="Arial" panose="020B0604020202020204" pitchFamily="34" charset="0"/>
              </a:rPr>
              <a:t>hầm</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có</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dụng</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tích</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quá</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nhỏ</a:t>
            </a:r>
            <a:r>
              <a:rPr lang="en-US" sz="2200" b="1" dirty="0" smtClean="0">
                <a:latin typeface="Arial" panose="020B0604020202020204" pitchFamily="34" charset="0"/>
                <a:cs typeface="Arial" panose="020B0604020202020204" pitchFamily="34" charset="0"/>
              </a:rPr>
              <a:t> so </a:t>
            </a:r>
            <a:r>
              <a:rPr lang="en-US" sz="2200" b="1" dirty="0" err="1" smtClean="0">
                <a:latin typeface="Arial" panose="020B0604020202020204" pitchFamily="34" charset="0"/>
                <a:cs typeface="Arial" panose="020B0604020202020204" pitchFamily="34" charset="0"/>
              </a:rPr>
              <a:t>với</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quy</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mô</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đàn</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và</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hoặc</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thiếu</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phương</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tiện</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để</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tách</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chất</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thải</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rắn</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làm</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phân</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bón</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hữu</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cơ</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và</a:t>
            </a:r>
            <a:r>
              <a:rPr lang="en-US" sz="2200" b="1" dirty="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thiếu</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công</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nghệ</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xử</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lý</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chất</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thải</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sau</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bioga</a:t>
            </a:r>
            <a:r>
              <a:rPr lang="en-US" sz="2200" b="1" dirty="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để</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tưới</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cho</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cây</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trồng</a:t>
            </a:r>
            <a:r>
              <a:rPr lang="en-US" sz="2200" b="1" dirty="0" smtClean="0">
                <a:latin typeface="Arial" panose="020B0604020202020204" pitchFamily="34" charset="0"/>
                <a:cs typeface="Arial" panose="020B0604020202020204" pitchFamily="34" charset="0"/>
              </a:rPr>
              <a:t>.</a:t>
            </a:r>
          </a:p>
          <a:p>
            <a:pPr marL="0" indent="0" algn="just">
              <a:buNone/>
            </a:pPr>
            <a:r>
              <a:rPr lang="en-US" sz="2200" b="1" dirty="0" smtClean="0">
                <a:latin typeface="Arial" panose="020B0604020202020204" pitchFamily="34" charset="0"/>
                <a:cs typeface="Arial" panose="020B0604020202020204" pitchFamily="34" charset="0"/>
              </a:rPr>
              <a:t>2.1. </a:t>
            </a:r>
            <a:r>
              <a:rPr lang="en-US" sz="2200" b="1" dirty="0" err="1" smtClean="0">
                <a:latin typeface="Arial" panose="020B0604020202020204" pitchFamily="34" charset="0"/>
                <a:cs typeface="Arial" panose="020B0604020202020204" pitchFamily="34" charset="0"/>
              </a:rPr>
              <a:t>Cần</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có</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chính</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sách</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khuyến</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khích</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áp</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dụng</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quy</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trình</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chăn</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nuôi</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tiết</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kiệm</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nước</a:t>
            </a:r>
            <a:endParaRPr lang="en-US" sz="2200" b="1" dirty="0" smtClean="0">
              <a:latin typeface="Arial" panose="020B0604020202020204" pitchFamily="34" charset="0"/>
              <a:cs typeface="Arial" panose="020B0604020202020204" pitchFamily="34" charset="0"/>
            </a:endParaRPr>
          </a:p>
          <a:p>
            <a:pPr marL="0" indent="0" algn="just">
              <a:buNone/>
            </a:pPr>
            <a:r>
              <a:rPr lang="en-US" sz="2200" b="1" dirty="0" smtClean="0">
                <a:latin typeface="Arial" panose="020B0604020202020204" pitchFamily="34" charset="0"/>
                <a:cs typeface="Arial" panose="020B0604020202020204" pitchFamily="34" charset="0"/>
              </a:rPr>
              <a:t>2.2. </a:t>
            </a:r>
            <a:r>
              <a:rPr lang="en-US" sz="2200" b="1" dirty="0" err="1" smtClean="0">
                <a:latin typeface="Arial" panose="020B0604020202020204" pitchFamily="34" charset="0"/>
                <a:cs typeface="Arial" panose="020B0604020202020204" pitchFamily="34" charset="0"/>
              </a:rPr>
              <a:t>Không</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khuyến</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khích</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làm</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hầm</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bioga</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có</a:t>
            </a:r>
            <a:r>
              <a:rPr lang="en-US" sz="2200" b="1" dirty="0" smtClean="0">
                <a:latin typeface="Arial" panose="020B0604020202020204" pitchFamily="34" charset="0"/>
                <a:cs typeface="Arial" panose="020B0604020202020204" pitchFamily="34" charset="0"/>
              </a:rPr>
              <a:t> dung </a:t>
            </a:r>
            <a:r>
              <a:rPr lang="en-US" sz="2200" b="1" dirty="0" err="1" smtClean="0">
                <a:latin typeface="Arial" panose="020B0604020202020204" pitchFamily="34" charset="0"/>
                <a:cs typeface="Arial" panose="020B0604020202020204" pitchFamily="34" charset="0"/>
              </a:rPr>
              <a:t>tích</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lớn</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khi</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không</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có</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nhu</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cầu</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sử</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dụng</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hết</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khí</a:t>
            </a:r>
            <a:r>
              <a:rPr lang="en-US" sz="2200" b="1" dirty="0" smtClean="0">
                <a:latin typeface="Arial" panose="020B0604020202020204" pitchFamily="34" charset="0"/>
                <a:cs typeface="Arial" panose="020B0604020202020204" pitchFamily="34" charset="0"/>
              </a:rPr>
              <a:t> </a:t>
            </a:r>
            <a:r>
              <a:rPr lang="en-US" sz="2200" b="1" dirty="0" err="1" smtClean="0">
                <a:latin typeface="Arial" panose="020B0604020202020204" pitchFamily="34" charset="0"/>
                <a:cs typeface="Arial" panose="020B0604020202020204" pitchFamily="34" charset="0"/>
              </a:rPr>
              <a:t>ga.</a:t>
            </a:r>
            <a:endParaRPr lang="en-US" sz="2200" b="1" dirty="0" smtClean="0">
              <a:latin typeface="Arial" panose="020B0604020202020204" pitchFamily="34" charset="0"/>
              <a:cs typeface="Arial" panose="020B0604020202020204" pitchFamily="34" charset="0"/>
            </a:endParaRPr>
          </a:p>
          <a:p>
            <a:pPr marL="0" indent="0" algn="just">
              <a:buNone/>
            </a:pPr>
            <a:r>
              <a:rPr lang="en-US" sz="2000" b="1" dirty="0" smtClean="0">
                <a:latin typeface="Arial" panose="020B0604020202020204" pitchFamily="34" charset="0"/>
                <a:cs typeface="Arial" panose="020B0604020202020204" pitchFamily="34" charset="0"/>
              </a:rPr>
              <a:t>2.3. </a:t>
            </a:r>
            <a:r>
              <a:rPr lang="en-US" sz="2000" b="1" dirty="0" err="1">
                <a:latin typeface="Arial" panose="020B0604020202020204" pitchFamily="34" charset="0"/>
                <a:cs typeface="Arial" panose="020B0604020202020204" pitchFamily="34" charset="0"/>
              </a:rPr>
              <a:t>Cần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có</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chính</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sách</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hỗ</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trợ</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sản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xuất</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phân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bón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hữu</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cơ</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sử</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dụng</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nước</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thải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sau</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bioga</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để</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tưới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cho</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cây</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trồng</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đi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kèm</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với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chính</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sách</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hỗ</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trợ</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xây</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hầm</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bioga</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cho</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các</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hộ</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chăn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nuôi</a:t>
            </a:r>
            <a:endParaRPr lang="en-US" sz="2000" b="1" dirty="0">
              <a:latin typeface="Arial" panose="020B0604020202020204" pitchFamily="34" charset="0"/>
              <a:cs typeface="Arial" panose="020B0604020202020204" pitchFamily="34" charset="0"/>
            </a:endParaRPr>
          </a:p>
          <a:p>
            <a:pPr marL="0" indent="0" algn="just">
              <a:buNone/>
            </a:pPr>
            <a:endParaRPr lang="en-US" sz="2200" b="1" dirty="0" smtClean="0">
              <a:latin typeface="Arial" panose="020B0604020202020204" pitchFamily="34" charset="0"/>
              <a:cs typeface="Arial" panose="020B0604020202020204" pitchFamily="34" charset="0"/>
            </a:endParaRPr>
          </a:p>
          <a:p>
            <a:pPr marL="0" indent="0" algn="just">
              <a:buNone/>
            </a:pPr>
            <a:endParaRPr lang="en-US" sz="2200" b="1" dirty="0" smtClean="0">
              <a:latin typeface="Arial" panose="020B0604020202020204" pitchFamily="34" charset="0"/>
              <a:cs typeface="Arial" panose="020B0604020202020204" pitchFamily="34" charset="0"/>
            </a:endParaRPr>
          </a:p>
          <a:p>
            <a:pPr marL="0" lvl="0" indent="0" algn="r">
              <a:buNone/>
            </a:pPr>
            <a:r>
              <a:rPr lang="en-US" altLang="en-US" sz="2400" i="1" dirty="0" smtClean="0">
                <a:solidFill>
                  <a:srgbClr val="002060"/>
                </a:solidFill>
                <a:latin typeface="Arial" charset="0"/>
                <a:ea typeface="Arial" charset="0"/>
                <a:hlinkClick r:id="rId2"/>
              </a:rPr>
              <a:t>http</a:t>
            </a:r>
            <a:r>
              <a:rPr lang="en-US" altLang="en-US" sz="2400" i="1" dirty="0">
                <a:solidFill>
                  <a:srgbClr val="002060"/>
                </a:solidFill>
                <a:latin typeface="Arial" charset="0"/>
                <a:ea typeface="Arial" charset="0"/>
                <a:hlinkClick r:id="rId2"/>
              </a:rPr>
              <a:t>://www.lcasp.org.vn</a:t>
            </a:r>
            <a:r>
              <a:rPr lang="en-US" altLang="en-US" sz="2400" i="1" dirty="0">
                <a:solidFill>
                  <a:srgbClr val="002060"/>
                </a:solidFill>
                <a:latin typeface="Arial" charset="0"/>
                <a:ea typeface="Arial" charset="0"/>
              </a:rPr>
              <a:t> </a:t>
            </a:r>
          </a:p>
          <a:p>
            <a:pPr marL="0" indent="0">
              <a:buNone/>
            </a:pPr>
            <a:endParaRPr lang="en-US" dirty="0"/>
          </a:p>
        </p:txBody>
      </p:sp>
      <p:pic>
        <p:nvPicPr>
          <p:cNvPr id="2097160" name="Picture 3" descr="Logo LCASP .jpg"/>
          <p:cNvPicPr>
            <a:picLocks/>
          </p:cNvPicPr>
          <p:nvPr/>
        </p:nvPicPr>
        <p:blipFill>
          <a:blip r:embed="rId3"/>
          <a:srcRect/>
          <a:stretch>
            <a:fillRect/>
          </a:stretch>
        </p:blipFill>
        <p:spPr>
          <a:xfrm>
            <a:off x="0" y="0"/>
            <a:ext cx="1328737" cy="1295400"/>
          </a:xfrm>
          <a:prstGeom prst="rect">
            <a:avLst/>
          </a:prstGeom>
          <a:noFill/>
          <a:ln>
            <a:noFill/>
          </a:ln>
        </p:spPr>
      </p:pic>
    </p:spTree>
    <p:extLst>
      <p:ext uri="{BB962C8B-B14F-4D97-AF65-F5344CB8AC3E}">
        <p14:creationId xmlns:p14="http://schemas.microsoft.com/office/powerpoint/2010/main" val="4220479291"/>
      </p:ext>
    </p:extLst>
  </p:cSld>
  <p:clrMapOvr>
    <a:masterClrMapping/>
  </p:clrMapOvr>
  <p:transition spd="slow">
    <p:wipe dir="d"/>
  </p:transition>
  <p:timing>
    <p:tnLst>
      <p:par>
        <p:cTn id="1" dur="indefinite" restart="never" nodeType="tmRoot"/>
      </p:par>
    </p:tnLst>
  </p:timing>
</p:sld>
</file>

<file path=ppt/theme/theme1.xml><?xml version="1.0" encoding="utf-8"?>
<a:theme xmlns:a="http://schemas.openxmlformats.org/drawingml/2006/main" name="Office 主题">
  <a:themeElements>
    <a:clrScheme name="Default Color Scheme">
      <a:dk1>
        <a:srgbClr val="000000"/>
      </a:dk1>
      <a:lt1>
        <a:srgbClr val="FFFFFF"/>
      </a:lt1>
      <a:dk2>
        <a:srgbClr val="EEECE1"/>
      </a:dk2>
      <a:lt2>
        <a:srgbClr val="1F497D"/>
      </a:lt2>
      <a:accent1>
        <a:srgbClr val="4F81BD"/>
      </a:accent1>
      <a:accent2>
        <a:srgbClr val="C0504D"/>
      </a:accent2>
      <a:accent3>
        <a:srgbClr val="FFFFFF"/>
      </a:accent3>
      <a:accent4>
        <a:srgbClr val="000000"/>
      </a:accent4>
      <a:accent5>
        <a:srgbClr val="000000"/>
      </a:accent5>
      <a:accent6>
        <a:srgbClr val="000000"/>
      </a:accent6>
      <a:hlink>
        <a:srgbClr val="0000FF"/>
      </a:hlink>
      <a:folHlink>
        <a:srgbClr val="80008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Color Scheme 1">
        <a:dk1>
          <a:srgbClr val="000000"/>
        </a:dk1>
        <a:lt1>
          <a:srgbClr val="FFFFFF"/>
        </a:lt1>
        <a:dk2>
          <a:srgbClr val="EEECE1"/>
        </a:dk2>
        <a:lt2>
          <a:srgbClr val="1F497D"/>
        </a:lt2>
        <a:accent1>
          <a:srgbClr val="4F81BD"/>
        </a:accent1>
        <a:accent2>
          <a:srgbClr val="C0504D"/>
        </a:accent2>
        <a:accent3>
          <a:srgbClr val="FFFFFF"/>
        </a:accent3>
        <a:accent4>
          <a:srgbClr val="000000"/>
        </a:accent4>
        <a:accent5>
          <a:srgbClr val="000000"/>
        </a:accent5>
        <a:accent6>
          <a:srgbClr val="000000"/>
        </a:accent6>
        <a:hlink>
          <a:srgbClr val="0000FF"/>
        </a:hlink>
        <a:folHlink>
          <a:srgbClr val="800080"/>
        </a:folHlink>
      </a:clrScheme>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1882</Words>
  <Application>Microsoft Office PowerPoint</Application>
  <PresentationFormat>On-screen Show (4:3)</PresentationFormat>
  <Paragraphs>110</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宋体</vt:lpstr>
      <vt:lpstr>Arial</vt:lpstr>
      <vt:lpstr>Calibri</vt:lpstr>
      <vt:lpstr>Calibri Light</vt:lpstr>
      <vt:lpstr>Times New Roman</vt:lpstr>
      <vt:lpstr>Wingdings</vt:lpstr>
      <vt:lpstr>Office 主题</vt:lpstr>
      <vt:lpstr>  PHÂN TÍCH HIỆN TRẠNG Ô NHIỄM MÔI TRƯỜNG  CHĂN NUÔI VÀ ĐỀ XUẤT CẢI THIỆN CHÍNH SÁCH QUẢN LÝ PHÙ HỢP VỚI THỰC TẾ SẢN XUẤT NHẰM  NÂNG CAO TÍNH HIỆU QUẢ VÀ BỀN VỮNG ----  DỰ ÁN HỖ TRỢ NÔNG NGHIỆP CÁC BON THẤP (LCASP)  No. 2968-VIE (SF)    </vt:lpstr>
      <vt:lpstr>GIỚI THIỆU VỀ DỰ ÁN HỖ TRỢ NÔNG NGHIỆP CÁC BON THẤP (LCASP)</vt:lpstr>
      <vt:lpstr>MỤC TIÊU CỦA DỰ ÁN LCASP</vt:lpstr>
      <vt:lpstr>TỔNG QUAN HIỆN TRẠNG SỬ DỤNG  CHẤT THẢI CHĂN NUÔI Ở VIỆT NAM</vt:lpstr>
      <vt:lpstr>MỘT SỐ PHÁT HIỆN CỦA DỰ ÁN LCASP VỀ  THỰC TRẠNG Ô NHIỄM MÔI TRƯỜNG CHĂN NUÔI</vt:lpstr>
      <vt:lpstr>MỘT SỐ PHÁT HIỆN CỦA DỰ ÁN LCASP VỀ  THỰC TRẠNG Ô NHIỄM MÔI TRƯỜNG CHĂN NUÔI</vt:lpstr>
      <vt:lpstr>MỘT SỐ PHÁT HIỆN CỦA DỰ ÁN LCASP VỀ  THỰC TRẠNG Ô NHIỄM MÔI TRƯỜNG CHĂN NUÔI</vt:lpstr>
      <vt:lpstr>MỘT SỐ ĐỀ  XUẤT CHÍNH SÁCH VỀ  QUẢN LÝ MÔI TRƯỜNG CHĂN NUÔI</vt:lpstr>
      <vt:lpstr>MỘT SỐ ĐỀ  XUẤT CHÍNH SÁCH VỀ  QUẢN LÝ MÔI TRƯỜNG CHĂN NUÔI</vt:lpstr>
      <vt:lpstr>MỘT SỐ ĐỀ  XUẤT CHÍNH SÁCH VỀ  QUẢN LÝ MÔI TRƯỜNG CHĂN NUÔI</vt:lpstr>
      <vt:lpstr>MỘT SỐ ĐỀ  XUẤT CHÍNH SÁCH VỀ  QUẢN LÝ MÔI TRƯỜNG CHĂN NUÔI</vt:lpstr>
      <vt:lpstr>MỘT SỐ ĐỀ  XUẤT CHÍNH SÁCH VỀ  QUẢN LÝ MÔI TRƯỜNG CHĂN NUÔI</vt:lpstr>
      <vt:lpstr>THIẾT KẾ BỂ LCASP – Đề xuất mô hình cho trang trại vừa</vt:lpstr>
      <vt:lpstr>Đề xuất mô hình cho trang trại lớn (trên 1000 lợn)</vt:lpstr>
      <vt:lpstr> Máy ép phân cho một trang trại chăn nuôi tại Bình Định  </vt:lpstr>
      <vt:lpstr> Máy phát điện sử dụng khí ga quy mô vừa  tại Đồng Nai  </vt:lpstr>
      <vt:lpstr> Công trình khí sinh học quy mô lớn  (công nghệ phủ bạt HDPE) tại Đồng Nai  </vt:lpstr>
      <vt:lpstr> Sử dụng nước thải sau bioga để tưới chè tại Sơn La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Dự án Hỗ trợ Nông nghiệp  Các bon thấp</dc:title>
  <dc:creator>Ninh Hoang</dc:creator>
  <cp:lastModifiedBy>Nguyen The Hinh</cp:lastModifiedBy>
  <cp:revision>23</cp:revision>
  <dcterms:created xsi:type="dcterms:W3CDTF">2013-04-29T07:32:32Z</dcterms:created>
  <dcterms:modified xsi:type="dcterms:W3CDTF">2017-10-16T07:35:13Z</dcterms:modified>
</cp:coreProperties>
</file>