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15" r:id="rId2"/>
    <p:sldId id="316" r:id="rId3"/>
    <p:sldId id="318" r:id="rId4"/>
    <p:sldId id="348" r:id="rId5"/>
    <p:sldId id="354" r:id="rId6"/>
    <p:sldId id="326" r:id="rId7"/>
    <p:sldId id="349" r:id="rId8"/>
    <p:sldId id="353" r:id="rId9"/>
    <p:sldId id="330" r:id="rId10"/>
    <p:sldId id="347" r:id="rId11"/>
    <p:sldId id="351" r:id="rId12"/>
    <p:sldId id="352" r:id="rId13"/>
    <p:sldId id="355" r:id="rId14"/>
    <p:sldId id="350" r:id="rId15"/>
    <p:sldId id="356" r:id="rId16"/>
    <p:sldId id="357" r:id="rId17"/>
    <p:sldId id="282" r:id="rId18"/>
    <p:sldId id="365" r:id="rId19"/>
    <p:sldId id="336" r:id="rId20"/>
    <p:sldId id="337" r:id="rId21"/>
    <p:sldId id="339" r:id="rId22"/>
    <p:sldId id="340" r:id="rId23"/>
    <p:sldId id="366" r:id="rId24"/>
    <p:sldId id="367" r:id="rId25"/>
    <p:sldId id="358" r:id="rId26"/>
    <p:sldId id="341" r:id="rId27"/>
    <p:sldId id="360" r:id="rId28"/>
    <p:sldId id="363" r:id="rId29"/>
    <p:sldId id="364" r:id="rId30"/>
    <p:sldId id="3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F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1" autoAdjust="0"/>
    <p:restoredTop sz="94824" autoAdjust="0"/>
  </p:normalViewPr>
  <p:slideViewPr>
    <p:cSldViewPr snapToGrid="0" snapToObjects="1">
      <p:cViewPr>
        <p:scale>
          <a:sx n="73" d="100"/>
          <a:sy n="73" d="100"/>
        </p:scale>
        <p:origin x="-10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BB8B0-F522-7D41-88EC-BCE2DE6EB36F}" type="datetimeFigureOut">
              <a:rPr lang="en-US" smtClean="0"/>
              <a:t>12/18/2017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73D37-F12A-654D-82FA-05A8509895C9}" type="slidenum">
              <a:rPr lang="en-US" smtClean="0"/>
              <a:t>‹#›</a:t>
            </a:fld>
            <a:endParaRPr lang="en-US"/>
          </a:p>
        </p:txBody>
      </p:sp>
    </p:spTree>
    <p:extLst>
      <p:ext uri="{BB962C8B-B14F-4D97-AF65-F5344CB8AC3E}">
        <p14:creationId xmlns:p14="http://schemas.microsoft.com/office/powerpoint/2010/main" val="17650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CD93C-FCD3-2946-A97F-5AFD04F61ED9}" type="datetimeFigureOut">
              <a:rPr lang="vi-VN"/>
              <a:t>18/12/2017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E8A9D-DF22-C347-BBC3-224FD029F5C5}" type="slidenum">
              <a:rPr/>
              <a:t>‹#›</a:t>
            </a:fld>
            <a:endParaRPr lang="en-US" dirty="0"/>
          </a:p>
        </p:txBody>
      </p:sp>
    </p:spTree>
    <p:extLst>
      <p:ext uri="{BB962C8B-B14F-4D97-AF65-F5344CB8AC3E}">
        <p14:creationId xmlns:p14="http://schemas.microsoft.com/office/powerpoint/2010/main" val="1602358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EF6D7D3-4251-534B-9567-E7F5CD90F384}" type="slidenum">
              <a:rPr lang="en-US" sz="1200"/>
              <a:pPr eaLnBrk="1" hangingPunct="1"/>
              <a:t>2</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A284F-7014-6D45-B71A-853221C6FED5}" type="slidenum">
              <a:rPr/>
              <a:t>5</a:t>
            </a:fld>
            <a:endParaRPr lang="en-US" dirty="0"/>
          </a:p>
        </p:txBody>
      </p:sp>
    </p:spTree>
    <p:extLst>
      <p:ext uri="{BB962C8B-B14F-4D97-AF65-F5344CB8AC3E}">
        <p14:creationId xmlns:p14="http://schemas.microsoft.com/office/powerpoint/2010/main" val="147345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E8A9D-DF22-C347-BBC3-224FD029F5C5}" type="slidenum">
              <a:rPr lang="uk-UA" smtClean="0"/>
              <a:t>7</a:t>
            </a:fld>
            <a:endParaRPr lang="uk-UA" dirty="0"/>
          </a:p>
        </p:txBody>
      </p:sp>
    </p:spTree>
    <p:extLst>
      <p:ext uri="{BB962C8B-B14F-4D97-AF65-F5344CB8AC3E}">
        <p14:creationId xmlns:p14="http://schemas.microsoft.com/office/powerpoint/2010/main" val="189883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E8A9D-DF22-C347-BBC3-224FD029F5C5}" type="slidenum">
              <a:rPr/>
              <a:t>20</a:t>
            </a:fld>
            <a:endParaRPr lang="en-US"/>
          </a:p>
        </p:txBody>
      </p:sp>
    </p:spTree>
    <p:extLst>
      <p:ext uri="{BB962C8B-B14F-4D97-AF65-F5344CB8AC3E}">
        <p14:creationId xmlns:p14="http://schemas.microsoft.com/office/powerpoint/2010/main" val="74282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E726E8-4553-B44F-8B4F-C680A0E4B292}" type="datetimeFigureOut">
              <a:rPr lang="vi-VN"/>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15955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726E8-4553-B44F-8B4F-C680A0E4B292}" type="datetimeFigureOut">
              <a:rPr lang="vi-VN"/>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36911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726E8-4553-B44F-8B4F-C680A0E4B292}" type="datetimeFigureOut">
              <a:rPr lang="vi-VN"/>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18500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726E8-4553-B44F-8B4F-C680A0E4B292}" type="datetimeFigureOut">
              <a:rPr lang="vi-VN"/>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349195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726E8-4553-B44F-8B4F-C680A0E4B292}" type="datetimeFigureOut">
              <a:rPr lang="vi-VN"/>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106190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E726E8-4553-B44F-8B4F-C680A0E4B292}" type="datetimeFigureOut">
              <a:rPr lang="vi-VN"/>
              <a:t>18/12/2017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267430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E726E8-4553-B44F-8B4F-C680A0E4B292}" type="datetimeFigureOut">
              <a:rPr lang="vi-VN"/>
              <a:t>18/12/2017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273649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E726E8-4553-B44F-8B4F-C680A0E4B292}" type="datetimeFigureOut">
              <a:rPr lang="vi-VN"/>
              <a:t>18/12/2017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362188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726E8-4553-B44F-8B4F-C680A0E4B292}" type="datetimeFigureOut">
              <a:rPr lang="vi-VN"/>
              <a:t>18/12/2017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326355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726E8-4553-B44F-8B4F-C680A0E4B292}" type="datetimeFigureOut">
              <a:rPr lang="vi-VN"/>
              <a:t>18/12/2017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234964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726E8-4553-B44F-8B4F-C680A0E4B292}" type="datetimeFigureOut">
              <a:rPr lang="vi-VN"/>
              <a:t>18/12/2017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9AACD-48A7-A24F-987E-533A0FDD5C5E}" type="slidenum">
              <a:rPr/>
              <a:t>‹#›</a:t>
            </a:fld>
            <a:endParaRPr lang="en-US" dirty="0"/>
          </a:p>
        </p:txBody>
      </p:sp>
    </p:spTree>
    <p:extLst>
      <p:ext uri="{BB962C8B-B14F-4D97-AF65-F5344CB8AC3E}">
        <p14:creationId xmlns:p14="http://schemas.microsoft.com/office/powerpoint/2010/main" val="63094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5">
                <a:lumMod val="20000"/>
                <a:lumOff val="80000"/>
                <a:alpha val="20000"/>
              </a:schemeClr>
            </a:gs>
            <a:gs pos="100000">
              <a:srgbClr val="000000">
                <a:alpha val="20000"/>
              </a:srgb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726E8-4553-B44F-8B4F-C680A0E4B292}" type="datetimeFigureOut">
              <a:rPr lang="vi-VN"/>
              <a:t>18/12/2017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9AACD-48A7-A24F-987E-533A0FDD5C5E}" type="slidenum">
              <a:rPr/>
              <a:t>‹#›</a:t>
            </a:fld>
            <a:endParaRPr lang="en-US" dirty="0"/>
          </a:p>
        </p:txBody>
      </p:sp>
    </p:spTree>
    <p:extLst>
      <p:ext uri="{BB962C8B-B14F-4D97-AF65-F5344CB8AC3E}">
        <p14:creationId xmlns:p14="http://schemas.microsoft.com/office/powerpoint/2010/main" val="10858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408220" y="647041"/>
            <a:ext cx="8321675"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b="1" dirty="0" smtClean="0">
                <a:solidFill>
                  <a:srgbClr val="7030A0"/>
                </a:solidFill>
              </a:rPr>
              <a:t>Khuyến nghị chính </a:t>
            </a:r>
            <a:r>
              <a:rPr lang="en-US" sz="3600" b="1" dirty="0">
                <a:solidFill>
                  <a:srgbClr val="7030A0"/>
                </a:solidFill>
              </a:rPr>
              <a:t>sách quản lý </a:t>
            </a:r>
            <a:endParaRPr lang="en-US" sz="3600" b="1" dirty="0" smtClean="0">
              <a:solidFill>
                <a:srgbClr val="7030A0"/>
              </a:solidFill>
            </a:endParaRPr>
          </a:p>
          <a:p>
            <a:pPr algn="ctr"/>
            <a:r>
              <a:rPr lang="en-US" sz="3600" b="1" dirty="0" smtClean="0">
                <a:solidFill>
                  <a:srgbClr val="7030A0"/>
                </a:solidFill>
              </a:rPr>
              <a:t>chất </a:t>
            </a:r>
            <a:r>
              <a:rPr lang="en-US" sz="3600" b="1" dirty="0">
                <a:solidFill>
                  <a:srgbClr val="7030A0"/>
                </a:solidFill>
              </a:rPr>
              <a:t>thải chăn nuôi </a:t>
            </a:r>
            <a:endParaRPr lang="en-US" sz="3600" b="1" dirty="0" smtClean="0">
              <a:solidFill>
                <a:srgbClr val="7030A0"/>
              </a:solidFill>
            </a:endParaRPr>
          </a:p>
          <a:p>
            <a:pPr algn="ctr"/>
            <a:r>
              <a:rPr lang="en-US" sz="3600" b="1" dirty="0" smtClean="0">
                <a:solidFill>
                  <a:srgbClr val="7030A0"/>
                </a:solidFill>
              </a:rPr>
              <a:t>gắn với sản </a:t>
            </a:r>
            <a:r>
              <a:rPr lang="en-US" sz="3600" b="1" dirty="0">
                <a:solidFill>
                  <a:srgbClr val="7030A0"/>
                </a:solidFill>
              </a:rPr>
              <a:t>xuất phân bón hữu cơ</a:t>
            </a:r>
            <a:endParaRPr lang="en-US" sz="3600" dirty="0">
              <a:solidFill>
                <a:srgbClr val="7030A0"/>
              </a:solidFill>
            </a:endParaRPr>
          </a:p>
          <a:p>
            <a:endParaRPr lang="en-US" sz="3600" dirty="0" smtClean="0">
              <a:solidFill>
                <a:srgbClr val="7030A0"/>
              </a:solidFill>
            </a:endParaRPr>
          </a:p>
          <a:p>
            <a:pPr algn="ctr"/>
            <a:endParaRPr lang="en-US" sz="2000" dirty="0">
              <a:solidFill>
                <a:srgbClr val="7030A0"/>
              </a:solidFill>
            </a:endParaRPr>
          </a:p>
          <a:p>
            <a:pPr algn="ctr"/>
            <a:endParaRPr lang="en-US" sz="2000" dirty="0">
              <a:solidFill>
                <a:srgbClr val="0070C0"/>
              </a:solidFill>
            </a:endParaRPr>
          </a:p>
          <a:p>
            <a:pPr algn="ctr"/>
            <a:r>
              <a:rPr lang="en-US" sz="2800" b="1" dirty="0" smtClean="0">
                <a:solidFill>
                  <a:srgbClr val="0070C0"/>
                </a:solidFill>
              </a:rPr>
              <a:t>Bùi Bá Bổng</a:t>
            </a:r>
          </a:p>
          <a:p>
            <a:pPr algn="ctr"/>
            <a:r>
              <a:rPr lang="en-US" i="1" dirty="0" smtClean="0">
                <a:solidFill>
                  <a:srgbClr val="0070C0"/>
                </a:solidFill>
              </a:rPr>
              <a:t>Chuyên quốc tế về chính sách </a:t>
            </a:r>
          </a:p>
          <a:p>
            <a:pPr algn="ctr"/>
            <a:r>
              <a:rPr lang="en-US" i="1" dirty="0" smtClean="0">
                <a:solidFill>
                  <a:srgbClr val="0070C0"/>
                </a:solidFill>
              </a:rPr>
              <a:t>Dự án hỗ trợ nông nghiệp các-bon thấp (LCASP</a:t>
            </a:r>
            <a:r>
              <a:rPr lang="en-US" i="1" dirty="0" smtClean="0">
                <a:solidFill>
                  <a:srgbClr val="002060"/>
                </a:solidFill>
              </a:rPr>
              <a:t>)</a:t>
            </a:r>
          </a:p>
          <a:p>
            <a:pPr eaLnBrk="1" hangingPunct="1"/>
            <a:endParaRPr lang="en-US" i="1" dirty="0" smtClean="0">
              <a:solidFill>
                <a:srgbClr val="7030A0"/>
              </a:solidFill>
            </a:endParaRPr>
          </a:p>
          <a:p>
            <a:pPr eaLnBrk="1" hangingPunct="1"/>
            <a:endParaRPr lang="en-US" sz="1800" dirty="0">
              <a:solidFill>
                <a:srgbClr val="7030A0"/>
              </a:solidFill>
            </a:endParaRPr>
          </a:p>
          <a:p>
            <a:pPr eaLnBrk="1" hangingPunct="1"/>
            <a:endParaRPr lang="en-US" dirty="0">
              <a:solidFill>
                <a:srgbClr val="7030A0"/>
              </a:solidFill>
            </a:endParaRPr>
          </a:p>
          <a:p>
            <a:pPr eaLnBrk="1" hangingPunct="1"/>
            <a:endParaRPr lang="en-US" sz="1800" dirty="0">
              <a:solidFill>
                <a:srgbClr val="7030A0"/>
              </a:solidFill>
            </a:endParaRPr>
          </a:p>
          <a:p>
            <a:pPr algn="ctr" eaLnBrk="1" hangingPunct="1"/>
            <a:r>
              <a:rPr lang="en-US" b="1" dirty="0" smtClean="0">
                <a:solidFill>
                  <a:srgbClr val="7030A0"/>
                </a:solidFill>
              </a:rPr>
              <a:t>Đồ Sơn, Hải Phòng 15 tháng 12 năm 2017</a:t>
            </a:r>
            <a:r>
              <a:rPr lang="vi-VN" b="1" dirty="0" smtClean="0">
                <a:solidFill>
                  <a:srgbClr val="7030A0"/>
                </a:solidFill>
              </a:rPr>
              <a:t> </a:t>
            </a:r>
            <a:endParaRPr lang="en-US" b="1" dirty="0">
              <a:solidFill>
                <a:srgbClr val="7030A0"/>
              </a:solidFill>
            </a:endParaRPr>
          </a:p>
          <a:p>
            <a:pPr algn="ctr" eaLnBrk="1" hangingPunct="1"/>
            <a:r>
              <a:rPr lang="vi-VN" sz="1800" dirty="0">
                <a:solidFill>
                  <a:srgbClr val="7030A0"/>
                </a:solidFill>
              </a:rPr>
              <a:t> </a:t>
            </a:r>
            <a:endParaRPr lang="en-US" sz="1800" dirty="0">
              <a:solidFill>
                <a:srgbClr val="7030A0"/>
              </a:solidFill>
            </a:endParaRPr>
          </a:p>
        </p:txBody>
      </p:sp>
    </p:spTree>
    <p:extLst>
      <p:ext uri="{BB962C8B-B14F-4D97-AF65-F5344CB8AC3E}">
        <p14:creationId xmlns:p14="http://schemas.microsoft.com/office/powerpoint/2010/main" val="397906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505497" y="2527071"/>
            <a:ext cx="83132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smtClean="0">
                <a:solidFill>
                  <a:srgbClr val="7030A0"/>
                </a:solidFill>
              </a:rPr>
              <a:t>Quyết </a:t>
            </a:r>
            <a:r>
              <a:rPr lang="en-US" sz="2000" b="1" dirty="0">
                <a:solidFill>
                  <a:srgbClr val="7030A0"/>
                </a:solidFill>
              </a:rPr>
              <a:t>định số 50/2014/QĐ-TTg ngày 04 tháng 9 năm 2014 của Thủ tướng Chính phủ về chính sách trợ cấp để nâng cao hiệu quả chăn nuôi hộ gia đình giai đoạn </a:t>
            </a:r>
            <a:r>
              <a:rPr lang="en-US" sz="2000" b="1" dirty="0" smtClean="0">
                <a:solidFill>
                  <a:srgbClr val="7030A0"/>
                </a:solidFill>
              </a:rPr>
              <a:t>2015-2020 </a:t>
            </a:r>
            <a:r>
              <a:rPr lang="en-US" sz="2000" b="1" dirty="0">
                <a:solidFill>
                  <a:srgbClr val="7030A0"/>
                </a:solidFill>
              </a:rPr>
              <a:t>quy định một số chính sách hỗ trợ việc thụ tinh nhân tạo trong chăn nuôi, xử lý chất thải nhằm nâng cao hiệu quả chăn nuôi hộ gia đình và bảo vệ môi trường.</a:t>
            </a:r>
          </a:p>
          <a:p>
            <a:endParaRPr lang="en-US" sz="2000" b="1" dirty="0" smtClean="0">
              <a:solidFill>
                <a:srgbClr val="7030A0"/>
              </a:solidFill>
            </a:endParaRPr>
          </a:p>
          <a:p>
            <a:r>
              <a:rPr lang="en-US" sz="2000" b="1" dirty="0" smtClean="0">
                <a:solidFill>
                  <a:srgbClr val="7030A0"/>
                </a:solidFill>
              </a:rPr>
              <a:t>Chính </a:t>
            </a:r>
            <a:r>
              <a:rPr lang="en-US" sz="2000" b="1" dirty="0">
                <a:solidFill>
                  <a:srgbClr val="7030A0"/>
                </a:solidFill>
              </a:rPr>
              <a:t>sách trợ cấp cho các hộ nông dân được đưa ra như sau:</a:t>
            </a:r>
          </a:p>
          <a:p>
            <a:pPr marL="342900" indent="-342900">
              <a:buFontTx/>
              <a:buChar char="-"/>
            </a:pPr>
            <a:r>
              <a:rPr lang="en-US" sz="2000" b="1" dirty="0" smtClean="0">
                <a:solidFill>
                  <a:srgbClr val="7030A0"/>
                </a:solidFill>
              </a:rPr>
              <a:t>Trợ </a:t>
            </a:r>
            <a:r>
              <a:rPr lang="en-US" sz="2000" b="1" dirty="0">
                <a:solidFill>
                  <a:srgbClr val="7030A0"/>
                </a:solidFill>
              </a:rPr>
              <a:t>cấp về xử lý chất thải: hỗ trợ một lần lên đến 50% chi phí xây dựng công trình khí sinh học để xử lý chất thải, giới hạn không quá 5.000.000 đồng cho một hầm biogas/hộ. </a:t>
            </a:r>
            <a:endParaRPr lang="en-US" sz="2000" b="1" dirty="0" smtClean="0">
              <a:solidFill>
                <a:srgbClr val="7030A0"/>
              </a:solidFill>
            </a:endParaRPr>
          </a:p>
          <a:p>
            <a:pPr marL="342900" indent="-342900">
              <a:buFontTx/>
              <a:buChar char="-"/>
            </a:pPr>
            <a:r>
              <a:rPr lang="en-US" sz="2000" b="1" dirty="0" smtClean="0">
                <a:solidFill>
                  <a:srgbClr val="7030A0"/>
                </a:solidFill>
              </a:rPr>
              <a:t>Hỗ </a:t>
            </a:r>
            <a:r>
              <a:rPr lang="en-US" sz="2000" b="1" dirty="0">
                <a:solidFill>
                  <a:srgbClr val="7030A0"/>
                </a:solidFill>
              </a:rPr>
              <a:t>trợ một lần lên đến 50% chi phí cho đệm lót sinh học; mức hỗ trợ không </a:t>
            </a:r>
            <a:r>
              <a:rPr lang="en-US" sz="2000" b="1" dirty="0" smtClean="0">
                <a:solidFill>
                  <a:srgbClr val="7030A0"/>
                </a:solidFill>
              </a:rPr>
              <a:t>quá5.000.000 </a:t>
            </a:r>
            <a:r>
              <a:rPr lang="en-US" sz="2000" b="1" dirty="0">
                <a:solidFill>
                  <a:srgbClr val="7030A0"/>
                </a:solidFill>
              </a:rPr>
              <a:t>đồng/hộ</a:t>
            </a:r>
            <a:r>
              <a:rPr lang="en-US" sz="2000" b="1" dirty="0" smtClean="0">
                <a:solidFill>
                  <a:srgbClr val="7030A0"/>
                </a:solidFill>
              </a:rPr>
              <a:t>.</a:t>
            </a:r>
          </a:p>
          <a:p>
            <a:endParaRPr lang="en-US" sz="2000" b="1" dirty="0">
              <a:solidFill>
                <a:srgbClr val="7030A0"/>
              </a:solidFill>
            </a:endParaRPr>
          </a:p>
        </p:txBody>
      </p:sp>
      <p:sp>
        <p:nvSpPr>
          <p:cNvPr id="6" name="Oval 5"/>
          <p:cNvSpPr/>
          <p:nvPr/>
        </p:nvSpPr>
        <p:spPr>
          <a:xfrm>
            <a:off x="505497" y="282634"/>
            <a:ext cx="8453437" cy="1695795"/>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800" b="1" cap="all" dirty="0"/>
              <a:t>Chính sách hỗ trợ xử lý chất thải trong chăn nuôi hộ gia đình</a:t>
            </a:r>
            <a:endParaRPr lang="en-US" sz="2800" cap="all" dirty="0"/>
          </a:p>
        </p:txBody>
      </p:sp>
    </p:spTree>
    <p:extLst>
      <p:ext uri="{BB962C8B-B14F-4D97-AF65-F5344CB8AC3E}">
        <p14:creationId xmlns:p14="http://schemas.microsoft.com/office/powerpoint/2010/main" val="665663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497" y="2350374"/>
            <a:ext cx="8453437" cy="3539430"/>
          </a:xfrm>
          <a:prstGeom prst="rect">
            <a:avLst/>
          </a:prstGeom>
          <a:noFill/>
        </p:spPr>
        <p:txBody>
          <a:bodyPr>
            <a:spAutoFit/>
          </a:bodyPr>
          <a:lstStyle/>
          <a:p>
            <a:pPr>
              <a:defRPr/>
            </a:pPr>
            <a:r>
              <a:rPr lang="en-US" sz="2800" b="1" dirty="0">
                <a:solidFill>
                  <a:srgbClr val="7030A0"/>
                </a:solidFill>
              </a:rPr>
              <a:t>Theo Quyết định này, việc hỗ trợ chỉ tập trung vào xây dựng công trình khí sinh học của hộ gia đình và đệm lót sinh học cho sản xuất chăn nuôi quy mô nhỏ. Vì vậy, thiếu sự hỗ trợ chính sách cho các hộ gia đình để tận dụng các sản phẩm từ xử lý chất thải chăn nuôi (khí sinh học, phân bón hữu cơ và phát điện từ khí sinh học), làm hạn chế hiệu quả kinh tế và tăng khả năng gây ô nhiễm của các công trình khí sinh học </a:t>
            </a:r>
            <a:endParaRPr lang="vi-VN" sz="2800" b="1" dirty="0">
              <a:solidFill>
                <a:srgbClr val="7030A0"/>
              </a:solidFill>
              <a:latin typeface="Calibri"/>
              <a:cs typeface="Calibri"/>
            </a:endParaRPr>
          </a:p>
        </p:txBody>
      </p:sp>
      <p:sp>
        <p:nvSpPr>
          <p:cNvPr id="4" name="Oval 3"/>
          <p:cNvSpPr/>
          <p:nvPr/>
        </p:nvSpPr>
        <p:spPr>
          <a:xfrm>
            <a:off x="315885" y="282634"/>
            <a:ext cx="8643050" cy="1911926"/>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HẠN CHẾ Chính </a:t>
            </a:r>
            <a:r>
              <a:rPr lang="en-US" sz="2600" b="1" cap="all" dirty="0"/>
              <a:t>sách hỗ trợ xử lý chất thải trong chăn nuôi hộ gia đình</a:t>
            </a:r>
            <a:endParaRPr lang="en-US" sz="2600" cap="all" dirty="0"/>
          </a:p>
        </p:txBody>
      </p:sp>
    </p:spTree>
    <p:extLst>
      <p:ext uri="{BB962C8B-B14F-4D97-AF65-F5344CB8AC3E}">
        <p14:creationId xmlns:p14="http://schemas.microsoft.com/office/powerpoint/2010/main" val="94525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9505" y="282634"/>
            <a:ext cx="8759429" cy="1712421"/>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800" b="1" cap="all" dirty="0" smtClean="0"/>
              <a:t>HẠN CHẾ TRONG PHÁT TRIỂN BIOGAS hộ </a:t>
            </a:r>
            <a:r>
              <a:rPr lang="en-US" sz="2800" b="1" cap="all" dirty="0"/>
              <a:t>gia đình</a:t>
            </a:r>
            <a:endParaRPr lang="en-US" sz="2800" cap="all" dirty="0"/>
          </a:p>
        </p:txBody>
      </p:sp>
      <p:sp>
        <p:nvSpPr>
          <p:cNvPr id="6" name="TextBox 5"/>
          <p:cNvSpPr txBox="1">
            <a:spLocks noChangeArrowheads="1"/>
          </p:cNvSpPr>
          <p:nvPr/>
        </p:nvSpPr>
        <p:spPr bwMode="auto">
          <a:xfrm>
            <a:off x="865263" y="2303521"/>
            <a:ext cx="742791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3175"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en-US" sz="1400" b="1" i="1" dirty="0" smtClean="0"/>
          </a:p>
          <a:p>
            <a:pPr marL="285750" indent="-285750">
              <a:spcBef>
                <a:spcPts val="600"/>
              </a:spcBef>
              <a:spcAft>
                <a:spcPts val="0"/>
              </a:spcAft>
              <a:buFont typeface="Wingdings" charset="2"/>
              <a:buChar char="Ø"/>
              <a:defRPr/>
            </a:pPr>
            <a:endParaRPr lang="en-US" sz="1800" dirty="0" smtClean="0"/>
          </a:p>
          <a:p>
            <a:pPr marL="285750" indent="-285750">
              <a:spcBef>
                <a:spcPts val="600"/>
              </a:spcBef>
              <a:spcAft>
                <a:spcPts val="0"/>
              </a:spcAft>
              <a:buFont typeface="Wingdings" charset="2"/>
              <a:buChar char="Ø"/>
              <a:defRPr/>
            </a:pPr>
            <a:r>
              <a:rPr lang="en-US" sz="2800" b="1" dirty="0" smtClean="0"/>
              <a:t> </a:t>
            </a:r>
            <a:r>
              <a:rPr lang="en-US" sz="2800" b="1" dirty="0" smtClean="0">
                <a:solidFill>
                  <a:srgbClr val="7030A0"/>
                </a:solidFill>
              </a:rPr>
              <a:t>Quá tải hầm biogas chất thải tràn ra ngoài.</a:t>
            </a:r>
          </a:p>
          <a:p>
            <a:pPr marL="285750" indent="-285750">
              <a:spcBef>
                <a:spcPts val="600"/>
              </a:spcBef>
              <a:buFont typeface="Wingdings" charset="2"/>
              <a:buChar char="Ø"/>
              <a:defRPr/>
            </a:pPr>
            <a:r>
              <a:rPr lang="en-US" sz="2800" b="1" dirty="0" smtClean="0">
                <a:solidFill>
                  <a:srgbClr val="7030A0"/>
                </a:solidFill>
              </a:rPr>
              <a:t> Xả </a:t>
            </a:r>
            <a:r>
              <a:rPr lang="en-US" sz="2800" b="1" dirty="0">
                <a:solidFill>
                  <a:srgbClr val="7030A0"/>
                </a:solidFill>
              </a:rPr>
              <a:t>nước thải sau biogas chưa qua xử lý ra môi trường.</a:t>
            </a:r>
          </a:p>
          <a:p>
            <a:pPr marL="285750" indent="-285750">
              <a:spcBef>
                <a:spcPts val="600"/>
              </a:spcBef>
              <a:spcAft>
                <a:spcPts val="0"/>
              </a:spcAft>
              <a:buFont typeface="Wingdings" charset="2"/>
              <a:buChar char="Ø"/>
              <a:defRPr/>
            </a:pPr>
            <a:r>
              <a:rPr lang="en-US" sz="2800" b="1" dirty="0" smtClean="0">
                <a:solidFill>
                  <a:srgbClr val="7030A0"/>
                </a:solidFill>
              </a:rPr>
              <a:t> Không tận dụng hết khí: xả khí thừa ra môi trường.</a:t>
            </a:r>
          </a:p>
          <a:p>
            <a:pPr marL="285750" indent="-285750">
              <a:spcBef>
                <a:spcPts val="600"/>
              </a:spcBef>
              <a:spcAft>
                <a:spcPts val="0"/>
              </a:spcAft>
              <a:buFont typeface="Wingdings" charset="2"/>
              <a:buChar char="Ø"/>
              <a:defRPr/>
            </a:pPr>
            <a:r>
              <a:rPr lang="en-US" sz="2800" b="1" dirty="0" smtClean="0">
                <a:solidFill>
                  <a:srgbClr val="7030A0"/>
                </a:solidFill>
              </a:rPr>
              <a:t> Không tận dụng sản xuất phân hữu cơ.</a:t>
            </a:r>
            <a:endParaRPr lang="en-US" sz="2800" b="1" dirty="0">
              <a:solidFill>
                <a:srgbClr val="7030A0"/>
              </a:solidFill>
            </a:endParaRPr>
          </a:p>
        </p:txBody>
      </p:sp>
    </p:spTree>
    <p:extLst>
      <p:ext uri="{BB962C8B-B14F-4D97-AF65-F5344CB8AC3E}">
        <p14:creationId xmlns:p14="http://schemas.microsoft.com/office/powerpoint/2010/main" val="200944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9505" y="282634"/>
            <a:ext cx="8759429" cy="1712421"/>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800" b="1" cap="all" dirty="0" smtClean="0"/>
              <a:t>HẠN CHẾ TRONG PHÁT TRIỂN BIOGAS QUY MÔ VừA VÀ LỚn</a:t>
            </a:r>
            <a:endParaRPr lang="en-US" sz="2800" cap="all" dirty="0"/>
          </a:p>
        </p:txBody>
      </p:sp>
      <p:sp>
        <p:nvSpPr>
          <p:cNvPr id="6" name="TextBox 5"/>
          <p:cNvSpPr txBox="1">
            <a:spLocks noChangeArrowheads="1"/>
          </p:cNvSpPr>
          <p:nvPr/>
        </p:nvSpPr>
        <p:spPr bwMode="auto">
          <a:xfrm>
            <a:off x="865263" y="2602779"/>
            <a:ext cx="7427912"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3175"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ts val="600"/>
              </a:spcBef>
              <a:spcAft>
                <a:spcPts val="0"/>
              </a:spcAft>
              <a:defRPr/>
            </a:pPr>
            <a:endParaRPr lang="en-US" sz="1800" dirty="0" smtClean="0"/>
          </a:p>
          <a:p>
            <a:pPr marL="285750" indent="-285750">
              <a:spcBef>
                <a:spcPts val="600"/>
              </a:spcBef>
              <a:spcAft>
                <a:spcPts val="0"/>
              </a:spcAft>
              <a:buFont typeface="Wingdings" charset="2"/>
              <a:buChar char="Ø"/>
              <a:defRPr/>
            </a:pPr>
            <a:r>
              <a:rPr lang="en-US" sz="2800" b="1" dirty="0" smtClean="0">
                <a:solidFill>
                  <a:srgbClr val="7030A0"/>
                </a:solidFill>
              </a:rPr>
              <a:t> Thiếu chính sách khuyến khích.</a:t>
            </a:r>
          </a:p>
          <a:p>
            <a:pPr marL="285750" indent="-285750">
              <a:spcBef>
                <a:spcPts val="600"/>
              </a:spcBef>
              <a:spcAft>
                <a:spcPts val="0"/>
              </a:spcAft>
              <a:buFont typeface="Wingdings" charset="2"/>
              <a:buChar char="Ø"/>
              <a:defRPr/>
            </a:pPr>
            <a:r>
              <a:rPr lang="en-US" sz="2800" b="1" dirty="0">
                <a:solidFill>
                  <a:srgbClr val="7030A0"/>
                </a:solidFill>
              </a:rPr>
              <a:t> </a:t>
            </a:r>
            <a:r>
              <a:rPr lang="en-US" sz="2800" b="1" dirty="0" smtClean="0">
                <a:solidFill>
                  <a:srgbClr val="7030A0"/>
                </a:solidFill>
              </a:rPr>
              <a:t>Thiếu phương tiện xử lý nước thải sau biogas.</a:t>
            </a:r>
          </a:p>
          <a:p>
            <a:pPr marL="285750" indent="-285750">
              <a:spcBef>
                <a:spcPts val="600"/>
              </a:spcBef>
              <a:buFont typeface="Wingdings" charset="2"/>
              <a:buChar char="Ø"/>
              <a:defRPr/>
            </a:pPr>
            <a:r>
              <a:rPr lang="en-US" sz="2800" b="1" dirty="0" smtClean="0">
                <a:solidFill>
                  <a:srgbClr val="7030A0"/>
                </a:solidFill>
              </a:rPr>
              <a:t> Thừa khí: chưa tận dụng phát điện, </a:t>
            </a:r>
            <a:r>
              <a:rPr lang="en-US" sz="2800" b="1" dirty="0">
                <a:solidFill>
                  <a:srgbClr val="7030A0"/>
                </a:solidFill>
              </a:rPr>
              <a:t>xả khí thừa ra môi </a:t>
            </a:r>
            <a:r>
              <a:rPr lang="en-US" sz="2800" b="1" dirty="0" smtClean="0">
                <a:solidFill>
                  <a:srgbClr val="7030A0"/>
                </a:solidFill>
              </a:rPr>
              <a:t>trường hoặc đốt.</a:t>
            </a:r>
          </a:p>
          <a:p>
            <a:pPr marL="285750" indent="-285750">
              <a:spcBef>
                <a:spcPts val="600"/>
              </a:spcBef>
              <a:buFont typeface="Wingdings" charset="2"/>
              <a:buChar char="Ø"/>
              <a:defRPr/>
            </a:pPr>
            <a:r>
              <a:rPr lang="en-US" sz="2800" b="1" dirty="0" smtClean="0">
                <a:solidFill>
                  <a:srgbClr val="7030A0"/>
                </a:solidFill>
              </a:rPr>
              <a:t> Không </a:t>
            </a:r>
            <a:r>
              <a:rPr lang="en-US" sz="2800" b="1" dirty="0">
                <a:solidFill>
                  <a:srgbClr val="7030A0"/>
                </a:solidFill>
              </a:rPr>
              <a:t>tận dụng sản xuất phân hữu </a:t>
            </a:r>
            <a:r>
              <a:rPr lang="en-US" sz="2800" b="1" dirty="0" smtClean="0">
                <a:solidFill>
                  <a:srgbClr val="7030A0"/>
                </a:solidFill>
              </a:rPr>
              <a:t>cơ.</a:t>
            </a:r>
            <a:endParaRPr lang="en-US" sz="2800" b="1" dirty="0">
              <a:solidFill>
                <a:srgbClr val="7030A0"/>
              </a:solidFill>
            </a:endParaRPr>
          </a:p>
        </p:txBody>
      </p:sp>
    </p:spTree>
    <p:extLst>
      <p:ext uri="{BB962C8B-B14F-4D97-AF65-F5344CB8AC3E}">
        <p14:creationId xmlns:p14="http://schemas.microsoft.com/office/powerpoint/2010/main" val="818398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708" y="2255863"/>
            <a:ext cx="8324850" cy="2862322"/>
          </a:xfrm>
          <a:prstGeom prst="rect">
            <a:avLst/>
          </a:prstGeom>
          <a:noFill/>
        </p:spPr>
        <p:txBody>
          <a:bodyPr>
            <a:spAutoFit/>
          </a:bodyPr>
          <a:lstStyle/>
          <a:p>
            <a:r>
              <a:rPr lang="en-US" sz="3200" b="1" dirty="0">
                <a:solidFill>
                  <a:srgbClr val="7030A0"/>
                </a:solidFill>
              </a:rPr>
              <a:t>Đổi mới chính sách hỗ trợ phát triển khí sinh học (biogas), từ chỗ trước nay chính sách chỉ nhằm tập trung hỗ trợ việc xây hầm biogas, chuyển sang chính sách hỗ trợ và khuyến khích áp dụng chuỗi giá trị </a:t>
            </a:r>
            <a:r>
              <a:rPr lang="en-US" sz="3200" b="1" dirty="0" smtClean="0">
                <a:solidFill>
                  <a:srgbClr val="7030A0"/>
                </a:solidFill>
              </a:rPr>
              <a:t>chất </a:t>
            </a:r>
            <a:r>
              <a:rPr lang="en-US" sz="3200" b="1" dirty="0" err="1" smtClean="0">
                <a:solidFill>
                  <a:srgbClr val="7030A0"/>
                </a:solidFill>
              </a:rPr>
              <a:t>thải</a:t>
            </a:r>
            <a:r>
              <a:rPr lang="en-US" sz="3200" b="1" dirty="0" smtClean="0">
                <a:solidFill>
                  <a:srgbClr val="7030A0"/>
                </a:solidFill>
              </a:rPr>
              <a:t> chăn nuôi. </a:t>
            </a:r>
            <a:endParaRPr lang="en-US" sz="3200" b="1" dirty="0">
              <a:solidFill>
                <a:srgbClr val="7030A0"/>
              </a:solidFill>
            </a:endParaRPr>
          </a:p>
          <a:p>
            <a:endParaRPr lang="en-US" sz="2000" b="1" dirty="0" smtClean="0">
              <a:solidFill>
                <a:srgbClr val="0070C0"/>
              </a:solidFill>
            </a:endParaRPr>
          </a:p>
        </p:txBody>
      </p:sp>
      <p:sp>
        <p:nvSpPr>
          <p:cNvPr id="5" name="Oval 4"/>
          <p:cNvSpPr/>
          <p:nvPr/>
        </p:nvSpPr>
        <p:spPr>
          <a:xfrm>
            <a:off x="1054441" y="215148"/>
            <a:ext cx="7136125" cy="1297768"/>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KHUYẾN NGHỊ </a:t>
            </a:r>
          </a:p>
        </p:txBody>
      </p:sp>
    </p:spTree>
    <p:extLst>
      <p:ext uri="{BB962C8B-B14F-4D97-AF65-F5344CB8AC3E}">
        <p14:creationId xmlns:p14="http://schemas.microsoft.com/office/powerpoint/2010/main" val="214803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15140" y="126704"/>
            <a:ext cx="7963593" cy="1575765"/>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smtClean="0"/>
              <a:t>CHÍNH SÁCH HỖ TRỢ DOANH NGHIỆP ĐẦU TƯ CHĂN NUÔI VÀ XỬ LÝ CHẤTTHẢI</a:t>
            </a:r>
            <a:endParaRPr lang="en-US" sz="2400" b="1" dirty="0"/>
          </a:p>
        </p:txBody>
      </p:sp>
      <p:sp>
        <p:nvSpPr>
          <p:cNvPr id="6" name="Rectangle 2"/>
          <p:cNvSpPr>
            <a:spLocks noChangeArrowheads="1"/>
          </p:cNvSpPr>
          <p:nvPr/>
        </p:nvSpPr>
        <p:spPr bwMode="auto">
          <a:xfrm>
            <a:off x="378950" y="1790912"/>
            <a:ext cx="8435975"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00"/>
              </a:spcAft>
              <a:defRPr/>
            </a:pPr>
            <a:r>
              <a:rPr lang="vi-VN" sz="2400" b="1" dirty="0" smtClean="0">
                <a:solidFill>
                  <a:srgbClr val="0070C0"/>
                </a:solidFill>
              </a:rPr>
              <a:t>Nghị định 210/2013/NĐ-CP - 2013</a:t>
            </a:r>
            <a:endParaRPr lang="vi-VN" sz="2400" b="1" dirty="0">
              <a:solidFill>
                <a:srgbClr val="0070C0"/>
              </a:solidFill>
            </a:endParaRPr>
          </a:p>
          <a:p>
            <a:endParaRPr lang="en-US" sz="2400" b="1" i="1" dirty="0" smtClean="0">
              <a:solidFill>
                <a:srgbClr val="0070C0"/>
              </a:solidFill>
            </a:endParaRPr>
          </a:p>
          <a:p>
            <a:pPr marL="285750" indent="-285750">
              <a:spcAft>
                <a:spcPts val="600"/>
              </a:spcAft>
              <a:buFont typeface="Wingdings" charset="2"/>
              <a:buChar char="Ø"/>
              <a:defRPr/>
            </a:pPr>
            <a:r>
              <a:rPr lang="en-US" sz="2400" dirty="0" smtClean="0">
                <a:solidFill>
                  <a:srgbClr val="7030A0"/>
                </a:solidFill>
              </a:rPr>
              <a:t>Miễn</a:t>
            </a:r>
            <a:r>
              <a:rPr lang="en-US" sz="2400" dirty="0">
                <a:solidFill>
                  <a:srgbClr val="7030A0"/>
                </a:solidFill>
              </a:rPr>
              <a:t>, giảm tiền sử dụng đất, tiền thuê đất</a:t>
            </a:r>
          </a:p>
          <a:p>
            <a:pPr marL="285750" indent="-285750">
              <a:spcAft>
                <a:spcPts val="600"/>
              </a:spcAft>
              <a:buFont typeface="Wingdings" charset="2"/>
              <a:buChar char="Ø"/>
              <a:defRPr/>
            </a:pPr>
            <a:r>
              <a:rPr lang="en-US" sz="2400" dirty="0" smtClean="0">
                <a:solidFill>
                  <a:srgbClr val="7030A0"/>
                </a:solidFill>
              </a:rPr>
              <a:t>Hỗ </a:t>
            </a:r>
            <a:r>
              <a:rPr lang="en-US" sz="2400" dirty="0">
                <a:solidFill>
                  <a:srgbClr val="7030A0"/>
                </a:solidFill>
              </a:rPr>
              <a:t>trợ 3 tỷ đồng/dự </a:t>
            </a:r>
            <a:r>
              <a:rPr lang="en-US" sz="2400" dirty="0" smtClean="0">
                <a:solidFill>
                  <a:srgbClr val="7030A0"/>
                </a:solidFill>
              </a:rPr>
              <a:t>án chăn nuôi, </a:t>
            </a:r>
            <a:r>
              <a:rPr lang="en-US" sz="2400" dirty="0">
                <a:solidFill>
                  <a:srgbClr val="7030A0"/>
                </a:solidFill>
              </a:rPr>
              <a:t>đặc biệt đối với chăn nuôi bò sữa năng suất cao sẽ được hỗ trợ 5 tỷ đồng/dự án để xây dựng cơ sở hạ tầng </a:t>
            </a:r>
            <a:r>
              <a:rPr lang="en-US" sz="2400" b="1" dirty="0">
                <a:solidFill>
                  <a:srgbClr val="FF0000"/>
                </a:solidFill>
              </a:rPr>
              <a:t>xử lý chất thải</a:t>
            </a:r>
            <a:r>
              <a:rPr lang="en-US" sz="2400" dirty="0">
                <a:solidFill>
                  <a:srgbClr val="7030A0"/>
                </a:solidFill>
              </a:rPr>
              <a:t>, giao thông, điện, nước, nhà máy, đồng cỏ và mua sắm trang thiết bị</a:t>
            </a:r>
            <a:r>
              <a:rPr lang="en-US" sz="2400" dirty="0" smtClean="0">
                <a:solidFill>
                  <a:srgbClr val="7030A0"/>
                </a:solidFill>
              </a:rPr>
              <a:t>..Sử </a:t>
            </a:r>
            <a:r>
              <a:rPr lang="en-US" sz="2400" dirty="0">
                <a:solidFill>
                  <a:srgbClr val="7030A0"/>
                </a:solidFill>
              </a:rPr>
              <a:t>dụng ít nhất 30% lao động địa phương.</a:t>
            </a:r>
          </a:p>
          <a:p>
            <a:pPr marL="285750" indent="-285750">
              <a:spcAft>
                <a:spcPts val="600"/>
              </a:spcAft>
              <a:buFont typeface="Wingdings" charset="2"/>
              <a:buChar char="Ø"/>
              <a:defRPr/>
            </a:pPr>
            <a:r>
              <a:rPr lang="en-US" sz="2400" dirty="0">
                <a:solidFill>
                  <a:srgbClr val="7030A0"/>
                </a:solidFill>
              </a:rPr>
              <a:t>hỗ trợ ít nhất 02 tỷ đồng/dự án </a:t>
            </a:r>
            <a:r>
              <a:rPr lang="en-US" sz="2400" dirty="0" smtClean="0">
                <a:solidFill>
                  <a:srgbClr val="7030A0"/>
                </a:solidFill>
              </a:rPr>
              <a:t>giết </a:t>
            </a:r>
            <a:r>
              <a:rPr lang="en-US" sz="2400" dirty="0">
                <a:solidFill>
                  <a:srgbClr val="7030A0"/>
                </a:solidFill>
              </a:rPr>
              <a:t>mổ gia súc, gia cầm tập trung công nghiệp được ngân sách nhà nước </a:t>
            </a:r>
            <a:r>
              <a:rPr lang="en-US" sz="2400" dirty="0" smtClean="0">
                <a:solidFill>
                  <a:srgbClr val="7030A0"/>
                </a:solidFill>
              </a:rPr>
              <a:t>xây </a:t>
            </a:r>
            <a:r>
              <a:rPr lang="en-US" sz="2400" dirty="0">
                <a:solidFill>
                  <a:srgbClr val="7030A0"/>
                </a:solidFill>
              </a:rPr>
              <a:t>dựng cơ sở hạ tầng điện, nước, nhà máy, </a:t>
            </a:r>
            <a:r>
              <a:rPr lang="en-US" sz="2400" b="1" dirty="0">
                <a:solidFill>
                  <a:srgbClr val="FF0000"/>
                </a:solidFill>
              </a:rPr>
              <a:t>xử lý chất thải</a:t>
            </a:r>
            <a:r>
              <a:rPr lang="en-US" sz="2400" dirty="0">
                <a:solidFill>
                  <a:srgbClr val="7030A0"/>
                </a:solidFill>
              </a:rPr>
              <a:t>, mua sắm trang thiết </a:t>
            </a:r>
            <a:r>
              <a:rPr lang="en-US" sz="2400" dirty="0" smtClean="0">
                <a:solidFill>
                  <a:srgbClr val="7030A0"/>
                </a:solidFill>
              </a:rPr>
              <a:t>bị.</a:t>
            </a:r>
            <a:endParaRPr lang="en-US" sz="2400" dirty="0">
              <a:solidFill>
                <a:srgbClr val="7030A0"/>
              </a:solidFill>
            </a:endParaRPr>
          </a:p>
        </p:txBody>
      </p:sp>
    </p:spTree>
    <p:extLst>
      <p:ext uri="{BB962C8B-B14F-4D97-AF65-F5344CB8AC3E}">
        <p14:creationId xmlns:p14="http://schemas.microsoft.com/office/powerpoint/2010/main" val="2099916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15140" y="126704"/>
            <a:ext cx="7963593" cy="1575765"/>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smtClean="0"/>
              <a:t>HẠN CHẾ CHÍNH SÁCH HỖ TRỢ DOANH NGHIỆP ĐẦU TƯ VÀO NÔNG NGHIỆP</a:t>
            </a:r>
            <a:endParaRPr lang="en-US" sz="2400" b="1" dirty="0"/>
          </a:p>
        </p:txBody>
      </p:sp>
      <p:sp>
        <p:nvSpPr>
          <p:cNvPr id="6" name="Rectangle 2"/>
          <p:cNvSpPr>
            <a:spLocks noChangeArrowheads="1"/>
          </p:cNvSpPr>
          <p:nvPr/>
        </p:nvSpPr>
        <p:spPr bwMode="auto">
          <a:xfrm>
            <a:off x="378950" y="1790912"/>
            <a:ext cx="8435975"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00"/>
              </a:spcAft>
              <a:defRPr/>
            </a:pPr>
            <a:r>
              <a:rPr lang="vi-VN" sz="2400" b="1" dirty="0" smtClean="0">
                <a:solidFill>
                  <a:srgbClr val="0070C0"/>
                </a:solidFill>
                <a:latin typeface="Calibri" charset="0"/>
                <a:ea typeface="Calibri" charset="0"/>
                <a:cs typeface="Calibri" charset="0"/>
              </a:rPr>
              <a:t>Nghị định 210/2013/NĐ-CP </a:t>
            </a:r>
            <a:r>
              <a:rPr lang="mr-IN" sz="2400" b="1" dirty="0" smtClean="0">
                <a:solidFill>
                  <a:srgbClr val="0070C0"/>
                </a:solidFill>
                <a:latin typeface="Calibri" charset="0"/>
                <a:ea typeface="Calibri" charset="0"/>
                <a:cs typeface="Calibri" charset="0"/>
              </a:rPr>
              <a:t>–</a:t>
            </a:r>
            <a:r>
              <a:rPr lang="vi-VN" sz="2400" b="1" dirty="0" smtClean="0">
                <a:solidFill>
                  <a:srgbClr val="0070C0"/>
                </a:solidFill>
                <a:latin typeface="Calibri" charset="0"/>
                <a:ea typeface="Calibri" charset="0"/>
                <a:cs typeface="Calibri" charset="0"/>
              </a:rPr>
              <a:t> 2013</a:t>
            </a:r>
            <a:endParaRPr lang="vi-VN" sz="2400" b="1" dirty="0">
              <a:solidFill>
                <a:srgbClr val="0070C0"/>
              </a:solidFill>
              <a:latin typeface="Calibri" charset="0"/>
              <a:ea typeface="Calibri" charset="0"/>
              <a:cs typeface="Calibri" charset="0"/>
            </a:endParaRP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Thủ tục phức tạp.</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Khả năng tài chính của nhà nước không đáp ứng.</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Thay đổi trong giao đất, cho thuê đất.</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Điều kiện sử dụng lao động, nguyên liêu địa phương.</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Tính khả thi thấp.</a:t>
            </a:r>
          </a:p>
          <a:p>
            <a:pPr>
              <a:defRPr/>
            </a:pPr>
            <a:endParaRPr lang="en-US" sz="1600" dirty="0">
              <a:latin typeface="Calibri" charset="0"/>
              <a:ea typeface="Calibri" charset="0"/>
              <a:cs typeface="Calibri" charset="0"/>
            </a:endParaRPr>
          </a:p>
          <a:p>
            <a:pPr algn="ctr">
              <a:defRPr/>
            </a:pPr>
            <a:r>
              <a:rPr lang="en-US" sz="2400" b="1" dirty="0" smtClean="0">
                <a:solidFill>
                  <a:srgbClr val="0070C0"/>
                </a:solidFill>
                <a:latin typeface="Calibri" charset="0"/>
                <a:ea typeface="Calibri" charset="0"/>
                <a:cs typeface="Calibri" charset="0"/>
              </a:rPr>
              <a:t>Khuyến nghị</a:t>
            </a:r>
            <a:r>
              <a:rPr lang="en-US" sz="2400" b="1" dirty="0">
                <a:solidFill>
                  <a:srgbClr val="0070C0"/>
                </a:solidFill>
                <a:latin typeface="Calibri" charset="0"/>
                <a:ea typeface="Calibri" charset="0"/>
                <a:cs typeface="Calibri" charset="0"/>
              </a:rPr>
              <a:t> </a:t>
            </a:r>
            <a:r>
              <a:rPr lang="en-US" sz="2400" b="1" dirty="0" smtClean="0">
                <a:solidFill>
                  <a:srgbClr val="0070C0"/>
                </a:solidFill>
                <a:latin typeface="Calibri" charset="0"/>
                <a:ea typeface="Calibri" charset="0"/>
                <a:cs typeface="Calibri" charset="0"/>
              </a:rPr>
              <a:t>sửa đổi Nghị định 210</a:t>
            </a:r>
          </a:p>
          <a:p>
            <a:pPr algn="ctr">
              <a:defRPr/>
            </a:pPr>
            <a:endParaRPr lang="en-US" sz="2400" b="1" dirty="0" smtClean="0">
              <a:solidFill>
                <a:srgbClr val="0070C0"/>
              </a:solidFill>
              <a:latin typeface="Calibri" charset="0"/>
              <a:ea typeface="Calibri" charset="0"/>
              <a:cs typeface="Calibri" charset="0"/>
            </a:endParaRP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Gỡ nút thắt về đất đai.</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Chính sách thuế.</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Hỗ trợ khởi nghiệp. </a:t>
            </a:r>
          </a:p>
          <a:p>
            <a:pPr marL="342900" indent="-342900">
              <a:buFont typeface="Wingdings" charset="2"/>
              <a:buChar char="Ø"/>
              <a:defRPr/>
            </a:pPr>
            <a:r>
              <a:rPr lang="en-US" sz="2400" b="1" dirty="0" smtClean="0">
                <a:solidFill>
                  <a:srgbClr val="7030A0"/>
                </a:solidFill>
                <a:latin typeface="Calibri" charset="0"/>
                <a:ea typeface="Calibri" charset="0"/>
                <a:cs typeface="Calibri" charset="0"/>
              </a:rPr>
              <a:t>Hỗ trợ thị trường.</a:t>
            </a:r>
            <a:endParaRPr lang="en-US" sz="2400" b="1" dirty="0">
              <a:solidFill>
                <a:srgbClr val="7030A0"/>
              </a:solidFill>
              <a:latin typeface="Calibri" charset="0"/>
              <a:ea typeface="Calibri" charset="0"/>
              <a:cs typeface="Calibri" charset="0"/>
            </a:endParaRPr>
          </a:p>
        </p:txBody>
      </p:sp>
    </p:spTree>
    <p:extLst>
      <p:ext uri="{BB962C8B-B14F-4D97-AF65-F5344CB8AC3E}">
        <p14:creationId xmlns:p14="http://schemas.microsoft.com/office/powerpoint/2010/main" val="900356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
          <p:cNvSpPr txBox="1">
            <a:spLocks noChangeArrowheads="1"/>
          </p:cNvSpPr>
          <p:nvPr/>
        </p:nvSpPr>
        <p:spPr bwMode="auto">
          <a:xfrm>
            <a:off x="174161" y="1990215"/>
            <a:ext cx="884555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285750" indent="-285750" eaLnBrk="1" hangingPunct="1">
              <a:spcAft>
                <a:spcPts val="600"/>
              </a:spcAft>
              <a:buFont typeface="Wingdings" charset="2"/>
              <a:buChar char="Ø"/>
              <a:defRPr/>
            </a:pPr>
            <a:r>
              <a:rPr lang="en-US" sz="2800" b="1" dirty="0" smtClean="0">
                <a:solidFill>
                  <a:srgbClr val="7030A0"/>
                </a:solidFill>
              </a:rPr>
              <a:t>Hỗ trợ quỹ đất cho các </a:t>
            </a:r>
            <a:r>
              <a:rPr lang="en-US" sz="2800" b="1" dirty="0" err="1" smtClean="0">
                <a:solidFill>
                  <a:srgbClr val="7030A0"/>
                </a:solidFill>
              </a:rPr>
              <a:t>trang</a:t>
            </a:r>
            <a:r>
              <a:rPr lang="en-US" sz="2800" b="1" dirty="0" smtClean="0">
                <a:solidFill>
                  <a:srgbClr val="7030A0"/>
                </a:solidFill>
              </a:rPr>
              <a:t> trại quy </a:t>
            </a:r>
            <a:r>
              <a:rPr lang="en-US" sz="2800" b="1" dirty="0" err="1" smtClean="0">
                <a:solidFill>
                  <a:srgbClr val="7030A0"/>
                </a:solidFill>
              </a:rPr>
              <a:t>mô</a:t>
            </a:r>
            <a:r>
              <a:rPr lang="en-US" sz="2800" b="1" dirty="0" smtClean="0">
                <a:solidFill>
                  <a:srgbClr val="7030A0"/>
                </a:solidFill>
              </a:rPr>
              <a:t> </a:t>
            </a:r>
            <a:r>
              <a:rPr lang="en-US" sz="2800" b="1" dirty="0" err="1" smtClean="0">
                <a:solidFill>
                  <a:srgbClr val="7030A0"/>
                </a:solidFill>
              </a:rPr>
              <a:t>lớn</a:t>
            </a:r>
            <a:r>
              <a:rPr lang="en-US" sz="2800" b="1" dirty="0" smtClean="0">
                <a:solidFill>
                  <a:srgbClr val="7030A0"/>
                </a:solidFill>
              </a:rPr>
              <a:t>.</a:t>
            </a:r>
          </a:p>
          <a:p>
            <a:pPr marL="285750" indent="-285750" eaLnBrk="1" hangingPunct="1">
              <a:spcAft>
                <a:spcPts val="600"/>
              </a:spcAft>
              <a:buFont typeface="Wingdings" charset="2"/>
              <a:buChar char="Ø"/>
              <a:defRPr/>
            </a:pPr>
            <a:r>
              <a:rPr lang="en-US" sz="2800" b="1" dirty="0" smtClean="0">
                <a:solidFill>
                  <a:srgbClr val="7030A0"/>
                </a:solidFill>
              </a:rPr>
              <a:t>Trang trại đầu tư hệ </a:t>
            </a:r>
            <a:r>
              <a:rPr lang="en-US" sz="2800" b="1" dirty="0" err="1" smtClean="0">
                <a:solidFill>
                  <a:srgbClr val="7030A0"/>
                </a:solidFill>
              </a:rPr>
              <a:t>thống</a:t>
            </a:r>
            <a:r>
              <a:rPr lang="en-US" sz="2800" b="1" dirty="0" smtClean="0">
                <a:solidFill>
                  <a:srgbClr val="7030A0"/>
                </a:solidFill>
              </a:rPr>
              <a:t> xử lý nước </a:t>
            </a:r>
            <a:r>
              <a:rPr lang="en-US" sz="2800" b="1" dirty="0" err="1" smtClean="0">
                <a:solidFill>
                  <a:srgbClr val="7030A0"/>
                </a:solidFill>
              </a:rPr>
              <a:t>thải</a:t>
            </a:r>
            <a:r>
              <a:rPr lang="en-US" sz="2800" b="1" dirty="0" smtClean="0">
                <a:solidFill>
                  <a:srgbClr val="7030A0"/>
                </a:solidFill>
              </a:rPr>
              <a:t> được hỗ trợ </a:t>
            </a:r>
            <a:r>
              <a:rPr lang="en-US" sz="2800" b="1" dirty="0" err="1" smtClean="0">
                <a:solidFill>
                  <a:srgbClr val="7030A0"/>
                </a:solidFill>
              </a:rPr>
              <a:t>lãi</a:t>
            </a:r>
            <a:r>
              <a:rPr lang="en-US" sz="2800" b="1" dirty="0" smtClean="0">
                <a:solidFill>
                  <a:srgbClr val="7030A0"/>
                </a:solidFill>
              </a:rPr>
              <a:t> xuất </a:t>
            </a:r>
            <a:r>
              <a:rPr lang="en-US" sz="2800" b="1" dirty="0" err="1" smtClean="0">
                <a:solidFill>
                  <a:srgbClr val="7030A0"/>
                </a:solidFill>
              </a:rPr>
              <a:t>vốn</a:t>
            </a:r>
            <a:r>
              <a:rPr lang="en-US" sz="2800" b="1" dirty="0" smtClean="0">
                <a:solidFill>
                  <a:srgbClr val="7030A0"/>
                </a:solidFill>
              </a:rPr>
              <a:t> </a:t>
            </a:r>
            <a:r>
              <a:rPr lang="en-US" sz="2800" b="1" dirty="0" err="1" smtClean="0">
                <a:solidFill>
                  <a:srgbClr val="7030A0"/>
                </a:solidFill>
              </a:rPr>
              <a:t>vay</a:t>
            </a:r>
            <a:r>
              <a:rPr lang="en-US" sz="2800" b="1" dirty="0" smtClean="0">
                <a:solidFill>
                  <a:srgbClr val="7030A0"/>
                </a:solidFill>
              </a:rPr>
              <a:t>.</a:t>
            </a:r>
          </a:p>
          <a:p>
            <a:pPr marL="285750" indent="-285750" eaLnBrk="1" hangingPunct="1">
              <a:spcAft>
                <a:spcPts val="600"/>
              </a:spcAft>
              <a:buFont typeface="Wingdings" charset="2"/>
              <a:buChar char="Ø"/>
              <a:defRPr/>
            </a:pPr>
            <a:r>
              <a:rPr lang="en-US" sz="2800" b="1" dirty="0" smtClean="0">
                <a:solidFill>
                  <a:srgbClr val="7030A0"/>
                </a:solidFill>
              </a:rPr>
              <a:t>Trang trại sản xuất phân bón hữu cơ được </a:t>
            </a:r>
            <a:r>
              <a:rPr lang="en-US" sz="2800" b="1" dirty="0" err="1" smtClean="0">
                <a:solidFill>
                  <a:srgbClr val="7030A0"/>
                </a:solidFill>
              </a:rPr>
              <a:t>ưu</a:t>
            </a:r>
            <a:r>
              <a:rPr lang="en-US" sz="2800" b="1" dirty="0" smtClean="0">
                <a:solidFill>
                  <a:srgbClr val="7030A0"/>
                </a:solidFill>
              </a:rPr>
              <a:t> </a:t>
            </a:r>
            <a:r>
              <a:rPr lang="en-US" sz="2800" b="1" dirty="0" err="1" smtClean="0">
                <a:solidFill>
                  <a:srgbClr val="7030A0"/>
                </a:solidFill>
              </a:rPr>
              <a:t>đãi</a:t>
            </a:r>
            <a:r>
              <a:rPr lang="en-US" sz="2800" b="1" dirty="0" smtClean="0">
                <a:solidFill>
                  <a:srgbClr val="7030A0"/>
                </a:solidFill>
              </a:rPr>
              <a:t> thuế. </a:t>
            </a:r>
          </a:p>
          <a:p>
            <a:pPr marL="285750" indent="-285750" eaLnBrk="1" hangingPunct="1">
              <a:spcAft>
                <a:spcPts val="600"/>
              </a:spcAft>
              <a:buFont typeface="Wingdings" charset="2"/>
              <a:buChar char="Ø"/>
              <a:defRPr/>
            </a:pPr>
            <a:r>
              <a:rPr lang="en-US" sz="2800" b="1" dirty="0" smtClean="0">
                <a:solidFill>
                  <a:srgbClr val="7030A0"/>
                </a:solidFill>
              </a:rPr>
              <a:t>Trang trại đầu tư phát </a:t>
            </a:r>
            <a:r>
              <a:rPr lang="en-US" sz="2800" b="1" dirty="0" err="1" smtClean="0">
                <a:solidFill>
                  <a:srgbClr val="7030A0"/>
                </a:solidFill>
              </a:rPr>
              <a:t>điện</a:t>
            </a:r>
            <a:r>
              <a:rPr lang="en-US" sz="2800" b="1" dirty="0" smtClean="0">
                <a:solidFill>
                  <a:srgbClr val="7030A0"/>
                </a:solidFill>
              </a:rPr>
              <a:t> </a:t>
            </a:r>
            <a:r>
              <a:rPr lang="en-US" sz="2800" b="1" dirty="0" err="1" smtClean="0">
                <a:solidFill>
                  <a:srgbClr val="7030A0"/>
                </a:solidFill>
              </a:rPr>
              <a:t>từ</a:t>
            </a:r>
            <a:r>
              <a:rPr lang="en-US" sz="2800" b="1" dirty="0" smtClean="0">
                <a:solidFill>
                  <a:srgbClr val="7030A0"/>
                </a:solidFill>
              </a:rPr>
              <a:t> biogas được hỗ trợ </a:t>
            </a:r>
            <a:r>
              <a:rPr lang="en-US" sz="2800" b="1" dirty="0" err="1" smtClean="0">
                <a:solidFill>
                  <a:srgbClr val="7030A0"/>
                </a:solidFill>
              </a:rPr>
              <a:t>ưu</a:t>
            </a:r>
            <a:r>
              <a:rPr lang="en-US" sz="2800" b="1" dirty="0" smtClean="0">
                <a:solidFill>
                  <a:srgbClr val="7030A0"/>
                </a:solidFill>
              </a:rPr>
              <a:t> </a:t>
            </a:r>
            <a:r>
              <a:rPr lang="en-US" sz="2800" b="1" dirty="0" err="1" smtClean="0">
                <a:solidFill>
                  <a:srgbClr val="7030A0"/>
                </a:solidFill>
              </a:rPr>
              <a:t>đãi</a:t>
            </a:r>
            <a:r>
              <a:rPr lang="en-US" sz="2800" b="1" dirty="0" smtClean="0">
                <a:solidFill>
                  <a:srgbClr val="7030A0"/>
                </a:solidFill>
              </a:rPr>
              <a:t> giá </a:t>
            </a:r>
            <a:r>
              <a:rPr lang="en-US" sz="2800" b="1" dirty="0" err="1" smtClean="0">
                <a:solidFill>
                  <a:srgbClr val="7030A0"/>
                </a:solidFill>
              </a:rPr>
              <a:t>bán</a:t>
            </a:r>
            <a:r>
              <a:rPr lang="en-US" sz="2800" b="1" dirty="0" smtClean="0">
                <a:solidFill>
                  <a:srgbClr val="7030A0"/>
                </a:solidFill>
              </a:rPr>
              <a:t> </a:t>
            </a:r>
            <a:r>
              <a:rPr lang="en-US" sz="2800" b="1" dirty="0" err="1" smtClean="0">
                <a:solidFill>
                  <a:srgbClr val="7030A0"/>
                </a:solidFill>
              </a:rPr>
              <a:t>điện</a:t>
            </a:r>
            <a:r>
              <a:rPr lang="en-US" sz="2800" b="1" dirty="0" smtClean="0">
                <a:solidFill>
                  <a:srgbClr val="7030A0"/>
                </a:solidFill>
              </a:rPr>
              <a:t> </a:t>
            </a:r>
            <a:r>
              <a:rPr lang="en-US" sz="2800" b="1" dirty="0" err="1" smtClean="0">
                <a:solidFill>
                  <a:srgbClr val="7030A0"/>
                </a:solidFill>
              </a:rPr>
              <a:t>từ</a:t>
            </a:r>
            <a:r>
              <a:rPr lang="en-US" sz="2800" b="1" dirty="0" smtClean="0">
                <a:solidFill>
                  <a:srgbClr val="7030A0"/>
                </a:solidFill>
              </a:rPr>
              <a:t> biogas.</a:t>
            </a:r>
          </a:p>
          <a:p>
            <a:pPr marL="285750" indent="-285750" eaLnBrk="1" hangingPunct="1">
              <a:spcAft>
                <a:spcPts val="600"/>
              </a:spcAft>
              <a:buFont typeface="Wingdings" charset="2"/>
              <a:buChar char="Ø"/>
              <a:defRPr/>
            </a:pPr>
            <a:r>
              <a:rPr lang="en-US" sz="2800" b="1" dirty="0" smtClean="0">
                <a:solidFill>
                  <a:srgbClr val="7030A0"/>
                </a:solidFill>
              </a:rPr>
              <a:t>Trang trại quản lý chất </a:t>
            </a:r>
            <a:r>
              <a:rPr lang="en-US" sz="2800" b="1" dirty="0" err="1" smtClean="0">
                <a:solidFill>
                  <a:srgbClr val="7030A0"/>
                </a:solidFill>
              </a:rPr>
              <a:t>thải</a:t>
            </a:r>
            <a:r>
              <a:rPr lang="en-US" sz="2800" b="1" dirty="0" smtClean="0">
                <a:solidFill>
                  <a:srgbClr val="7030A0"/>
                </a:solidFill>
              </a:rPr>
              <a:t> </a:t>
            </a:r>
            <a:r>
              <a:rPr lang="en-US" sz="2800" b="1" dirty="0" err="1" smtClean="0">
                <a:solidFill>
                  <a:srgbClr val="7030A0"/>
                </a:solidFill>
              </a:rPr>
              <a:t>đạt</a:t>
            </a:r>
            <a:r>
              <a:rPr lang="en-US" sz="2800" b="1" dirty="0" smtClean="0">
                <a:solidFill>
                  <a:srgbClr val="7030A0"/>
                </a:solidFill>
              </a:rPr>
              <a:t> </a:t>
            </a:r>
            <a:r>
              <a:rPr lang="en-US" sz="2800" b="1" dirty="0" err="1" smtClean="0">
                <a:solidFill>
                  <a:srgbClr val="7030A0"/>
                </a:solidFill>
              </a:rPr>
              <a:t>tiêu</a:t>
            </a:r>
            <a:r>
              <a:rPr lang="en-US" sz="2800" b="1" dirty="0" smtClean="0">
                <a:solidFill>
                  <a:srgbClr val="7030A0"/>
                </a:solidFill>
              </a:rPr>
              <a:t> </a:t>
            </a:r>
            <a:r>
              <a:rPr lang="en-US" sz="2800" b="1" dirty="0" err="1" smtClean="0">
                <a:solidFill>
                  <a:srgbClr val="7030A0"/>
                </a:solidFill>
              </a:rPr>
              <a:t>chuẩn</a:t>
            </a:r>
            <a:r>
              <a:rPr lang="en-US" sz="2800" b="1" dirty="0" smtClean="0">
                <a:solidFill>
                  <a:srgbClr val="7030A0"/>
                </a:solidFill>
              </a:rPr>
              <a:t> môi trường được </a:t>
            </a:r>
            <a:r>
              <a:rPr lang="en-US" sz="2800" b="1" dirty="0" err="1" smtClean="0">
                <a:solidFill>
                  <a:srgbClr val="7030A0"/>
                </a:solidFill>
              </a:rPr>
              <a:t>hưởng</a:t>
            </a:r>
            <a:r>
              <a:rPr lang="en-US" sz="2800" b="1" dirty="0" smtClean="0">
                <a:solidFill>
                  <a:srgbClr val="7030A0"/>
                </a:solidFill>
              </a:rPr>
              <a:t> </a:t>
            </a:r>
            <a:r>
              <a:rPr lang="en-US" sz="2800" b="1" dirty="0" err="1" smtClean="0">
                <a:solidFill>
                  <a:srgbClr val="7030A0"/>
                </a:solidFill>
              </a:rPr>
              <a:t>ưu</a:t>
            </a:r>
            <a:r>
              <a:rPr lang="en-US" sz="2800" b="1" dirty="0" smtClean="0">
                <a:solidFill>
                  <a:srgbClr val="7030A0"/>
                </a:solidFill>
              </a:rPr>
              <a:t> </a:t>
            </a:r>
            <a:r>
              <a:rPr lang="en-US" sz="2800" b="1" dirty="0" err="1" smtClean="0">
                <a:solidFill>
                  <a:srgbClr val="7030A0"/>
                </a:solidFill>
              </a:rPr>
              <a:t>đãi</a:t>
            </a:r>
            <a:r>
              <a:rPr lang="en-US" sz="2800" b="1" dirty="0" smtClean="0">
                <a:solidFill>
                  <a:srgbClr val="7030A0"/>
                </a:solidFill>
              </a:rPr>
              <a:t> về </a:t>
            </a:r>
            <a:r>
              <a:rPr lang="en-US" sz="2800" b="1" dirty="0" err="1" smtClean="0">
                <a:solidFill>
                  <a:srgbClr val="7030A0"/>
                </a:solidFill>
              </a:rPr>
              <a:t>tài</a:t>
            </a:r>
            <a:r>
              <a:rPr lang="en-US" sz="2800" b="1" dirty="0" smtClean="0">
                <a:solidFill>
                  <a:srgbClr val="7030A0"/>
                </a:solidFill>
              </a:rPr>
              <a:t> chính.</a:t>
            </a:r>
          </a:p>
          <a:p>
            <a:pPr eaLnBrk="1" hangingPunct="1">
              <a:defRPr/>
            </a:pPr>
            <a:r>
              <a:rPr lang="en-US" sz="2000" dirty="0" smtClean="0"/>
              <a:t>Source: Zhen Zhong (2015) Regulation on the Prevention and Control of Pollution from Large-scale Breeding of Livestock and Poultry</a:t>
            </a:r>
            <a:endParaRPr lang="vi-VN" sz="2000" dirty="0" smtClean="0"/>
          </a:p>
        </p:txBody>
      </p:sp>
      <p:sp>
        <p:nvSpPr>
          <p:cNvPr id="5" name="Oval 4"/>
          <p:cNvSpPr/>
          <p:nvPr/>
        </p:nvSpPr>
        <p:spPr>
          <a:xfrm>
            <a:off x="615140" y="126704"/>
            <a:ext cx="7963593" cy="1575765"/>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smtClean="0"/>
              <a:t>CHÍNH SÁCH CỦA TRUNG QUỐC ĐỐI VỚI TRANG TRẠI CHĂN NUÔI LỚN VỀ QUẢN LÝ CHẤT THẢI</a:t>
            </a:r>
            <a:endParaRPr lang="en-US" sz="2400" b="1" dirty="0"/>
          </a:p>
        </p:txBody>
      </p:sp>
    </p:spTree>
    <p:extLst>
      <p:ext uri="{BB962C8B-B14F-4D97-AF65-F5344CB8AC3E}">
        <p14:creationId xmlns:p14="http://schemas.microsoft.com/office/powerpoint/2010/main" val="5244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885" y="51974"/>
            <a:ext cx="8643050" cy="123527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Chính </a:t>
            </a:r>
            <a:r>
              <a:rPr lang="en-US" sz="2600" b="1" cap="all" dirty="0"/>
              <a:t>sách </a:t>
            </a:r>
            <a:r>
              <a:rPr lang="en-US" sz="2600" b="1" cap="all" dirty="0" smtClean="0"/>
              <a:t>HỖ TRỢ PHÂN BÓN hữu cơ của </a:t>
            </a:r>
            <a:r>
              <a:rPr lang="en-US" sz="2600" b="1" cap="all" dirty="0" err="1" smtClean="0"/>
              <a:t>Ấn</a:t>
            </a:r>
            <a:r>
              <a:rPr lang="en-US" sz="2600" b="1" cap="all" dirty="0" smtClean="0"/>
              <a:t> </a:t>
            </a:r>
            <a:r>
              <a:rPr lang="en-US" sz="2600" b="1" cap="all" dirty="0" err="1" smtClean="0"/>
              <a:t>Độ</a:t>
            </a:r>
            <a:endParaRPr lang="en-US" sz="2600" cap="all" dirty="0"/>
          </a:p>
        </p:txBody>
      </p:sp>
      <p:sp>
        <p:nvSpPr>
          <p:cNvPr id="6" name="TextBox 5"/>
          <p:cNvSpPr txBox="1"/>
          <p:nvPr/>
        </p:nvSpPr>
        <p:spPr>
          <a:xfrm>
            <a:off x="315885" y="1287244"/>
            <a:ext cx="8961120" cy="5570756"/>
          </a:xfrm>
          <a:prstGeom prst="rect">
            <a:avLst/>
          </a:prstGeom>
          <a:noFill/>
        </p:spPr>
        <p:txBody>
          <a:bodyPr wrap="square" rtlCol="0">
            <a:spAutoFit/>
          </a:bodyPr>
          <a:lstStyle/>
          <a:p>
            <a:pPr algn="ctr"/>
            <a:r>
              <a:rPr lang="vi-VN" sz="2000" b="1" dirty="0" smtClean="0">
                <a:solidFill>
                  <a:srgbClr val="0070C0"/>
                </a:solidFill>
              </a:rPr>
              <a:t>Luật Nông nghiệp hữu cơ 2005</a:t>
            </a:r>
          </a:p>
          <a:p>
            <a:pPr algn="ctr"/>
            <a:r>
              <a:rPr lang="vi-VN" sz="2000" b="1" dirty="0" smtClean="0">
                <a:solidFill>
                  <a:srgbClr val="0070C0"/>
                </a:solidFill>
              </a:rPr>
              <a:t>Chính sách hỗ trợ phân bón hữu cơ 2014</a:t>
            </a:r>
          </a:p>
          <a:p>
            <a:pPr algn="ctr"/>
            <a:endParaRPr lang="en-US" sz="2000" b="1" dirty="0" smtClean="0">
              <a:solidFill>
                <a:srgbClr val="0070C0"/>
              </a:solidFill>
            </a:endParaRPr>
          </a:p>
          <a:p>
            <a:r>
              <a:rPr lang="en-US" sz="2200" b="1" dirty="0" smtClean="0">
                <a:solidFill>
                  <a:srgbClr val="7030A0"/>
                </a:solidFill>
              </a:rPr>
              <a:t>- </a:t>
            </a:r>
            <a:r>
              <a:rPr lang="en-US" sz="2200" b="1" dirty="0">
                <a:solidFill>
                  <a:srgbClr val="7030A0"/>
                </a:solidFill>
              </a:rPr>
              <a:t>Hỗ trợ </a:t>
            </a:r>
            <a:r>
              <a:rPr lang="en-US" sz="2200" b="1" dirty="0" err="1">
                <a:solidFill>
                  <a:srgbClr val="7030A0"/>
                </a:solidFill>
              </a:rPr>
              <a:t>tài</a:t>
            </a:r>
            <a:r>
              <a:rPr lang="en-US" sz="2200" b="1" dirty="0">
                <a:solidFill>
                  <a:srgbClr val="7030A0"/>
                </a:solidFill>
              </a:rPr>
              <a:t> chính </a:t>
            </a:r>
            <a:r>
              <a:rPr lang="en-US" sz="2200" b="1" dirty="0" err="1">
                <a:solidFill>
                  <a:srgbClr val="7030A0"/>
                </a:solidFill>
              </a:rPr>
              <a:t>bằng</a:t>
            </a:r>
            <a:r>
              <a:rPr lang="en-US" sz="2200" b="1" dirty="0">
                <a:solidFill>
                  <a:srgbClr val="7030A0"/>
                </a:solidFill>
              </a:rPr>
              <a:t> 33% </a:t>
            </a:r>
            <a:r>
              <a:rPr lang="en-US" sz="2200" b="1" dirty="0" err="1">
                <a:solidFill>
                  <a:srgbClr val="7030A0"/>
                </a:solidFill>
              </a:rPr>
              <a:t>tổng</a:t>
            </a:r>
            <a:r>
              <a:rPr lang="en-US" sz="2200" b="1" dirty="0">
                <a:solidFill>
                  <a:srgbClr val="7030A0"/>
                </a:solidFill>
              </a:rPr>
              <a:t> chi </a:t>
            </a:r>
            <a:r>
              <a:rPr lang="en-US" sz="2200" b="1" dirty="0" err="1">
                <a:solidFill>
                  <a:srgbClr val="7030A0"/>
                </a:solidFill>
              </a:rPr>
              <a:t>phí</a:t>
            </a:r>
            <a:r>
              <a:rPr lang="en-US" sz="2200" b="1" dirty="0">
                <a:solidFill>
                  <a:srgbClr val="7030A0"/>
                </a:solidFill>
              </a:rPr>
              <a:t> </a:t>
            </a:r>
            <a:r>
              <a:rPr lang="en-US" sz="2200" b="1" dirty="0" err="1">
                <a:solidFill>
                  <a:srgbClr val="7030A0"/>
                </a:solidFill>
              </a:rPr>
              <a:t>tài</a:t>
            </a:r>
            <a:r>
              <a:rPr lang="en-US" sz="2200" b="1" dirty="0">
                <a:solidFill>
                  <a:srgbClr val="7030A0"/>
                </a:solidFill>
              </a:rPr>
              <a:t> chính của </a:t>
            </a:r>
            <a:r>
              <a:rPr lang="en-US" sz="2200" b="1" dirty="0" err="1">
                <a:solidFill>
                  <a:srgbClr val="7030A0"/>
                </a:solidFill>
              </a:rPr>
              <a:t>dự</a:t>
            </a:r>
            <a:r>
              <a:rPr lang="en-US" sz="2200" b="1" dirty="0">
                <a:solidFill>
                  <a:srgbClr val="7030A0"/>
                </a:solidFill>
              </a:rPr>
              <a:t> </a:t>
            </a:r>
            <a:r>
              <a:rPr lang="en-US" sz="2200" b="1" dirty="0" err="1">
                <a:solidFill>
                  <a:srgbClr val="7030A0"/>
                </a:solidFill>
              </a:rPr>
              <a:t>án</a:t>
            </a:r>
            <a:r>
              <a:rPr lang="en-US" sz="2200" b="1" dirty="0">
                <a:solidFill>
                  <a:srgbClr val="7030A0"/>
                </a:solidFill>
              </a:rPr>
              <a:t>, </a:t>
            </a:r>
            <a:r>
              <a:rPr lang="en-US" sz="2200" b="1" dirty="0" err="1">
                <a:solidFill>
                  <a:srgbClr val="7030A0"/>
                </a:solidFill>
              </a:rPr>
              <a:t>với</a:t>
            </a:r>
            <a:r>
              <a:rPr lang="en-US" sz="2200" b="1" dirty="0">
                <a:solidFill>
                  <a:srgbClr val="7030A0"/>
                </a:solidFill>
              </a:rPr>
              <a:t> </a:t>
            </a:r>
            <a:r>
              <a:rPr lang="en-US" sz="2200" b="1" dirty="0" err="1">
                <a:solidFill>
                  <a:srgbClr val="7030A0"/>
                </a:solidFill>
              </a:rPr>
              <a:t>mức</a:t>
            </a:r>
            <a:r>
              <a:rPr lang="en-US" sz="2200" b="1" dirty="0">
                <a:solidFill>
                  <a:srgbClr val="7030A0"/>
                </a:solidFill>
              </a:rPr>
              <a:t> </a:t>
            </a:r>
            <a:r>
              <a:rPr lang="en-US" sz="2200" b="1" dirty="0" err="1">
                <a:solidFill>
                  <a:srgbClr val="7030A0"/>
                </a:solidFill>
              </a:rPr>
              <a:t>trần</a:t>
            </a:r>
            <a:r>
              <a:rPr lang="en-US" sz="2200" b="1" dirty="0">
                <a:solidFill>
                  <a:srgbClr val="7030A0"/>
                </a:solidFill>
              </a:rPr>
              <a:t> tối đa </a:t>
            </a:r>
            <a:r>
              <a:rPr lang="en-US" sz="2200" b="1" dirty="0" err="1">
                <a:solidFill>
                  <a:srgbClr val="7030A0"/>
                </a:solidFill>
              </a:rPr>
              <a:t>là</a:t>
            </a:r>
            <a:r>
              <a:rPr lang="en-US" sz="2200" b="1" dirty="0">
                <a:solidFill>
                  <a:srgbClr val="7030A0"/>
                </a:solidFill>
              </a:rPr>
              <a:t> 96.894 USD để </a:t>
            </a:r>
            <a:r>
              <a:rPr lang="en-US" sz="2200" b="1" dirty="0" err="1">
                <a:solidFill>
                  <a:srgbClr val="7030A0"/>
                </a:solidFill>
              </a:rPr>
              <a:t>thành</a:t>
            </a:r>
            <a:r>
              <a:rPr lang="en-US" sz="2200" b="1" dirty="0">
                <a:solidFill>
                  <a:srgbClr val="7030A0"/>
                </a:solidFill>
              </a:rPr>
              <a:t> </a:t>
            </a:r>
            <a:r>
              <a:rPr lang="en-US" sz="2200" b="1" dirty="0" err="1">
                <a:solidFill>
                  <a:srgbClr val="7030A0"/>
                </a:solidFill>
              </a:rPr>
              <a:t>lập</a:t>
            </a:r>
            <a:r>
              <a:rPr lang="en-US" sz="2200" b="1" dirty="0">
                <a:solidFill>
                  <a:srgbClr val="7030A0"/>
                </a:solidFill>
              </a:rPr>
              <a:t> các </a:t>
            </a:r>
            <a:r>
              <a:rPr lang="en-US" sz="2200" b="1" dirty="0" err="1">
                <a:solidFill>
                  <a:srgbClr val="7030A0"/>
                </a:solidFill>
              </a:rPr>
              <a:t>đơn</a:t>
            </a:r>
            <a:r>
              <a:rPr lang="en-US" sz="2200" b="1" dirty="0">
                <a:solidFill>
                  <a:srgbClr val="7030A0"/>
                </a:solidFill>
              </a:rPr>
              <a:t> vị sản xuất phân bón </a:t>
            </a:r>
            <a:r>
              <a:rPr lang="en-US" sz="2200" b="1" dirty="0" err="1">
                <a:solidFill>
                  <a:srgbClr val="7030A0"/>
                </a:solidFill>
              </a:rPr>
              <a:t>từ</a:t>
            </a:r>
            <a:r>
              <a:rPr lang="en-US" sz="2200" b="1" dirty="0">
                <a:solidFill>
                  <a:srgbClr val="7030A0"/>
                </a:solidFill>
              </a:rPr>
              <a:t> chất </a:t>
            </a:r>
            <a:r>
              <a:rPr lang="en-US" sz="2200" b="1" dirty="0" err="1">
                <a:solidFill>
                  <a:srgbClr val="7030A0"/>
                </a:solidFill>
              </a:rPr>
              <a:t>thải</a:t>
            </a:r>
            <a:r>
              <a:rPr lang="en-US" sz="2200" b="1" dirty="0">
                <a:solidFill>
                  <a:srgbClr val="7030A0"/>
                </a:solidFill>
              </a:rPr>
              <a:t> </a:t>
            </a:r>
            <a:r>
              <a:rPr lang="en-US" sz="2200" b="1" dirty="0" err="1">
                <a:solidFill>
                  <a:srgbClr val="7030A0"/>
                </a:solidFill>
              </a:rPr>
              <a:t>nông</a:t>
            </a:r>
            <a:r>
              <a:rPr lang="en-US" sz="2200" b="1" dirty="0">
                <a:solidFill>
                  <a:srgbClr val="7030A0"/>
                </a:solidFill>
              </a:rPr>
              <a:t> </a:t>
            </a:r>
            <a:r>
              <a:rPr lang="en-US" sz="2200" b="1" dirty="0" err="1">
                <a:solidFill>
                  <a:srgbClr val="7030A0"/>
                </a:solidFill>
              </a:rPr>
              <a:t>nghiệp</a:t>
            </a:r>
            <a:r>
              <a:rPr lang="en-US" sz="2200" b="1" dirty="0">
                <a:solidFill>
                  <a:srgbClr val="7030A0"/>
                </a:solidFill>
              </a:rPr>
              <a:t> và 25% chi </a:t>
            </a:r>
            <a:r>
              <a:rPr lang="en-US" sz="2200" b="1" dirty="0" err="1">
                <a:solidFill>
                  <a:srgbClr val="7030A0"/>
                </a:solidFill>
              </a:rPr>
              <a:t>phí</a:t>
            </a:r>
            <a:r>
              <a:rPr lang="en-US" sz="2200" b="1" dirty="0">
                <a:solidFill>
                  <a:srgbClr val="7030A0"/>
                </a:solidFill>
              </a:rPr>
              <a:t> </a:t>
            </a:r>
            <a:r>
              <a:rPr lang="en-US" sz="2200" b="1" dirty="0" err="1">
                <a:solidFill>
                  <a:srgbClr val="7030A0"/>
                </a:solidFill>
              </a:rPr>
              <a:t>tài</a:t>
            </a:r>
            <a:r>
              <a:rPr lang="en-US" sz="2200" b="1" dirty="0">
                <a:solidFill>
                  <a:srgbClr val="7030A0"/>
                </a:solidFill>
              </a:rPr>
              <a:t> chính </a:t>
            </a:r>
            <a:r>
              <a:rPr lang="en-US" sz="2200" b="1" dirty="0" err="1">
                <a:solidFill>
                  <a:srgbClr val="7030A0"/>
                </a:solidFill>
              </a:rPr>
              <a:t>với</a:t>
            </a:r>
            <a:r>
              <a:rPr lang="en-US" sz="2200" b="1" dirty="0">
                <a:solidFill>
                  <a:srgbClr val="7030A0"/>
                </a:solidFill>
              </a:rPr>
              <a:t> </a:t>
            </a:r>
            <a:r>
              <a:rPr lang="en-US" sz="2200" b="1" dirty="0" err="1">
                <a:solidFill>
                  <a:srgbClr val="7030A0"/>
                </a:solidFill>
              </a:rPr>
              <a:t>mức</a:t>
            </a:r>
            <a:r>
              <a:rPr lang="en-US" sz="2200" b="1" dirty="0">
                <a:solidFill>
                  <a:srgbClr val="7030A0"/>
                </a:solidFill>
              </a:rPr>
              <a:t> </a:t>
            </a:r>
            <a:r>
              <a:rPr lang="en-US" sz="2200" b="1" dirty="0" err="1">
                <a:solidFill>
                  <a:srgbClr val="7030A0"/>
                </a:solidFill>
              </a:rPr>
              <a:t>trần</a:t>
            </a:r>
            <a:r>
              <a:rPr lang="en-US" sz="2200" b="1" dirty="0">
                <a:solidFill>
                  <a:srgbClr val="7030A0"/>
                </a:solidFill>
              </a:rPr>
              <a:t> tối đa </a:t>
            </a:r>
            <a:r>
              <a:rPr lang="en-US" sz="2200" b="1" dirty="0" err="1">
                <a:solidFill>
                  <a:srgbClr val="7030A0"/>
                </a:solidFill>
              </a:rPr>
              <a:t>là</a:t>
            </a:r>
            <a:r>
              <a:rPr lang="en-US" sz="2200" b="1" dirty="0">
                <a:solidFill>
                  <a:srgbClr val="7030A0"/>
                </a:solidFill>
              </a:rPr>
              <a:t> 61.520 USD cho các </a:t>
            </a:r>
            <a:r>
              <a:rPr lang="en-US" sz="2200" b="1" dirty="0" err="1">
                <a:solidFill>
                  <a:srgbClr val="7030A0"/>
                </a:solidFill>
              </a:rPr>
              <a:t>đơn</a:t>
            </a:r>
            <a:r>
              <a:rPr lang="en-US" sz="2200" b="1" dirty="0">
                <a:solidFill>
                  <a:srgbClr val="7030A0"/>
                </a:solidFill>
              </a:rPr>
              <a:t> vị sản xuất phân bón </a:t>
            </a:r>
            <a:r>
              <a:rPr lang="en-US" sz="2200" b="1" dirty="0" err="1">
                <a:solidFill>
                  <a:srgbClr val="7030A0"/>
                </a:solidFill>
              </a:rPr>
              <a:t>sinh</a:t>
            </a:r>
            <a:r>
              <a:rPr lang="en-US" sz="2200" b="1" dirty="0">
                <a:solidFill>
                  <a:srgbClr val="7030A0"/>
                </a:solidFill>
              </a:rPr>
              <a:t> học.</a:t>
            </a:r>
          </a:p>
          <a:p>
            <a:r>
              <a:rPr lang="en-US" sz="2200" b="1" dirty="0">
                <a:solidFill>
                  <a:srgbClr val="7030A0"/>
                </a:solidFill>
              </a:rPr>
              <a:t>- Hỗ trợ </a:t>
            </a:r>
            <a:r>
              <a:rPr lang="en-US" sz="2200" b="1" dirty="0" err="1">
                <a:solidFill>
                  <a:srgbClr val="7030A0"/>
                </a:solidFill>
              </a:rPr>
              <a:t>tài</a:t>
            </a:r>
            <a:r>
              <a:rPr lang="en-US" sz="2200" b="1" dirty="0">
                <a:solidFill>
                  <a:srgbClr val="7030A0"/>
                </a:solidFill>
              </a:rPr>
              <a:t> chính tối đa 77 USD </a:t>
            </a:r>
            <a:r>
              <a:rPr lang="en-US" sz="2200" b="1" dirty="0" err="1">
                <a:solidFill>
                  <a:srgbClr val="7030A0"/>
                </a:solidFill>
              </a:rPr>
              <a:t>trên</a:t>
            </a:r>
            <a:r>
              <a:rPr lang="en-US" sz="2200" b="1" dirty="0">
                <a:solidFill>
                  <a:srgbClr val="7030A0"/>
                </a:solidFill>
              </a:rPr>
              <a:t> </a:t>
            </a:r>
            <a:r>
              <a:rPr lang="en-US" sz="2200" b="1" dirty="0" err="1">
                <a:solidFill>
                  <a:srgbClr val="7030A0"/>
                </a:solidFill>
              </a:rPr>
              <a:t>mỗi</a:t>
            </a:r>
            <a:r>
              <a:rPr lang="en-US" sz="2200" b="1" dirty="0">
                <a:solidFill>
                  <a:srgbClr val="7030A0"/>
                </a:solidFill>
              </a:rPr>
              <a:t> ha sử dụng phân hữu cơ và 154 USD cho </a:t>
            </a:r>
            <a:r>
              <a:rPr lang="en-US" sz="2200" b="1" dirty="0" err="1">
                <a:solidFill>
                  <a:srgbClr val="7030A0"/>
                </a:solidFill>
              </a:rPr>
              <a:t>mỗi</a:t>
            </a:r>
            <a:r>
              <a:rPr lang="en-US" sz="2200" b="1" dirty="0">
                <a:solidFill>
                  <a:srgbClr val="7030A0"/>
                </a:solidFill>
              </a:rPr>
              <a:t> </a:t>
            </a:r>
            <a:r>
              <a:rPr lang="en-US" sz="2200" b="1" dirty="0" err="1">
                <a:solidFill>
                  <a:srgbClr val="7030A0"/>
                </a:solidFill>
              </a:rPr>
              <a:t>nông</a:t>
            </a:r>
            <a:r>
              <a:rPr lang="en-US" sz="2200" b="1" dirty="0">
                <a:solidFill>
                  <a:srgbClr val="7030A0"/>
                </a:solidFill>
              </a:rPr>
              <a:t> </a:t>
            </a:r>
            <a:r>
              <a:rPr lang="en-US" sz="2200" b="1" dirty="0" err="1">
                <a:solidFill>
                  <a:srgbClr val="7030A0"/>
                </a:solidFill>
              </a:rPr>
              <a:t>dân</a:t>
            </a:r>
            <a:r>
              <a:rPr lang="en-US" sz="2200" b="1" dirty="0">
                <a:solidFill>
                  <a:srgbClr val="7030A0"/>
                </a:solidFill>
              </a:rPr>
              <a:t> sử dụng phân bón hữu cơ.</a:t>
            </a:r>
          </a:p>
          <a:p>
            <a:r>
              <a:rPr lang="en-US" sz="2200" b="1" dirty="0" err="1" smtClean="0">
                <a:solidFill>
                  <a:srgbClr val="7030A0"/>
                </a:solidFill>
              </a:rPr>
              <a:t>Ngân</a:t>
            </a:r>
            <a:r>
              <a:rPr lang="en-US" sz="2200" b="1" dirty="0" smtClean="0">
                <a:solidFill>
                  <a:srgbClr val="7030A0"/>
                </a:solidFill>
              </a:rPr>
              <a:t> </a:t>
            </a:r>
            <a:r>
              <a:rPr lang="en-US" sz="2200" b="1" dirty="0" err="1">
                <a:solidFill>
                  <a:srgbClr val="7030A0"/>
                </a:solidFill>
              </a:rPr>
              <a:t>hàng</a:t>
            </a:r>
            <a:r>
              <a:rPr lang="en-US" sz="2200" b="1" dirty="0">
                <a:solidFill>
                  <a:srgbClr val="7030A0"/>
                </a:solidFill>
              </a:rPr>
              <a:t> Nhà nước </a:t>
            </a:r>
            <a:r>
              <a:rPr lang="en-US" sz="2200" b="1" dirty="0" err="1">
                <a:solidFill>
                  <a:srgbClr val="7030A0"/>
                </a:solidFill>
              </a:rPr>
              <a:t>Ấn</a:t>
            </a:r>
            <a:r>
              <a:rPr lang="en-US" sz="2200" b="1" dirty="0">
                <a:solidFill>
                  <a:srgbClr val="7030A0"/>
                </a:solidFill>
              </a:rPr>
              <a:t> </a:t>
            </a:r>
            <a:r>
              <a:rPr lang="en-US" sz="2200" b="1" dirty="0" err="1">
                <a:solidFill>
                  <a:srgbClr val="7030A0"/>
                </a:solidFill>
              </a:rPr>
              <a:t>Độ</a:t>
            </a:r>
            <a:r>
              <a:rPr lang="en-US" sz="2200" b="1" dirty="0">
                <a:solidFill>
                  <a:srgbClr val="7030A0"/>
                </a:solidFill>
              </a:rPr>
              <a:t> </a:t>
            </a:r>
            <a:r>
              <a:rPr lang="en-US" sz="2200" b="1" dirty="0" err="1">
                <a:solidFill>
                  <a:srgbClr val="7030A0"/>
                </a:solidFill>
              </a:rPr>
              <a:t>đã</a:t>
            </a:r>
            <a:r>
              <a:rPr lang="en-US" sz="2200" b="1" dirty="0">
                <a:solidFill>
                  <a:srgbClr val="7030A0"/>
                </a:solidFill>
              </a:rPr>
              <a:t> cho ra </a:t>
            </a:r>
            <a:r>
              <a:rPr lang="en-US" sz="2200" b="1" dirty="0" err="1">
                <a:solidFill>
                  <a:srgbClr val="7030A0"/>
                </a:solidFill>
              </a:rPr>
              <a:t>đời</a:t>
            </a:r>
            <a:r>
              <a:rPr lang="en-US" sz="2200" b="1" dirty="0">
                <a:solidFill>
                  <a:srgbClr val="7030A0"/>
                </a:solidFill>
              </a:rPr>
              <a:t> </a:t>
            </a:r>
            <a:r>
              <a:rPr lang="en-US" sz="2200" b="1" dirty="0" err="1">
                <a:solidFill>
                  <a:srgbClr val="7030A0"/>
                </a:solidFill>
              </a:rPr>
              <a:t>khoản</a:t>
            </a:r>
            <a:r>
              <a:rPr lang="en-US" sz="2200" b="1" dirty="0">
                <a:solidFill>
                  <a:srgbClr val="7030A0"/>
                </a:solidFill>
              </a:rPr>
              <a:t> </a:t>
            </a:r>
            <a:r>
              <a:rPr lang="en-US" sz="2200" b="1" dirty="0" err="1">
                <a:solidFill>
                  <a:srgbClr val="7030A0"/>
                </a:solidFill>
              </a:rPr>
              <a:t>vay</a:t>
            </a:r>
            <a:r>
              <a:rPr lang="en-US" sz="2200" b="1" dirty="0">
                <a:solidFill>
                  <a:srgbClr val="7030A0"/>
                </a:solidFill>
              </a:rPr>
              <a:t> </a:t>
            </a:r>
            <a:r>
              <a:rPr lang="en-US" sz="2200" b="1" dirty="0" err="1">
                <a:solidFill>
                  <a:srgbClr val="7030A0"/>
                </a:solidFill>
              </a:rPr>
              <a:t>Nông</a:t>
            </a:r>
            <a:r>
              <a:rPr lang="en-US" sz="2200" b="1" dirty="0">
                <a:solidFill>
                  <a:srgbClr val="7030A0"/>
                </a:solidFill>
              </a:rPr>
              <a:t> </a:t>
            </a:r>
            <a:r>
              <a:rPr lang="en-US" sz="2200" b="1" dirty="0" err="1">
                <a:solidFill>
                  <a:srgbClr val="7030A0"/>
                </a:solidFill>
              </a:rPr>
              <a:t>nghiệp</a:t>
            </a:r>
            <a:r>
              <a:rPr lang="en-US" sz="2200" b="1" dirty="0">
                <a:solidFill>
                  <a:srgbClr val="7030A0"/>
                </a:solidFill>
              </a:rPr>
              <a:t> hữu cơ để </a:t>
            </a:r>
            <a:r>
              <a:rPr lang="en-US" sz="2200" b="1" dirty="0" err="1">
                <a:solidFill>
                  <a:srgbClr val="7030A0"/>
                </a:solidFill>
              </a:rPr>
              <a:t>thúc</a:t>
            </a:r>
            <a:r>
              <a:rPr lang="en-US" sz="2200" b="1" dirty="0">
                <a:solidFill>
                  <a:srgbClr val="7030A0"/>
                </a:solidFill>
              </a:rPr>
              <a:t> </a:t>
            </a:r>
            <a:r>
              <a:rPr lang="en-US" sz="2200" b="1" dirty="0" err="1">
                <a:solidFill>
                  <a:srgbClr val="7030A0"/>
                </a:solidFill>
              </a:rPr>
              <a:t>đẩy</a:t>
            </a:r>
            <a:r>
              <a:rPr lang="en-US" sz="2200" b="1" dirty="0">
                <a:solidFill>
                  <a:srgbClr val="7030A0"/>
                </a:solidFill>
              </a:rPr>
              <a:t> sản xuất phân bón hữu cơ. Trong </a:t>
            </a:r>
            <a:r>
              <a:rPr lang="en-US" sz="2200" b="1" dirty="0" err="1">
                <a:solidFill>
                  <a:srgbClr val="7030A0"/>
                </a:solidFill>
              </a:rPr>
              <a:t>khuôn</a:t>
            </a:r>
            <a:r>
              <a:rPr lang="en-US" sz="2200" b="1" dirty="0">
                <a:solidFill>
                  <a:srgbClr val="7030A0"/>
                </a:solidFill>
              </a:rPr>
              <a:t> </a:t>
            </a:r>
            <a:r>
              <a:rPr lang="en-US" sz="2200" b="1" dirty="0" err="1">
                <a:solidFill>
                  <a:srgbClr val="7030A0"/>
                </a:solidFill>
              </a:rPr>
              <a:t>khổ</a:t>
            </a:r>
            <a:r>
              <a:rPr lang="en-US" sz="2200" b="1" dirty="0">
                <a:solidFill>
                  <a:srgbClr val="7030A0"/>
                </a:solidFill>
              </a:rPr>
              <a:t> </a:t>
            </a:r>
            <a:r>
              <a:rPr lang="en-US" sz="2200" b="1" dirty="0" err="1">
                <a:solidFill>
                  <a:srgbClr val="7030A0"/>
                </a:solidFill>
              </a:rPr>
              <a:t>vay</a:t>
            </a:r>
            <a:r>
              <a:rPr lang="en-US" sz="2200" b="1" dirty="0">
                <a:solidFill>
                  <a:srgbClr val="7030A0"/>
                </a:solidFill>
              </a:rPr>
              <a:t> này, Chính phủ </a:t>
            </a:r>
            <a:r>
              <a:rPr lang="en-US" sz="2200" b="1" dirty="0" err="1">
                <a:solidFill>
                  <a:srgbClr val="7030A0"/>
                </a:solidFill>
              </a:rPr>
              <a:t>Ấn</a:t>
            </a:r>
            <a:r>
              <a:rPr lang="en-US" sz="2200" b="1" dirty="0">
                <a:solidFill>
                  <a:srgbClr val="7030A0"/>
                </a:solidFill>
              </a:rPr>
              <a:t> </a:t>
            </a:r>
            <a:r>
              <a:rPr lang="en-US" sz="2200" b="1" dirty="0" err="1">
                <a:solidFill>
                  <a:srgbClr val="7030A0"/>
                </a:solidFill>
              </a:rPr>
              <a:t>Độ</a:t>
            </a:r>
            <a:r>
              <a:rPr lang="en-US" sz="2200" b="1" dirty="0">
                <a:solidFill>
                  <a:srgbClr val="7030A0"/>
                </a:solidFill>
              </a:rPr>
              <a:t> trợ cấp 25% chi </a:t>
            </a:r>
            <a:r>
              <a:rPr lang="en-US" sz="2200" b="1" dirty="0" err="1">
                <a:solidFill>
                  <a:srgbClr val="7030A0"/>
                </a:solidFill>
              </a:rPr>
              <a:t>phí</a:t>
            </a:r>
            <a:r>
              <a:rPr lang="en-US" sz="2200" b="1" dirty="0">
                <a:solidFill>
                  <a:srgbClr val="7030A0"/>
                </a:solidFill>
              </a:rPr>
              <a:t> </a:t>
            </a:r>
            <a:r>
              <a:rPr lang="en-US" sz="2200" b="1" dirty="0" err="1">
                <a:solidFill>
                  <a:srgbClr val="7030A0"/>
                </a:solidFill>
              </a:rPr>
              <a:t>với</a:t>
            </a:r>
            <a:r>
              <a:rPr lang="en-US" sz="2200" b="1" dirty="0">
                <a:solidFill>
                  <a:srgbClr val="7030A0"/>
                </a:solidFill>
              </a:rPr>
              <a:t> </a:t>
            </a:r>
            <a:r>
              <a:rPr lang="en-US" sz="2200" b="1" dirty="0" err="1">
                <a:solidFill>
                  <a:srgbClr val="7030A0"/>
                </a:solidFill>
              </a:rPr>
              <a:t>mức</a:t>
            </a:r>
            <a:r>
              <a:rPr lang="en-US" sz="2200" b="1" dirty="0">
                <a:solidFill>
                  <a:srgbClr val="7030A0"/>
                </a:solidFill>
              </a:rPr>
              <a:t> </a:t>
            </a:r>
            <a:r>
              <a:rPr lang="en-US" sz="2200" b="1" dirty="0" err="1">
                <a:solidFill>
                  <a:srgbClr val="7030A0"/>
                </a:solidFill>
              </a:rPr>
              <a:t>trần</a:t>
            </a:r>
            <a:r>
              <a:rPr lang="en-US" sz="2200" b="1" dirty="0">
                <a:solidFill>
                  <a:srgbClr val="7030A0"/>
                </a:solidFill>
              </a:rPr>
              <a:t> tối đa </a:t>
            </a:r>
            <a:r>
              <a:rPr lang="en-US" sz="2200" b="1" dirty="0" err="1">
                <a:solidFill>
                  <a:srgbClr val="7030A0"/>
                </a:solidFill>
              </a:rPr>
              <a:t>tùy</a:t>
            </a:r>
            <a:r>
              <a:rPr lang="en-US" sz="2200" b="1" dirty="0">
                <a:solidFill>
                  <a:srgbClr val="7030A0"/>
                </a:solidFill>
              </a:rPr>
              <a:t> </a:t>
            </a:r>
            <a:r>
              <a:rPr lang="en-US" sz="2200" b="1" dirty="0" err="1">
                <a:solidFill>
                  <a:srgbClr val="7030A0"/>
                </a:solidFill>
              </a:rPr>
              <a:t>theo</a:t>
            </a:r>
            <a:r>
              <a:rPr lang="en-US" sz="2200" b="1" dirty="0">
                <a:solidFill>
                  <a:srgbClr val="7030A0"/>
                </a:solidFill>
              </a:rPr>
              <a:t> loại phân hữu cơ (</a:t>
            </a:r>
            <a:r>
              <a:rPr lang="en-US" sz="2200" b="1" dirty="0" err="1">
                <a:solidFill>
                  <a:srgbClr val="7030A0"/>
                </a:solidFill>
              </a:rPr>
              <a:t>ví</a:t>
            </a:r>
            <a:r>
              <a:rPr lang="en-US" sz="2200" b="1" dirty="0">
                <a:solidFill>
                  <a:srgbClr val="7030A0"/>
                </a:solidFill>
              </a:rPr>
              <a:t> </a:t>
            </a:r>
            <a:r>
              <a:rPr lang="en-US" sz="2200" b="1" dirty="0" err="1">
                <a:solidFill>
                  <a:srgbClr val="7030A0"/>
                </a:solidFill>
              </a:rPr>
              <a:t>dụ</a:t>
            </a:r>
            <a:r>
              <a:rPr lang="en-US" sz="2200" b="1" dirty="0">
                <a:solidFill>
                  <a:srgbClr val="7030A0"/>
                </a:solidFill>
              </a:rPr>
              <a:t> 30,760 USD cho </a:t>
            </a:r>
            <a:r>
              <a:rPr lang="en-US" sz="2200" b="1" dirty="0" err="1">
                <a:solidFill>
                  <a:srgbClr val="7030A0"/>
                </a:solidFill>
              </a:rPr>
              <a:t>mỗi</a:t>
            </a:r>
            <a:r>
              <a:rPr lang="en-US" sz="2200" b="1" dirty="0">
                <a:solidFill>
                  <a:srgbClr val="7030A0"/>
                </a:solidFill>
              </a:rPr>
              <a:t> nhà </a:t>
            </a:r>
            <a:r>
              <a:rPr lang="en-US" sz="2200" b="1" dirty="0" err="1">
                <a:solidFill>
                  <a:srgbClr val="7030A0"/>
                </a:solidFill>
              </a:rPr>
              <a:t>máy</a:t>
            </a:r>
            <a:r>
              <a:rPr lang="en-US" sz="2200" b="1" dirty="0">
                <a:solidFill>
                  <a:srgbClr val="7030A0"/>
                </a:solidFill>
              </a:rPr>
              <a:t> sản xuất phân bón </a:t>
            </a:r>
            <a:r>
              <a:rPr lang="en-US" sz="2200" b="1" dirty="0" err="1">
                <a:solidFill>
                  <a:srgbClr val="7030A0"/>
                </a:solidFill>
              </a:rPr>
              <a:t>sinh</a:t>
            </a:r>
            <a:r>
              <a:rPr lang="en-US" sz="2200" b="1" dirty="0">
                <a:solidFill>
                  <a:srgbClr val="7030A0"/>
                </a:solidFill>
              </a:rPr>
              <a:t> </a:t>
            </a:r>
            <a:r>
              <a:rPr lang="en-US" sz="2200" b="1" dirty="0" smtClean="0">
                <a:solidFill>
                  <a:srgbClr val="7030A0"/>
                </a:solidFill>
              </a:rPr>
              <a:t>học), </a:t>
            </a:r>
            <a:r>
              <a:rPr lang="en-US" sz="2200" b="1" dirty="0" err="1" smtClean="0">
                <a:solidFill>
                  <a:srgbClr val="7030A0"/>
                </a:solidFill>
              </a:rPr>
              <a:t>ngân</a:t>
            </a:r>
            <a:r>
              <a:rPr lang="en-US" sz="2200" b="1" dirty="0" smtClean="0">
                <a:solidFill>
                  <a:srgbClr val="7030A0"/>
                </a:solidFill>
              </a:rPr>
              <a:t> </a:t>
            </a:r>
            <a:r>
              <a:rPr lang="en-US" sz="2200" b="1" dirty="0" err="1">
                <a:solidFill>
                  <a:srgbClr val="7030A0"/>
                </a:solidFill>
              </a:rPr>
              <a:t>hàng</a:t>
            </a:r>
            <a:r>
              <a:rPr lang="en-US" sz="2200" b="1" dirty="0">
                <a:solidFill>
                  <a:srgbClr val="7030A0"/>
                </a:solidFill>
              </a:rPr>
              <a:t> cho </a:t>
            </a:r>
            <a:r>
              <a:rPr lang="en-US" sz="2200" b="1" dirty="0" err="1">
                <a:solidFill>
                  <a:srgbClr val="7030A0"/>
                </a:solidFill>
              </a:rPr>
              <a:t>vay</a:t>
            </a:r>
            <a:r>
              <a:rPr lang="en-US" sz="2200" b="1" dirty="0">
                <a:solidFill>
                  <a:srgbClr val="7030A0"/>
                </a:solidFill>
              </a:rPr>
              <a:t> đến 50% chi </a:t>
            </a:r>
            <a:r>
              <a:rPr lang="en-US" sz="2200" b="1" dirty="0" err="1">
                <a:solidFill>
                  <a:srgbClr val="7030A0"/>
                </a:solidFill>
              </a:rPr>
              <a:t>phí</a:t>
            </a:r>
            <a:r>
              <a:rPr lang="en-US" sz="2200" b="1" dirty="0">
                <a:solidFill>
                  <a:srgbClr val="7030A0"/>
                </a:solidFill>
              </a:rPr>
              <a:t>, </a:t>
            </a:r>
            <a:r>
              <a:rPr lang="en-US" sz="2200" b="1" dirty="0" err="1">
                <a:solidFill>
                  <a:srgbClr val="7030A0"/>
                </a:solidFill>
              </a:rPr>
              <a:t>phần</a:t>
            </a:r>
            <a:r>
              <a:rPr lang="en-US" sz="2200" b="1" dirty="0">
                <a:solidFill>
                  <a:srgbClr val="7030A0"/>
                </a:solidFill>
              </a:rPr>
              <a:t> </a:t>
            </a:r>
            <a:r>
              <a:rPr lang="en-US" sz="2200" b="1" dirty="0" err="1">
                <a:solidFill>
                  <a:srgbClr val="7030A0"/>
                </a:solidFill>
              </a:rPr>
              <a:t>còn</a:t>
            </a:r>
            <a:r>
              <a:rPr lang="en-US" sz="2200" b="1" dirty="0">
                <a:solidFill>
                  <a:srgbClr val="7030A0"/>
                </a:solidFill>
              </a:rPr>
              <a:t> </a:t>
            </a:r>
            <a:r>
              <a:rPr lang="en-US" sz="2200" b="1" dirty="0" err="1">
                <a:solidFill>
                  <a:srgbClr val="7030A0"/>
                </a:solidFill>
              </a:rPr>
              <a:t>lại</a:t>
            </a:r>
            <a:r>
              <a:rPr lang="en-US" sz="2200" b="1" dirty="0">
                <a:solidFill>
                  <a:srgbClr val="7030A0"/>
                </a:solidFill>
              </a:rPr>
              <a:t> 25% </a:t>
            </a:r>
            <a:r>
              <a:rPr lang="en-US" sz="2200" b="1" dirty="0" err="1">
                <a:solidFill>
                  <a:srgbClr val="7030A0"/>
                </a:solidFill>
              </a:rPr>
              <a:t>là</a:t>
            </a:r>
            <a:r>
              <a:rPr lang="en-US" sz="2200" b="1" dirty="0">
                <a:solidFill>
                  <a:srgbClr val="7030A0"/>
                </a:solidFill>
              </a:rPr>
              <a:t> </a:t>
            </a:r>
            <a:r>
              <a:rPr lang="en-US" sz="2200" b="1" dirty="0" err="1">
                <a:solidFill>
                  <a:srgbClr val="7030A0"/>
                </a:solidFill>
              </a:rPr>
              <a:t>vốn</a:t>
            </a:r>
            <a:r>
              <a:rPr lang="en-US" sz="2200" b="1" dirty="0">
                <a:solidFill>
                  <a:srgbClr val="7030A0"/>
                </a:solidFill>
              </a:rPr>
              <a:t> của </a:t>
            </a:r>
            <a:r>
              <a:rPr lang="en-US" sz="2200" b="1" dirty="0" err="1">
                <a:solidFill>
                  <a:srgbClr val="7030A0"/>
                </a:solidFill>
              </a:rPr>
              <a:t>doanh</a:t>
            </a:r>
            <a:r>
              <a:rPr lang="en-US" sz="2200" b="1" dirty="0">
                <a:solidFill>
                  <a:srgbClr val="7030A0"/>
                </a:solidFill>
              </a:rPr>
              <a:t> </a:t>
            </a:r>
            <a:r>
              <a:rPr lang="en-US" sz="2200" b="1" dirty="0" err="1">
                <a:solidFill>
                  <a:srgbClr val="7030A0"/>
                </a:solidFill>
              </a:rPr>
              <a:t>nghiệp</a:t>
            </a:r>
            <a:r>
              <a:rPr lang="en-US" sz="2200" b="1" dirty="0">
                <a:solidFill>
                  <a:srgbClr val="7030A0"/>
                </a:solidFill>
              </a:rPr>
              <a:t>. </a:t>
            </a:r>
            <a:r>
              <a:rPr lang="en-US" sz="2200" b="1" dirty="0" err="1">
                <a:solidFill>
                  <a:srgbClr val="7030A0"/>
                </a:solidFill>
              </a:rPr>
              <a:t>Thời</a:t>
            </a:r>
            <a:r>
              <a:rPr lang="en-US" sz="2200" b="1" dirty="0">
                <a:solidFill>
                  <a:srgbClr val="7030A0"/>
                </a:solidFill>
              </a:rPr>
              <a:t> </a:t>
            </a:r>
            <a:r>
              <a:rPr lang="en-US" sz="2200" b="1" dirty="0" err="1">
                <a:solidFill>
                  <a:srgbClr val="7030A0"/>
                </a:solidFill>
              </a:rPr>
              <a:t>gian</a:t>
            </a:r>
            <a:r>
              <a:rPr lang="en-US" sz="2200" b="1" dirty="0">
                <a:solidFill>
                  <a:srgbClr val="7030A0"/>
                </a:solidFill>
              </a:rPr>
              <a:t> </a:t>
            </a:r>
            <a:r>
              <a:rPr lang="en-US" sz="2200" b="1" dirty="0" err="1">
                <a:solidFill>
                  <a:srgbClr val="7030A0"/>
                </a:solidFill>
              </a:rPr>
              <a:t>hoàn</a:t>
            </a:r>
            <a:r>
              <a:rPr lang="en-US" sz="2200" b="1" dirty="0">
                <a:solidFill>
                  <a:srgbClr val="7030A0"/>
                </a:solidFill>
              </a:rPr>
              <a:t> </a:t>
            </a:r>
            <a:r>
              <a:rPr lang="en-US" sz="2200" b="1" dirty="0" err="1">
                <a:solidFill>
                  <a:srgbClr val="7030A0"/>
                </a:solidFill>
              </a:rPr>
              <a:t>trả</a:t>
            </a:r>
            <a:r>
              <a:rPr lang="en-US" sz="2200" b="1" dirty="0">
                <a:solidFill>
                  <a:srgbClr val="7030A0"/>
                </a:solidFill>
              </a:rPr>
              <a:t> </a:t>
            </a:r>
            <a:r>
              <a:rPr lang="en-US" sz="2200" b="1" dirty="0" err="1">
                <a:solidFill>
                  <a:srgbClr val="7030A0"/>
                </a:solidFill>
              </a:rPr>
              <a:t>vốn</a:t>
            </a:r>
            <a:r>
              <a:rPr lang="en-US" sz="2200" b="1" dirty="0">
                <a:solidFill>
                  <a:srgbClr val="7030A0"/>
                </a:solidFill>
              </a:rPr>
              <a:t> </a:t>
            </a:r>
            <a:r>
              <a:rPr lang="en-US" sz="2200" b="1" dirty="0" err="1">
                <a:solidFill>
                  <a:srgbClr val="7030A0"/>
                </a:solidFill>
              </a:rPr>
              <a:t>vay</a:t>
            </a:r>
            <a:r>
              <a:rPr lang="en-US" sz="2200" b="1" dirty="0">
                <a:solidFill>
                  <a:srgbClr val="7030A0"/>
                </a:solidFill>
              </a:rPr>
              <a:t> </a:t>
            </a:r>
            <a:r>
              <a:rPr lang="en-US" sz="2200" b="1" dirty="0" err="1">
                <a:solidFill>
                  <a:srgbClr val="7030A0"/>
                </a:solidFill>
              </a:rPr>
              <a:t>là</a:t>
            </a:r>
            <a:r>
              <a:rPr lang="en-US" sz="2200" b="1" dirty="0">
                <a:solidFill>
                  <a:srgbClr val="7030A0"/>
                </a:solidFill>
              </a:rPr>
              <a:t> 8-10 năm.</a:t>
            </a:r>
          </a:p>
          <a:p>
            <a:endParaRPr lang="en-US" sz="1600" dirty="0" smtClean="0"/>
          </a:p>
          <a:p>
            <a:r>
              <a:rPr lang="en-US" sz="1600" dirty="0" err="1" smtClean="0">
                <a:solidFill>
                  <a:srgbClr val="0070C0"/>
                </a:solidFill>
              </a:rPr>
              <a:t>Anindita</a:t>
            </a:r>
            <a:r>
              <a:rPr lang="en-US" sz="1600" dirty="0" smtClean="0">
                <a:solidFill>
                  <a:srgbClr val="0070C0"/>
                </a:solidFill>
              </a:rPr>
              <a:t> </a:t>
            </a:r>
            <a:r>
              <a:rPr lang="en-US" sz="1600" dirty="0" err="1">
                <a:solidFill>
                  <a:srgbClr val="0070C0"/>
                </a:solidFill>
              </a:rPr>
              <a:t>Dey</a:t>
            </a:r>
            <a:r>
              <a:rPr lang="en-US" sz="1600" dirty="0">
                <a:solidFill>
                  <a:srgbClr val="0070C0"/>
                </a:solidFill>
              </a:rPr>
              <a:t> (2014) Agriculture ministry boost to organic </a:t>
            </a:r>
            <a:r>
              <a:rPr lang="en-US" sz="1600" dirty="0" smtClean="0">
                <a:solidFill>
                  <a:srgbClr val="0070C0"/>
                </a:solidFill>
              </a:rPr>
              <a:t>fertilizers</a:t>
            </a:r>
            <a:endParaRPr lang="en-US" sz="1600" dirty="0">
              <a:solidFill>
                <a:srgbClr val="0070C0"/>
              </a:solidFill>
            </a:endParaRPr>
          </a:p>
        </p:txBody>
      </p:sp>
    </p:spTree>
    <p:extLst>
      <p:ext uri="{BB962C8B-B14F-4D97-AF65-F5344CB8AC3E}">
        <p14:creationId xmlns:p14="http://schemas.microsoft.com/office/powerpoint/2010/main" val="292281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949" y="914009"/>
            <a:ext cx="2913560" cy="218516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9280" y="746080"/>
            <a:ext cx="1867857" cy="249047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965" y="3829147"/>
            <a:ext cx="2820315" cy="211523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7667" y="3778025"/>
            <a:ext cx="2913560" cy="2185169"/>
          </a:xfrm>
          <a:prstGeom prst="rect">
            <a:avLst/>
          </a:prstGeom>
        </p:spPr>
      </p:pic>
      <p:sp>
        <p:nvSpPr>
          <p:cNvPr id="3" name="TextBox 2"/>
          <p:cNvSpPr txBox="1"/>
          <p:nvPr/>
        </p:nvSpPr>
        <p:spPr>
          <a:xfrm>
            <a:off x="1862666" y="237067"/>
            <a:ext cx="4524747" cy="369332"/>
          </a:xfrm>
          <a:prstGeom prst="rect">
            <a:avLst/>
          </a:prstGeom>
          <a:noFill/>
        </p:spPr>
        <p:txBody>
          <a:bodyPr wrap="square" rtlCol="0">
            <a:spAutoFit/>
          </a:bodyPr>
          <a:lstStyle/>
          <a:p>
            <a:pPr algn="ctr"/>
            <a:r>
              <a:rPr lang="en-US" b="1" dirty="0" err="1" smtClean="0">
                <a:solidFill>
                  <a:srgbClr val="0070C0"/>
                </a:solidFill>
              </a:rPr>
              <a:t>Máy</a:t>
            </a:r>
            <a:r>
              <a:rPr lang="en-US" b="1" dirty="0" smtClean="0">
                <a:solidFill>
                  <a:srgbClr val="0070C0"/>
                </a:solidFill>
              </a:rPr>
              <a:t> phát </a:t>
            </a:r>
            <a:r>
              <a:rPr lang="en-US" b="1" dirty="0" err="1" smtClean="0">
                <a:solidFill>
                  <a:srgbClr val="0070C0"/>
                </a:solidFill>
              </a:rPr>
              <a:t>điện</a:t>
            </a:r>
            <a:r>
              <a:rPr lang="en-US" b="1" dirty="0" smtClean="0">
                <a:solidFill>
                  <a:srgbClr val="0070C0"/>
                </a:solidFill>
              </a:rPr>
              <a:t> </a:t>
            </a:r>
            <a:r>
              <a:rPr lang="en-US" b="1" dirty="0" err="1" smtClean="0">
                <a:solidFill>
                  <a:srgbClr val="0070C0"/>
                </a:solidFill>
              </a:rPr>
              <a:t>chạy</a:t>
            </a:r>
            <a:r>
              <a:rPr lang="en-US" b="1" dirty="0" smtClean="0">
                <a:solidFill>
                  <a:srgbClr val="0070C0"/>
                </a:solidFill>
              </a:rPr>
              <a:t> </a:t>
            </a:r>
            <a:r>
              <a:rPr lang="en-US" b="1" dirty="0" err="1" smtClean="0">
                <a:solidFill>
                  <a:srgbClr val="0070C0"/>
                </a:solidFill>
              </a:rPr>
              <a:t>bằng</a:t>
            </a:r>
            <a:r>
              <a:rPr lang="en-US" b="1" dirty="0" smtClean="0">
                <a:solidFill>
                  <a:srgbClr val="0070C0"/>
                </a:solidFill>
              </a:rPr>
              <a:t> biogas </a:t>
            </a:r>
            <a:endParaRPr lang="en-US" b="1" dirty="0">
              <a:solidFill>
                <a:srgbClr val="0070C0"/>
              </a:solidFill>
            </a:endParaRPr>
          </a:p>
        </p:txBody>
      </p:sp>
      <p:sp>
        <p:nvSpPr>
          <p:cNvPr id="8" name="TextBox 7"/>
          <p:cNvSpPr txBox="1"/>
          <p:nvPr/>
        </p:nvSpPr>
        <p:spPr>
          <a:xfrm>
            <a:off x="148022" y="3287818"/>
            <a:ext cx="8652933" cy="369332"/>
          </a:xfrm>
          <a:prstGeom prst="rect">
            <a:avLst/>
          </a:prstGeom>
          <a:noFill/>
        </p:spPr>
        <p:txBody>
          <a:bodyPr wrap="square" rtlCol="0">
            <a:spAutoFit/>
          </a:bodyPr>
          <a:lstStyle/>
          <a:p>
            <a:r>
              <a:rPr lang="en-US" dirty="0"/>
              <a:t> </a:t>
            </a:r>
            <a:r>
              <a:rPr lang="en-US" sz="1600" dirty="0"/>
              <a:t>Manufacturing workshop (Hoang Lan, HCM City)                  Small generator at household (Ben Tre)</a:t>
            </a:r>
          </a:p>
        </p:txBody>
      </p:sp>
      <p:sp>
        <p:nvSpPr>
          <p:cNvPr id="9" name="TextBox 8"/>
          <p:cNvSpPr txBox="1"/>
          <p:nvPr/>
        </p:nvSpPr>
        <p:spPr>
          <a:xfrm>
            <a:off x="939965" y="6243487"/>
            <a:ext cx="7340435" cy="446892"/>
          </a:xfrm>
          <a:prstGeom prst="rect">
            <a:avLst/>
          </a:prstGeom>
          <a:noFill/>
        </p:spPr>
        <p:txBody>
          <a:bodyPr wrap="square" rtlCol="0">
            <a:spAutoFit/>
          </a:bodyPr>
          <a:lstStyle/>
          <a:p>
            <a:r>
              <a:rPr lang="en-US" dirty="0"/>
              <a:t>              </a:t>
            </a:r>
            <a:r>
              <a:rPr lang="en-US" sz="1600" dirty="0"/>
              <a:t>Medium generator with H</a:t>
            </a:r>
            <a:r>
              <a:rPr lang="en-US" sz="1600" baseline="-25000" dirty="0"/>
              <a:t>2</a:t>
            </a:r>
            <a:r>
              <a:rPr lang="en-US" sz="1600" dirty="0"/>
              <a:t>S filter (Thanh Phu Com. Binh Dinh)  </a:t>
            </a:r>
          </a:p>
        </p:txBody>
      </p:sp>
      <p:sp>
        <p:nvSpPr>
          <p:cNvPr id="10" name="TextBox 9"/>
          <p:cNvSpPr txBox="1"/>
          <p:nvPr/>
        </p:nvSpPr>
        <p:spPr>
          <a:xfrm>
            <a:off x="7061198" y="6369799"/>
            <a:ext cx="1964267" cy="369332"/>
          </a:xfrm>
          <a:prstGeom prst="rect">
            <a:avLst/>
          </a:prstGeom>
          <a:noFill/>
        </p:spPr>
        <p:txBody>
          <a:bodyPr wrap="square" rtlCol="0">
            <a:spAutoFit/>
          </a:bodyPr>
          <a:lstStyle/>
          <a:p>
            <a:r>
              <a:rPr lang="en-US" i="1" dirty="0"/>
              <a:t>    Photo by BBB</a:t>
            </a:r>
          </a:p>
        </p:txBody>
      </p:sp>
    </p:spTree>
    <p:extLst>
      <p:ext uri="{BB962C8B-B14F-4D97-AF65-F5344CB8AC3E}">
        <p14:creationId xmlns:p14="http://schemas.microsoft.com/office/powerpoint/2010/main" val="1745356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49840" y="4078380"/>
            <a:ext cx="4113213" cy="23211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r>
              <a:rPr lang="en-US" b="1" i="1" dirty="0"/>
              <a:t>Chiến lược quốc gia bảo vệ môi trường đến năm 2020 và định hướng đến năm </a:t>
            </a:r>
            <a:r>
              <a:rPr lang="en-US" b="1" i="1" dirty="0" smtClean="0"/>
              <a:t>2030</a:t>
            </a:r>
            <a:r>
              <a:rPr lang="en-US" i="1" dirty="0" smtClean="0"/>
              <a:t> </a:t>
            </a:r>
            <a:r>
              <a:rPr lang="en-US" dirty="0" smtClean="0"/>
              <a:t>(</a:t>
            </a:r>
            <a:r>
              <a:rPr lang="en-US" dirty="0"/>
              <a:t>Quyết định số 1216/QĐ-TTg </a:t>
            </a:r>
            <a:r>
              <a:rPr lang="en-US" dirty="0" smtClean="0"/>
              <a:t>- 2012)</a:t>
            </a:r>
            <a:endParaRPr lang="en-US" b="1" i="1" dirty="0" smtClean="0"/>
          </a:p>
          <a:p>
            <a:r>
              <a:rPr lang="en-US" b="1" i="1" dirty="0"/>
              <a:t>Kế hoạch thực hiện Chiến lược quốc gia về bảo vệ môi trường đến năm </a:t>
            </a:r>
            <a:r>
              <a:rPr lang="en-US" b="1" i="1" dirty="0" smtClean="0"/>
              <a:t>2020 </a:t>
            </a:r>
            <a:r>
              <a:rPr lang="en-US" dirty="0"/>
              <a:t>(</a:t>
            </a:r>
            <a:r>
              <a:rPr lang="en-US" dirty="0" smtClean="0"/>
              <a:t>Quyết </a:t>
            </a:r>
            <a:r>
              <a:rPr lang="en-US" dirty="0"/>
              <a:t>định số 166/QĐ-TTg </a:t>
            </a:r>
            <a:r>
              <a:rPr lang="mr-IN" dirty="0" smtClean="0"/>
              <a:t>–</a:t>
            </a:r>
            <a:r>
              <a:rPr lang="en-US" dirty="0" smtClean="0"/>
              <a:t> 2014) </a:t>
            </a:r>
            <a:endParaRPr lang="en-US" dirty="0"/>
          </a:p>
          <a:p>
            <a:endParaRPr lang="en-US" b="1" i="1" dirty="0"/>
          </a:p>
        </p:txBody>
      </p:sp>
      <p:sp>
        <p:nvSpPr>
          <p:cNvPr id="16" name="Hexagon 15"/>
          <p:cNvSpPr/>
          <p:nvPr/>
        </p:nvSpPr>
        <p:spPr>
          <a:xfrm>
            <a:off x="504822" y="1041968"/>
            <a:ext cx="4113213" cy="975086"/>
          </a:xfrm>
          <a:prstGeom prst="hexagon">
            <a:avLst/>
          </a:prstGeom>
          <a:gradFill flip="none" rotWithShape="1">
            <a:gsLst>
              <a:gs pos="40000">
                <a:schemeClr val="accent6"/>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smtClean="0">
                <a:solidFill>
                  <a:srgbClr val="0000FF"/>
                </a:solidFill>
              </a:rPr>
              <a:t>LUẬT BẢO VỆ MÔI TRƯỜNG 2014</a:t>
            </a:r>
            <a:endParaRPr lang="en-US" sz="2000" b="1" dirty="0">
              <a:solidFill>
                <a:srgbClr val="0000FF"/>
              </a:solidFill>
            </a:endParaRPr>
          </a:p>
        </p:txBody>
      </p:sp>
      <p:sp>
        <p:nvSpPr>
          <p:cNvPr id="15373" name="TextBox 17"/>
          <p:cNvSpPr txBox="1">
            <a:spLocks noChangeArrowheads="1"/>
          </p:cNvSpPr>
          <p:nvPr/>
        </p:nvSpPr>
        <p:spPr bwMode="auto">
          <a:xfrm>
            <a:off x="0" y="300878"/>
            <a:ext cx="900588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300" b="1" dirty="0" smtClean="0">
                <a:solidFill>
                  <a:srgbClr val="660066"/>
                </a:solidFill>
              </a:rPr>
              <a:t>VĂN BẢN LUẬT PHÁP LIÊN QUAN ĐẾN QUẢN LÝ CHẤT THẢI CHĂN NUÔI</a:t>
            </a:r>
            <a:endParaRPr lang="en-US" sz="2300" b="1" dirty="0">
              <a:solidFill>
                <a:srgbClr val="660066"/>
              </a:solidFill>
            </a:endParaRPr>
          </a:p>
        </p:txBody>
      </p:sp>
      <p:sp>
        <p:nvSpPr>
          <p:cNvPr id="18" name="Hexagon 17"/>
          <p:cNvSpPr/>
          <p:nvPr/>
        </p:nvSpPr>
        <p:spPr>
          <a:xfrm>
            <a:off x="4784078" y="1023318"/>
            <a:ext cx="4113213" cy="974725"/>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smtClean="0">
                <a:solidFill>
                  <a:srgbClr val="0000FF"/>
                </a:solidFill>
              </a:rPr>
              <a:t>LUẬT TÀI NGUYÊN NƯỚC 2012</a:t>
            </a:r>
            <a:endParaRPr lang="en-US" sz="2000" b="1" dirty="0">
              <a:solidFill>
                <a:srgbClr val="0000FF"/>
              </a:solidFill>
            </a:endParaRPr>
          </a:p>
        </p:txBody>
      </p:sp>
      <p:sp>
        <p:nvSpPr>
          <p:cNvPr id="19" name="Rectangle 18"/>
          <p:cNvSpPr/>
          <p:nvPr/>
        </p:nvSpPr>
        <p:spPr bwMode="auto">
          <a:xfrm>
            <a:off x="4618035" y="4094644"/>
            <a:ext cx="4113213" cy="23211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r>
              <a:rPr lang="en-US" b="1" i="1" dirty="0"/>
              <a:t>Xử phạt hành vi vi phạm các quy định về bảo vệ môi trường</a:t>
            </a:r>
            <a:endParaRPr lang="en-US" dirty="0"/>
          </a:p>
          <a:p>
            <a:r>
              <a:rPr lang="en-US" dirty="0" smtClean="0"/>
              <a:t>(Nghị </a:t>
            </a:r>
            <a:r>
              <a:rPr lang="en-US" dirty="0"/>
              <a:t>định số </a:t>
            </a:r>
            <a:r>
              <a:rPr lang="en-US" dirty="0" smtClean="0"/>
              <a:t>155/2016/NĐ-CP)</a:t>
            </a:r>
            <a:endParaRPr lang="en-US" i="1" dirty="0"/>
          </a:p>
        </p:txBody>
      </p:sp>
      <p:sp>
        <p:nvSpPr>
          <p:cNvPr id="20" name="Oval 19"/>
          <p:cNvSpPr/>
          <p:nvPr/>
        </p:nvSpPr>
        <p:spPr>
          <a:xfrm>
            <a:off x="836908" y="2196331"/>
            <a:ext cx="7894340" cy="1750818"/>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smtClean="0">
              <a:solidFill>
                <a:srgbClr val="FF0000"/>
              </a:solidFill>
            </a:endParaRPr>
          </a:p>
          <a:p>
            <a:pPr algn="ctr">
              <a:defRPr/>
            </a:pPr>
            <a:endParaRPr lang="en-US" b="1" dirty="0">
              <a:solidFill>
                <a:srgbClr val="FF0000"/>
              </a:solidFill>
            </a:endParaRPr>
          </a:p>
          <a:p>
            <a:pPr algn="ctr">
              <a:defRPr/>
            </a:pPr>
            <a:r>
              <a:rPr lang="en-US" sz="2000" b="1" dirty="0" smtClean="0">
                <a:solidFill>
                  <a:srgbClr val="FF0000"/>
                </a:solidFill>
              </a:rPr>
              <a:t>PHÁT TRIỂN BỀN VỮNG</a:t>
            </a:r>
          </a:p>
          <a:p>
            <a:pPr algn="ctr">
              <a:defRPr/>
            </a:pPr>
            <a:r>
              <a:rPr lang="vi-VN" sz="1600" dirty="0" smtClean="0">
                <a:solidFill>
                  <a:srgbClr val="7030A0"/>
                </a:solidFill>
                <a:latin typeface="Calibri" charset="0"/>
                <a:ea typeface="Calibri" charset="0"/>
                <a:cs typeface="Calibri" charset="0"/>
              </a:rPr>
              <a:t>Chiến lược phát triển bền vững 2011-2020 </a:t>
            </a:r>
          </a:p>
          <a:p>
            <a:pPr algn="ctr">
              <a:defRPr/>
            </a:pPr>
            <a:r>
              <a:rPr lang="en-US" sz="1600" dirty="0" smtClean="0">
                <a:solidFill>
                  <a:srgbClr val="7030A0"/>
                </a:solidFill>
                <a:latin typeface="Calibri" charset="0"/>
                <a:ea typeface="Calibri" charset="0"/>
                <a:cs typeface="Calibri" charset="0"/>
              </a:rPr>
              <a:t>(QĐ. 432/QĐ-TTg - 2011) </a:t>
            </a:r>
          </a:p>
          <a:p>
            <a:pPr algn="ctr">
              <a:defRPr/>
            </a:pPr>
            <a:r>
              <a:rPr lang="en-US" sz="1600" dirty="0" smtClean="0">
                <a:solidFill>
                  <a:srgbClr val="7030A0"/>
                </a:solidFill>
                <a:latin typeface="Calibri" charset="0"/>
                <a:ea typeface="Calibri" charset="0"/>
                <a:cs typeface="Calibri" charset="0"/>
              </a:rPr>
              <a:t>Chương trình hành động quốc gia </a:t>
            </a:r>
            <a:r>
              <a:rPr lang="vi-VN" sz="1600" dirty="0" smtClean="0">
                <a:solidFill>
                  <a:srgbClr val="7030A0"/>
                </a:solidFill>
                <a:latin typeface="Calibri" charset="0"/>
                <a:ea typeface="Calibri" charset="0"/>
                <a:cs typeface="Calibri" charset="0"/>
              </a:rPr>
              <a:t>(QĐ622/QD-TTg - 2017) </a:t>
            </a:r>
          </a:p>
          <a:p>
            <a:pPr algn="ctr">
              <a:defRPr/>
            </a:pPr>
            <a:endParaRPr lang="en-US" sz="1600" b="1" dirty="0" smtClean="0">
              <a:solidFill>
                <a:srgbClr val="FF0000"/>
              </a:solidFill>
            </a:endParaRPr>
          </a:p>
          <a:p>
            <a:pPr algn="ctr">
              <a:defRPr/>
            </a:pPr>
            <a:endParaRPr lang="en-US" sz="1600" b="1" dirty="0">
              <a:solidFill>
                <a:schemeClr val="tx1"/>
              </a:solidFill>
            </a:endParaRPr>
          </a:p>
          <a:p>
            <a:pPr algn="ctr">
              <a:defRPr/>
            </a:pPr>
            <a:endParaRPr lang="en-US" sz="1600" b="1" dirty="0">
              <a:solidFill>
                <a:srgbClr val="FF0000"/>
              </a:solidFill>
            </a:endParaRPr>
          </a:p>
        </p:txBody>
      </p:sp>
    </p:spTree>
    <p:extLst>
      <p:ext uri="{BB962C8B-B14F-4D97-AF65-F5344CB8AC3E}">
        <p14:creationId xmlns:p14="http://schemas.microsoft.com/office/powerpoint/2010/main" val="1470092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353098" y="1104077"/>
            <a:ext cx="1744805" cy="232640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0359" y="1335687"/>
            <a:ext cx="2648691" cy="198651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4332" y="4085038"/>
            <a:ext cx="2407901" cy="1805925"/>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0359" y="4000848"/>
            <a:ext cx="2648691" cy="1986518"/>
          </a:xfrm>
          <a:prstGeom prst="rect">
            <a:avLst/>
          </a:prstGeom>
        </p:spPr>
      </p:pic>
      <p:sp>
        <p:nvSpPr>
          <p:cNvPr id="7" name="TextBox 6"/>
          <p:cNvSpPr txBox="1"/>
          <p:nvPr/>
        </p:nvSpPr>
        <p:spPr>
          <a:xfrm>
            <a:off x="1744133" y="406400"/>
            <a:ext cx="5300134" cy="369332"/>
          </a:xfrm>
          <a:prstGeom prst="rect">
            <a:avLst/>
          </a:prstGeom>
          <a:noFill/>
        </p:spPr>
        <p:txBody>
          <a:bodyPr wrap="square" rtlCol="0">
            <a:spAutoFit/>
          </a:bodyPr>
          <a:lstStyle/>
          <a:p>
            <a:pPr algn="ctr"/>
            <a:r>
              <a:rPr lang="en-US" b="1" dirty="0" err="1" smtClean="0">
                <a:solidFill>
                  <a:srgbClr val="0070C0"/>
                </a:solidFill>
              </a:rPr>
              <a:t>Hầm</a:t>
            </a:r>
            <a:r>
              <a:rPr lang="en-US" b="1" dirty="0" smtClean="0">
                <a:solidFill>
                  <a:srgbClr val="0070C0"/>
                </a:solidFill>
              </a:rPr>
              <a:t> biogas biogas quy </a:t>
            </a:r>
            <a:r>
              <a:rPr lang="en-US" b="1" dirty="0" err="1" smtClean="0">
                <a:solidFill>
                  <a:srgbClr val="0070C0"/>
                </a:solidFill>
              </a:rPr>
              <a:t>mô</a:t>
            </a:r>
            <a:r>
              <a:rPr lang="en-US" b="1" dirty="0" smtClean="0">
                <a:solidFill>
                  <a:srgbClr val="0070C0"/>
                </a:solidFill>
              </a:rPr>
              <a:t> vừa</a:t>
            </a:r>
            <a:endParaRPr lang="en-US" b="1" dirty="0">
              <a:solidFill>
                <a:srgbClr val="0070C0"/>
              </a:solidFill>
            </a:endParaRPr>
          </a:p>
        </p:txBody>
      </p:sp>
      <p:sp>
        <p:nvSpPr>
          <p:cNvPr id="4" name="TextBox 3"/>
          <p:cNvSpPr txBox="1"/>
          <p:nvPr/>
        </p:nvSpPr>
        <p:spPr>
          <a:xfrm>
            <a:off x="406400" y="3430483"/>
            <a:ext cx="8280400" cy="369332"/>
          </a:xfrm>
          <a:prstGeom prst="rect">
            <a:avLst/>
          </a:prstGeom>
          <a:noFill/>
        </p:spPr>
        <p:txBody>
          <a:bodyPr wrap="square" rtlCol="0">
            <a:spAutoFit/>
          </a:bodyPr>
          <a:lstStyle/>
          <a:p>
            <a:r>
              <a:rPr lang="en-US" dirty="0"/>
              <a:t>             Mr. Hoai Farm </a:t>
            </a:r>
            <a:r>
              <a:rPr lang="en-US" dirty="0" err="1"/>
              <a:t>Soc</a:t>
            </a:r>
            <a:r>
              <a:rPr lang="en-US" dirty="0"/>
              <a:t> Trang                                    Tinh </a:t>
            </a:r>
            <a:r>
              <a:rPr lang="en-US" dirty="0" err="1"/>
              <a:t>Toan</a:t>
            </a:r>
            <a:r>
              <a:rPr lang="en-US" dirty="0"/>
              <a:t> Com. Ha Tinh   </a:t>
            </a:r>
          </a:p>
        </p:txBody>
      </p:sp>
      <p:sp>
        <p:nvSpPr>
          <p:cNvPr id="8" name="TextBox 7"/>
          <p:cNvSpPr txBox="1"/>
          <p:nvPr/>
        </p:nvSpPr>
        <p:spPr>
          <a:xfrm>
            <a:off x="406400" y="6085003"/>
            <a:ext cx="8280400" cy="369332"/>
          </a:xfrm>
          <a:prstGeom prst="rect">
            <a:avLst/>
          </a:prstGeom>
          <a:noFill/>
        </p:spPr>
        <p:txBody>
          <a:bodyPr wrap="square" rtlCol="0">
            <a:spAutoFit/>
          </a:bodyPr>
          <a:lstStyle/>
          <a:p>
            <a:r>
              <a:rPr lang="en-US" dirty="0"/>
              <a:t>      Hop Luc Cooperative Ha Tinh                        Binh Minh Breeding Farm  Dong </a:t>
            </a:r>
            <a:r>
              <a:rPr lang="en-US" dirty="0" err="1"/>
              <a:t>Nai</a:t>
            </a:r>
            <a:r>
              <a:rPr lang="en-US" dirty="0"/>
              <a:t> </a:t>
            </a:r>
          </a:p>
        </p:txBody>
      </p:sp>
      <p:sp>
        <p:nvSpPr>
          <p:cNvPr id="9" name="TextBox 8"/>
          <p:cNvSpPr txBox="1"/>
          <p:nvPr/>
        </p:nvSpPr>
        <p:spPr>
          <a:xfrm>
            <a:off x="7349060" y="6471397"/>
            <a:ext cx="1778002" cy="369332"/>
          </a:xfrm>
          <a:prstGeom prst="rect">
            <a:avLst/>
          </a:prstGeom>
          <a:noFill/>
        </p:spPr>
        <p:txBody>
          <a:bodyPr wrap="square" rtlCol="0">
            <a:spAutoFit/>
          </a:bodyPr>
          <a:lstStyle/>
          <a:p>
            <a:r>
              <a:rPr lang="en-US" i="1"/>
              <a:t>    Photo by BBB</a:t>
            </a:r>
          </a:p>
        </p:txBody>
      </p:sp>
    </p:spTree>
    <p:extLst>
      <p:ext uri="{BB962C8B-B14F-4D97-AF65-F5344CB8AC3E}">
        <p14:creationId xmlns:p14="http://schemas.microsoft.com/office/powerpoint/2010/main" val="3046111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533" y="3714863"/>
            <a:ext cx="2913560" cy="218517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3731" y="703818"/>
            <a:ext cx="3019909" cy="226493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0664" y="3714862"/>
            <a:ext cx="2913560" cy="218517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683" y="720751"/>
            <a:ext cx="2913560" cy="2185170"/>
          </a:xfrm>
          <a:prstGeom prst="rect">
            <a:avLst/>
          </a:prstGeom>
        </p:spPr>
      </p:pic>
      <p:sp>
        <p:nvSpPr>
          <p:cNvPr id="6" name="TextBox 5"/>
          <p:cNvSpPr txBox="1"/>
          <p:nvPr/>
        </p:nvSpPr>
        <p:spPr>
          <a:xfrm>
            <a:off x="414352" y="230664"/>
            <a:ext cx="7967650" cy="369332"/>
          </a:xfrm>
          <a:prstGeom prst="rect">
            <a:avLst/>
          </a:prstGeom>
          <a:noFill/>
        </p:spPr>
        <p:txBody>
          <a:bodyPr wrap="square" rtlCol="0">
            <a:spAutoFit/>
          </a:bodyPr>
          <a:lstStyle/>
          <a:p>
            <a:pPr algn="ctr"/>
            <a:r>
              <a:rPr lang="en-US" b="1" dirty="0" smtClean="0">
                <a:solidFill>
                  <a:srgbClr val="0070C0"/>
                </a:solidFill>
              </a:rPr>
              <a:t>Xử lý chất </a:t>
            </a:r>
            <a:r>
              <a:rPr lang="en-US" b="1" dirty="0" err="1" smtClean="0">
                <a:solidFill>
                  <a:srgbClr val="0070C0"/>
                </a:solidFill>
              </a:rPr>
              <a:t>thải</a:t>
            </a:r>
            <a:r>
              <a:rPr lang="en-US" b="1" dirty="0" smtClean="0">
                <a:solidFill>
                  <a:srgbClr val="0070C0"/>
                </a:solidFill>
              </a:rPr>
              <a:t> chăn nuôi </a:t>
            </a:r>
            <a:r>
              <a:rPr lang="en-US" b="1" dirty="0" err="1" smtClean="0">
                <a:solidFill>
                  <a:srgbClr val="0070C0"/>
                </a:solidFill>
              </a:rPr>
              <a:t>bò</a:t>
            </a:r>
            <a:r>
              <a:rPr lang="en-US" b="1" dirty="0" smtClean="0">
                <a:solidFill>
                  <a:srgbClr val="0070C0"/>
                </a:solidFill>
              </a:rPr>
              <a:t> </a:t>
            </a:r>
            <a:r>
              <a:rPr lang="en-US" b="1" dirty="0" err="1" smtClean="0">
                <a:solidFill>
                  <a:srgbClr val="0070C0"/>
                </a:solidFill>
              </a:rPr>
              <a:t>sữa</a:t>
            </a:r>
            <a:r>
              <a:rPr lang="en-US" b="1" dirty="0" smtClean="0">
                <a:solidFill>
                  <a:srgbClr val="0070C0"/>
                </a:solidFill>
              </a:rPr>
              <a:t> </a:t>
            </a:r>
            <a:r>
              <a:rPr lang="en-US" b="1" dirty="0" err="1" smtClean="0">
                <a:solidFill>
                  <a:srgbClr val="0070C0"/>
                </a:solidFill>
              </a:rPr>
              <a:t>trang</a:t>
            </a:r>
            <a:r>
              <a:rPr lang="en-US" b="1" dirty="0" smtClean="0">
                <a:solidFill>
                  <a:srgbClr val="0070C0"/>
                </a:solidFill>
              </a:rPr>
              <a:t> trại </a:t>
            </a:r>
            <a:r>
              <a:rPr lang="en-US" b="1" dirty="0" err="1" smtClean="0">
                <a:solidFill>
                  <a:srgbClr val="0070C0"/>
                </a:solidFill>
              </a:rPr>
              <a:t>Vinamilk</a:t>
            </a:r>
            <a:r>
              <a:rPr lang="en-US" b="1" dirty="0" smtClean="0">
                <a:solidFill>
                  <a:srgbClr val="0070C0"/>
                </a:solidFill>
              </a:rPr>
              <a:t>, </a:t>
            </a:r>
            <a:r>
              <a:rPr lang="en-US" b="1" dirty="0" err="1" smtClean="0">
                <a:solidFill>
                  <a:srgbClr val="0070C0"/>
                </a:solidFill>
              </a:rPr>
              <a:t>Bình</a:t>
            </a:r>
            <a:r>
              <a:rPr lang="en-US" b="1" dirty="0" smtClean="0">
                <a:solidFill>
                  <a:srgbClr val="0070C0"/>
                </a:solidFill>
              </a:rPr>
              <a:t> Định</a:t>
            </a:r>
            <a:endParaRPr lang="en-US" b="1" dirty="0">
              <a:solidFill>
                <a:srgbClr val="0070C0"/>
              </a:solidFill>
            </a:endParaRPr>
          </a:p>
        </p:txBody>
      </p:sp>
      <p:sp>
        <p:nvSpPr>
          <p:cNvPr id="7" name="TextBox 6"/>
          <p:cNvSpPr txBox="1"/>
          <p:nvPr/>
        </p:nvSpPr>
        <p:spPr>
          <a:xfrm>
            <a:off x="220133" y="3097199"/>
            <a:ext cx="8432800" cy="369332"/>
          </a:xfrm>
          <a:prstGeom prst="rect">
            <a:avLst/>
          </a:prstGeom>
          <a:noFill/>
        </p:spPr>
        <p:txBody>
          <a:bodyPr wrap="square" rtlCol="0">
            <a:spAutoFit/>
          </a:bodyPr>
          <a:lstStyle/>
          <a:p>
            <a:r>
              <a:rPr lang="en-US"/>
              <a:t>         Automatic solid waste collector                                    Manure separator</a:t>
            </a:r>
          </a:p>
        </p:txBody>
      </p:sp>
      <p:sp>
        <p:nvSpPr>
          <p:cNvPr id="8" name="TextBox 7"/>
          <p:cNvSpPr txBox="1"/>
          <p:nvPr/>
        </p:nvSpPr>
        <p:spPr>
          <a:xfrm>
            <a:off x="880532" y="6146664"/>
            <a:ext cx="7772401" cy="369332"/>
          </a:xfrm>
          <a:prstGeom prst="rect">
            <a:avLst/>
          </a:prstGeom>
          <a:noFill/>
        </p:spPr>
        <p:txBody>
          <a:bodyPr wrap="square" rtlCol="0">
            <a:spAutoFit/>
          </a:bodyPr>
          <a:lstStyle/>
          <a:p>
            <a:r>
              <a:rPr lang="en-US"/>
              <a:t>             Manure separated                             Wastewater going to the biogas </a:t>
            </a:r>
          </a:p>
        </p:txBody>
      </p:sp>
      <p:sp>
        <p:nvSpPr>
          <p:cNvPr id="10" name="TextBox 9"/>
          <p:cNvSpPr txBox="1"/>
          <p:nvPr/>
        </p:nvSpPr>
        <p:spPr>
          <a:xfrm>
            <a:off x="7216464" y="6459702"/>
            <a:ext cx="1775126" cy="369332"/>
          </a:xfrm>
          <a:prstGeom prst="rect">
            <a:avLst/>
          </a:prstGeom>
          <a:noFill/>
        </p:spPr>
        <p:txBody>
          <a:bodyPr wrap="square" rtlCol="0">
            <a:spAutoFit/>
          </a:bodyPr>
          <a:lstStyle/>
          <a:p>
            <a:r>
              <a:rPr lang="en-US" i="1"/>
              <a:t>    Photo by BBB</a:t>
            </a:r>
          </a:p>
        </p:txBody>
      </p:sp>
    </p:spTree>
    <p:extLst>
      <p:ext uri="{BB962C8B-B14F-4D97-AF65-F5344CB8AC3E}">
        <p14:creationId xmlns:p14="http://schemas.microsoft.com/office/powerpoint/2010/main" val="3425641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8420" y="723328"/>
            <a:ext cx="2913560" cy="2185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289" y="3787643"/>
            <a:ext cx="2648691" cy="198651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420" y="829345"/>
            <a:ext cx="2913560" cy="218516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2781" y="3720525"/>
            <a:ext cx="2648691" cy="1986518"/>
          </a:xfrm>
          <a:prstGeom prst="rect">
            <a:avLst/>
          </a:prstGeom>
        </p:spPr>
      </p:pic>
      <p:sp>
        <p:nvSpPr>
          <p:cNvPr id="9" name="TextBox 8"/>
          <p:cNvSpPr txBox="1"/>
          <p:nvPr/>
        </p:nvSpPr>
        <p:spPr>
          <a:xfrm>
            <a:off x="220133" y="3046400"/>
            <a:ext cx="8432800" cy="369332"/>
          </a:xfrm>
          <a:prstGeom prst="rect">
            <a:avLst/>
          </a:prstGeom>
          <a:noFill/>
        </p:spPr>
        <p:txBody>
          <a:bodyPr wrap="square" rtlCol="0">
            <a:spAutoFit/>
          </a:bodyPr>
          <a:lstStyle/>
          <a:p>
            <a:r>
              <a:rPr lang="en-US"/>
              <a:t>                  Manure separator                                              Wastewater pond</a:t>
            </a:r>
          </a:p>
        </p:txBody>
      </p:sp>
      <p:sp>
        <p:nvSpPr>
          <p:cNvPr id="10" name="TextBox 9"/>
          <p:cNvSpPr txBox="1"/>
          <p:nvPr/>
        </p:nvSpPr>
        <p:spPr>
          <a:xfrm>
            <a:off x="423335" y="5958933"/>
            <a:ext cx="3708401" cy="369332"/>
          </a:xfrm>
          <a:prstGeom prst="rect">
            <a:avLst/>
          </a:prstGeom>
          <a:noFill/>
        </p:spPr>
        <p:txBody>
          <a:bodyPr wrap="square" rtlCol="0">
            <a:spAutoFit/>
          </a:bodyPr>
          <a:lstStyle/>
          <a:p>
            <a:r>
              <a:rPr lang="en-US"/>
              <a:t>          Wastewater cleaning system</a:t>
            </a:r>
          </a:p>
        </p:txBody>
      </p:sp>
      <p:sp>
        <p:nvSpPr>
          <p:cNvPr id="2" name="TextBox 1"/>
          <p:cNvSpPr txBox="1"/>
          <p:nvPr/>
        </p:nvSpPr>
        <p:spPr>
          <a:xfrm>
            <a:off x="4758271" y="5908134"/>
            <a:ext cx="3098800" cy="646331"/>
          </a:xfrm>
          <a:prstGeom prst="rect">
            <a:avLst/>
          </a:prstGeom>
          <a:noFill/>
        </p:spPr>
        <p:txBody>
          <a:bodyPr wrap="square" rtlCol="0">
            <a:spAutoFit/>
          </a:bodyPr>
          <a:lstStyle/>
          <a:p>
            <a:r>
              <a:rPr lang="en-US"/>
              <a:t>Sao river receing wastewater after cleaning</a:t>
            </a:r>
          </a:p>
        </p:txBody>
      </p:sp>
      <p:sp>
        <p:nvSpPr>
          <p:cNvPr id="11" name="TextBox 10"/>
          <p:cNvSpPr txBox="1"/>
          <p:nvPr/>
        </p:nvSpPr>
        <p:spPr>
          <a:xfrm>
            <a:off x="7061198" y="6369799"/>
            <a:ext cx="1964267" cy="369332"/>
          </a:xfrm>
          <a:prstGeom prst="rect">
            <a:avLst/>
          </a:prstGeom>
          <a:noFill/>
        </p:spPr>
        <p:txBody>
          <a:bodyPr wrap="square" rtlCol="0">
            <a:spAutoFit/>
          </a:bodyPr>
          <a:lstStyle/>
          <a:p>
            <a:r>
              <a:rPr lang="en-US" i="1"/>
              <a:t>    Photo by BBB</a:t>
            </a:r>
          </a:p>
        </p:txBody>
      </p:sp>
      <p:sp>
        <p:nvSpPr>
          <p:cNvPr id="12" name="TextBox 11"/>
          <p:cNvSpPr txBox="1"/>
          <p:nvPr/>
        </p:nvSpPr>
        <p:spPr>
          <a:xfrm>
            <a:off x="1402600" y="133867"/>
            <a:ext cx="6711341" cy="369332"/>
          </a:xfrm>
          <a:prstGeom prst="rect">
            <a:avLst/>
          </a:prstGeom>
          <a:noFill/>
        </p:spPr>
        <p:txBody>
          <a:bodyPr wrap="square" rtlCol="0">
            <a:spAutoFit/>
          </a:bodyPr>
          <a:lstStyle/>
          <a:p>
            <a:r>
              <a:rPr lang="en-US" b="1" dirty="0">
                <a:solidFill>
                  <a:srgbClr val="0070C0"/>
                </a:solidFill>
              </a:rPr>
              <a:t>Xử lý chất </a:t>
            </a:r>
            <a:r>
              <a:rPr lang="en-US" b="1" dirty="0" err="1">
                <a:solidFill>
                  <a:srgbClr val="0070C0"/>
                </a:solidFill>
              </a:rPr>
              <a:t>thải</a:t>
            </a:r>
            <a:r>
              <a:rPr lang="en-US" b="1" dirty="0">
                <a:solidFill>
                  <a:srgbClr val="0070C0"/>
                </a:solidFill>
              </a:rPr>
              <a:t> chăn nuôi </a:t>
            </a:r>
            <a:r>
              <a:rPr lang="en-US" b="1" dirty="0" err="1">
                <a:solidFill>
                  <a:srgbClr val="0070C0"/>
                </a:solidFill>
              </a:rPr>
              <a:t>bò</a:t>
            </a:r>
            <a:r>
              <a:rPr lang="en-US" b="1" dirty="0">
                <a:solidFill>
                  <a:srgbClr val="0070C0"/>
                </a:solidFill>
              </a:rPr>
              <a:t> </a:t>
            </a:r>
            <a:r>
              <a:rPr lang="en-US" b="1" dirty="0" err="1">
                <a:solidFill>
                  <a:srgbClr val="0070C0"/>
                </a:solidFill>
              </a:rPr>
              <a:t>sữa</a:t>
            </a:r>
            <a:r>
              <a:rPr lang="en-US" b="1" dirty="0">
                <a:solidFill>
                  <a:srgbClr val="0070C0"/>
                </a:solidFill>
              </a:rPr>
              <a:t> </a:t>
            </a:r>
            <a:r>
              <a:rPr lang="en-US" b="1" dirty="0" err="1">
                <a:solidFill>
                  <a:srgbClr val="0070C0"/>
                </a:solidFill>
              </a:rPr>
              <a:t>trang</a:t>
            </a:r>
            <a:r>
              <a:rPr lang="en-US" b="1" dirty="0">
                <a:solidFill>
                  <a:srgbClr val="0070C0"/>
                </a:solidFill>
              </a:rPr>
              <a:t> </a:t>
            </a:r>
            <a:r>
              <a:rPr lang="en-US" b="1" dirty="0" smtClean="0">
                <a:solidFill>
                  <a:srgbClr val="0070C0"/>
                </a:solidFill>
              </a:rPr>
              <a:t>trại TH, Nghệ An</a:t>
            </a:r>
            <a:endParaRPr lang="en-US" b="1" dirty="0">
              <a:solidFill>
                <a:srgbClr val="0070C0"/>
              </a:solidFill>
            </a:endParaRPr>
          </a:p>
        </p:txBody>
      </p:sp>
    </p:spTree>
    <p:extLst>
      <p:ext uri="{BB962C8B-B14F-4D97-AF65-F5344CB8AC3E}">
        <p14:creationId xmlns:p14="http://schemas.microsoft.com/office/powerpoint/2010/main" val="188818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2331" y="232476"/>
            <a:ext cx="8856685" cy="1114946"/>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dirty="0" err="1" smtClean="0">
                <a:solidFill>
                  <a:schemeClr val="bg1"/>
                </a:solidFill>
              </a:rPr>
              <a:t>Mô</a:t>
            </a:r>
            <a:r>
              <a:rPr lang="en-US" sz="2400" b="1" dirty="0" smtClean="0">
                <a:solidFill>
                  <a:schemeClr val="bg1"/>
                </a:solidFill>
              </a:rPr>
              <a:t> </a:t>
            </a:r>
            <a:r>
              <a:rPr lang="en-US" sz="2400" b="1" dirty="0" err="1" smtClean="0">
                <a:solidFill>
                  <a:schemeClr val="bg1"/>
                </a:solidFill>
              </a:rPr>
              <a:t>hình</a:t>
            </a:r>
            <a:r>
              <a:rPr lang="en-US" sz="2400" b="1" dirty="0" smtClean="0">
                <a:solidFill>
                  <a:schemeClr val="bg1"/>
                </a:solidFill>
              </a:rPr>
              <a:t> </a:t>
            </a:r>
            <a:r>
              <a:rPr lang="en-US" sz="2400" b="1" dirty="0" err="1" smtClean="0">
                <a:solidFill>
                  <a:schemeClr val="bg1"/>
                </a:solidFill>
              </a:rPr>
              <a:t>trang</a:t>
            </a:r>
            <a:r>
              <a:rPr lang="en-US" sz="2400" b="1" dirty="0" smtClean="0">
                <a:solidFill>
                  <a:schemeClr val="bg1"/>
                </a:solidFill>
              </a:rPr>
              <a:t> </a:t>
            </a:r>
            <a:r>
              <a:rPr lang="en-US" sz="2400" b="1" dirty="0">
                <a:solidFill>
                  <a:schemeClr val="bg1"/>
                </a:solidFill>
              </a:rPr>
              <a:t>trại </a:t>
            </a:r>
            <a:r>
              <a:rPr lang="en-US" sz="2400" b="1" dirty="0" err="1">
                <a:solidFill>
                  <a:schemeClr val="bg1"/>
                </a:solidFill>
              </a:rPr>
              <a:t>ông</a:t>
            </a:r>
            <a:r>
              <a:rPr lang="en-US" sz="2400" b="1" dirty="0">
                <a:solidFill>
                  <a:schemeClr val="bg1"/>
                </a:solidFill>
              </a:rPr>
              <a:t> </a:t>
            </a:r>
            <a:r>
              <a:rPr lang="en-US" sz="2400" b="1" dirty="0" err="1">
                <a:solidFill>
                  <a:schemeClr val="bg1"/>
                </a:solidFill>
              </a:rPr>
              <a:t>Nguyễn</a:t>
            </a:r>
            <a:r>
              <a:rPr lang="en-US" sz="2400" b="1" dirty="0">
                <a:solidFill>
                  <a:schemeClr val="bg1"/>
                </a:solidFill>
              </a:rPr>
              <a:t> Văn </a:t>
            </a:r>
            <a:r>
              <a:rPr lang="en-US" sz="2400" b="1" dirty="0" err="1">
                <a:solidFill>
                  <a:schemeClr val="bg1"/>
                </a:solidFill>
              </a:rPr>
              <a:t>Thục</a:t>
            </a:r>
            <a:r>
              <a:rPr lang="en-US" sz="2400" b="1" dirty="0">
                <a:solidFill>
                  <a:schemeClr val="bg1"/>
                </a:solidFill>
              </a:rPr>
              <a:t>, </a:t>
            </a:r>
          </a:p>
          <a:p>
            <a:pPr algn="ctr"/>
            <a:r>
              <a:rPr lang="en-US" sz="2400" b="1" dirty="0">
                <a:solidFill>
                  <a:schemeClr val="bg1"/>
                </a:solidFill>
              </a:rPr>
              <a:t>xã </a:t>
            </a:r>
            <a:r>
              <a:rPr lang="en-US" sz="2400" b="1" dirty="0" err="1">
                <a:solidFill>
                  <a:schemeClr val="bg1"/>
                </a:solidFill>
              </a:rPr>
              <a:t>Trực</a:t>
            </a:r>
            <a:r>
              <a:rPr lang="en-US" sz="2400" b="1" dirty="0">
                <a:solidFill>
                  <a:schemeClr val="bg1"/>
                </a:solidFill>
              </a:rPr>
              <a:t> </a:t>
            </a:r>
            <a:r>
              <a:rPr lang="en-US" sz="2400" b="1" dirty="0" err="1">
                <a:solidFill>
                  <a:schemeClr val="bg1"/>
                </a:solidFill>
              </a:rPr>
              <a:t>Thái</a:t>
            </a:r>
            <a:r>
              <a:rPr lang="en-US" sz="2400" b="1" dirty="0">
                <a:solidFill>
                  <a:schemeClr val="bg1"/>
                </a:solidFill>
              </a:rPr>
              <a:t>, </a:t>
            </a:r>
            <a:r>
              <a:rPr lang="en-US" sz="2400" b="1" dirty="0" err="1">
                <a:solidFill>
                  <a:schemeClr val="bg1"/>
                </a:solidFill>
              </a:rPr>
              <a:t>huyện</a:t>
            </a:r>
            <a:r>
              <a:rPr lang="en-US" sz="2400" b="1" dirty="0">
                <a:solidFill>
                  <a:schemeClr val="bg1"/>
                </a:solidFill>
              </a:rPr>
              <a:t> </a:t>
            </a:r>
            <a:r>
              <a:rPr lang="en-US" sz="2400" b="1" dirty="0" err="1">
                <a:solidFill>
                  <a:schemeClr val="bg1"/>
                </a:solidFill>
              </a:rPr>
              <a:t>Trực</a:t>
            </a:r>
            <a:r>
              <a:rPr lang="en-US" sz="2400" b="1" dirty="0">
                <a:solidFill>
                  <a:schemeClr val="bg1"/>
                </a:solidFill>
              </a:rPr>
              <a:t> </a:t>
            </a:r>
            <a:r>
              <a:rPr lang="en-US" sz="2400" b="1" dirty="0" err="1" smtClean="0">
                <a:solidFill>
                  <a:schemeClr val="bg1"/>
                </a:solidFill>
              </a:rPr>
              <a:t>Ninh</a:t>
            </a:r>
            <a:r>
              <a:rPr lang="en-US" sz="2400" b="1" dirty="0" smtClean="0">
                <a:solidFill>
                  <a:schemeClr val="bg1"/>
                </a:solidFill>
              </a:rPr>
              <a:t>, Nam Định - 2017</a:t>
            </a:r>
            <a:endParaRPr lang="en-US" sz="2400" b="1" dirty="0">
              <a:solidFill>
                <a:schemeClr val="bg1"/>
              </a:solidFill>
            </a:endParaRPr>
          </a:p>
        </p:txBody>
      </p:sp>
      <p:pic>
        <p:nvPicPr>
          <p:cNvPr id="3" name="Picture 2"/>
          <p:cNvPicPr/>
          <p:nvPr/>
        </p:nvPicPr>
        <p:blipFill>
          <a:blip r:embed="rId2" cstate="email">
            <a:extLst>
              <a:ext uri="{28A0092B-C50C-407E-A947-70E740481C1C}">
                <a14:useLocalDpi xmlns:a14="http://schemas.microsoft.com/office/drawing/2010/main"/>
              </a:ext>
            </a:extLst>
          </a:blip>
          <a:srcRect/>
          <a:stretch>
            <a:fillRect/>
          </a:stretch>
        </p:blipFill>
        <p:spPr bwMode="auto">
          <a:xfrm>
            <a:off x="4917134" y="1685683"/>
            <a:ext cx="3742053" cy="2605648"/>
          </a:xfrm>
          <a:prstGeom prst="rect">
            <a:avLst/>
          </a:prstGeom>
          <a:noFill/>
          <a:ln>
            <a:noFill/>
          </a:ln>
        </p:spPr>
      </p:pic>
      <p:pic>
        <p:nvPicPr>
          <p:cNvPr id="5" name="Picture 4" descr="D:\DA Low carbon BNN\Ảnh LCÁSP\Anh Nam Dinh, Ninh Binh 26-27 Oct. 2o17\IMG_625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126" y="1604244"/>
            <a:ext cx="3998563" cy="2605648"/>
          </a:xfrm>
          <a:prstGeom prst="rect">
            <a:avLst/>
          </a:prstGeom>
          <a:noFill/>
          <a:ln w="9525">
            <a:noFill/>
            <a:miter lim="800000"/>
            <a:headEnd/>
            <a:tailEnd/>
          </a:ln>
        </p:spPr>
      </p:pic>
      <p:pic>
        <p:nvPicPr>
          <p:cNvPr id="6" name="Picture 5" descr="D:\DA Low carbon BNN\Ảnh LCÁSP\Anh Nam Dinh, Ninh Binh 26-27 Oct. 2o17\IMG_624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125" y="4128453"/>
            <a:ext cx="3998563" cy="2442828"/>
          </a:xfrm>
          <a:prstGeom prst="rect">
            <a:avLst/>
          </a:prstGeom>
          <a:noFill/>
          <a:ln w="9525">
            <a:noFill/>
            <a:miter lim="800000"/>
            <a:headEnd/>
            <a:tailEnd/>
          </a:ln>
        </p:spPr>
      </p:pic>
      <p:pic>
        <p:nvPicPr>
          <p:cNvPr id="7" name="Picture 6" descr="D:\DA Low carbon BNN\Ảnh LCÁSP\Anh Nam Dinh, Ninh Binh 26-27 Oct. 2o17\IMG_6260.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917133" y="4128453"/>
            <a:ext cx="3742052" cy="2442828"/>
          </a:xfrm>
          <a:prstGeom prst="rect">
            <a:avLst/>
          </a:prstGeom>
          <a:noFill/>
          <a:ln w="9525">
            <a:noFill/>
            <a:miter lim="800000"/>
            <a:headEnd/>
            <a:tailEnd/>
          </a:ln>
        </p:spPr>
      </p:pic>
    </p:spTree>
    <p:extLst>
      <p:ext uri="{BB962C8B-B14F-4D97-AF65-F5344CB8AC3E}">
        <p14:creationId xmlns:p14="http://schemas.microsoft.com/office/powerpoint/2010/main" val="1502306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8488" y="225827"/>
            <a:ext cx="8772041" cy="1114946"/>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dirty="0" err="1" smtClean="0">
                <a:solidFill>
                  <a:schemeClr val="bg1"/>
                </a:solidFill>
              </a:rPr>
              <a:t>Mô</a:t>
            </a:r>
            <a:r>
              <a:rPr lang="en-US" sz="2400" b="1" dirty="0" smtClean="0">
                <a:solidFill>
                  <a:schemeClr val="bg1"/>
                </a:solidFill>
              </a:rPr>
              <a:t> </a:t>
            </a:r>
            <a:r>
              <a:rPr lang="en-US" sz="2400" b="1" dirty="0" err="1" smtClean="0">
                <a:solidFill>
                  <a:schemeClr val="bg1"/>
                </a:solidFill>
              </a:rPr>
              <a:t>hình</a:t>
            </a:r>
            <a:r>
              <a:rPr lang="en-US" sz="2400" b="1" dirty="0" smtClean="0">
                <a:solidFill>
                  <a:schemeClr val="bg1"/>
                </a:solidFill>
              </a:rPr>
              <a:t> </a:t>
            </a:r>
            <a:r>
              <a:rPr lang="en-US" sz="2400" b="1" dirty="0" err="1" smtClean="0">
                <a:solidFill>
                  <a:schemeClr val="bg1"/>
                </a:solidFill>
              </a:rPr>
              <a:t>trang</a:t>
            </a:r>
            <a:r>
              <a:rPr lang="en-US" sz="2400" b="1" dirty="0" smtClean="0">
                <a:solidFill>
                  <a:schemeClr val="bg1"/>
                </a:solidFill>
              </a:rPr>
              <a:t> </a:t>
            </a:r>
            <a:r>
              <a:rPr lang="en-US" sz="2400" b="1" dirty="0">
                <a:solidFill>
                  <a:schemeClr val="bg1"/>
                </a:solidFill>
              </a:rPr>
              <a:t>trại </a:t>
            </a:r>
            <a:r>
              <a:rPr lang="en-US" sz="2400" b="1" dirty="0" err="1" smtClean="0"/>
              <a:t>ại</a:t>
            </a:r>
            <a:r>
              <a:rPr lang="en-US" sz="2400" b="1" dirty="0" smtClean="0"/>
              <a:t> </a:t>
            </a:r>
            <a:r>
              <a:rPr lang="en-US" sz="2400" b="1" dirty="0" err="1"/>
              <a:t>bà</a:t>
            </a:r>
            <a:r>
              <a:rPr lang="en-US" sz="2400" b="1" dirty="0"/>
              <a:t> </a:t>
            </a:r>
            <a:r>
              <a:rPr lang="en-US" sz="2400" b="1" dirty="0" err="1"/>
              <a:t>Đinh</a:t>
            </a:r>
            <a:r>
              <a:rPr lang="en-US" sz="2400" b="1" dirty="0"/>
              <a:t> </a:t>
            </a:r>
            <a:r>
              <a:rPr lang="en-US" sz="2400" b="1" dirty="0" err="1"/>
              <a:t>Thị</a:t>
            </a:r>
            <a:r>
              <a:rPr lang="en-US" sz="2400" b="1" dirty="0"/>
              <a:t> </a:t>
            </a:r>
            <a:r>
              <a:rPr lang="en-US" sz="2400" b="1" dirty="0" err="1"/>
              <a:t>Nhuận</a:t>
            </a:r>
            <a:r>
              <a:rPr lang="en-US" sz="2400" b="1" dirty="0"/>
              <a:t>, </a:t>
            </a:r>
            <a:endParaRPr lang="en-US" sz="2400" b="1" dirty="0" smtClean="0"/>
          </a:p>
          <a:p>
            <a:pPr algn="ctr"/>
            <a:r>
              <a:rPr lang="en-US" sz="2400" b="1" dirty="0" smtClean="0"/>
              <a:t>xã </a:t>
            </a:r>
            <a:r>
              <a:rPr lang="en-US" sz="2400" b="1" dirty="0" err="1"/>
              <a:t>Yên</a:t>
            </a:r>
            <a:r>
              <a:rPr lang="en-US" sz="2400" b="1" dirty="0"/>
              <a:t> </a:t>
            </a:r>
            <a:r>
              <a:rPr lang="en-US" sz="2400" b="1" dirty="0" err="1"/>
              <a:t>Hồng</a:t>
            </a:r>
            <a:r>
              <a:rPr lang="en-US" sz="2400" b="1" dirty="0"/>
              <a:t>, </a:t>
            </a:r>
            <a:r>
              <a:rPr lang="en-US" sz="2400" b="1" dirty="0" err="1"/>
              <a:t>huyện</a:t>
            </a:r>
            <a:r>
              <a:rPr lang="en-US" sz="2400" b="1" dirty="0"/>
              <a:t> </a:t>
            </a:r>
            <a:r>
              <a:rPr lang="en-US" sz="2400" b="1" dirty="0" err="1"/>
              <a:t>Ý</a:t>
            </a:r>
            <a:r>
              <a:rPr lang="en-US" sz="2400" b="1" dirty="0"/>
              <a:t> </a:t>
            </a:r>
            <a:r>
              <a:rPr lang="en-US" sz="2400" b="1" dirty="0" err="1" smtClean="0"/>
              <a:t>Yên</a:t>
            </a:r>
            <a:r>
              <a:rPr lang="en-US" sz="2400" b="1" dirty="0" smtClean="0">
                <a:solidFill>
                  <a:schemeClr val="bg1"/>
                </a:solidFill>
              </a:rPr>
              <a:t>, Nam Định - 2017</a:t>
            </a:r>
            <a:endParaRPr lang="en-US" sz="2400" b="1" dirty="0">
              <a:solidFill>
                <a:schemeClr val="bg1"/>
              </a:solidFill>
            </a:endParaRPr>
          </a:p>
        </p:txBody>
      </p:sp>
      <p:pic>
        <p:nvPicPr>
          <p:cNvPr id="8" name="Picture 7" descr="D:\DA Low carbon BNN\Ảnh LCÁSP\Anh Nam Dinh, Ninh Binh 26-27 Oct. 2o17\IMG_62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404" y="1659968"/>
            <a:ext cx="3511859" cy="2088646"/>
          </a:xfrm>
          <a:prstGeom prst="rect">
            <a:avLst/>
          </a:prstGeom>
          <a:noFill/>
          <a:ln w="9525">
            <a:noFill/>
            <a:miter lim="800000"/>
            <a:headEnd/>
            <a:tailEnd/>
          </a:ln>
        </p:spPr>
      </p:pic>
      <p:pic>
        <p:nvPicPr>
          <p:cNvPr id="9" name="Picture 8" descr="D:\Picture-Template\New\Nam Dinh-Ninh Binh\IMG_622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8594" y="1495197"/>
            <a:ext cx="2940523" cy="2239896"/>
          </a:xfrm>
          <a:prstGeom prst="rect">
            <a:avLst/>
          </a:prstGeom>
          <a:noFill/>
          <a:ln w="9525">
            <a:noFill/>
            <a:miter lim="800000"/>
            <a:headEnd/>
            <a:tailEnd/>
          </a:ln>
        </p:spPr>
      </p:pic>
      <p:pic>
        <p:nvPicPr>
          <p:cNvPr id="10" name="Picture 9"/>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161" y="4067810"/>
            <a:ext cx="3620347" cy="2100516"/>
          </a:xfrm>
          <a:prstGeom prst="rect">
            <a:avLst/>
          </a:prstGeom>
          <a:noFill/>
          <a:ln>
            <a:noFill/>
          </a:ln>
        </p:spPr>
      </p:pic>
      <p:pic>
        <p:nvPicPr>
          <p:cNvPr id="11" name="Picture 10" descr="D:\DA Low carbon BNN\Ảnh LCÁSP\Anh Nam Dinh, Ninh Binh 26-27 Oct. 2o17\IMG_6235.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8594" y="3986691"/>
            <a:ext cx="3002517" cy="2181635"/>
          </a:xfrm>
          <a:prstGeom prst="rect">
            <a:avLst/>
          </a:prstGeom>
          <a:noFill/>
          <a:ln w="9525">
            <a:noFill/>
            <a:miter lim="800000"/>
            <a:headEnd/>
            <a:tailEnd/>
          </a:ln>
        </p:spPr>
      </p:pic>
    </p:spTree>
    <p:extLst>
      <p:ext uri="{BB962C8B-B14F-4D97-AF65-F5344CB8AC3E}">
        <p14:creationId xmlns:p14="http://schemas.microsoft.com/office/powerpoint/2010/main" val="130733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885" y="282634"/>
            <a:ext cx="8643050" cy="123527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Chính </a:t>
            </a:r>
            <a:r>
              <a:rPr lang="en-US" sz="2600" b="1" cap="all" dirty="0"/>
              <a:t>sách </a:t>
            </a:r>
            <a:r>
              <a:rPr lang="en-US" sz="2600" b="1" cap="all" dirty="0" smtClean="0"/>
              <a:t>PHÂN BÓN</a:t>
            </a:r>
            <a:endParaRPr lang="en-US" sz="2600" cap="all" dirty="0"/>
          </a:p>
        </p:txBody>
      </p:sp>
      <p:sp>
        <p:nvSpPr>
          <p:cNvPr id="6" name="TextBox 5"/>
          <p:cNvSpPr txBox="1"/>
          <p:nvPr/>
        </p:nvSpPr>
        <p:spPr>
          <a:xfrm>
            <a:off x="315885" y="1517904"/>
            <a:ext cx="8961120" cy="4985980"/>
          </a:xfrm>
          <a:prstGeom prst="rect">
            <a:avLst/>
          </a:prstGeom>
          <a:noFill/>
        </p:spPr>
        <p:txBody>
          <a:bodyPr wrap="square" rtlCol="0">
            <a:spAutoFit/>
          </a:bodyPr>
          <a:lstStyle/>
          <a:p>
            <a:pPr algn="ctr"/>
            <a:r>
              <a:rPr lang="en-US" sz="3200" b="1" dirty="0">
                <a:solidFill>
                  <a:srgbClr val="0070C0"/>
                </a:solidFill>
              </a:rPr>
              <a:t>Nghị định </a:t>
            </a:r>
            <a:r>
              <a:rPr lang="en-US" sz="3200" b="1" dirty="0" smtClean="0">
                <a:solidFill>
                  <a:srgbClr val="0070C0"/>
                </a:solidFill>
              </a:rPr>
              <a:t>108 </a:t>
            </a:r>
            <a:r>
              <a:rPr lang="mr-IN" sz="3200" b="1" dirty="0" smtClean="0">
                <a:solidFill>
                  <a:srgbClr val="0070C0"/>
                </a:solidFill>
              </a:rPr>
              <a:t>–</a:t>
            </a:r>
            <a:r>
              <a:rPr lang="en-US" sz="3200" b="1" dirty="0" smtClean="0">
                <a:solidFill>
                  <a:srgbClr val="0070C0"/>
                </a:solidFill>
              </a:rPr>
              <a:t> 2017 (</a:t>
            </a:r>
            <a:r>
              <a:rPr lang="en-US" sz="3200" b="1" dirty="0" err="1" smtClean="0">
                <a:solidFill>
                  <a:srgbClr val="0070C0"/>
                </a:solidFill>
              </a:rPr>
              <a:t>thay</a:t>
            </a:r>
            <a:r>
              <a:rPr lang="en-US" sz="3200" b="1" smtClean="0">
                <a:solidFill>
                  <a:srgbClr val="0070C0"/>
                </a:solidFill>
              </a:rPr>
              <a:t> thế NĐ202-2013)</a:t>
            </a:r>
            <a:endParaRPr lang="en-US" sz="3200" b="1" dirty="0" smtClean="0">
              <a:solidFill>
                <a:srgbClr val="0070C0"/>
              </a:solidFill>
            </a:endParaRPr>
          </a:p>
          <a:p>
            <a:r>
              <a:rPr lang="en-US" sz="2200" b="1" dirty="0" smtClean="0">
                <a:solidFill>
                  <a:srgbClr val="7030A0"/>
                </a:solidFill>
              </a:rPr>
              <a:t>Các chính sách của nhà nước về phân bón không được nêu ra trong các Nghị định về quản lý phân bón trước đây, lần này trong Nghị định 108, Chính sách của Nhà nước về phân bón được quy định tại Điều 5 như sau:</a:t>
            </a:r>
          </a:p>
          <a:p>
            <a:r>
              <a:rPr lang="en-US" sz="2200" b="1" dirty="0" smtClean="0">
                <a:solidFill>
                  <a:srgbClr val="FF0000"/>
                </a:solidFill>
              </a:rPr>
              <a:t>-  Nhà nước có chính sách về tín dụng, thuế, quỹ đất cho việc nghiên cứu, chuyển giao tiến bộ khoa học kỹ thuật, sản xuất và sử dụng phân bón hữu cơ.</a:t>
            </a:r>
          </a:p>
          <a:p>
            <a:r>
              <a:rPr lang="en-US" sz="2200" b="1" dirty="0" smtClean="0">
                <a:solidFill>
                  <a:srgbClr val="7030A0"/>
                </a:solidFill>
              </a:rPr>
              <a:t>- Khuyến khích áp dụng công nghệ tiên tiến cho việc sản xuất các loại phân bón thế hệ mới để nâng cao chất lượng và hiệu quả sử dụng phân bón.</a:t>
            </a:r>
          </a:p>
          <a:p>
            <a:r>
              <a:rPr lang="en-US" sz="2200" b="1" dirty="0" smtClean="0">
                <a:solidFill>
                  <a:srgbClr val="7030A0"/>
                </a:solidFill>
              </a:rPr>
              <a:t>- Đầu tư và xã hội hóa đầu tư nâng cao năng lực hoạt động thử nghiệm, chứng nhận sự phù hợp phục vụ công tác thanh tra, kiểm tra, giám sát chất lượng phân bón.</a:t>
            </a:r>
          </a:p>
          <a:p>
            <a:r>
              <a:rPr lang="en-US" sz="2200" b="1" dirty="0" smtClean="0">
                <a:solidFill>
                  <a:srgbClr val="7030A0"/>
                </a:solidFill>
              </a:rPr>
              <a:t>- Khuyến khích phát triển xã hội hóa các dịch vụ công trong lĩnh vực phân bón.</a:t>
            </a:r>
            <a:endParaRPr lang="en-US" sz="2200" b="1" dirty="0">
              <a:solidFill>
                <a:srgbClr val="7030A0"/>
              </a:solidFill>
            </a:endParaRPr>
          </a:p>
        </p:txBody>
      </p:sp>
    </p:spTree>
    <p:extLst>
      <p:ext uri="{BB962C8B-B14F-4D97-AF65-F5344CB8AC3E}">
        <p14:creationId xmlns:p14="http://schemas.microsoft.com/office/powerpoint/2010/main" val="928560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558529"/>
              </p:ext>
            </p:extLst>
          </p:nvPr>
        </p:nvGraphicFramePr>
        <p:xfrm>
          <a:off x="477774" y="2232776"/>
          <a:ext cx="8263890" cy="2453640"/>
        </p:xfrm>
        <a:graphic>
          <a:graphicData uri="http://schemas.openxmlformats.org/drawingml/2006/table">
            <a:tbl>
              <a:tblPr firstRow="1" firstCol="1" bandRow="1">
                <a:tableStyleId>{5C22544A-7EE6-4342-B048-85BDC9FD1C3A}</a:tableStyleId>
              </a:tblPr>
              <a:tblGrid>
                <a:gridCol w="8263890"/>
              </a:tblGrid>
              <a:tr h="0">
                <a:tc>
                  <a:txBody>
                    <a:bodyPr/>
                    <a:lstStyle/>
                    <a:p>
                      <a:pPr algn="just">
                        <a:spcAft>
                          <a:spcPts val="600"/>
                        </a:spcAft>
                      </a:pPr>
                      <a:r>
                        <a:rPr lang="en-US" sz="2800" dirty="0" err="1">
                          <a:effectLst/>
                        </a:rPr>
                        <a:t>Khu</a:t>
                      </a:r>
                      <a:r>
                        <a:rPr lang="en-US" sz="2800" dirty="0">
                          <a:effectLst/>
                        </a:rPr>
                        <a:t> vực </a:t>
                      </a:r>
                      <a:r>
                        <a:rPr lang="en-US" sz="2800" dirty="0" err="1">
                          <a:effectLst/>
                        </a:rPr>
                        <a:t>Châu</a:t>
                      </a:r>
                      <a:r>
                        <a:rPr lang="en-US" sz="2800" dirty="0">
                          <a:effectLst/>
                        </a:rPr>
                        <a:t> </a:t>
                      </a:r>
                      <a:r>
                        <a:rPr lang="en-US" sz="2800" dirty="0" err="1">
                          <a:effectLst/>
                        </a:rPr>
                        <a:t>Á</a:t>
                      </a:r>
                      <a:r>
                        <a:rPr lang="en-US" sz="2800" dirty="0">
                          <a:effectLst/>
                        </a:rPr>
                        <a:t> </a:t>
                      </a:r>
                      <a:r>
                        <a:rPr lang="en-US" sz="2800" dirty="0" err="1">
                          <a:effectLst/>
                        </a:rPr>
                        <a:t>Thái</a:t>
                      </a:r>
                      <a:r>
                        <a:rPr lang="en-US" sz="2800" dirty="0">
                          <a:effectLst/>
                        </a:rPr>
                        <a:t> </a:t>
                      </a:r>
                      <a:r>
                        <a:rPr lang="en-US" sz="2800" dirty="0" err="1">
                          <a:effectLst/>
                        </a:rPr>
                        <a:t>Bình</a:t>
                      </a:r>
                      <a:r>
                        <a:rPr lang="en-US" sz="2800" dirty="0">
                          <a:effectLst/>
                        </a:rPr>
                        <a:t> </a:t>
                      </a:r>
                      <a:r>
                        <a:rPr lang="en-US" sz="2800" dirty="0" err="1">
                          <a:effectLst/>
                        </a:rPr>
                        <a:t>Dương</a:t>
                      </a:r>
                      <a:r>
                        <a:rPr lang="en-US" sz="2800" dirty="0">
                          <a:effectLst/>
                        </a:rPr>
                        <a:t> (9 nước) Bahrein, Bhutan, Brunei, </a:t>
                      </a:r>
                      <a:r>
                        <a:rPr lang="en-US" sz="2800" dirty="0" err="1">
                          <a:effectLst/>
                        </a:rPr>
                        <a:t>Hồng</a:t>
                      </a:r>
                      <a:r>
                        <a:rPr lang="en-US" sz="2800" dirty="0">
                          <a:effectLst/>
                        </a:rPr>
                        <a:t> </a:t>
                      </a:r>
                      <a:r>
                        <a:rPr lang="en-US" sz="2800" dirty="0" err="1">
                          <a:effectLst/>
                        </a:rPr>
                        <a:t>Kông</a:t>
                      </a:r>
                      <a:r>
                        <a:rPr lang="en-US" sz="2800" dirty="0">
                          <a:effectLst/>
                        </a:rPr>
                        <a:t>, Kuwait, </a:t>
                      </a:r>
                      <a:r>
                        <a:rPr lang="en-US" sz="2800" dirty="0" err="1">
                          <a:effectLst/>
                        </a:rPr>
                        <a:t>Lào</a:t>
                      </a:r>
                      <a:r>
                        <a:rPr lang="en-US" sz="2800" dirty="0">
                          <a:effectLst/>
                        </a:rPr>
                        <a:t>, Oman, Qatar, </a:t>
                      </a:r>
                      <a:r>
                        <a:rPr lang="en-US" sz="2800" dirty="0" err="1">
                          <a:effectLst/>
                        </a:rPr>
                        <a:t>Việt</a:t>
                      </a:r>
                      <a:r>
                        <a:rPr lang="en-US" sz="2800" dirty="0">
                          <a:effectLst/>
                        </a:rPr>
                        <a:t> Nam</a:t>
                      </a:r>
                      <a:endParaRPr lang="en-US" sz="2800" dirty="0">
                        <a:effectLst/>
                        <a:latin typeface="Times New Roman" charset="0"/>
                        <a:ea typeface="MS Mincho" charset="-128"/>
                      </a:endParaRPr>
                    </a:p>
                  </a:txBody>
                  <a:tcPr marL="68580" marR="68580" marT="0" marB="0"/>
                </a:tc>
              </a:tr>
              <a:tr h="0">
                <a:tc>
                  <a:txBody>
                    <a:bodyPr/>
                    <a:lstStyle/>
                    <a:p>
                      <a:pPr algn="just">
                        <a:spcAft>
                          <a:spcPts val="600"/>
                        </a:spcAft>
                      </a:pPr>
                      <a:r>
                        <a:rPr lang="en-US" sz="2800" dirty="0" err="1" smtClean="0">
                          <a:effectLst/>
                        </a:rPr>
                        <a:t>Châu</a:t>
                      </a:r>
                      <a:r>
                        <a:rPr lang="en-US" sz="2800" dirty="0" smtClean="0">
                          <a:effectLst/>
                        </a:rPr>
                        <a:t> Phi (6 nước) Burkina Faso, Ghana, Kenya, Nam Phi, Zambia, Zimbabwe</a:t>
                      </a:r>
                    </a:p>
                    <a:p>
                      <a:pPr marL="0" marR="0" indent="0" algn="just" defTabSz="457200" rtl="0" eaLnBrk="1" fontAlgn="auto" latinLnBrk="0" hangingPunct="1">
                        <a:lnSpc>
                          <a:spcPct val="100000"/>
                        </a:lnSpc>
                        <a:spcBef>
                          <a:spcPts val="0"/>
                        </a:spcBef>
                        <a:spcAft>
                          <a:spcPts val="600"/>
                        </a:spcAft>
                        <a:buClrTx/>
                        <a:buSzTx/>
                        <a:buFontTx/>
                        <a:buNone/>
                        <a:tabLst/>
                        <a:defRPr/>
                      </a:pPr>
                      <a:r>
                        <a:rPr lang="en-US" sz="1600" dirty="0" err="1" smtClean="0">
                          <a:solidFill>
                            <a:schemeClr val="bg1"/>
                          </a:solidFill>
                          <a:ea typeface="MS Mincho" charset="-128"/>
                          <a:cs typeface="Times New Roman" charset="0"/>
                        </a:rPr>
                        <a:t>Nguồn</a:t>
                      </a:r>
                      <a:r>
                        <a:rPr lang="en-US" sz="1600" dirty="0" smtClean="0">
                          <a:solidFill>
                            <a:schemeClr val="bg1"/>
                          </a:solidFill>
                          <a:ea typeface="MS Mincho" charset="-128"/>
                          <a:cs typeface="Times New Roman" charset="0"/>
                        </a:rPr>
                        <a:t>: </a:t>
                      </a:r>
                      <a:r>
                        <a:rPr lang="en-US" sz="1600" dirty="0" err="1" smtClean="0">
                          <a:solidFill>
                            <a:schemeClr val="bg1"/>
                          </a:solidFill>
                          <a:ea typeface="MS Mincho" charset="-128"/>
                          <a:cs typeface="Times New Roman" charset="0"/>
                        </a:rPr>
                        <a:t>Khảo</a:t>
                      </a:r>
                      <a:r>
                        <a:rPr lang="en-US" sz="1600" dirty="0" smtClean="0">
                          <a:solidFill>
                            <a:schemeClr val="bg1"/>
                          </a:solidFill>
                          <a:ea typeface="MS Mincho" charset="-128"/>
                          <a:cs typeface="Times New Roman" charset="0"/>
                        </a:rPr>
                        <a:t> sát của </a:t>
                      </a:r>
                      <a:r>
                        <a:rPr lang="en-US" sz="1600" dirty="0" err="1" smtClean="0">
                          <a:solidFill>
                            <a:schemeClr val="bg1"/>
                          </a:solidFill>
                          <a:ea typeface="MS Mincho" charset="-128"/>
                          <a:cs typeface="Times New Roman" charset="0"/>
                        </a:rPr>
                        <a:t>Carolin</a:t>
                      </a:r>
                      <a:r>
                        <a:rPr lang="en-US" sz="1600" dirty="0" smtClean="0">
                          <a:solidFill>
                            <a:schemeClr val="bg1"/>
                          </a:solidFill>
                          <a:ea typeface="MS Mincho" charset="-128"/>
                          <a:cs typeface="Times New Roman" charset="0"/>
                        </a:rPr>
                        <a:t> </a:t>
                      </a:r>
                      <a:r>
                        <a:rPr lang="en-US" sz="1600" dirty="0" err="1" smtClean="0">
                          <a:solidFill>
                            <a:schemeClr val="bg1"/>
                          </a:solidFill>
                          <a:ea typeface="MS Mincho" charset="-128"/>
                          <a:cs typeface="Times New Roman" charset="0"/>
                        </a:rPr>
                        <a:t>Möller</a:t>
                      </a:r>
                      <a:r>
                        <a:rPr lang="en-US" sz="1600" dirty="0" smtClean="0">
                          <a:solidFill>
                            <a:schemeClr val="bg1"/>
                          </a:solidFill>
                          <a:ea typeface="MS Mincho" charset="-128"/>
                          <a:cs typeface="Times New Roman" charset="0"/>
                        </a:rPr>
                        <a:t> và </a:t>
                      </a:r>
                      <a:r>
                        <a:rPr lang="en-US" sz="1600" dirty="0" err="1" smtClean="0">
                          <a:solidFill>
                            <a:schemeClr val="bg1"/>
                          </a:solidFill>
                          <a:ea typeface="MS Mincho" charset="-128"/>
                          <a:cs typeface="Times New Roman" charset="0"/>
                        </a:rPr>
                        <a:t>Beate</a:t>
                      </a:r>
                      <a:r>
                        <a:rPr lang="en-US" sz="1600" dirty="0" smtClean="0">
                          <a:solidFill>
                            <a:schemeClr val="bg1"/>
                          </a:solidFill>
                          <a:ea typeface="MS Mincho" charset="-128"/>
                          <a:cs typeface="Times New Roman" charset="0"/>
                        </a:rPr>
                        <a:t> Huber, tháng 10 năm 2015</a:t>
                      </a:r>
                    </a:p>
                  </a:txBody>
                  <a:tcPr marL="68580" marR="68580" marT="0" marB="0"/>
                </a:tc>
              </a:tr>
            </a:tbl>
          </a:graphicData>
        </a:graphic>
      </p:graphicFrame>
      <p:sp>
        <p:nvSpPr>
          <p:cNvPr id="6" name="Oval 5"/>
          <p:cNvSpPr/>
          <p:nvPr/>
        </p:nvSpPr>
        <p:spPr>
          <a:xfrm>
            <a:off x="98614" y="428938"/>
            <a:ext cx="8643050" cy="1527878"/>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spcAft>
                <a:spcPts val="600"/>
              </a:spcAft>
            </a:pPr>
            <a:r>
              <a:rPr lang="en-US" sz="2400" b="1" dirty="0">
                <a:ea typeface="MS Mincho" charset="-128"/>
                <a:cs typeface="Times New Roman" charset="0"/>
              </a:rPr>
              <a:t>Các nước có </a:t>
            </a:r>
            <a:r>
              <a:rPr lang="en-US" sz="2400" b="1" dirty="0" err="1">
                <a:ea typeface="MS Mincho" charset="-128"/>
                <a:cs typeface="Times New Roman" charset="0"/>
              </a:rPr>
              <a:t>tiêu</a:t>
            </a:r>
            <a:r>
              <a:rPr lang="en-US" sz="2400" b="1" dirty="0">
                <a:ea typeface="MS Mincho" charset="-128"/>
                <a:cs typeface="Times New Roman" charset="0"/>
              </a:rPr>
              <a:t> </a:t>
            </a:r>
            <a:r>
              <a:rPr lang="en-US" sz="2400" b="1" dirty="0" err="1">
                <a:ea typeface="MS Mincho" charset="-128"/>
                <a:cs typeface="Times New Roman" charset="0"/>
              </a:rPr>
              <a:t>chuẩn</a:t>
            </a:r>
            <a:r>
              <a:rPr lang="en-US" sz="2400" b="1" dirty="0">
                <a:ea typeface="MS Mincho" charset="-128"/>
                <a:cs typeface="Times New Roman" charset="0"/>
              </a:rPr>
              <a:t> quốc gia </a:t>
            </a:r>
            <a:r>
              <a:rPr lang="en-US" sz="2400" b="1" dirty="0" err="1">
                <a:ea typeface="MS Mincho" charset="-128"/>
                <a:cs typeface="Times New Roman" charset="0"/>
              </a:rPr>
              <a:t>nhưng</a:t>
            </a:r>
            <a:r>
              <a:rPr lang="en-US" sz="2400" b="1" dirty="0">
                <a:ea typeface="MS Mincho" charset="-128"/>
                <a:cs typeface="Times New Roman" charset="0"/>
              </a:rPr>
              <a:t> </a:t>
            </a:r>
            <a:r>
              <a:rPr lang="en-US" sz="2400" b="1" dirty="0" err="1">
                <a:ea typeface="MS Mincho" charset="-128"/>
                <a:cs typeface="Times New Roman" charset="0"/>
              </a:rPr>
              <a:t>chưa</a:t>
            </a:r>
            <a:r>
              <a:rPr lang="en-US" sz="2400" b="1" dirty="0">
                <a:ea typeface="MS Mincho" charset="-128"/>
                <a:cs typeface="Times New Roman" charset="0"/>
              </a:rPr>
              <a:t> có luật pháp quốc gia về </a:t>
            </a:r>
            <a:r>
              <a:rPr lang="en-US" sz="2400" b="1" dirty="0" err="1">
                <a:ea typeface="MS Mincho" charset="-128"/>
                <a:cs typeface="Times New Roman" charset="0"/>
              </a:rPr>
              <a:t>nông</a:t>
            </a:r>
            <a:r>
              <a:rPr lang="en-US" sz="2400" b="1" dirty="0">
                <a:ea typeface="MS Mincho" charset="-128"/>
                <a:cs typeface="Times New Roman" charset="0"/>
              </a:rPr>
              <a:t> </a:t>
            </a:r>
            <a:r>
              <a:rPr lang="en-US" sz="2400" b="1" dirty="0" err="1">
                <a:ea typeface="MS Mincho" charset="-128"/>
                <a:cs typeface="Times New Roman" charset="0"/>
              </a:rPr>
              <a:t>nghiệp</a:t>
            </a:r>
            <a:r>
              <a:rPr lang="en-US" sz="2400" b="1" dirty="0">
                <a:ea typeface="MS Mincho" charset="-128"/>
                <a:cs typeface="Times New Roman" charset="0"/>
              </a:rPr>
              <a:t> hữu cơ  (2015)</a:t>
            </a:r>
            <a:endParaRPr lang="en-US" sz="2400" b="1" dirty="0">
              <a:ea typeface="MS Mincho" charset="-128"/>
            </a:endParaRPr>
          </a:p>
        </p:txBody>
      </p:sp>
      <p:sp>
        <p:nvSpPr>
          <p:cNvPr id="7" name="Rectangle 6"/>
          <p:cNvSpPr/>
          <p:nvPr/>
        </p:nvSpPr>
        <p:spPr>
          <a:xfrm>
            <a:off x="477774" y="5095352"/>
            <a:ext cx="8666226" cy="1569660"/>
          </a:xfrm>
          <a:prstGeom prst="rect">
            <a:avLst/>
          </a:prstGeom>
        </p:spPr>
        <p:txBody>
          <a:bodyPr wrap="square">
            <a:spAutoFit/>
          </a:bodyPr>
          <a:lstStyle/>
          <a:p>
            <a:pPr indent="17463">
              <a:spcBef>
                <a:spcPts val="600"/>
              </a:spcBef>
              <a:spcAft>
                <a:spcPts val="600"/>
              </a:spcAft>
            </a:pPr>
            <a:r>
              <a:rPr lang="en-US" sz="2400" b="1" dirty="0" smtClean="0">
                <a:solidFill>
                  <a:srgbClr val="7030A0"/>
                </a:solidFill>
              </a:rPr>
              <a:t>Bộ </a:t>
            </a:r>
            <a:r>
              <a:rPr lang="en-US" sz="2400" b="1" dirty="0">
                <a:solidFill>
                  <a:srgbClr val="7030A0"/>
                </a:solidFill>
              </a:rPr>
              <a:t>Khoa học và Công nghệ </a:t>
            </a:r>
            <a:r>
              <a:rPr lang="en-US" sz="2400" b="1" dirty="0" err="1">
                <a:solidFill>
                  <a:srgbClr val="7030A0"/>
                </a:solidFill>
              </a:rPr>
              <a:t>đã</a:t>
            </a:r>
            <a:r>
              <a:rPr lang="en-US" sz="2400" b="1" dirty="0">
                <a:solidFill>
                  <a:srgbClr val="7030A0"/>
                </a:solidFill>
              </a:rPr>
              <a:t> ban hành </a:t>
            </a:r>
            <a:r>
              <a:rPr lang="en-US" sz="2400" b="1" dirty="0" err="1">
                <a:solidFill>
                  <a:srgbClr val="7030A0"/>
                </a:solidFill>
              </a:rPr>
              <a:t>Tiêu</a:t>
            </a:r>
            <a:r>
              <a:rPr lang="en-US" sz="2400" b="1" dirty="0">
                <a:solidFill>
                  <a:srgbClr val="7030A0"/>
                </a:solidFill>
              </a:rPr>
              <a:t> </a:t>
            </a:r>
            <a:r>
              <a:rPr lang="en-US" sz="2400" b="1" dirty="0" err="1">
                <a:solidFill>
                  <a:srgbClr val="7030A0"/>
                </a:solidFill>
              </a:rPr>
              <a:t>chuẩn</a:t>
            </a:r>
            <a:r>
              <a:rPr lang="en-US" sz="2400" b="1" dirty="0">
                <a:solidFill>
                  <a:srgbClr val="7030A0"/>
                </a:solidFill>
              </a:rPr>
              <a:t> Quốc gia TCVN11041:2015 </a:t>
            </a:r>
            <a:r>
              <a:rPr lang="en-US" sz="2400" b="1" dirty="0" err="1">
                <a:solidFill>
                  <a:srgbClr val="7030A0"/>
                </a:solidFill>
              </a:rPr>
              <a:t>đưa</a:t>
            </a:r>
            <a:r>
              <a:rPr lang="en-US" sz="2400" b="1" dirty="0">
                <a:solidFill>
                  <a:srgbClr val="7030A0"/>
                </a:solidFill>
              </a:rPr>
              <a:t> ra các hướng </a:t>
            </a:r>
            <a:r>
              <a:rPr lang="en-US" sz="2400" b="1" dirty="0" err="1">
                <a:solidFill>
                  <a:srgbClr val="7030A0"/>
                </a:solidFill>
              </a:rPr>
              <a:t>dẫn</a:t>
            </a:r>
            <a:r>
              <a:rPr lang="en-US" sz="2400" b="1" dirty="0">
                <a:solidFill>
                  <a:srgbClr val="7030A0"/>
                </a:solidFill>
              </a:rPr>
              <a:t> sản xuất, </a:t>
            </a:r>
            <a:r>
              <a:rPr lang="en-US" sz="2400" b="1" dirty="0" err="1">
                <a:solidFill>
                  <a:srgbClr val="7030A0"/>
                </a:solidFill>
              </a:rPr>
              <a:t>chế</a:t>
            </a:r>
            <a:r>
              <a:rPr lang="en-US" sz="2400" b="1" dirty="0">
                <a:solidFill>
                  <a:srgbClr val="7030A0"/>
                </a:solidFill>
              </a:rPr>
              <a:t> </a:t>
            </a:r>
            <a:r>
              <a:rPr lang="en-US" sz="2400" b="1" dirty="0" err="1">
                <a:solidFill>
                  <a:srgbClr val="7030A0"/>
                </a:solidFill>
              </a:rPr>
              <a:t>biến</a:t>
            </a:r>
            <a:r>
              <a:rPr lang="en-US" sz="2400" b="1" dirty="0">
                <a:solidFill>
                  <a:srgbClr val="7030A0"/>
                </a:solidFill>
              </a:rPr>
              <a:t>, </a:t>
            </a:r>
            <a:r>
              <a:rPr lang="en-US" sz="2400" b="1" dirty="0" err="1">
                <a:solidFill>
                  <a:srgbClr val="7030A0"/>
                </a:solidFill>
              </a:rPr>
              <a:t>dán</a:t>
            </a:r>
            <a:r>
              <a:rPr lang="en-US" sz="2400" b="1" dirty="0">
                <a:solidFill>
                  <a:srgbClr val="7030A0"/>
                </a:solidFill>
              </a:rPr>
              <a:t> </a:t>
            </a:r>
            <a:r>
              <a:rPr lang="en-US" sz="2400" b="1" dirty="0" err="1">
                <a:solidFill>
                  <a:srgbClr val="7030A0"/>
                </a:solidFill>
              </a:rPr>
              <a:t>nhãn</a:t>
            </a:r>
            <a:r>
              <a:rPr lang="en-US" sz="2400" b="1" dirty="0">
                <a:solidFill>
                  <a:srgbClr val="7030A0"/>
                </a:solidFill>
              </a:rPr>
              <a:t> và </a:t>
            </a:r>
            <a:r>
              <a:rPr lang="en-US" sz="2400" b="1" dirty="0" err="1">
                <a:solidFill>
                  <a:srgbClr val="7030A0"/>
                </a:solidFill>
              </a:rPr>
              <a:t>thị</a:t>
            </a:r>
            <a:r>
              <a:rPr lang="en-US" sz="2400" b="1" dirty="0">
                <a:solidFill>
                  <a:srgbClr val="7030A0"/>
                </a:solidFill>
              </a:rPr>
              <a:t> trường thực </a:t>
            </a:r>
            <a:r>
              <a:rPr lang="en-US" sz="2400" b="1" dirty="0" err="1">
                <a:solidFill>
                  <a:srgbClr val="7030A0"/>
                </a:solidFill>
              </a:rPr>
              <a:t>phẩm</a:t>
            </a:r>
            <a:r>
              <a:rPr lang="en-US" sz="2400" b="1" dirty="0">
                <a:solidFill>
                  <a:srgbClr val="7030A0"/>
                </a:solidFill>
              </a:rPr>
              <a:t> sản xuất </a:t>
            </a:r>
            <a:r>
              <a:rPr lang="en-US" sz="2400" b="1" dirty="0" err="1">
                <a:solidFill>
                  <a:srgbClr val="7030A0"/>
                </a:solidFill>
              </a:rPr>
              <a:t>bằng</a:t>
            </a:r>
            <a:r>
              <a:rPr lang="en-US" sz="2400" b="1" dirty="0">
                <a:solidFill>
                  <a:srgbClr val="7030A0"/>
                </a:solidFill>
              </a:rPr>
              <a:t> các </a:t>
            </a:r>
            <a:r>
              <a:rPr lang="en-US" sz="2400" b="1" dirty="0" err="1">
                <a:solidFill>
                  <a:srgbClr val="7030A0"/>
                </a:solidFill>
              </a:rPr>
              <a:t>phương</a:t>
            </a:r>
            <a:r>
              <a:rPr lang="en-US" sz="2400" b="1" dirty="0">
                <a:solidFill>
                  <a:srgbClr val="7030A0"/>
                </a:solidFill>
              </a:rPr>
              <a:t> pháp hữu </a:t>
            </a:r>
            <a:r>
              <a:rPr lang="en-US" sz="2400" b="1" dirty="0" smtClean="0">
                <a:solidFill>
                  <a:srgbClr val="7030A0"/>
                </a:solidFill>
              </a:rPr>
              <a:t>cơ</a:t>
            </a:r>
            <a:endParaRPr lang="en-US" sz="2400" b="1" dirty="0">
              <a:solidFill>
                <a:srgbClr val="7030A0"/>
              </a:solidFill>
              <a:effectLst/>
              <a:ea typeface="Times New Roman" charset="0"/>
            </a:endParaRPr>
          </a:p>
        </p:txBody>
      </p:sp>
    </p:spTree>
    <p:extLst>
      <p:ext uri="{BB962C8B-B14F-4D97-AF65-F5344CB8AC3E}">
        <p14:creationId xmlns:p14="http://schemas.microsoft.com/office/powerpoint/2010/main" val="533936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1915" y="127651"/>
            <a:ext cx="8643050" cy="123527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Đề nghị Xây dựng một số văn bản pháp luật và chính sách</a:t>
            </a:r>
            <a:endParaRPr lang="en-US" sz="2600" cap="all" dirty="0"/>
          </a:p>
        </p:txBody>
      </p:sp>
      <p:sp>
        <p:nvSpPr>
          <p:cNvPr id="6" name="TextBox 5"/>
          <p:cNvSpPr txBox="1"/>
          <p:nvPr/>
        </p:nvSpPr>
        <p:spPr>
          <a:xfrm>
            <a:off x="182880" y="1362921"/>
            <a:ext cx="8961120" cy="5232202"/>
          </a:xfrm>
          <a:prstGeom prst="rect">
            <a:avLst/>
          </a:prstGeom>
          <a:noFill/>
        </p:spPr>
        <p:txBody>
          <a:bodyPr wrap="square" rtlCol="0">
            <a:spAutoFit/>
          </a:bodyPr>
          <a:lstStyle/>
          <a:p>
            <a:pPr algn="ctr"/>
            <a:r>
              <a:rPr lang="vi-VN" sz="3200" b="1" dirty="0" smtClean="0">
                <a:solidFill>
                  <a:srgbClr val="0070C0"/>
                </a:solidFill>
              </a:rPr>
              <a:t>Quản lý chất thải chăn nuôi</a:t>
            </a:r>
            <a:endParaRPr lang="en-US" sz="3200" b="1" dirty="0" smtClean="0">
              <a:solidFill>
                <a:srgbClr val="0070C0"/>
              </a:solidFill>
            </a:endParaRPr>
          </a:p>
          <a:p>
            <a:r>
              <a:rPr lang="en-US" sz="2200" b="1" dirty="0" smtClean="0">
                <a:solidFill>
                  <a:srgbClr val="7030A0"/>
                </a:solidFill>
              </a:rPr>
              <a:t>Ban hành Quy </a:t>
            </a:r>
            <a:r>
              <a:rPr lang="en-US" sz="2200" b="1" dirty="0" err="1" smtClean="0">
                <a:solidFill>
                  <a:srgbClr val="7030A0"/>
                </a:solidFill>
              </a:rPr>
              <a:t>chuẩn</a:t>
            </a:r>
            <a:r>
              <a:rPr lang="en-US" sz="2200" b="1" dirty="0" smtClean="0">
                <a:solidFill>
                  <a:srgbClr val="7030A0"/>
                </a:solidFill>
              </a:rPr>
              <a:t> sử dụng nước </a:t>
            </a:r>
            <a:r>
              <a:rPr lang="en-US" sz="2200" b="1" dirty="0" err="1" smtClean="0">
                <a:solidFill>
                  <a:srgbClr val="7030A0"/>
                </a:solidFill>
              </a:rPr>
              <a:t>thải</a:t>
            </a:r>
            <a:r>
              <a:rPr lang="en-US" sz="2200" b="1" dirty="0" smtClean="0">
                <a:solidFill>
                  <a:srgbClr val="7030A0"/>
                </a:solidFill>
              </a:rPr>
              <a:t> chăn nuôi cho </a:t>
            </a:r>
            <a:r>
              <a:rPr lang="en-US" sz="2200" b="1" dirty="0" err="1" smtClean="0">
                <a:solidFill>
                  <a:srgbClr val="7030A0"/>
                </a:solidFill>
              </a:rPr>
              <a:t>tưới</a:t>
            </a:r>
            <a:r>
              <a:rPr lang="en-US" sz="2200" b="1" dirty="0" smtClean="0">
                <a:solidFill>
                  <a:srgbClr val="7030A0"/>
                </a:solidFill>
              </a:rPr>
              <a:t> </a:t>
            </a:r>
            <a:r>
              <a:rPr lang="en-US" sz="2200" b="1" dirty="0" err="1" smtClean="0">
                <a:solidFill>
                  <a:srgbClr val="7030A0"/>
                </a:solidFill>
              </a:rPr>
              <a:t>tiêu</a:t>
            </a:r>
            <a:r>
              <a:rPr lang="en-US" sz="2200" b="1" dirty="0" smtClean="0">
                <a:solidFill>
                  <a:srgbClr val="7030A0"/>
                </a:solidFill>
              </a:rPr>
              <a:t>, </a:t>
            </a:r>
            <a:r>
              <a:rPr lang="en-US" sz="2200" b="1" dirty="0" err="1" smtClean="0">
                <a:solidFill>
                  <a:srgbClr val="7030A0"/>
                </a:solidFill>
              </a:rPr>
              <a:t>làm</a:t>
            </a:r>
            <a:r>
              <a:rPr lang="en-US" sz="2200" b="1" dirty="0" smtClean="0">
                <a:solidFill>
                  <a:srgbClr val="7030A0"/>
                </a:solidFill>
              </a:rPr>
              <a:t> phân bón hữu cơ.</a:t>
            </a:r>
          </a:p>
          <a:p>
            <a:endParaRPr lang="en-US" sz="2200" b="1" dirty="0">
              <a:solidFill>
                <a:srgbClr val="7030A0"/>
              </a:solidFill>
            </a:endParaRPr>
          </a:p>
          <a:p>
            <a:r>
              <a:rPr lang="en-US" sz="2200" b="1" dirty="0" smtClean="0">
                <a:solidFill>
                  <a:srgbClr val="7030A0"/>
                </a:solidFill>
              </a:rPr>
              <a:t>Ban hành Hướng </a:t>
            </a:r>
            <a:r>
              <a:rPr lang="en-US" sz="2200" b="1" dirty="0" err="1" smtClean="0">
                <a:solidFill>
                  <a:srgbClr val="7030A0"/>
                </a:solidFill>
              </a:rPr>
              <a:t>dẫn</a:t>
            </a:r>
            <a:r>
              <a:rPr lang="en-US" sz="2200" b="1" dirty="0" smtClean="0">
                <a:solidFill>
                  <a:srgbClr val="7030A0"/>
                </a:solidFill>
              </a:rPr>
              <a:t> kỹ thuật </a:t>
            </a:r>
            <a:r>
              <a:rPr lang="en-US" sz="2200" b="1" dirty="0" err="1" smtClean="0">
                <a:solidFill>
                  <a:srgbClr val="7030A0"/>
                </a:solidFill>
              </a:rPr>
              <a:t>chế</a:t>
            </a:r>
            <a:r>
              <a:rPr lang="en-US" sz="2200" b="1" dirty="0" smtClean="0">
                <a:solidFill>
                  <a:srgbClr val="7030A0"/>
                </a:solidFill>
              </a:rPr>
              <a:t> </a:t>
            </a:r>
            <a:r>
              <a:rPr lang="en-US" sz="2200" b="1" dirty="0" err="1" smtClean="0">
                <a:solidFill>
                  <a:srgbClr val="7030A0"/>
                </a:solidFill>
              </a:rPr>
              <a:t>biến</a:t>
            </a:r>
            <a:r>
              <a:rPr lang="en-US" sz="2200" b="1" dirty="0" smtClean="0">
                <a:solidFill>
                  <a:srgbClr val="7030A0"/>
                </a:solidFill>
              </a:rPr>
              <a:t> và sử dụng </a:t>
            </a:r>
            <a:r>
              <a:rPr lang="en-US" sz="2200" b="1" dirty="0" err="1" smtClean="0">
                <a:solidFill>
                  <a:srgbClr val="7030A0"/>
                </a:solidFill>
              </a:rPr>
              <a:t>bùn</a:t>
            </a:r>
            <a:r>
              <a:rPr lang="en-US" sz="2200" b="1" dirty="0" smtClean="0">
                <a:solidFill>
                  <a:srgbClr val="7030A0"/>
                </a:solidFill>
              </a:rPr>
              <a:t> </a:t>
            </a:r>
            <a:r>
              <a:rPr lang="en-US" sz="2200" b="1" dirty="0" err="1" smtClean="0">
                <a:solidFill>
                  <a:srgbClr val="7030A0"/>
                </a:solidFill>
              </a:rPr>
              <a:t>thải</a:t>
            </a:r>
            <a:r>
              <a:rPr lang="en-US" sz="2200" b="1" dirty="0" smtClean="0">
                <a:solidFill>
                  <a:srgbClr val="7030A0"/>
                </a:solidFill>
              </a:rPr>
              <a:t> biogas </a:t>
            </a:r>
            <a:r>
              <a:rPr lang="en-US" sz="2200" b="1" dirty="0" err="1" smtClean="0">
                <a:solidFill>
                  <a:srgbClr val="7030A0"/>
                </a:solidFill>
              </a:rPr>
              <a:t>làm</a:t>
            </a:r>
            <a:r>
              <a:rPr lang="en-US" sz="2200" b="1" dirty="0" smtClean="0">
                <a:solidFill>
                  <a:srgbClr val="7030A0"/>
                </a:solidFill>
              </a:rPr>
              <a:t> phân bón hữu cơ.</a:t>
            </a:r>
          </a:p>
          <a:p>
            <a:endParaRPr lang="en-US" sz="2200" b="1" dirty="0" smtClean="0">
              <a:solidFill>
                <a:srgbClr val="7030A0"/>
              </a:solidFill>
            </a:endParaRPr>
          </a:p>
          <a:p>
            <a:r>
              <a:rPr lang="en-US" sz="2200" b="1" dirty="0" smtClean="0">
                <a:solidFill>
                  <a:srgbClr val="7030A0"/>
                </a:solidFill>
              </a:rPr>
              <a:t>Ban hành quy định về quản lý chất </a:t>
            </a:r>
            <a:r>
              <a:rPr lang="en-US" sz="2200" b="1" dirty="0" err="1" smtClean="0">
                <a:solidFill>
                  <a:srgbClr val="7030A0"/>
                </a:solidFill>
              </a:rPr>
              <a:t>thải</a:t>
            </a:r>
            <a:r>
              <a:rPr lang="en-US" sz="2200" b="1" dirty="0" smtClean="0">
                <a:solidFill>
                  <a:srgbClr val="7030A0"/>
                </a:solidFill>
              </a:rPr>
              <a:t> và môi trường của </a:t>
            </a:r>
            <a:r>
              <a:rPr lang="en-US" sz="2200" b="1" dirty="0" err="1" smtClean="0">
                <a:solidFill>
                  <a:srgbClr val="7030A0"/>
                </a:solidFill>
              </a:rPr>
              <a:t>trang</a:t>
            </a:r>
            <a:r>
              <a:rPr lang="en-US" sz="2200" b="1" dirty="0" smtClean="0">
                <a:solidFill>
                  <a:srgbClr val="7030A0"/>
                </a:solidFill>
              </a:rPr>
              <a:t> trại chăn nuôi quy </a:t>
            </a:r>
            <a:r>
              <a:rPr lang="en-US" sz="2200" b="1" dirty="0" err="1" smtClean="0">
                <a:solidFill>
                  <a:srgbClr val="7030A0"/>
                </a:solidFill>
              </a:rPr>
              <a:t>mô</a:t>
            </a:r>
            <a:r>
              <a:rPr lang="en-US" sz="2200" b="1" dirty="0" smtClean="0">
                <a:solidFill>
                  <a:srgbClr val="7030A0"/>
                </a:solidFill>
              </a:rPr>
              <a:t> </a:t>
            </a:r>
            <a:r>
              <a:rPr lang="en-US" sz="2200" b="1" dirty="0" err="1" smtClean="0">
                <a:solidFill>
                  <a:srgbClr val="7030A0"/>
                </a:solidFill>
              </a:rPr>
              <a:t>lớn</a:t>
            </a:r>
            <a:r>
              <a:rPr lang="en-US" sz="2200" b="1" dirty="0" smtClean="0">
                <a:solidFill>
                  <a:srgbClr val="7030A0"/>
                </a:solidFill>
              </a:rPr>
              <a:t>.</a:t>
            </a:r>
          </a:p>
          <a:p>
            <a:endParaRPr lang="en-US" sz="2200" b="1" dirty="0">
              <a:solidFill>
                <a:srgbClr val="7030A0"/>
              </a:solidFill>
            </a:endParaRPr>
          </a:p>
          <a:p>
            <a:r>
              <a:rPr lang="en-US" sz="2200" b="1" dirty="0" smtClean="0">
                <a:solidFill>
                  <a:srgbClr val="7030A0"/>
                </a:solidFill>
              </a:rPr>
              <a:t>Đề </a:t>
            </a:r>
            <a:r>
              <a:rPr lang="en-US" sz="2200" b="1" dirty="0" err="1" smtClean="0">
                <a:solidFill>
                  <a:srgbClr val="7030A0"/>
                </a:solidFill>
              </a:rPr>
              <a:t>án</a:t>
            </a:r>
            <a:r>
              <a:rPr lang="en-US" sz="2200" b="1" dirty="0" smtClean="0">
                <a:solidFill>
                  <a:srgbClr val="7030A0"/>
                </a:solidFill>
              </a:rPr>
              <a:t> phát triển </a:t>
            </a:r>
            <a:r>
              <a:rPr lang="en-US" sz="2200" b="1" dirty="0" err="1" smtClean="0">
                <a:solidFill>
                  <a:srgbClr val="7030A0"/>
                </a:solidFill>
              </a:rPr>
              <a:t>chuỗi</a:t>
            </a:r>
            <a:r>
              <a:rPr lang="en-US" sz="2200" b="1" dirty="0" smtClean="0">
                <a:solidFill>
                  <a:srgbClr val="7030A0"/>
                </a:solidFill>
              </a:rPr>
              <a:t> giá trị chất </a:t>
            </a:r>
            <a:r>
              <a:rPr lang="en-US" sz="2200" b="1" dirty="0" err="1" smtClean="0">
                <a:solidFill>
                  <a:srgbClr val="7030A0"/>
                </a:solidFill>
              </a:rPr>
              <a:t>thải</a:t>
            </a:r>
            <a:r>
              <a:rPr lang="en-US" sz="2200" b="1" dirty="0" smtClean="0">
                <a:solidFill>
                  <a:srgbClr val="7030A0"/>
                </a:solidFill>
              </a:rPr>
              <a:t> chăn nuôi đến năm 2005 (hỗ trợ phát triển công nghệ, chính sách khuyến khích</a:t>
            </a:r>
            <a:r>
              <a:rPr lang="mr-IN" sz="2200" b="1" dirty="0" smtClean="0">
                <a:solidFill>
                  <a:srgbClr val="7030A0"/>
                </a:solidFill>
              </a:rPr>
              <a:t>…</a:t>
            </a:r>
            <a:r>
              <a:rPr lang="vi-VN" sz="2200" b="1" dirty="0" smtClean="0">
                <a:solidFill>
                  <a:srgbClr val="7030A0"/>
                </a:solidFill>
              </a:rPr>
              <a:t>)</a:t>
            </a:r>
          </a:p>
          <a:p>
            <a:endParaRPr lang="vi-VN" sz="2000" b="1" dirty="0">
              <a:solidFill>
                <a:srgbClr val="7030A0"/>
              </a:solidFill>
            </a:endParaRPr>
          </a:p>
          <a:p>
            <a:r>
              <a:rPr lang="vi-VN" sz="2000" b="1" dirty="0" smtClean="0">
                <a:solidFill>
                  <a:srgbClr val="7030A0"/>
                </a:solidFill>
              </a:rPr>
              <a:t>Sửa đổi Nghị định 210 </a:t>
            </a:r>
            <a:r>
              <a:rPr lang="mr-IN" sz="2000" b="1" dirty="0" smtClean="0">
                <a:solidFill>
                  <a:srgbClr val="7030A0"/>
                </a:solidFill>
              </a:rPr>
              <a:t>–</a:t>
            </a:r>
            <a:r>
              <a:rPr lang="vi-VN" sz="2000" b="1" dirty="0" smtClean="0">
                <a:solidFill>
                  <a:srgbClr val="7030A0"/>
                </a:solidFill>
              </a:rPr>
              <a:t> 2013 về khuyến khích doanh nghiệp đầu tư vào NN và nông thôn (đang dự thảo)</a:t>
            </a:r>
            <a:r>
              <a:rPr lang="en-US" sz="2000" b="1" dirty="0">
                <a:solidFill>
                  <a:srgbClr val="7030A0"/>
                </a:solidFill>
              </a:rPr>
              <a:t>.</a:t>
            </a:r>
          </a:p>
        </p:txBody>
      </p:sp>
    </p:spTree>
    <p:extLst>
      <p:ext uri="{BB962C8B-B14F-4D97-AF65-F5344CB8AC3E}">
        <p14:creationId xmlns:p14="http://schemas.microsoft.com/office/powerpoint/2010/main" val="1451941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885" y="282634"/>
            <a:ext cx="8643050" cy="123527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Đề nghị Xây dựng một số văn bản pháp luật và chính sách</a:t>
            </a:r>
            <a:endParaRPr lang="en-US" sz="2600" cap="all" dirty="0"/>
          </a:p>
        </p:txBody>
      </p:sp>
      <p:sp>
        <p:nvSpPr>
          <p:cNvPr id="6" name="TextBox 5"/>
          <p:cNvSpPr txBox="1"/>
          <p:nvPr/>
        </p:nvSpPr>
        <p:spPr>
          <a:xfrm>
            <a:off x="156850" y="1828800"/>
            <a:ext cx="8961120" cy="4524315"/>
          </a:xfrm>
          <a:prstGeom prst="rect">
            <a:avLst/>
          </a:prstGeom>
          <a:noFill/>
        </p:spPr>
        <p:txBody>
          <a:bodyPr wrap="square" rtlCol="0">
            <a:spAutoFit/>
          </a:bodyPr>
          <a:lstStyle/>
          <a:p>
            <a:pPr algn="ctr"/>
            <a:r>
              <a:rPr lang="vi-VN" sz="3200" b="1" dirty="0" smtClean="0">
                <a:solidFill>
                  <a:srgbClr val="0070C0"/>
                </a:solidFill>
              </a:rPr>
              <a:t>Phân bón hữu cơ</a:t>
            </a:r>
          </a:p>
          <a:p>
            <a:pPr algn="ctr"/>
            <a:endParaRPr lang="vi-VN" sz="3200" b="1" dirty="0">
              <a:solidFill>
                <a:srgbClr val="0070C0"/>
              </a:solidFill>
            </a:endParaRPr>
          </a:p>
          <a:p>
            <a:r>
              <a:rPr lang="en-US" sz="3200" b="1" dirty="0" err="1">
                <a:solidFill>
                  <a:srgbClr val="7030A0"/>
                </a:solidFill>
                <a:latin typeface="Calibri" charset="0"/>
                <a:ea typeface="Calibri" charset="0"/>
                <a:cs typeface="Calibri" charset="0"/>
              </a:rPr>
              <a:t>Việt</a:t>
            </a:r>
            <a:r>
              <a:rPr lang="en-US" sz="3200" b="1" dirty="0">
                <a:solidFill>
                  <a:srgbClr val="7030A0"/>
                </a:solidFill>
                <a:latin typeface="Calibri" charset="0"/>
                <a:ea typeface="Calibri" charset="0"/>
                <a:cs typeface="Calibri" charset="0"/>
              </a:rPr>
              <a:t> Nam </a:t>
            </a:r>
            <a:r>
              <a:rPr lang="en-US" sz="3200" b="1" dirty="0" err="1">
                <a:solidFill>
                  <a:srgbClr val="7030A0"/>
                </a:solidFill>
                <a:latin typeface="Calibri" charset="0"/>
                <a:ea typeface="Calibri" charset="0"/>
                <a:cs typeface="Calibri" charset="0"/>
              </a:rPr>
              <a:t>nên</a:t>
            </a:r>
            <a:r>
              <a:rPr lang="en-US" sz="3200" b="1" dirty="0">
                <a:solidFill>
                  <a:srgbClr val="7030A0"/>
                </a:solidFill>
                <a:latin typeface="Calibri" charset="0"/>
                <a:ea typeface="Calibri" charset="0"/>
                <a:cs typeface="Calibri" charset="0"/>
              </a:rPr>
              <a:t> ban hành và thực hiện một chính sách quốc gia </a:t>
            </a:r>
            <a:r>
              <a:rPr lang="en-US" sz="3200" b="1" dirty="0" err="1">
                <a:solidFill>
                  <a:srgbClr val="7030A0"/>
                </a:solidFill>
                <a:latin typeface="Calibri" charset="0"/>
                <a:ea typeface="Calibri" charset="0"/>
                <a:cs typeface="Calibri" charset="0"/>
              </a:rPr>
              <a:t>rõ</a:t>
            </a:r>
            <a:r>
              <a:rPr lang="en-US" sz="3200" b="1" dirty="0">
                <a:solidFill>
                  <a:srgbClr val="7030A0"/>
                </a:solidFill>
                <a:latin typeface="Calibri" charset="0"/>
                <a:ea typeface="Calibri" charset="0"/>
                <a:cs typeface="Calibri" charset="0"/>
              </a:rPr>
              <a:t> </a:t>
            </a:r>
            <a:r>
              <a:rPr lang="en-US" sz="3200" b="1" dirty="0" err="1">
                <a:solidFill>
                  <a:srgbClr val="7030A0"/>
                </a:solidFill>
                <a:latin typeface="Calibri" charset="0"/>
                <a:ea typeface="Calibri" charset="0"/>
                <a:cs typeface="Calibri" charset="0"/>
              </a:rPr>
              <a:t>ràng</a:t>
            </a:r>
            <a:r>
              <a:rPr lang="en-US" sz="3200" b="1" dirty="0">
                <a:solidFill>
                  <a:srgbClr val="7030A0"/>
                </a:solidFill>
                <a:latin typeface="Calibri" charset="0"/>
                <a:ea typeface="Calibri" charset="0"/>
                <a:cs typeface="Calibri" charset="0"/>
              </a:rPr>
              <a:t> về sản xuất, </a:t>
            </a:r>
            <a:r>
              <a:rPr lang="en-US" sz="3200" b="1" dirty="0" err="1">
                <a:solidFill>
                  <a:srgbClr val="7030A0"/>
                </a:solidFill>
                <a:latin typeface="Calibri" charset="0"/>
                <a:ea typeface="Calibri" charset="0"/>
                <a:cs typeface="Calibri" charset="0"/>
              </a:rPr>
              <a:t>kinh</a:t>
            </a:r>
            <a:r>
              <a:rPr lang="en-US" sz="3200" b="1" dirty="0">
                <a:solidFill>
                  <a:srgbClr val="7030A0"/>
                </a:solidFill>
                <a:latin typeface="Calibri" charset="0"/>
                <a:ea typeface="Calibri" charset="0"/>
                <a:cs typeface="Calibri" charset="0"/>
              </a:rPr>
              <a:t> </a:t>
            </a:r>
            <a:r>
              <a:rPr lang="en-US" sz="3200" b="1" dirty="0" err="1">
                <a:solidFill>
                  <a:srgbClr val="7030A0"/>
                </a:solidFill>
                <a:latin typeface="Calibri" charset="0"/>
                <a:ea typeface="Calibri" charset="0"/>
                <a:cs typeface="Calibri" charset="0"/>
              </a:rPr>
              <a:t>doanh</a:t>
            </a:r>
            <a:r>
              <a:rPr lang="en-US" sz="3200" b="1" dirty="0">
                <a:solidFill>
                  <a:srgbClr val="7030A0"/>
                </a:solidFill>
                <a:latin typeface="Calibri" charset="0"/>
                <a:ea typeface="Calibri" charset="0"/>
                <a:cs typeface="Calibri" charset="0"/>
              </a:rPr>
              <a:t> và sử dụng phân bón hữu </a:t>
            </a:r>
            <a:r>
              <a:rPr lang="en-US" sz="3200" b="1" dirty="0" smtClean="0">
                <a:solidFill>
                  <a:srgbClr val="7030A0"/>
                </a:solidFill>
                <a:latin typeface="Calibri" charset="0"/>
                <a:ea typeface="Calibri" charset="0"/>
                <a:cs typeface="Calibri" charset="0"/>
              </a:rPr>
              <a:t>cơ. </a:t>
            </a:r>
            <a:endParaRPr lang="en-US" sz="3200" b="1" dirty="0">
              <a:solidFill>
                <a:srgbClr val="7030A0"/>
              </a:solidFill>
              <a:latin typeface="Calibri" charset="0"/>
              <a:ea typeface="Calibri" charset="0"/>
              <a:cs typeface="Calibri" charset="0"/>
            </a:endParaRPr>
          </a:p>
          <a:p>
            <a:endParaRPr lang="vi-VN" sz="3200" b="1" dirty="0">
              <a:solidFill>
                <a:srgbClr val="7030A0"/>
              </a:solidFill>
              <a:latin typeface="Calibri" charset="0"/>
              <a:ea typeface="Calibri" charset="0"/>
              <a:cs typeface="Calibri" charset="0"/>
            </a:endParaRPr>
          </a:p>
          <a:p>
            <a:r>
              <a:rPr lang="vi-VN" sz="3200" b="1" dirty="0" smtClean="0">
                <a:solidFill>
                  <a:srgbClr val="7030A0"/>
                </a:solidFill>
                <a:latin typeface="Calibri" charset="0"/>
                <a:ea typeface="Calibri" charset="0"/>
                <a:cs typeface="Calibri" charset="0"/>
              </a:rPr>
              <a:t>Cụ </a:t>
            </a:r>
            <a:r>
              <a:rPr lang="vi-VN" sz="3200" b="1" dirty="0">
                <a:solidFill>
                  <a:srgbClr val="7030A0"/>
                </a:solidFill>
                <a:latin typeface="Calibri" charset="0"/>
                <a:ea typeface="Calibri" charset="0"/>
                <a:cs typeface="Calibri" charset="0"/>
              </a:rPr>
              <a:t>thể hoá Nghị định 108 (Điều 5</a:t>
            </a:r>
            <a:r>
              <a:rPr lang="vi-VN" sz="3200" b="1" dirty="0" smtClean="0">
                <a:solidFill>
                  <a:srgbClr val="7030A0"/>
                </a:solidFill>
                <a:latin typeface="Calibri" charset="0"/>
                <a:ea typeface="Calibri" charset="0"/>
                <a:cs typeface="Calibri" charset="0"/>
              </a:rPr>
              <a:t>) bằng</a:t>
            </a:r>
            <a:endParaRPr lang="en-US" sz="3200" b="1" dirty="0">
              <a:solidFill>
                <a:srgbClr val="7030A0"/>
              </a:solidFill>
              <a:latin typeface="Calibri" charset="0"/>
              <a:ea typeface="Calibri" charset="0"/>
              <a:cs typeface="Calibri" charset="0"/>
            </a:endParaRPr>
          </a:p>
          <a:p>
            <a:r>
              <a:rPr lang="vi-VN" sz="3200" b="1" dirty="0" smtClean="0">
                <a:solidFill>
                  <a:srgbClr val="7030A0"/>
                </a:solidFill>
                <a:latin typeface="Calibri" charset="0"/>
                <a:ea typeface="Calibri" charset="0"/>
                <a:cs typeface="Calibri" charset="0"/>
              </a:rPr>
              <a:t>Quyết định của TTg Chính phủ về Chính sách sản xuất, kinh doanh và sử dụng phân bón hữu cơ.</a:t>
            </a:r>
            <a:endParaRPr lang="en-US" sz="2200" b="1" dirty="0" smtClean="0">
              <a:solidFill>
                <a:srgbClr val="7030A0"/>
              </a:solidFill>
            </a:endParaRPr>
          </a:p>
        </p:txBody>
      </p:sp>
    </p:spTree>
    <p:extLst>
      <p:ext uri="{BB962C8B-B14F-4D97-AF65-F5344CB8AC3E}">
        <p14:creationId xmlns:p14="http://schemas.microsoft.com/office/powerpoint/2010/main" val="456086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885" y="282634"/>
            <a:ext cx="8643050" cy="123527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Đề nghị Xây dựng một số văn bản pháp luật và chính sách</a:t>
            </a:r>
            <a:endParaRPr lang="en-US" sz="2600" cap="all" dirty="0"/>
          </a:p>
        </p:txBody>
      </p:sp>
      <p:sp>
        <p:nvSpPr>
          <p:cNvPr id="6" name="TextBox 5"/>
          <p:cNvSpPr txBox="1"/>
          <p:nvPr/>
        </p:nvSpPr>
        <p:spPr>
          <a:xfrm>
            <a:off x="156850" y="1828800"/>
            <a:ext cx="8961120" cy="4647426"/>
          </a:xfrm>
          <a:prstGeom prst="rect">
            <a:avLst/>
          </a:prstGeom>
          <a:noFill/>
        </p:spPr>
        <p:txBody>
          <a:bodyPr wrap="square" rtlCol="0">
            <a:spAutoFit/>
          </a:bodyPr>
          <a:lstStyle/>
          <a:p>
            <a:pPr algn="ctr"/>
            <a:r>
              <a:rPr lang="vi-VN" sz="3200" b="1" dirty="0" smtClean="0">
                <a:solidFill>
                  <a:srgbClr val="0070C0"/>
                </a:solidFill>
              </a:rPr>
              <a:t>Nông nghiệp hữu cơ</a:t>
            </a:r>
            <a:endParaRPr lang="vi-VN" sz="3200" b="1" dirty="0">
              <a:solidFill>
                <a:srgbClr val="7030A0"/>
              </a:solidFill>
            </a:endParaRPr>
          </a:p>
          <a:p>
            <a:endParaRPr lang="vi-VN" sz="2400" b="1" dirty="0" smtClean="0">
              <a:solidFill>
                <a:srgbClr val="7030A0"/>
              </a:solidFill>
              <a:latin typeface="Calibri" charset="0"/>
              <a:ea typeface="Calibri" charset="0"/>
              <a:cs typeface="Calibri" charset="0"/>
            </a:endParaRPr>
          </a:p>
          <a:p>
            <a:pPr marL="342900" indent="-342900">
              <a:buFont typeface="Wingdings" charset="2"/>
              <a:buChar char="Ø"/>
            </a:pPr>
            <a:r>
              <a:rPr lang="vi-VN" sz="2400" b="1" dirty="0" smtClean="0">
                <a:solidFill>
                  <a:srgbClr val="7030A0"/>
                </a:solidFill>
                <a:latin typeface="Calibri" charset="0"/>
                <a:ea typeface="Calibri" charset="0"/>
                <a:cs typeface="Calibri" charset="0"/>
              </a:rPr>
              <a:t>Xây dựng Nghị </a:t>
            </a:r>
            <a:r>
              <a:rPr lang="vi-VN" sz="2400" b="1" dirty="0">
                <a:solidFill>
                  <a:srgbClr val="7030A0"/>
                </a:solidFill>
                <a:latin typeface="Calibri" charset="0"/>
                <a:ea typeface="Calibri" charset="0"/>
                <a:cs typeface="Calibri" charset="0"/>
              </a:rPr>
              <a:t>định </a:t>
            </a:r>
            <a:r>
              <a:rPr lang="vi-VN" sz="2400" b="1" dirty="0" smtClean="0">
                <a:solidFill>
                  <a:srgbClr val="7030A0"/>
                </a:solidFill>
                <a:latin typeface="Calibri" charset="0"/>
                <a:ea typeface="Calibri" charset="0"/>
                <a:cs typeface="Calibri" charset="0"/>
              </a:rPr>
              <a:t>Chính phủ về Nông nghiệp hữu cơ (đang dự thảo).</a:t>
            </a:r>
          </a:p>
          <a:p>
            <a:pPr marL="342900" indent="-342900">
              <a:buFont typeface="Wingdings" charset="2"/>
              <a:buChar char="Ø"/>
            </a:pPr>
            <a:endParaRPr lang="vi-VN" sz="2400" b="1" dirty="0">
              <a:solidFill>
                <a:srgbClr val="7030A0"/>
              </a:solidFill>
              <a:latin typeface="Calibri" charset="0"/>
              <a:ea typeface="Calibri" charset="0"/>
              <a:cs typeface="Calibri" charset="0"/>
            </a:endParaRPr>
          </a:p>
          <a:p>
            <a:pPr marL="342900" indent="-342900">
              <a:buFont typeface="Wingdings" charset="2"/>
              <a:buChar char="Ø"/>
            </a:pPr>
            <a:r>
              <a:rPr lang="en-US" sz="2400" b="1" dirty="0" smtClean="0">
                <a:solidFill>
                  <a:srgbClr val="7030A0"/>
                </a:solidFill>
                <a:latin typeface="Calibri" charset="0"/>
                <a:ea typeface="Calibri" charset="0"/>
                <a:cs typeface="Calibri" charset="0"/>
              </a:rPr>
              <a:t>Quyết định của TTg về </a:t>
            </a:r>
            <a:r>
              <a:rPr lang="en-US" sz="2400" b="1" dirty="0" err="1" smtClean="0">
                <a:solidFill>
                  <a:srgbClr val="7030A0"/>
                </a:solidFill>
                <a:latin typeface="Calibri" charset="0"/>
                <a:ea typeface="Calibri" charset="0"/>
                <a:cs typeface="Calibri" charset="0"/>
              </a:rPr>
              <a:t>Chương</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trình</a:t>
            </a:r>
            <a:r>
              <a:rPr lang="en-US" sz="2400" b="1" dirty="0" smtClean="0">
                <a:solidFill>
                  <a:srgbClr val="7030A0"/>
                </a:solidFill>
                <a:latin typeface="Calibri" charset="0"/>
                <a:ea typeface="Calibri" charset="0"/>
                <a:cs typeface="Calibri" charset="0"/>
              </a:rPr>
              <a:t> phát triển </a:t>
            </a:r>
            <a:r>
              <a:rPr lang="en-US" sz="2400" b="1" dirty="0" err="1" smtClean="0">
                <a:solidFill>
                  <a:srgbClr val="7030A0"/>
                </a:solidFill>
                <a:latin typeface="Calibri" charset="0"/>
                <a:ea typeface="Calibri" charset="0"/>
                <a:cs typeface="Calibri" charset="0"/>
              </a:rPr>
              <a:t>nông</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nghiệp</a:t>
            </a:r>
            <a:r>
              <a:rPr lang="en-US" sz="2400" b="1" dirty="0" smtClean="0">
                <a:solidFill>
                  <a:srgbClr val="7030A0"/>
                </a:solidFill>
                <a:latin typeface="Calibri" charset="0"/>
                <a:ea typeface="Calibri" charset="0"/>
                <a:cs typeface="Calibri" charset="0"/>
              </a:rPr>
              <a:t> hữu cơ đến năm 2025 (</a:t>
            </a:r>
            <a:r>
              <a:rPr lang="en-US" sz="2400" b="1" dirty="0" err="1" smtClean="0">
                <a:solidFill>
                  <a:srgbClr val="7030A0"/>
                </a:solidFill>
                <a:latin typeface="Calibri" charset="0"/>
                <a:ea typeface="Calibri" charset="0"/>
                <a:cs typeface="Calibri" charset="0"/>
              </a:rPr>
              <a:t>tương</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tự</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Chương</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trình</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Giống</a:t>
            </a:r>
            <a:r>
              <a:rPr lang="en-US" sz="2400" b="1" dirty="0" smtClean="0">
                <a:solidFill>
                  <a:srgbClr val="7030A0"/>
                </a:solidFill>
                <a:latin typeface="Calibri" charset="0"/>
                <a:ea typeface="Calibri" charset="0"/>
                <a:cs typeface="Calibri" charset="0"/>
              </a:rPr>
              <a:t> trước đây).</a:t>
            </a:r>
          </a:p>
          <a:p>
            <a:pPr marL="342900" indent="-342900">
              <a:buFont typeface="Wingdings" charset="2"/>
              <a:buChar char="Ø"/>
            </a:pPr>
            <a:endParaRPr lang="en-US" sz="2400" b="1" dirty="0">
              <a:solidFill>
                <a:srgbClr val="7030A0"/>
              </a:solidFill>
              <a:latin typeface="Calibri" charset="0"/>
              <a:ea typeface="Calibri" charset="0"/>
              <a:cs typeface="Calibri" charset="0"/>
            </a:endParaRPr>
          </a:p>
          <a:p>
            <a:pPr marL="342900" indent="-342900">
              <a:buFont typeface="Wingdings" charset="2"/>
              <a:buChar char="Ø"/>
            </a:pPr>
            <a:r>
              <a:rPr lang="en-US" sz="2400" b="1" dirty="0" smtClean="0">
                <a:solidFill>
                  <a:srgbClr val="7030A0"/>
                </a:solidFill>
                <a:latin typeface="Calibri" charset="0"/>
                <a:ea typeface="Calibri" charset="0"/>
                <a:cs typeface="Calibri" charset="0"/>
              </a:rPr>
              <a:t>Quy </a:t>
            </a:r>
            <a:r>
              <a:rPr lang="en-US" sz="2400" b="1" dirty="0" err="1">
                <a:solidFill>
                  <a:srgbClr val="7030A0"/>
                </a:solidFill>
                <a:latin typeface="Calibri" charset="0"/>
                <a:ea typeface="Calibri" charset="0"/>
                <a:cs typeface="Calibri" charset="0"/>
              </a:rPr>
              <a:t>chuẩn</a:t>
            </a:r>
            <a:r>
              <a:rPr lang="en-US" sz="2400" b="1" dirty="0">
                <a:solidFill>
                  <a:srgbClr val="7030A0"/>
                </a:solidFill>
                <a:latin typeface="Calibri" charset="0"/>
                <a:ea typeface="Calibri" charset="0"/>
                <a:cs typeface="Calibri" charset="0"/>
              </a:rPr>
              <a:t> kỹ thuật quốc gia </a:t>
            </a:r>
            <a:r>
              <a:rPr lang="en-US" sz="2400" b="1" dirty="0" err="1">
                <a:solidFill>
                  <a:srgbClr val="7030A0"/>
                </a:solidFill>
                <a:latin typeface="Calibri" charset="0"/>
                <a:ea typeface="Calibri" charset="0"/>
                <a:cs typeface="Calibri" charset="0"/>
              </a:rPr>
              <a:t>đối</a:t>
            </a:r>
            <a:r>
              <a:rPr lang="en-US" sz="2400" b="1" dirty="0">
                <a:solidFill>
                  <a:srgbClr val="7030A0"/>
                </a:solidFill>
                <a:latin typeface="Calibri" charset="0"/>
                <a:ea typeface="Calibri" charset="0"/>
                <a:cs typeface="Calibri" charset="0"/>
              </a:rPr>
              <a:t> </a:t>
            </a:r>
            <a:r>
              <a:rPr lang="en-US" sz="2400" b="1" dirty="0" err="1">
                <a:solidFill>
                  <a:srgbClr val="7030A0"/>
                </a:solidFill>
                <a:latin typeface="Calibri" charset="0"/>
                <a:ea typeface="Calibri" charset="0"/>
                <a:cs typeface="Calibri" charset="0"/>
              </a:rPr>
              <a:t>với</a:t>
            </a:r>
            <a:r>
              <a:rPr lang="en-US" sz="2400" b="1" dirty="0">
                <a:solidFill>
                  <a:srgbClr val="7030A0"/>
                </a:solidFill>
                <a:latin typeface="Calibri" charset="0"/>
                <a:ea typeface="Calibri" charset="0"/>
                <a:cs typeface="Calibri" charset="0"/>
              </a:rPr>
              <a:t> các sản </a:t>
            </a:r>
            <a:r>
              <a:rPr lang="en-US" sz="2400" b="1" dirty="0" err="1">
                <a:solidFill>
                  <a:srgbClr val="7030A0"/>
                </a:solidFill>
                <a:latin typeface="Calibri" charset="0"/>
                <a:ea typeface="Calibri" charset="0"/>
                <a:cs typeface="Calibri" charset="0"/>
              </a:rPr>
              <a:t>phẩm</a:t>
            </a:r>
            <a:r>
              <a:rPr lang="en-US" sz="2400" b="1" dirty="0">
                <a:solidFill>
                  <a:srgbClr val="7030A0"/>
                </a:solidFill>
                <a:latin typeface="Calibri" charset="0"/>
                <a:ea typeface="Calibri" charset="0"/>
                <a:cs typeface="Calibri" charset="0"/>
              </a:rPr>
              <a:t> hữu cơ </a:t>
            </a:r>
            <a:r>
              <a:rPr lang="en-US" sz="2400" b="1" dirty="0" err="1">
                <a:solidFill>
                  <a:srgbClr val="7030A0"/>
                </a:solidFill>
                <a:latin typeface="Calibri" charset="0"/>
                <a:ea typeface="Calibri" charset="0"/>
                <a:cs typeface="Calibri" charset="0"/>
              </a:rPr>
              <a:t>chủ</a:t>
            </a:r>
            <a:r>
              <a:rPr lang="en-US" sz="2400" b="1" dirty="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yếu</a:t>
            </a:r>
            <a:r>
              <a:rPr lang="en-US" sz="2400" b="1" dirty="0" smtClean="0">
                <a:solidFill>
                  <a:srgbClr val="7030A0"/>
                </a:solidFill>
                <a:latin typeface="Calibri" charset="0"/>
                <a:ea typeface="Calibri" charset="0"/>
                <a:cs typeface="Calibri" charset="0"/>
              </a:rPr>
              <a:t>.</a:t>
            </a:r>
          </a:p>
          <a:p>
            <a:pPr marL="342900" indent="-342900">
              <a:buFont typeface="Wingdings" charset="2"/>
              <a:buChar char="Ø"/>
            </a:pPr>
            <a:endParaRPr lang="en-US" sz="2400" b="1" dirty="0" smtClean="0">
              <a:solidFill>
                <a:srgbClr val="7030A0"/>
              </a:solidFill>
              <a:latin typeface="Calibri" charset="0"/>
              <a:ea typeface="Calibri" charset="0"/>
              <a:cs typeface="Calibri" charset="0"/>
            </a:endParaRPr>
          </a:p>
          <a:p>
            <a:pPr marL="342900" indent="-342900">
              <a:buFont typeface="Wingdings" charset="2"/>
              <a:buChar char="Ø"/>
            </a:pPr>
            <a:r>
              <a:rPr lang="en-US" sz="2400" b="1" dirty="0" smtClean="0">
                <a:solidFill>
                  <a:srgbClr val="7030A0"/>
                </a:solidFill>
                <a:latin typeface="Calibri" charset="0"/>
                <a:ea typeface="Calibri" charset="0"/>
                <a:cs typeface="Calibri" charset="0"/>
              </a:rPr>
              <a:t>Hướng </a:t>
            </a:r>
            <a:r>
              <a:rPr lang="en-US" sz="2400" b="1" dirty="0" err="1" smtClean="0">
                <a:solidFill>
                  <a:srgbClr val="7030A0"/>
                </a:solidFill>
                <a:latin typeface="Calibri" charset="0"/>
                <a:ea typeface="Calibri" charset="0"/>
                <a:cs typeface="Calibri" charset="0"/>
              </a:rPr>
              <a:t>dẫn</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thành</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lập</a:t>
            </a:r>
            <a:r>
              <a:rPr lang="en-US" sz="2400" b="1" dirty="0" smtClean="0">
                <a:solidFill>
                  <a:srgbClr val="7030A0"/>
                </a:solidFill>
                <a:latin typeface="Calibri" charset="0"/>
                <a:ea typeface="Calibri" charset="0"/>
                <a:cs typeface="Calibri" charset="0"/>
              </a:rPr>
              <a:t> các cơ </a:t>
            </a:r>
            <a:r>
              <a:rPr lang="en-US" sz="2400" b="1" dirty="0" err="1" smtClean="0">
                <a:solidFill>
                  <a:srgbClr val="7030A0"/>
                </a:solidFill>
                <a:latin typeface="Calibri" charset="0"/>
                <a:ea typeface="Calibri" charset="0"/>
                <a:cs typeface="Calibri" charset="0"/>
              </a:rPr>
              <a:t>quan</a:t>
            </a:r>
            <a:r>
              <a:rPr lang="en-US" sz="2400" b="1" dirty="0" smtClean="0">
                <a:solidFill>
                  <a:srgbClr val="7030A0"/>
                </a:solidFill>
                <a:latin typeface="Calibri" charset="0"/>
                <a:ea typeface="Calibri" charset="0"/>
                <a:cs typeface="Calibri" charset="0"/>
              </a:rPr>
              <a:t> có </a:t>
            </a:r>
            <a:r>
              <a:rPr lang="en-US" sz="2400" b="1" dirty="0" err="1" smtClean="0">
                <a:solidFill>
                  <a:srgbClr val="7030A0"/>
                </a:solidFill>
                <a:latin typeface="Calibri" charset="0"/>
                <a:ea typeface="Calibri" charset="0"/>
                <a:cs typeface="Calibri" charset="0"/>
              </a:rPr>
              <a:t>thẩm</a:t>
            </a:r>
            <a:r>
              <a:rPr lang="en-US" sz="2400" b="1" dirty="0" smtClean="0">
                <a:solidFill>
                  <a:srgbClr val="7030A0"/>
                </a:solidFill>
                <a:latin typeface="Calibri" charset="0"/>
                <a:ea typeface="Calibri" charset="0"/>
                <a:cs typeface="Calibri" charset="0"/>
              </a:rPr>
              <a:t> </a:t>
            </a:r>
            <a:r>
              <a:rPr lang="en-US" sz="2400" b="1" dirty="0" err="1" smtClean="0">
                <a:solidFill>
                  <a:srgbClr val="7030A0"/>
                </a:solidFill>
                <a:latin typeface="Calibri" charset="0"/>
                <a:ea typeface="Calibri" charset="0"/>
                <a:cs typeface="Calibri" charset="0"/>
              </a:rPr>
              <a:t>quyền</a:t>
            </a:r>
            <a:r>
              <a:rPr lang="en-US" sz="2400" b="1" dirty="0" smtClean="0">
                <a:solidFill>
                  <a:srgbClr val="7030A0"/>
                </a:solidFill>
                <a:latin typeface="Calibri" charset="0"/>
                <a:ea typeface="Calibri" charset="0"/>
                <a:cs typeface="Calibri" charset="0"/>
              </a:rPr>
              <a:t> cấp chứng nhận sản </a:t>
            </a:r>
            <a:r>
              <a:rPr lang="en-US" sz="2400" b="1" dirty="0" err="1" smtClean="0">
                <a:solidFill>
                  <a:srgbClr val="7030A0"/>
                </a:solidFill>
                <a:latin typeface="Calibri" charset="0"/>
                <a:ea typeface="Calibri" charset="0"/>
                <a:cs typeface="Calibri" charset="0"/>
              </a:rPr>
              <a:t>phẩm</a:t>
            </a:r>
            <a:r>
              <a:rPr lang="en-US" sz="2400" b="1" dirty="0" smtClean="0">
                <a:solidFill>
                  <a:srgbClr val="7030A0"/>
                </a:solidFill>
                <a:latin typeface="Calibri" charset="0"/>
                <a:ea typeface="Calibri" charset="0"/>
                <a:cs typeface="Calibri" charset="0"/>
              </a:rPr>
              <a:t> hữu cơ</a:t>
            </a:r>
            <a:r>
              <a:rPr lang="en-US" sz="2400" dirty="0" smtClean="0">
                <a:latin typeface="Calibri" charset="0"/>
                <a:ea typeface="Calibri" charset="0"/>
                <a:cs typeface="Calibri" charset="0"/>
              </a:rPr>
              <a:t>. </a:t>
            </a:r>
            <a:endParaRPr lang="en-US" sz="2400" b="1" dirty="0" smtClean="0">
              <a:solidFill>
                <a:srgbClr val="7030A0"/>
              </a:solidFill>
              <a:latin typeface="Calibri" charset="0"/>
              <a:ea typeface="Calibri" charset="0"/>
              <a:cs typeface="Calibri" charset="0"/>
            </a:endParaRPr>
          </a:p>
        </p:txBody>
      </p:sp>
    </p:spTree>
    <p:extLst>
      <p:ext uri="{BB962C8B-B14F-4D97-AF65-F5344CB8AC3E}">
        <p14:creationId xmlns:p14="http://schemas.microsoft.com/office/powerpoint/2010/main" val="39782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516" y="2344514"/>
            <a:ext cx="8224808" cy="4293483"/>
          </a:xfrm>
          <a:prstGeom prst="rect">
            <a:avLst/>
          </a:prstGeom>
          <a:noFill/>
        </p:spPr>
        <p:txBody>
          <a:bodyPr wrap="square">
            <a:spAutoFit/>
          </a:bodyPr>
          <a:lstStyle/>
          <a:p>
            <a:pPr>
              <a:defRPr/>
            </a:pPr>
            <a:r>
              <a:rPr lang="en-US" sz="2000" b="1" i="1" dirty="0" smtClean="0">
                <a:solidFill>
                  <a:srgbClr val="7030A0"/>
                </a:solidFill>
              </a:rPr>
              <a:t>17 CHƯƠNG TRÌNH VỚI 115 MỤC TIÊU</a:t>
            </a:r>
            <a:endParaRPr lang="en-US" sz="2000" b="1" dirty="0">
              <a:solidFill>
                <a:srgbClr val="7030A0"/>
              </a:solidFill>
            </a:endParaRPr>
          </a:p>
          <a:p>
            <a:pPr>
              <a:defRPr/>
            </a:pPr>
            <a:endParaRPr lang="en-US" sz="2000" b="1" dirty="0" smtClean="0">
              <a:solidFill>
                <a:srgbClr val="7030A0"/>
              </a:solidFill>
            </a:endParaRPr>
          </a:p>
          <a:p>
            <a:pPr>
              <a:defRPr/>
            </a:pPr>
            <a:r>
              <a:rPr lang="en-US" sz="2000" b="1" dirty="0" smtClean="0">
                <a:solidFill>
                  <a:srgbClr val="7030A0"/>
                </a:solidFill>
              </a:rPr>
              <a:t>LIÊN QUAN ĐẾN NÔNG NGHIỆP</a:t>
            </a:r>
            <a:endParaRPr lang="vi-VN" sz="2000" b="1" dirty="0">
              <a:solidFill>
                <a:srgbClr val="7030A0"/>
              </a:solidFill>
            </a:endParaRPr>
          </a:p>
          <a:p>
            <a:pPr>
              <a:defRPr/>
            </a:pPr>
            <a:endParaRPr lang="vi-VN" sz="2000" b="1" dirty="0">
              <a:solidFill>
                <a:srgbClr val="7030A0"/>
              </a:solidFill>
            </a:endParaRPr>
          </a:p>
          <a:p>
            <a:pPr marL="285750" indent="-285750">
              <a:spcAft>
                <a:spcPts val="600"/>
              </a:spcAft>
              <a:buFont typeface="Wingdings" charset="2"/>
              <a:buChar char="Ø"/>
              <a:defRPr/>
            </a:pPr>
            <a:r>
              <a:rPr lang="vi-VN" sz="2000" b="1" dirty="0" smtClean="0">
                <a:solidFill>
                  <a:srgbClr val="7030A0"/>
                </a:solidFill>
              </a:rPr>
              <a:t>MỤC TIÊU 2.4</a:t>
            </a:r>
            <a:r>
              <a:rPr lang="vi-VN" sz="2000" b="1" dirty="0">
                <a:solidFill>
                  <a:srgbClr val="7030A0"/>
                </a:solidFill>
              </a:rPr>
              <a:t>:</a:t>
            </a:r>
            <a:r>
              <a:rPr lang="vi-VN" sz="2000" dirty="0">
                <a:solidFill>
                  <a:srgbClr val="7030A0"/>
                </a:solidFill>
              </a:rPr>
              <a:t>  </a:t>
            </a:r>
            <a:r>
              <a:rPr lang="vi-VN" sz="2000" dirty="0" smtClean="0">
                <a:solidFill>
                  <a:srgbClr val="7030A0"/>
                </a:solidFill>
              </a:rPr>
              <a:t>Đến 2030 đảm bảo sản xuất bền vững, ứng dụng các biện pháp có khả năng chống chịu trong sản xuất để tăng năng suất, bảo vệ môi trường, thích nghi BĐKH và </a:t>
            </a:r>
            <a:r>
              <a:rPr lang="vi-VN" sz="2000" b="1" dirty="0" smtClean="0">
                <a:solidFill>
                  <a:srgbClr val="FF0000"/>
                </a:solidFill>
              </a:rPr>
              <a:t>cải thiện độ phì của đất.</a:t>
            </a:r>
          </a:p>
          <a:p>
            <a:pPr marL="285750" indent="-285750">
              <a:spcAft>
                <a:spcPts val="600"/>
              </a:spcAft>
              <a:buFont typeface="Wingdings" charset="2"/>
              <a:buChar char="Ø"/>
              <a:defRPr/>
            </a:pPr>
            <a:r>
              <a:rPr lang="vi-VN" sz="2000" b="1" dirty="0" smtClean="0">
                <a:solidFill>
                  <a:srgbClr val="7030A0"/>
                </a:solidFill>
              </a:rPr>
              <a:t>MỤC TIÊU 8.4</a:t>
            </a:r>
            <a:r>
              <a:rPr lang="vi-VN" sz="2000" b="1" dirty="0">
                <a:solidFill>
                  <a:srgbClr val="7030A0"/>
                </a:solidFill>
              </a:rPr>
              <a:t>: </a:t>
            </a:r>
            <a:r>
              <a:rPr lang="vi-VN" sz="2000" dirty="0" smtClean="0">
                <a:solidFill>
                  <a:srgbClr val="7030A0"/>
                </a:solidFill>
              </a:rPr>
              <a:t>Thực hiện </a:t>
            </a:r>
            <a:r>
              <a:rPr lang="vi-VN" sz="2000" b="1" dirty="0" smtClean="0">
                <a:solidFill>
                  <a:srgbClr val="FF0000"/>
                </a:solidFill>
              </a:rPr>
              <a:t>Giảm thiểu, Tái tạo, Tái sử dụng đối với chất thải</a:t>
            </a:r>
            <a:r>
              <a:rPr lang="vi-VN" sz="2000" dirty="0" smtClean="0">
                <a:solidFill>
                  <a:srgbClr val="7030A0"/>
                </a:solidFill>
              </a:rPr>
              <a:t> “3R: Reduce</a:t>
            </a:r>
            <a:r>
              <a:rPr lang="vi-VN" sz="2000" dirty="0">
                <a:solidFill>
                  <a:srgbClr val="7030A0"/>
                </a:solidFill>
              </a:rPr>
              <a:t>, Recycle and Reuse” </a:t>
            </a:r>
            <a:endParaRPr lang="vi-VN" sz="2000" dirty="0" smtClean="0">
              <a:solidFill>
                <a:srgbClr val="7030A0"/>
              </a:solidFill>
            </a:endParaRPr>
          </a:p>
          <a:p>
            <a:pPr marL="285750" indent="-285750">
              <a:spcAft>
                <a:spcPts val="600"/>
              </a:spcAft>
              <a:buFont typeface="Wingdings" charset="2"/>
              <a:buChar char="Ø"/>
              <a:defRPr/>
            </a:pPr>
            <a:r>
              <a:rPr lang="vi-VN" sz="2000" b="1" dirty="0" smtClean="0">
                <a:solidFill>
                  <a:srgbClr val="7030A0"/>
                </a:solidFill>
              </a:rPr>
              <a:t>MỤC TIÊU 12.5</a:t>
            </a:r>
            <a:r>
              <a:rPr lang="vi-VN" sz="2000" b="1" dirty="0">
                <a:solidFill>
                  <a:srgbClr val="7030A0"/>
                </a:solidFill>
              </a:rPr>
              <a:t>: </a:t>
            </a:r>
            <a:r>
              <a:rPr lang="vi-VN" sz="2000" dirty="0" smtClean="0">
                <a:solidFill>
                  <a:srgbClr val="7030A0"/>
                </a:solidFill>
              </a:rPr>
              <a:t>Đến năm 2030 </a:t>
            </a:r>
            <a:r>
              <a:rPr lang="vi-VN" sz="2000" b="1" dirty="0" smtClean="0">
                <a:solidFill>
                  <a:srgbClr val="FF0000"/>
                </a:solidFill>
              </a:rPr>
              <a:t>nâng cao hiệu quả kinh tế và giá trị sử dụng chất thải</a:t>
            </a:r>
            <a:r>
              <a:rPr lang="vi-VN" sz="2000" dirty="0" smtClean="0">
                <a:solidFill>
                  <a:srgbClr val="7030A0"/>
                </a:solidFill>
              </a:rPr>
              <a:t>, tạo năng lượng từ xử lý chất thải </a:t>
            </a:r>
          </a:p>
          <a:p>
            <a:pPr>
              <a:spcAft>
                <a:spcPts val="600"/>
              </a:spcAft>
              <a:defRPr/>
            </a:pPr>
            <a:endParaRPr lang="vi-VN" dirty="0">
              <a:solidFill>
                <a:srgbClr val="0070C0"/>
              </a:solidFill>
            </a:endParaRPr>
          </a:p>
        </p:txBody>
      </p:sp>
      <p:sp>
        <p:nvSpPr>
          <p:cNvPr id="18434" name="Rectangle 3"/>
          <p:cNvSpPr>
            <a:spLocks noChangeArrowheads="1"/>
          </p:cNvSpPr>
          <p:nvPr/>
        </p:nvSpPr>
        <p:spPr bwMode="auto">
          <a:xfrm>
            <a:off x="1033462" y="1513517"/>
            <a:ext cx="718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sz="2000" b="1" dirty="0" smtClean="0">
                <a:solidFill>
                  <a:srgbClr val="0070C0"/>
                </a:solidFill>
              </a:rPr>
              <a:t>CHƯƠNG TRÌNH HÀNH ĐỘNG</a:t>
            </a:r>
            <a:endParaRPr lang="vi-VN" sz="2000" b="1" dirty="0">
              <a:solidFill>
                <a:srgbClr val="0070C0"/>
              </a:solidFill>
            </a:endParaRPr>
          </a:p>
          <a:p>
            <a:pPr algn="ctr"/>
            <a:r>
              <a:rPr lang="vi-VN" sz="2000" dirty="0" smtClean="0">
                <a:solidFill>
                  <a:srgbClr val="0070C0"/>
                </a:solidFill>
              </a:rPr>
              <a:t>(QĐ 622/QĐ-TTg - 2017</a:t>
            </a:r>
            <a:r>
              <a:rPr lang="vi-VN" sz="2000" dirty="0">
                <a:solidFill>
                  <a:srgbClr val="0070C0"/>
                </a:solidFill>
              </a:rPr>
              <a:t>) </a:t>
            </a:r>
          </a:p>
        </p:txBody>
      </p:sp>
      <p:sp>
        <p:nvSpPr>
          <p:cNvPr id="7" name="Oval 6"/>
          <p:cNvSpPr/>
          <p:nvPr/>
        </p:nvSpPr>
        <p:spPr>
          <a:xfrm>
            <a:off x="1033462" y="141602"/>
            <a:ext cx="7444635" cy="1310359"/>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bg1"/>
                </a:solidFill>
              </a:rPr>
              <a:t>PHÁT TRIỂN BỀN VỮNG </a:t>
            </a:r>
          </a:p>
        </p:txBody>
      </p:sp>
    </p:spTree>
    <p:extLst>
      <p:ext uri="{BB962C8B-B14F-4D97-AF65-F5344CB8AC3E}">
        <p14:creationId xmlns:p14="http://schemas.microsoft.com/office/powerpoint/2010/main" val="185858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885" y="282634"/>
            <a:ext cx="8643050" cy="123527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r>
              <a:rPr lang="en-US" sz="2600" b="1" cap="all" dirty="0" smtClean="0"/>
              <a:t>SUY NGHĨ VỀ cam kết quốc gia</a:t>
            </a:r>
            <a:endParaRPr lang="en-US" sz="2600" cap="all" dirty="0"/>
          </a:p>
        </p:txBody>
      </p:sp>
      <p:sp>
        <p:nvSpPr>
          <p:cNvPr id="6" name="TextBox 5"/>
          <p:cNvSpPr txBox="1"/>
          <p:nvPr/>
        </p:nvSpPr>
        <p:spPr>
          <a:xfrm>
            <a:off x="156850" y="1717256"/>
            <a:ext cx="8961120" cy="5016758"/>
          </a:xfrm>
          <a:prstGeom prst="rect">
            <a:avLst/>
          </a:prstGeom>
          <a:noFill/>
        </p:spPr>
        <p:txBody>
          <a:bodyPr wrap="square" rtlCol="0">
            <a:spAutoFit/>
          </a:bodyPr>
          <a:lstStyle/>
          <a:p>
            <a:pPr marL="457200" indent="-457200">
              <a:buFont typeface="Wingdings" charset="2"/>
              <a:buChar char="Ø"/>
            </a:pPr>
            <a:r>
              <a:rPr lang="vi-VN" sz="3200" b="1" dirty="0" smtClean="0">
                <a:solidFill>
                  <a:srgbClr val="7030A0"/>
                </a:solidFill>
              </a:rPr>
              <a:t>Từ 2018 tăng % lượng phân hoá học và thuốc BVTV hoá học sử dụng.</a:t>
            </a:r>
          </a:p>
          <a:p>
            <a:pPr marL="457200" indent="-457200">
              <a:buFont typeface="Wingdings" charset="2"/>
              <a:buChar char="Ø"/>
            </a:pPr>
            <a:endParaRPr lang="vi-VN" sz="3200" b="1" dirty="0">
              <a:solidFill>
                <a:srgbClr val="7030A0"/>
              </a:solidFill>
            </a:endParaRPr>
          </a:p>
          <a:p>
            <a:pPr marL="457200" indent="-457200">
              <a:buFont typeface="Wingdings" charset="2"/>
              <a:buChar char="Ø"/>
            </a:pPr>
            <a:r>
              <a:rPr lang="vi-VN" sz="3200" b="1" dirty="0" smtClean="0">
                <a:solidFill>
                  <a:srgbClr val="7030A0"/>
                </a:solidFill>
              </a:rPr>
              <a:t>Đến 2025 giảm 30</a:t>
            </a:r>
            <a:r>
              <a:rPr lang="vi-VN" sz="3200" b="1" dirty="0">
                <a:solidFill>
                  <a:srgbClr val="7030A0"/>
                </a:solidFill>
              </a:rPr>
              <a:t>% lượng </a:t>
            </a:r>
            <a:r>
              <a:rPr lang="vi-VN" sz="3200" b="1" dirty="0" smtClean="0">
                <a:solidFill>
                  <a:srgbClr val="7030A0"/>
                </a:solidFill>
              </a:rPr>
              <a:t>phân </a:t>
            </a:r>
            <a:r>
              <a:rPr lang="vi-VN" sz="3200" b="1" dirty="0">
                <a:solidFill>
                  <a:srgbClr val="7030A0"/>
                </a:solidFill>
              </a:rPr>
              <a:t>hoá học và thuốc BVTV hoá học sử dụng </a:t>
            </a:r>
            <a:r>
              <a:rPr lang="vi-VN" sz="3200" b="1" dirty="0" smtClean="0">
                <a:solidFill>
                  <a:srgbClr val="7030A0"/>
                </a:solidFill>
              </a:rPr>
              <a:t>so với mức 2017.</a:t>
            </a:r>
          </a:p>
          <a:p>
            <a:pPr marL="457200" indent="-457200">
              <a:buFont typeface="Wingdings" charset="2"/>
              <a:buChar char="Ø"/>
            </a:pPr>
            <a:endParaRPr lang="vi-VN" sz="3200" b="1" dirty="0">
              <a:solidFill>
                <a:srgbClr val="7030A0"/>
              </a:solidFill>
            </a:endParaRPr>
          </a:p>
          <a:p>
            <a:pPr marL="457200" indent="-457200">
              <a:buFont typeface="Wingdings" charset="2"/>
              <a:buChar char="Ø"/>
            </a:pPr>
            <a:r>
              <a:rPr lang="vi-VN" sz="3200" b="1" dirty="0" smtClean="0">
                <a:solidFill>
                  <a:srgbClr val="7030A0"/>
                </a:solidFill>
              </a:rPr>
              <a:t>Đến 2030 giảm 40-50</a:t>
            </a:r>
            <a:r>
              <a:rPr lang="vi-VN" sz="3200" b="1" dirty="0">
                <a:solidFill>
                  <a:srgbClr val="7030A0"/>
                </a:solidFill>
              </a:rPr>
              <a:t>% lượng phân hoá học và thuốc BVTV hoá học sử </a:t>
            </a:r>
            <a:r>
              <a:rPr lang="vi-VN" sz="3200" b="1" dirty="0" smtClean="0">
                <a:solidFill>
                  <a:srgbClr val="7030A0"/>
                </a:solidFill>
              </a:rPr>
              <a:t>dụng </a:t>
            </a:r>
            <a:r>
              <a:rPr lang="vi-VN" sz="3200" b="1" dirty="0">
                <a:solidFill>
                  <a:srgbClr val="7030A0"/>
                </a:solidFill>
              </a:rPr>
              <a:t>sử dụng so với mức </a:t>
            </a:r>
            <a:r>
              <a:rPr lang="vi-VN" sz="3200" b="1" dirty="0" smtClean="0">
                <a:solidFill>
                  <a:srgbClr val="7030A0"/>
                </a:solidFill>
              </a:rPr>
              <a:t>2017.</a:t>
            </a:r>
            <a:endParaRPr lang="en-US" sz="2400" b="1" dirty="0" smtClean="0">
              <a:solidFill>
                <a:srgbClr val="7030A0"/>
              </a:solidFill>
              <a:latin typeface="Calibri" charset="0"/>
              <a:ea typeface="Calibri" charset="0"/>
              <a:cs typeface="Calibri" charset="0"/>
            </a:endParaRPr>
          </a:p>
        </p:txBody>
      </p:sp>
    </p:spTree>
    <p:extLst>
      <p:ext uri="{BB962C8B-B14F-4D97-AF65-F5344CB8AC3E}">
        <p14:creationId xmlns:p14="http://schemas.microsoft.com/office/powerpoint/2010/main" val="168210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4659122"/>
              </p:ext>
            </p:extLst>
          </p:nvPr>
        </p:nvGraphicFramePr>
        <p:xfrm>
          <a:off x="332509" y="2382962"/>
          <a:ext cx="8473300" cy="2621280"/>
        </p:xfrm>
        <a:graphic>
          <a:graphicData uri="http://schemas.openxmlformats.org/drawingml/2006/table">
            <a:tbl>
              <a:tblPr>
                <a:tableStyleId>{5C22544A-7EE6-4342-B048-85BDC9FD1C3A}</a:tableStyleId>
              </a:tblPr>
              <a:tblGrid>
                <a:gridCol w="947651"/>
                <a:gridCol w="3550938"/>
                <a:gridCol w="1523213"/>
                <a:gridCol w="1381006"/>
                <a:gridCol w="1070492"/>
              </a:tblGrid>
              <a:tr h="177553">
                <a:tc rowSpan="2">
                  <a:txBody>
                    <a:bodyPr/>
                    <a:lstStyle/>
                    <a:p>
                      <a:pPr algn="ctr">
                        <a:spcAft>
                          <a:spcPts val="0"/>
                        </a:spcAft>
                      </a:pPr>
                      <a:r>
                        <a:rPr lang="vi-VN" sz="2000" b="1" dirty="0">
                          <a:solidFill>
                            <a:srgbClr val="7030A0"/>
                          </a:solidFill>
                          <a:effectLst/>
                        </a:rPr>
                        <a:t>TT</a:t>
                      </a:r>
                      <a:endParaRPr lang="en-US" sz="2000" b="1" dirty="0">
                        <a:solidFill>
                          <a:srgbClr val="7030A0"/>
                        </a:solidFill>
                        <a:effectLst/>
                        <a:latin typeface="Times New Roman" charset="0"/>
                        <a:ea typeface="MS Mincho" charset="-128"/>
                      </a:endParaRPr>
                    </a:p>
                  </a:txBody>
                  <a:tcPr marL="0" marR="0" marT="0" marB="0" anchor="ctr"/>
                </a:tc>
                <a:tc rowSpan="2">
                  <a:txBody>
                    <a:bodyPr/>
                    <a:lstStyle/>
                    <a:p>
                      <a:pPr marL="75565" algn="l">
                        <a:spcAft>
                          <a:spcPts val="0"/>
                        </a:spcAft>
                      </a:pPr>
                      <a:r>
                        <a:rPr lang="vi-VN" sz="2000" b="1" dirty="0">
                          <a:solidFill>
                            <a:srgbClr val="7030A0"/>
                          </a:solidFill>
                          <a:effectLst/>
                        </a:rPr>
                        <a:t>Thông số</a:t>
                      </a:r>
                      <a:endParaRPr lang="en-US" sz="2000" b="1" dirty="0">
                        <a:solidFill>
                          <a:srgbClr val="7030A0"/>
                        </a:solidFill>
                        <a:effectLst/>
                        <a:latin typeface="Times New Roman" charset="0"/>
                        <a:ea typeface="MS Mincho" charset="-128"/>
                      </a:endParaRPr>
                    </a:p>
                  </a:txBody>
                  <a:tcPr marL="0" marR="0" marT="0" marB="0" anchor="ctr"/>
                </a:tc>
                <a:tc rowSpan="2">
                  <a:txBody>
                    <a:bodyPr/>
                    <a:lstStyle/>
                    <a:p>
                      <a:pPr algn="ctr">
                        <a:spcAft>
                          <a:spcPts val="0"/>
                        </a:spcAft>
                      </a:pPr>
                      <a:r>
                        <a:rPr lang="vi-VN" sz="2000" b="1" dirty="0">
                          <a:solidFill>
                            <a:srgbClr val="7030A0"/>
                          </a:solidFill>
                          <a:effectLst/>
                        </a:rPr>
                        <a:t>Đơn vị</a:t>
                      </a:r>
                      <a:endParaRPr lang="en-US" sz="2000" b="1" dirty="0">
                        <a:solidFill>
                          <a:srgbClr val="7030A0"/>
                        </a:solidFill>
                        <a:effectLst/>
                        <a:latin typeface="Times New Roman" charset="0"/>
                        <a:ea typeface="MS Mincho" charset="-128"/>
                      </a:endParaRPr>
                    </a:p>
                  </a:txBody>
                  <a:tcPr marL="0" marR="0" marT="0" marB="0" anchor="ctr"/>
                </a:tc>
                <a:tc gridSpan="2">
                  <a:txBody>
                    <a:bodyPr/>
                    <a:lstStyle/>
                    <a:p>
                      <a:pPr algn="ctr">
                        <a:spcAft>
                          <a:spcPts val="0"/>
                        </a:spcAft>
                      </a:pPr>
                      <a:r>
                        <a:rPr lang="vi-VN" sz="1200" dirty="0">
                          <a:solidFill>
                            <a:srgbClr val="7030A0"/>
                          </a:solidFill>
                          <a:effectLst/>
                        </a:rPr>
                        <a:t>Giá trị </a:t>
                      </a:r>
                      <a:r>
                        <a:rPr lang="en-US" sz="1200" dirty="0">
                          <a:solidFill>
                            <a:srgbClr val="7030A0"/>
                          </a:solidFill>
                          <a:effectLst/>
                        </a:rPr>
                        <a:t>C</a:t>
                      </a:r>
                      <a:endParaRPr lang="en-US" sz="1400" dirty="0">
                        <a:solidFill>
                          <a:srgbClr val="7030A0"/>
                        </a:solidFill>
                        <a:effectLst/>
                        <a:latin typeface="Times New Roman" charset="0"/>
                        <a:ea typeface="MS Mincho" charset="-128"/>
                      </a:endParaRPr>
                    </a:p>
                  </a:txBody>
                  <a:tcPr marL="0" marR="0" marT="0" marB="0" anchor="ctr"/>
                </a:tc>
                <a:tc hMerge="1">
                  <a:txBody>
                    <a:bodyPr/>
                    <a:lstStyle/>
                    <a:p>
                      <a:endParaRPr lang="en-US"/>
                    </a:p>
                  </a:txBody>
                  <a:tcPr/>
                </a:tc>
              </a:tr>
              <a:tr h="1775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vi-VN" sz="2000" b="1" dirty="0">
                          <a:solidFill>
                            <a:srgbClr val="7030A0"/>
                          </a:solidFill>
                          <a:effectLst/>
                        </a:rPr>
                        <a:t>A</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B</a:t>
                      </a:r>
                      <a:endParaRPr lang="en-US" sz="2000" b="1" dirty="0">
                        <a:solidFill>
                          <a:srgbClr val="7030A0"/>
                        </a:solidFill>
                        <a:effectLst/>
                        <a:latin typeface="Times New Roman" charset="0"/>
                        <a:ea typeface="MS Mincho" charset="-128"/>
                      </a:endParaRPr>
                    </a:p>
                  </a:txBody>
                  <a:tcPr marL="0" marR="0" marT="0" marB="0" anchor="ctr"/>
                </a:tc>
              </a:tr>
              <a:tr h="177553">
                <a:tc>
                  <a:txBody>
                    <a:bodyPr/>
                    <a:lstStyle/>
                    <a:p>
                      <a:pPr algn="ctr">
                        <a:spcAft>
                          <a:spcPts val="0"/>
                        </a:spcAft>
                      </a:pPr>
                      <a:r>
                        <a:rPr lang="vi-VN" sz="2000" b="1">
                          <a:solidFill>
                            <a:srgbClr val="7030A0"/>
                          </a:solidFill>
                          <a:effectLst/>
                        </a:rPr>
                        <a:t>1</a:t>
                      </a:r>
                      <a:endParaRPr lang="en-US" sz="2000" b="1" dirty="0">
                        <a:solidFill>
                          <a:srgbClr val="7030A0"/>
                        </a:solidFill>
                        <a:effectLst/>
                        <a:latin typeface="Times New Roman" charset="0"/>
                        <a:ea typeface="MS Mincho" charset="-128"/>
                      </a:endParaRPr>
                    </a:p>
                  </a:txBody>
                  <a:tcPr marL="0" marR="0" marT="0" marB="0" anchor="ctr"/>
                </a:tc>
                <a:tc>
                  <a:txBody>
                    <a:bodyPr/>
                    <a:lstStyle/>
                    <a:p>
                      <a:pPr marL="75565" algn="l">
                        <a:spcAft>
                          <a:spcPts val="0"/>
                        </a:spcAft>
                      </a:pPr>
                      <a:r>
                        <a:rPr lang="vi-VN" sz="2000" b="1" dirty="0">
                          <a:solidFill>
                            <a:srgbClr val="7030A0"/>
                          </a:solidFill>
                          <a:effectLst/>
                        </a:rPr>
                        <a:t>pH</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6-9</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a:solidFill>
                            <a:srgbClr val="7030A0"/>
                          </a:solidFill>
                          <a:effectLst/>
                        </a:rPr>
                        <a:t>5,5-9</a:t>
                      </a:r>
                      <a:endParaRPr lang="en-US" sz="2000" b="1" dirty="0">
                        <a:solidFill>
                          <a:srgbClr val="7030A0"/>
                        </a:solidFill>
                        <a:effectLst/>
                        <a:latin typeface="Times New Roman" charset="0"/>
                        <a:ea typeface="MS Mincho" charset="-128"/>
                      </a:endParaRPr>
                    </a:p>
                  </a:txBody>
                  <a:tcPr marL="0" marR="0" marT="0" marB="0" anchor="ctr"/>
                </a:tc>
              </a:tr>
              <a:tr h="177553">
                <a:tc>
                  <a:txBody>
                    <a:bodyPr/>
                    <a:lstStyle/>
                    <a:p>
                      <a:pPr algn="ctr">
                        <a:spcAft>
                          <a:spcPts val="0"/>
                        </a:spcAft>
                      </a:pPr>
                      <a:r>
                        <a:rPr lang="vi-VN" sz="2000" b="1">
                          <a:solidFill>
                            <a:srgbClr val="7030A0"/>
                          </a:solidFill>
                          <a:effectLst/>
                        </a:rPr>
                        <a:t>2</a:t>
                      </a:r>
                      <a:endParaRPr lang="en-US" sz="2000" b="1" dirty="0">
                        <a:solidFill>
                          <a:srgbClr val="7030A0"/>
                        </a:solidFill>
                        <a:effectLst/>
                        <a:latin typeface="Times New Roman" charset="0"/>
                        <a:ea typeface="MS Mincho" charset="-128"/>
                      </a:endParaRPr>
                    </a:p>
                  </a:txBody>
                  <a:tcPr marL="0" marR="0" marT="0" marB="0" anchor="ctr"/>
                </a:tc>
                <a:tc>
                  <a:txBody>
                    <a:bodyPr/>
                    <a:lstStyle/>
                    <a:p>
                      <a:pPr marL="75565" algn="l">
                        <a:spcAft>
                          <a:spcPts val="0"/>
                        </a:spcAft>
                      </a:pPr>
                      <a:r>
                        <a:rPr lang="vi-VN" sz="2000" b="1" dirty="0">
                          <a:solidFill>
                            <a:srgbClr val="7030A0"/>
                          </a:solidFill>
                          <a:effectLst/>
                        </a:rPr>
                        <a:t>BOD</a:t>
                      </a:r>
                      <a:r>
                        <a:rPr lang="en-US" sz="2000" b="1" baseline="-25000" dirty="0">
                          <a:solidFill>
                            <a:srgbClr val="7030A0"/>
                          </a:solidFill>
                          <a:effectLst/>
                        </a:rPr>
                        <a:t>5</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mg/l</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40</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a:solidFill>
                            <a:srgbClr val="7030A0"/>
                          </a:solidFill>
                          <a:effectLst/>
                        </a:rPr>
                        <a:t>100</a:t>
                      </a:r>
                      <a:endParaRPr lang="en-US" sz="2000" b="1" dirty="0">
                        <a:solidFill>
                          <a:srgbClr val="7030A0"/>
                        </a:solidFill>
                        <a:effectLst/>
                        <a:latin typeface="Times New Roman" charset="0"/>
                        <a:ea typeface="MS Mincho" charset="-128"/>
                      </a:endParaRPr>
                    </a:p>
                  </a:txBody>
                  <a:tcPr marL="0" marR="0" marT="0" marB="0" anchor="ctr"/>
                </a:tc>
              </a:tr>
              <a:tr h="177553">
                <a:tc>
                  <a:txBody>
                    <a:bodyPr/>
                    <a:lstStyle/>
                    <a:p>
                      <a:pPr algn="ctr">
                        <a:spcAft>
                          <a:spcPts val="0"/>
                        </a:spcAft>
                      </a:pPr>
                      <a:r>
                        <a:rPr lang="vi-VN" sz="2000" b="1">
                          <a:solidFill>
                            <a:srgbClr val="7030A0"/>
                          </a:solidFill>
                          <a:effectLst/>
                        </a:rPr>
                        <a:t>3</a:t>
                      </a:r>
                      <a:endParaRPr lang="en-US" sz="2000" b="1" dirty="0">
                        <a:solidFill>
                          <a:srgbClr val="7030A0"/>
                        </a:solidFill>
                        <a:effectLst/>
                        <a:latin typeface="Times New Roman" charset="0"/>
                        <a:ea typeface="MS Mincho" charset="-128"/>
                      </a:endParaRPr>
                    </a:p>
                  </a:txBody>
                  <a:tcPr marL="0" marR="0" marT="0" marB="0" anchor="ctr"/>
                </a:tc>
                <a:tc>
                  <a:txBody>
                    <a:bodyPr/>
                    <a:lstStyle/>
                    <a:p>
                      <a:pPr marL="75565" algn="l">
                        <a:spcAft>
                          <a:spcPts val="0"/>
                        </a:spcAft>
                      </a:pPr>
                      <a:r>
                        <a:rPr lang="vi-VN" sz="2000" b="1" dirty="0">
                          <a:solidFill>
                            <a:srgbClr val="7030A0"/>
                          </a:solidFill>
                          <a:effectLst/>
                        </a:rPr>
                        <a:t>COD</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mg/l</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100</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300</a:t>
                      </a:r>
                      <a:endParaRPr lang="en-US" sz="2000" b="1" dirty="0">
                        <a:solidFill>
                          <a:srgbClr val="7030A0"/>
                        </a:solidFill>
                        <a:effectLst/>
                        <a:latin typeface="Times New Roman" charset="0"/>
                        <a:ea typeface="MS Mincho" charset="-128"/>
                      </a:endParaRPr>
                    </a:p>
                  </a:txBody>
                  <a:tcPr marL="0" marR="0" marT="0" marB="0" anchor="ctr"/>
                </a:tc>
              </a:tr>
              <a:tr h="177553">
                <a:tc>
                  <a:txBody>
                    <a:bodyPr/>
                    <a:lstStyle/>
                    <a:p>
                      <a:pPr algn="ctr">
                        <a:spcAft>
                          <a:spcPts val="0"/>
                        </a:spcAft>
                      </a:pPr>
                      <a:r>
                        <a:rPr lang="vi-VN" sz="2000" b="1">
                          <a:solidFill>
                            <a:srgbClr val="7030A0"/>
                          </a:solidFill>
                          <a:effectLst/>
                        </a:rPr>
                        <a:t>4</a:t>
                      </a:r>
                      <a:endParaRPr lang="en-US" sz="2000" b="1" dirty="0">
                        <a:solidFill>
                          <a:srgbClr val="7030A0"/>
                        </a:solidFill>
                        <a:effectLst/>
                        <a:latin typeface="Times New Roman" charset="0"/>
                        <a:ea typeface="MS Mincho" charset="-128"/>
                      </a:endParaRPr>
                    </a:p>
                  </a:txBody>
                  <a:tcPr marL="0" marR="0" marT="0" marB="0" anchor="ctr"/>
                </a:tc>
                <a:tc>
                  <a:txBody>
                    <a:bodyPr/>
                    <a:lstStyle/>
                    <a:p>
                      <a:pPr marL="75565" algn="l">
                        <a:spcAft>
                          <a:spcPts val="0"/>
                        </a:spcAft>
                      </a:pPr>
                      <a:r>
                        <a:rPr lang="vi-VN" sz="2000" b="1" dirty="0">
                          <a:solidFill>
                            <a:srgbClr val="7030A0"/>
                          </a:solidFill>
                          <a:effectLst/>
                        </a:rPr>
                        <a:t>Tổng chất rắn lơ lửng (TSS)</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a:solidFill>
                            <a:srgbClr val="7030A0"/>
                          </a:solidFill>
                          <a:effectLst/>
                        </a:rPr>
                        <a:t>mg/l</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50</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150</a:t>
                      </a:r>
                      <a:endParaRPr lang="en-US" sz="2000" b="1" dirty="0">
                        <a:solidFill>
                          <a:srgbClr val="7030A0"/>
                        </a:solidFill>
                        <a:effectLst/>
                        <a:latin typeface="Times New Roman" charset="0"/>
                        <a:ea typeface="MS Mincho" charset="-128"/>
                      </a:endParaRPr>
                    </a:p>
                  </a:txBody>
                  <a:tcPr marL="0" marR="0" marT="0" marB="0" anchor="ctr"/>
                </a:tc>
              </a:tr>
              <a:tr h="177553">
                <a:tc>
                  <a:txBody>
                    <a:bodyPr/>
                    <a:lstStyle/>
                    <a:p>
                      <a:pPr algn="ctr">
                        <a:spcAft>
                          <a:spcPts val="0"/>
                        </a:spcAft>
                      </a:pPr>
                      <a:r>
                        <a:rPr lang="vi-VN" sz="2000" b="1">
                          <a:solidFill>
                            <a:srgbClr val="7030A0"/>
                          </a:solidFill>
                          <a:effectLst/>
                        </a:rPr>
                        <a:t>5</a:t>
                      </a:r>
                      <a:endParaRPr lang="en-US" sz="2000" b="1" dirty="0">
                        <a:solidFill>
                          <a:srgbClr val="7030A0"/>
                        </a:solidFill>
                        <a:effectLst/>
                        <a:latin typeface="Times New Roman" charset="0"/>
                        <a:ea typeface="MS Mincho" charset="-128"/>
                      </a:endParaRPr>
                    </a:p>
                  </a:txBody>
                  <a:tcPr marL="0" marR="0" marT="0" marB="0" anchor="ctr"/>
                </a:tc>
                <a:tc>
                  <a:txBody>
                    <a:bodyPr/>
                    <a:lstStyle/>
                    <a:p>
                      <a:pPr marL="75565" algn="l">
                        <a:spcAft>
                          <a:spcPts val="0"/>
                        </a:spcAft>
                      </a:pPr>
                      <a:r>
                        <a:rPr lang="vi-VN" sz="2000" b="1" dirty="0">
                          <a:solidFill>
                            <a:srgbClr val="7030A0"/>
                          </a:solidFill>
                          <a:effectLst/>
                        </a:rPr>
                        <a:t>Tổng Nitơ (theo N)</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a:solidFill>
                            <a:srgbClr val="7030A0"/>
                          </a:solidFill>
                          <a:effectLst/>
                        </a:rPr>
                        <a:t>mg/l</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50</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150</a:t>
                      </a:r>
                      <a:endParaRPr lang="en-US" sz="2000" b="1" dirty="0">
                        <a:solidFill>
                          <a:srgbClr val="7030A0"/>
                        </a:solidFill>
                        <a:effectLst/>
                        <a:latin typeface="Times New Roman" charset="0"/>
                        <a:ea typeface="MS Mincho" charset="-128"/>
                      </a:endParaRPr>
                    </a:p>
                  </a:txBody>
                  <a:tcPr marL="0" marR="0" marT="0" marB="0" anchor="ctr"/>
                </a:tc>
              </a:tr>
              <a:tr h="355107">
                <a:tc>
                  <a:txBody>
                    <a:bodyPr/>
                    <a:lstStyle/>
                    <a:p>
                      <a:pPr algn="ctr">
                        <a:spcAft>
                          <a:spcPts val="0"/>
                        </a:spcAft>
                      </a:pPr>
                      <a:r>
                        <a:rPr lang="vi-VN" sz="2000" b="1">
                          <a:solidFill>
                            <a:srgbClr val="7030A0"/>
                          </a:solidFill>
                          <a:effectLst/>
                        </a:rPr>
                        <a:t>6</a:t>
                      </a:r>
                      <a:endParaRPr lang="en-US" sz="2000" b="1" dirty="0">
                        <a:solidFill>
                          <a:srgbClr val="7030A0"/>
                        </a:solidFill>
                        <a:effectLst/>
                        <a:latin typeface="Times New Roman" charset="0"/>
                        <a:ea typeface="MS Mincho" charset="-128"/>
                      </a:endParaRPr>
                    </a:p>
                  </a:txBody>
                  <a:tcPr marL="0" marR="0" marT="0" marB="0" anchor="ctr"/>
                </a:tc>
                <a:tc>
                  <a:txBody>
                    <a:bodyPr/>
                    <a:lstStyle/>
                    <a:p>
                      <a:pPr marL="75565" algn="l">
                        <a:spcAft>
                          <a:spcPts val="0"/>
                        </a:spcAft>
                      </a:pPr>
                      <a:r>
                        <a:rPr lang="vi-VN" sz="2000" b="1" dirty="0">
                          <a:solidFill>
                            <a:srgbClr val="7030A0"/>
                          </a:solidFill>
                          <a:effectLst/>
                        </a:rPr>
                        <a:t>Tổng Coli</a:t>
                      </a:r>
                      <a:r>
                        <a:rPr lang="en-US" sz="2000" b="1" dirty="0">
                          <a:solidFill>
                            <a:srgbClr val="7030A0"/>
                          </a:solidFill>
                          <a:effectLst/>
                        </a:rPr>
                        <a:t>f</a:t>
                      </a:r>
                      <a:r>
                        <a:rPr lang="vi-VN" sz="2000" b="1" dirty="0">
                          <a:solidFill>
                            <a:srgbClr val="7030A0"/>
                          </a:solidFill>
                          <a:effectLst/>
                        </a:rPr>
                        <a:t>orm</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a:solidFill>
                            <a:srgbClr val="7030A0"/>
                          </a:solidFill>
                          <a:effectLst/>
                        </a:rPr>
                        <a:t>MPN hoặc CFU /100 ml</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3000</a:t>
                      </a:r>
                      <a:endParaRPr lang="en-US" sz="2000" b="1" dirty="0">
                        <a:solidFill>
                          <a:srgbClr val="7030A0"/>
                        </a:solidFill>
                        <a:effectLst/>
                        <a:latin typeface="Times New Roman" charset="0"/>
                        <a:ea typeface="MS Mincho" charset="-128"/>
                      </a:endParaRPr>
                    </a:p>
                  </a:txBody>
                  <a:tcPr marL="0" marR="0" marT="0" marB="0" anchor="ctr"/>
                </a:tc>
                <a:tc>
                  <a:txBody>
                    <a:bodyPr/>
                    <a:lstStyle/>
                    <a:p>
                      <a:pPr algn="ctr">
                        <a:spcAft>
                          <a:spcPts val="0"/>
                        </a:spcAft>
                      </a:pPr>
                      <a:r>
                        <a:rPr lang="vi-VN" sz="2000" b="1" dirty="0">
                          <a:solidFill>
                            <a:srgbClr val="7030A0"/>
                          </a:solidFill>
                          <a:effectLst/>
                        </a:rPr>
                        <a:t>5000</a:t>
                      </a:r>
                      <a:endParaRPr lang="en-US" sz="2000" b="1" dirty="0">
                        <a:solidFill>
                          <a:srgbClr val="7030A0"/>
                        </a:solidFill>
                        <a:effectLst/>
                        <a:latin typeface="Times New Roman" charset="0"/>
                        <a:ea typeface="MS Mincho" charset="-128"/>
                      </a:endParaRPr>
                    </a:p>
                  </a:txBody>
                  <a:tcPr marL="0" marR="0" marT="0" marB="0" anchor="ctr"/>
                </a:tc>
              </a:tr>
            </a:tbl>
          </a:graphicData>
        </a:graphic>
      </p:graphicFrame>
      <p:sp>
        <p:nvSpPr>
          <p:cNvPr id="6" name="TextBox 5"/>
          <p:cNvSpPr txBox="1"/>
          <p:nvPr/>
        </p:nvSpPr>
        <p:spPr>
          <a:xfrm>
            <a:off x="798022" y="5380672"/>
            <a:ext cx="7885728" cy="1477328"/>
          </a:xfrm>
          <a:prstGeom prst="rect">
            <a:avLst/>
          </a:prstGeom>
          <a:noFill/>
        </p:spPr>
        <p:txBody>
          <a:bodyPr wrap="square" rtlCol="0">
            <a:spAutoFit/>
          </a:bodyPr>
          <a:lstStyle/>
          <a:p>
            <a:r>
              <a:rPr lang="vi-VN" dirty="0">
                <a:solidFill>
                  <a:srgbClr val="0070C0"/>
                </a:solidFill>
              </a:rPr>
              <a:t>- Cột A quy định giá trị </a:t>
            </a:r>
            <a:r>
              <a:rPr lang="en-US" dirty="0">
                <a:solidFill>
                  <a:srgbClr val="0070C0"/>
                </a:solidFill>
              </a:rPr>
              <a:t>C </a:t>
            </a:r>
            <a:r>
              <a:rPr lang="vi-VN" dirty="0">
                <a:solidFill>
                  <a:srgbClr val="0070C0"/>
                </a:solidFill>
              </a:rPr>
              <a:t>của các thông số ô nhiễm trong nước thải chăn nuôi khi xả ra nguồn nước được dùng cho mục đích cấp nước sinh hoạt.</a:t>
            </a:r>
            <a:endParaRPr lang="en-US" dirty="0">
              <a:solidFill>
                <a:srgbClr val="0070C0"/>
              </a:solidFill>
            </a:endParaRPr>
          </a:p>
          <a:p>
            <a:r>
              <a:rPr lang="vi-VN" dirty="0">
                <a:solidFill>
                  <a:srgbClr val="0070C0"/>
                </a:solidFill>
              </a:rPr>
              <a:t>- Cột B quy định giá trị </a:t>
            </a:r>
            <a:r>
              <a:rPr lang="en-US" dirty="0">
                <a:solidFill>
                  <a:srgbClr val="0070C0"/>
                </a:solidFill>
              </a:rPr>
              <a:t>C </a:t>
            </a:r>
            <a:r>
              <a:rPr lang="vi-VN" dirty="0">
                <a:solidFill>
                  <a:srgbClr val="0070C0"/>
                </a:solidFill>
              </a:rPr>
              <a:t>của các thông số ô nhiễm trong nước thải chăn nuôi khi xả ra nguồn nước không dùng cho mục đích cấp nước sinh hoạt.</a:t>
            </a:r>
            <a:endParaRPr lang="en-US" dirty="0">
              <a:solidFill>
                <a:srgbClr val="0070C0"/>
              </a:solidFill>
            </a:endParaRPr>
          </a:p>
          <a:p>
            <a:endParaRPr lang="en-US" dirty="0">
              <a:solidFill>
                <a:srgbClr val="0070C0"/>
              </a:solidFill>
            </a:endParaRPr>
          </a:p>
        </p:txBody>
      </p:sp>
      <p:sp>
        <p:nvSpPr>
          <p:cNvPr id="7" name="TextBox 6"/>
          <p:cNvSpPr txBox="1"/>
          <p:nvPr/>
        </p:nvSpPr>
        <p:spPr>
          <a:xfrm>
            <a:off x="2453641" y="1808372"/>
            <a:ext cx="4231036" cy="461665"/>
          </a:xfrm>
          <a:prstGeom prst="rect">
            <a:avLst/>
          </a:prstGeom>
          <a:noFill/>
        </p:spPr>
        <p:txBody>
          <a:bodyPr wrap="square" rtlCol="0">
            <a:spAutoFit/>
          </a:bodyPr>
          <a:lstStyle/>
          <a:p>
            <a:pPr algn="ctr"/>
            <a:r>
              <a:rPr lang="en-US" sz="2400" b="1" dirty="0">
                <a:solidFill>
                  <a:srgbClr val="0070C0"/>
                </a:solidFill>
              </a:rPr>
              <a:t>QCVN 62-MT:2016/BTNMT </a:t>
            </a:r>
          </a:p>
        </p:txBody>
      </p:sp>
      <p:sp>
        <p:nvSpPr>
          <p:cNvPr id="10" name="Oval 9"/>
          <p:cNvSpPr/>
          <p:nvPr/>
        </p:nvSpPr>
        <p:spPr>
          <a:xfrm>
            <a:off x="1001096" y="136308"/>
            <a:ext cx="7444635" cy="155914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bg1"/>
                </a:solidFill>
              </a:rPr>
              <a:t>QUẢN LÝ NƯỚC THẢI CHĂN NUÔI</a:t>
            </a:r>
          </a:p>
        </p:txBody>
      </p:sp>
    </p:spTree>
    <p:extLst>
      <p:ext uri="{BB962C8B-B14F-4D97-AF65-F5344CB8AC3E}">
        <p14:creationId xmlns:p14="http://schemas.microsoft.com/office/powerpoint/2010/main" val="1550718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0718" y="3825360"/>
            <a:ext cx="184666" cy="369332"/>
          </a:xfrm>
          <a:prstGeom prst="rect">
            <a:avLst/>
          </a:prstGeom>
        </p:spPr>
        <p:txBody>
          <a:bodyPr wrap="none">
            <a:spAutoFit/>
          </a:bodyPr>
          <a:lstStyle/>
          <a:p>
            <a:r>
              <a:rPr lang="en-US" dirty="0">
                <a:solidFill>
                  <a:prstClr val="black"/>
                </a:solidFill>
              </a:rPr>
              <a:t> </a:t>
            </a:r>
            <a:endParaRPr lang="en-US" dirty="0"/>
          </a:p>
        </p:txBody>
      </p:sp>
      <p:sp>
        <p:nvSpPr>
          <p:cNvPr id="2" name="TextBox 1"/>
          <p:cNvSpPr txBox="1"/>
          <p:nvPr/>
        </p:nvSpPr>
        <p:spPr>
          <a:xfrm>
            <a:off x="548257" y="5561089"/>
            <a:ext cx="7649683" cy="923330"/>
          </a:xfrm>
          <a:prstGeom prst="rect">
            <a:avLst/>
          </a:prstGeom>
          <a:noFill/>
        </p:spPr>
        <p:txBody>
          <a:bodyPr wrap="square" rtlCol="0">
            <a:spAutoFit/>
          </a:bodyPr>
          <a:lstStyle/>
          <a:p>
            <a:r>
              <a:rPr lang="en-US" dirty="0" smtClean="0"/>
              <a:t>Nguồn: </a:t>
            </a:r>
            <a:r>
              <a:rPr lang="en-US" dirty="0"/>
              <a:t>Dr.Chao Nokyoo</a:t>
            </a:r>
          </a:p>
          <a:p>
            <a:r>
              <a:rPr lang="en-US" dirty="0"/>
              <a:t>Director of Inland Water Division Water Quality Management Bureau Pollution Control Department Ministry of Natural Resources and Environment Thailan</a:t>
            </a:r>
            <a:r>
              <a:rPr lang="en-US" sz="1400" dirty="0"/>
              <a:t>d</a:t>
            </a:r>
          </a:p>
        </p:txBody>
      </p:sp>
      <p:graphicFrame>
        <p:nvGraphicFramePr>
          <p:cNvPr id="5" name="Table 4"/>
          <p:cNvGraphicFramePr>
            <a:graphicFrameLocks noGrp="1"/>
          </p:cNvGraphicFramePr>
          <p:nvPr>
            <p:extLst>
              <p:ext uri="{D42A27DB-BD31-4B8C-83A1-F6EECF244321}">
                <p14:modId xmlns:p14="http://schemas.microsoft.com/office/powerpoint/2010/main" val="585849983"/>
              </p:ext>
            </p:extLst>
          </p:nvPr>
        </p:nvGraphicFramePr>
        <p:xfrm>
          <a:off x="433868" y="2095194"/>
          <a:ext cx="8345977" cy="3107209"/>
        </p:xfrm>
        <a:graphic>
          <a:graphicData uri="http://schemas.openxmlformats.org/drawingml/2006/table">
            <a:tbl>
              <a:tblPr firstRow="1" firstCol="1" bandRow="1">
                <a:tableStyleId>{5C22544A-7EE6-4342-B048-85BDC9FD1C3A}</a:tableStyleId>
              </a:tblPr>
              <a:tblGrid>
                <a:gridCol w="2542088"/>
                <a:gridCol w="1246909"/>
                <a:gridCol w="2120577"/>
                <a:gridCol w="2436403"/>
              </a:tblGrid>
              <a:tr h="0">
                <a:tc rowSpan="2">
                  <a:txBody>
                    <a:bodyPr/>
                    <a:lstStyle/>
                    <a:p>
                      <a:pPr algn="l">
                        <a:spcAft>
                          <a:spcPts val="0"/>
                        </a:spcAft>
                      </a:pPr>
                      <a:r>
                        <a:rPr lang="en-US" sz="2200" dirty="0">
                          <a:effectLst/>
                        </a:rPr>
                        <a:t>Thông số</a:t>
                      </a:r>
                    </a:p>
                    <a:p>
                      <a:pPr algn="l">
                        <a:spcAft>
                          <a:spcPts val="0"/>
                        </a:spcAft>
                      </a:pPr>
                      <a:r>
                        <a:rPr lang="en-US" sz="2200" dirty="0">
                          <a:effectLst/>
                        </a:rPr>
                        <a:t> </a:t>
                      </a:r>
                      <a:endParaRPr lang="en-US" sz="2200" dirty="0">
                        <a:effectLst/>
                        <a:latin typeface="Times New Roman" charset="0"/>
                        <a:ea typeface="MS Mincho" charset="-128"/>
                      </a:endParaRPr>
                    </a:p>
                  </a:txBody>
                  <a:tcPr marL="68580" marR="68580" marT="0" marB="0"/>
                </a:tc>
                <a:tc rowSpan="2">
                  <a:txBody>
                    <a:bodyPr/>
                    <a:lstStyle/>
                    <a:p>
                      <a:pPr algn="ctr">
                        <a:spcAft>
                          <a:spcPts val="0"/>
                        </a:spcAft>
                      </a:pPr>
                      <a:r>
                        <a:rPr lang="en-US" sz="2200" dirty="0">
                          <a:effectLst/>
                        </a:rPr>
                        <a:t>Đơn vị</a:t>
                      </a:r>
                      <a:endParaRPr lang="en-US" sz="2200" dirty="0">
                        <a:effectLst/>
                        <a:latin typeface="Times New Roman" charset="0"/>
                        <a:ea typeface="MS Mincho" charset="-128"/>
                      </a:endParaRPr>
                    </a:p>
                  </a:txBody>
                  <a:tcPr marL="68580" marR="68580" marT="0" marB="0"/>
                </a:tc>
                <a:tc gridSpan="2">
                  <a:txBody>
                    <a:bodyPr/>
                    <a:lstStyle/>
                    <a:p>
                      <a:pPr algn="ctr">
                        <a:spcAft>
                          <a:spcPts val="0"/>
                        </a:spcAft>
                      </a:pPr>
                      <a:r>
                        <a:rPr lang="en-US" sz="2200" dirty="0">
                          <a:effectLst/>
                        </a:rPr>
                        <a:t>Giá trị cho phép tối đa</a:t>
                      </a:r>
                      <a:endParaRPr lang="en-US" sz="2200" dirty="0">
                        <a:effectLst/>
                        <a:latin typeface="Times New Roman" charset="0"/>
                        <a:ea typeface="MS Mincho" charset="-128"/>
                      </a:endParaRPr>
                    </a:p>
                  </a:txBody>
                  <a:tcPr marL="68580" marR="68580" marT="0" marB="0"/>
                </a:tc>
                <a:tc hMerge="1">
                  <a:txBody>
                    <a:bodyPr/>
                    <a:lstStyle/>
                    <a:p>
                      <a:endParaRPr lang="en-US"/>
                    </a:p>
                  </a:txBody>
                  <a:tcPr/>
                </a:tc>
              </a:tr>
              <a:tr h="350228">
                <a:tc vMerge="1">
                  <a:txBody>
                    <a:bodyPr/>
                    <a:lstStyle/>
                    <a:p>
                      <a:endParaRPr lang="en-US"/>
                    </a:p>
                  </a:txBody>
                  <a:tcPr/>
                </a:tc>
                <a:tc vMerge="1">
                  <a:txBody>
                    <a:bodyPr/>
                    <a:lstStyle/>
                    <a:p>
                      <a:endParaRPr lang="en-US"/>
                    </a:p>
                  </a:txBody>
                  <a:tcPr/>
                </a:tc>
                <a:tc>
                  <a:txBody>
                    <a:bodyPr/>
                    <a:lstStyle/>
                    <a:p>
                      <a:pPr algn="ctr">
                        <a:spcAft>
                          <a:spcPts val="0"/>
                        </a:spcAft>
                      </a:pPr>
                      <a:r>
                        <a:rPr lang="en-US" sz="2200" dirty="0">
                          <a:effectLst/>
                        </a:rPr>
                        <a:t>Trang trại lớn</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Trang trại vừa</a:t>
                      </a:r>
                      <a:endParaRPr lang="en-US" sz="2200" dirty="0">
                        <a:effectLst/>
                        <a:latin typeface="Times New Roman" charset="0"/>
                        <a:ea typeface="MS Mincho" charset="-128"/>
                      </a:endParaRPr>
                    </a:p>
                  </a:txBody>
                  <a:tcPr marL="68580" marR="68580" marT="0" marB="0"/>
                </a:tc>
              </a:tr>
              <a:tr h="350228">
                <a:tc>
                  <a:txBody>
                    <a:bodyPr/>
                    <a:lstStyle/>
                    <a:p>
                      <a:pPr algn="l">
                        <a:spcAft>
                          <a:spcPts val="0"/>
                        </a:spcAft>
                      </a:pPr>
                      <a:r>
                        <a:rPr lang="en-US" sz="2200" dirty="0">
                          <a:effectLst/>
                        </a:rPr>
                        <a:t>pH</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 </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5,5-9</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5,5-9</a:t>
                      </a:r>
                      <a:endParaRPr lang="en-US" sz="2200" dirty="0">
                        <a:effectLst/>
                        <a:latin typeface="Times New Roman" charset="0"/>
                        <a:ea typeface="MS Mincho" charset="-128"/>
                      </a:endParaRPr>
                    </a:p>
                  </a:txBody>
                  <a:tcPr marL="68580" marR="68580" marT="0" marB="0"/>
                </a:tc>
              </a:tr>
              <a:tr h="350228">
                <a:tc>
                  <a:txBody>
                    <a:bodyPr/>
                    <a:lstStyle/>
                    <a:p>
                      <a:pPr algn="l">
                        <a:spcAft>
                          <a:spcPts val="0"/>
                        </a:spcAft>
                      </a:pPr>
                      <a:r>
                        <a:rPr lang="en-US" sz="2200" dirty="0">
                          <a:effectLst/>
                        </a:rPr>
                        <a:t>BOD</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mg/l</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60</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100</a:t>
                      </a:r>
                      <a:endParaRPr lang="en-US" sz="2200" dirty="0">
                        <a:effectLst/>
                        <a:latin typeface="Times New Roman" charset="0"/>
                        <a:ea typeface="MS Mincho" charset="-128"/>
                      </a:endParaRPr>
                    </a:p>
                  </a:txBody>
                  <a:tcPr marL="68580" marR="68580" marT="0" marB="0"/>
                </a:tc>
              </a:tr>
              <a:tr h="350228">
                <a:tc>
                  <a:txBody>
                    <a:bodyPr/>
                    <a:lstStyle/>
                    <a:p>
                      <a:pPr algn="l">
                        <a:spcAft>
                          <a:spcPts val="0"/>
                        </a:spcAft>
                      </a:pPr>
                      <a:r>
                        <a:rPr lang="en-US" sz="2200" dirty="0">
                          <a:effectLst/>
                        </a:rPr>
                        <a:t>COD</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mg/l</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300</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400</a:t>
                      </a:r>
                      <a:endParaRPr lang="en-US" sz="2200" dirty="0">
                        <a:effectLst/>
                        <a:latin typeface="Times New Roman" charset="0"/>
                        <a:ea typeface="MS Mincho" charset="-128"/>
                      </a:endParaRPr>
                    </a:p>
                  </a:txBody>
                  <a:tcPr marL="68580" marR="68580" marT="0" marB="0"/>
                </a:tc>
              </a:tr>
              <a:tr h="700457">
                <a:tc>
                  <a:txBody>
                    <a:bodyPr/>
                    <a:lstStyle/>
                    <a:p>
                      <a:pPr algn="l">
                        <a:spcAft>
                          <a:spcPts val="0"/>
                        </a:spcAft>
                      </a:pPr>
                      <a:r>
                        <a:rPr lang="vi-VN" sz="2200" dirty="0">
                          <a:effectLst/>
                        </a:rPr>
                        <a:t>Tổng chất rắn lơ lửng</a:t>
                      </a:r>
                      <a:r>
                        <a:rPr lang="en-US" sz="2200" dirty="0">
                          <a:effectLst/>
                        </a:rPr>
                        <a:t> (TSS)</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mg/l</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150</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200</a:t>
                      </a:r>
                      <a:endParaRPr lang="en-US" sz="2200" dirty="0">
                        <a:effectLst/>
                        <a:latin typeface="Times New Roman" charset="0"/>
                        <a:ea typeface="MS Mincho" charset="-128"/>
                      </a:endParaRPr>
                    </a:p>
                  </a:txBody>
                  <a:tcPr marL="68580" marR="68580" marT="0" marB="0"/>
                </a:tc>
              </a:tr>
              <a:tr h="350228">
                <a:tc>
                  <a:txBody>
                    <a:bodyPr/>
                    <a:lstStyle/>
                    <a:p>
                      <a:pPr algn="l">
                        <a:spcAft>
                          <a:spcPts val="0"/>
                        </a:spcAft>
                      </a:pPr>
                      <a:r>
                        <a:rPr lang="vi-VN" sz="2200" dirty="0">
                          <a:effectLst/>
                        </a:rPr>
                        <a:t>Tổng Nitơ (theo N)</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mg/l</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120</a:t>
                      </a:r>
                      <a:endParaRPr lang="en-US" sz="2200" dirty="0">
                        <a:effectLst/>
                        <a:latin typeface="Times New Roman" charset="0"/>
                        <a:ea typeface="MS Mincho" charset="-128"/>
                      </a:endParaRPr>
                    </a:p>
                  </a:txBody>
                  <a:tcPr marL="68580" marR="68580" marT="0" marB="0"/>
                </a:tc>
                <a:tc>
                  <a:txBody>
                    <a:bodyPr/>
                    <a:lstStyle/>
                    <a:p>
                      <a:pPr algn="ctr">
                        <a:spcAft>
                          <a:spcPts val="0"/>
                        </a:spcAft>
                      </a:pPr>
                      <a:r>
                        <a:rPr lang="en-US" sz="2200" dirty="0">
                          <a:effectLst/>
                        </a:rPr>
                        <a:t>200</a:t>
                      </a:r>
                      <a:endParaRPr lang="en-US" sz="2200" dirty="0">
                        <a:effectLst/>
                        <a:latin typeface="Times New Roman" charset="0"/>
                        <a:ea typeface="MS Mincho" charset="-128"/>
                      </a:endParaRPr>
                    </a:p>
                  </a:txBody>
                  <a:tcPr marL="68580" marR="68580" marT="0" marB="0"/>
                </a:tc>
              </a:tr>
            </a:tbl>
          </a:graphicData>
        </a:graphic>
      </p:graphicFrame>
      <p:sp>
        <p:nvSpPr>
          <p:cNvPr id="6" name="Oval 5"/>
          <p:cNvSpPr/>
          <p:nvPr/>
        </p:nvSpPr>
        <p:spPr>
          <a:xfrm>
            <a:off x="1061620" y="177368"/>
            <a:ext cx="7090475" cy="155914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cap="all" dirty="0"/>
              <a:t>Quy chuẩn </a:t>
            </a:r>
            <a:r>
              <a:rPr lang="en-US" sz="2800" b="1" cap="all" dirty="0" smtClean="0"/>
              <a:t>nước thải </a:t>
            </a:r>
          </a:p>
          <a:p>
            <a:pPr algn="ctr">
              <a:defRPr/>
            </a:pPr>
            <a:r>
              <a:rPr lang="en-US" sz="2800" b="1" cap="all" dirty="0" smtClean="0"/>
              <a:t>chăn nuôi lợn  ở thái lan</a:t>
            </a:r>
            <a:endParaRPr lang="en-US" sz="2800" b="1" cap="all" dirty="0"/>
          </a:p>
        </p:txBody>
      </p:sp>
    </p:spTree>
    <p:extLst>
      <p:ext uri="{BB962C8B-B14F-4D97-AF65-F5344CB8AC3E}">
        <p14:creationId xmlns:p14="http://schemas.microsoft.com/office/powerpoint/2010/main" val="1656922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218697" y="3223405"/>
            <a:ext cx="8737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b="1" dirty="0">
                <a:solidFill>
                  <a:srgbClr val="0070C0"/>
                </a:solidFill>
              </a:rPr>
              <a:t>QCVN 39:2011/BTNMT - Quy chuẩn kỹ thuật quốc gia về chất lượng nước dùng cho tưới tiêu </a:t>
            </a:r>
            <a:endParaRPr lang="en-US" sz="3200" b="1" dirty="0" smtClean="0">
              <a:solidFill>
                <a:srgbClr val="0070C0"/>
              </a:solidFill>
            </a:endParaRPr>
          </a:p>
          <a:p>
            <a:pPr algn="ctr" eaLnBrk="1" hangingPunct="1"/>
            <a:endParaRPr lang="en-US" dirty="0" smtClean="0"/>
          </a:p>
          <a:p>
            <a:pPr algn="ctr" eaLnBrk="1" hangingPunct="1"/>
            <a:r>
              <a:rPr lang="en-US" dirty="0" smtClean="0">
                <a:solidFill>
                  <a:srgbClr val="7030A0"/>
                </a:solidFill>
              </a:rPr>
              <a:t>(Thông </a:t>
            </a:r>
            <a:r>
              <a:rPr lang="en-US" dirty="0">
                <a:solidFill>
                  <a:srgbClr val="7030A0"/>
                </a:solidFill>
              </a:rPr>
              <a:t>tư số 43/2011/TT-BTNMT ngày 12 tháng 12 năm 2011 </a:t>
            </a:r>
            <a:endParaRPr lang="en-US" dirty="0" smtClean="0">
              <a:solidFill>
                <a:srgbClr val="7030A0"/>
              </a:solidFill>
            </a:endParaRPr>
          </a:p>
          <a:p>
            <a:pPr algn="ctr" eaLnBrk="1" hangingPunct="1"/>
            <a:r>
              <a:rPr lang="en-US" dirty="0" smtClean="0">
                <a:solidFill>
                  <a:srgbClr val="7030A0"/>
                </a:solidFill>
              </a:rPr>
              <a:t>của </a:t>
            </a:r>
            <a:r>
              <a:rPr lang="en-US" dirty="0">
                <a:solidFill>
                  <a:srgbClr val="7030A0"/>
                </a:solidFill>
              </a:rPr>
              <a:t>Bộ trưởng Bộ Tài nguyên và Môi </a:t>
            </a:r>
            <a:r>
              <a:rPr lang="en-US" dirty="0" smtClean="0">
                <a:solidFill>
                  <a:srgbClr val="7030A0"/>
                </a:solidFill>
              </a:rPr>
              <a:t>trường) </a:t>
            </a:r>
            <a:endParaRPr lang="vi-VN" dirty="0">
              <a:solidFill>
                <a:srgbClr val="7030A0"/>
              </a:solidFill>
            </a:endParaRPr>
          </a:p>
        </p:txBody>
      </p:sp>
      <p:sp>
        <p:nvSpPr>
          <p:cNvPr id="4" name="Oval 3"/>
          <p:cNvSpPr/>
          <p:nvPr/>
        </p:nvSpPr>
        <p:spPr>
          <a:xfrm>
            <a:off x="1143351" y="754375"/>
            <a:ext cx="7136125" cy="155914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smtClean="0"/>
              <a:t>QUY CHUẨN NƯỚC TƯỚI TIÊU</a:t>
            </a:r>
            <a:endParaRPr lang="en-US" sz="2800" b="1" dirty="0"/>
          </a:p>
        </p:txBody>
      </p:sp>
    </p:spTree>
    <p:extLst>
      <p:ext uri="{BB962C8B-B14F-4D97-AF65-F5344CB8AC3E}">
        <p14:creationId xmlns:p14="http://schemas.microsoft.com/office/powerpoint/2010/main" val="1523993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1620" y="116849"/>
            <a:ext cx="7090475" cy="155914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cap="all" dirty="0"/>
              <a:t>Quy chuẩn kỹ thuật quốc gia về chất lượng nước </a:t>
            </a:r>
            <a:r>
              <a:rPr lang="en-US" sz="2800" b="1" cap="all" dirty="0" smtClean="0"/>
              <a:t>mặt </a:t>
            </a:r>
            <a:endParaRPr lang="en-US" sz="2800" b="1" cap="all" dirty="0"/>
          </a:p>
        </p:txBody>
      </p:sp>
      <p:graphicFrame>
        <p:nvGraphicFramePr>
          <p:cNvPr id="2" name="Table 1"/>
          <p:cNvGraphicFramePr>
            <a:graphicFrameLocks noGrp="1"/>
          </p:cNvGraphicFramePr>
          <p:nvPr>
            <p:extLst>
              <p:ext uri="{D42A27DB-BD31-4B8C-83A1-F6EECF244321}">
                <p14:modId xmlns:p14="http://schemas.microsoft.com/office/powerpoint/2010/main" val="99792683"/>
              </p:ext>
            </p:extLst>
          </p:nvPr>
        </p:nvGraphicFramePr>
        <p:xfrm>
          <a:off x="875634" y="2623091"/>
          <a:ext cx="7462446" cy="3223648"/>
        </p:xfrm>
        <a:graphic>
          <a:graphicData uri="http://schemas.openxmlformats.org/drawingml/2006/table">
            <a:tbl>
              <a:tblPr firstRow="1" firstCol="1" bandRow="1">
                <a:tableStyleId>{5C22544A-7EE6-4342-B048-85BDC9FD1C3A}</a:tableStyleId>
              </a:tblPr>
              <a:tblGrid>
                <a:gridCol w="525357"/>
                <a:gridCol w="2964083"/>
                <a:gridCol w="1740242"/>
                <a:gridCol w="2232764"/>
              </a:tblGrid>
              <a:tr h="579610">
                <a:tc>
                  <a:txBody>
                    <a:bodyPr/>
                    <a:lstStyle/>
                    <a:p>
                      <a:pPr algn="ctr">
                        <a:spcBef>
                          <a:spcPts val="600"/>
                        </a:spcBef>
                        <a:spcAft>
                          <a:spcPts val="0"/>
                        </a:spcAft>
                      </a:pPr>
                      <a:r>
                        <a:rPr lang="en-US" sz="2000" b="1" dirty="0">
                          <a:effectLst/>
                        </a:rPr>
                        <a:t>TT</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Thông số</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Đơn vị</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Giá trị giới hạn</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1</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pH</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 </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5,5-9</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2</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BOD</a:t>
                      </a:r>
                      <a:r>
                        <a:rPr lang="en-US" sz="2000" b="1" baseline="-25000" dirty="0">
                          <a:effectLst/>
                        </a:rPr>
                        <a:t>5</a:t>
                      </a:r>
                      <a:r>
                        <a:rPr lang="en-US" sz="2000" b="1" dirty="0">
                          <a:effectLst/>
                        </a:rPr>
                        <a:t> (20°C)</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15</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3</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COD</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30</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4</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Ôxy hòa tan (DO)</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 4</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5</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Tổng chất rắn lơ lửng (TSS)</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50</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6</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Amoni (NH</a:t>
                      </a:r>
                      <a:r>
                        <a:rPr lang="en-US" sz="2000" b="1" baseline="-25000" dirty="0">
                          <a:effectLst/>
                        </a:rPr>
                        <a:t>4</a:t>
                      </a:r>
                      <a:r>
                        <a:rPr lang="en-US" sz="2000" b="1" baseline="30000" dirty="0">
                          <a:effectLst/>
                        </a:rPr>
                        <a:t>+</a:t>
                      </a:r>
                      <a:r>
                        <a:rPr lang="en-US" sz="2000" b="1" dirty="0">
                          <a:effectLst/>
                        </a:rPr>
                        <a:t> tính theo N)</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0,9</a:t>
                      </a:r>
                      <a:endParaRPr lang="en-US" sz="2000" b="1" dirty="0">
                        <a:effectLst/>
                        <a:latin typeface="Times New Roman" charset="0"/>
                        <a:ea typeface="MS Mincho" charset="-128"/>
                      </a:endParaRPr>
                    </a:p>
                  </a:txBody>
                  <a:tcPr marL="0" marR="0" marT="0" marB="0"/>
                </a:tc>
              </a:tr>
            </a:tbl>
          </a:graphicData>
        </a:graphic>
      </p:graphicFrame>
      <p:sp>
        <p:nvSpPr>
          <p:cNvPr id="3" name="TextBox 2"/>
          <p:cNvSpPr txBox="1"/>
          <p:nvPr/>
        </p:nvSpPr>
        <p:spPr>
          <a:xfrm>
            <a:off x="1433572" y="1793932"/>
            <a:ext cx="6718523" cy="738664"/>
          </a:xfrm>
          <a:prstGeom prst="rect">
            <a:avLst/>
          </a:prstGeom>
          <a:noFill/>
        </p:spPr>
        <p:txBody>
          <a:bodyPr wrap="square" rtlCol="0">
            <a:spAutoFit/>
          </a:bodyPr>
          <a:lstStyle/>
          <a:p>
            <a:pPr algn="ctr"/>
            <a:r>
              <a:rPr lang="en-US" sz="2400" b="1" dirty="0">
                <a:solidFill>
                  <a:srgbClr val="0070C0"/>
                </a:solidFill>
              </a:rPr>
              <a:t>QCVN 08-MT:2015/BTNMT </a:t>
            </a:r>
          </a:p>
          <a:p>
            <a:r>
              <a:rPr lang="en-US" b="1" dirty="0" smtClean="0">
                <a:solidFill>
                  <a:srgbClr val="0070C0"/>
                </a:solidFill>
              </a:rPr>
              <a:t>(Thông </a:t>
            </a:r>
            <a:r>
              <a:rPr lang="en-US" b="1" dirty="0">
                <a:solidFill>
                  <a:srgbClr val="0070C0"/>
                </a:solidFill>
              </a:rPr>
              <a:t>tư số 65/2015/TT-BTNMT ngày 21 tháng 12 năm </a:t>
            </a:r>
            <a:r>
              <a:rPr lang="en-US" b="1" dirty="0" smtClean="0">
                <a:solidFill>
                  <a:srgbClr val="0070C0"/>
                </a:solidFill>
              </a:rPr>
              <a:t>2015)</a:t>
            </a:r>
            <a:endParaRPr lang="en-US" b="1" dirty="0">
              <a:solidFill>
                <a:srgbClr val="0070C0"/>
              </a:solidFill>
            </a:endParaRPr>
          </a:p>
        </p:txBody>
      </p:sp>
      <p:sp>
        <p:nvSpPr>
          <p:cNvPr id="6" name="TextBox 5"/>
          <p:cNvSpPr txBox="1"/>
          <p:nvPr/>
        </p:nvSpPr>
        <p:spPr>
          <a:xfrm>
            <a:off x="1247595" y="6029567"/>
            <a:ext cx="6718523" cy="646331"/>
          </a:xfrm>
          <a:prstGeom prst="rect">
            <a:avLst/>
          </a:prstGeom>
          <a:noFill/>
        </p:spPr>
        <p:txBody>
          <a:bodyPr wrap="square" rtlCol="0">
            <a:spAutoFit/>
          </a:bodyPr>
          <a:lstStyle/>
          <a:p>
            <a:r>
              <a:rPr lang="en-US" b="1" dirty="0" smtClean="0">
                <a:solidFill>
                  <a:srgbClr val="0070C0"/>
                </a:solidFill>
              </a:rPr>
              <a:t>Huỷ bỏ QCVN </a:t>
            </a:r>
            <a:r>
              <a:rPr lang="en-US" b="1" dirty="0">
                <a:solidFill>
                  <a:srgbClr val="0070C0"/>
                </a:solidFill>
              </a:rPr>
              <a:t>39:2011/BTNMT - Quy chuẩn kỹ thuật quốc gia về chất lượng nước dùng cho tưới </a:t>
            </a:r>
            <a:r>
              <a:rPr lang="en-US" b="1" dirty="0" smtClean="0">
                <a:solidFill>
                  <a:srgbClr val="0070C0"/>
                </a:solidFill>
              </a:rPr>
              <a:t>tiêu</a:t>
            </a:r>
            <a:endParaRPr lang="en-US" dirty="0"/>
          </a:p>
        </p:txBody>
      </p:sp>
    </p:spTree>
    <p:extLst>
      <p:ext uri="{BB962C8B-B14F-4D97-AF65-F5344CB8AC3E}">
        <p14:creationId xmlns:p14="http://schemas.microsoft.com/office/powerpoint/2010/main" val="173479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1620" y="177368"/>
            <a:ext cx="7090475" cy="1559140"/>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cap="all" dirty="0"/>
              <a:t>Quy chuẩn kỹ thuật quốc gia về chất lượng nước </a:t>
            </a:r>
            <a:r>
              <a:rPr lang="en-US" sz="2800" b="1" cap="all" dirty="0" smtClean="0"/>
              <a:t>mặt </a:t>
            </a:r>
            <a:endParaRPr lang="en-US" sz="2800" b="1" cap="all" dirty="0"/>
          </a:p>
        </p:txBody>
      </p:sp>
      <p:graphicFrame>
        <p:nvGraphicFramePr>
          <p:cNvPr id="2" name="Table 1"/>
          <p:cNvGraphicFramePr>
            <a:graphicFrameLocks noGrp="1"/>
          </p:cNvGraphicFramePr>
          <p:nvPr/>
        </p:nvGraphicFramePr>
        <p:xfrm>
          <a:off x="875634" y="2623091"/>
          <a:ext cx="7462446" cy="3223648"/>
        </p:xfrm>
        <a:graphic>
          <a:graphicData uri="http://schemas.openxmlformats.org/drawingml/2006/table">
            <a:tbl>
              <a:tblPr firstRow="1" firstCol="1" bandRow="1">
                <a:tableStyleId>{5C22544A-7EE6-4342-B048-85BDC9FD1C3A}</a:tableStyleId>
              </a:tblPr>
              <a:tblGrid>
                <a:gridCol w="525357"/>
                <a:gridCol w="2964083"/>
                <a:gridCol w="1740242"/>
                <a:gridCol w="2232764"/>
              </a:tblGrid>
              <a:tr h="579610">
                <a:tc>
                  <a:txBody>
                    <a:bodyPr/>
                    <a:lstStyle/>
                    <a:p>
                      <a:pPr algn="ctr">
                        <a:spcBef>
                          <a:spcPts val="600"/>
                        </a:spcBef>
                        <a:spcAft>
                          <a:spcPts val="0"/>
                        </a:spcAft>
                      </a:pPr>
                      <a:r>
                        <a:rPr lang="en-US" sz="2000" b="1" dirty="0">
                          <a:effectLst/>
                        </a:rPr>
                        <a:t>TT</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Thông số</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Đơn vị</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Giá trị giới hạn</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1</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pH</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 </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5,5-9</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2</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BOD</a:t>
                      </a:r>
                      <a:r>
                        <a:rPr lang="en-US" sz="2000" b="1" baseline="-25000" dirty="0">
                          <a:effectLst/>
                        </a:rPr>
                        <a:t>5</a:t>
                      </a:r>
                      <a:r>
                        <a:rPr lang="en-US" sz="2000" b="1" dirty="0">
                          <a:effectLst/>
                        </a:rPr>
                        <a:t> (20°C)</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15</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3</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COD</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30</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4</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Ôxy hòa tan (DO)</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 4</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5</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Tổng chất rắn lơ lửng (TSS)</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50</a:t>
                      </a:r>
                      <a:endParaRPr lang="en-US" sz="2000" b="1" dirty="0">
                        <a:effectLst/>
                        <a:latin typeface="Times New Roman" charset="0"/>
                        <a:ea typeface="MS Mincho" charset="-128"/>
                      </a:endParaRPr>
                    </a:p>
                  </a:txBody>
                  <a:tcPr marL="0" marR="0" marT="0" marB="0"/>
                </a:tc>
              </a:tr>
              <a:tr h="440673">
                <a:tc>
                  <a:txBody>
                    <a:bodyPr/>
                    <a:lstStyle/>
                    <a:p>
                      <a:pPr algn="ctr">
                        <a:spcBef>
                          <a:spcPts val="600"/>
                        </a:spcBef>
                        <a:spcAft>
                          <a:spcPts val="0"/>
                        </a:spcAft>
                      </a:pPr>
                      <a:r>
                        <a:rPr lang="en-US" sz="2000" b="1" dirty="0">
                          <a:effectLst/>
                        </a:rPr>
                        <a:t>6</a:t>
                      </a:r>
                      <a:endParaRPr lang="en-US" sz="2000" b="1" dirty="0">
                        <a:effectLst/>
                        <a:latin typeface="Times New Roman" charset="0"/>
                        <a:ea typeface="MS Mincho" charset="-128"/>
                      </a:endParaRPr>
                    </a:p>
                  </a:txBody>
                  <a:tcPr marL="0" marR="0" marT="0" marB="0"/>
                </a:tc>
                <a:tc>
                  <a:txBody>
                    <a:bodyPr/>
                    <a:lstStyle/>
                    <a:p>
                      <a:pPr marL="75565">
                        <a:spcBef>
                          <a:spcPts val="600"/>
                        </a:spcBef>
                        <a:spcAft>
                          <a:spcPts val="0"/>
                        </a:spcAft>
                      </a:pPr>
                      <a:r>
                        <a:rPr lang="en-US" sz="2000" b="1" dirty="0">
                          <a:effectLst/>
                        </a:rPr>
                        <a:t>Amoni (NH</a:t>
                      </a:r>
                      <a:r>
                        <a:rPr lang="en-US" sz="2000" b="1" baseline="-25000" dirty="0">
                          <a:effectLst/>
                        </a:rPr>
                        <a:t>4</a:t>
                      </a:r>
                      <a:r>
                        <a:rPr lang="en-US" sz="2000" b="1" baseline="30000" dirty="0">
                          <a:effectLst/>
                        </a:rPr>
                        <a:t>+</a:t>
                      </a:r>
                      <a:r>
                        <a:rPr lang="en-US" sz="2000" b="1" dirty="0">
                          <a:effectLst/>
                        </a:rPr>
                        <a:t> tính theo N)</a:t>
                      </a:r>
                      <a:endParaRPr lang="en-US" sz="2000" b="1" dirty="0">
                        <a:effectLst/>
                        <a:latin typeface="Times New Roman" charset="0"/>
                        <a:ea typeface="MS Mincho" charset="-128"/>
                      </a:endParaRPr>
                    </a:p>
                  </a:txBody>
                  <a:tcPr marL="0" marR="0" marT="0" marB="0"/>
                </a:tc>
                <a:tc>
                  <a:txBody>
                    <a:bodyPr/>
                    <a:lstStyle/>
                    <a:p>
                      <a:pPr marL="85090" algn="ctr">
                        <a:spcBef>
                          <a:spcPts val="600"/>
                        </a:spcBef>
                        <a:spcAft>
                          <a:spcPts val="0"/>
                        </a:spcAft>
                      </a:pPr>
                      <a:r>
                        <a:rPr lang="en-US" sz="2000" b="1" dirty="0">
                          <a:effectLst/>
                        </a:rPr>
                        <a:t>mg/l</a:t>
                      </a:r>
                      <a:endParaRPr lang="en-US" sz="2000" b="1" dirty="0">
                        <a:effectLst/>
                        <a:latin typeface="Times New Roman" charset="0"/>
                        <a:ea typeface="MS Mincho" charset="-128"/>
                      </a:endParaRPr>
                    </a:p>
                  </a:txBody>
                  <a:tcPr marL="0" marR="0" marT="0" marB="0"/>
                </a:tc>
                <a:tc>
                  <a:txBody>
                    <a:bodyPr/>
                    <a:lstStyle/>
                    <a:p>
                      <a:pPr marL="82550" algn="ctr">
                        <a:spcBef>
                          <a:spcPts val="600"/>
                        </a:spcBef>
                        <a:spcAft>
                          <a:spcPts val="0"/>
                        </a:spcAft>
                      </a:pPr>
                      <a:r>
                        <a:rPr lang="en-US" sz="2000" b="1" dirty="0">
                          <a:effectLst/>
                        </a:rPr>
                        <a:t>0,9</a:t>
                      </a:r>
                      <a:endParaRPr lang="en-US" sz="2000" b="1" dirty="0">
                        <a:effectLst/>
                        <a:latin typeface="Times New Roman" charset="0"/>
                        <a:ea typeface="MS Mincho" charset="-128"/>
                      </a:endParaRPr>
                    </a:p>
                  </a:txBody>
                  <a:tcPr marL="0" marR="0" marT="0" marB="0"/>
                </a:tc>
              </a:tr>
            </a:tbl>
          </a:graphicData>
        </a:graphic>
      </p:graphicFrame>
      <p:sp>
        <p:nvSpPr>
          <p:cNvPr id="3" name="TextBox 2"/>
          <p:cNvSpPr txBox="1"/>
          <p:nvPr/>
        </p:nvSpPr>
        <p:spPr>
          <a:xfrm>
            <a:off x="1433572" y="1793932"/>
            <a:ext cx="6718523" cy="646331"/>
          </a:xfrm>
          <a:prstGeom prst="rect">
            <a:avLst/>
          </a:prstGeom>
          <a:noFill/>
        </p:spPr>
        <p:txBody>
          <a:bodyPr wrap="square" rtlCol="0">
            <a:spAutoFit/>
          </a:bodyPr>
          <a:lstStyle/>
          <a:p>
            <a:r>
              <a:rPr lang="en-US" b="1" dirty="0">
                <a:solidFill>
                  <a:srgbClr val="7030A0"/>
                </a:solidFill>
              </a:rPr>
              <a:t>QCVN 08-MT:2015/BTNMT </a:t>
            </a:r>
          </a:p>
          <a:p>
            <a:r>
              <a:rPr lang="en-US" b="1" dirty="0" smtClean="0">
                <a:solidFill>
                  <a:srgbClr val="7030A0"/>
                </a:solidFill>
              </a:rPr>
              <a:t>(Thông </a:t>
            </a:r>
            <a:r>
              <a:rPr lang="en-US" b="1" dirty="0">
                <a:solidFill>
                  <a:srgbClr val="7030A0"/>
                </a:solidFill>
              </a:rPr>
              <a:t>tư số 65/2015/TT-BTNMT ngày 21 tháng 12 năm </a:t>
            </a:r>
            <a:r>
              <a:rPr lang="en-US" b="1" dirty="0" smtClean="0">
                <a:solidFill>
                  <a:srgbClr val="7030A0"/>
                </a:solidFill>
              </a:rPr>
              <a:t>2015)</a:t>
            </a:r>
            <a:endParaRPr lang="en-US" b="1" dirty="0">
              <a:solidFill>
                <a:srgbClr val="7030A0"/>
              </a:solidFill>
            </a:endParaRPr>
          </a:p>
        </p:txBody>
      </p:sp>
      <p:sp>
        <p:nvSpPr>
          <p:cNvPr id="6" name="TextBox 5"/>
          <p:cNvSpPr txBox="1"/>
          <p:nvPr/>
        </p:nvSpPr>
        <p:spPr>
          <a:xfrm>
            <a:off x="1247595" y="6029567"/>
            <a:ext cx="6718523" cy="923330"/>
          </a:xfrm>
          <a:prstGeom prst="rect">
            <a:avLst/>
          </a:prstGeom>
          <a:noFill/>
        </p:spPr>
        <p:txBody>
          <a:bodyPr wrap="square" rtlCol="0">
            <a:spAutoFit/>
          </a:bodyPr>
          <a:lstStyle/>
          <a:p>
            <a:r>
              <a:rPr lang="en-US" b="1" dirty="0" smtClean="0">
                <a:solidFill>
                  <a:srgbClr val="0070C0"/>
                </a:solidFill>
              </a:rPr>
              <a:t>Huỷ bỏ QCVN </a:t>
            </a:r>
            <a:r>
              <a:rPr lang="en-US" b="1" dirty="0">
                <a:solidFill>
                  <a:srgbClr val="0070C0"/>
                </a:solidFill>
              </a:rPr>
              <a:t>39:2011/BTNMT - Quy chuẩn kỹ thuật quốc gia về chất lượng nước dùng cho tưới tiêu </a:t>
            </a:r>
          </a:p>
          <a:p>
            <a:endParaRPr lang="en-US" dirty="0"/>
          </a:p>
        </p:txBody>
      </p:sp>
    </p:spTree>
    <p:extLst>
      <p:ext uri="{BB962C8B-B14F-4D97-AF65-F5344CB8AC3E}">
        <p14:creationId xmlns:p14="http://schemas.microsoft.com/office/powerpoint/2010/main" val="705010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079" y="1774288"/>
            <a:ext cx="8324850" cy="4708981"/>
          </a:xfrm>
          <a:prstGeom prst="rect">
            <a:avLst/>
          </a:prstGeom>
          <a:noFill/>
        </p:spPr>
        <p:txBody>
          <a:bodyPr>
            <a:spAutoFit/>
          </a:bodyPr>
          <a:lstStyle/>
          <a:p>
            <a:r>
              <a:rPr lang="en-US" sz="2000" b="1" dirty="0" smtClean="0">
                <a:solidFill>
                  <a:srgbClr val="7030A0"/>
                </a:solidFill>
              </a:rPr>
              <a:t>Việc </a:t>
            </a:r>
            <a:r>
              <a:rPr lang="en-US" sz="2000" b="1" dirty="0">
                <a:solidFill>
                  <a:srgbClr val="7030A0"/>
                </a:solidFill>
              </a:rPr>
              <a:t>quản lý nước thải chăn nuôi hiện đang được điều chỉnh theo quy chuẩn quốc gia QCVN62-MT:2016/BTNMT. Các cơ sở sản xuất chăn nuôi cho rằng quy chuẩn này đã đặt ra mức giới hạn tối đa của các thông số quá cao cho nước thải chăn nuôi để được thải ra môi trường, không dùng cho mục đích cấp nước sinh hoạt. Trên thực tế hầu hết các cơ sở chăn nuôi khó đạt được mức này. Vì vậy, cần có điều chỉnh quy chuẩn về nước thải chăn nuôi bao gồm nước phân sau biogas cho phù hợp. Riêng việc sừ dụng nước thải chăn nuôi đã qua xử lý cho mục đích làm phân hữu cơ hoặc tưới tiêu cần có quy chuẩn riêng vì việc áp dụng quy chuẩn QCVN 62 hoặc QCVN 08 đều không phù hợp trong khi QCVN không còn hiệu lực trong khi QCVN 39 (chất lượng nước dùng cho tưới tiêu) đã </a:t>
            </a:r>
            <a:r>
              <a:rPr lang="en-US" sz="2000" b="1" dirty="0" smtClean="0">
                <a:solidFill>
                  <a:srgbClr val="7030A0"/>
                </a:solidFill>
              </a:rPr>
              <a:t>hot </a:t>
            </a:r>
            <a:r>
              <a:rPr lang="en-US" sz="2000" b="1" dirty="0">
                <a:solidFill>
                  <a:srgbClr val="7030A0"/>
                </a:solidFill>
              </a:rPr>
              <a:t>hiệu </a:t>
            </a:r>
            <a:r>
              <a:rPr lang="en-US" sz="2000" b="1" dirty="0" smtClean="0">
                <a:solidFill>
                  <a:srgbClr val="7030A0"/>
                </a:solidFill>
              </a:rPr>
              <a:t>luck</a:t>
            </a:r>
            <a:r>
              <a:rPr lang="en-US" sz="2000" b="1" dirty="0" smtClean="0"/>
              <a:t>.</a:t>
            </a:r>
          </a:p>
          <a:p>
            <a:endParaRPr lang="en-US" sz="2000" b="1" dirty="0"/>
          </a:p>
          <a:p>
            <a:r>
              <a:rPr lang="en-US" sz="2000" b="1" dirty="0" smtClean="0">
                <a:solidFill>
                  <a:srgbClr val="FF0000"/>
                </a:solidFill>
              </a:rPr>
              <a:t>Bộ NN PTNT ban hành QCGG về sử dụng nước thải chăn nuôi cho mục đích tưới tiêu hoặc làm phân bón hữu cơ</a:t>
            </a:r>
          </a:p>
          <a:p>
            <a:endParaRPr lang="en-US" sz="2000" b="1" dirty="0">
              <a:solidFill>
                <a:srgbClr val="FF0000"/>
              </a:solidFill>
            </a:endParaRPr>
          </a:p>
        </p:txBody>
      </p:sp>
      <p:sp>
        <p:nvSpPr>
          <p:cNvPr id="5" name="Oval 4"/>
          <p:cNvSpPr/>
          <p:nvPr/>
        </p:nvSpPr>
        <p:spPr>
          <a:xfrm>
            <a:off x="1054441" y="215148"/>
            <a:ext cx="7136125" cy="1297768"/>
          </a:xfrm>
          <a:prstGeom prst="ellipse">
            <a:avLst/>
          </a:prstGeom>
          <a:gradFill flip="none" rotWithShape="1">
            <a:gsLst>
              <a:gs pos="73000">
                <a:srgbClr val="3366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KHUYẾN NGHỊ </a:t>
            </a:r>
          </a:p>
        </p:txBody>
      </p:sp>
    </p:spTree>
    <p:extLst>
      <p:ext uri="{BB962C8B-B14F-4D97-AF65-F5344CB8AC3E}">
        <p14:creationId xmlns:p14="http://schemas.microsoft.com/office/powerpoint/2010/main" val="2135837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2880</Words>
  <Application>Microsoft Office PowerPoint</Application>
  <PresentationFormat>On-screen Show (4:3)</PresentationFormat>
  <Paragraphs>313</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BB</dc:creator>
  <cp:lastModifiedBy>Cty TNHH Thien Son</cp:lastModifiedBy>
  <cp:revision>102</cp:revision>
  <dcterms:created xsi:type="dcterms:W3CDTF">2017-07-13T03:09:39Z</dcterms:created>
  <dcterms:modified xsi:type="dcterms:W3CDTF">2017-12-18T10:01:18Z</dcterms:modified>
</cp:coreProperties>
</file>