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388" r:id="rId2"/>
    <p:sldId id="407" r:id="rId3"/>
    <p:sldId id="400" r:id="rId4"/>
    <p:sldId id="401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8D8"/>
    <a:srgbClr val="FCE3C8"/>
    <a:srgbClr val="FAD1A4"/>
    <a:srgbClr val="8E8C4C"/>
    <a:srgbClr val="DEDDC1"/>
    <a:srgbClr val="FAFBC9"/>
    <a:srgbClr val="D8D8C6"/>
    <a:srgbClr val="333399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5405" autoAdjust="0"/>
  </p:normalViewPr>
  <p:slideViewPr>
    <p:cSldViewPr>
      <p:cViewPr>
        <p:scale>
          <a:sx n="74" d="100"/>
          <a:sy n="74" d="100"/>
        </p:scale>
        <p:origin x="-11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15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3B554E3E-BBA2-4CDB-875A-F4DE0953D336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E3D384DB-DDE9-414D-AADA-3E73F1B19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85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CC6BCF-D428-439F-842B-4368D672A7A1}" type="datetimeFigureOut">
              <a:rPr lang="en-US"/>
              <a:pPr>
                <a:defRPr/>
              </a:pPr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8D7F90-841F-447F-A85E-28B4D1C3F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811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BACE27-C72F-427F-9933-497A7121C4A0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35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8E44-CF5F-4659-8CA4-50CA3FD5B02D}" type="slidenum">
              <a:rPr lang="da-DK" altLang="en-US"/>
              <a:pPr/>
              <a:t>10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0509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8E44-CF5F-4659-8CA4-50CA3FD5B02D}" type="slidenum">
              <a:rPr lang="da-DK" altLang="en-US"/>
              <a:pPr/>
              <a:t>11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73555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8E44-CF5F-4659-8CA4-50CA3FD5B02D}" type="slidenum">
              <a:rPr lang="da-DK" altLang="en-US"/>
              <a:pPr/>
              <a:t>12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13557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6B950-AD6F-4171-B834-9FF0E5E6C0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D7F90-841F-447F-A85E-28B4D1C3F87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94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F7238-DF0D-4DE8-A8F4-509F6A69D0F7}" type="slidenum">
              <a:rPr lang="da-DK" altLang="da-DK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3869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F7238-DF0D-4DE8-A8F4-509F6A69D0F7}" type="slidenum">
              <a:rPr lang="da-DK" altLang="da-DK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6421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F7238-DF0D-4DE8-A8F4-509F6A69D0F7}" type="slidenum">
              <a:rPr lang="da-DK" altLang="da-DK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7043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F7238-DF0D-4DE8-A8F4-509F6A69D0F7}" type="slidenum">
              <a:rPr lang="da-DK" altLang="da-DK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733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F7238-DF0D-4DE8-A8F4-509F6A69D0F7}" type="slidenum">
              <a:rPr lang="da-DK" altLang="da-DK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0125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8E44-CF5F-4659-8CA4-50CA3FD5B02D}" type="slidenum">
              <a:rPr lang="da-DK" altLang="en-US"/>
              <a:pPr/>
              <a:t>7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16050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 dirty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8E44-CF5F-4659-8CA4-50CA3FD5B02D}" type="slidenum">
              <a:rPr lang="da-DK" altLang="en-US"/>
              <a:pPr/>
              <a:t>8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84612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8E44-CF5F-4659-8CA4-50CA3FD5B02D}" type="slidenum">
              <a:rPr lang="da-DK" altLang="en-US"/>
              <a:pPr/>
              <a:t>9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115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17A-CD79-46B3-8B1E-4ABE9753A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9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1CE8-2C1D-49B0-BE4F-7CD5B276D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2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31F5-D652-43C9-BFDE-F95960805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80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481138" y="452438"/>
            <a:ext cx="1370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000" noProof="1">
                <a:solidFill>
                  <a:srgbClr val="404040"/>
                </a:solidFill>
              </a:rPr>
              <a:t>Overskrift én linje</a:t>
            </a:r>
            <a:br>
              <a:rPr lang="en-US" altLang="en-US" sz="1000" noProof="1">
                <a:solidFill>
                  <a:srgbClr val="404040"/>
                </a:solidFill>
              </a:rPr>
            </a:br>
            <a:r>
              <a:rPr lang="en-US" altLang="en-US" sz="1000" noProof="1">
                <a:solidFill>
                  <a:srgbClr val="404040"/>
                </a:solidFill>
              </a:rPr>
              <a:t>Bold eller Regular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222251"/>
            <a:ext cx="8440737" cy="76617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532466"/>
            <a:ext cx="8448849" cy="3930651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25E3C5-6BE5-4A68-9F15-2AC8F3ABF141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18119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8438"/>
            <a:ext cx="7715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4038600" cy="237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038600" cy="237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52900"/>
            <a:ext cx="4038600" cy="237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52900"/>
            <a:ext cx="4038600" cy="237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54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8165-C809-4550-9297-D7FD1CF10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9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460D-C149-42C6-A777-4218E3375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E393-B112-43C4-BF1B-302722B7B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4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D901-7AD9-4604-9FD1-7B0D67457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2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0A9E-E9C2-45BF-8066-DF99AE3AF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E0FB-D1AB-45F4-A13D-08A270752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9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033F-1167-49F7-B64D-D5D441E49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2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D95C-2807-47BE-9A2F-EC233172E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8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44E43A7-DE30-4AA5-BA50-7CB888CCA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mailto:henrikb.moller@eng.au.dk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dk/url?sa=i&amp;rct=j&amp;q=&amp;esrc=s&amp;source=images&amp;cd=&amp;cad=rja&amp;uact=8&amp;ved=0ahUKEwieofq3nrjWAhUhOpoKHQxDD34QjRwIBw&amp;url=https://wasteadvantagemag.com/organic-recycling-second-of-two-parts-the-15-benefits-of-aerated-static-pile-composting/&amp;psig=AFQjCNH1sewXoorOfdaVJht5Jf4w1Vj1Gw&amp;ust=1506150549858740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hyperlink" Target="https://www.google.dk/url?sa=i&amp;rct=j&amp;q=&amp;esrc=s&amp;source=images&amp;cd=&amp;cad=rja&amp;uact=8&amp;ved=0ahUKEwieofq3nrjWAhUhOpoKHQxDD34QjRwIBw&amp;url=https://wasteadvantagemag.com/organic-recycling-second-of-two-parts-the-15-benefits-of-aerated-static-pile-composting/&amp;psig=AFQjCNH1sewXoorOfdaVJht5Jf4w1Vj1Gw&amp;ust=1506150549858740" TargetMode="Externa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9.emf"/><Relationship Id="rId4" Type="http://schemas.openxmlformats.org/officeDocument/2006/relationships/image" Target="../media/image13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08960"/>
          </a:xfrm>
          <a:solidFill>
            <a:schemeClr val="accent6">
              <a:lumMod val="75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da-DK" sz="3600" b="1" dirty="0">
                <a:solidFill>
                  <a:schemeClr val="bg1"/>
                </a:solidFill>
              </a:rPr>
              <a:t/>
            </a:r>
            <a:br>
              <a:rPr lang="da-DK" sz="3600" b="1" dirty="0">
                <a:solidFill>
                  <a:schemeClr val="bg1"/>
                </a:solidFill>
              </a:rPr>
            </a:br>
            <a:r>
              <a:rPr lang="en-US" sz="4000" b="1" dirty="0" err="1">
                <a:solidFill>
                  <a:schemeClr val="bg1"/>
                </a:solidFill>
              </a:rPr>
              <a:t>Công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nghệ</a:t>
            </a:r>
            <a:r>
              <a:rPr lang="en-US" sz="4000" b="1" dirty="0">
                <a:solidFill>
                  <a:schemeClr val="bg1"/>
                </a:solidFill>
              </a:rPr>
              <a:t> ủ </a:t>
            </a:r>
            <a:r>
              <a:rPr lang="en-US" sz="4000" b="1" dirty="0" err="1">
                <a:solidFill>
                  <a:schemeClr val="bg1"/>
                </a:solidFill>
              </a:rPr>
              <a:t>phân</a:t>
            </a:r>
            <a:r>
              <a:rPr lang="en-US" sz="4000" b="1" dirty="0">
                <a:solidFill>
                  <a:schemeClr val="bg1"/>
                </a:solidFill>
              </a:rPr>
              <a:t> compost </a:t>
            </a:r>
            <a:r>
              <a:rPr lang="en-US" sz="4000" b="1" dirty="0" err="1">
                <a:solidFill>
                  <a:schemeClr val="bg1"/>
                </a:solidFill>
              </a:rPr>
              <a:t>hiện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đại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sử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dụng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phụ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phẩm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khí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sinh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học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en-US" sz="1600" b="1" dirty="0">
                <a:solidFill>
                  <a:schemeClr val="accent6"/>
                </a:solidFill>
                <a:latin typeface="+mn-lt"/>
              </a:rPr>
              <a:t>Henrik B. Møller, </a:t>
            </a:r>
            <a:r>
              <a:rPr lang="de-DE" altLang="en-US" sz="1600" b="1" dirty="0">
                <a:solidFill>
                  <a:schemeClr val="accent6"/>
                </a:solidFill>
                <a:latin typeface="+mn-lt"/>
                <a:hlinkClick r:id="rId3"/>
              </a:rPr>
              <a:t>henrikb.moller@eng.au.dk</a:t>
            </a:r>
            <a:endParaRPr lang="de-DE" altLang="en-US" sz="1600" b="1" dirty="0">
              <a:solidFill>
                <a:schemeClr val="accent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en-US" sz="1600" b="1" dirty="0">
                <a:solidFill>
                  <a:schemeClr val="accent6"/>
                </a:solidFill>
                <a:latin typeface="+mn-lt"/>
              </a:rPr>
              <a:t>Phó Giáo s</a:t>
            </a:r>
            <a:r>
              <a:rPr lang="vi-VN" altLang="en-US" sz="1600" b="1" dirty="0">
                <a:solidFill>
                  <a:schemeClr val="accent6"/>
                </a:solidFill>
                <a:latin typeface="+mn-lt"/>
              </a:rPr>
              <a:t>ư</a:t>
            </a:r>
            <a:r>
              <a:rPr lang="de-DE" altLang="en-US" sz="1600" b="1" dirty="0">
                <a:solidFill>
                  <a:schemeClr val="accent6"/>
                </a:solidFill>
                <a:latin typeface="+mn-lt"/>
              </a:rPr>
              <a:t>, Đại học Aarhus, Đan Mạch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en-US" sz="1600" b="1" dirty="0">
                <a:solidFill>
                  <a:schemeClr val="accent6"/>
                </a:solidFill>
                <a:latin typeface="+mn-lt"/>
              </a:rPr>
              <a:t>Chuyên gia quốc tế LCASP</a:t>
            </a:r>
          </a:p>
        </p:txBody>
      </p:sp>
      <p:pic>
        <p:nvPicPr>
          <p:cNvPr id="5128" name="Billede 10" descr="C:\Users\KJN\AppData\Local\Microsoft\Windows\Temporary Internet Files\Content.Outlook\593SE8N7\9929-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4" y="3029671"/>
            <a:ext cx="2195357" cy="2035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SB_gyllevogn_Terra_Gator Skær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728" y="3005414"/>
            <a:ext cx="1973880" cy="1949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Relateret billede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635" y="3027115"/>
            <a:ext cx="2172930" cy="2037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75" y="2975402"/>
            <a:ext cx="2208260" cy="2133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3430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en-US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02" y="-11502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Ủ Compost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14" y="1374882"/>
            <a:ext cx="7795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AdvGulliv-R"/>
              </a:rPr>
              <a:t>Chất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dvGulliv-R"/>
              </a:rPr>
              <a:t>thải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dvGulliv-R"/>
              </a:rPr>
              <a:t>động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dvGulliv-R"/>
              </a:rPr>
              <a:t>vật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dvGulliv-R"/>
              </a:rPr>
              <a:t>để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ủ compost: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AdvGulliv-R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ẩm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(70%)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AdvGulliv-R"/>
              </a:rPr>
              <a:t>Kém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t</a:t>
            </a:r>
            <a:r>
              <a:rPr lang="vi-VN" dirty="0">
                <a:solidFill>
                  <a:srgbClr val="000000"/>
                </a:solidFill>
                <a:latin typeface="AdvGulliv-R"/>
              </a:rPr>
              <a:t>ơ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i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xốp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AdvGulliv-R"/>
              </a:rPr>
              <a:t>Tỷ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lệ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C/N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thấp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(10-15) </a:t>
            </a:r>
          </a:p>
          <a:p>
            <a:endParaRPr lang="en-US" b="1" dirty="0">
              <a:solidFill>
                <a:srgbClr val="000000"/>
              </a:solidFill>
              <a:latin typeface="AdvGulliv-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48" y="3358162"/>
            <a:ext cx="4152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AdvGulliv-R"/>
              </a:rPr>
              <a:t>Các phụ phẩm nông lâm nghiệp giàu chất x</a:t>
            </a:r>
            <a:r>
              <a:rPr lang="vi-VN" dirty="0">
                <a:latin typeface="AdvGulliv-R"/>
              </a:rPr>
              <a:t>ơ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thường</a:t>
            </a:r>
            <a:r>
              <a:rPr lang="en-US" dirty="0">
                <a:latin typeface="AdvGulliv-R"/>
              </a:rPr>
              <a:t> đ</a:t>
            </a:r>
            <a:r>
              <a:rPr lang="vi-VN" dirty="0">
                <a:latin typeface="AdvGulliv-R"/>
              </a:rPr>
              <a:t>ư</a:t>
            </a:r>
            <a:r>
              <a:rPr lang="en-US" dirty="0" err="1">
                <a:latin typeface="AdvGulliv-R"/>
              </a:rPr>
              <a:t>ợc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sử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dụng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làm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chất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độn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trong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quá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trình</a:t>
            </a:r>
            <a:r>
              <a:rPr lang="en-US" dirty="0">
                <a:latin typeface="AdvGulliv-R"/>
              </a:rPr>
              <a:t> ủ compost </a:t>
            </a:r>
            <a:r>
              <a:rPr lang="en-US" dirty="0" err="1">
                <a:latin typeface="AdvGulliv-R"/>
              </a:rPr>
              <a:t>các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chất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thải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giàu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đạm</a:t>
            </a:r>
            <a:r>
              <a:rPr lang="en-US" dirty="0">
                <a:latin typeface="AdvGulliv-R"/>
              </a:rPr>
              <a:t>, </a:t>
            </a:r>
            <a:r>
              <a:rPr lang="en-US" dirty="0" err="1">
                <a:latin typeface="AdvGulliv-R"/>
              </a:rPr>
              <a:t>nh</a:t>
            </a:r>
            <a:r>
              <a:rPr lang="vi-VN" dirty="0">
                <a:latin typeface="AdvGulliv-R"/>
              </a:rPr>
              <a:t>ư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phân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động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vật</a:t>
            </a:r>
            <a:r>
              <a:rPr lang="da-DK" dirty="0">
                <a:latin typeface="AdvGulliv-R"/>
              </a:rPr>
              <a:t>.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666" y="5295184"/>
            <a:ext cx="1754271" cy="11673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91000" y="5091581"/>
            <a:ext cx="2819400" cy="1370991"/>
            <a:chOff x="914400" y="5150159"/>
            <a:chExt cx="2819400" cy="13709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5150159"/>
              <a:ext cx="2819400" cy="137099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3403752" y="5839858"/>
              <a:ext cx="321632" cy="228600"/>
            </a:xfrm>
            <a:prstGeom prst="rect">
              <a:avLst/>
            </a:prstGeom>
            <a:solidFill>
              <a:srgbClr val="EC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600844" y="5930131"/>
            <a:ext cx="668968" cy="86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4343400" y="37060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>
                <a:solidFill>
                  <a:srgbClr val="000000"/>
                </a:solidFill>
                <a:latin typeface="AdvGulliv-R"/>
              </a:rPr>
              <a:t>Tỷ lệ C/N</a:t>
            </a:r>
            <a:r>
              <a:rPr lang="da-DK" dirty="0">
                <a:solidFill>
                  <a:srgbClr val="000000"/>
                </a:solidFill>
                <a:latin typeface="AdvGulliv-R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từ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25–35.</a:t>
            </a:r>
            <a:endParaRPr lang="da-DK" dirty="0"/>
          </a:p>
        </p:txBody>
      </p:sp>
      <p:sp>
        <p:nvSpPr>
          <p:cNvPr id="13" name="Rectangle 12"/>
          <p:cNvSpPr/>
          <p:nvPr/>
        </p:nvSpPr>
        <p:spPr>
          <a:xfrm>
            <a:off x="4343400" y="4025628"/>
            <a:ext cx="4831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AdvGulliv-R"/>
              </a:rPr>
              <a:t>Độ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dvGulliv-R"/>
              </a:rPr>
              <a:t>ẩm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hỗn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hợp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từ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50–60%. </a:t>
            </a:r>
            <a:endParaRPr lang="da-DK" dirty="0"/>
          </a:p>
        </p:txBody>
      </p:sp>
      <p:sp>
        <p:nvSpPr>
          <p:cNvPr id="14" name="Rectangle 13"/>
          <p:cNvSpPr/>
          <p:nvPr/>
        </p:nvSpPr>
        <p:spPr>
          <a:xfrm>
            <a:off x="4343400" y="4302204"/>
            <a:ext cx="6813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dvGulliv-R"/>
              </a:rPr>
              <a:t>Độ</a:t>
            </a:r>
            <a:r>
              <a:rPr lang="en-US" b="1" dirty="0">
                <a:latin typeface="AdvGulliv-R"/>
              </a:rPr>
              <a:t> </a:t>
            </a:r>
            <a:r>
              <a:rPr lang="en-US" b="1" dirty="0" err="1">
                <a:latin typeface="AdvGulliv-R"/>
              </a:rPr>
              <a:t>xốp</a:t>
            </a:r>
            <a:r>
              <a:rPr lang="en-US" b="1" dirty="0">
                <a:latin typeface="AdvGulliv-R"/>
              </a:rPr>
              <a:t>: </a:t>
            </a:r>
            <a:r>
              <a:rPr lang="en-US" dirty="0" err="1">
                <a:latin typeface="AdvGulliv-R"/>
              </a:rPr>
              <a:t>Độ</a:t>
            </a:r>
            <a:r>
              <a:rPr lang="en-US" dirty="0">
                <a:latin typeface="AdvGulliv-R"/>
              </a:rPr>
              <a:t> t</a:t>
            </a:r>
            <a:r>
              <a:rPr lang="vi-VN" dirty="0">
                <a:latin typeface="AdvGulliv-R"/>
              </a:rPr>
              <a:t>ơ</a:t>
            </a:r>
            <a:r>
              <a:rPr lang="en-US" dirty="0" err="1">
                <a:latin typeface="AdvGulliv-R"/>
              </a:rPr>
              <a:t>i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xốp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của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nguyên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liệu</a:t>
            </a:r>
            <a:r>
              <a:rPr lang="en-US" dirty="0">
                <a:latin typeface="AdvGulliv-R"/>
              </a:rPr>
              <a:t> ủ 35–50%.</a:t>
            </a:r>
            <a:endParaRPr lang="da-DK" dirty="0"/>
          </a:p>
        </p:txBody>
      </p:sp>
      <p:sp>
        <p:nvSpPr>
          <p:cNvPr id="12" name="Rectangle 11"/>
          <p:cNvSpPr/>
          <p:nvPr/>
        </p:nvSpPr>
        <p:spPr>
          <a:xfrm>
            <a:off x="4269812" y="13318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AdvGulliv-R"/>
              </a:rPr>
              <a:t>Vì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dvGulliv-R"/>
              </a:rPr>
              <a:t>vậy</a:t>
            </a:r>
            <a:r>
              <a:rPr lang="en-US" b="1" dirty="0">
                <a:solidFill>
                  <a:srgbClr val="000000"/>
                </a:solidFill>
                <a:latin typeface="AdvGulliv-R"/>
              </a:rPr>
              <a:t>,</a:t>
            </a:r>
          </a:p>
          <a:p>
            <a:r>
              <a:rPr lang="en-US" dirty="0" err="1">
                <a:solidFill>
                  <a:srgbClr val="000000"/>
                </a:solidFill>
                <a:latin typeface="AdvGulliv-R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sử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các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độn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và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quy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trình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kiểm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soát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nhau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quá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trình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ủ compost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thời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gian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và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chi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phí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ủ compost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từ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đố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nâng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cao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l</a:t>
            </a:r>
            <a:r>
              <a:rPr lang="vi-VN" dirty="0">
                <a:solidFill>
                  <a:srgbClr val="000000"/>
                </a:solidFill>
                <a:latin typeface="AdvGulliv-R"/>
              </a:rPr>
              <a:t>ư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ợng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phẩm</a:t>
            </a:r>
            <a:endParaRPr lang="da-DK" dirty="0"/>
          </a:p>
        </p:txBody>
      </p:sp>
      <p:sp>
        <p:nvSpPr>
          <p:cNvPr id="15" name="Rectangle 14"/>
          <p:cNvSpPr/>
          <p:nvPr/>
        </p:nvSpPr>
        <p:spPr>
          <a:xfrm>
            <a:off x="1371600" y="4860869"/>
            <a:ext cx="1982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dvGulliv-R"/>
              </a:rPr>
              <a:t>Tỷ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Gulliv-R"/>
              </a:rPr>
              <a:t>lệ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 C/N (80-100)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283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en-US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Ủ Compost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48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Một số chỉ tiêu đ</a:t>
            </a:r>
            <a:r>
              <a:rPr lang="vi-VN" b="1" dirty="0"/>
              <a:t>ư</a:t>
            </a:r>
            <a:r>
              <a:rPr lang="en-US" b="1" dirty="0" err="1"/>
              <a:t>ợc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da-DK" b="1" dirty="0"/>
              <a:t>để xác định chất l</a:t>
            </a:r>
            <a:r>
              <a:rPr lang="vi-VN" b="1" dirty="0"/>
              <a:t>ư</a:t>
            </a:r>
            <a:r>
              <a:rPr lang="en-US" b="1" dirty="0" err="1"/>
              <a:t>ợng</a:t>
            </a:r>
            <a:r>
              <a:rPr lang="en-US" b="1" dirty="0"/>
              <a:t> ủ </a:t>
            </a:r>
            <a:r>
              <a:rPr lang="da-DK" b="1" dirty="0"/>
              <a:t>compost: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1874" y="204573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Chỉ số chất l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quan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22134"/>
              </p:ext>
            </p:extLst>
          </p:nvPr>
        </p:nvGraphicFramePr>
        <p:xfrm>
          <a:off x="228600" y="2286000"/>
          <a:ext cx="5334000" cy="393997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xmlns="" val="1452716391"/>
                    </a:ext>
                  </a:extLst>
                </a:gridCol>
                <a:gridCol w="3151909">
                  <a:extLst>
                    <a:ext uri="{9D8B030D-6E8A-4147-A177-3AD203B41FA5}">
                      <a16:colId xmlns:a16="http://schemas.microsoft.com/office/drawing/2014/main" xmlns="" val="3813058495"/>
                    </a:ext>
                  </a:extLst>
                </a:gridCol>
              </a:tblGrid>
              <a:tr h="594876">
                <a:tc>
                  <a:txBody>
                    <a:bodyPr/>
                    <a:lstStyle/>
                    <a:p>
                      <a:r>
                        <a:rPr lang="da-DK" sz="1600" dirty="0"/>
                        <a:t>Chỉ tiêu lý/hóa</a:t>
                      </a:r>
                      <a:endParaRPr lang="da-D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5267810"/>
                  </a:ext>
                </a:extLst>
              </a:tr>
              <a:tr h="392212">
                <a:tc>
                  <a:txBody>
                    <a:bodyPr/>
                    <a:lstStyle/>
                    <a:p>
                      <a:r>
                        <a:rPr lang="da-DK" sz="1200" dirty="0"/>
                        <a:t>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Mùi hôi, Màu,</a:t>
                      </a:r>
                      <a:r>
                        <a:rPr lang="da-DK" sz="1200" baseline="0" dirty="0"/>
                        <a:t> kích th</a:t>
                      </a:r>
                      <a:r>
                        <a:rPr lang="vi-VN" sz="1200" baseline="0" dirty="0"/>
                        <a:t>ư</a:t>
                      </a:r>
                      <a:r>
                        <a:rPr lang="en-US" sz="1200" baseline="0" dirty="0" err="1"/>
                        <a:t>ớc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hạt</a:t>
                      </a:r>
                      <a:endParaRPr lang="da-DK" sz="1200" dirty="0"/>
                    </a:p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5444302"/>
                  </a:ext>
                </a:extLst>
              </a:tr>
              <a:tr h="392212">
                <a:tc>
                  <a:txBody>
                    <a:bodyPr/>
                    <a:lstStyle/>
                    <a:p>
                      <a:r>
                        <a:rPr lang="da-DK" sz="1200" dirty="0" err="1"/>
                        <a:t>Carbon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Tỷ lệ C/N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775493"/>
                  </a:ext>
                </a:extLst>
              </a:tr>
              <a:tr h="392212">
                <a:tc>
                  <a:txBody>
                    <a:bodyPr/>
                    <a:lstStyle/>
                    <a:p>
                      <a:r>
                        <a:rPr lang="da-DK" sz="1200" dirty="0"/>
                        <a:t>N</a:t>
                      </a:r>
                      <a:r>
                        <a:rPr lang="vi-VN" sz="1200" dirty="0"/>
                        <a:t>ư</a:t>
                      </a:r>
                      <a:r>
                        <a:rPr lang="en-US" sz="1200" dirty="0" err="1"/>
                        <a:t>ớc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aseline="0" dirty="0"/>
                        <a:t>pH, EC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2595295"/>
                  </a:ext>
                </a:extLst>
              </a:tr>
              <a:tr h="392212">
                <a:tc>
                  <a:txBody>
                    <a:bodyPr/>
                    <a:lstStyle/>
                    <a:p>
                      <a:r>
                        <a:rPr lang="da-DK" sz="1200" dirty="0"/>
                        <a:t>Ni t</a:t>
                      </a:r>
                      <a:r>
                        <a:rPr lang="vi-VN" sz="1200" dirty="0"/>
                        <a:t>ơ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khoáng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NH4-N, NO3-N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9042876"/>
                  </a:ext>
                </a:extLst>
              </a:tr>
              <a:tr h="392212">
                <a:tc>
                  <a:txBody>
                    <a:bodyPr/>
                    <a:lstStyle/>
                    <a:p>
                      <a:r>
                        <a:rPr lang="da-DK" sz="1200" dirty="0"/>
                        <a:t>Ô nhiễm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Kim loại nặng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386351"/>
                  </a:ext>
                </a:extLst>
              </a:tr>
              <a:tr h="392212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Chỉ tiêu sinh hóa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915150"/>
                  </a:ext>
                </a:extLst>
              </a:tr>
              <a:tr h="469639">
                <a:tc>
                  <a:txBody>
                    <a:bodyPr/>
                    <a:lstStyle/>
                    <a:p>
                      <a:r>
                        <a:rPr lang="da-DK" sz="1200" dirty="0"/>
                        <a:t>Hoạt động vi sinh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Thành phần h</a:t>
                      </a:r>
                      <a:r>
                        <a:rPr lang="en-US" sz="1200" dirty="0" err="1"/>
                        <a:t>ữi</a:t>
                      </a:r>
                      <a:r>
                        <a:rPr lang="en-US" sz="1200" dirty="0"/>
                        <a:t> c</a:t>
                      </a:r>
                      <a:r>
                        <a:rPr lang="vi-VN" sz="1200" dirty="0"/>
                        <a:t>ơ</a:t>
                      </a:r>
                      <a:r>
                        <a:rPr lang="da-DK" sz="1200" dirty="0"/>
                        <a:t>, t</a:t>
                      </a:r>
                      <a:r>
                        <a:rPr lang="en-US" sz="1200" dirty="0"/>
                        <a:t>ự </a:t>
                      </a:r>
                      <a:r>
                        <a:rPr lang="en-US" sz="1200" dirty="0" err="1"/>
                        <a:t>sinh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nhiệt</a:t>
                      </a:r>
                      <a:r>
                        <a:rPr lang="da-DK" sz="1200" dirty="0"/>
                        <a:t>, hô hấp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973564"/>
                  </a:ext>
                </a:extLst>
              </a:tr>
              <a:tr h="392212">
                <a:tc>
                  <a:txBody>
                    <a:bodyPr/>
                    <a:lstStyle/>
                    <a:p>
                      <a:r>
                        <a:rPr lang="da-DK" sz="1200" dirty="0"/>
                        <a:t>Quang h</a:t>
                      </a:r>
                      <a:r>
                        <a:rPr lang="en-US" sz="1200" dirty="0" err="1"/>
                        <a:t>ợp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Thí nghiệm nảy mầm và tăng tr</a:t>
                      </a:r>
                      <a:r>
                        <a:rPr lang="vi-VN" sz="1200" dirty="0"/>
                        <a:t>ư</a:t>
                      </a:r>
                      <a:r>
                        <a:rPr lang="en-US" sz="1200" dirty="0" err="1"/>
                        <a:t>ởng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cây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trồng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225589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81" y="3810000"/>
            <a:ext cx="2667000" cy="210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521309"/>
            <a:ext cx="3014662" cy="10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en-US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Công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nghệ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ủ Compost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711" y="1617517"/>
            <a:ext cx="4572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Ủ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luống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Ủ trong nhà/thùng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Ủ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cưỡng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(ASP)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5" y="4160524"/>
            <a:ext cx="4343400" cy="23129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B/>
          </a:sp3d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5987833"/>
            <a:ext cx="760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 luống</a:t>
            </a:r>
            <a:endParaRPr kumimoji="0" lang="da-DK" altLang="da-DK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4122424"/>
            <a:ext cx="1981200" cy="105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elateret billede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963" y="1160379"/>
            <a:ext cx="4286250" cy="260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338" y="4068449"/>
            <a:ext cx="4007788" cy="2335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61296" y="2351042"/>
            <a:ext cx="54213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</a:t>
            </a:r>
            <a:endParaRPr lang="da-DK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5486400"/>
            <a:ext cx="12982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Ủ trong nhà</a:t>
            </a:r>
          </a:p>
        </p:txBody>
      </p:sp>
      <p:sp>
        <p:nvSpPr>
          <p:cNvPr id="17" name="AutoShape 5" descr="Billedresultat for in vessel composting pictures"/>
          <p:cNvSpPr>
            <a:spLocks noChangeAspect="1" noChangeArrowheads="1"/>
          </p:cNvSpPr>
          <p:nvPr/>
        </p:nvSpPr>
        <p:spPr bwMode="auto">
          <a:xfrm>
            <a:off x="47625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36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9" descr="~AUT00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4600574"/>
            <a:ext cx="3810000" cy="1792287"/>
          </a:xfrm>
          <a:noFill/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533400" y="1326774"/>
            <a:ext cx="5759450" cy="12926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a-DK" altLang="da-DK" sz="1200" dirty="0">
                <a:solidFill>
                  <a:schemeClr val="bg1"/>
                </a:solidFill>
              </a:rPr>
              <a:t>Rải ra đồng: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da-DK" altLang="da-DK" sz="1200" dirty="0">
                <a:solidFill>
                  <a:schemeClr val="bg1"/>
                </a:solidFill>
              </a:rPr>
              <a:t> chủ yếu là chất thải lỏng (&gt;80%) và chủ yếu vào mùa xuân.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da-DK" altLang="da-DK" sz="1200" dirty="0">
                <a:solidFill>
                  <a:schemeClr val="bg1"/>
                </a:solidFill>
              </a:rPr>
              <a:t> S</a:t>
            </a:r>
            <a:r>
              <a:rPr lang="en-US" altLang="da-DK" sz="1200" dirty="0">
                <a:solidFill>
                  <a:schemeClr val="bg1"/>
                </a:solidFill>
              </a:rPr>
              <a:t>ử </a:t>
            </a:r>
            <a:r>
              <a:rPr lang="en-US" altLang="da-DK" sz="1200" dirty="0" err="1">
                <a:solidFill>
                  <a:schemeClr val="bg1"/>
                </a:solidFill>
              </a:rPr>
              <a:t>dụng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máy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rải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bùn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thải</a:t>
            </a:r>
            <a:r>
              <a:rPr lang="da-DK" altLang="da-DK" sz="1200" dirty="0">
                <a:solidFill>
                  <a:schemeClr val="bg1"/>
                </a:solidFill>
              </a:rPr>
              <a:t>, b</a:t>
            </a:r>
            <a:r>
              <a:rPr lang="vi-VN" altLang="da-DK" sz="1200" dirty="0">
                <a:solidFill>
                  <a:schemeClr val="bg1"/>
                </a:solidFill>
              </a:rPr>
              <a:t>ơ</a:t>
            </a:r>
            <a:r>
              <a:rPr lang="en-US" altLang="da-DK" sz="1200" dirty="0">
                <a:solidFill>
                  <a:schemeClr val="bg1"/>
                </a:solidFill>
              </a:rPr>
              <a:t>m </a:t>
            </a:r>
            <a:r>
              <a:rPr lang="en-US" altLang="da-DK" sz="1200" dirty="0" err="1">
                <a:solidFill>
                  <a:schemeClr val="bg1"/>
                </a:solidFill>
              </a:rPr>
              <a:t>ra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một</a:t>
            </a:r>
            <a:r>
              <a:rPr lang="en-US" altLang="da-DK" sz="1200" dirty="0">
                <a:solidFill>
                  <a:schemeClr val="bg1"/>
                </a:solidFill>
              </a:rPr>
              <a:t> l</a:t>
            </a:r>
            <a:r>
              <a:rPr lang="vi-VN" altLang="da-DK" sz="1200" dirty="0">
                <a:solidFill>
                  <a:schemeClr val="bg1"/>
                </a:solidFill>
              </a:rPr>
              <a:t>ư</a:t>
            </a:r>
            <a:r>
              <a:rPr lang="en-US" altLang="da-DK" sz="1200" dirty="0" err="1">
                <a:solidFill>
                  <a:schemeClr val="bg1"/>
                </a:solidFill>
              </a:rPr>
              <a:t>ợng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nhỏ</a:t>
            </a:r>
            <a:r>
              <a:rPr lang="da-DK" altLang="da-DK" sz="12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da-DK" altLang="da-DK" sz="1200" dirty="0">
                <a:solidFill>
                  <a:schemeClr val="bg1"/>
                </a:solidFill>
              </a:rPr>
              <a:t> Thiết bị b</a:t>
            </a:r>
            <a:r>
              <a:rPr lang="vi-VN" altLang="da-DK" sz="1200" dirty="0">
                <a:solidFill>
                  <a:schemeClr val="bg1"/>
                </a:solidFill>
              </a:rPr>
              <a:t>ơ</a:t>
            </a:r>
            <a:r>
              <a:rPr lang="en-US" altLang="da-DK" sz="1200" dirty="0">
                <a:solidFill>
                  <a:schemeClr val="bg1"/>
                </a:solidFill>
              </a:rPr>
              <a:t>m </a:t>
            </a:r>
            <a:r>
              <a:rPr lang="en-US" altLang="da-DK" sz="1200" dirty="0" err="1">
                <a:solidFill>
                  <a:schemeClr val="bg1"/>
                </a:solidFill>
              </a:rPr>
              <a:t>bùn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thải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gắn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vào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máy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kéo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ngày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càng</a:t>
            </a:r>
            <a:r>
              <a:rPr lang="en-US" altLang="da-DK" sz="1200" dirty="0">
                <a:solidFill>
                  <a:schemeClr val="bg1"/>
                </a:solidFill>
              </a:rPr>
              <a:t> đ</a:t>
            </a:r>
            <a:r>
              <a:rPr lang="vi-VN" altLang="da-DK" sz="1200" dirty="0">
                <a:solidFill>
                  <a:schemeClr val="bg1"/>
                </a:solidFill>
              </a:rPr>
              <a:t>ư</a:t>
            </a:r>
            <a:r>
              <a:rPr lang="en-US" altLang="da-DK" sz="1200" dirty="0" err="1">
                <a:solidFill>
                  <a:schemeClr val="bg1"/>
                </a:solidFill>
              </a:rPr>
              <a:t>ợc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sử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dụng</a:t>
            </a:r>
            <a:r>
              <a:rPr lang="en-US" altLang="da-DK" sz="1200" dirty="0">
                <a:solidFill>
                  <a:schemeClr val="bg1"/>
                </a:solidFill>
              </a:rPr>
              <a:t> </a:t>
            </a:r>
            <a:r>
              <a:rPr lang="en-US" altLang="da-DK" sz="1200" dirty="0" err="1">
                <a:solidFill>
                  <a:schemeClr val="bg1"/>
                </a:solidFill>
              </a:rPr>
              <a:t>nhiều</a:t>
            </a:r>
            <a:endParaRPr lang="en-US" altLang="da-DK" sz="1200" dirty="0">
              <a:solidFill>
                <a:schemeClr val="bg1"/>
              </a:solidFill>
            </a:endParaRPr>
          </a:p>
        </p:txBody>
      </p:sp>
      <p:pic>
        <p:nvPicPr>
          <p:cNvPr id="17414" name="Picture 22" descr="~AUT0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1671" y="2756294"/>
            <a:ext cx="4035425" cy="1636713"/>
          </a:xfrm>
          <a:noFill/>
        </p:spPr>
      </p:pic>
      <p:sp>
        <p:nvSpPr>
          <p:cNvPr id="7" name="Text Box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04825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da-DK" altLang="da-DK" sz="2400" dirty="0" err="1">
                <a:solidFill>
                  <a:schemeClr val="bg1"/>
                </a:solidFill>
              </a:rPr>
              <a:t>Manure</a:t>
            </a:r>
            <a:r>
              <a:rPr lang="da-DK" altLang="da-DK" sz="2400" dirty="0">
                <a:solidFill>
                  <a:schemeClr val="bg1"/>
                </a:solidFill>
              </a:rPr>
              <a:t> handling </a:t>
            </a:r>
            <a:r>
              <a:rPr lang="da-DK" altLang="da-DK" sz="2400" dirty="0" err="1">
                <a:solidFill>
                  <a:schemeClr val="bg1"/>
                </a:solidFill>
              </a:rPr>
              <a:t>today</a:t>
            </a:r>
            <a:endParaRPr lang="da-DK" altLang="da-DK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C:\data\Billeder\gyllespreder\bredspreder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695" y="4552948"/>
            <a:ext cx="3014504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vision 8"/>
          <p:cNvSpPr/>
          <p:nvPr/>
        </p:nvSpPr>
        <p:spPr>
          <a:xfrm>
            <a:off x="828609" y="5410200"/>
            <a:ext cx="3124200" cy="644192"/>
          </a:xfrm>
          <a:prstGeom prst="mathDivid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icture 5" descr="C:\data\Billeder\gyllespreder\TSB_gyllevogn_Terra_Gator Skær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60" y="2665431"/>
            <a:ext cx="2990979" cy="17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342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Xử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lý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ở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châu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Âu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66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04825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da-DK" altLang="da-DK" sz="2400" dirty="0" err="1">
                <a:solidFill>
                  <a:schemeClr val="bg1"/>
                </a:solidFill>
              </a:rPr>
              <a:t>Manure</a:t>
            </a:r>
            <a:r>
              <a:rPr lang="da-DK" altLang="da-DK" sz="2400" dirty="0">
                <a:solidFill>
                  <a:schemeClr val="bg1"/>
                </a:solidFill>
              </a:rPr>
              <a:t> handling </a:t>
            </a:r>
            <a:r>
              <a:rPr lang="da-DK" altLang="da-DK" sz="2400" dirty="0" err="1">
                <a:solidFill>
                  <a:schemeClr val="bg1"/>
                </a:solidFill>
              </a:rPr>
              <a:t>today</a:t>
            </a:r>
            <a:endParaRPr lang="da-DK" altLang="da-DK" sz="240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342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Xử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lý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ở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châu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1" y="1905000"/>
            <a:ext cx="3733800" cy="25921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162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>
                <a:solidFill>
                  <a:srgbClr val="005171"/>
                </a:solidFill>
                <a:latin typeface="Verdana" panose="020B0604030504040204" pitchFamily="34" charset="0"/>
              </a:rPr>
              <a:t>Vấn đề bùn thải:</a:t>
            </a:r>
          </a:p>
          <a:p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Không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có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hoặc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có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ít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thiết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bị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để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vận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chuyển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và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t</a:t>
            </a:r>
            <a:r>
              <a:rPr lang="vi-VN" dirty="0">
                <a:solidFill>
                  <a:srgbClr val="005171"/>
                </a:solidFill>
                <a:latin typeface="Verdana" panose="020B0604030504040204" pitchFamily="34" charset="0"/>
              </a:rPr>
              <a:t>ư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ới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. </a:t>
            </a:r>
            <a:r>
              <a:rPr lang="da-DK" dirty="0">
                <a:solidFill>
                  <a:srgbClr val="005171"/>
                </a:solidFill>
                <a:latin typeface="Verdana" panose="020B0604030504040204" pitchFamily="34" charset="0"/>
              </a:rPr>
              <a:t>Thích s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ử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dụng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chất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thải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rắn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h</a:t>
            </a:r>
            <a:r>
              <a:rPr lang="vi-VN" dirty="0">
                <a:solidFill>
                  <a:srgbClr val="005171"/>
                </a:solidFill>
                <a:latin typeface="Verdana" panose="020B0604030504040204" pitchFamily="34" charset="0"/>
              </a:rPr>
              <a:t>ơ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n</a:t>
            </a:r>
            <a:r>
              <a:rPr lang="da-DK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endParaRPr lang="da-DK" dirty="0"/>
          </a:p>
        </p:txBody>
      </p:sp>
      <p:sp>
        <p:nvSpPr>
          <p:cNvPr id="13" name="Rectangle 12"/>
          <p:cNvSpPr/>
          <p:nvPr/>
        </p:nvSpPr>
        <p:spPr>
          <a:xfrm>
            <a:off x="4925721" y="4954577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Chất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thải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rắn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có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thể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đem</a:t>
            </a:r>
            <a:r>
              <a:rPr lang="en-US" dirty="0">
                <a:solidFill>
                  <a:srgbClr val="00517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5171"/>
                </a:solidFill>
                <a:latin typeface="Verdana" panose="020B0604030504040204" pitchFamily="34" charset="0"/>
              </a:rPr>
              <a:t>bán</a:t>
            </a:r>
            <a:endParaRPr lang="da-D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01" y="19050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9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6"/>
          <p:cNvSpPr>
            <a:spLocks noChangeArrowheads="1"/>
          </p:cNvSpPr>
          <p:nvPr/>
        </p:nvSpPr>
        <p:spPr bwMode="auto">
          <a:xfrm>
            <a:off x="457200" y="274638"/>
            <a:ext cx="7570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a-DK" sz="3600" b="1" dirty="0">
              <a:solidFill>
                <a:srgbClr val="003399"/>
              </a:solidFill>
            </a:endParaRPr>
          </a:p>
        </p:txBody>
      </p:sp>
      <p:sp>
        <p:nvSpPr>
          <p:cNvPr id="4100" name="Text Box 1027"/>
          <p:cNvSpPr txBox="1">
            <a:spLocks noChangeArrowheads="1"/>
          </p:cNvSpPr>
          <p:nvPr/>
        </p:nvSpPr>
        <p:spPr bwMode="auto">
          <a:xfrm>
            <a:off x="746125" y="58229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1" name="Text Box 1028"/>
          <p:cNvSpPr txBox="1">
            <a:spLocks noChangeArrowheads="1"/>
          </p:cNvSpPr>
          <p:nvPr/>
        </p:nvSpPr>
        <p:spPr bwMode="auto">
          <a:xfrm>
            <a:off x="609600" y="6096000"/>
            <a:ext cx="4586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dirty="0"/>
              <a:t>Quy tắc:</a:t>
            </a:r>
          </a:p>
          <a:p>
            <a:r>
              <a:rPr lang="da-DK" sz="1800" dirty="0"/>
              <a:t>Hiệu quả năm đầu tiên = hàm l</a:t>
            </a:r>
            <a:r>
              <a:rPr lang="vi-VN" sz="1800" dirty="0"/>
              <a:t>ư</a:t>
            </a:r>
            <a:r>
              <a:rPr lang="en-US" sz="1800" dirty="0" err="1"/>
              <a:t>ợng</a:t>
            </a:r>
            <a:r>
              <a:rPr lang="en-US" sz="1800" dirty="0"/>
              <a:t> </a:t>
            </a:r>
            <a:r>
              <a:rPr lang="da-DK" sz="1800" dirty="0"/>
              <a:t>amoni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>
            <p:extLst/>
          </p:nvPr>
        </p:nvGraphicFramePr>
        <p:xfrm>
          <a:off x="746125" y="1435240"/>
          <a:ext cx="54848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SPW 9.0 Graph" r:id="rId4" imgW="5484240" imgH="5274000" progId="SigmaPlotGraphicObject.10">
                  <p:embed/>
                </p:oleObj>
              </mc:Choice>
              <mc:Fallback>
                <p:oleObj name="SPW 9.0 Graph" r:id="rId4" imgW="5484240" imgH="5274000" progId="SigmaPlotGraphicObject.10">
                  <p:embed/>
                  <p:pic>
                    <p:nvPicPr>
                      <p:cNvPr id="409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084"/>
                      <a:stretch>
                        <a:fillRect/>
                      </a:stretch>
                    </p:blipFill>
                    <p:spPr bwMode="auto">
                      <a:xfrm>
                        <a:off x="746125" y="1435240"/>
                        <a:ext cx="5484813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a-DK" sz="3200" b="1" dirty="0">
                <a:solidFill>
                  <a:schemeClr val="bg1"/>
                </a:solidFill>
              </a:rPr>
              <a:t>Ví dụ về giá trị N của phân bón </a:t>
            </a:r>
            <a:r>
              <a:rPr lang="en-US" sz="3200" b="1" dirty="0">
                <a:solidFill>
                  <a:schemeClr val="bg1"/>
                </a:solidFill>
              </a:rPr>
              <a:t>ở</a:t>
            </a:r>
            <a:r>
              <a:rPr lang="da-DK" sz="3200" b="1" dirty="0">
                <a:solidFill>
                  <a:schemeClr val="bg1"/>
                </a:solidFill>
              </a:rPr>
              <a:t> Đan mạch</a:t>
            </a:r>
          </a:p>
        </p:txBody>
      </p:sp>
      <p:pic>
        <p:nvPicPr>
          <p:cNvPr id="7" name="Picture 9" descr="204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7336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72225" y="4365624"/>
            <a:ext cx="2466975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a-DK" sz="1400" dirty="0">
                <a:solidFill>
                  <a:srgbClr val="000000"/>
                </a:solidFill>
                <a:cs typeface="Arial" charset="0"/>
              </a:rPr>
              <a:t>Ví dụ:</a:t>
            </a:r>
          </a:p>
          <a:p>
            <a:pPr eaLnBrk="0" hangingPunct="0">
              <a:defRPr/>
            </a:pPr>
            <a:r>
              <a:rPr lang="da-DK" sz="1400" dirty="0">
                <a:solidFill>
                  <a:srgbClr val="000000"/>
                </a:solidFill>
                <a:cs typeface="Arial" charset="0"/>
              </a:rPr>
              <a:t>Giá trị phân khoáng thay thế: </a:t>
            </a:r>
          </a:p>
          <a:p>
            <a:pPr eaLnBrk="0" hangingPunct="0">
              <a:defRPr/>
            </a:pPr>
            <a:r>
              <a:rPr lang="da-DK" sz="1400" dirty="0">
                <a:solidFill>
                  <a:srgbClr val="000000"/>
                </a:solidFill>
                <a:cs typeface="Arial" charset="0"/>
              </a:rPr>
              <a:t>120 kg N ha</a:t>
            </a:r>
            <a:r>
              <a:rPr lang="da-DK" sz="1400" baseline="30000" dirty="0">
                <a:solidFill>
                  <a:srgbClr val="000000"/>
                </a:solidFill>
                <a:cs typeface="Arial" charset="0"/>
              </a:rPr>
              <a:t>-1</a:t>
            </a:r>
            <a:r>
              <a:rPr lang="da-DK" sz="1400" dirty="0">
                <a:solidFill>
                  <a:srgbClr val="000000"/>
                </a:solidFill>
                <a:cs typeface="Arial" charset="0"/>
              </a:rPr>
              <a:t> /200 kg N ha</a:t>
            </a:r>
            <a:r>
              <a:rPr lang="da-DK" sz="1400" baseline="30000" dirty="0">
                <a:solidFill>
                  <a:srgbClr val="000000"/>
                </a:solidFill>
                <a:cs typeface="Arial" charset="0"/>
              </a:rPr>
              <a:t>-1</a:t>
            </a:r>
            <a:endParaRPr lang="da-DK" sz="1400" dirty="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da-DK" sz="1400" dirty="0">
                <a:solidFill>
                  <a:srgbClr val="000000"/>
                </a:solidFill>
                <a:cs typeface="Arial" charset="0"/>
              </a:rPr>
              <a:t>= 60%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981200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Solid/</a:t>
            </a:r>
          </a:p>
          <a:p>
            <a:r>
              <a:rPr lang="da-DK" dirty="0" err="1"/>
              <a:t>Compost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014242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Pig/bio-</a:t>
            </a:r>
            <a:r>
              <a:rPr lang="da-DK" dirty="0" err="1"/>
              <a:t>slurry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3282236" y="1981199"/>
            <a:ext cx="15009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 err="1"/>
              <a:t>Cattle</a:t>
            </a:r>
            <a:r>
              <a:rPr lang="da-DK" dirty="0"/>
              <a:t> </a:t>
            </a:r>
            <a:r>
              <a:rPr lang="da-DK" dirty="0" err="1"/>
              <a:t>slurry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89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Tách phân và ủ compost giúp x</a:t>
            </a:r>
            <a:r>
              <a:rPr lang="en-US" sz="2400" dirty="0"/>
              <a:t>ử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lỏng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da-DK" sz="2400" dirty="0"/>
              <a:t>giảm quá tải bể KSH. S</a:t>
            </a:r>
            <a:r>
              <a:rPr lang="en-US" sz="2400" dirty="0" err="1"/>
              <a:t>ựlắng</a:t>
            </a:r>
            <a:r>
              <a:rPr lang="en-US" sz="2400" dirty="0"/>
              <a:t> </a:t>
            </a:r>
            <a:r>
              <a:rPr lang="en-US" sz="2400" dirty="0" err="1"/>
              <a:t>đọng</a:t>
            </a:r>
            <a:r>
              <a:rPr lang="en-US" sz="2400" dirty="0"/>
              <a:t> ban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da-DK" sz="2400" dirty="0"/>
              <a:t>rất quan trọng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Để tăng c</a:t>
            </a:r>
            <a:r>
              <a:rPr lang="vi-VN" sz="2400" dirty="0"/>
              <a:t>ư</a:t>
            </a:r>
            <a:r>
              <a:rPr lang="en-US" sz="2400" dirty="0" err="1"/>
              <a:t>ờng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ủ </a:t>
            </a:r>
            <a:r>
              <a:rPr lang="da-DK" sz="2400" dirty="0"/>
              <a:t>compost thì khuyến nghị nên ủ có kiểm soát theo kiểu cấp khí c</a:t>
            </a:r>
            <a:r>
              <a:rPr lang="vi-VN" sz="2400" dirty="0"/>
              <a:t>ư</a:t>
            </a:r>
            <a:r>
              <a:rPr lang="en-US" sz="2400" dirty="0" err="1"/>
              <a:t>ỡng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da-DK" sz="2400" dirty="0"/>
              <a:t>/ủ luống kèm theo chất độn tr</a:t>
            </a:r>
            <a:r>
              <a:rPr lang="en-US" sz="2400" dirty="0"/>
              <a:t>ừ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chấp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da-DK" sz="2400" dirty="0"/>
              <a:t>compost ch</a:t>
            </a:r>
            <a:r>
              <a:rPr lang="vi-VN" sz="2400" dirty="0"/>
              <a:t>ư</a:t>
            </a:r>
            <a:r>
              <a:rPr lang="en-US" sz="2400" dirty="0"/>
              <a:t>a </a:t>
            </a:r>
            <a:r>
              <a:rPr lang="en-US" sz="2400" dirty="0" err="1"/>
              <a:t>chín</a:t>
            </a:r>
            <a:r>
              <a:rPr lang="da-DK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Mục đích và công nghệ x</a:t>
            </a:r>
            <a:r>
              <a:rPr lang="en-US" sz="2400" dirty="0"/>
              <a:t>ử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da-DK" sz="2400" dirty="0"/>
              <a:t>ở châu Âu và Vietnam khác nhau đáng kể.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Bùn thải sinh học ch</a:t>
            </a:r>
            <a:r>
              <a:rPr lang="vi-VN" sz="2400" dirty="0"/>
              <a:t>ư</a:t>
            </a:r>
            <a:r>
              <a:rPr lang="en-US" sz="2400" dirty="0"/>
              <a:t>a đ</a:t>
            </a:r>
            <a:r>
              <a:rPr lang="vi-VN" sz="2400" dirty="0"/>
              <a:t>ư</a:t>
            </a:r>
            <a:r>
              <a:rPr lang="en-US" sz="2400" dirty="0" err="1"/>
              <a:t>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ở </a:t>
            </a:r>
            <a:r>
              <a:rPr lang="da-DK" sz="2400" dirty="0"/>
              <a:t>Vietnam nhất là cho lúa gạo, khuyến nghị phát triển và tận dụng công nghệ này. </a:t>
            </a:r>
          </a:p>
          <a:p>
            <a:endParaRPr lang="da-DK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a-DK" sz="4000" b="1" dirty="0">
                <a:solidFill>
                  <a:schemeClr val="bg1"/>
                </a:solidFill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06980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609600" y="-76200"/>
            <a:ext cx="9866376" cy="134826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da-DK" sz="5400" b="1" dirty="0">
                <a:solidFill>
                  <a:schemeClr val="accent6">
                    <a:lumMod val="75000"/>
                  </a:schemeClr>
                </a:solidFill>
              </a:rPr>
              <a:t>Xin cảm </a:t>
            </a:r>
            <a:r>
              <a:rPr lang="vi-VN" sz="5400" b="1" dirty="0">
                <a:solidFill>
                  <a:schemeClr val="accent6">
                    <a:lumMod val="75000"/>
                  </a:schemeClr>
                </a:solidFill>
              </a:rPr>
              <a:t>ơ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da-DK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" y="1001133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051" y="4000334"/>
            <a:ext cx="4011204" cy="27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87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31162"/>
            <a:ext cx="9136814" cy="5926838"/>
          </a:xfrm>
          <a:prstGeom prst="rect">
            <a:avLst/>
          </a:prstGeom>
        </p:spPr>
      </p:pic>
      <p:sp>
        <p:nvSpPr>
          <p:cNvPr id="27651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da-DK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chăn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nuôi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Phụ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phẩm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KSH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châu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Âu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95898"/>
              </p:ext>
            </p:extLst>
          </p:nvPr>
        </p:nvGraphicFramePr>
        <p:xfrm>
          <a:off x="2895600" y="1141665"/>
          <a:ext cx="6096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2550814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6034154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847271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69191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Pig </a:t>
                      </a:r>
                      <a:r>
                        <a:rPr lang="da-DK" dirty="0" err="1"/>
                        <a:t>heads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Cows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Chicken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220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12.709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14.241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00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Total 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148.311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88.388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1.339.693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435717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0055" y="4495677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100% chất thải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da-DK" dirty="0"/>
              <a:t>phân bón v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da-DK" dirty="0"/>
              <a:t>170 kg N/ha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Chủ yếu là chất thải lỏng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&lt;10% KSH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&lt;1% ủ compost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62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66800"/>
            <a:ext cx="9066739" cy="5680075"/>
          </a:xfrm>
          <a:prstGeom prst="rect">
            <a:avLst/>
          </a:prstGeom>
          <a:solidFill>
            <a:srgbClr val="FAF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346" y="4041379"/>
            <a:ext cx="1020859" cy="614608"/>
          </a:xfrm>
          <a:prstGeom prst="rect">
            <a:avLst/>
          </a:prstGeom>
        </p:spPr>
      </p:pic>
      <p:pic>
        <p:nvPicPr>
          <p:cNvPr id="27650" name="Picture 3" descr="~AUT00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537200"/>
            <a:ext cx="23050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da-DK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chăn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nuôi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Phụ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phẩm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KSH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–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công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nghệ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đại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châu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Âu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734175" y="1468438"/>
            <a:ext cx="17049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/>
              <a:t>Valuable compost</a:t>
            </a:r>
            <a:endParaRPr lang="en-US" altLang="da-DK" sz="1400" b="1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734175" y="1852613"/>
            <a:ext cx="18020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Tro (phân lân)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Năng l</a:t>
            </a:r>
            <a:r>
              <a:rPr lang="vi-VN" altLang="da-DK" sz="1400" b="1" dirty="0"/>
              <a:t>ư</a:t>
            </a:r>
            <a:r>
              <a:rPr lang="en-US" altLang="da-DK" sz="1400" b="1" dirty="0" err="1"/>
              <a:t>ợng</a:t>
            </a:r>
            <a:r>
              <a:rPr lang="da-DK" altLang="da-DK" sz="1400" b="1" dirty="0"/>
              <a:t> (nhiệt)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NOx</a:t>
            </a:r>
            <a:endParaRPr lang="en-US" altLang="da-DK" sz="1400" b="1" dirty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6734175" y="2449513"/>
            <a:ext cx="20056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Tro (lân)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N. l</a:t>
            </a:r>
            <a:r>
              <a:rPr lang="vi-VN" altLang="da-DK" sz="1400" b="1" dirty="0"/>
              <a:t>ư</a:t>
            </a:r>
            <a:r>
              <a:rPr lang="en-US" altLang="da-DK" sz="1400" b="1" dirty="0" err="1"/>
              <a:t>ợng</a:t>
            </a:r>
            <a:r>
              <a:rPr lang="da-DK" altLang="da-DK" sz="1400" b="1" dirty="0"/>
              <a:t> (nhiệt+điện)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(NH</a:t>
            </a:r>
            <a:r>
              <a:rPr lang="da-DK" altLang="da-DK" sz="1400" b="1" baseline="-25000" dirty="0"/>
              <a:t>4</a:t>
            </a:r>
            <a:r>
              <a:rPr lang="da-DK" altLang="da-DK" sz="1400" b="1" dirty="0"/>
              <a:t>)</a:t>
            </a:r>
            <a:r>
              <a:rPr lang="da-DK" altLang="da-DK" sz="1400" b="1" baseline="-25000" dirty="0"/>
              <a:t>2</a:t>
            </a:r>
            <a:r>
              <a:rPr lang="da-DK" altLang="da-DK" sz="1400" b="1" dirty="0"/>
              <a:t>SO</a:t>
            </a:r>
            <a:r>
              <a:rPr lang="da-DK" altLang="da-DK" sz="1400" b="1" baseline="-25000" dirty="0"/>
              <a:t>4</a:t>
            </a:r>
            <a:endParaRPr lang="en-US" altLang="da-DK" sz="1400" b="1" dirty="0"/>
          </a:p>
        </p:txBody>
      </p:sp>
      <p:sp>
        <p:nvSpPr>
          <p:cNvPr id="27659" name="Text Box 29"/>
          <p:cNvSpPr txBox="1">
            <a:spLocks noChangeArrowheads="1"/>
          </p:cNvSpPr>
          <p:nvPr/>
        </p:nvSpPr>
        <p:spPr bwMode="auto">
          <a:xfrm>
            <a:off x="2528007" y="1187449"/>
            <a:ext cx="1220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/>
              <a:t>Tách chất thải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/>
              <a:t>Rắn-lỏng</a:t>
            </a:r>
            <a:endParaRPr lang="en-US" altLang="da-DK" sz="1200" b="1" dirty="0"/>
          </a:p>
        </p:txBody>
      </p:sp>
      <p:sp>
        <p:nvSpPr>
          <p:cNvPr id="27660" name="Line 30"/>
          <p:cNvSpPr>
            <a:spLocks noChangeShapeType="1"/>
          </p:cNvSpPr>
          <p:nvPr/>
        </p:nvSpPr>
        <p:spPr bwMode="auto">
          <a:xfrm>
            <a:off x="1825262" y="1991118"/>
            <a:ext cx="567679" cy="3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1" name="Line 32"/>
          <p:cNvSpPr>
            <a:spLocks noChangeShapeType="1"/>
          </p:cNvSpPr>
          <p:nvPr/>
        </p:nvSpPr>
        <p:spPr bwMode="auto">
          <a:xfrm>
            <a:off x="3278189" y="2274730"/>
            <a:ext cx="1250950" cy="178133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2" name="Text Box 33"/>
          <p:cNvSpPr txBox="1">
            <a:spLocks noChangeArrowheads="1"/>
          </p:cNvSpPr>
          <p:nvPr/>
        </p:nvSpPr>
        <p:spPr bwMode="auto">
          <a:xfrm>
            <a:off x="4442730" y="3843754"/>
            <a:ext cx="79692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1200" b="1" dirty="0"/>
              <a:t>Lỏng</a:t>
            </a:r>
            <a:endParaRPr lang="en-US" altLang="da-DK" sz="1200" b="1" dirty="0"/>
          </a:p>
        </p:txBody>
      </p:sp>
      <p:sp>
        <p:nvSpPr>
          <p:cNvPr id="27664" name="Line 35"/>
          <p:cNvSpPr>
            <a:spLocks noChangeShapeType="1"/>
          </p:cNvSpPr>
          <p:nvPr/>
        </p:nvSpPr>
        <p:spPr bwMode="auto">
          <a:xfrm>
            <a:off x="3424239" y="2033588"/>
            <a:ext cx="506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5" name="Line 36"/>
          <p:cNvSpPr>
            <a:spLocks noChangeShapeType="1"/>
          </p:cNvSpPr>
          <p:nvPr/>
        </p:nvSpPr>
        <p:spPr bwMode="auto">
          <a:xfrm flipV="1">
            <a:off x="5037138" y="1611313"/>
            <a:ext cx="434975" cy="4222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6" name="Line 37"/>
          <p:cNvSpPr>
            <a:spLocks noChangeShapeType="1"/>
          </p:cNvSpPr>
          <p:nvPr/>
        </p:nvSpPr>
        <p:spPr bwMode="auto">
          <a:xfrm flipV="1">
            <a:off x="5037138" y="2201863"/>
            <a:ext cx="4365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7" name="Line 38"/>
          <p:cNvSpPr>
            <a:spLocks noChangeShapeType="1"/>
          </p:cNvSpPr>
          <p:nvPr/>
        </p:nvSpPr>
        <p:spPr bwMode="auto">
          <a:xfrm>
            <a:off x="5037138" y="2371725"/>
            <a:ext cx="434975" cy="419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8" name="Text Box 39"/>
          <p:cNvSpPr txBox="1">
            <a:spLocks noChangeArrowheads="1"/>
          </p:cNvSpPr>
          <p:nvPr/>
        </p:nvSpPr>
        <p:spPr bwMode="auto">
          <a:xfrm>
            <a:off x="5524500" y="1468438"/>
            <a:ext cx="1106488" cy="276999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/>
              <a:t>Ủ Compost</a:t>
            </a:r>
            <a:endParaRPr lang="en-US" altLang="da-DK" sz="1200" b="1" dirty="0"/>
          </a:p>
        </p:txBody>
      </p:sp>
      <p:sp>
        <p:nvSpPr>
          <p:cNvPr id="27669" name="Text Box 40"/>
          <p:cNvSpPr txBox="1">
            <a:spLocks noChangeArrowheads="1"/>
          </p:cNvSpPr>
          <p:nvPr/>
        </p:nvSpPr>
        <p:spPr bwMode="auto">
          <a:xfrm>
            <a:off x="5524500" y="2033588"/>
            <a:ext cx="1106488" cy="274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>
                <a:solidFill>
                  <a:schemeClr val="bg1"/>
                </a:solidFill>
              </a:rPr>
              <a:t>Đốt</a:t>
            </a:r>
            <a:endParaRPr lang="en-US" altLang="da-DK" sz="1200" b="1" dirty="0">
              <a:solidFill>
                <a:schemeClr val="bg1"/>
              </a:solidFill>
            </a:endParaRPr>
          </a:p>
        </p:txBody>
      </p:sp>
      <p:sp>
        <p:nvSpPr>
          <p:cNvPr id="27670" name="Text Box 41"/>
          <p:cNvSpPr txBox="1">
            <a:spLocks noChangeArrowheads="1"/>
          </p:cNvSpPr>
          <p:nvPr/>
        </p:nvSpPr>
        <p:spPr bwMode="auto">
          <a:xfrm>
            <a:off x="5472113" y="2624138"/>
            <a:ext cx="1106487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/>
              <a:t>Khí hóa</a:t>
            </a:r>
            <a:endParaRPr lang="en-US" altLang="da-DK" sz="1200" b="1" dirty="0"/>
          </a:p>
        </p:txBody>
      </p:sp>
      <p:sp>
        <p:nvSpPr>
          <p:cNvPr id="27671" name="Line 43"/>
          <p:cNvSpPr>
            <a:spLocks noChangeShapeType="1"/>
          </p:cNvSpPr>
          <p:nvPr/>
        </p:nvSpPr>
        <p:spPr bwMode="auto">
          <a:xfrm flipV="1">
            <a:off x="5037138" y="3817938"/>
            <a:ext cx="434975" cy="42068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72" name="Line 44"/>
          <p:cNvSpPr>
            <a:spLocks noChangeShapeType="1"/>
          </p:cNvSpPr>
          <p:nvPr/>
        </p:nvSpPr>
        <p:spPr bwMode="auto">
          <a:xfrm flipV="1">
            <a:off x="5037138" y="4408488"/>
            <a:ext cx="436562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73" name="Line 45"/>
          <p:cNvSpPr>
            <a:spLocks noChangeShapeType="1"/>
          </p:cNvSpPr>
          <p:nvPr/>
        </p:nvSpPr>
        <p:spPr bwMode="auto">
          <a:xfrm>
            <a:off x="5037138" y="4576763"/>
            <a:ext cx="434975" cy="4206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74" name="Text Box 46"/>
          <p:cNvSpPr txBox="1">
            <a:spLocks noChangeArrowheads="1"/>
          </p:cNvSpPr>
          <p:nvPr/>
        </p:nvSpPr>
        <p:spPr bwMode="auto">
          <a:xfrm>
            <a:off x="5543550" y="4814888"/>
            <a:ext cx="1106488" cy="461665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/>
              <a:t>Màng lọcRO,UF</a:t>
            </a:r>
            <a:endParaRPr lang="en-US" altLang="da-DK" sz="1200" b="1" dirty="0"/>
          </a:p>
        </p:txBody>
      </p:sp>
      <p:sp>
        <p:nvSpPr>
          <p:cNvPr id="27675" name="Text Box 47"/>
          <p:cNvSpPr txBox="1">
            <a:spLocks noChangeArrowheads="1"/>
          </p:cNvSpPr>
          <p:nvPr/>
        </p:nvSpPr>
        <p:spPr bwMode="auto">
          <a:xfrm>
            <a:off x="5524500" y="3382963"/>
            <a:ext cx="1106488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>
                <a:solidFill>
                  <a:schemeClr val="bg1"/>
                </a:solidFill>
              </a:rPr>
              <a:t>Pha loãng/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>
                <a:solidFill>
                  <a:schemeClr val="bg1"/>
                </a:solidFill>
              </a:rPr>
              <a:t>Cô đặc</a:t>
            </a:r>
            <a:endParaRPr lang="en-US" altLang="da-DK" sz="1200" b="1" dirty="0">
              <a:solidFill>
                <a:schemeClr val="bg1"/>
              </a:solidFill>
            </a:endParaRPr>
          </a:p>
        </p:txBody>
      </p:sp>
      <p:sp>
        <p:nvSpPr>
          <p:cNvPr id="27676" name="Text Box 48"/>
          <p:cNvSpPr txBox="1">
            <a:spLocks noChangeArrowheads="1"/>
          </p:cNvSpPr>
          <p:nvPr/>
        </p:nvSpPr>
        <p:spPr bwMode="auto">
          <a:xfrm>
            <a:off x="5543550" y="4056063"/>
            <a:ext cx="1106488" cy="4572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/>
              <a:t>Phân tách/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 dirty="0"/>
              <a:t>Hấp thu</a:t>
            </a:r>
            <a:endParaRPr lang="en-US" altLang="da-DK" sz="1200" b="1" dirty="0"/>
          </a:p>
        </p:txBody>
      </p:sp>
      <p:sp>
        <p:nvSpPr>
          <p:cNvPr id="27677" name="Text Box 49"/>
          <p:cNvSpPr txBox="1">
            <a:spLocks noChangeArrowheads="1"/>
          </p:cNvSpPr>
          <p:nvPr/>
        </p:nvSpPr>
        <p:spPr bwMode="auto">
          <a:xfrm>
            <a:off x="6702425" y="3297238"/>
            <a:ext cx="10350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(NH</a:t>
            </a:r>
            <a:r>
              <a:rPr lang="da-DK" altLang="da-DK" sz="1400" b="1" baseline="-25000" dirty="0"/>
              <a:t>4</a:t>
            </a:r>
            <a:r>
              <a:rPr lang="da-DK" altLang="da-DK" sz="1400" b="1" dirty="0"/>
              <a:t>)</a:t>
            </a:r>
            <a:r>
              <a:rPr lang="da-DK" altLang="da-DK" sz="1400" b="1" baseline="-25000" dirty="0"/>
              <a:t>2</a:t>
            </a:r>
            <a:r>
              <a:rPr lang="da-DK" altLang="da-DK" sz="1400" b="1" dirty="0"/>
              <a:t>CO</a:t>
            </a:r>
            <a:r>
              <a:rPr lang="da-DK" altLang="da-DK" sz="1400" b="1" baseline="-25000" dirty="0"/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PK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N</a:t>
            </a:r>
            <a:r>
              <a:rPr lang="vi-VN" altLang="da-DK" sz="1400" b="1" dirty="0"/>
              <a:t>ư</a:t>
            </a:r>
            <a:r>
              <a:rPr lang="en-US" altLang="da-DK" sz="1400" b="1" dirty="0" err="1"/>
              <a:t>ớc</a:t>
            </a:r>
            <a:endParaRPr lang="en-US" altLang="da-DK" sz="1400" b="1" dirty="0"/>
          </a:p>
        </p:txBody>
      </p:sp>
      <p:sp>
        <p:nvSpPr>
          <p:cNvPr id="27678" name="Text Box 50"/>
          <p:cNvSpPr txBox="1">
            <a:spLocks noChangeArrowheads="1"/>
          </p:cNvSpPr>
          <p:nvPr/>
        </p:nvSpPr>
        <p:spPr bwMode="auto">
          <a:xfrm>
            <a:off x="6694488" y="4056063"/>
            <a:ext cx="10239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/>
              <a:t>(NH</a:t>
            </a:r>
            <a:r>
              <a:rPr lang="da-DK" altLang="da-DK" sz="1400" b="1" baseline="-25000"/>
              <a:t>4</a:t>
            </a:r>
            <a:r>
              <a:rPr lang="da-DK" altLang="da-DK" sz="1400" b="1"/>
              <a:t>)</a:t>
            </a:r>
            <a:r>
              <a:rPr lang="da-DK" altLang="da-DK" sz="1400" b="1" baseline="-25000"/>
              <a:t>2</a:t>
            </a:r>
            <a:r>
              <a:rPr lang="da-DK" altLang="da-DK" sz="1400" b="1"/>
              <a:t>SO</a:t>
            </a:r>
            <a:r>
              <a:rPr lang="da-DK" altLang="da-DK" sz="1400" b="1" baseline="-25000"/>
              <a:t>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/>
              <a:t>(N)PK</a:t>
            </a:r>
            <a:endParaRPr lang="en-US" altLang="da-DK" sz="1400" b="1"/>
          </a:p>
        </p:txBody>
      </p:sp>
      <p:sp>
        <p:nvSpPr>
          <p:cNvPr id="27679" name="Text Box 51"/>
          <p:cNvSpPr txBox="1">
            <a:spLocks noChangeArrowheads="1"/>
          </p:cNvSpPr>
          <p:nvPr/>
        </p:nvSpPr>
        <p:spPr bwMode="auto">
          <a:xfrm>
            <a:off x="6694488" y="4760913"/>
            <a:ext cx="6719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NPK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N</a:t>
            </a:r>
            <a:r>
              <a:rPr lang="vi-VN" altLang="da-DK" sz="1400" b="1" dirty="0"/>
              <a:t>ư</a:t>
            </a:r>
            <a:r>
              <a:rPr lang="en-US" altLang="da-DK" sz="1400" b="1" dirty="0" err="1"/>
              <a:t>ớc</a:t>
            </a:r>
            <a:endParaRPr lang="en-US" altLang="da-DK" sz="1400" b="1" dirty="0"/>
          </a:p>
        </p:txBody>
      </p:sp>
      <p:sp>
        <p:nvSpPr>
          <p:cNvPr id="27682" name="Line 32"/>
          <p:cNvSpPr>
            <a:spLocks noChangeShapeType="1"/>
          </p:cNvSpPr>
          <p:nvPr/>
        </p:nvSpPr>
        <p:spPr bwMode="auto">
          <a:xfrm>
            <a:off x="3191184" y="4681381"/>
            <a:ext cx="2134879" cy="1132129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809702" y="4655987"/>
            <a:ext cx="698129" cy="95886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84" name="Text Box 46"/>
          <p:cNvSpPr txBox="1">
            <a:spLocks noChangeArrowheads="1"/>
          </p:cNvSpPr>
          <p:nvPr/>
        </p:nvSpPr>
        <p:spPr bwMode="auto">
          <a:xfrm>
            <a:off x="5581649" y="5537200"/>
            <a:ext cx="1106488" cy="52322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 dirty="0"/>
              <a:t>Dùng tr</a:t>
            </a:r>
            <a:r>
              <a:rPr lang="en-US" altLang="da-DK" sz="1400" b="1" dirty="0" err="1"/>
              <a:t>ực</a:t>
            </a:r>
            <a:r>
              <a:rPr lang="en-US" altLang="da-DK" sz="1400" b="1" dirty="0"/>
              <a:t> </a:t>
            </a:r>
            <a:r>
              <a:rPr lang="en-US" altLang="da-DK" sz="1400" b="1" dirty="0" err="1"/>
              <a:t>tiếp</a:t>
            </a:r>
            <a:endParaRPr lang="en-US" altLang="da-DK" sz="1400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3509169" y="3086100"/>
            <a:ext cx="8659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1200" b="1" dirty="0"/>
              <a:t>50-70% P</a:t>
            </a:r>
          </a:p>
          <a:p>
            <a:pPr>
              <a:defRPr/>
            </a:pPr>
            <a:r>
              <a:rPr lang="da-DK" sz="1200" b="1" dirty="0"/>
              <a:t>70-90% N</a:t>
            </a:r>
          </a:p>
        </p:txBody>
      </p:sp>
      <p:sp>
        <p:nvSpPr>
          <p:cNvPr id="62" name="Tekstboks 61"/>
          <p:cNvSpPr txBox="1"/>
          <p:nvPr/>
        </p:nvSpPr>
        <p:spPr>
          <a:xfrm>
            <a:off x="4037308" y="1219646"/>
            <a:ext cx="8659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1200" b="1" dirty="0"/>
              <a:t>30-50% P</a:t>
            </a:r>
          </a:p>
          <a:p>
            <a:pPr>
              <a:defRPr/>
            </a:pPr>
            <a:r>
              <a:rPr lang="da-DK" sz="1200" b="1" dirty="0"/>
              <a:t>10-30% N</a:t>
            </a:r>
          </a:p>
        </p:txBody>
      </p:sp>
      <p:sp>
        <p:nvSpPr>
          <p:cNvPr id="27687" name="Text Box 51"/>
          <p:cNvSpPr txBox="1">
            <a:spLocks noChangeArrowheads="1"/>
          </p:cNvSpPr>
          <p:nvPr/>
        </p:nvSpPr>
        <p:spPr bwMode="auto">
          <a:xfrm>
            <a:off x="6781800" y="5711825"/>
            <a:ext cx="565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 b="1"/>
              <a:t>NPK</a:t>
            </a:r>
            <a:endParaRPr lang="en-US" altLang="da-DK" sz="1400" b="1"/>
          </a:p>
        </p:txBody>
      </p:sp>
      <p:sp>
        <p:nvSpPr>
          <p:cNvPr id="4" name="Division 3"/>
          <p:cNvSpPr/>
          <p:nvPr/>
        </p:nvSpPr>
        <p:spPr>
          <a:xfrm>
            <a:off x="8001000" y="3548063"/>
            <a:ext cx="581025" cy="312738"/>
          </a:xfrm>
          <a:prstGeom prst="mathDivid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Division 46"/>
          <p:cNvSpPr/>
          <p:nvPr/>
        </p:nvSpPr>
        <p:spPr>
          <a:xfrm>
            <a:off x="8000999" y="4185443"/>
            <a:ext cx="581025" cy="312738"/>
          </a:xfrm>
          <a:prstGeom prst="mathDivid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Division 47"/>
          <p:cNvSpPr/>
          <p:nvPr/>
        </p:nvSpPr>
        <p:spPr>
          <a:xfrm>
            <a:off x="7977186" y="4822823"/>
            <a:ext cx="581025" cy="312738"/>
          </a:xfrm>
          <a:prstGeom prst="mathDivid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Division 48"/>
          <p:cNvSpPr/>
          <p:nvPr/>
        </p:nvSpPr>
        <p:spPr>
          <a:xfrm>
            <a:off x="8364538" y="2682081"/>
            <a:ext cx="581025" cy="312738"/>
          </a:xfrm>
          <a:prstGeom prst="mathDivid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Division 49"/>
          <p:cNvSpPr/>
          <p:nvPr/>
        </p:nvSpPr>
        <p:spPr>
          <a:xfrm>
            <a:off x="8220075" y="1994694"/>
            <a:ext cx="581025" cy="312738"/>
          </a:xfrm>
          <a:prstGeom prst="mathDivid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81" y="1306632"/>
            <a:ext cx="1447625" cy="1065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516" y="1674806"/>
            <a:ext cx="771294" cy="632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725" y="1675212"/>
            <a:ext cx="1003300" cy="751362"/>
          </a:xfrm>
          <a:prstGeom prst="rect">
            <a:avLst/>
          </a:prstGeom>
        </p:spPr>
      </p:pic>
      <p:sp>
        <p:nvSpPr>
          <p:cNvPr id="27663" name="Text Box 34"/>
          <p:cNvSpPr txBox="1">
            <a:spLocks noChangeArrowheads="1"/>
          </p:cNvSpPr>
          <p:nvPr/>
        </p:nvSpPr>
        <p:spPr bwMode="auto">
          <a:xfrm>
            <a:off x="4196890" y="1917011"/>
            <a:ext cx="60417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1200" b="1" dirty="0">
                <a:solidFill>
                  <a:schemeClr val="bg1"/>
                </a:solidFill>
              </a:rPr>
              <a:t>Rắn</a:t>
            </a:r>
            <a:endParaRPr lang="en-US" altLang="da-DK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34" y="2942671"/>
            <a:ext cx="2357550" cy="2135742"/>
          </a:xfrm>
          <a:prstGeom prst="rect">
            <a:avLst/>
          </a:prstGeom>
        </p:spPr>
      </p:pic>
      <p:sp>
        <p:nvSpPr>
          <p:cNvPr id="53" name="Line 30"/>
          <p:cNvSpPr>
            <a:spLocks noChangeShapeType="1"/>
          </p:cNvSpPr>
          <p:nvPr/>
        </p:nvSpPr>
        <p:spPr bwMode="auto">
          <a:xfrm flipH="1">
            <a:off x="3082048" y="2391808"/>
            <a:ext cx="848603" cy="48474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 flipV="1">
            <a:off x="2879737" y="2379747"/>
            <a:ext cx="6351" cy="345333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>
            <a:off x="533400" y="6019800"/>
            <a:ext cx="4536949" cy="0"/>
          </a:xfrm>
          <a:prstGeom prst="line">
            <a:avLst/>
          </a:prstGeom>
          <a:noFill/>
          <a:ln w="142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" name="Line 35"/>
          <p:cNvSpPr>
            <a:spLocks noChangeShapeType="1"/>
          </p:cNvSpPr>
          <p:nvPr/>
        </p:nvSpPr>
        <p:spPr bwMode="auto">
          <a:xfrm flipH="1">
            <a:off x="1137884" y="2384824"/>
            <a:ext cx="2618" cy="392112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61913" y="2382681"/>
            <a:ext cx="47686" cy="3637119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3050" y="5983069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dirty="0" err="1">
                <a:solidFill>
                  <a:srgbClr val="333399"/>
                </a:solidFill>
              </a:rPr>
              <a:t>Hiện</a:t>
            </a:r>
            <a:r>
              <a:rPr lang="en-US" sz="1700" b="1" dirty="0">
                <a:solidFill>
                  <a:srgbClr val="333399"/>
                </a:solidFill>
              </a:rPr>
              <a:t> nay</a:t>
            </a:r>
          </a:p>
          <a:p>
            <a:pPr>
              <a:defRPr/>
            </a:pPr>
            <a:r>
              <a:rPr lang="en-US" sz="1700" b="1" dirty="0">
                <a:solidFill>
                  <a:srgbClr val="333399"/>
                </a:solidFill>
              </a:rPr>
              <a:t>&gt;90% </a:t>
            </a:r>
            <a:r>
              <a:rPr lang="en-US" sz="1700" b="1" dirty="0" err="1">
                <a:solidFill>
                  <a:srgbClr val="333399"/>
                </a:solidFill>
              </a:rPr>
              <a:t>chất</a:t>
            </a:r>
            <a:r>
              <a:rPr lang="en-US" sz="1700" b="1" dirty="0">
                <a:solidFill>
                  <a:srgbClr val="333399"/>
                </a:solidFill>
              </a:rPr>
              <a:t> </a:t>
            </a:r>
            <a:r>
              <a:rPr lang="en-US" sz="1700" b="1" dirty="0" err="1">
                <a:solidFill>
                  <a:srgbClr val="333399"/>
                </a:solidFill>
              </a:rPr>
              <a:t>thải</a:t>
            </a:r>
            <a:r>
              <a:rPr lang="en-US" sz="1700" b="1" dirty="0">
                <a:solidFill>
                  <a:srgbClr val="333399"/>
                </a:solidFill>
              </a:rPr>
              <a:t> </a:t>
            </a:r>
            <a:r>
              <a:rPr lang="en-US" sz="1700" b="1" dirty="0" err="1">
                <a:solidFill>
                  <a:srgbClr val="333399"/>
                </a:solidFill>
              </a:rPr>
              <a:t>động</a:t>
            </a:r>
            <a:r>
              <a:rPr lang="en-US" sz="1700" b="1" dirty="0">
                <a:solidFill>
                  <a:srgbClr val="333399"/>
                </a:solidFill>
              </a:rPr>
              <a:t> </a:t>
            </a:r>
            <a:r>
              <a:rPr lang="en-US" sz="1700" b="1" dirty="0" err="1">
                <a:solidFill>
                  <a:srgbClr val="333399"/>
                </a:solidFill>
              </a:rPr>
              <a:t>vật</a:t>
            </a:r>
            <a:r>
              <a:rPr lang="en-US" sz="1700" b="1" dirty="0">
                <a:solidFill>
                  <a:srgbClr val="333399"/>
                </a:solidFill>
              </a:rPr>
              <a:t> đ</a:t>
            </a:r>
            <a:r>
              <a:rPr lang="vi-VN" sz="1700" b="1" dirty="0">
                <a:solidFill>
                  <a:srgbClr val="333399"/>
                </a:solidFill>
              </a:rPr>
              <a:t>ư</a:t>
            </a:r>
            <a:r>
              <a:rPr lang="en-US" sz="1700" b="1" dirty="0" err="1">
                <a:solidFill>
                  <a:srgbClr val="333399"/>
                </a:solidFill>
              </a:rPr>
              <a:t>ợc</a:t>
            </a:r>
            <a:r>
              <a:rPr lang="en-US" sz="1700" b="1" dirty="0">
                <a:solidFill>
                  <a:srgbClr val="333399"/>
                </a:solidFill>
              </a:rPr>
              <a:t> </a:t>
            </a:r>
            <a:r>
              <a:rPr lang="en-US" sz="1700" b="1" dirty="0" err="1">
                <a:solidFill>
                  <a:srgbClr val="333399"/>
                </a:solidFill>
              </a:rPr>
              <a:t>sử</a:t>
            </a:r>
            <a:r>
              <a:rPr lang="en-US" sz="1700" b="1" dirty="0">
                <a:solidFill>
                  <a:srgbClr val="333399"/>
                </a:solidFill>
              </a:rPr>
              <a:t> </a:t>
            </a:r>
            <a:r>
              <a:rPr lang="en-US" sz="1700" b="1" dirty="0" err="1">
                <a:solidFill>
                  <a:srgbClr val="333399"/>
                </a:solidFill>
              </a:rPr>
              <a:t>dụng</a:t>
            </a:r>
            <a:r>
              <a:rPr lang="en-US" sz="1700" b="1" dirty="0">
                <a:solidFill>
                  <a:srgbClr val="333399"/>
                </a:solidFill>
              </a:rPr>
              <a:t> </a:t>
            </a:r>
            <a:r>
              <a:rPr lang="en-US" sz="1700" b="1" dirty="0" err="1">
                <a:solidFill>
                  <a:srgbClr val="333399"/>
                </a:solidFill>
              </a:rPr>
              <a:t>trực</a:t>
            </a:r>
            <a:r>
              <a:rPr lang="en-US" sz="1700" b="1" dirty="0">
                <a:solidFill>
                  <a:srgbClr val="333399"/>
                </a:solidFill>
              </a:rPr>
              <a:t> </a:t>
            </a:r>
            <a:r>
              <a:rPr lang="en-US" sz="1700" b="1" dirty="0" err="1">
                <a:solidFill>
                  <a:srgbClr val="333399"/>
                </a:solidFill>
              </a:rPr>
              <a:t>tiếp</a:t>
            </a:r>
            <a:endParaRPr lang="en-US" sz="1700" b="1" dirty="0">
              <a:solidFill>
                <a:srgbClr val="333399"/>
              </a:solidFill>
            </a:endParaRPr>
          </a:p>
        </p:txBody>
      </p:sp>
      <p:sp>
        <p:nvSpPr>
          <p:cNvPr id="27681" name="Text Box 2"/>
          <p:cNvSpPr txBox="1">
            <a:spLocks noChangeArrowheads="1"/>
          </p:cNvSpPr>
          <p:nvPr/>
        </p:nvSpPr>
        <p:spPr bwMode="auto">
          <a:xfrm>
            <a:off x="1564285" y="2963862"/>
            <a:ext cx="606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800" b="1" dirty="0"/>
              <a:t>Biogas</a:t>
            </a:r>
            <a:endParaRPr lang="en-US" altLang="da-DK" sz="1800" b="1" dirty="0"/>
          </a:p>
        </p:txBody>
      </p:sp>
      <p:sp>
        <p:nvSpPr>
          <p:cNvPr id="27" name="Plus 26"/>
          <p:cNvSpPr/>
          <p:nvPr/>
        </p:nvSpPr>
        <p:spPr>
          <a:xfrm>
            <a:off x="8397081" y="1418430"/>
            <a:ext cx="387352" cy="4341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3" name="Plus 72"/>
          <p:cNvSpPr/>
          <p:nvPr/>
        </p:nvSpPr>
        <p:spPr>
          <a:xfrm>
            <a:off x="8066859" y="5290384"/>
            <a:ext cx="387352" cy="43418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Rectangle 73"/>
          <p:cNvSpPr/>
          <p:nvPr/>
        </p:nvSpPr>
        <p:spPr>
          <a:xfrm>
            <a:off x="5715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333399"/>
                </a:solidFill>
              </a:rPr>
              <a:t>Hiện</a:t>
            </a:r>
            <a:r>
              <a:rPr lang="en-US" b="1" dirty="0">
                <a:solidFill>
                  <a:srgbClr val="333399"/>
                </a:solidFill>
              </a:rPr>
              <a:t> nay </a:t>
            </a:r>
          </a:p>
          <a:p>
            <a:pPr>
              <a:defRPr/>
            </a:pPr>
            <a:r>
              <a:rPr lang="en-US" b="1" dirty="0">
                <a:solidFill>
                  <a:srgbClr val="333399"/>
                </a:solidFill>
              </a:rPr>
              <a:t>&gt;98%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714879" y="2133420"/>
            <a:ext cx="117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333399"/>
                </a:solidFill>
              </a:rPr>
              <a:t>Hiện</a:t>
            </a:r>
            <a:r>
              <a:rPr lang="en-US" b="1" dirty="0">
                <a:solidFill>
                  <a:srgbClr val="333399"/>
                </a:solidFill>
              </a:rPr>
              <a:t> nay</a:t>
            </a:r>
          </a:p>
          <a:p>
            <a:pPr>
              <a:defRPr/>
            </a:pPr>
            <a:r>
              <a:rPr lang="en-US" b="1" dirty="0">
                <a:solidFill>
                  <a:srgbClr val="333399"/>
                </a:solidFill>
              </a:rPr>
              <a:t>&lt;1%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888518" y="1080210"/>
            <a:ext cx="1895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333399"/>
                </a:solidFill>
              </a:rPr>
              <a:t>Hiện</a:t>
            </a:r>
            <a:r>
              <a:rPr lang="en-US" b="1" dirty="0">
                <a:solidFill>
                  <a:srgbClr val="333399"/>
                </a:solidFill>
              </a:rPr>
              <a:t> nay:&lt;1% </a:t>
            </a:r>
          </a:p>
        </p:txBody>
      </p:sp>
    </p:spTree>
    <p:extLst>
      <p:ext uri="{BB962C8B-B14F-4D97-AF65-F5344CB8AC3E}">
        <p14:creationId xmlns:p14="http://schemas.microsoft.com/office/powerpoint/2010/main" val="215639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da-DK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Phân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hữu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</a:t>
            </a:r>
            <a:r>
              <a:rPr lang="vi-VN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ơ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Việt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Nam</a:t>
            </a:r>
          </a:p>
        </p:txBody>
      </p:sp>
      <p:sp>
        <p:nvSpPr>
          <p:cNvPr id="17" name="Rektangel 4"/>
          <p:cNvSpPr/>
          <p:nvPr/>
        </p:nvSpPr>
        <p:spPr>
          <a:xfrm>
            <a:off x="80992" y="3601925"/>
            <a:ext cx="49609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3399"/>
                </a:solidFill>
              </a:rPr>
              <a:t>Vietnam/</a:t>
            </a:r>
            <a:r>
              <a:rPr lang="en-US" sz="1600" b="1" dirty="0" err="1">
                <a:solidFill>
                  <a:srgbClr val="333399"/>
                </a:solidFill>
              </a:rPr>
              <a:t>châu</a:t>
            </a:r>
            <a:r>
              <a:rPr lang="en-US" sz="1600" b="1" dirty="0">
                <a:solidFill>
                  <a:srgbClr val="333399"/>
                </a:solidFill>
              </a:rPr>
              <a:t> Á</a:t>
            </a: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Chất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thải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lỏng</a:t>
            </a:r>
            <a:r>
              <a:rPr lang="en-US" sz="1400" b="1" dirty="0">
                <a:solidFill>
                  <a:srgbClr val="333399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Rất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loãng</a:t>
            </a:r>
            <a:r>
              <a:rPr lang="en-US" sz="1400" dirty="0">
                <a:solidFill>
                  <a:srgbClr val="333399"/>
                </a:solidFill>
              </a:rPr>
              <a:t> (1-2% </a:t>
            </a:r>
            <a:r>
              <a:rPr lang="en-US" sz="1400" dirty="0" err="1">
                <a:solidFill>
                  <a:srgbClr val="333399"/>
                </a:solidFill>
              </a:rPr>
              <a:t>chất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khô</a:t>
            </a:r>
            <a:r>
              <a:rPr lang="en-US" sz="1400" dirty="0">
                <a:solidFill>
                  <a:srgbClr val="333399"/>
                </a:solidFill>
              </a:rPr>
              <a:t>)</a:t>
            </a: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Mục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đích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tách</a:t>
            </a:r>
            <a:r>
              <a:rPr lang="en-US" sz="1400" b="1" dirty="0">
                <a:solidFill>
                  <a:srgbClr val="333399"/>
                </a:solidFill>
              </a:rPr>
              <a:t>/</a:t>
            </a:r>
            <a:r>
              <a:rPr lang="en-US" sz="1400" b="1" dirty="0" err="1">
                <a:solidFill>
                  <a:srgbClr val="333399"/>
                </a:solidFill>
              </a:rPr>
              <a:t>SX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phân</a:t>
            </a:r>
            <a:r>
              <a:rPr lang="en-US" sz="1400" b="1" dirty="0">
                <a:solidFill>
                  <a:srgbClr val="333399"/>
                </a:solidFill>
              </a:rPr>
              <a:t> compost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Giảm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quá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tải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Tận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dụng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nguồn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dinh</a:t>
            </a:r>
            <a:r>
              <a:rPr lang="en-US" sz="1400" dirty="0">
                <a:solidFill>
                  <a:srgbClr val="333399"/>
                </a:solidFill>
              </a:rPr>
              <a:t> d</a:t>
            </a:r>
            <a:r>
              <a:rPr lang="vi-VN" sz="1400" dirty="0">
                <a:solidFill>
                  <a:srgbClr val="333399"/>
                </a:solidFill>
              </a:rPr>
              <a:t>ư</a:t>
            </a:r>
            <a:r>
              <a:rPr lang="en-US" sz="1400" dirty="0" err="1">
                <a:solidFill>
                  <a:srgbClr val="333399"/>
                </a:solidFill>
              </a:rPr>
              <a:t>ỡng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chất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thải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chăn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nuôi</a:t>
            </a:r>
            <a:endParaRPr lang="en-US" sz="14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Phân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hữu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cơ</a:t>
            </a:r>
            <a:endParaRPr lang="en-US" sz="14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333399"/>
                </a:solidFill>
              </a:rPr>
              <a:t>Thị </a:t>
            </a:r>
            <a:r>
              <a:rPr lang="en-US" sz="1400" dirty="0" err="1">
                <a:solidFill>
                  <a:srgbClr val="333399"/>
                </a:solidFill>
              </a:rPr>
              <a:t>tr</a:t>
            </a:r>
            <a:r>
              <a:rPr lang="vi-VN" sz="1400" dirty="0">
                <a:solidFill>
                  <a:srgbClr val="333399"/>
                </a:solidFill>
              </a:rPr>
              <a:t>ư</a:t>
            </a:r>
            <a:r>
              <a:rPr lang="en-US" sz="1400" dirty="0" err="1">
                <a:solidFill>
                  <a:srgbClr val="333399"/>
                </a:solidFill>
              </a:rPr>
              <a:t>ờng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tốt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cho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phân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hữu</a:t>
            </a:r>
            <a:r>
              <a:rPr lang="en-US" sz="1400" dirty="0">
                <a:solidFill>
                  <a:srgbClr val="333399"/>
                </a:solidFill>
              </a:rPr>
              <a:t> c</a:t>
            </a:r>
            <a:r>
              <a:rPr lang="vi-VN" sz="1400" dirty="0">
                <a:solidFill>
                  <a:srgbClr val="333399"/>
                </a:solidFill>
              </a:rPr>
              <a:t>ơ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Nông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dân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thích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dùng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phân</a:t>
            </a:r>
            <a:r>
              <a:rPr lang="en-US" sz="1400" dirty="0">
                <a:solidFill>
                  <a:srgbClr val="333399"/>
                </a:solidFill>
              </a:rPr>
              <a:t> compost</a:t>
            </a: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Sử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dụng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phụ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phẩm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KSH</a:t>
            </a:r>
            <a:r>
              <a:rPr lang="en-US" sz="1400" b="1" dirty="0">
                <a:solidFill>
                  <a:srgbClr val="333399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Ít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sử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dụng</a:t>
            </a:r>
            <a:r>
              <a:rPr lang="en-US" sz="1400" dirty="0">
                <a:solidFill>
                  <a:srgbClr val="333399"/>
                </a:solidFill>
              </a:rPr>
              <a:t>, </a:t>
            </a:r>
            <a:r>
              <a:rPr lang="en-US" sz="1400" dirty="0" err="1">
                <a:solidFill>
                  <a:srgbClr val="333399"/>
                </a:solidFill>
              </a:rPr>
              <a:t>nhất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là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đối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với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lúa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Thiếu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công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nghệ</a:t>
            </a:r>
            <a:r>
              <a:rPr lang="en-US" sz="1400" dirty="0">
                <a:solidFill>
                  <a:srgbClr val="333399"/>
                </a:solidFill>
              </a:rPr>
              <a:t>, </a:t>
            </a:r>
            <a:r>
              <a:rPr lang="en-US" sz="1400" dirty="0" err="1">
                <a:solidFill>
                  <a:srgbClr val="333399"/>
                </a:solidFill>
              </a:rPr>
              <a:t>nhất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là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đối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với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lúa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333399"/>
                </a:solidFill>
              </a:rPr>
              <a:t>Ch</a:t>
            </a:r>
            <a:r>
              <a:rPr lang="vi-VN" sz="1400" dirty="0">
                <a:solidFill>
                  <a:srgbClr val="333399"/>
                </a:solidFill>
              </a:rPr>
              <a:t>ư</a:t>
            </a:r>
            <a:r>
              <a:rPr lang="en-US" sz="1400" dirty="0">
                <a:solidFill>
                  <a:srgbClr val="333399"/>
                </a:solidFill>
              </a:rPr>
              <a:t>a </a:t>
            </a:r>
            <a:r>
              <a:rPr lang="en-US" sz="1400" dirty="0" err="1">
                <a:solidFill>
                  <a:srgbClr val="333399"/>
                </a:solidFill>
              </a:rPr>
              <a:t>nhận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thức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được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giá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trị</a:t>
            </a:r>
            <a:endParaRPr lang="en-US" sz="1400" dirty="0">
              <a:solidFill>
                <a:srgbClr val="333399"/>
              </a:solidFill>
            </a:endParaRPr>
          </a:p>
          <a:p>
            <a:pPr>
              <a:defRPr/>
            </a:pPr>
            <a:endParaRPr lang="en-US" sz="1400" dirty="0">
              <a:solidFill>
                <a:srgbClr val="333399"/>
              </a:solidFill>
            </a:endParaRPr>
          </a:p>
          <a:p>
            <a:pPr>
              <a:defRPr/>
            </a:pPr>
            <a:endParaRPr lang="en-US" sz="1400" b="1" dirty="0">
              <a:solidFill>
                <a:srgbClr val="33339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1191850"/>
            <a:ext cx="7924800" cy="2332321"/>
            <a:chOff x="433944" y="1371600"/>
            <a:chExt cx="8024256" cy="2554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310" y="2817743"/>
              <a:ext cx="2107252" cy="110842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2897347"/>
              <a:ext cx="1905000" cy="949219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5952670" y="3351005"/>
              <a:ext cx="449398" cy="145748"/>
            </a:xfrm>
            <a:prstGeom prst="rightArrow">
              <a:avLst/>
            </a:prstGeom>
            <a:solidFill>
              <a:srgbClr val="8E8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8833" y="3099223"/>
              <a:ext cx="771294" cy="63262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262" y="1371600"/>
              <a:ext cx="1878149" cy="143914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44" y="1496143"/>
              <a:ext cx="2136289" cy="131460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600" y="1650373"/>
              <a:ext cx="1344150" cy="881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2013" y="1590844"/>
              <a:ext cx="2147587" cy="11252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5313369" y="2153444"/>
              <a:ext cx="864000" cy="0"/>
            </a:xfrm>
            <a:prstGeom prst="line">
              <a:avLst/>
            </a:prstGeom>
            <a:ln w="95250">
              <a:solidFill>
                <a:srgbClr val="8E8C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Arrow 17"/>
            <p:cNvSpPr/>
            <p:nvPr/>
          </p:nvSpPr>
          <p:spPr>
            <a:xfrm rot="5400000">
              <a:off x="2833049" y="2847627"/>
              <a:ext cx="297573" cy="132329"/>
            </a:xfrm>
            <a:prstGeom prst="rightArrow">
              <a:avLst/>
            </a:prstGeom>
            <a:solidFill>
              <a:srgbClr val="8E8C4C"/>
            </a:solidFill>
            <a:ln w="31750">
              <a:solidFill>
                <a:srgbClr val="8E8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" name="Rektangel 4"/>
          <p:cNvSpPr/>
          <p:nvPr/>
        </p:nvSpPr>
        <p:spPr>
          <a:xfrm>
            <a:off x="4792656" y="3718679"/>
            <a:ext cx="4960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333399"/>
                </a:solidFill>
              </a:rPr>
              <a:t>Châu</a:t>
            </a:r>
            <a:r>
              <a:rPr lang="en-US" sz="1600" b="1" dirty="0">
                <a:solidFill>
                  <a:srgbClr val="333399"/>
                </a:solidFill>
              </a:rPr>
              <a:t> </a:t>
            </a:r>
            <a:r>
              <a:rPr lang="en-US" sz="1600" b="1" dirty="0" err="1">
                <a:solidFill>
                  <a:srgbClr val="333399"/>
                </a:solidFill>
              </a:rPr>
              <a:t>Âu</a:t>
            </a:r>
            <a:endParaRPr lang="en-US" sz="1600" b="1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Chất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thải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lỏng</a:t>
            </a:r>
            <a:r>
              <a:rPr lang="en-US" sz="1400" b="1" dirty="0">
                <a:solidFill>
                  <a:srgbClr val="333399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333399"/>
                </a:solidFill>
              </a:rPr>
              <a:t>4-10% </a:t>
            </a:r>
            <a:r>
              <a:rPr lang="en-US" sz="1400" dirty="0" err="1">
                <a:solidFill>
                  <a:srgbClr val="333399"/>
                </a:solidFill>
              </a:rPr>
              <a:t>chất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khô</a:t>
            </a:r>
            <a:r>
              <a:rPr lang="en-US" sz="1400" dirty="0">
                <a:solidFill>
                  <a:srgbClr val="333399"/>
                </a:solidFill>
              </a:rPr>
              <a:t>)</a:t>
            </a: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Mục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đích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tách</a:t>
            </a:r>
            <a:r>
              <a:rPr lang="en-US" sz="1400" b="1" dirty="0">
                <a:solidFill>
                  <a:srgbClr val="333399"/>
                </a:solidFill>
              </a:rPr>
              <a:t>/</a:t>
            </a:r>
            <a:r>
              <a:rPr lang="en-US" sz="1400" b="1" dirty="0" err="1">
                <a:solidFill>
                  <a:srgbClr val="333399"/>
                </a:solidFill>
              </a:rPr>
              <a:t>sản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xuất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phân</a:t>
            </a:r>
            <a:r>
              <a:rPr lang="en-US" sz="1400" b="1" dirty="0">
                <a:solidFill>
                  <a:srgbClr val="333399"/>
                </a:solidFill>
              </a:rPr>
              <a:t> compost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Tận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dụng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nguồn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dinh</a:t>
            </a:r>
            <a:r>
              <a:rPr lang="en-US" sz="1400" dirty="0">
                <a:solidFill>
                  <a:srgbClr val="333399"/>
                </a:solidFill>
              </a:rPr>
              <a:t> d</a:t>
            </a:r>
            <a:r>
              <a:rPr lang="vi-VN" sz="1400" dirty="0">
                <a:solidFill>
                  <a:srgbClr val="333399"/>
                </a:solidFill>
              </a:rPr>
              <a:t>ư</a:t>
            </a:r>
            <a:r>
              <a:rPr lang="en-US" sz="1400" dirty="0" err="1">
                <a:solidFill>
                  <a:srgbClr val="333399"/>
                </a:solidFill>
              </a:rPr>
              <a:t>ỡng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chất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thải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chăn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nuôi</a:t>
            </a:r>
            <a:endParaRPr lang="en-US" sz="14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Phân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hữu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cơ</a:t>
            </a:r>
            <a:endParaRPr lang="en-US" sz="14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Ít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thị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trường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cho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phân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hữu</a:t>
            </a:r>
            <a:r>
              <a:rPr lang="en-US" sz="1400" dirty="0">
                <a:solidFill>
                  <a:srgbClr val="333399"/>
                </a:solidFill>
              </a:rPr>
              <a:t> c</a:t>
            </a:r>
            <a:r>
              <a:rPr lang="vi-VN" sz="1400" dirty="0">
                <a:solidFill>
                  <a:srgbClr val="333399"/>
                </a:solidFill>
              </a:rPr>
              <a:t>ơ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Nồng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dân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thích</a:t>
            </a:r>
            <a:r>
              <a:rPr lang="en-US" sz="1400" dirty="0">
                <a:solidFill>
                  <a:srgbClr val="333399"/>
                </a:solidFill>
              </a:rPr>
              <a:t> dung n</a:t>
            </a:r>
            <a:r>
              <a:rPr lang="vi-VN" sz="1400" dirty="0">
                <a:solidFill>
                  <a:srgbClr val="333399"/>
                </a:solidFill>
              </a:rPr>
              <a:t>ư</a:t>
            </a:r>
            <a:r>
              <a:rPr lang="en-US" sz="1400" dirty="0" err="1">
                <a:solidFill>
                  <a:srgbClr val="333399"/>
                </a:solidFill>
              </a:rPr>
              <a:t>ớc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xả</a:t>
            </a:r>
            <a:r>
              <a:rPr lang="en-US" sz="1400" dirty="0">
                <a:solidFill>
                  <a:srgbClr val="333399"/>
                </a:solidFill>
              </a:rPr>
              <a:t> biogas</a:t>
            </a:r>
          </a:p>
          <a:p>
            <a:pPr>
              <a:defRPr/>
            </a:pPr>
            <a:r>
              <a:rPr lang="en-US" sz="1400" b="1" dirty="0" err="1">
                <a:solidFill>
                  <a:srgbClr val="333399"/>
                </a:solidFill>
              </a:rPr>
              <a:t>Sử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dụng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phụ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phẩm</a:t>
            </a:r>
            <a:r>
              <a:rPr lang="en-US" sz="1400" b="1" dirty="0">
                <a:solidFill>
                  <a:srgbClr val="333399"/>
                </a:solidFill>
              </a:rPr>
              <a:t> </a:t>
            </a:r>
            <a:r>
              <a:rPr lang="en-US" sz="1400" b="1" dirty="0" err="1">
                <a:solidFill>
                  <a:srgbClr val="333399"/>
                </a:solidFill>
              </a:rPr>
              <a:t>KSH</a:t>
            </a:r>
            <a:r>
              <a:rPr lang="en-US" sz="1400" b="1" dirty="0">
                <a:solidFill>
                  <a:srgbClr val="333399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Có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truyền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thống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sử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dụng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Đã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có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công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nghệ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cao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Nông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dân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dựa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vào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giá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trị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 err="1">
                <a:solidFill>
                  <a:srgbClr val="333399"/>
                </a:solidFill>
              </a:rPr>
              <a:t>Tập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trung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vào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việc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giảm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phát</a:t>
            </a: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thải</a:t>
            </a:r>
            <a:r>
              <a:rPr lang="en-US" sz="1400" dirty="0">
                <a:solidFill>
                  <a:srgbClr val="333399"/>
                </a:solidFill>
              </a:rPr>
              <a:t> NH3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1926" y="1388051"/>
            <a:ext cx="64312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Bể lắng</a:t>
            </a:r>
          </a:p>
        </p:txBody>
      </p:sp>
    </p:spTree>
    <p:extLst>
      <p:ext uri="{BB962C8B-B14F-4D97-AF65-F5344CB8AC3E}">
        <p14:creationId xmlns:p14="http://schemas.microsoft.com/office/powerpoint/2010/main" val="197258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da-DK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Công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nghệ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tách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rắn-lỏng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73" y="1495537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Nhiều công nghệ trên thị 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da-DK" dirty="0"/>
              <a:t>, phổ biến nhất là công nghệ trục vít và li tâm.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32" y="2209800"/>
            <a:ext cx="2326068" cy="17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584" y="2141868"/>
            <a:ext cx="2368606" cy="16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8125" y="411479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b="1" dirty="0"/>
              <a:t>Li tâm</a:t>
            </a:r>
          </a:p>
          <a:p>
            <a:pPr eaLnBrk="1" hangingPunct="1"/>
            <a:r>
              <a:rPr lang="da-DK" altLang="da-DK" sz="1200" dirty="0" err="1">
                <a:solidFill>
                  <a:schemeClr val="tx2"/>
                </a:solidFill>
              </a:rPr>
              <a:t>Pieralissi</a:t>
            </a:r>
            <a:endParaRPr lang="da-DK" altLang="da-DK" sz="1200" dirty="0">
              <a:solidFill>
                <a:schemeClr val="tx2"/>
              </a:solidFill>
            </a:endParaRPr>
          </a:p>
          <a:p>
            <a:pPr eaLnBrk="1" hangingPunct="1"/>
            <a:r>
              <a:rPr lang="da-DK" altLang="da-DK" sz="1200" dirty="0" err="1">
                <a:solidFill>
                  <a:schemeClr val="tx2"/>
                </a:solidFill>
              </a:rPr>
              <a:t>Westphalia</a:t>
            </a:r>
            <a:endParaRPr lang="da-DK" altLang="da-DK" sz="1200" dirty="0">
              <a:solidFill>
                <a:schemeClr val="tx2"/>
              </a:solidFill>
            </a:endParaRPr>
          </a:p>
          <a:p>
            <a:pPr eaLnBrk="1" hangingPunct="1"/>
            <a:r>
              <a:rPr lang="da-DK" altLang="da-DK" sz="1200" dirty="0">
                <a:solidFill>
                  <a:schemeClr val="tx2"/>
                </a:solidFill>
              </a:rPr>
              <a:t>Alfa-</a:t>
            </a:r>
            <a:r>
              <a:rPr lang="da-DK" altLang="da-DK" sz="1200" dirty="0" err="1">
                <a:solidFill>
                  <a:schemeClr val="tx2"/>
                </a:solidFill>
              </a:rPr>
              <a:t>laval</a:t>
            </a:r>
            <a:endParaRPr lang="da-DK" altLang="da-DK" sz="1200" dirty="0">
              <a:solidFill>
                <a:schemeClr val="tx2"/>
              </a:solidFill>
            </a:endParaRPr>
          </a:p>
          <a:p>
            <a:endParaRPr lang="da-DK" b="1" dirty="0"/>
          </a:p>
        </p:txBody>
      </p:sp>
      <p:sp>
        <p:nvSpPr>
          <p:cNvPr id="9" name="Rectangle 8"/>
          <p:cNvSpPr/>
          <p:nvPr/>
        </p:nvSpPr>
        <p:spPr>
          <a:xfrm>
            <a:off x="927935" y="41148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da-DK" altLang="da-DK" sz="1600" b="1" dirty="0">
                <a:solidFill>
                  <a:schemeClr val="tx2"/>
                </a:solidFill>
              </a:rPr>
              <a:t>Trục vít</a:t>
            </a:r>
          </a:p>
          <a:p>
            <a:pPr eaLnBrk="1" hangingPunct="1"/>
            <a:r>
              <a:rPr lang="da-DK" altLang="da-DK" sz="1200" dirty="0">
                <a:solidFill>
                  <a:schemeClr val="tx2"/>
                </a:solidFill>
              </a:rPr>
              <a:t>Huber</a:t>
            </a:r>
          </a:p>
          <a:p>
            <a:pPr eaLnBrk="1" hangingPunct="1"/>
            <a:r>
              <a:rPr lang="da-DK" altLang="da-DK" sz="1200" dirty="0" err="1">
                <a:solidFill>
                  <a:schemeClr val="tx2"/>
                </a:solidFill>
              </a:rPr>
              <a:t>Börger</a:t>
            </a:r>
            <a:endParaRPr lang="da-DK" altLang="da-DK" sz="1200" dirty="0">
              <a:solidFill>
                <a:schemeClr val="tx2"/>
              </a:solidFill>
            </a:endParaRPr>
          </a:p>
          <a:p>
            <a:pPr eaLnBrk="1" hangingPunct="1"/>
            <a:r>
              <a:rPr lang="da-DK" altLang="da-DK" sz="1200" dirty="0">
                <a:solidFill>
                  <a:schemeClr val="tx2"/>
                </a:solidFill>
              </a:rPr>
              <a:t>Bauer</a:t>
            </a:r>
          </a:p>
          <a:p>
            <a:endParaRPr lang="da-DK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528435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err="1">
                <a:solidFill>
                  <a:srgbClr val="333399"/>
                </a:solidFill>
              </a:rPr>
              <a:t>Đặc</a:t>
            </a:r>
            <a:r>
              <a:rPr lang="en-US" sz="1200" b="1" dirty="0">
                <a:solidFill>
                  <a:srgbClr val="333399"/>
                </a:solidFill>
              </a:rPr>
              <a:t> </a:t>
            </a:r>
            <a:r>
              <a:rPr lang="en-US" sz="1200" b="1" dirty="0" err="1">
                <a:solidFill>
                  <a:srgbClr val="333399"/>
                </a:solidFill>
              </a:rPr>
              <a:t>điểm</a:t>
            </a:r>
            <a:endParaRPr lang="en-US" sz="12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srgbClr val="333399"/>
                </a:solidFill>
              </a:rPr>
              <a:t>Hiệu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quả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tách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chất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khô</a:t>
            </a:r>
            <a:r>
              <a:rPr lang="en-US" sz="1200" dirty="0">
                <a:solidFill>
                  <a:srgbClr val="333399"/>
                </a:solidFill>
              </a:rPr>
              <a:t>=15-30%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srgbClr val="333399"/>
                </a:solidFill>
              </a:rPr>
              <a:t>Ít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phải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bảo</a:t>
            </a:r>
            <a:r>
              <a:rPr lang="en-US" sz="1200" dirty="0">
                <a:solidFill>
                  <a:srgbClr val="333399"/>
                </a:solidFill>
              </a:rPr>
              <a:t> d</a:t>
            </a:r>
            <a:r>
              <a:rPr lang="vi-VN" sz="1200" dirty="0">
                <a:solidFill>
                  <a:srgbClr val="333399"/>
                </a:solidFill>
              </a:rPr>
              <a:t>ư</a:t>
            </a:r>
            <a:r>
              <a:rPr lang="en-US" sz="1200" dirty="0" err="1">
                <a:solidFill>
                  <a:srgbClr val="333399"/>
                </a:solidFill>
              </a:rPr>
              <a:t>ỡng</a:t>
            </a:r>
            <a:endParaRPr lang="en-US" sz="12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srgbClr val="333399"/>
                </a:solidFill>
              </a:rPr>
              <a:t>Tiêu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thụ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năng</a:t>
            </a:r>
            <a:r>
              <a:rPr lang="en-US" sz="1200" dirty="0">
                <a:solidFill>
                  <a:srgbClr val="333399"/>
                </a:solidFill>
              </a:rPr>
              <a:t> l</a:t>
            </a:r>
            <a:r>
              <a:rPr lang="vi-VN" sz="1200" dirty="0">
                <a:solidFill>
                  <a:srgbClr val="333399"/>
                </a:solidFill>
              </a:rPr>
              <a:t>ư</a:t>
            </a:r>
            <a:r>
              <a:rPr lang="en-US" sz="1200" dirty="0" err="1">
                <a:solidFill>
                  <a:srgbClr val="333399"/>
                </a:solidFill>
              </a:rPr>
              <a:t>ợng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vừa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phải</a:t>
            </a:r>
            <a:endParaRPr lang="en-US" sz="12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srgbClr val="333399"/>
                </a:solidFill>
              </a:rPr>
              <a:t>Hàm</a:t>
            </a:r>
            <a:r>
              <a:rPr lang="en-US" sz="1200" dirty="0">
                <a:solidFill>
                  <a:srgbClr val="333399"/>
                </a:solidFill>
              </a:rPr>
              <a:t> l</a:t>
            </a:r>
            <a:r>
              <a:rPr lang="vi-VN" sz="1200" dirty="0">
                <a:solidFill>
                  <a:srgbClr val="333399"/>
                </a:solidFill>
              </a:rPr>
              <a:t>ư</a:t>
            </a:r>
            <a:r>
              <a:rPr lang="en-US" sz="1200" dirty="0" err="1">
                <a:solidFill>
                  <a:srgbClr val="333399"/>
                </a:solidFill>
              </a:rPr>
              <a:t>ợng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chất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khô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cao</a:t>
            </a:r>
            <a:r>
              <a:rPr lang="en-US" sz="1200" dirty="0">
                <a:solidFill>
                  <a:srgbClr val="333399"/>
                </a:solidFill>
              </a:rPr>
              <a:t> &gt;30%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794" y="53340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err="1">
                <a:solidFill>
                  <a:srgbClr val="333399"/>
                </a:solidFill>
              </a:rPr>
              <a:t>Đặc</a:t>
            </a:r>
            <a:r>
              <a:rPr lang="en-US" sz="1200" b="1" dirty="0">
                <a:solidFill>
                  <a:srgbClr val="333399"/>
                </a:solidFill>
              </a:rPr>
              <a:t> </a:t>
            </a:r>
            <a:r>
              <a:rPr lang="en-US" sz="1200" b="1" dirty="0" err="1">
                <a:solidFill>
                  <a:srgbClr val="333399"/>
                </a:solidFill>
              </a:rPr>
              <a:t>điểm</a:t>
            </a:r>
            <a:endParaRPr lang="en-US" sz="12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srgbClr val="333399"/>
                </a:solidFill>
              </a:rPr>
              <a:t>Hiệu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quả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tách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chất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khô</a:t>
            </a:r>
            <a:r>
              <a:rPr lang="en-US" sz="1200" dirty="0">
                <a:solidFill>
                  <a:srgbClr val="333399"/>
                </a:solidFill>
              </a:rPr>
              <a:t> =50-60%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>
                <a:solidFill>
                  <a:srgbClr val="333399"/>
                </a:solidFill>
              </a:rPr>
              <a:t>Chi </a:t>
            </a:r>
            <a:r>
              <a:rPr lang="en-US" sz="1200" dirty="0" err="1">
                <a:solidFill>
                  <a:srgbClr val="333399"/>
                </a:solidFill>
              </a:rPr>
              <a:t>phí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bảo</a:t>
            </a:r>
            <a:r>
              <a:rPr lang="en-US" sz="1200" dirty="0">
                <a:solidFill>
                  <a:srgbClr val="333399"/>
                </a:solidFill>
              </a:rPr>
              <a:t> d</a:t>
            </a:r>
            <a:r>
              <a:rPr lang="vi-VN" sz="1200" dirty="0">
                <a:solidFill>
                  <a:srgbClr val="333399"/>
                </a:solidFill>
              </a:rPr>
              <a:t>ư</a:t>
            </a:r>
            <a:r>
              <a:rPr lang="en-US" sz="1200" dirty="0" err="1">
                <a:solidFill>
                  <a:srgbClr val="333399"/>
                </a:solidFill>
              </a:rPr>
              <a:t>ỡng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cao</a:t>
            </a:r>
            <a:r>
              <a:rPr lang="en-US" sz="1200" dirty="0">
                <a:solidFill>
                  <a:srgbClr val="333399"/>
                </a:solidFill>
              </a:rPr>
              <a:t>/chi </a:t>
            </a:r>
            <a:r>
              <a:rPr lang="en-US" sz="1200" dirty="0" err="1">
                <a:solidFill>
                  <a:srgbClr val="333399"/>
                </a:solidFill>
              </a:rPr>
              <a:t>phí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đầu</a:t>
            </a:r>
            <a:r>
              <a:rPr lang="en-US" sz="1200" dirty="0">
                <a:solidFill>
                  <a:srgbClr val="333399"/>
                </a:solidFill>
              </a:rPr>
              <a:t> t</a:t>
            </a:r>
            <a:r>
              <a:rPr lang="vi-VN" sz="1200" dirty="0">
                <a:solidFill>
                  <a:srgbClr val="333399"/>
                </a:solidFill>
              </a:rPr>
              <a:t>ư</a:t>
            </a:r>
            <a:endParaRPr lang="en-US" sz="12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srgbClr val="333399"/>
                </a:solidFill>
              </a:rPr>
              <a:t>Tiêu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thụ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nhiều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năng</a:t>
            </a:r>
            <a:r>
              <a:rPr lang="en-US" sz="1200" dirty="0">
                <a:solidFill>
                  <a:srgbClr val="333399"/>
                </a:solidFill>
              </a:rPr>
              <a:t> l</a:t>
            </a:r>
            <a:r>
              <a:rPr lang="vi-VN" sz="1200" dirty="0">
                <a:solidFill>
                  <a:srgbClr val="333399"/>
                </a:solidFill>
              </a:rPr>
              <a:t>ư</a:t>
            </a:r>
            <a:r>
              <a:rPr lang="en-US" sz="1200" dirty="0" err="1">
                <a:solidFill>
                  <a:srgbClr val="333399"/>
                </a:solidFill>
              </a:rPr>
              <a:t>ợng</a:t>
            </a:r>
            <a:endParaRPr lang="en-US" sz="12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srgbClr val="333399"/>
                </a:solidFill>
              </a:rPr>
              <a:t>Hàm</a:t>
            </a:r>
            <a:r>
              <a:rPr lang="en-US" sz="1200" dirty="0">
                <a:solidFill>
                  <a:srgbClr val="333399"/>
                </a:solidFill>
              </a:rPr>
              <a:t> l</a:t>
            </a:r>
            <a:r>
              <a:rPr lang="vi-VN" sz="1200" dirty="0">
                <a:solidFill>
                  <a:srgbClr val="333399"/>
                </a:solidFill>
              </a:rPr>
              <a:t>ư</a:t>
            </a:r>
            <a:r>
              <a:rPr lang="en-US" sz="1200" dirty="0" err="1">
                <a:solidFill>
                  <a:srgbClr val="333399"/>
                </a:solidFill>
              </a:rPr>
              <a:t>ợng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chất</a:t>
            </a:r>
            <a:r>
              <a:rPr lang="en-US" sz="1200" dirty="0">
                <a:solidFill>
                  <a:srgbClr val="333399"/>
                </a:solidFill>
              </a:rPr>
              <a:t> </a:t>
            </a:r>
            <a:r>
              <a:rPr lang="en-US" sz="1200" dirty="0" err="1">
                <a:solidFill>
                  <a:srgbClr val="333399"/>
                </a:solidFill>
              </a:rPr>
              <a:t>khô</a:t>
            </a:r>
            <a:r>
              <a:rPr lang="en-US" sz="1200" dirty="0">
                <a:solidFill>
                  <a:srgbClr val="333399"/>
                </a:solidFill>
              </a:rPr>
              <a:t> &gt;25%</a:t>
            </a:r>
          </a:p>
        </p:txBody>
      </p:sp>
    </p:spTree>
    <p:extLst>
      <p:ext uri="{BB962C8B-B14F-4D97-AF65-F5344CB8AC3E}">
        <p14:creationId xmlns:p14="http://schemas.microsoft.com/office/powerpoint/2010/main" val="141482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da-DK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Cân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ở Vietnam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Ví dụ v</a:t>
            </a:r>
            <a:r>
              <a:rPr lang="en-US" sz="2400" b="1" dirty="0" err="1"/>
              <a:t>ới</a:t>
            </a:r>
            <a:r>
              <a:rPr lang="da-DK" sz="2400" b="1" dirty="0"/>
              <a:t> 1000 l</a:t>
            </a:r>
            <a:r>
              <a:rPr lang="en-US" sz="2400" b="1" dirty="0" err="1"/>
              <a:t>ợn</a:t>
            </a:r>
            <a:r>
              <a:rPr lang="en-US" sz="2400" b="1" dirty="0"/>
              <a:t> </a:t>
            </a:r>
            <a:r>
              <a:rPr lang="en-US" sz="2400" b="1" dirty="0" err="1"/>
              <a:t>thịt</a:t>
            </a:r>
            <a:endParaRPr lang="da-DK" sz="2400" b="1" dirty="0"/>
          </a:p>
        </p:txBody>
      </p:sp>
      <p:pic>
        <p:nvPicPr>
          <p:cNvPr id="9" name="Picture 8" descr="Billedresultat for screw press dewatering efficiency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392" y="3264622"/>
            <a:ext cx="1981200" cy="914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28600" y="1984101"/>
            <a:ext cx="35814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1000 l</a:t>
            </a:r>
            <a:r>
              <a:rPr lang="en-US" sz="1400" dirty="0" err="1"/>
              <a:t>ợn</a:t>
            </a:r>
            <a:r>
              <a:rPr lang="da-DK" sz="1400" dirty="0"/>
              <a:t> (50 kg)</a:t>
            </a:r>
          </a:p>
          <a:p>
            <a:r>
              <a:rPr lang="da-DK" sz="1400" dirty="0"/>
              <a:t>Phân: 2,5 kg/ngày (10% chất khô)</a:t>
            </a:r>
          </a:p>
          <a:p>
            <a:r>
              <a:rPr lang="da-DK" sz="1400" dirty="0"/>
              <a:t>N</a:t>
            </a:r>
            <a:r>
              <a:rPr lang="vi-VN" sz="1400" dirty="0"/>
              <a:t>ư</a:t>
            </a:r>
            <a:r>
              <a:rPr lang="en-US" sz="1400" dirty="0" err="1"/>
              <a:t>ớc</a:t>
            </a:r>
            <a:r>
              <a:rPr lang="da-DK" sz="1400" dirty="0"/>
              <a:t>: 15000 kg </a:t>
            </a:r>
          </a:p>
          <a:p>
            <a:r>
              <a:rPr lang="da-DK" sz="1400" dirty="0"/>
              <a:t>Bùn thải: 17500 kg/ngày (1,43% chất khô)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830317" y="3344815"/>
            <a:ext cx="188983" cy="305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Box 12"/>
          <p:cNvSpPr txBox="1"/>
          <p:nvPr/>
        </p:nvSpPr>
        <p:spPr>
          <a:xfrm>
            <a:off x="207364" y="3768925"/>
            <a:ext cx="3581400" cy="307777"/>
          </a:xfrm>
          <a:prstGeom prst="rect">
            <a:avLst/>
          </a:prstGeom>
          <a:solidFill>
            <a:srgbClr val="E9E4E3"/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Bùn thải: 17500 kg/ngày (1,43% chất khô)</a:t>
            </a:r>
          </a:p>
        </p:txBody>
      </p:sp>
      <p:sp>
        <p:nvSpPr>
          <p:cNvPr id="12" name="Right Arrow 11"/>
          <p:cNvSpPr/>
          <p:nvPr/>
        </p:nvSpPr>
        <p:spPr>
          <a:xfrm rot="19721249" flipV="1">
            <a:off x="3740088" y="3147211"/>
            <a:ext cx="1684043" cy="234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5494407" y="1506403"/>
            <a:ext cx="2879585" cy="738664"/>
          </a:xfrm>
          <a:prstGeom prst="rect">
            <a:avLst/>
          </a:prstGeom>
          <a:solidFill>
            <a:srgbClr val="ECD8D8"/>
          </a:solidFill>
        </p:spPr>
        <p:txBody>
          <a:bodyPr wrap="square" rtlCol="0">
            <a:spAutoFit/>
          </a:bodyPr>
          <a:lstStyle/>
          <a:p>
            <a:r>
              <a:rPr lang="da-DK" sz="1400" b="1" dirty="0"/>
              <a:t>Hiệu quả lắng</a:t>
            </a:r>
            <a:r>
              <a:rPr lang="da-DK" sz="1400" dirty="0"/>
              <a:t>: 80% chất khô</a:t>
            </a:r>
          </a:p>
          <a:p>
            <a:r>
              <a:rPr lang="da-DK" sz="1400" dirty="0"/>
              <a:t>Lắng: 3333 kg/ngày (6% chất khô)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849647" y="4210431"/>
            <a:ext cx="190500" cy="411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xtBox 18"/>
          <p:cNvSpPr txBox="1"/>
          <p:nvPr/>
        </p:nvSpPr>
        <p:spPr>
          <a:xfrm>
            <a:off x="330879" y="4722752"/>
            <a:ext cx="3326721" cy="523220"/>
          </a:xfrm>
          <a:prstGeom prst="rect">
            <a:avLst/>
          </a:prstGeom>
          <a:solidFill>
            <a:srgbClr val="FAFBC9"/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N</a:t>
            </a:r>
            <a:r>
              <a:rPr lang="vi-VN" sz="1400" dirty="0"/>
              <a:t>ư</a:t>
            </a:r>
            <a:r>
              <a:rPr lang="en-US" sz="1400" dirty="0" err="1"/>
              <a:t>ớc</a:t>
            </a:r>
            <a:r>
              <a:rPr lang="en-US" sz="1400" dirty="0"/>
              <a:t> </a:t>
            </a:r>
            <a:r>
              <a:rPr lang="en-US" sz="1400" dirty="0" err="1"/>
              <a:t>xả</a:t>
            </a:r>
            <a:endParaRPr lang="da-DK" sz="1400" dirty="0"/>
          </a:p>
          <a:p>
            <a:r>
              <a:rPr lang="da-DK" sz="1400" dirty="0"/>
              <a:t>14167 kg/ngày (0,4% chất khô)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849647" y="5509905"/>
            <a:ext cx="190500" cy="357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Box 20"/>
          <p:cNvSpPr txBox="1"/>
          <p:nvPr/>
        </p:nvSpPr>
        <p:spPr>
          <a:xfrm>
            <a:off x="1253302" y="5875516"/>
            <a:ext cx="1320647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dirty="0"/>
              <a:t>Bể KSH</a:t>
            </a:r>
          </a:p>
        </p:txBody>
      </p:sp>
      <p:sp>
        <p:nvSpPr>
          <p:cNvPr id="22" name="Right Arrow 21"/>
          <p:cNvSpPr/>
          <p:nvPr/>
        </p:nvSpPr>
        <p:spPr>
          <a:xfrm rot="2976246" flipV="1">
            <a:off x="7038327" y="4667631"/>
            <a:ext cx="1128608" cy="194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6153509" y="5475667"/>
            <a:ext cx="2879585" cy="738664"/>
          </a:xfrm>
          <a:prstGeom prst="rect">
            <a:avLst/>
          </a:prstGeom>
          <a:solidFill>
            <a:srgbClr val="ECD8D8"/>
          </a:solidFill>
        </p:spPr>
        <p:txBody>
          <a:bodyPr wrap="square" rtlCol="0">
            <a:spAutoFit/>
          </a:bodyPr>
          <a:lstStyle/>
          <a:p>
            <a:r>
              <a:rPr lang="da-DK" sz="1400" b="1" dirty="0"/>
              <a:t>Trục vít</a:t>
            </a:r>
          </a:p>
          <a:p>
            <a:r>
              <a:rPr lang="da-DK" sz="1400" b="1" dirty="0"/>
              <a:t>Hiệu quả</a:t>
            </a:r>
            <a:r>
              <a:rPr lang="da-DK" sz="1400" dirty="0"/>
              <a:t>: 35% chất khô</a:t>
            </a:r>
          </a:p>
          <a:p>
            <a:r>
              <a:rPr lang="da-DK" sz="1400" dirty="0"/>
              <a:t>Rắn: 233 kg/ngày (30% chất khô)</a:t>
            </a:r>
          </a:p>
        </p:txBody>
      </p:sp>
      <p:sp>
        <p:nvSpPr>
          <p:cNvPr id="25" name="Right Arrow 24"/>
          <p:cNvSpPr/>
          <p:nvPr/>
        </p:nvSpPr>
        <p:spPr>
          <a:xfrm rot="7623186" flipV="1">
            <a:off x="5213514" y="4696093"/>
            <a:ext cx="1217380" cy="137734"/>
          </a:xfrm>
          <a:prstGeom prst="rightArrow">
            <a:avLst>
              <a:gd name="adj1" fmla="val 709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xtBox 25"/>
          <p:cNvSpPr txBox="1"/>
          <p:nvPr/>
        </p:nvSpPr>
        <p:spPr>
          <a:xfrm>
            <a:off x="3592304" y="5580641"/>
            <a:ext cx="2133600" cy="523220"/>
          </a:xfrm>
          <a:prstGeom prst="rect">
            <a:avLst/>
          </a:prstGeom>
          <a:solidFill>
            <a:srgbClr val="FAFBC9"/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N</a:t>
            </a:r>
            <a:r>
              <a:rPr lang="vi-VN" sz="1400" dirty="0"/>
              <a:t>ư</a:t>
            </a:r>
            <a:r>
              <a:rPr lang="en-US" sz="1400" dirty="0" err="1"/>
              <a:t>ớc</a:t>
            </a:r>
            <a:r>
              <a:rPr lang="en-US" sz="1400" dirty="0"/>
              <a:t> </a:t>
            </a:r>
            <a:r>
              <a:rPr lang="en-US" sz="1400" dirty="0" err="1"/>
              <a:t>xả</a:t>
            </a:r>
            <a:r>
              <a:rPr lang="da-DK" sz="1400" dirty="0"/>
              <a:t>: 3100 kg/ngày (4,1 % chất khô)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754742" y="2874624"/>
            <a:ext cx="179458" cy="348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649" name="Right Arrow 27648"/>
          <p:cNvSpPr/>
          <p:nvPr/>
        </p:nvSpPr>
        <p:spPr>
          <a:xfrm rot="10800000">
            <a:off x="2731741" y="6030218"/>
            <a:ext cx="516269" cy="23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650" name="TextBox 27649"/>
          <p:cNvSpPr txBox="1"/>
          <p:nvPr/>
        </p:nvSpPr>
        <p:spPr>
          <a:xfrm>
            <a:off x="7673934" y="457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7%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04113" y="45145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93%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00913" y="33831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89009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en-US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Ủ Compost			</a:t>
            </a:r>
            <a:r>
              <a:rPr lang="vi-VN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Ư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</a:t>
            </a:r>
            <a:r>
              <a:rPr lang="vi-VN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ư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ợc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điểm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424" y="1524000"/>
            <a:ext cx="74199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Ưu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ủ compost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thải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so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trực</a:t>
            </a:r>
            <a:r>
              <a:rPr lang="en-US" sz="2400" b="1" dirty="0"/>
              <a:t>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cỏ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cỏ</a:t>
            </a:r>
            <a:r>
              <a:rPr lang="en-US" dirty="0"/>
              <a:t> </a:t>
            </a:r>
            <a:r>
              <a:rPr lang="en-US" dirty="0" err="1"/>
              <a:t>dại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vi </a:t>
            </a:r>
            <a:r>
              <a:rPr lang="en-US" dirty="0" err="1"/>
              <a:t>sinh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Giảm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ẩm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hôi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,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,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 </a:t>
            </a:r>
          </a:p>
          <a:p>
            <a:endParaRPr lang="en-US" b="1" dirty="0"/>
          </a:p>
          <a:p>
            <a:r>
              <a:rPr lang="en-US" sz="2400" b="1" dirty="0" err="1"/>
              <a:t>Nh</a:t>
            </a:r>
            <a:r>
              <a:rPr lang="vi-VN" sz="2400" b="1" dirty="0"/>
              <a:t>ư</a:t>
            </a:r>
            <a:r>
              <a:rPr lang="en-US" sz="2400" b="1" dirty="0" err="1"/>
              <a:t>ợc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lắp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độn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thao </a:t>
            </a:r>
            <a:r>
              <a:rPr lang="en-US" dirty="0" err="1"/>
              <a:t>tác</a:t>
            </a:r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245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9416"/>
            <a:ext cx="8382000" cy="5755395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en-US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Ủ Compost					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Quá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trình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4066" y="63362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(A) S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ơ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chế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, (B)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sinh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nhiệt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, (C)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nguội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dần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(D)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chín</a:t>
            </a:r>
            <a:endParaRPr lang="da-DK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4038600"/>
            <a:ext cx="16002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0" y="3657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30 ngày</a:t>
            </a:r>
          </a:p>
        </p:txBody>
      </p:sp>
    </p:spTree>
    <p:extLst>
      <p:ext uri="{BB962C8B-B14F-4D97-AF65-F5344CB8AC3E}">
        <p14:creationId xmlns:p14="http://schemas.microsoft.com/office/powerpoint/2010/main" val="158562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2425" y="222250"/>
            <a:ext cx="8440738" cy="766763"/>
          </a:xfrm>
        </p:spPr>
        <p:txBody>
          <a:bodyPr/>
          <a:lstStyle/>
          <a:p>
            <a:r>
              <a:rPr lang="da-DK" altLang="en-US"/>
              <a:t>Gas use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75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Ủ Compost			                	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Phân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lợn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AdvGulliv-R"/>
              </a:rPr>
              <a:t>Đống ủ 60% phân l</a:t>
            </a:r>
            <a:r>
              <a:rPr lang="en-US" dirty="0" err="1">
                <a:latin typeface="AdvGulliv-R"/>
              </a:rPr>
              <a:t>ợn</a:t>
            </a:r>
            <a:r>
              <a:rPr lang="da-DK" dirty="0">
                <a:latin typeface="AdvGulliv-R"/>
              </a:rPr>
              <a:t> + 40% trấu</a:t>
            </a:r>
            <a:endParaRPr lang="en-US" dirty="0">
              <a:latin typeface="AdvGulliv-R"/>
            </a:endParaRPr>
          </a:p>
          <a:p>
            <a:r>
              <a:rPr lang="en-US" dirty="0" err="1">
                <a:latin typeface="AdvGulliv-R"/>
              </a:rPr>
              <a:t>Đống</a:t>
            </a:r>
            <a:r>
              <a:rPr lang="en-US" dirty="0">
                <a:latin typeface="AdvGulliv-R"/>
              </a:rPr>
              <a:t> ủ 67% </a:t>
            </a:r>
            <a:r>
              <a:rPr lang="en-US" dirty="0" err="1">
                <a:latin typeface="AdvGulliv-R"/>
              </a:rPr>
              <a:t>phân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bò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sữa</a:t>
            </a:r>
            <a:r>
              <a:rPr lang="en-US" dirty="0">
                <a:latin typeface="AdvGulliv-R"/>
              </a:rPr>
              <a:t> + 33% </a:t>
            </a:r>
            <a:r>
              <a:rPr lang="en-US" dirty="0" err="1">
                <a:latin typeface="AdvGulliv-R"/>
              </a:rPr>
              <a:t>trấu</a:t>
            </a:r>
            <a:r>
              <a:rPr lang="en-US" dirty="0">
                <a:latin typeface="AdvGulliv-R"/>
              </a:rPr>
              <a:t>, </a:t>
            </a:r>
          </a:p>
          <a:p>
            <a:r>
              <a:rPr lang="en-US" dirty="0" err="1">
                <a:latin typeface="AdvGulliv-R"/>
              </a:rPr>
              <a:t>Tỷ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lệ</a:t>
            </a:r>
            <a:r>
              <a:rPr lang="en-US" dirty="0">
                <a:latin typeface="AdvGulliv-R"/>
              </a:rPr>
              <a:t> </a:t>
            </a:r>
            <a:r>
              <a:rPr lang="en-US" dirty="0">
                <a:latin typeface="AdvGulliv-I"/>
              </a:rPr>
              <a:t>C</a:t>
            </a:r>
            <a:r>
              <a:rPr lang="en-US" dirty="0">
                <a:latin typeface="AdvGulliv-R"/>
              </a:rPr>
              <a:t>/</a:t>
            </a:r>
            <a:r>
              <a:rPr lang="en-US" dirty="0">
                <a:latin typeface="AdvGulliv-I"/>
              </a:rPr>
              <a:t>N </a:t>
            </a:r>
            <a:r>
              <a:rPr lang="en-US" dirty="0" err="1">
                <a:latin typeface="AdvGulliv-R"/>
              </a:rPr>
              <a:t>trên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lý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thuyết</a:t>
            </a:r>
            <a:r>
              <a:rPr lang="en-US" dirty="0">
                <a:latin typeface="AdvGulliv-R"/>
              </a:rPr>
              <a:t> </a:t>
            </a:r>
            <a:r>
              <a:rPr lang="en-US" dirty="0" err="1">
                <a:latin typeface="AdvGulliv-R"/>
              </a:rPr>
              <a:t>là</a:t>
            </a:r>
            <a:r>
              <a:rPr lang="en-US" dirty="0">
                <a:latin typeface="AdvGulliv-R"/>
              </a:rPr>
              <a:t> 35 </a:t>
            </a:r>
            <a:r>
              <a:rPr lang="en-US" dirty="0" err="1">
                <a:latin typeface="AdvGulliv-R"/>
              </a:rPr>
              <a:t>đến</a:t>
            </a:r>
            <a:r>
              <a:rPr lang="en-US" dirty="0">
                <a:latin typeface="AdvGulliv-R"/>
              </a:rPr>
              <a:t> 40.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582952"/>
            <a:ext cx="8197312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5" y="6096000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10 ngày đảo trộn một lần</a:t>
            </a:r>
          </a:p>
        </p:txBody>
      </p:sp>
    </p:spTree>
    <p:extLst>
      <p:ext uri="{BB962C8B-B14F-4D97-AF65-F5344CB8AC3E}">
        <p14:creationId xmlns:p14="http://schemas.microsoft.com/office/powerpoint/2010/main" val="2793138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</TotalTime>
  <Words>1406</Words>
  <Application>Microsoft Office PowerPoint</Application>
  <PresentationFormat>On-screen Show (4:3)</PresentationFormat>
  <Paragraphs>242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SPW 9.0 Graph</vt:lpstr>
      <vt:lpstr> Công nghệ ủ phân compost hiện đại và sử dụng phụ phẩm khí sinh học</vt:lpstr>
      <vt:lpstr>Gas use</vt:lpstr>
      <vt:lpstr>Gas use</vt:lpstr>
      <vt:lpstr>Gas use</vt:lpstr>
      <vt:lpstr>Gas use</vt:lpstr>
      <vt:lpstr>Gas use</vt:lpstr>
      <vt:lpstr>Gas use</vt:lpstr>
      <vt:lpstr>Gas use</vt:lpstr>
      <vt:lpstr>Gas use</vt:lpstr>
      <vt:lpstr>Gas use</vt:lpstr>
      <vt:lpstr>Gas use</vt:lpstr>
      <vt:lpstr>Gas use</vt:lpstr>
      <vt:lpstr>Manure handling today</vt:lpstr>
      <vt:lpstr>Manure handling today</vt:lpstr>
      <vt:lpstr>PowerPoint Presentation</vt:lpstr>
      <vt:lpstr>PowerPoint Presentation</vt:lpstr>
      <vt:lpstr>Xin cảm ơn</vt:lpstr>
    </vt:vector>
  </TitlesOfParts>
  <Company>Paragon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Technology: Introduction</dc:title>
  <dc:creator>user</dc:creator>
  <cp:lastModifiedBy>Cty TNHH Thien Son</cp:lastModifiedBy>
  <cp:revision>496</cp:revision>
  <cp:lastPrinted>2016-11-15T06:54:30Z</cp:lastPrinted>
  <dcterms:created xsi:type="dcterms:W3CDTF">2011-07-26T08:35:39Z</dcterms:created>
  <dcterms:modified xsi:type="dcterms:W3CDTF">2017-12-18T10:02:18Z</dcterms:modified>
</cp:coreProperties>
</file>