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303" r:id="rId3"/>
    <p:sldId id="302" r:id="rId4"/>
    <p:sldId id="304" r:id="rId5"/>
    <p:sldId id="332" r:id="rId6"/>
    <p:sldId id="333" r:id="rId7"/>
    <p:sldId id="257" r:id="rId8"/>
    <p:sldId id="284" r:id="rId9"/>
    <p:sldId id="258" r:id="rId10"/>
    <p:sldId id="305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7" r:id="rId22"/>
    <p:sldId id="298" r:id="rId23"/>
    <p:sldId id="295" r:id="rId24"/>
    <p:sldId id="296" r:id="rId25"/>
    <p:sldId id="334" r:id="rId26"/>
    <p:sldId id="335" r:id="rId27"/>
    <p:sldId id="299" r:id="rId28"/>
    <p:sldId id="300" r:id="rId29"/>
    <p:sldId id="301" r:id="rId30"/>
    <p:sldId id="306" r:id="rId31"/>
    <p:sldId id="307" r:id="rId32"/>
    <p:sldId id="308" r:id="rId33"/>
    <p:sldId id="309" r:id="rId34"/>
    <p:sldId id="310" r:id="rId35"/>
    <p:sldId id="311" r:id="rId36"/>
    <p:sldId id="316" r:id="rId37"/>
    <p:sldId id="313" r:id="rId38"/>
    <p:sldId id="323" r:id="rId39"/>
    <p:sldId id="324" r:id="rId40"/>
    <p:sldId id="28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9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A4266-9241-40C0-9C68-3229F84C38FE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AFD5F-BEA8-4211-AC9B-25BA6816E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33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67159-9EF3-4995-8D80-8B5098BC215E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317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2615-BF48-4607-82BF-5F1E0130D98B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A3F0-D3ED-43AD-8D01-0444E60969A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2615-BF48-4607-82BF-5F1E0130D98B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A3F0-D3ED-43AD-8D01-0444E6096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2615-BF48-4607-82BF-5F1E0130D98B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A3F0-D3ED-43AD-8D01-0444E6096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2615-BF48-4607-82BF-5F1E0130D98B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A3F0-D3ED-43AD-8D01-0444E60969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2615-BF48-4607-82BF-5F1E0130D98B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A3F0-D3ED-43AD-8D01-0444E6096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2615-BF48-4607-82BF-5F1E0130D98B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A3F0-D3ED-43AD-8D01-0444E60969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2615-BF48-4607-82BF-5F1E0130D98B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A3F0-D3ED-43AD-8D01-0444E60969A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2615-BF48-4607-82BF-5F1E0130D98B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A3F0-D3ED-43AD-8D01-0444E6096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2615-BF48-4607-82BF-5F1E0130D98B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A3F0-D3ED-43AD-8D01-0444E6096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2615-BF48-4607-82BF-5F1E0130D98B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A3F0-D3ED-43AD-8D01-0444E6096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E2615-BF48-4607-82BF-5F1E0130D98B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A3F0-D3ED-43AD-8D01-0444E60969A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95E2615-BF48-4607-82BF-5F1E0130D98B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03A3F0-D3ED-43AD-8D01-0444E60969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hyperlink" Target="http://ja.wikipedia.org/wiki/%E3%83%95%E3%82%A1%E3%82%A4%E3%83%AB:Toilets_unisex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mtClean="0"/>
              <a:t>CÔNG </a:t>
            </a:r>
            <a:r>
              <a:rPr lang="en-US" b="1"/>
              <a:t>TY CỔ PHẦN PHÂN BÓN VÀ DVTH BÌNH ĐỊNH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3345359"/>
            <a:ext cx="88392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morning" dir="t"/>
            </a:scene3d>
            <a:sp3d contourW="12700">
              <a:bevelB w="38100" h="38100" prst="relaxedInset"/>
              <a:contourClr>
                <a:srgbClr val="002060"/>
              </a:contourClr>
            </a:sp3d>
          </a:bodyPr>
          <a:lstStyle/>
          <a:p>
            <a:pPr algn="ctr"/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XU HƯỚNG SỬ DỤNG SẢN PHẨM THIÊN NHIÊN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 GIẤM GỖ SINH HỌC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 XỬ LÝ CHẤT THẢI </a:t>
            </a:r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CHĂN NUÔI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00020" y="6183868"/>
            <a:ext cx="3491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/>
              <a:t>Hải Phòng, </a:t>
            </a:r>
            <a:r>
              <a:rPr lang="en-US" b="1"/>
              <a:t>tháng </a:t>
            </a:r>
            <a:r>
              <a:rPr lang="en-US" b="1" smtClean="0"/>
              <a:t>12 </a:t>
            </a:r>
            <a:r>
              <a:rPr lang="en-US" b="1"/>
              <a:t>năm </a:t>
            </a:r>
            <a:r>
              <a:rPr lang="en-US" b="1" smtClean="0"/>
              <a:t>2017</a:t>
            </a:r>
            <a:endParaRPr lang="en-US"/>
          </a:p>
        </p:txBody>
      </p:sp>
      <p:pic>
        <p:nvPicPr>
          <p:cNvPr id="8" name="Picture 3" descr="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4708" y="858371"/>
            <a:ext cx="235900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2"/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704809" y="4766520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MIRACULOUS - HÓA CHẤT TỰ NHIÊN KỲ DIỆU</a:t>
            </a:r>
          </a:p>
          <a:p>
            <a:pPr algn="ctr">
              <a:spcBef>
                <a:spcPct val="0"/>
              </a:spcBef>
            </a:pPr>
            <a:r>
              <a:rPr lang="en-US" altLang="ja-JP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ja-JP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ja-JP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TS. </a:t>
            </a:r>
            <a:r>
              <a:rPr lang="en-US" altLang="ja-JP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altLang="ja-JP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ja-JP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altLang="ja-JP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 Latitude E6510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9567" y="600618"/>
            <a:ext cx="5448758" cy="609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9399" y="152400"/>
            <a:ext cx="8869095" cy="461665"/>
          </a:xfrm>
          <a:prstGeom prst="rect">
            <a:avLst/>
          </a:prstGeom>
        </p:spPr>
        <p:txBody>
          <a:bodyPr wrap="none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pt-BR" sz="2400" b="1" smtClean="0">
                <a:latin typeface="Times New Roman" pitchFamily="18" charset="0"/>
                <a:cs typeface="Times New Roman" pitchFamily="18" charset="0"/>
              </a:rPr>
              <a:t>KẾT QUẢ PHÂN TÍCH THÀNH PHẦN, TÍNH CHẤT GIẤM GỖ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33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3183" y="228599"/>
            <a:ext cx="3215176" cy="461665"/>
          </a:xfrm>
          <a:prstGeom prst="rect">
            <a:avLst/>
          </a:prstGeom>
        </p:spPr>
        <p:txBody>
          <a:bodyPr wrap="none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pt-BR" sz="2400" b="1" smtClean="0">
                <a:latin typeface="Times New Roman" pitchFamily="18" charset="0"/>
                <a:cs typeface="Times New Roman" pitchFamily="18" charset="0"/>
              </a:rPr>
              <a:t>ĐẶC TÍNH GIẤM GỖ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6" y="914400"/>
            <a:ext cx="9139082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Kháng viêm, kháng khuẩn, chống oxy hóa, có khả năng hòa tan và trộn lẫn vô hạn trong môi trường nước và không khí, có mùi khói đặc trưng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en-US" sz="2000" b="1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Phân hủy nhanh các chất hữu cơ, kiềm hãm các chất khí bay hơi như NH</a:t>
            </a:r>
            <a:r>
              <a:rPr lang="en-US" sz="2000" b="1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en-US" sz="20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S, NH</a:t>
            </a:r>
            <a:r>
              <a:rPr lang="en-US" sz="2000" b="1" baseline="-25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, NO</a:t>
            </a:r>
            <a:r>
              <a:rPr lang="en-US" sz="20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, NO</a:t>
            </a:r>
            <a:r>
              <a:rPr lang="en-US" sz="2000" b="1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,.. 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en-US" sz="2000" b="1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giảm mùi hôi phát sinh từ các nguồn rác thải hữu cơ, chuồng trại chăn nuôi, phân thải, nước thải,... </a:t>
            </a:r>
          </a:p>
        </p:txBody>
      </p:sp>
      <p:pic>
        <p:nvPicPr>
          <p:cNvPr id="8" name="Picture 2" descr="C:\Users\rosa\Pictures\img13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0775" y="4114800"/>
            <a:ext cx="29940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IMG_395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6975" y="4084114"/>
            <a:ext cx="2994025" cy="226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58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55126" y="228599"/>
            <a:ext cx="7033657" cy="830997"/>
          </a:xfrm>
          <a:prstGeom prst="rect">
            <a:avLst/>
          </a:prstGeom>
        </p:spPr>
        <p:txBody>
          <a:bodyPr wrap="none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pt-BR" sz="2400" b="1" smtClean="0">
                <a:latin typeface="Times New Roman" pitchFamily="18" charset="0"/>
                <a:cs typeface="Times New Roman" pitchFamily="18" charset="0"/>
              </a:rPr>
              <a:t>HOẠT TÍNH KHÁNG VI SINH VẬT KIỂM ĐỊNH </a:t>
            </a:r>
          </a:p>
          <a:p>
            <a:pPr algn="ctr"/>
            <a:r>
              <a:rPr lang="pt-BR" sz="2400" b="1" smtClean="0">
                <a:latin typeface="Times New Roman" pitchFamily="18" charset="0"/>
                <a:cs typeface="Times New Roman" pitchFamily="18" charset="0"/>
              </a:rPr>
              <a:t>CỦA GIẤM GỖ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595477"/>
              </p:ext>
            </p:extLst>
          </p:nvPr>
        </p:nvGraphicFramePr>
        <p:xfrm>
          <a:off x="152402" y="1356360"/>
          <a:ext cx="8839199" cy="3596640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1981198"/>
                <a:gridCol w="1752600"/>
                <a:gridCol w="1165327"/>
                <a:gridCol w="1066656"/>
                <a:gridCol w="2873418"/>
              </a:tblGrid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lang="en-US" sz="18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số</a:t>
                      </a:r>
                      <a:endParaRPr lang="en-US" sz="18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9" marR="44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smtClean="0">
                          <a:solidFill>
                            <a:schemeClr val="accent1"/>
                          </a:solidFill>
                          <a:effectLst/>
                        </a:rPr>
                        <a:t>Chủng</a:t>
                      </a:r>
                      <a:r>
                        <a:rPr lang="en-US" sz="1800" baseline="0" smtClean="0">
                          <a:solidFill>
                            <a:schemeClr val="accent1"/>
                          </a:solidFill>
                          <a:effectLst/>
                        </a:rPr>
                        <a:t> vi sinh vật kiểm định</a:t>
                      </a:r>
                      <a:endParaRPr lang="en-US" sz="18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9" marR="44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smtClean="0">
                          <a:solidFill>
                            <a:schemeClr val="accent1"/>
                          </a:solidFill>
                          <a:effectLst/>
                        </a:rPr>
                        <a:t>Phương pháp</a:t>
                      </a:r>
                      <a:endParaRPr lang="en-US" sz="18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9" marR="44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Đường kính vòng ức chế</a:t>
                      </a:r>
                    </a:p>
                    <a:p>
                      <a:pPr algn="ctr"/>
                      <a:r>
                        <a:rPr lang="en-US" sz="1800" b="1" kern="120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(D-d) mm</a:t>
                      </a:r>
                      <a:endParaRPr lang="en-US" sz="1800" b="1" kern="120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149" marR="44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smtClean="0">
                          <a:solidFill>
                            <a:schemeClr val="accent1"/>
                          </a:solidFill>
                          <a:effectLst/>
                        </a:rPr>
                        <a:t>Kết</a:t>
                      </a:r>
                      <a:r>
                        <a:rPr lang="en-US" sz="1800" baseline="0" smtClean="0">
                          <a:solidFill>
                            <a:schemeClr val="accent1"/>
                          </a:solidFill>
                          <a:effectLst/>
                        </a:rPr>
                        <a:t> luận</a:t>
                      </a:r>
                      <a:endParaRPr lang="en-US" sz="18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9" marR="44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79062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Kháng vi khuẩn Gram (+)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i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Bacillus subtilis</a:t>
                      </a: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 ATCC 6633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Khuếch tán trong thạch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15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Khả năng kháng vi khuẩn Gram (+) tương đối mạnh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Kháng vi khuẩn Gram (-)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i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E. coli</a:t>
                      </a: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 </a:t>
                      </a: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 ATCC </a:t>
                      </a: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25.922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5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20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Khả năng kháng vi khuẩn Gram (-) rất mạnh 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Kháng nấm mốc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i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F</a:t>
                      </a:r>
                      <a:r>
                        <a:rPr lang="en-US" sz="1800" b="1" i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. oxysporum</a:t>
                      </a: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 VCM3028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5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18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Khả năng kháng nấm mốc mạnh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Kháng nấm men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i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S. cerevisiae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5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6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Kháng nấm men yếu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492556" y="5193268"/>
            <a:ext cx="6158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>
                <a:latin typeface="Times New Roman"/>
                <a:ea typeface="Calibri"/>
              </a:rPr>
              <a:t>Ghi chú: D: Đường kính vòng ức chế; d: Đường kính lỗ thạch</a:t>
            </a:r>
          </a:p>
        </p:txBody>
      </p:sp>
    </p:spTree>
    <p:extLst>
      <p:ext uri="{BB962C8B-B14F-4D97-AF65-F5344CB8AC3E}">
        <p14:creationId xmlns:p14="http://schemas.microsoft.com/office/powerpoint/2010/main" val="58850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361643" y="228599"/>
            <a:ext cx="4420634" cy="461665"/>
          </a:xfrm>
          <a:prstGeom prst="rect">
            <a:avLst/>
          </a:prstGeom>
        </p:spPr>
        <p:txBody>
          <a:bodyPr wrap="none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pt-BR" sz="2400" b="1" smtClean="0">
                <a:latin typeface="Times New Roman" pitchFamily="18" charset="0"/>
                <a:cs typeface="Times New Roman" pitchFamily="18" charset="0"/>
              </a:rPr>
              <a:t>KHÁNG VI KHUẨN GRAM (-)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1980941" y="897632"/>
            <a:ext cx="5182117" cy="5018069"/>
            <a:chOff x="0" y="0"/>
            <a:chExt cx="28765" cy="28765"/>
          </a:xfrm>
        </p:grpSpPr>
        <p:pic>
          <p:nvPicPr>
            <p:cNvPr id="31" name="Picture 30" descr="khang G-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765" cy="28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2" name="Group 31"/>
            <p:cNvGrpSpPr>
              <a:grpSpLocks/>
            </p:cNvGrpSpPr>
            <p:nvPr/>
          </p:nvGrpSpPr>
          <p:grpSpPr bwMode="auto">
            <a:xfrm>
              <a:off x="5388" y="7043"/>
              <a:ext cx="18103" cy="16670"/>
              <a:chOff x="-231" y="470"/>
              <a:chExt cx="18103" cy="16670"/>
            </a:xfrm>
          </p:grpSpPr>
          <p:sp>
            <p:nvSpPr>
              <p:cNvPr id="33" name="Text Box 2"/>
              <p:cNvSpPr txBox="1">
                <a:spLocks noChangeArrowheads="1"/>
              </p:cNvSpPr>
              <p:nvPr/>
            </p:nvSpPr>
            <p:spPr bwMode="auto">
              <a:xfrm>
                <a:off x="-231" y="3879"/>
                <a:ext cx="3815" cy="50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>
                    <a:effectLst/>
                    <a:latin typeface="Times New Roman"/>
                    <a:ea typeface="Calibri"/>
                  </a:rPr>
                  <a:t>1</a:t>
                </a:r>
              </a:p>
            </p:txBody>
          </p:sp>
          <p:sp>
            <p:nvSpPr>
              <p:cNvPr id="34" name="Text Box 7"/>
              <p:cNvSpPr txBox="1">
                <a:spLocks noChangeArrowheads="1"/>
              </p:cNvSpPr>
              <p:nvPr/>
            </p:nvSpPr>
            <p:spPr bwMode="auto">
              <a:xfrm>
                <a:off x="2476" y="11906"/>
                <a:ext cx="3816" cy="5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b="1">
                    <a:effectLst/>
                    <a:latin typeface="Times New Roman"/>
                    <a:ea typeface="Calibri"/>
                  </a:rPr>
                  <a:t>2</a:t>
                </a:r>
                <a:endParaRPr lang="en-US" sz="1400">
                  <a:effectLst/>
                  <a:latin typeface="Times New Roman"/>
                  <a:ea typeface="Calibri"/>
                </a:endParaRPr>
              </a:p>
            </p:txBody>
          </p:sp>
          <p:sp>
            <p:nvSpPr>
              <p:cNvPr id="35" name="Text Box 2"/>
              <p:cNvSpPr txBox="1">
                <a:spLocks noChangeArrowheads="1"/>
              </p:cNvSpPr>
              <p:nvPr/>
            </p:nvSpPr>
            <p:spPr bwMode="auto">
              <a:xfrm>
                <a:off x="11293" y="12047"/>
                <a:ext cx="3817" cy="50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b="1">
                    <a:effectLst/>
                    <a:latin typeface="Times New Roman"/>
                    <a:ea typeface="Calibri"/>
                  </a:rPr>
                  <a:t>3</a:t>
                </a:r>
                <a:endParaRPr lang="en-US" sz="1400">
                  <a:effectLst/>
                  <a:latin typeface="Times New Roman"/>
                  <a:ea typeface="Calibri"/>
                </a:endParaRPr>
              </a:p>
            </p:txBody>
          </p:sp>
          <p:sp>
            <p:nvSpPr>
              <p:cNvPr id="36" name="Text Box 2"/>
              <p:cNvSpPr txBox="1">
                <a:spLocks noChangeArrowheads="1"/>
              </p:cNvSpPr>
              <p:nvPr/>
            </p:nvSpPr>
            <p:spPr bwMode="auto">
              <a:xfrm>
                <a:off x="14055" y="3951"/>
                <a:ext cx="3817" cy="50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b="1">
                    <a:effectLst/>
                    <a:latin typeface="Times New Roman"/>
                    <a:ea typeface="Calibri"/>
                  </a:rPr>
                  <a:t>4</a:t>
                </a:r>
                <a:endParaRPr lang="en-US" sz="1400">
                  <a:effectLst/>
                  <a:latin typeface="Times New Roman"/>
                  <a:ea typeface="Calibri"/>
                </a:endParaRPr>
              </a:p>
            </p:txBody>
          </p:sp>
          <p:sp>
            <p:nvSpPr>
              <p:cNvPr id="37" name="Text Box 2"/>
              <p:cNvSpPr txBox="1">
                <a:spLocks noChangeArrowheads="1"/>
              </p:cNvSpPr>
              <p:nvPr/>
            </p:nvSpPr>
            <p:spPr bwMode="auto">
              <a:xfrm>
                <a:off x="5785" y="470"/>
                <a:ext cx="8345" cy="4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b="1">
                    <a:effectLst/>
                    <a:latin typeface="Times New Roman"/>
                    <a:ea typeface="Calibri"/>
                  </a:rPr>
                  <a:t>ĐC (+)</a:t>
                </a:r>
                <a:endParaRPr lang="en-US" sz="1400">
                  <a:effectLst/>
                  <a:latin typeface="Times New Roman"/>
                  <a:ea typeface="Calibri"/>
                </a:endParaRPr>
              </a:p>
            </p:txBody>
          </p:sp>
          <p:sp>
            <p:nvSpPr>
              <p:cNvPr id="38" name="Text Box 2"/>
              <p:cNvSpPr txBox="1">
                <a:spLocks noChangeArrowheads="1"/>
              </p:cNvSpPr>
              <p:nvPr/>
            </p:nvSpPr>
            <p:spPr bwMode="auto">
              <a:xfrm>
                <a:off x="4511" y="7926"/>
                <a:ext cx="8899" cy="4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b="1">
                    <a:effectLst/>
                    <a:latin typeface="Times New Roman"/>
                    <a:ea typeface="Calibri"/>
                  </a:rPr>
                  <a:t>ĐC (-)</a:t>
                </a:r>
                <a:endParaRPr lang="en-US" sz="1400">
                  <a:effectLst/>
                  <a:latin typeface="Times New Roman"/>
                  <a:ea typeface="Calibri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52400" y="60960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i="1" smtClean="0"/>
              <a:t>1. Chế </a:t>
            </a:r>
            <a:r>
              <a:rPr lang="en-US" i="1"/>
              <a:t>phẩm đậm đặc, 2, 3, 4. Chế phẩm pha loãng 10 lần, 100 lần, 1000 lần</a:t>
            </a:r>
            <a:endParaRPr lang="en-US" b="1"/>
          </a:p>
          <a:p>
            <a:pPr algn="ctr"/>
            <a:r>
              <a:rPr lang="en-US" i="1"/>
              <a:t>ĐC (-). Nướccất, ĐC (+). Ampicillin nồngđộ 1mg/ml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3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325576" y="228599"/>
            <a:ext cx="4492769" cy="461665"/>
          </a:xfrm>
          <a:prstGeom prst="rect">
            <a:avLst/>
          </a:prstGeom>
        </p:spPr>
        <p:txBody>
          <a:bodyPr wrap="none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pt-BR" sz="2400" b="1" smtClean="0">
                <a:latin typeface="Times New Roman" pitchFamily="18" charset="0"/>
                <a:cs typeface="Times New Roman" pitchFamily="18" charset="0"/>
              </a:rPr>
              <a:t>KHÁNG VI KHUẨN GRAM (+)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52400" y="60960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i="1" smtClean="0"/>
              <a:t>1. Chế </a:t>
            </a:r>
            <a:r>
              <a:rPr lang="en-US" i="1"/>
              <a:t>phẩm đậm đặc, 2, 3, 4. Chế phẩm pha loãng 10 lần, 100 lần, 1000 lần</a:t>
            </a:r>
            <a:endParaRPr lang="en-US" b="1"/>
          </a:p>
          <a:p>
            <a:pPr algn="ctr"/>
            <a:r>
              <a:rPr lang="en-US" i="1"/>
              <a:t>ĐC (-). Nướccất, ĐC (+). Ampicillin nồng độ 1mg/ml</a:t>
            </a:r>
            <a:endParaRPr lang="en-US"/>
          </a:p>
        </p:txBody>
      </p:sp>
      <p:grpSp>
        <p:nvGrpSpPr>
          <p:cNvPr id="47" name="Group 46"/>
          <p:cNvGrpSpPr>
            <a:grpSpLocks/>
          </p:cNvGrpSpPr>
          <p:nvPr/>
        </p:nvGrpSpPr>
        <p:grpSpPr>
          <a:xfrm>
            <a:off x="2013351" y="918864"/>
            <a:ext cx="5225650" cy="4948536"/>
            <a:chOff x="-23654" y="134644"/>
            <a:chExt cx="2905125" cy="2914650"/>
          </a:xfrm>
        </p:grpSpPr>
        <p:grpSp>
          <p:nvGrpSpPr>
            <p:cNvPr id="48" name="Group 47"/>
            <p:cNvGrpSpPr/>
            <p:nvPr/>
          </p:nvGrpSpPr>
          <p:grpSpPr>
            <a:xfrm>
              <a:off x="-23654" y="134644"/>
              <a:ext cx="2905125" cy="2914650"/>
              <a:chOff x="-23654" y="134644"/>
              <a:chExt cx="2905125" cy="2914650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-23654" y="134644"/>
                <a:ext cx="2905125" cy="2914650"/>
                <a:chOff x="-23654" y="134644"/>
                <a:chExt cx="2905125" cy="2914650"/>
              </a:xfrm>
            </p:grpSpPr>
            <p:pic>
              <p:nvPicPr>
                <p:cNvPr id="55" name="Picture 54" descr="E:\Anh dich vu chu Binh 2017\khang G+.jpg"/>
                <p:cNvPicPr>
                  <a:picLocks noChangeAspect="1"/>
                </p:cNvPicPr>
                <p:nvPr/>
              </p:nvPicPr>
              <p:blipFill rotWithShape="1"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-23654" y="134644"/>
                  <a:ext cx="2905125" cy="2914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5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268659" y="605806"/>
                  <a:ext cx="381634" cy="509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400">
                      <a:effectLst/>
                      <a:latin typeface="Times New Roman"/>
                      <a:ea typeface="Calibri"/>
                    </a:rPr>
                    <a:t>1</a:t>
                  </a:r>
                </a:p>
              </p:txBody>
            </p:sp>
          </p:grpSp>
          <p:sp>
            <p:nvSpPr>
              <p:cNvPr id="54" name="Text Box 2"/>
              <p:cNvSpPr txBox="1">
                <a:spLocks noChangeArrowheads="1"/>
              </p:cNvSpPr>
              <p:nvPr/>
            </p:nvSpPr>
            <p:spPr bwMode="auto">
              <a:xfrm>
                <a:off x="476250" y="1142072"/>
                <a:ext cx="381634" cy="509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b="1">
                    <a:effectLst/>
                    <a:latin typeface="Times New Roman"/>
                    <a:ea typeface="Calibri"/>
                  </a:rPr>
                  <a:t>2</a:t>
                </a:r>
                <a:endParaRPr lang="en-US" sz="1400">
                  <a:effectLst/>
                  <a:latin typeface="Times New Roman"/>
                  <a:ea typeface="Calibri"/>
                </a:endParaRPr>
              </a:p>
            </p:txBody>
          </p:sp>
        </p:grpSp>
        <p:sp>
          <p:nvSpPr>
            <p:cNvPr id="49" name="Text Box 2"/>
            <p:cNvSpPr txBox="1">
              <a:spLocks noChangeArrowheads="1"/>
            </p:cNvSpPr>
            <p:nvPr/>
          </p:nvSpPr>
          <p:spPr bwMode="auto">
            <a:xfrm>
              <a:off x="952500" y="2007414"/>
              <a:ext cx="381634" cy="509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>
                  <a:effectLst/>
                  <a:latin typeface="Times New Roman"/>
                  <a:ea typeface="Calibri"/>
                </a:rPr>
                <a:t>3</a:t>
              </a:r>
              <a:endParaRPr lang="en-US" sz="140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50" name="Text Box 2"/>
            <p:cNvSpPr txBox="1">
              <a:spLocks noChangeArrowheads="1"/>
            </p:cNvSpPr>
            <p:nvPr/>
          </p:nvSpPr>
          <p:spPr bwMode="auto">
            <a:xfrm>
              <a:off x="1724025" y="1970747"/>
              <a:ext cx="381634" cy="509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>
                  <a:effectLst/>
                  <a:latin typeface="Times New Roman"/>
                  <a:ea typeface="Calibri"/>
                </a:rPr>
                <a:t>4</a:t>
              </a:r>
              <a:endParaRPr lang="en-US" sz="140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51" name="Text Box 2"/>
            <p:cNvSpPr txBox="1">
              <a:spLocks noChangeArrowheads="1"/>
            </p:cNvSpPr>
            <p:nvPr/>
          </p:nvSpPr>
          <p:spPr bwMode="auto">
            <a:xfrm>
              <a:off x="1095217" y="1502279"/>
              <a:ext cx="667384" cy="559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>
                  <a:effectLst/>
                  <a:latin typeface="Times New Roman"/>
                  <a:ea typeface="Calibri"/>
                </a:rPr>
                <a:t>ĐC (-)</a:t>
              </a:r>
              <a:endParaRPr lang="en-US" sz="140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52" name="Text Box 2"/>
            <p:cNvSpPr txBox="1">
              <a:spLocks noChangeArrowheads="1"/>
            </p:cNvSpPr>
            <p:nvPr/>
          </p:nvSpPr>
          <p:spPr bwMode="auto">
            <a:xfrm>
              <a:off x="1818484" y="1320801"/>
              <a:ext cx="780944" cy="443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>
                  <a:effectLst/>
                  <a:latin typeface="Times New Roman"/>
                  <a:ea typeface="Calibri"/>
                </a:rPr>
                <a:t>ĐC (+)</a:t>
              </a:r>
              <a:endParaRPr lang="en-US" sz="1400">
                <a:effectLst/>
                <a:latin typeface="Times New Roman"/>
                <a:ea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34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39329" y="228599"/>
            <a:ext cx="3065263" cy="461665"/>
          </a:xfrm>
          <a:prstGeom prst="rect">
            <a:avLst/>
          </a:prstGeom>
        </p:spPr>
        <p:txBody>
          <a:bodyPr wrap="none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KHÁNG NẤM MỐC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i="1" smtClean="0"/>
              <a:t>1. </a:t>
            </a:r>
            <a:r>
              <a:rPr lang="en-US" i="1"/>
              <a:t>Chế phẩm đậm đặc, 2, 3, 4. Chế phẩm pha loãng 10 lần, 100 lần, 1000 lần</a:t>
            </a:r>
            <a:endParaRPr lang="en-US" b="1"/>
          </a:p>
          <a:p>
            <a:pPr algn="ctr"/>
            <a:r>
              <a:rPr lang="en-US" i="1"/>
              <a:t>ĐC (-). Nướccất, ĐC (+). Chế phẩm kháng nấm</a:t>
            </a:r>
            <a:endParaRPr lang="en-US"/>
          </a:p>
        </p:txBody>
      </p:sp>
      <p:grpSp>
        <p:nvGrpSpPr>
          <p:cNvPr id="19" name="Group 18"/>
          <p:cNvGrpSpPr>
            <a:grpSpLocks/>
          </p:cNvGrpSpPr>
          <p:nvPr/>
        </p:nvGrpSpPr>
        <p:grpSpPr>
          <a:xfrm>
            <a:off x="1959175" y="941276"/>
            <a:ext cx="5225650" cy="4948536"/>
            <a:chOff x="0" y="0"/>
            <a:chExt cx="2895600" cy="2914650"/>
          </a:xfrm>
        </p:grpSpPr>
        <p:pic>
          <p:nvPicPr>
            <p:cNvPr id="20" name="Picture 19" descr="E:\Anh dich vu chu Binh 2017\khang nam moc.jp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0"/>
              <a:ext cx="2895600" cy="29146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914400" y="901998"/>
              <a:ext cx="667384" cy="431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000" b="1">
                  <a:effectLst/>
                  <a:latin typeface="Times New Roman"/>
                  <a:ea typeface="Calibri"/>
                </a:rPr>
                <a:t>ĐC (+)</a:t>
              </a:r>
              <a:endParaRPr lang="en-US" sz="140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1200150" y="1438275"/>
              <a:ext cx="667384" cy="424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000" b="1">
                  <a:effectLst/>
                  <a:latin typeface="Times New Roman"/>
                  <a:ea typeface="Calibri"/>
                </a:rPr>
                <a:t>ĐC (-)</a:t>
              </a:r>
              <a:endParaRPr lang="en-US" sz="140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1847850" y="755799"/>
              <a:ext cx="381634" cy="509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>
                  <a:effectLst/>
                  <a:latin typeface="Times New Roman"/>
                  <a:ea typeface="Calibri"/>
                </a:rPr>
                <a:t>1</a:t>
              </a:r>
            </a:p>
          </p:txBody>
        </p:sp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2000250" y="1597323"/>
              <a:ext cx="381634" cy="509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>
                  <a:effectLst/>
                  <a:latin typeface="Times New Roman"/>
                  <a:ea typeface="Calibri"/>
                </a:rPr>
                <a:t>2</a:t>
              </a:r>
              <a:endParaRPr lang="en-US" sz="140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1171575" y="1958165"/>
              <a:ext cx="381634" cy="509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>
                  <a:effectLst/>
                  <a:latin typeface="Times New Roman"/>
                  <a:ea typeface="Calibri"/>
                </a:rPr>
                <a:t>3</a:t>
              </a:r>
              <a:endParaRPr lang="en-US" sz="140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26" name="Text Box 2"/>
            <p:cNvSpPr txBox="1">
              <a:spLocks noChangeArrowheads="1"/>
            </p:cNvSpPr>
            <p:nvPr/>
          </p:nvSpPr>
          <p:spPr bwMode="auto">
            <a:xfrm>
              <a:off x="609600" y="1377140"/>
              <a:ext cx="381634" cy="509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>
                  <a:effectLst/>
                  <a:latin typeface="Times New Roman"/>
                  <a:ea typeface="Calibri"/>
                </a:rPr>
                <a:t>4</a:t>
              </a:r>
              <a:endParaRPr lang="en-US" sz="1400">
                <a:effectLst/>
                <a:latin typeface="Times New Roman"/>
                <a:ea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736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056162" y="228599"/>
            <a:ext cx="3031599" cy="461665"/>
          </a:xfrm>
          <a:prstGeom prst="rect">
            <a:avLst/>
          </a:prstGeom>
        </p:spPr>
        <p:txBody>
          <a:bodyPr wrap="none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KHÁNG NẤM MEN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2400" y="60960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i="1" smtClean="0"/>
              <a:t>1. </a:t>
            </a:r>
            <a:r>
              <a:rPr lang="en-US" i="1"/>
              <a:t>Chế phẩm đậm đặc, 2, 3, 4. Chế phẩm pha loãng 10 lần, 100 lần, 1000 lần</a:t>
            </a:r>
            <a:endParaRPr lang="en-US" b="1"/>
          </a:p>
          <a:p>
            <a:pPr algn="ctr"/>
            <a:r>
              <a:rPr lang="en-US" i="1"/>
              <a:t>ĐC (-). Nước cất, ĐC (+) Ampicillin nồng độ 1mg/ml</a:t>
            </a:r>
            <a:endParaRPr lang="en-US"/>
          </a:p>
        </p:txBody>
      </p:sp>
      <p:grpSp>
        <p:nvGrpSpPr>
          <p:cNvPr id="39" name="Group 38"/>
          <p:cNvGrpSpPr>
            <a:grpSpLocks/>
          </p:cNvGrpSpPr>
          <p:nvPr/>
        </p:nvGrpSpPr>
        <p:grpSpPr>
          <a:xfrm>
            <a:off x="1959175" y="929258"/>
            <a:ext cx="5225650" cy="4948536"/>
            <a:chOff x="0" y="0"/>
            <a:chExt cx="2933700" cy="2876550"/>
          </a:xfrm>
        </p:grpSpPr>
        <p:pic>
          <p:nvPicPr>
            <p:cNvPr id="40" name="Picture 39" descr="E:\Anh dich vu chu Binh 2017\khang nam men.jp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0"/>
              <a:ext cx="2933700" cy="28765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41" name="Group 40"/>
            <p:cNvGrpSpPr/>
            <p:nvPr/>
          </p:nvGrpSpPr>
          <p:grpSpPr>
            <a:xfrm>
              <a:off x="552450" y="547747"/>
              <a:ext cx="1867534" cy="2002402"/>
              <a:chOff x="0" y="23872"/>
              <a:chExt cx="1867534" cy="2002402"/>
            </a:xfrm>
          </p:grpSpPr>
          <p:sp>
            <p:nvSpPr>
              <p:cNvPr id="42" name="Text Box 2"/>
              <p:cNvSpPr txBox="1">
                <a:spLocks noChangeArrowheads="1"/>
              </p:cNvSpPr>
              <p:nvPr/>
            </p:nvSpPr>
            <p:spPr bwMode="auto">
              <a:xfrm>
                <a:off x="447674" y="23872"/>
                <a:ext cx="381001" cy="352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>
                    <a:effectLst/>
                    <a:latin typeface="Times New Roman"/>
                    <a:ea typeface="Calibri"/>
                  </a:rPr>
                  <a:t>1</a:t>
                </a:r>
                <a:r>
                  <a:rPr lang="en-US" sz="1400" b="1">
                    <a:solidFill>
                      <a:srgbClr val="FFFFFF"/>
                    </a:solidFill>
                    <a:effectLst/>
                    <a:latin typeface="Times New Roman"/>
                    <a:ea typeface="Calibri"/>
                  </a:rPr>
                  <a:t> </a:t>
                </a:r>
                <a:endParaRPr lang="en-US" sz="1400">
                  <a:effectLst/>
                  <a:latin typeface="Times New Roman"/>
                  <a:ea typeface="Calibri"/>
                </a:endParaRPr>
              </a:p>
            </p:txBody>
          </p:sp>
          <p:sp>
            <p:nvSpPr>
              <p:cNvPr id="43" name="Text Box 2"/>
              <p:cNvSpPr txBox="1">
                <a:spLocks noChangeArrowheads="1"/>
              </p:cNvSpPr>
              <p:nvPr/>
            </p:nvSpPr>
            <p:spPr bwMode="auto">
              <a:xfrm>
                <a:off x="0" y="816859"/>
                <a:ext cx="381634" cy="509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b="1">
                    <a:effectLst/>
                    <a:latin typeface="Times New Roman"/>
                    <a:ea typeface="Calibri"/>
                  </a:rPr>
                  <a:t>2</a:t>
                </a:r>
                <a:endParaRPr lang="en-US" sz="1400">
                  <a:effectLst/>
                  <a:latin typeface="Times New Roman"/>
                  <a:ea typeface="Calibri"/>
                </a:endParaRPr>
              </a:p>
            </p:txBody>
          </p:sp>
          <p:sp>
            <p:nvSpPr>
              <p:cNvPr id="44" name="Text Box 2"/>
              <p:cNvSpPr txBox="1">
                <a:spLocks noChangeArrowheads="1"/>
              </p:cNvSpPr>
              <p:nvPr/>
            </p:nvSpPr>
            <p:spPr bwMode="auto">
              <a:xfrm>
                <a:off x="598269" y="1517005"/>
                <a:ext cx="381634" cy="509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b="1">
                    <a:effectLst/>
                    <a:latin typeface="Times New Roman"/>
                    <a:ea typeface="Calibri"/>
                  </a:rPr>
                  <a:t>3</a:t>
                </a:r>
                <a:endParaRPr lang="en-US" sz="1400">
                  <a:effectLst/>
                  <a:latin typeface="Times New Roman"/>
                  <a:ea typeface="Calibri"/>
                </a:endParaRPr>
              </a:p>
            </p:txBody>
          </p:sp>
          <p:sp>
            <p:nvSpPr>
              <p:cNvPr id="45" name="Text Box 2"/>
              <p:cNvSpPr txBox="1">
                <a:spLocks noChangeArrowheads="1"/>
              </p:cNvSpPr>
              <p:nvPr/>
            </p:nvSpPr>
            <p:spPr bwMode="auto">
              <a:xfrm>
                <a:off x="1369794" y="1131184"/>
                <a:ext cx="381634" cy="509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b="1">
                    <a:effectLst/>
                    <a:latin typeface="Times New Roman"/>
                    <a:ea typeface="Calibri"/>
                  </a:rPr>
                  <a:t>4</a:t>
                </a:r>
                <a:endParaRPr lang="en-US" sz="1400">
                  <a:effectLst/>
                  <a:latin typeface="Times New Roman"/>
                  <a:ea typeface="Calibri"/>
                </a:endParaRPr>
              </a:p>
            </p:txBody>
          </p:sp>
          <p:sp>
            <p:nvSpPr>
              <p:cNvPr id="46" name="Text Box 2"/>
              <p:cNvSpPr txBox="1">
                <a:spLocks noChangeArrowheads="1"/>
              </p:cNvSpPr>
              <p:nvPr/>
            </p:nvSpPr>
            <p:spPr bwMode="auto">
              <a:xfrm>
                <a:off x="628650" y="914521"/>
                <a:ext cx="667384" cy="441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b="1">
                    <a:effectLst/>
                    <a:latin typeface="Times New Roman"/>
                    <a:ea typeface="Calibri"/>
                  </a:rPr>
                  <a:t>ĐC (-)</a:t>
                </a:r>
                <a:endParaRPr lang="en-US" sz="1400">
                  <a:effectLst/>
                  <a:latin typeface="Times New Roman"/>
                  <a:ea typeface="Calibri"/>
                </a:endParaRPr>
              </a:p>
            </p:txBody>
          </p:sp>
          <p:sp>
            <p:nvSpPr>
              <p:cNvPr id="47" name="Text Box 2"/>
              <p:cNvSpPr txBox="1">
                <a:spLocks noChangeArrowheads="1"/>
              </p:cNvSpPr>
              <p:nvPr/>
            </p:nvSpPr>
            <p:spPr bwMode="auto">
              <a:xfrm>
                <a:off x="1200150" y="476250"/>
                <a:ext cx="667384" cy="431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000" b="1">
                    <a:effectLst/>
                    <a:latin typeface="Times New Roman"/>
                    <a:ea typeface="Calibri"/>
                  </a:rPr>
                  <a:t>ĐC (+)</a:t>
                </a:r>
                <a:endParaRPr lang="en-US" sz="1400">
                  <a:effectLst/>
                  <a:latin typeface="Times New Roman"/>
                  <a:ea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959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258378" y="228599"/>
            <a:ext cx="4664803" cy="461665"/>
          </a:xfrm>
          <a:prstGeom prst="rect">
            <a:avLst/>
          </a:prstGeom>
        </p:spPr>
        <p:txBody>
          <a:bodyPr wrap="none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pt-BR" sz="2400" b="1" smtClean="0">
                <a:latin typeface="Times New Roman" pitchFamily="18" charset="0"/>
                <a:cs typeface="Times New Roman" pitchFamily="18" charset="0"/>
              </a:rPr>
              <a:t>TÍNH AN TOÀN CỦA GIẤM GỖ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72808" y="914400"/>
            <a:ext cx="7035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Tại sao giấm gỗ an toàn? An toàn ngay từ quy trình kỹ thuật sản xuất</a:t>
            </a:r>
            <a:endParaRPr lang="en-US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153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02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86224" y="228599"/>
            <a:ext cx="6409127" cy="461665"/>
          </a:xfrm>
          <a:prstGeom prst="rect">
            <a:avLst/>
          </a:prstGeom>
        </p:spPr>
        <p:txBody>
          <a:bodyPr wrap="none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pt-BR" sz="2400" b="1" smtClean="0">
                <a:latin typeface="Times New Roman" pitchFamily="18" charset="0"/>
                <a:cs typeface="Times New Roman" pitchFamily="18" charset="0"/>
              </a:rPr>
              <a:t>KIỂM TRA VI SINH VẬT TRONG GIẤM GỖ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678725"/>
              </p:ext>
            </p:extLst>
          </p:nvPr>
        </p:nvGraphicFramePr>
        <p:xfrm>
          <a:off x="152402" y="1066800"/>
          <a:ext cx="8839197" cy="3953782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2282055"/>
                <a:gridCol w="2018743"/>
                <a:gridCol w="2862000"/>
                <a:gridCol w="1676399"/>
              </a:tblGrid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lang="en-US" sz="18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số vi sinh vật</a:t>
                      </a:r>
                      <a:endParaRPr lang="en-US" sz="18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9" marR="44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smtClean="0">
                          <a:solidFill>
                            <a:schemeClr val="accent1"/>
                          </a:solidFill>
                          <a:effectLst/>
                        </a:rPr>
                        <a:t>Môi</a:t>
                      </a:r>
                      <a:r>
                        <a:rPr lang="en-US" sz="1800" baseline="0" smtClean="0">
                          <a:solidFill>
                            <a:schemeClr val="accent1"/>
                          </a:solidFill>
                          <a:effectLst/>
                        </a:rPr>
                        <a:t> trường phân lập</a:t>
                      </a:r>
                      <a:endParaRPr lang="en-US" sz="18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9" marR="44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Phương pháp</a:t>
                      </a: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phân tích</a:t>
                      </a:r>
                      <a:endParaRPr lang="en-US" sz="1800" b="1" kern="120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149" marR="44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smtClean="0">
                          <a:solidFill>
                            <a:schemeClr val="accent1"/>
                          </a:solidFill>
                          <a:effectLst/>
                        </a:rPr>
                        <a:t>Kết</a:t>
                      </a:r>
                      <a:r>
                        <a:rPr lang="en-US" sz="1800" baseline="0" smtClean="0">
                          <a:solidFill>
                            <a:schemeClr val="accent1"/>
                          </a:solidFill>
                          <a:effectLst/>
                        </a:rPr>
                        <a:t> quả phân tích</a:t>
                      </a:r>
                      <a:endParaRPr lang="en-US" sz="18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9" marR="44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790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Vi khuẩn hiếu khí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MPA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TCVN 4884:2001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KPH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Nấm </a:t>
                      </a: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men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Hansen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TCVN 8275-2:2010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KPH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Nấm mốc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Czapek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TCVN 8275-2:2010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KPH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E. coli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MacConKey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TCVN 6187-1:2009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KPH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Salmonella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Salmonella-Shigella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TCVN 4884:2001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KPH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Coliform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MacConKey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TCVN 6187-1:2009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KPH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511387" y="5268572"/>
            <a:ext cx="6158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smtClean="0">
                <a:latin typeface="Times New Roman"/>
                <a:ea typeface="Calibri"/>
              </a:rPr>
              <a:t>Ghi chú: KPH</a:t>
            </a:r>
            <a:r>
              <a:rPr lang="en-US" b="1" i="1">
                <a:latin typeface="Times New Roman"/>
                <a:ea typeface="Calibri"/>
              </a:rPr>
              <a:t> </a:t>
            </a:r>
            <a:r>
              <a:rPr lang="en-US" b="1" i="1" smtClean="0">
                <a:latin typeface="Times New Roman"/>
                <a:ea typeface="Calibri"/>
              </a:rPr>
              <a:t>- </a:t>
            </a:r>
            <a:r>
              <a:rPr lang="en-US" b="1" i="1">
                <a:latin typeface="Times New Roman"/>
                <a:ea typeface="Calibri"/>
              </a:rPr>
              <a:t>Không phát </a:t>
            </a:r>
            <a:r>
              <a:rPr lang="en-US" b="1" i="1" smtClean="0">
                <a:latin typeface="Times New Roman"/>
                <a:ea typeface="Calibri"/>
              </a:rPr>
              <a:t>hiện</a:t>
            </a:r>
            <a:endParaRPr lang="en-US" b="1" i="1"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49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92949" y="228599"/>
            <a:ext cx="8795677" cy="830997"/>
          </a:xfrm>
          <a:prstGeom prst="rect">
            <a:avLst/>
          </a:prstGeom>
        </p:spPr>
        <p:txBody>
          <a:bodyPr wrap="none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THỬ NGHIỆM XÁC ĐỊNH KHẢ NĂNG GÂY ĐỘC TÍNH CẤP </a:t>
            </a:r>
            <a:endParaRPr lang="en-US" sz="24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VÀ ĐỘC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TÍNH BÁN TRƯỜNG DIỄN TRÊN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887" y="1219200"/>
            <a:ext cx="7543800" cy="511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8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308" y="255492"/>
            <a:ext cx="8889293" cy="1077218"/>
          </a:xfrm>
          <a:prstGeom prst="rect">
            <a:avLst/>
          </a:prstGeom>
        </p:spPr>
        <p:txBody>
          <a:bodyPr wrap="none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pt-BR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 THIỆU CÔNG TY CỔ PHÂN PHÂN BÓN </a:t>
            </a:r>
          </a:p>
          <a:p>
            <a:pPr algn="ctr"/>
            <a:r>
              <a:rPr lang="pt-BR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DVTH BÌNH ĐỊNH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657600"/>
            <a:ext cx="338887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2"/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52401" y="1524000"/>
            <a:ext cx="8839200" cy="3019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 smtClean="0">
                <a:solidFill>
                  <a:srgbClr val="00B050"/>
                </a:solidFill>
              </a:rPr>
              <a:t>Là doanh nghiệp khoa học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 smtClean="0">
                <a:solidFill>
                  <a:srgbClr val="00B050"/>
                </a:solidFill>
              </a:rPr>
              <a:t>Chuyên sản xuất than sinh học và giấm gỗ sinh học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 smtClean="0">
                <a:solidFill>
                  <a:srgbClr val="00B050"/>
                </a:solidFill>
              </a:rPr>
              <a:t>Địa chỉ: QL1A, TT. Phù Mỹ, Huyện Phù Mỹ, Tỉnh Bình Định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 smtClean="0">
                <a:solidFill>
                  <a:srgbClr val="00B050"/>
                </a:solidFill>
              </a:rPr>
              <a:t>Điện thoại: 02563 855 242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 smtClean="0">
                <a:solidFill>
                  <a:srgbClr val="00B050"/>
                </a:solidFill>
              </a:rPr>
              <a:t>Email: ctybiffa@yahoo.com</a:t>
            </a:r>
            <a:endParaRPr lang="en-US" sz="26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815339" y="228599"/>
            <a:ext cx="7550913" cy="830997"/>
          </a:xfrm>
          <a:prstGeom prst="rect">
            <a:avLst/>
          </a:prstGeom>
        </p:spPr>
        <p:txBody>
          <a:bodyPr wrap="none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SỐ LƯỢNG CHUỘT CHẾT, BIỂU HIỆN BÊN NGOÀI</a:t>
            </a:r>
          </a:p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CỦA CHUỘT KHI UỐNG GIẤM GỖ SINH HỌC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781718"/>
              </p:ext>
            </p:extLst>
          </p:nvPr>
        </p:nvGraphicFramePr>
        <p:xfrm>
          <a:off x="152402" y="1287274"/>
          <a:ext cx="8839197" cy="5319973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990598"/>
                <a:gridCol w="1524000"/>
                <a:gridCol w="1600200"/>
                <a:gridCol w="4724399"/>
              </a:tblGrid>
              <a:tr h="749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Lô</a:t>
                      </a:r>
                      <a:r>
                        <a:rPr lang="en-US" sz="18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TNo</a:t>
                      </a:r>
                      <a:endParaRPr lang="en-US" sz="18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9" marR="44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smtClean="0">
                          <a:solidFill>
                            <a:schemeClr val="accent1"/>
                          </a:solidFill>
                          <a:effectLst/>
                        </a:rPr>
                        <a:t>Mẫu</a:t>
                      </a:r>
                      <a:r>
                        <a:rPr lang="en-US" sz="1800" baseline="0" smtClean="0">
                          <a:solidFill>
                            <a:schemeClr val="accent1"/>
                          </a:solidFill>
                          <a:effectLst/>
                        </a:rPr>
                        <a:t> (ml/10g)</a:t>
                      </a:r>
                      <a:endParaRPr lang="en-US" sz="18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9" marR="44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Số</a:t>
                      </a: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chuột chết trong 72 giờ</a:t>
                      </a:r>
                      <a:endParaRPr lang="en-US" sz="1800" b="1" kern="120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149" marR="44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smtClean="0">
                          <a:solidFill>
                            <a:schemeClr val="accent1"/>
                          </a:solidFill>
                          <a:effectLst/>
                        </a:rPr>
                        <a:t>Biểu</a:t>
                      </a:r>
                      <a:r>
                        <a:rPr lang="en-US" sz="1800" baseline="0" smtClean="0">
                          <a:solidFill>
                            <a:schemeClr val="accent1"/>
                          </a:solidFill>
                          <a:effectLst/>
                        </a:rPr>
                        <a:t> hiện bên ngoài trong vòng 0-72 giờ</a:t>
                      </a:r>
                      <a:endParaRPr lang="en-US" sz="18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9" marR="44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0985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1</a:t>
                      </a:r>
                      <a:endParaRPr lang="en-US" sz="17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 </a:t>
                      </a: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Đối </a:t>
                      </a: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chứng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3260" marR="684530" algn="ctr">
                        <a:spcAft>
                          <a:spcPts val="0"/>
                        </a:spcAft>
                      </a:pP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0</a:t>
                      </a:r>
                      <a:endParaRPr lang="en-US" sz="17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55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Sau khi uống nước chuột di chuyển </a:t>
                      </a: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và ăn </a:t>
                      </a: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uống bình thường, phản xạ ánh sáng và âm thanh tốt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442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2</a:t>
                      </a:r>
                      <a:endParaRPr lang="en-US" sz="17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0,25</a:t>
                      </a:r>
                      <a:endParaRPr lang="en-US" sz="17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0</a:t>
                      </a:r>
                      <a:endParaRPr lang="en-US" sz="17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4826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Sau khi uống chế phẩm sinh học chuột </a:t>
                      </a: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di chuyển </a:t>
                      </a: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và ăn uống bình thường, phản xạ ánh sáng và âm thanh tốt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5851">
                <a:tc>
                  <a:txBody>
                    <a:bodyPr/>
                    <a:lstStyle/>
                    <a:p>
                      <a:pPr marL="192405" marR="192405" algn="ctr">
                        <a:spcAft>
                          <a:spcPts val="0"/>
                        </a:spcAft>
                      </a:pP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3</a:t>
                      </a:r>
                      <a:endParaRPr lang="en-US" sz="17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0,3</a:t>
                      </a:r>
                      <a:endParaRPr lang="en-US" sz="17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1</a:t>
                      </a:r>
                      <a:endParaRPr lang="en-US" sz="17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4826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Sau khi uống chế phẩm sinh học chuột </a:t>
                      </a: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di chuyển </a:t>
                      </a: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và ăn uống bình thường, phản xạ ánh sáng và âm thanh tốt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5851">
                <a:tc>
                  <a:txBody>
                    <a:bodyPr/>
                    <a:lstStyle/>
                    <a:p>
                      <a:pPr marL="192405" marR="192405" algn="ctr">
                        <a:spcAft>
                          <a:spcPts val="0"/>
                        </a:spcAft>
                      </a:pP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4</a:t>
                      </a:r>
                      <a:endParaRPr lang="en-US" sz="17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25120" marR="327660" algn="ctr">
                        <a:spcAft>
                          <a:spcPts val="0"/>
                        </a:spcAft>
                      </a:pP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0,4</a:t>
                      </a:r>
                      <a:endParaRPr lang="en-US" sz="17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3260" marR="684530" algn="ctr">
                        <a:spcAft>
                          <a:spcPts val="0"/>
                        </a:spcAft>
                      </a:pP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2</a:t>
                      </a:r>
                      <a:endParaRPr lang="en-US" sz="17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1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Sau khi uống chế phẩm sinh học một </a:t>
                      </a: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số con </a:t>
                      </a: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giảm ăn, lông hơi xù, phản xạ ánh sáng và âm thanh tốt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078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5</a:t>
                      </a:r>
                      <a:endParaRPr lang="en-US" sz="17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25120" marR="327660" algn="ctr">
                        <a:spcAft>
                          <a:spcPts val="0"/>
                        </a:spcAft>
                      </a:pP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0,5</a:t>
                      </a:r>
                      <a:endParaRPr lang="en-US" sz="17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3</a:t>
                      </a:r>
                      <a:endParaRPr lang="en-US" sz="17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19380" indent="-36576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Sau khi uống chế phẩm sinh học chuột giảm </a:t>
                      </a: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ăn uống</a:t>
                      </a: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, lông hơi </a:t>
                      </a: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xù </a:t>
                      </a:r>
                      <a:endParaRPr lang="en-US" sz="17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5851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6</a:t>
                      </a:r>
                      <a:endParaRPr lang="en-US" sz="17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 </a:t>
                      </a:r>
                    </a:p>
                    <a:p>
                      <a:pPr marL="325120" marR="327660" algn="ctr">
                        <a:spcAft>
                          <a:spcPts val="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3260" marR="684530" algn="ctr">
                        <a:spcAft>
                          <a:spcPts val="0"/>
                        </a:spcAft>
                      </a:pP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4</a:t>
                      </a:r>
                      <a:endParaRPr lang="en-US" sz="17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Sau khi uống chế phẩm sinh học </a:t>
                      </a: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chuột giảm </a:t>
                      </a: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ăn uống có những con không ăn, lông hơi xù, di chuyển ít hoặc chậm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068">
                <a:tc>
                  <a:txBody>
                    <a:bodyPr/>
                    <a:lstStyle/>
                    <a:p>
                      <a:pPr marL="192405" marR="192405" algn="ctr">
                        <a:spcAft>
                          <a:spcPts val="0"/>
                        </a:spcAft>
                      </a:pP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7</a:t>
                      </a:r>
                      <a:endParaRPr lang="en-US" sz="17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0,75</a:t>
                      </a:r>
                      <a:endParaRPr lang="en-US" sz="17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3260" marR="684530" algn="ctr">
                        <a:spcAft>
                          <a:spcPts val="0"/>
                        </a:spcAft>
                      </a:pP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6</a:t>
                      </a:r>
                      <a:endParaRPr lang="en-US" sz="17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0965" indent="-63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Sau khi uống chế phẩm sinh học, chuột không ăn uống, ít và không di chuyển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61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7646" y="228599"/>
            <a:ext cx="8566319" cy="830997"/>
          </a:xfrm>
          <a:prstGeom prst="rect">
            <a:avLst/>
          </a:prstGeom>
        </p:spPr>
        <p:txBody>
          <a:bodyPr wrap="none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SỰ THAY ĐỔI TRỌNG LƯỢNG CỦA CHUỘT THÍ NGHIỆM</a:t>
            </a:r>
          </a:p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KHI CHO UỐNG GIẤM GỖ SINH HỌC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670138"/>
              </p:ext>
            </p:extLst>
          </p:nvPr>
        </p:nvGraphicFramePr>
        <p:xfrm>
          <a:off x="152402" y="1447800"/>
          <a:ext cx="8839198" cy="2307862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2209798"/>
                <a:gridCol w="1325880"/>
                <a:gridCol w="1325880"/>
                <a:gridCol w="1325880"/>
                <a:gridCol w="1325880"/>
                <a:gridCol w="1325880"/>
              </a:tblGrid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Lô</a:t>
                      </a:r>
                      <a:r>
                        <a:rPr lang="en-US" sz="18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TNo</a:t>
                      </a:r>
                      <a:endParaRPr lang="en-US" sz="18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9" marR="44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Ngày</a:t>
                      </a:r>
                      <a:r>
                        <a:rPr lang="en-US" sz="1800" baseline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0</a:t>
                      </a:r>
                      <a:endParaRPr lang="en-US" sz="18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9" marR="44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Ngày</a:t>
                      </a:r>
                      <a:r>
                        <a:rPr lang="en-US" sz="1800" baseline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7</a:t>
                      </a:r>
                      <a:endParaRPr lang="en-US" sz="18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9" marR="44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Ngày</a:t>
                      </a:r>
                      <a:r>
                        <a:rPr lang="en-US" sz="1800" baseline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17</a:t>
                      </a:r>
                      <a:endParaRPr lang="en-US" sz="18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9" marR="44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Ngày</a:t>
                      </a: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21</a:t>
                      </a:r>
                      <a:endParaRPr lang="en-US" sz="1800" b="1" kern="120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149" marR="44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Ngày</a:t>
                      </a:r>
                      <a:r>
                        <a:rPr lang="en-US" sz="1800" baseline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28</a:t>
                      </a:r>
                      <a:endParaRPr lang="en-US" sz="18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9" marR="44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790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Đối chứng</a:t>
                      </a:r>
                      <a:endParaRPr lang="en-US" sz="17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21,87 ± 0,63</a:t>
                      </a:r>
                      <a:endParaRPr lang="en-US" sz="17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24,62 ± 0,80</a:t>
                      </a:r>
                      <a:endParaRPr lang="en-US" sz="17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27,83± 0,86</a:t>
                      </a:r>
                      <a:endParaRPr lang="en-US" sz="17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28,87 ± 0,97</a:t>
                      </a:r>
                      <a:endParaRPr lang="en-US" sz="17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30,83 ± 1,26</a:t>
                      </a:r>
                      <a:endParaRPr lang="en-US" sz="17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Chế phẩm sinh học: 0,025 ml/10g</a:t>
                      </a:r>
                      <a:endParaRPr lang="en-US" sz="17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22,05 ± 0,52</a:t>
                      </a:r>
                      <a:endParaRPr lang="en-US" sz="17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24,12 ± 0,34</a:t>
                      </a:r>
                      <a:endParaRPr lang="en-US" sz="17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26,05 ± 0,53</a:t>
                      </a:r>
                      <a:endParaRPr lang="en-US" sz="17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26,53 ± 0,55</a:t>
                      </a:r>
                      <a:endParaRPr lang="en-US" sz="17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27,05* ± 0,67</a:t>
                      </a:r>
                      <a:endParaRPr lang="en-US" sz="17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Chế phẩm sinh học: 0,05 ml/10g</a:t>
                      </a:r>
                      <a:endParaRPr lang="en-US" sz="17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21,92 ± 0,62</a:t>
                      </a:r>
                      <a:endParaRPr lang="en-US" sz="17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23,35 ± 0,89</a:t>
                      </a:r>
                      <a:endParaRPr lang="en-US" sz="17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25,88 ± 1,02</a:t>
                      </a:r>
                      <a:endParaRPr lang="en-US" sz="17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26,23 ± 0,97</a:t>
                      </a:r>
                      <a:endParaRPr lang="en-US" sz="17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26,67* ± 0,85</a:t>
                      </a:r>
                      <a:endParaRPr lang="en-US" sz="17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33400" y="3810000"/>
            <a:ext cx="8153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/>
              <a:t>Ghi chú: * P&lt;0,05 là có sự sai khác thống kê so với lô đối chứng</a:t>
            </a:r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7308530" y="990600"/>
            <a:ext cx="15654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smtClean="0"/>
              <a:t>ĐVT: g/con</a:t>
            </a:r>
            <a:endParaRPr lang="en-US" sz="16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7435" y="4240306"/>
            <a:ext cx="5885329" cy="252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96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59269" y="228599"/>
            <a:ext cx="7063087" cy="830997"/>
          </a:xfrm>
          <a:prstGeom prst="rect">
            <a:avLst/>
          </a:prstGeom>
        </p:spPr>
        <p:txBody>
          <a:bodyPr wrap="none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CÁC CHỈ TIÊU HUYẾT HỌC VÀ HÓA SINH KHI</a:t>
            </a:r>
          </a:p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CHO CHUỘT UỐNG GIẤM GỖ SINH HỌC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662448"/>
              </p:ext>
            </p:extLst>
          </p:nvPr>
        </p:nvGraphicFramePr>
        <p:xfrm>
          <a:off x="152402" y="1219200"/>
          <a:ext cx="8839200" cy="5333999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2209800"/>
                <a:gridCol w="1981198"/>
                <a:gridCol w="2438400"/>
                <a:gridCol w="2209802"/>
              </a:tblGrid>
              <a:tr h="1120588">
                <a:tc>
                  <a:txBody>
                    <a:bodyPr/>
                    <a:lstStyle/>
                    <a:p>
                      <a:pPr marL="318135" algn="ctr">
                        <a:spcAft>
                          <a:spcPts val="0"/>
                        </a:spcAft>
                      </a:pPr>
                      <a:r>
                        <a:rPr lang="en-US" sz="1800" b="1" kern="120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Các </a:t>
                      </a:r>
                      <a:r>
                        <a:rPr lang="en-US" sz="1800" b="1" kern="120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chỉ tiêu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Đối </a:t>
                      </a:r>
                      <a:r>
                        <a:rPr lang="en-US" sz="1800" b="1" kern="120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chứng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148590" marR="122555" indent="68580" algn="ctr">
                        <a:lnSpc>
                          <a:spcPct val="115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Chế phẩm sinh học </a:t>
                      </a:r>
                      <a:r>
                        <a:rPr lang="en-US" sz="1800" b="1" kern="120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liều</a:t>
                      </a: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kern="120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0,025ml/10g/ngày</a:t>
                      </a:r>
                      <a:endParaRPr lang="en-US" sz="1800" b="1" kern="12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Chế phẩm sinh học liều 0,05 ml/10g/ngày</a:t>
                      </a:r>
                      <a:endParaRPr lang="en-US" sz="1800" b="1" kern="12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9" marR="44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12573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Bạch cầu (×109/L)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178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8,13 ± 0,24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6642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7,94± 0,33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404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8,04± 0,35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10604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Hồng cầu(×1012/L)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178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8,61 ± 0,11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11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6,39*± 0,15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800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6,78*± 0,14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13208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Hemoglobin (g/L)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923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133,33 ± 3,84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656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104,33*± 5,84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6418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105,00*± 2,08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4445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HCT (fl)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178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0,39 ± 0,01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6642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0,30± 0,02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404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0,30± 0,03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5623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MCV (g/L)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46,63 ± 1,01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2514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52,47± 1,33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276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52,67± 1,57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8925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MCH (pg)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15,90 ± 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2514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14,73± 0,23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276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14,77± 0,22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0099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MCHC (g/L)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923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340,67 ± 4,10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8387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280,67± 6,17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9149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280,67± 4,33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14414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Tiểu cầu (×109/L)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85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878,67 ± 20,58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25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758,33± 12,98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021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762,00± 10,07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7147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AST UI/L)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85,87 ± 1,28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2514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93,73± 0,83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276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96,27± 2,76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3909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ALT (UI/L)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30,13 ± 0,41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2514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32,30± 0,45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276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32,43± 0,67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411">
                <a:tc>
                  <a:txBody>
                    <a:bodyPr/>
                    <a:lstStyle/>
                    <a:p>
                      <a:pPr marL="19113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Creatinin (UI/L)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26,17 ± 0,42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2514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27,50± 0,25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276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27,37± 0,24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18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6433" y="228599"/>
            <a:ext cx="7888763" cy="830997"/>
          </a:xfrm>
          <a:prstGeom prst="rect">
            <a:avLst/>
          </a:prstGeom>
        </p:spPr>
        <p:txBody>
          <a:bodyPr wrap="none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vi-VN" sz="2400" b="1">
                <a:latin typeface="Times New Roman" pitchFamily="18" charset="0"/>
                <a:cs typeface="Times New Roman" pitchFamily="18" charset="0"/>
              </a:rPr>
              <a:t>KẾT QUẢ MỔ GIẢI PHẪU CÁC CƠ QUAN NỘI TẠNG </a:t>
            </a:r>
            <a:endParaRPr lang="en-US" sz="24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vi-VN" sz="2400" b="1">
                <a:latin typeface="Times New Roman" pitchFamily="18" charset="0"/>
                <a:cs typeface="Times New Roman" pitchFamily="18" charset="0"/>
              </a:rPr>
              <a:t>UỐNG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GIẤM GỖ SINH HỌC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522674"/>
              </p:ext>
            </p:extLst>
          </p:nvPr>
        </p:nvGraphicFramePr>
        <p:xfrm>
          <a:off x="152400" y="2057400"/>
          <a:ext cx="8839200" cy="1981198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2285998"/>
                <a:gridCol w="2514600"/>
                <a:gridCol w="2667000"/>
                <a:gridCol w="1371602"/>
              </a:tblGrid>
              <a:tr h="440712">
                <a:tc>
                  <a:txBody>
                    <a:bodyPr/>
                    <a:lstStyle/>
                    <a:p>
                      <a:pPr marL="318135" algn="ctr">
                        <a:spcAft>
                          <a:spcPts val="0"/>
                        </a:spcAft>
                      </a:pPr>
                      <a:r>
                        <a:rPr lang="en-US" sz="1800" b="1" kern="1200" dirty="0" err="1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Lô</a:t>
                      </a:r>
                      <a:r>
                        <a:rPr lang="en-US" sz="1800" b="1" kern="1200" baseline="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TNo</a:t>
                      </a:r>
                      <a:endParaRPr lang="en-US" sz="1800" b="1" kern="12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Gan</a:t>
                      </a:r>
                      <a:endParaRPr lang="en-US" sz="1800" b="1" kern="12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148590" marR="122555" indent="68580" algn="ctr">
                        <a:lnSpc>
                          <a:spcPct val="115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Thận</a:t>
                      </a:r>
                      <a:endParaRPr lang="en-US" sz="1800" b="1" kern="12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Lá</a:t>
                      </a: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lách</a:t>
                      </a:r>
                      <a:endParaRPr lang="en-US" sz="1800" b="1" kern="12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9" marR="44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78486">
                <a:tc>
                  <a:txBody>
                    <a:bodyPr/>
                    <a:lstStyle/>
                    <a:p>
                      <a:pPr marL="12573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Đối chứng</a:t>
                      </a:r>
                      <a:endParaRPr lang="en-US" sz="17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Mô gan đồng nhất, không có tổn thương hay hoại tử</a:t>
                      </a:r>
                      <a:endParaRPr lang="en-US" sz="17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Hai thận đều nhau, không có hiện tượng ứ nước</a:t>
                      </a:r>
                      <a:endParaRPr lang="en-US" sz="17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Không sưng</a:t>
                      </a:r>
                      <a:endParaRPr lang="en-US" sz="17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Chế phẩm sinh học liều</a:t>
                      </a:r>
                    </a:p>
                    <a:p>
                      <a:pPr algn="ctr"/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0,025 ml/10g/ngày</a:t>
                      </a:r>
                      <a:endParaRPr lang="en-US" sz="17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Mô gan đồng nhất, không có tổn thương hay hoại tử</a:t>
                      </a:r>
                      <a:endParaRPr lang="en-US" sz="17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Hai thận đều nhau, không có hiện tượng ứ nước</a:t>
                      </a:r>
                      <a:endParaRPr lang="en-US" sz="17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7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Không</a:t>
                      </a:r>
                      <a:r>
                        <a:rPr lang="en-US" sz="17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 </a:t>
                      </a:r>
                      <a:r>
                        <a:rPr lang="en-US" sz="17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sưng</a:t>
                      </a:r>
                      <a:endParaRPr lang="en-US" sz="17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4667071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Như vậy,</a:t>
            </a:r>
            <a:r>
              <a:rPr lang="vi-VN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với liều gây chết 50% động vật thí nghiệm LD50= 0,5125 ml/10g hay 51,25 ml/kg; So với  LD50 của Audstralia = 33.000 mg/kg </a:t>
            </a:r>
            <a:r>
              <a:rPr lang="vi-VN" b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vi-VN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độ an toàn của chế phẩm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giấm </a:t>
            </a:r>
            <a:r>
              <a:rPr lang="vi-VN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gỗ </a:t>
            </a:r>
            <a:r>
              <a:rPr lang="vi-VN" b="1" smtClean="0">
                <a:latin typeface="Times New Roman" pitchFamily="18" charset="0"/>
                <a:cs typeface="Times New Roman" pitchFamily="18" charset="0"/>
              </a:rPr>
              <a:t>BIFFA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vi-VN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= 51,25ml X 1,05 = 51, 756 g/kg =  51756 mg/kg. Như vậy, Chế phẩm sinh học dấm gỗ </a:t>
            </a:r>
            <a:r>
              <a:rPr lang="vi-VN" b="1" smtClean="0">
                <a:latin typeface="Times New Roman" pitchFamily="18" charset="0"/>
                <a:cs typeface="Times New Roman" pitchFamily="18" charset="0"/>
              </a:rPr>
              <a:t>BIFFA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vi-VN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an toàn khoảng 17 - 18 lần so với Dấm gỗ của Australia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94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7359" y="228599"/>
            <a:ext cx="6046912" cy="830997"/>
          </a:xfrm>
          <a:prstGeom prst="rect">
            <a:avLst/>
          </a:prstGeom>
        </p:spPr>
        <p:txBody>
          <a:bodyPr wrap="none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pt-BR" sz="2400" b="1" smtClean="0">
                <a:latin typeface="Times New Roman" pitchFamily="18" charset="0"/>
                <a:cs typeface="Times New Roman" pitchFamily="18" charset="0"/>
              </a:rPr>
              <a:t>KẾT </a:t>
            </a:r>
            <a:r>
              <a:rPr lang="pt-BR" sz="2400" b="1">
                <a:latin typeface="Times New Roman" pitchFamily="18" charset="0"/>
                <a:cs typeface="Times New Roman" pitchFamily="18" charset="0"/>
              </a:rPr>
              <a:t>QUẢ PHÂN TÍCH MẪU CHẾ PHẨM </a:t>
            </a:r>
            <a:endParaRPr lang="pt-BR" sz="24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400" b="1" smtClean="0">
                <a:latin typeface="Times New Roman" pitchFamily="18" charset="0"/>
                <a:cs typeface="Times New Roman" pitchFamily="18" charset="0"/>
              </a:rPr>
              <a:t>GIẤM </a:t>
            </a:r>
            <a:r>
              <a:rPr lang="pt-BR" sz="2400" b="1">
                <a:latin typeface="Times New Roman" pitchFamily="18" charset="0"/>
                <a:cs typeface="Times New Roman" pitchFamily="18" charset="0"/>
              </a:rPr>
              <a:t>GỖ BIFFAEN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74365"/>
              </p:ext>
            </p:extLst>
          </p:nvPr>
        </p:nvGraphicFramePr>
        <p:xfrm>
          <a:off x="144323" y="1219200"/>
          <a:ext cx="8847279" cy="5332730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2602139"/>
                <a:gridCol w="1139738"/>
                <a:gridCol w="1219200"/>
                <a:gridCol w="1143000"/>
                <a:gridCol w="2743202"/>
              </a:tblGrid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Thành phần hóa học (mg/l)</a:t>
                      </a:r>
                      <a:endParaRPr lang="en-US" sz="1700" b="1" kern="12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49" marR="44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Mẫu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Mẫu 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Mẫu 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Ng</a:t>
                      </a:r>
                      <a:r>
                        <a:rPr lang="vi-VN" sz="1700" b="1" kern="120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ưỡ</a:t>
                      </a:r>
                      <a:r>
                        <a:rPr lang="en-US" sz="1700" b="1" kern="120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ng chất thải nguy hại theo QCVN 07: 2009/BTNMT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3,53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3,62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4,15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≤ 2,0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7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Axit axetic (mg/l)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40,36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45,82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45,25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NR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7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Methanol (mg/l)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3,85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3,95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4,82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3000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7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Benzen (mg/l)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ND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ND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ND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p-Diclobenzen </a:t>
                      </a:r>
                      <a:r>
                        <a:rPr lang="pt-BR" sz="17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(mg/l)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ND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ND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ND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7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Phenol (mg/l)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0,94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0,75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1,01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2-Clophenol </a:t>
                      </a:r>
                      <a:r>
                        <a:rPr lang="pt-BR" sz="17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(mg/l)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ND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ND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ND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7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2,6-Dimethyphenol (mg/l)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0,29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0,17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0,24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7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Asen (mg/l)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ND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ND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ND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7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Thủy ngân (mg/l)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ND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ND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ND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7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 sinh vật tổng số (CFU/ml)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1,2.10</a:t>
                      </a:r>
                      <a:r>
                        <a:rPr lang="en-US" sz="1700" b="1" baseline="30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1,5. 10</a:t>
                      </a:r>
                      <a:r>
                        <a:rPr lang="en-US" sz="1700" b="1" baseline="30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2,1. 10</a:t>
                      </a:r>
                      <a:r>
                        <a:rPr lang="en-US" sz="1700" b="1" baseline="30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10000 theo theo QCVN 01 - 39: 2011/BNNPTNT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700" i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Ecoli 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ND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ND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ND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=0  theo QCVN 01 - 39: 2011/BNNPTNT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700" i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Salmonella 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ND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ND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ND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=0 theo QCVN 01 - 39: 2011/BNNPTNT</a:t>
                      </a:r>
                      <a:endParaRPr lang="en-US" sz="17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8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186075"/>
              </p:ext>
            </p:extLst>
          </p:nvPr>
        </p:nvGraphicFramePr>
        <p:xfrm>
          <a:off x="304802" y="1070521"/>
          <a:ext cx="8686800" cy="3451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3259"/>
                <a:gridCol w="686795"/>
                <a:gridCol w="413242"/>
                <a:gridCol w="686795"/>
                <a:gridCol w="552929"/>
                <a:gridCol w="659378"/>
                <a:gridCol w="446480"/>
                <a:gridCol w="687765"/>
                <a:gridCol w="552929"/>
                <a:gridCol w="552929"/>
                <a:gridCol w="412270"/>
                <a:gridCol w="552929"/>
                <a:gridCol w="552929"/>
                <a:gridCol w="552929"/>
                <a:gridCol w="413242"/>
              </a:tblGrid>
              <a:tr h="113927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Nồng</a:t>
                      </a:r>
                      <a:r>
                        <a:rPr lang="en-US" sz="12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12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hydro </a:t>
                      </a:r>
                      <a:r>
                        <a:rPr lang="en-US" sz="1200" dirty="0" err="1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sulphua</a:t>
                      </a:r>
                      <a:r>
                        <a:rPr lang="en-US" sz="12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(H</a:t>
                      </a:r>
                      <a:r>
                        <a:rPr lang="en-US" sz="1200" baseline="-250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S) </a:t>
                      </a:r>
                      <a:r>
                        <a:rPr lang="en-US" sz="1200" dirty="0" err="1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lang="en-US" sz="12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2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12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12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phun</a:t>
                      </a:r>
                      <a:endParaRPr lang="en-US" sz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SP1 </a:t>
                      </a:r>
                      <a:r>
                        <a:rPr lang="en-US" sz="1200" dirty="0" err="1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endParaRPr lang="en-US" sz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 2 </a:t>
                      </a:r>
                      <a:r>
                        <a:rPr lang="en-US" sz="1200" dirty="0" err="1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endParaRPr lang="en-US" sz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 4 </a:t>
                      </a:r>
                      <a:r>
                        <a:rPr lang="en-US" sz="1200" dirty="0" err="1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endParaRPr lang="en-US" sz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 6 </a:t>
                      </a:r>
                      <a:r>
                        <a:rPr lang="en-US" sz="1200" dirty="0" err="1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endParaRPr lang="en-US" sz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 8 </a:t>
                      </a:r>
                      <a:r>
                        <a:rPr lang="en-US" sz="1200" dirty="0" err="1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endParaRPr lang="en-US" sz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 10 </a:t>
                      </a:r>
                      <a:r>
                        <a:rPr lang="en-US" sz="1200" dirty="0" err="1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endParaRPr lang="en-US" sz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</a:tr>
              <a:tr h="35436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CT1 (L1)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18,9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27,8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33,3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42,2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</a:tr>
              <a:tr h="35436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CT1 (L2)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18,9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29,7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32,4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</a:tr>
              <a:tr h="35436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CT1 (L3)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17,8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23,3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30,1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34,3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</a:tr>
              <a:tr h="35436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CT2 (ĐC)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 anchor="ctr"/>
                </a:tc>
              </a:tr>
              <a:tr h="8944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QCVN 06:2009/NTNMT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42(µg/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12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3/</a:t>
                      </a: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h)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42(µg/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12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3/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h)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42(µg/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12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3/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h)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42(µg/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12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3/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h)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42(µg/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12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3/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h)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42(µg/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12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3/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h)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42(µg/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12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3/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h)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849" marR="55849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0" y="301080"/>
            <a:ext cx="7924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Diễn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biến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nồng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</a:t>
            </a:r>
            <a:r>
              <a:rPr kumimoji="0" lang="en-US" sz="13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</a:t>
            </a:r>
            <a:r>
              <a:rPr kumimoji="0" lang="en-US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tại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thời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khác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nhau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phun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bổ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sung </a:t>
            </a:r>
            <a:r>
              <a:rPr kumimoji="0" lang="en-US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giấm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gỗ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BIFFAEN (µg/m</a:t>
            </a:r>
            <a:r>
              <a:rPr kumimoji="0" lang="en-US" sz="13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 (</a:t>
            </a:r>
            <a:r>
              <a:rPr kumimoji="0" lang="en-US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ngày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đầu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phun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):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4876800"/>
            <a:ext cx="4495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Ghi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chú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- SP: </a:t>
            </a:r>
            <a:r>
              <a:rPr lang="en-US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phun</a:t>
            </a:r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CT: </a:t>
            </a:r>
            <a:r>
              <a:rPr lang="en-US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công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thức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khảo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nghiệm</a:t>
            </a:r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ĐC: </a:t>
            </a:r>
            <a:r>
              <a:rPr lang="en-US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đối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chứng</a:t>
            </a:r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QCVN 06:2009/NTNMT: </a:t>
            </a:r>
            <a:r>
              <a:rPr lang="en-US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Quy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chuẩn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Việt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Nam – </a:t>
            </a:r>
            <a:r>
              <a:rPr lang="en-US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độc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hại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khí</a:t>
            </a:r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-: </a:t>
            </a:r>
            <a:r>
              <a:rPr lang="en-US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bổ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sung </a:t>
            </a:r>
            <a:r>
              <a:rPr lang="en-US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giấm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gỗ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hiệu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quả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khử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mùi</a:t>
            </a:r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 %: </a:t>
            </a:r>
            <a:r>
              <a:rPr lang="en-US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hiệu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suất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giảm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mùi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 </a:t>
            </a:r>
            <a:r>
              <a:rPr lang="en-US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thời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trước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phun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ngày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265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670536"/>
              </p:ext>
            </p:extLst>
          </p:nvPr>
        </p:nvGraphicFramePr>
        <p:xfrm>
          <a:off x="457196" y="2057401"/>
          <a:ext cx="8341662" cy="3200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5610"/>
                <a:gridCol w="659950"/>
                <a:gridCol w="397089"/>
                <a:gridCol w="659950"/>
                <a:gridCol w="531315"/>
                <a:gridCol w="660884"/>
                <a:gridCol w="531315"/>
                <a:gridCol w="660884"/>
                <a:gridCol w="396158"/>
                <a:gridCol w="531315"/>
                <a:gridCol w="396158"/>
                <a:gridCol w="531315"/>
                <a:gridCol w="531315"/>
                <a:gridCol w="531315"/>
                <a:gridCol w="397089"/>
              </a:tblGrid>
              <a:tr h="9561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Nồng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amoniac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(NH</a:t>
                      </a:r>
                      <a:r>
                        <a:rPr lang="en-US" sz="10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en-US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phun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1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SP1 giờ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 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 2 giờ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 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 4 giờ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 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 6 giờ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 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 8 giờ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 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 10 giờ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 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</a:tr>
              <a:tr h="3394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CT1 (L1)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1091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1011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937,1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14,1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785,5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601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382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513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</a:tr>
              <a:tr h="3394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CT1 (L2)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1124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1048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968,8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13,8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831,7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640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427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506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</a:tr>
              <a:tr h="3394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CT1 (L3)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1167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1095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1009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13,5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863,5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688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455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579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</a:tr>
              <a:tr h="3394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CT2(ĐC)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1181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1225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1276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1322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1377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1403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1485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</a:tr>
              <a:tr h="8862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QCVN 06:2009/NTNMT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(µg/</a:t>
                      </a:r>
                      <a:endParaRPr lang="en-US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10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3/</a:t>
                      </a: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h)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(µg/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10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3/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h)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(µg/</a:t>
                      </a:r>
                      <a:endParaRPr lang="en-US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10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3/</a:t>
                      </a: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h)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(µg/</a:t>
                      </a:r>
                      <a:endParaRPr lang="en-US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10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3/</a:t>
                      </a: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h)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(µg/</a:t>
                      </a:r>
                      <a:endParaRPr lang="en-US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10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3/</a:t>
                      </a: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h)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(µg/</a:t>
                      </a:r>
                      <a:endParaRPr lang="en-US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10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3/</a:t>
                      </a: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h)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(µg/</a:t>
                      </a:r>
                      <a:endParaRPr lang="en-US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10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3/</a:t>
                      </a: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h)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90" marR="6799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1" y="101353"/>
            <a:ext cx="67056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Diễn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biến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nồng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amoniac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(NH</a:t>
            </a:r>
            <a:r>
              <a:rPr kumimoji="0" lang="en-US" sz="13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tại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thời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khác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nhau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phun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bổ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sung </a:t>
            </a:r>
            <a:r>
              <a:rPr kumimoji="0" lang="en-US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giấm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gỗ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BIFFAEN (µg/m</a:t>
            </a:r>
            <a:r>
              <a:rPr kumimoji="0" lang="en-US" sz="13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 (</a:t>
            </a:r>
            <a:r>
              <a:rPr kumimoji="0" lang="en-US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ngày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đầu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phun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):</a:t>
            </a:r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Ghi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chú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- SP: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phun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CT: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công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thức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khảo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nghiệm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ĐC: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đối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chứng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QCVN 06:2009/NTNMT: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Quy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chuẩn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Việt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Nam –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độc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hại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khí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-: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bổ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sung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giấm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gỗ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hiệu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quả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khử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mùi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 %: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hiệu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suất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giảm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mùi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thời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trước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phun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ngày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800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7303" y="228599"/>
            <a:ext cx="7207038" cy="461665"/>
          </a:xfrm>
          <a:prstGeom prst="rect">
            <a:avLst/>
          </a:prstGeom>
        </p:spPr>
        <p:txBody>
          <a:bodyPr wrap="none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KHẢ NĂNG XỬ LÝ MÙI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pt-BR" sz="2400" b="1" smtClean="0">
                <a:latin typeface="Times New Roman" pitchFamily="18" charset="0"/>
                <a:cs typeface="Times New Roman" pitchFamily="18" charset="0"/>
              </a:rPr>
              <a:t>GIẤM GỖ BIFFAEN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3822" y="690264"/>
            <a:ext cx="5334000" cy="603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85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9134" y="228599"/>
            <a:ext cx="6723379" cy="461665"/>
          </a:xfrm>
          <a:prstGeom prst="rect">
            <a:avLst/>
          </a:prstGeom>
        </p:spPr>
        <p:txBody>
          <a:bodyPr wrap="none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KHỬ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MÙI HÔI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TRANG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TRẠI CHĂN NUÔI GÀ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953" y="68580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/>
              <a:t>Diễn biến nồng độ amoniac (NH</a:t>
            </a:r>
            <a:r>
              <a:rPr lang="en-US" baseline="-25000"/>
              <a:t>3</a:t>
            </a:r>
            <a:r>
              <a:rPr lang="en-US"/>
              <a:t>) tại các thời điểm khác nhau sau khi phun bổ sung giấm gỗ BIFFAEN (µg/m</a:t>
            </a:r>
            <a:r>
              <a:rPr lang="en-US" baseline="30000"/>
              <a:t>3</a:t>
            </a:r>
            <a:r>
              <a:rPr lang="en-US"/>
              <a:t>); (ngày đầu sau phun)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671492"/>
              </p:ext>
            </p:extLst>
          </p:nvPr>
        </p:nvGraphicFramePr>
        <p:xfrm>
          <a:off x="152402" y="1371600"/>
          <a:ext cx="8839200" cy="2743200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1699844"/>
                <a:gridCol w="1019908"/>
                <a:gridCol w="1019908"/>
                <a:gridCol w="1019908"/>
                <a:gridCol w="1019908"/>
                <a:gridCol w="1019908"/>
                <a:gridCol w="1019908"/>
                <a:gridCol w="1019908"/>
              </a:tblGrid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Nồng độ amoniac (NH</a:t>
                      </a:r>
                      <a:r>
                        <a:rPr lang="en-US" sz="1800" b="1" kern="1200" baseline="-2500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tại các thời điểm</a:t>
                      </a:r>
                      <a:endParaRPr lang="en-US" sz="1800" b="1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149" marR="44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phun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giờ</a:t>
                      </a:r>
                      <a:endParaRPr lang="en-US" sz="1800" b="1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800" b="1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en-US" sz="1800" b="1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en-US" sz="1800" b="1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lang="en-US" sz="1800" b="1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en-US" sz="1800" b="1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CT1 (L1)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1.091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1.011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937,1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785,5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601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382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513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41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CT1 (L2)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1.124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1.048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968,8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831,7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640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427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506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14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CT1 (L3)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1.167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1.095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1.009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863,5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688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455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579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0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CT2(ĐC)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1.181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1.225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1.276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1.322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1.377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1.403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1.485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779649" y="4191000"/>
            <a:ext cx="3634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/>
              <a:t>QCVN </a:t>
            </a:r>
            <a:r>
              <a:rPr lang="en-US" sz="1600" i="1" smtClean="0"/>
              <a:t>06:2009/NTNMT: </a:t>
            </a:r>
            <a:r>
              <a:rPr lang="en-US" sz="1600" i="1"/>
              <a:t>200 (µg/m</a:t>
            </a:r>
            <a:r>
              <a:rPr lang="en-US" sz="1600" i="1" baseline="30000"/>
              <a:t>3/</a:t>
            </a:r>
            <a:r>
              <a:rPr lang="en-US" sz="1600" i="1"/>
              <a:t>h)</a:t>
            </a:r>
          </a:p>
        </p:txBody>
      </p:sp>
      <p:pic>
        <p:nvPicPr>
          <p:cNvPr id="6" name="Picture 2" descr="IMG2017101407382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4578026"/>
            <a:ext cx="38766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IMG2017101408002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0982" y="4560930"/>
            <a:ext cx="40100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4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9134" y="228599"/>
            <a:ext cx="6723379" cy="461665"/>
          </a:xfrm>
          <a:prstGeom prst="rect">
            <a:avLst/>
          </a:prstGeom>
        </p:spPr>
        <p:txBody>
          <a:bodyPr wrap="none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KHỬ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MÙI HÔI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TRANG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TRẠI CHĂN NUÔI GÀ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953" y="68580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/>
              <a:t>Diễn biến nồng độ amoniac </a:t>
            </a:r>
            <a:r>
              <a:rPr lang="en-US" smtClean="0"/>
              <a:t>(H</a:t>
            </a:r>
            <a:r>
              <a:rPr lang="en-US" baseline="-25000" smtClean="0"/>
              <a:t>2</a:t>
            </a:r>
            <a:r>
              <a:rPr lang="en-US" smtClean="0"/>
              <a:t>S) </a:t>
            </a:r>
            <a:r>
              <a:rPr lang="en-US"/>
              <a:t>tại các thời điểm khác nhau sau khi phun bổ sung giấm gỗ BIFFAEN (µg/m</a:t>
            </a:r>
            <a:r>
              <a:rPr lang="en-US" baseline="30000"/>
              <a:t>3</a:t>
            </a:r>
            <a:r>
              <a:rPr lang="en-US"/>
              <a:t>); (ngày đầu sau phun)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271275"/>
              </p:ext>
            </p:extLst>
          </p:nvPr>
        </p:nvGraphicFramePr>
        <p:xfrm>
          <a:off x="152402" y="1295400"/>
          <a:ext cx="8839200" cy="2743200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1699844"/>
                <a:gridCol w="1019908"/>
                <a:gridCol w="1019908"/>
                <a:gridCol w="1019908"/>
                <a:gridCol w="1019908"/>
                <a:gridCol w="1019908"/>
                <a:gridCol w="1019908"/>
                <a:gridCol w="1019908"/>
              </a:tblGrid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Nồng độ amoniac (H</a:t>
                      </a:r>
                      <a:r>
                        <a:rPr lang="en-US" sz="1800" b="1" kern="1200" baseline="-2500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S) tại các thời điểm</a:t>
                      </a:r>
                      <a:endParaRPr lang="en-US" sz="1800" b="1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149" marR="44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phun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giờ</a:t>
                      </a:r>
                      <a:endParaRPr lang="en-US" sz="1800" b="1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800" b="1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en-US" sz="1800" b="1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en-US" sz="1800" b="1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lang="en-US" sz="1800" b="1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en-US" sz="1800" b="1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CT1 (L1)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41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CT1 (L2)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52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CT1 (L3)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0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CT2(ĐC)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833350" y="4038600"/>
            <a:ext cx="35266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/>
              <a:t>QCVN </a:t>
            </a:r>
            <a:r>
              <a:rPr lang="en-US" sz="1600" i="1" smtClean="0"/>
              <a:t>06:2009/NTNMT: 42 </a:t>
            </a:r>
            <a:r>
              <a:rPr lang="en-US" sz="1600" i="1"/>
              <a:t>(µg/m</a:t>
            </a:r>
            <a:r>
              <a:rPr lang="en-US" sz="1600" i="1" baseline="30000"/>
              <a:t>3/</a:t>
            </a:r>
            <a:r>
              <a:rPr lang="en-US" sz="1600" i="1"/>
              <a:t>h)</a:t>
            </a:r>
          </a:p>
        </p:txBody>
      </p:sp>
      <p:pic>
        <p:nvPicPr>
          <p:cNvPr id="6" name="Picture 4" descr="IMG201710140738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185" y="4370400"/>
            <a:ext cx="3867150" cy="240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z828904295957_b8d9266a6699061969717c952342099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6531" y="4377155"/>
            <a:ext cx="4067175" cy="240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67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テキスト ボックス 1"/>
          <p:cNvSpPr txBox="1">
            <a:spLocks noChangeArrowheads="1"/>
          </p:cNvSpPr>
          <p:nvPr/>
        </p:nvSpPr>
        <p:spPr bwMode="auto">
          <a:xfrm>
            <a:off x="0" y="636687"/>
            <a:ext cx="914400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HIỆP HỘI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DẤM GỖ</a:t>
            </a:r>
            <a:r>
              <a:rPr lang="ja-JP" altLang="en-US" sz="2800" b="1">
                <a:solidFill>
                  <a:srgbClr val="00B050"/>
                </a:solidFill>
              </a:rPr>
              <a:t>  </a:t>
            </a:r>
            <a:r>
              <a:rPr lang="en-US" altLang="ja-JP" sz="2800" b="1">
                <a:solidFill>
                  <a:srgbClr val="00B050"/>
                </a:solidFill>
              </a:rPr>
              <a:t>NHẬT BẢN GBT</a:t>
            </a:r>
            <a:r>
              <a:rPr lang="ja-JP" altLang="en-US" sz="2800" b="1">
                <a:solidFill>
                  <a:srgbClr val="00B050"/>
                </a:solidFill>
              </a:rPr>
              <a:t>   </a:t>
            </a:r>
            <a:endParaRPr lang="en-US" altLang="ja-JP" sz="2800" b="1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 smtClean="0"/>
              <a:t>　於：ベトナム、ダナン</a:t>
            </a:r>
            <a:endParaRPr lang="en-US" altLang="ja-JP" sz="2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　                       　　　　　　　　</a:t>
            </a:r>
            <a:r>
              <a:rPr lang="ja-JP" altLang="en-US" sz="2400" smtClean="0"/>
              <a:t>　</a:t>
            </a:r>
            <a:r>
              <a:rPr lang="ja-JP" altLang="en-US" sz="2400"/>
              <a:t> </a:t>
            </a:r>
            <a:r>
              <a:rPr lang="ja-JP" altLang="en-US" sz="2400" smtClean="0"/>
              <a:t>  </a:t>
            </a:r>
            <a:r>
              <a:rPr lang="en-US" altLang="ja-JP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ja-JP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 Phong in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Viet Nam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dirty="0" smtClean="0"/>
              <a:t>					</a:t>
            </a:r>
            <a:endParaRPr lang="en-US" altLang="ja-JP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驚異の天然</a:t>
            </a:r>
            <a:r>
              <a:rPr lang="ja-JP" altLang="en-US" dirty="0">
                <a:solidFill>
                  <a:srgbClr val="FF0000"/>
                </a:solidFill>
              </a:rPr>
              <a:t>の化成品　木</a:t>
            </a:r>
            <a:r>
              <a:rPr lang="ja-JP" altLang="en-US" dirty="0" smtClean="0">
                <a:solidFill>
                  <a:srgbClr val="FF0000"/>
                </a:solidFill>
              </a:rPr>
              <a:t>酢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Miraculous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nhiên kỳ diệu</a:t>
            </a:r>
            <a:endParaRPr lang="en-US" altLang="ja-JP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 smtClean="0"/>
              <a:t>　　　　　　　　　　　　　　</a:t>
            </a:r>
            <a:r>
              <a:rPr lang="ja-JP" altLang="en-US" sz="2400" dirty="0" smtClean="0"/>
              <a:t>　　</a:t>
            </a:r>
            <a:r>
              <a:rPr lang="ja-JP" altLang="en-US" sz="2400" smtClean="0"/>
              <a:t>　</a:t>
            </a:r>
            <a:r>
              <a:rPr lang="ja-JP" altLang="en-US" sz="2400" dirty="0" smtClean="0"/>
              <a:t>　谷田貝光克</a:t>
            </a:r>
            <a:r>
              <a:rPr lang="ja-JP" altLang="en-US" sz="2400" dirty="0"/>
              <a:t>　</a:t>
            </a:r>
            <a:r>
              <a:rPr lang="ja-JP" altLang="en-US" sz="2400" dirty="0" smtClean="0"/>
              <a:t>　　　　　　　　　　　　　　　　　　　　　　　　　　　　　　　　　　　　　　　　　　　　　　　　</a:t>
            </a:r>
            <a:endParaRPr lang="en-US" altLang="ja-JP" sz="2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　　　　　　　　　　　　　　　　　　　　　　</a:t>
            </a:r>
            <a:r>
              <a:rPr lang="ja-JP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   </a:t>
            </a:r>
            <a:endParaRPr lang="en-US" altLang="ja-JP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Mitsuyoshi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YATAGAI</a:t>
            </a: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Chủ tịch hiệp </a:t>
            </a:r>
            <a:r>
              <a:rPr lang="en-US" altLang="ja-JP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altLang="ja-JP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Dấm</a:t>
            </a:r>
            <a:r>
              <a:rPr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ja-JP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Bản GBT</a:t>
            </a:r>
            <a:endParaRPr lang="ja-JP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22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9134" y="228599"/>
            <a:ext cx="6723379" cy="461665"/>
          </a:xfrm>
          <a:prstGeom prst="rect">
            <a:avLst/>
          </a:prstGeom>
        </p:spPr>
        <p:txBody>
          <a:bodyPr wrap="none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KHỬ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MÙI HÔI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TRANG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TRẠI CHĂN NUÔI GÀ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953" y="60960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/>
              <a:t>Diễn biến nồng độ amoniac </a:t>
            </a:r>
            <a:r>
              <a:rPr lang="en-US" smtClean="0"/>
              <a:t>(NH</a:t>
            </a:r>
            <a:r>
              <a:rPr lang="en-US" baseline="-25000" smtClean="0"/>
              <a:t>3</a:t>
            </a:r>
            <a:r>
              <a:rPr lang="en-US" smtClean="0"/>
              <a:t>) </a:t>
            </a:r>
            <a:r>
              <a:rPr lang="en-US"/>
              <a:t>tại các thời điểm khác nhau sau khi phun bổ sung giấm gỗ BIFFAEN (µg/m</a:t>
            </a:r>
            <a:r>
              <a:rPr lang="en-US" baseline="30000"/>
              <a:t>3</a:t>
            </a:r>
            <a:r>
              <a:rPr lang="en-US"/>
              <a:t>); (ngày </a:t>
            </a:r>
            <a:r>
              <a:rPr lang="en-US" smtClean="0"/>
              <a:t>thứ hai </a:t>
            </a:r>
            <a:r>
              <a:rPr lang="en-US"/>
              <a:t>sau phun)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375455"/>
              </p:ext>
            </p:extLst>
          </p:nvPr>
        </p:nvGraphicFramePr>
        <p:xfrm>
          <a:off x="152402" y="1219200"/>
          <a:ext cx="8839200" cy="2743200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1699844"/>
                <a:gridCol w="1019908"/>
                <a:gridCol w="1019908"/>
                <a:gridCol w="1019908"/>
                <a:gridCol w="1019908"/>
                <a:gridCol w="1019908"/>
                <a:gridCol w="1019908"/>
                <a:gridCol w="1019908"/>
              </a:tblGrid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Nồng độ amoniac (H</a:t>
                      </a:r>
                      <a:r>
                        <a:rPr lang="en-US" sz="1800" b="1" kern="1200" baseline="-2500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S) tại các thời điểm</a:t>
                      </a:r>
                      <a:endParaRPr lang="en-US" sz="1800" b="1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149" marR="44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phun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giờ</a:t>
                      </a:r>
                      <a:endParaRPr lang="en-US" sz="1800" b="1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800" b="1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en-US" sz="1800" b="1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en-US" sz="1800" b="1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lang="en-US" sz="1800" b="1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en-US" sz="1800" b="1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742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CT1 (L1)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0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CT1 (L2)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CT1 (L3)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2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CT2(ĐC)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1.551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1.585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1.616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1.652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1.677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1.693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1.699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773819" y="3962400"/>
            <a:ext cx="3634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/>
              <a:t>QCVN </a:t>
            </a:r>
            <a:r>
              <a:rPr lang="en-US" sz="1600" i="1" smtClean="0"/>
              <a:t>06:2009/NTNMT: 200 </a:t>
            </a:r>
            <a:r>
              <a:rPr lang="en-US" sz="1600" i="1"/>
              <a:t>(µg/m</a:t>
            </a:r>
            <a:r>
              <a:rPr lang="en-US" sz="1600" i="1" baseline="30000"/>
              <a:t>3/</a:t>
            </a:r>
            <a:r>
              <a:rPr lang="en-US" sz="1600" i="1"/>
              <a:t>h)</a:t>
            </a:r>
          </a:p>
        </p:txBody>
      </p:sp>
      <p:pic>
        <p:nvPicPr>
          <p:cNvPr id="8" name="Picture 2" descr="z828909126717_f3f2f7953b12e311c052759e2a666b8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0999" y="4300953"/>
            <a:ext cx="2058464" cy="254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z828904377393_98aefd27979d805722082a90358745fb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2799" y="4300954"/>
            <a:ext cx="2107601" cy="254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4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9135" y="228599"/>
            <a:ext cx="6723379" cy="461665"/>
          </a:xfrm>
          <a:prstGeom prst="rect">
            <a:avLst/>
          </a:prstGeom>
        </p:spPr>
        <p:txBody>
          <a:bodyPr wrap="none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KHỬ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MÙI HÔI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TRANG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TRẠI CHĂN NUÔI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GÀ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953" y="60960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/>
              <a:t>Diễn biến nồng độ amoniac </a:t>
            </a:r>
            <a:r>
              <a:rPr lang="en-US" smtClean="0"/>
              <a:t>(NH</a:t>
            </a:r>
            <a:r>
              <a:rPr lang="en-US" baseline="-25000" smtClean="0"/>
              <a:t>3</a:t>
            </a:r>
            <a:r>
              <a:rPr lang="en-US" smtClean="0"/>
              <a:t>) </a:t>
            </a:r>
            <a:r>
              <a:rPr lang="en-US"/>
              <a:t>tại các thời điểm khác nhau sau khi phun bổ sung giấm gỗ BIFFAEN (µg/m</a:t>
            </a:r>
            <a:r>
              <a:rPr lang="en-US" baseline="30000"/>
              <a:t>3</a:t>
            </a:r>
            <a:r>
              <a:rPr lang="en-US"/>
              <a:t>); (ngày </a:t>
            </a:r>
            <a:r>
              <a:rPr lang="en-US" smtClean="0"/>
              <a:t>thứ ba </a:t>
            </a:r>
            <a:r>
              <a:rPr lang="en-US"/>
              <a:t>sau phun)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690364"/>
              </p:ext>
            </p:extLst>
          </p:nvPr>
        </p:nvGraphicFramePr>
        <p:xfrm>
          <a:off x="152402" y="1295400"/>
          <a:ext cx="8839200" cy="2743200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1699844"/>
                <a:gridCol w="1019908"/>
                <a:gridCol w="1019908"/>
                <a:gridCol w="1019908"/>
                <a:gridCol w="1019908"/>
                <a:gridCol w="1019908"/>
                <a:gridCol w="1019908"/>
                <a:gridCol w="1019908"/>
              </a:tblGrid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Nồng độ amoniac (H</a:t>
                      </a:r>
                      <a:r>
                        <a:rPr lang="en-US" sz="1800" b="1" kern="1200" baseline="-2500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S) tại các thời điểm</a:t>
                      </a:r>
                      <a:endParaRPr lang="en-US" sz="1800" b="1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149" marR="44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phun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giờ</a:t>
                      </a:r>
                      <a:endParaRPr lang="en-US" sz="1800" b="1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800" b="1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en-US" sz="1800" b="1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en-US" sz="1800" b="1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lang="en-US" sz="1800" b="1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en-US" sz="1800" b="1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CT1 (L1)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41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CT1 (L2)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52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CT1 (L3)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0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CT2(ĐC)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1.751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1.785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1.816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1.852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1.877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1.933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1.999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779649" y="4011706"/>
            <a:ext cx="3634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/>
              <a:t>QCVN </a:t>
            </a:r>
            <a:r>
              <a:rPr lang="en-US" sz="1600" i="1" smtClean="0"/>
              <a:t>06:2009/NTNMT: 200 </a:t>
            </a:r>
            <a:r>
              <a:rPr lang="en-US" sz="1600" i="1"/>
              <a:t>(µg/m</a:t>
            </a:r>
            <a:r>
              <a:rPr lang="en-US" sz="1600" i="1" baseline="30000"/>
              <a:t>3/</a:t>
            </a:r>
            <a:r>
              <a:rPr lang="en-US" sz="1600" i="1"/>
              <a:t>h)</a:t>
            </a:r>
          </a:p>
        </p:txBody>
      </p:sp>
      <p:pic>
        <p:nvPicPr>
          <p:cNvPr id="8" name="Picture 2" descr="http://www.okuaizu.net/foods/images/aidujidori-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4350996"/>
            <a:ext cx="3403281" cy="242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写真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9800" y="4377154"/>
            <a:ext cx="3713799" cy="242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47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6543" y="228599"/>
            <a:ext cx="6928563" cy="461665"/>
          </a:xfrm>
          <a:prstGeom prst="rect">
            <a:avLst/>
          </a:prstGeom>
        </p:spPr>
        <p:txBody>
          <a:bodyPr wrap="none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KHỬ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MÙI HÔI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TRANG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TRẠI CHĂN NUÔI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LỢN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953" y="68580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/>
              <a:t>Diễn biến nồng độ amoniac </a:t>
            </a:r>
            <a:r>
              <a:rPr lang="en-US" smtClean="0"/>
              <a:t>(NH</a:t>
            </a:r>
            <a:r>
              <a:rPr lang="en-US" baseline="-25000" smtClean="0"/>
              <a:t>3</a:t>
            </a:r>
            <a:r>
              <a:rPr lang="en-US" smtClean="0"/>
              <a:t>) </a:t>
            </a:r>
            <a:r>
              <a:rPr lang="en-US"/>
              <a:t>tại các thời điểm khác nhau sau khi phun bổ sung giấm gỗ BIFFAEN (µg/m</a:t>
            </a:r>
            <a:r>
              <a:rPr lang="en-US" baseline="30000"/>
              <a:t>3</a:t>
            </a:r>
            <a:r>
              <a:rPr lang="en-US"/>
              <a:t>); (ngày </a:t>
            </a:r>
            <a:r>
              <a:rPr lang="en-US" smtClean="0"/>
              <a:t>đầu </a:t>
            </a:r>
            <a:r>
              <a:rPr lang="en-US"/>
              <a:t>sau phun)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865181"/>
              </p:ext>
            </p:extLst>
          </p:nvPr>
        </p:nvGraphicFramePr>
        <p:xfrm>
          <a:off x="152402" y="1319276"/>
          <a:ext cx="8839200" cy="2743200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1699844"/>
                <a:gridCol w="1019908"/>
                <a:gridCol w="1019908"/>
                <a:gridCol w="1019908"/>
                <a:gridCol w="1019908"/>
                <a:gridCol w="1019908"/>
                <a:gridCol w="1019908"/>
                <a:gridCol w="1019908"/>
              </a:tblGrid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Nồng độ amoniac (H</a:t>
                      </a:r>
                      <a:r>
                        <a:rPr lang="en-US" sz="1800" b="1" kern="1200" baseline="-2500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S) tại các thời điểm</a:t>
                      </a:r>
                      <a:endParaRPr lang="en-US" sz="1800" b="1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149" marR="44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phun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giờ</a:t>
                      </a:r>
                      <a:endParaRPr lang="en-US" sz="1800" b="1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800" b="1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en-US" sz="1800" b="1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en-US" sz="1800" b="1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lang="en-US" sz="1800" b="1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en-US" sz="1800" b="1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504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CT1 (L1)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1.551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1.395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1.164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0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CT1 (L2)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1.564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1.415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1.127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CT1 (L3)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1.607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1.461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1.141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2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CT2(ĐC)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1.681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1.705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1.776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1.822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1.937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2.003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2.085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779649" y="4114800"/>
            <a:ext cx="3634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/>
              <a:t>QCVN </a:t>
            </a:r>
            <a:r>
              <a:rPr lang="en-US" sz="1600" i="1" smtClean="0"/>
              <a:t>06:2009/NTNMT: 200 </a:t>
            </a:r>
            <a:r>
              <a:rPr lang="en-US" sz="1600" i="1"/>
              <a:t>(µg/m</a:t>
            </a:r>
            <a:r>
              <a:rPr lang="en-US" sz="1600" i="1" baseline="30000"/>
              <a:t>3/</a:t>
            </a:r>
            <a:r>
              <a:rPr lang="en-US" sz="1600" i="1"/>
              <a:t>h)</a:t>
            </a:r>
          </a:p>
        </p:txBody>
      </p:sp>
      <p:pic>
        <p:nvPicPr>
          <p:cNvPr id="8" name="Picture 2" descr="C:\Users\rosa\Pictures\img13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08" y="4543425"/>
            <a:ext cx="29940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rosa\Pictures\img13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7412" y="4545011"/>
            <a:ext cx="3074988" cy="223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41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6543" y="228599"/>
            <a:ext cx="6928563" cy="461665"/>
          </a:xfrm>
          <a:prstGeom prst="rect">
            <a:avLst/>
          </a:prstGeom>
        </p:spPr>
        <p:txBody>
          <a:bodyPr wrap="none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KHỬ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MÙI HÔI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TRANG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TRẠI CHĂN NUÔI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LỢN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953" y="68580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/>
              <a:t>Diễn biến nồng độ amoniac </a:t>
            </a:r>
            <a:r>
              <a:rPr lang="en-US" smtClean="0"/>
              <a:t>(NH</a:t>
            </a:r>
            <a:r>
              <a:rPr lang="en-US" baseline="-25000" smtClean="0"/>
              <a:t>3</a:t>
            </a:r>
            <a:r>
              <a:rPr lang="en-US" smtClean="0"/>
              <a:t>) </a:t>
            </a:r>
            <a:r>
              <a:rPr lang="en-US"/>
              <a:t>tại các thời điểm khác nhau sau khi phun bổ sung giấm gỗ BIFFAEN (µg/m</a:t>
            </a:r>
            <a:r>
              <a:rPr lang="en-US" baseline="30000"/>
              <a:t>3</a:t>
            </a:r>
            <a:r>
              <a:rPr lang="en-US"/>
              <a:t>); (ngày </a:t>
            </a:r>
            <a:r>
              <a:rPr lang="en-US" smtClean="0"/>
              <a:t>đầu </a:t>
            </a:r>
            <a:r>
              <a:rPr lang="en-US"/>
              <a:t>sau phun)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851182"/>
              </p:ext>
            </p:extLst>
          </p:nvPr>
        </p:nvGraphicFramePr>
        <p:xfrm>
          <a:off x="152402" y="1319277"/>
          <a:ext cx="8839200" cy="2743200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1699844"/>
                <a:gridCol w="1019908"/>
                <a:gridCol w="1019908"/>
                <a:gridCol w="1019908"/>
                <a:gridCol w="1019908"/>
                <a:gridCol w="1019908"/>
                <a:gridCol w="1019908"/>
                <a:gridCol w="1019908"/>
              </a:tblGrid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Nồng độ amoniac (H</a:t>
                      </a:r>
                      <a:r>
                        <a:rPr lang="en-US" sz="1800" b="1" kern="1200" baseline="-2500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S) tại các thời điểm</a:t>
                      </a:r>
                      <a:endParaRPr lang="en-US" sz="1800" b="1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149" marR="44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phun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giờ</a:t>
                      </a:r>
                      <a:endParaRPr lang="en-US" sz="1800" b="1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800" b="1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en-US" sz="1800" b="1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en-US" sz="1800" b="1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lang="en-US" sz="1800" b="1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en-US" sz="1800" b="1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CT1 (L1)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1.551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1.395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1.164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9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CT1 (L2)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1.564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1.415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1.127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1.016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52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CT1 (L3)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1.607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1.461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1.141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1.076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8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CT2(ĐC)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1.681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1.705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1.776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1.822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1.937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2.003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2.085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779649" y="4081046"/>
            <a:ext cx="3634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/>
              <a:t>QCVN </a:t>
            </a:r>
            <a:r>
              <a:rPr lang="en-US" sz="1600" i="1" smtClean="0"/>
              <a:t>06:2009/NTNMT: 200 </a:t>
            </a:r>
            <a:r>
              <a:rPr lang="en-US" sz="1600" i="1"/>
              <a:t>(µg/m</a:t>
            </a:r>
            <a:r>
              <a:rPr lang="en-US" sz="1600" i="1" baseline="30000"/>
              <a:t>3/</a:t>
            </a:r>
            <a:r>
              <a:rPr lang="en-US" sz="1600" i="1"/>
              <a:t>h)</a:t>
            </a:r>
          </a:p>
        </p:txBody>
      </p:sp>
      <p:pic>
        <p:nvPicPr>
          <p:cNvPr id="8" name="Picture 2" descr="E:\炭木酢パンフ\img22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9649" y="4495800"/>
            <a:ext cx="5314008" cy="225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01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8527" y="228599"/>
            <a:ext cx="6504602" cy="461665"/>
          </a:xfrm>
          <a:prstGeom prst="rect">
            <a:avLst/>
          </a:prstGeom>
        </p:spPr>
        <p:txBody>
          <a:bodyPr wrap="none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KHỬ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MÙI HÔI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NHÀ VỆ SINH VÀ RÁC THẢI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http://upload.wikimedia.org/wikipedia/commons/thumb/8/8f/Toilets_unisex.svg/120px-Toilets_unise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012" y="905618"/>
            <a:ext cx="283845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IMG_395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4682" y="829236"/>
            <a:ext cx="2565400" cy="270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54992" y="3608294"/>
            <a:ext cx="5671681" cy="461665"/>
          </a:xfrm>
          <a:prstGeom prst="rect">
            <a:avLst/>
          </a:prstGeom>
        </p:spPr>
        <p:txBody>
          <a:bodyPr wrap="none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LÀM NƯỚC GIẢI KHÁT VÀ SỮA TẮM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rosa\Pictures\img12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493" y="4210050"/>
            <a:ext cx="4535487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g12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7847" y="4210050"/>
            <a:ext cx="2161227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1827" y="4210050"/>
            <a:ext cx="205996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9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5819" y="228599"/>
            <a:ext cx="7709932" cy="461665"/>
          </a:xfrm>
          <a:prstGeom prst="rect">
            <a:avLst/>
          </a:prstGeom>
        </p:spPr>
        <p:txBody>
          <a:bodyPr wrap="none">
            <a:spAutoFit/>
            <a:scene3d>
              <a:camera prst="obliqueTopRight"/>
              <a:lightRig rig="threePt" dir="t"/>
            </a:scene3d>
          </a:bodyPr>
          <a:lstStyle/>
          <a:p>
            <a:pPr marL="0" lvl="1"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ỨNG DỤNG CỦA GIẤM GỖ VỚI BẢO VỆ THỰC VẬT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Dell Latitude E6510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1628" y="838200"/>
            <a:ext cx="5258301" cy="533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33250" y="6305490"/>
            <a:ext cx="2315056" cy="400110"/>
          </a:xfrm>
          <a:prstGeom prst="rect">
            <a:avLst/>
          </a:prstGeom>
        </p:spPr>
        <p:txBody>
          <a:bodyPr wrap="none">
            <a:spAutoFit/>
            <a:scene3d>
              <a:camera prst="obliqueTopRight"/>
              <a:lightRig rig="threePt" dir="t"/>
            </a:scene3d>
          </a:bodyPr>
          <a:lstStyle/>
          <a:p>
            <a:pPr marL="0" lvl="1"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Xua đuổi côn trùng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6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38" y="76200"/>
            <a:ext cx="9096080" cy="461665"/>
          </a:xfrm>
          <a:prstGeom prst="rect">
            <a:avLst/>
          </a:prstGeom>
        </p:spPr>
        <p:txBody>
          <a:bodyPr wrap="none">
            <a:spAutoFit/>
            <a:scene3d>
              <a:camera prst="obliqueTopRight"/>
              <a:lightRig rig="threePt" dir="t"/>
            </a:scene3d>
          </a:bodyPr>
          <a:lstStyle/>
          <a:p>
            <a:pPr marL="0" lvl="1" algn="ctr"/>
            <a:r>
              <a:rPr lang="en-US" altLang="ja-JP" sz="2400" b="1" smtClean="0">
                <a:latin typeface="Times New Roman" pitchFamily="18" charset="0"/>
                <a:cs typeface="Times New Roman" pitchFamily="18" charset="0"/>
              </a:rPr>
              <a:t>NGĂN </a:t>
            </a:r>
            <a:r>
              <a:rPr lang="en-US" altLang="ja-JP" sz="2400" b="1">
                <a:latin typeface="Times New Roman" pitchFamily="18" charset="0"/>
                <a:cs typeface="Times New Roman" pitchFamily="18" charset="0"/>
              </a:rPr>
              <a:t>NGỪA BỆNH CÔN TRÙNG GÂY HẠI CHO CÂY </a:t>
            </a:r>
            <a:r>
              <a:rPr lang="en-US" altLang="ja-JP" sz="2400" b="1" smtClean="0">
                <a:latin typeface="Times New Roman" pitchFamily="18" charset="0"/>
                <a:cs typeface="Times New Roman" pitchFamily="18" charset="0"/>
              </a:rPr>
              <a:t>TRỒNG</a:t>
            </a:r>
            <a:endParaRPr lang="ja-JP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チャドク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894" y="609601"/>
            <a:ext cx="4076700" cy="271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happamisaki.jp-o.net/flower/sodatekata/gaityuu/gaityuu09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6807" y="609601"/>
            <a:ext cx="4076700" cy="271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13530" y="3352800"/>
            <a:ext cx="6354496" cy="830997"/>
          </a:xfrm>
          <a:prstGeom prst="rect">
            <a:avLst/>
          </a:prstGeom>
        </p:spPr>
        <p:txBody>
          <a:bodyPr wrap="none">
            <a:spAutoFit/>
            <a:scene3d>
              <a:camera prst="obliqueTopRight"/>
              <a:lightRig rig="threePt" dir="t"/>
            </a:scene3d>
          </a:bodyPr>
          <a:lstStyle/>
          <a:p>
            <a:pPr marL="0" lvl="1" algn="ctr"/>
            <a:r>
              <a:rPr lang="en-US" altLang="ja-JP" sz="2400" b="1" smtClean="0">
                <a:latin typeface="Times New Roman" pitchFamily="18" charset="0"/>
                <a:cs typeface="Times New Roman" pitchFamily="18" charset="0"/>
              </a:rPr>
              <a:t>DẤM </a:t>
            </a:r>
            <a:r>
              <a:rPr lang="en-US" altLang="ja-JP" sz="2400" b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ja-JP" alt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>
                <a:latin typeface="Times New Roman" pitchFamily="18" charset="0"/>
                <a:cs typeface="Times New Roman" pitchFamily="18" charset="0"/>
              </a:rPr>
              <a:t>NGĂN NGỪA BỆNH </a:t>
            </a:r>
            <a:endParaRPr lang="en-US" altLang="ja-JP" sz="2400" b="1" smtClean="0">
              <a:latin typeface="Times New Roman" pitchFamily="18" charset="0"/>
              <a:cs typeface="Times New Roman" pitchFamily="18" charset="0"/>
            </a:endParaRPr>
          </a:p>
          <a:p>
            <a:pPr marL="0" lvl="1" algn="ctr"/>
            <a:r>
              <a:rPr lang="en-US" altLang="ja-JP" sz="2400" b="1" smtClean="0">
                <a:latin typeface="Times New Roman" pitchFamily="18" charset="0"/>
                <a:cs typeface="Times New Roman" pitchFamily="18" charset="0"/>
              </a:rPr>
              <a:t>THỐI </a:t>
            </a:r>
            <a:r>
              <a:rPr lang="en-US" altLang="ja-JP" sz="2400" b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ja-JP" alt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>
                <a:latin typeface="Times New Roman" pitchFamily="18" charset="0"/>
                <a:cs typeface="Times New Roman" pitchFamily="18" charset="0"/>
              </a:rPr>
              <a:t>TRẮNG, CHÁY LÁ, KHẢM </a:t>
            </a:r>
            <a:r>
              <a:rPr lang="en-US" altLang="ja-JP" sz="2400" b="1" smtClean="0"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blog-imgs-19.fc2.com/s/a/s/sasadon/2009051923082065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514" y="4186919"/>
            <a:ext cx="3462686" cy="260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shuminoengei.jp/images/img_rsz.php?img=sickbug/pic/34_03.jpg&amp;rsz=1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3115" y="4183797"/>
            <a:ext cx="346268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1872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2340" y="76200"/>
            <a:ext cx="5056898" cy="461665"/>
          </a:xfrm>
          <a:prstGeom prst="rect">
            <a:avLst/>
          </a:prstGeom>
        </p:spPr>
        <p:txBody>
          <a:bodyPr wrap="none">
            <a:spAutoFit/>
            <a:scene3d>
              <a:camera prst="obliqueTopRight"/>
              <a:lightRig rig="threePt" dir="t"/>
            </a:scene3d>
          </a:bodyPr>
          <a:lstStyle/>
          <a:p>
            <a:pPr marL="0" lvl="1" algn="ctr"/>
            <a:r>
              <a:rPr lang="en-US" altLang="ja-JP" sz="2400" b="1" smtClean="0">
                <a:latin typeface="Times New Roman" pitchFamily="18" charset="0"/>
                <a:cs typeface="Times New Roman" pitchFamily="18" charset="0"/>
              </a:rPr>
              <a:t>ỨC CHẾ VI SINH VẬT GÂY BỆNH</a:t>
            </a:r>
            <a:endParaRPr lang="ja-JP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294" y="668026"/>
            <a:ext cx="3694149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C:\Users\Dell Latitude E6510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6358" y="668026"/>
            <a:ext cx="3773986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92864" y="3868426"/>
            <a:ext cx="3629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/>
              <a:t>Xanthomonas campestris </a:t>
            </a:r>
            <a:r>
              <a:rPr lang="en-US"/>
              <a:t>pv. </a:t>
            </a:r>
            <a:r>
              <a:rPr lang="en-US" i="1"/>
              <a:t>citri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62208" y="3868426"/>
            <a:ext cx="3662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/>
              <a:t>Erwinia carotovora pv. carotivora</a:t>
            </a:r>
            <a:endParaRPr lang="en-US"/>
          </a:p>
        </p:txBody>
      </p:sp>
      <p:pic>
        <p:nvPicPr>
          <p:cNvPr id="9" name="Picture 6" descr="Kết quả hình ảnh cho Wood Vineg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8982" y="4305299"/>
            <a:ext cx="46672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7501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13" y="228600"/>
            <a:ext cx="856297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5400" y="4343400"/>
            <a:ext cx="2263600" cy="400110"/>
          </a:xfrm>
          <a:prstGeom prst="rect">
            <a:avLst/>
          </a:prstGeom>
        </p:spPr>
        <p:txBody>
          <a:bodyPr wrap="square">
            <a:spAutoFit/>
            <a:scene3d>
              <a:camera prst="obliqueTopRight"/>
              <a:lightRig rig="threePt" dir="t"/>
            </a:scene3d>
          </a:bodyPr>
          <a:lstStyle/>
          <a:p>
            <a:pPr marL="0" lvl="1"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Dấm gỗ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8800" y="4343400"/>
            <a:ext cx="2263600" cy="400110"/>
          </a:xfrm>
          <a:prstGeom prst="rect">
            <a:avLst/>
          </a:prstGeom>
        </p:spPr>
        <p:txBody>
          <a:bodyPr wrap="square">
            <a:spAutoFit/>
            <a:scene3d>
              <a:camera prst="obliqueTopRight"/>
              <a:lightRig rig="threePt" dir="t"/>
            </a:scene3d>
          </a:bodyPr>
          <a:lstStyle/>
          <a:p>
            <a:pPr marL="0" lvl="1"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Dell Latitude E6510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738" y="4876800"/>
            <a:ext cx="851693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3548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0264" y="5924490"/>
            <a:ext cx="7261924" cy="400110"/>
          </a:xfrm>
          <a:prstGeom prst="rect">
            <a:avLst/>
          </a:prstGeom>
        </p:spPr>
        <p:txBody>
          <a:bodyPr wrap="none">
            <a:spAutoFit/>
            <a:scene3d>
              <a:camera prst="obliqueTopRight"/>
              <a:lightRig rig="threePt" dir="t"/>
            </a:scene3d>
          </a:bodyPr>
          <a:lstStyle/>
          <a:p>
            <a:pPr marL="0" lvl="1"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Sinh trưởng, phát triển của cây ở các nồng độ dấm gỗ khác nhau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Dell Latitude E6510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28599"/>
            <a:ext cx="9144000" cy="540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360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4800" y="548680"/>
            <a:ext cx="858768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GBT</a:t>
            </a:r>
            <a:r>
              <a:rPr kumimoji="1" lang="en-US" altLang="ja-JP" sz="2400" dirty="0" smtClean="0"/>
              <a:t>: </a:t>
            </a:r>
            <a:r>
              <a:rPr kumimoji="1" lang="ja-JP" altLang="en-US" sz="2000" dirty="0" smtClean="0">
                <a:solidFill>
                  <a:srgbClr val="00B050"/>
                </a:solidFill>
              </a:rPr>
              <a:t>（社）グリーンエコロジーバイオカーボン</a:t>
            </a:r>
            <a:r>
              <a:rPr lang="ja-JP" altLang="en-US" sz="2000" dirty="0" smtClean="0">
                <a:solidFill>
                  <a:srgbClr val="00B050"/>
                </a:solidFill>
              </a:rPr>
              <a:t>テクノロジー研究会</a:t>
            </a:r>
            <a:endParaRPr lang="en-US" altLang="ja-JP" sz="2000" dirty="0" smtClean="0">
              <a:solidFill>
                <a:srgbClr val="00B050"/>
              </a:solidFill>
            </a:endParaRPr>
          </a:p>
          <a:p>
            <a:r>
              <a:rPr kumimoji="1" lang="ja-JP" altLang="en-US" dirty="0">
                <a:solidFill>
                  <a:srgbClr val="00B050"/>
                </a:solidFill>
              </a:rPr>
              <a:t>　</a:t>
            </a:r>
            <a:r>
              <a:rPr kumimoji="1" lang="ja-JP" altLang="en-US" dirty="0" smtClean="0">
                <a:solidFill>
                  <a:srgbClr val="00B050"/>
                </a:solidFill>
              </a:rPr>
              <a:t>　　　　</a:t>
            </a:r>
            <a:r>
              <a:rPr lang="ja-JP" altLang="en-US" dirty="0">
                <a:solidFill>
                  <a:srgbClr val="00B050"/>
                </a:solidFill>
              </a:rPr>
              <a:t>　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ja-JP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dirty="0" smtClean="0">
                <a:solidFill>
                  <a:schemeClr val="accent2"/>
                </a:solidFill>
              </a:rPr>
              <a:t>目的：炭化生産物及びバイオ関連の技術開発とその利用を通じて</a:t>
            </a:r>
            <a:endParaRPr lang="en-US" altLang="ja-JP" dirty="0" smtClean="0">
              <a:solidFill>
                <a:schemeClr val="accent2"/>
              </a:solidFill>
            </a:endParaRPr>
          </a:p>
          <a:p>
            <a:r>
              <a:rPr lang="ja-JP" altLang="en-US" dirty="0">
                <a:solidFill>
                  <a:schemeClr val="accent2"/>
                </a:solidFill>
              </a:rPr>
              <a:t>　</a:t>
            </a:r>
            <a:r>
              <a:rPr lang="ja-JP" altLang="en-US" dirty="0" smtClean="0">
                <a:solidFill>
                  <a:schemeClr val="accent2"/>
                </a:solidFill>
              </a:rPr>
              <a:t>　　　国際間の情報交換、技術提供を行うことと、国際友好に資すること</a:t>
            </a:r>
            <a:endParaRPr lang="en-US" altLang="ja-JP" dirty="0" smtClean="0">
              <a:solidFill>
                <a:schemeClr val="accent2"/>
              </a:solidFill>
            </a:endParaRPr>
          </a:p>
          <a:p>
            <a:r>
              <a:rPr lang="ja-JP" altLang="en-US" dirty="0" smtClean="0">
                <a:solidFill>
                  <a:schemeClr val="accent2"/>
                </a:solidFill>
              </a:rPr>
              <a:t>構成員　：　炭化関連企業、研究者、一般個人、行政関係者　等</a:t>
            </a:r>
            <a:endParaRPr lang="en-US" altLang="ja-JP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ja-JP" sz="2000" dirty="0" smtClean="0"/>
          </a:p>
          <a:p>
            <a:r>
              <a:rPr lang="en-US" altLang="ja-JP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ja-JP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ja-JP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cacbon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T</a:t>
            </a:r>
            <a:r>
              <a:rPr lang="vi-VN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rao đổi thông tin công nghệ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</a:t>
            </a:r>
            <a:r>
              <a:rPr lang="vi-V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 nghị quốc </a:t>
            </a:r>
            <a:r>
              <a:rPr lang="vi-VN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ja-JP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ja-JP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kumimoji="1" lang="en-US" altLang="ja-JP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ja-JP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ja-JP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GBT : </a:t>
            </a:r>
            <a:r>
              <a:rPr lang="en-US" altLang="ja-JP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ja-JP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cacbon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BIFFA BÌNH ĐỊNH.</a:t>
            </a:r>
            <a:b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 of GBT	</a:t>
            </a:r>
          </a:p>
          <a:p>
            <a:r>
              <a:rPr lang="en-US" altLang="ja-JP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BIFFA: Cong </a:t>
            </a:r>
            <a:r>
              <a:rPr lang="en-US" altLang="ja-JP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 co phan </a:t>
            </a:r>
            <a:r>
              <a:rPr lang="en-US" altLang="ja-JP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altLang="ja-JP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 </a:t>
            </a:r>
            <a:r>
              <a:rPr lang="en-US" altLang="ja-JP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ja-JP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DVTH </a:t>
            </a:r>
            <a:r>
              <a:rPr lang="en-US" altLang="ja-JP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altLang="ja-JP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endParaRPr lang="en-US" altLang="ja-JP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3437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881" y="1828800"/>
            <a:ext cx="901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XIN TRÂN TRỌNG CÁM ƠN !</a:t>
            </a:r>
            <a:endParaRPr lang="en-US" sz="54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9" descr="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1906" y="0"/>
            <a:ext cx="16002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920" y="3048000"/>
            <a:ext cx="6019800" cy="332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7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IMG2017120116332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830792"/>
            <a:ext cx="7239000" cy="473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5715000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 chứng nhận Công ty BIFFA là thành viên Hiệp hội nghiên cứu giấm gỗ Nhật Bản GPT</a:t>
            </a:r>
            <a:endParaRPr 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428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G20171122204520 H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924800" cy="462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5410200"/>
            <a:ext cx="769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TS. Mitsuyoshi YATAGAI, chủ tịch Hiệp hội nghiên cứu giấm gỗ Nhật Bản GPT ký Hợp đồng hợp tác với ông Võ Tuấn Toàn, GĐ Công ty BIFFA (người thứ 5 và 6 ngồi từ phải sang) tại Đà Nẵng Techdemo 2017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181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4816" y="228599"/>
            <a:ext cx="3611886" cy="461665"/>
          </a:xfrm>
          <a:prstGeom prst="rect">
            <a:avLst/>
          </a:prstGeom>
        </p:spPr>
        <p:txBody>
          <a:bodyPr wrap="none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pt-BR" sz="2400" b="1" smtClean="0">
                <a:latin typeface="Times New Roman" pitchFamily="18" charset="0"/>
                <a:cs typeface="Times New Roman" pitchFamily="18" charset="0"/>
              </a:rPr>
              <a:t>NGUỒN GỐC GIẤM GỖ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30"/>
          <p:cNvSpPr>
            <a:spLocks noChangeArrowheads="1"/>
          </p:cNvSpPr>
          <p:nvPr/>
        </p:nvSpPr>
        <p:spPr bwMode="gray">
          <a:xfrm>
            <a:off x="171159" y="1006288"/>
            <a:ext cx="5010441" cy="85073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2117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12700" algn="ctr">
            <a:solidFill>
              <a:srgbClr val="FEFEF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gray">
          <a:xfrm>
            <a:off x="171159" y="1075765"/>
            <a:ext cx="5010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Ngưng tụ khói từ quá trình nhiệt phân than sinh học</a:t>
            </a:r>
            <a:endParaRPr lang="en-US" sz="2000" b="1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569975" y="1857020"/>
            <a:ext cx="214841" cy="581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utoShape 34"/>
          <p:cNvSpPr>
            <a:spLocks noChangeArrowheads="1"/>
          </p:cNvSpPr>
          <p:nvPr/>
        </p:nvSpPr>
        <p:spPr bwMode="gray">
          <a:xfrm>
            <a:off x="179294" y="2438400"/>
            <a:ext cx="5002306" cy="84390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117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rgbClr val="FEFEF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gray">
          <a:xfrm>
            <a:off x="179295" y="2528047"/>
            <a:ext cx="500230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ja-JP" sz="2000" b="1">
                <a:latin typeface="Times New Roman" pitchFamily="18" charset="0"/>
                <a:cs typeface="Times New Roman" pitchFamily="18" charset="0"/>
              </a:rPr>
              <a:t>Lắng tĩnh </a:t>
            </a:r>
            <a:r>
              <a:rPr lang="vi-VN" altLang="ja-JP" sz="2000" b="1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vi-VN" altLang="ja-JP" sz="2000" b="1">
                <a:latin typeface="Times New Roman" pitchFamily="18" charset="0"/>
                <a:cs typeface="Times New Roman" pitchFamily="18" charset="0"/>
              </a:rPr>
              <a:t>nhiệt độ phòng</a:t>
            </a:r>
            <a:r>
              <a:rPr lang="en-US" altLang="ja-JP" sz="20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altLang="ja-JP" sz="2000" b="1"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altLang="ja-JP" sz="2000" b="1">
                <a:latin typeface="Times New Roman" pitchFamily="18" charset="0"/>
                <a:cs typeface="Times New Roman" pitchFamily="18" charset="0"/>
              </a:rPr>
              <a:t>điều kiện thiếu ánh </a:t>
            </a:r>
            <a:r>
              <a:rPr lang="en-US" altLang="ja-JP" sz="2000" b="1" smtClean="0">
                <a:latin typeface="Times New Roman" pitchFamily="18" charset="0"/>
                <a:cs typeface="Times New Roman" pitchFamily="18" charset="0"/>
              </a:rPr>
              <a:t>sáng</a:t>
            </a:r>
            <a:endParaRPr lang="en-US" altLang="ja-JP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38"/>
          <p:cNvSpPr>
            <a:spLocks noChangeArrowheads="1"/>
          </p:cNvSpPr>
          <p:nvPr/>
        </p:nvSpPr>
        <p:spPr bwMode="gray">
          <a:xfrm>
            <a:off x="171159" y="3886200"/>
            <a:ext cx="5010441" cy="80926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21176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12700" algn="ctr">
            <a:solidFill>
              <a:srgbClr val="FEFEF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2560595" y="3282306"/>
            <a:ext cx="224221" cy="5969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gray">
          <a:xfrm>
            <a:off x="156465" y="3964052"/>
            <a:ext cx="502513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ja-JP" sz="2000" b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altLang="ja-JP" sz="2000" b="1" smtClean="0">
                <a:latin typeface="Times New Roman" pitchFamily="18" charset="0"/>
                <a:cs typeface="Times New Roman" pitchFamily="18" charset="0"/>
              </a:rPr>
              <a:t>oại </a:t>
            </a:r>
            <a:r>
              <a:rPr lang="vi-VN" altLang="ja-JP" sz="2000" b="1">
                <a:latin typeface="Times New Roman" pitchFamily="18" charset="0"/>
                <a:cs typeface="Times New Roman" pitchFamily="18" charset="0"/>
              </a:rPr>
              <a:t>bỏ lớp </a:t>
            </a:r>
            <a:r>
              <a:rPr lang="en-US" altLang="ja-JP" sz="2000" b="1">
                <a:latin typeface="Times New Roman" pitchFamily="18" charset="0"/>
                <a:cs typeface="Times New Roman" pitchFamily="18" charset="0"/>
              </a:rPr>
              <a:t>dầu </a:t>
            </a:r>
            <a:r>
              <a:rPr lang="vi-VN" altLang="ja-JP" sz="2000" b="1">
                <a:latin typeface="Times New Roman" pitchFamily="18" charset="0"/>
                <a:cs typeface="Times New Roman" pitchFamily="18" charset="0"/>
              </a:rPr>
              <a:t>mỏng trên </a:t>
            </a:r>
            <a:r>
              <a:rPr lang="en-US" altLang="ja-JP" sz="2000" b="1">
                <a:latin typeface="Times New Roman" pitchFamily="18" charset="0"/>
                <a:cs typeface="Times New Roman" pitchFamily="18" charset="0"/>
              </a:rPr>
              <a:t>bề mặt </a:t>
            </a:r>
            <a:r>
              <a:rPr lang="vi-VN" altLang="ja-JP" sz="2000" b="1">
                <a:latin typeface="Times New Roman" pitchFamily="18" charset="0"/>
                <a:cs typeface="Times New Roman" pitchFamily="18" charset="0"/>
              </a:rPr>
              <a:t>(dầu nhẹ) và c</a:t>
            </a:r>
            <a:r>
              <a:rPr lang="en-US" altLang="ja-JP" sz="2000" b="1">
                <a:latin typeface="Times New Roman" pitchFamily="18" charset="0"/>
                <a:cs typeface="Times New Roman" pitchFamily="18" charset="0"/>
              </a:rPr>
              <a:t>hất hắc ín </a:t>
            </a:r>
            <a:r>
              <a:rPr lang="vi-VN" altLang="ja-JP" sz="2000" b="1">
                <a:latin typeface="Times New Roman" pitchFamily="18" charset="0"/>
                <a:cs typeface="Times New Roman" pitchFamily="18" charset="0"/>
              </a:rPr>
              <a:t>nặng </a:t>
            </a:r>
            <a:r>
              <a:rPr lang="en-US" altLang="ja-JP" sz="2000" b="1">
                <a:latin typeface="Times New Roman" pitchFamily="18" charset="0"/>
                <a:cs typeface="Times New Roman" pitchFamily="18" charset="0"/>
              </a:rPr>
              <a:t>lắng ở</a:t>
            </a:r>
            <a:r>
              <a:rPr lang="vi-VN" altLang="ja-JP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ja-JP" sz="2000" b="1" smtClean="0">
                <a:latin typeface="Times New Roman" pitchFamily="18" charset="0"/>
                <a:cs typeface="Times New Roman" pitchFamily="18" charset="0"/>
              </a:rPr>
              <a:t>đáy</a:t>
            </a:r>
            <a:endParaRPr lang="en-US" altLang="ja-JP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38"/>
          <p:cNvSpPr>
            <a:spLocks noChangeArrowheads="1"/>
          </p:cNvSpPr>
          <p:nvPr/>
        </p:nvSpPr>
        <p:spPr bwMode="gray">
          <a:xfrm>
            <a:off x="161779" y="5334000"/>
            <a:ext cx="5019821" cy="760969"/>
          </a:xfrm>
          <a:prstGeom prst="roundRect">
            <a:avLst>
              <a:gd name="adj" fmla="val 16667"/>
            </a:avLst>
          </a:prstGeom>
          <a:gradFill>
            <a:gsLst>
              <a:gs pos="14000">
                <a:schemeClr val="accent6">
                  <a:lumMod val="60000"/>
                  <a:lumOff val="40000"/>
                  <a:alpha val="95000"/>
                </a:schemeClr>
              </a:gs>
              <a:gs pos="50000">
                <a:schemeClr val="hlink">
                  <a:gamma/>
                  <a:tint val="21176"/>
                  <a:invGamma/>
                </a:schemeClr>
              </a:gs>
              <a:gs pos="100000">
                <a:schemeClr val="hlink"/>
              </a:gs>
            </a:gsLst>
            <a:lin ang="5400000" scaled="0"/>
          </a:gradFill>
          <a:ln w="12700" algn="ctr">
            <a:solidFill>
              <a:srgbClr val="FEFEFE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2553871" y="4670716"/>
            <a:ext cx="230945" cy="6632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gray">
          <a:xfrm>
            <a:off x="184606" y="5359269"/>
            <a:ext cx="499699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ja-JP" sz="2000" b="1" smtClean="0">
                <a:latin typeface="Times New Roman" pitchFamily="18" charset="0"/>
                <a:cs typeface="Times New Roman" pitchFamily="18" charset="0"/>
              </a:rPr>
              <a:t>Chất </a:t>
            </a:r>
            <a:r>
              <a:rPr lang="en-US" altLang="ja-JP" sz="2000" b="1">
                <a:latin typeface="Times New Roman" pitchFamily="18" charset="0"/>
                <a:cs typeface="Times New Roman" pitchFamily="18" charset="0"/>
              </a:rPr>
              <a:t>lỏng ở giữa gọi </a:t>
            </a:r>
            <a:r>
              <a:rPr lang="en-US" altLang="ja-JP" sz="2000" b="1" smtClean="0"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en-US" altLang="ja-JP" sz="2000" b="1">
                <a:latin typeface="Times New Roman" pitchFamily="18" charset="0"/>
                <a:cs typeface="Times New Roman" pitchFamily="18" charset="0"/>
              </a:rPr>
              <a:t>màu vàng nhạt, nâu sẫm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DBCBC8"/>
              </a:clrFrom>
              <a:clrTo>
                <a:srgbClr val="DBCB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1623287"/>
            <a:ext cx="1735074" cy="3710197"/>
          </a:xfrm>
          <a:prstGeom prst="rect">
            <a:avLst/>
          </a:prstGeom>
          <a:noFill/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desk1"/>
          <p:cNvSpPr>
            <a:spLocks noEditPoints="1" noChangeArrowheads="1"/>
          </p:cNvSpPr>
          <p:nvPr/>
        </p:nvSpPr>
        <p:spPr bwMode="auto">
          <a:xfrm>
            <a:off x="6553200" y="5333483"/>
            <a:ext cx="1735074" cy="76148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nl-NL" sz="2000" b="1">
                <a:latin typeface="Times New Roman" pitchFamily="18" charset="0"/>
                <a:cs typeface="Times New Roman" pitchFamily="18" charset="0"/>
              </a:rPr>
              <a:t>Giấm gỗ sinh học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167720" y="5551199"/>
            <a:ext cx="1385480" cy="316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49908" y="228599"/>
            <a:ext cx="5081712" cy="461665"/>
          </a:xfrm>
          <a:prstGeom prst="rect">
            <a:avLst/>
          </a:prstGeom>
        </p:spPr>
        <p:txBody>
          <a:bodyPr wrap="none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pt-BR" sz="2400" b="1" smtClean="0">
                <a:latin typeface="Times New Roman" pitchFamily="18" charset="0"/>
                <a:cs typeface="Times New Roman" pitchFamily="18" charset="0"/>
              </a:rPr>
              <a:t>QUY TRÌNH SẢN XUẤT GIẤM GỖ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esk1"/>
          <p:cNvSpPr>
            <a:spLocks noEditPoints="1" noChangeArrowheads="1"/>
          </p:cNvSpPr>
          <p:nvPr/>
        </p:nvSpPr>
        <p:spPr bwMode="auto">
          <a:xfrm>
            <a:off x="1828800" y="788876"/>
            <a:ext cx="1461941" cy="528936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nl-NL" sz="1400" b="1" smtClean="0"/>
              <a:t>Nguyên liệu gỗ bạch đàn</a:t>
            </a:r>
            <a:endParaRPr lang="en-US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esk1"/>
          <p:cNvSpPr>
            <a:spLocks noEditPoints="1" noChangeArrowheads="1"/>
          </p:cNvSpPr>
          <p:nvPr/>
        </p:nvSpPr>
        <p:spPr bwMode="auto">
          <a:xfrm>
            <a:off x="76200" y="1604664"/>
            <a:ext cx="1461941" cy="528936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nl-NL" sz="1400" b="1" smtClean="0"/>
              <a:t>Cấp nhiệt sấy</a:t>
            </a:r>
            <a:endParaRPr lang="en-US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esk1"/>
          <p:cNvSpPr>
            <a:spLocks noEditPoints="1" noChangeArrowheads="1"/>
          </p:cNvSpPr>
          <p:nvPr/>
        </p:nvSpPr>
        <p:spPr bwMode="auto">
          <a:xfrm>
            <a:off x="1828800" y="1604664"/>
            <a:ext cx="1461941" cy="528936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nl-NL" sz="1400" b="1" smtClean="0"/>
              <a:t>Lò nhiệt phân</a:t>
            </a:r>
            <a:endParaRPr lang="en-US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esk1"/>
          <p:cNvSpPr>
            <a:spLocks noEditPoints="1" noChangeArrowheads="1"/>
          </p:cNvSpPr>
          <p:nvPr/>
        </p:nvSpPr>
        <p:spPr bwMode="auto">
          <a:xfrm>
            <a:off x="3581400" y="1604664"/>
            <a:ext cx="1461941" cy="528936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nl-NL" sz="1400" b="1" smtClean="0"/>
              <a:t>Khói thải</a:t>
            </a:r>
            <a:endParaRPr lang="en-US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esk1"/>
          <p:cNvSpPr>
            <a:spLocks noEditPoints="1" noChangeArrowheads="1"/>
          </p:cNvSpPr>
          <p:nvPr/>
        </p:nvSpPr>
        <p:spPr bwMode="auto">
          <a:xfrm>
            <a:off x="98612" y="2438400"/>
            <a:ext cx="1461941" cy="528936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nl-NL" sz="1400" b="1" smtClean="0"/>
              <a:t>Than sinh học</a:t>
            </a:r>
            <a:endParaRPr lang="en-US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esk1"/>
          <p:cNvSpPr>
            <a:spLocks noEditPoints="1" noChangeArrowheads="1"/>
          </p:cNvSpPr>
          <p:nvPr/>
        </p:nvSpPr>
        <p:spPr bwMode="auto">
          <a:xfrm>
            <a:off x="3581399" y="4114800"/>
            <a:ext cx="1461941" cy="528936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nl-NL" sz="1400" b="1" smtClean="0"/>
              <a:t>Ngưng tụ nước cốt gỗ</a:t>
            </a:r>
            <a:endParaRPr lang="en-US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desk1"/>
          <p:cNvSpPr>
            <a:spLocks noEditPoints="1" noChangeArrowheads="1"/>
          </p:cNvSpPr>
          <p:nvPr/>
        </p:nvSpPr>
        <p:spPr bwMode="auto">
          <a:xfrm>
            <a:off x="1828800" y="3276600"/>
            <a:ext cx="1461941" cy="528936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nl-NL" sz="1400" b="1" smtClean="0"/>
              <a:t>Nhiệt độ khói &lt;80</a:t>
            </a:r>
            <a:r>
              <a:rPr lang="nl-NL" sz="1400" b="1" baseline="30000" smtClean="0"/>
              <a:t>0</a:t>
            </a:r>
            <a:r>
              <a:rPr lang="nl-NL" sz="1400" b="1" smtClean="0"/>
              <a:t>C</a:t>
            </a:r>
            <a:endParaRPr lang="en-US" sz="1400" b="1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desk1"/>
          <p:cNvSpPr>
            <a:spLocks noEditPoints="1" noChangeArrowheads="1"/>
          </p:cNvSpPr>
          <p:nvPr/>
        </p:nvSpPr>
        <p:spPr bwMode="auto">
          <a:xfrm>
            <a:off x="3581400" y="3276600"/>
            <a:ext cx="1461941" cy="528936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nl-NL" sz="1400" b="1" smtClean="0"/>
              <a:t>Nhiệt độ khói 80-150</a:t>
            </a:r>
            <a:r>
              <a:rPr lang="nl-NL" sz="1400" b="1" baseline="30000" smtClean="0"/>
              <a:t>0</a:t>
            </a:r>
            <a:r>
              <a:rPr lang="nl-NL" sz="1400" b="1" smtClean="0"/>
              <a:t>C</a:t>
            </a:r>
            <a:endParaRPr lang="en-US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esk1"/>
          <p:cNvSpPr>
            <a:spLocks noEditPoints="1" noChangeArrowheads="1"/>
          </p:cNvSpPr>
          <p:nvPr/>
        </p:nvSpPr>
        <p:spPr bwMode="auto">
          <a:xfrm>
            <a:off x="5321734" y="3276600"/>
            <a:ext cx="1461941" cy="528936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nl-NL" sz="1400" b="1" smtClean="0"/>
              <a:t>Nhiệt độ khói &gt;150</a:t>
            </a:r>
            <a:r>
              <a:rPr lang="nl-NL" sz="1400" b="1" baseline="30000" smtClean="0"/>
              <a:t>0</a:t>
            </a:r>
            <a:r>
              <a:rPr lang="nl-NL" sz="1400" b="1" smtClean="0"/>
              <a:t>C</a:t>
            </a:r>
            <a:endParaRPr lang="en-US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esk1"/>
          <p:cNvSpPr>
            <a:spLocks noEditPoints="1" noChangeArrowheads="1"/>
          </p:cNvSpPr>
          <p:nvPr/>
        </p:nvSpPr>
        <p:spPr bwMode="auto">
          <a:xfrm>
            <a:off x="98612" y="4953000"/>
            <a:ext cx="1461941" cy="528936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nl-NL" sz="1400" b="1" smtClean="0"/>
              <a:t>Hắc ín</a:t>
            </a:r>
            <a:endParaRPr lang="en-US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esk1"/>
          <p:cNvSpPr>
            <a:spLocks noEditPoints="1" noChangeArrowheads="1"/>
          </p:cNvSpPr>
          <p:nvPr/>
        </p:nvSpPr>
        <p:spPr bwMode="auto">
          <a:xfrm>
            <a:off x="1846728" y="4953000"/>
            <a:ext cx="1461941" cy="528936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nl-NL" sz="1400" b="1" smtClean="0"/>
              <a:t>Dầu nhẹ</a:t>
            </a:r>
            <a:endParaRPr lang="en-US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esk1"/>
          <p:cNvSpPr>
            <a:spLocks noEditPoints="1" noChangeArrowheads="1"/>
          </p:cNvSpPr>
          <p:nvPr/>
        </p:nvSpPr>
        <p:spPr bwMode="auto">
          <a:xfrm>
            <a:off x="3581398" y="5786736"/>
            <a:ext cx="1461941" cy="766464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nl-NL" sz="1400" b="1" smtClean="0"/>
              <a:t>Lắng tĩnh tách giấm gỗ thô</a:t>
            </a:r>
            <a:endParaRPr lang="en-US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desk1"/>
          <p:cNvSpPr>
            <a:spLocks noEditPoints="1" noChangeArrowheads="1"/>
          </p:cNvSpPr>
          <p:nvPr/>
        </p:nvSpPr>
        <p:spPr bwMode="auto">
          <a:xfrm>
            <a:off x="5321734" y="5786736"/>
            <a:ext cx="1461941" cy="766464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nl-NL" sz="1400" b="1" smtClean="0"/>
              <a:t>Chưng cất thu giấm gỗ tinh</a:t>
            </a:r>
            <a:endParaRPr lang="en-US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desk1"/>
          <p:cNvSpPr>
            <a:spLocks noEditPoints="1" noChangeArrowheads="1"/>
          </p:cNvSpPr>
          <p:nvPr/>
        </p:nvSpPr>
        <p:spPr bwMode="auto">
          <a:xfrm>
            <a:off x="7051632" y="5638800"/>
            <a:ext cx="1989274" cy="10668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nl-NL" sz="1400" b="1" smtClean="0"/>
              <a:t>Kiểm tra hàm lượng, trung hòa TCCS, chiết rót, đóng chai</a:t>
            </a:r>
            <a:endParaRPr lang="en-US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2446642" y="1371600"/>
            <a:ext cx="226255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1587447" y="1752591"/>
            <a:ext cx="192047" cy="264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335565" y="1736898"/>
            <a:ext cx="192047" cy="264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Bent-Up Arrow 23"/>
          <p:cNvSpPr/>
          <p:nvPr/>
        </p:nvSpPr>
        <p:spPr>
          <a:xfrm rot="5400000" flipV="1">
            <a:off x="1870436" y="2022839"/>
            <a:ext cx="609602" cy="983528"/>
          </a:xfrm>
          <a:prstGeom prst="bentUpArrow">
            <a:avLst>
              <a:gd name="adj1" fmla="val 25000"/>
              <a:gd name="adj2" fmla="val 1690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4157022" y="2254624"/>
            <a:ext cx="310695" cy="9457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ent-Up Arrow 26"/>
          <p:cNvSpPr/>
          <p:nvPr/>
        </p:nvSpPr>
        <p:spPr>
          <a:xfrm flipV="1">
            <a:off x="4378961" y="2691651"/>
            <a:ext cx="1673743" cy="506501"/>
          </a:xfrm>
          <a:prstGeom prst="bentUpArrow">
            <a:avLst>
              <a:gd name="adj1" fmla="val 25000"/>
              <a:gd name="adj2" fmla="val 1690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4199242" y="3886200"/>
            <a:ext cx="226255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Bent-Up Arrow 29"/>
          <p:cNvSpPr/>
          <p:nvPr/>
        </p:nvSpPr>
        <p:spPr>
          <a:xfrm rot="10800000">
            <a:off x="2667000" y="2687170"/>
            <a:ext cx="1573523" cy="51098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Bent-Up Arrow 30"/>
          <p:cNvSpPr/>
          <p:nvPr/>
        </p:nvSpPr>
        <p:spPr>
          <a:xfrm rot="10800000">
            <a:off x="807169" y="4325477"/>
            <a:ext cx="2711695" cy="51098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ent-Up Arrow 31"/>
          <p:cNvSpPr/>
          <p:nvPr/>
        </p:nvSpPr>
        <p:spPr>
          <a:xfrm rot="10800000" flipV="1">
            <a:off x="817085" y="5638800"/>
            <a:ext cx="2716304" cy="593921"/>
          </a:xfrm>
          <a:prstGeom prst="bentUpArrow">
            <a:avLst>
              <a:gd name="adj1" fmla="val 25000"/>
              <a:gd name="adj2" fmla="val 1690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4157367" y="4789391"/>
            <a:ext cx="310695" cy="9457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Bent-Up Arrow 33"/>
          <p:cNvSpPr/>
          <p:nvPr/>
        </p:nvSpPr>
        <p:spPr>
          <a:xfrm rot="16200000">
            <a:off x="3420379" y="5192819"/>
            <a:ext cx="515481" cy="51098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5092914" y="6039966"/>
            <a:ext cx="192047" cy="264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6819244" y="6039966"/>
            <a:ext cx="192047" cy="264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screen">
            <a:clrChange>
              <a:clrFrom>
                <a:srgbClr val="85D4F2"/>
              </a:clrFrom>
              <a:clrTo>
                <a:srgbClr val="85D4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31620" y="690264"/>
            <a:ext cx="1909286" cy="267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11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07879" y="228599"/>
            <a:ext cx="3765774" cy="461665"/>
          </a:xfrm>
          <a:prstGeom prst="rect">
            <a:avLst/>
          </a:prstGeom>
        </p:spPr>
        <p:txBody>
          <a:bodyPr wrap="none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pt-BR" sz="2400" b="1" smtClean="0">
                <a:latin typeface="Times New Roman" pitchFamily="18" charset="0"/>
                <a:cs typeface="Times New Roman" pitchFamily="18" charset="0"/>
              </a:rPr>
              <a:t>THÀNH PHẦN GIẤM GỖ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244836"/>
              </p:ext>
            </p:extLst>
          </p:nvPr>
        </p:nvGraphicFramePr>
        <p:xfrm>
          <a:off x="188259" y="914400"/>
          <a:ext cx="8763000" cy="2042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800"/>
                <a:gridCol w="6629400"/>
                <a:gridCol w="1447800"/>
              </a:tblGrid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</a:rPr>
                        <a:t>STT</a:t>
                      </a:r>
                      <a:endParaRPr lang="en-US" sz="1800" baseline="0">
                        <a:solidFill>
                          <a:schemeClr val="accent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</a:rPr>
                        <a:t>Thành phần</a:t>
                      </a:r>
                      <a:endParaRPr lang="en-US" sz="1800" baseline="0">
                        <a:solidFill>
                          <a:schemeClr val="accent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</a:rPr>
                        <a:t>Tỷ lệ (%)</a:t>
                      </a:r>
                      <a:endParaRPr lang="en-US" sz="1800" baseline="0">
                        <a:solidFill>
                          <a:schemeClr val="accent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Nước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&lt;93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Axit axetic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2-5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Phenols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1-2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4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Các</a:t>
                      </a:r>
                      <a:r>
                        <a:rPr lang="en-US" sz="1800" b="1" baseline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chất hữu cơ </a:t>
                      </a:r>
                      <a:r>
                        <a:rPr lang="en-US" sz="1800" b="1" kern="1200" baseline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khác (Cồn, Ester, Methanol, Acohol, Aldehyde, Ortho-cresol, Meta-cresol, Para-cresol, 2,6-dimethoxyphenol, 2,6-dimetoxy-4-methylphenol và 2,6-dimetoxy-4-ethylphenol,…)</a:t>
                      </a:r>
                      <a:endParaRPr lang="en-US" sz="1800" b="1" kern="1200" baseline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&lt;4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228939" y="3352799"/>
            <a:ext cx="4723665" cy="461665"/>
          </a:xfrm>
          <a:prstGeom prst="rect">
            <a:avLst/>
          </a:prstGeom>
        </p:spPr>
        <p:txBody>
          <a:bodyPr wrap="none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pt-BR" sz="2400" b="1" smtClean="0">
                <a:latin typeface="Times New Roman" pitchFamily="18" charset="0"/>
                <a:cs typeface="Times New Roman" pitchFamily="18" charset="0"/>
              </a:rPr>
              <a:t>MỘT SỐ TÍNH CHẤT GIẤM GỖ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913576"/>
              </p:ext>
            </p:extLst>
          </p:nvPr>
        </p:nvGraphicFramePr>
        <p:xfrm>
          <a:off x="152399" y="4038600"/>
          <a:ext cx="8839201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801"/>
                <a:gridCol w="4191000"/>
                <a:gridCol w="3962400"/>
              </a:tblGrid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</a:rPr>
                        <a:t>STT</a:t>
                      </a:r>
                      <a:endParaRPr lang="en-US" sz="1800" baseline="0">
                        <a:solidFill>
                          <a:schemeClr val="accent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</a:rPr>
                        <a:t>Chỉ tiêu</a:t>
                      </a:r>
                      <a:endParaRPr lang="en-US" sz="1800" baseline="0">
                        <a:solidFill>
                          <a:schemeClr val="accent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aseline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</a:rPr>
                        <a:t>Giá trị</a:t>
                      </a:r>
                      <a:endParaRPr lang="en-US" sz="1800" baseline="0">
                        <a:solidFill>
                          <a:schemeClr val="accent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pH ở 25</a:t>
                      </a:r>
                      <a:r>
                        <a:rPr lang="en-US" sz="1800" b="1" kern="1200" baseline="300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0</a:t>
                      </a: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C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2-3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Tỷ</a:t>
                      </a:r>
                      <a:r>
                        <a:rPr lang="en-US" sz="1800" b="1" kern="1200" baseline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 trọng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1,005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Màu</a:t>
                      </a:r>
                      <a:r>
                        <a:rPr lang="en-US" sz="1800" b="1" baseline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sắc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Nâu</a:t>
                      </a:r>
                      <a:r>
                        <a:rPr lang="en-US" sz="1800" b="1" baseline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đỏ hoặc vàng chanh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4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Dạng</a:t>
                      </a:r>
                      <a:r>
                        <a:rPr lang="en-US" sz="1800" b="1" baseline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dung dịch</a:t>
                      </a:r>
                      <a:endParaRPr lang="en-US" sz="1800" b="1" kern="1200" baseline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Tinh khiết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200" baseline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Các loại vi sinh vật</a:t>
                      </a:r>
                      <a:endParaRPr lang="en-US" sz="1800" b="1" kern="1200" baseline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Không</a:t>
                      </a:r>
                      <a:r>
                        <a:rPr lang="en-US" sz="1800" b="1" baseline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phát hiện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1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2894</TotalTime>
  <Words>3048</Words>
  <Application>Microsoft Office PowerPoint</Application>
  <PresentationFormat>On-screen Show (4:3)</PresentationFormat>
  <Paragraphs>880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ＭＳ Ｐゴシック</vt:lpstr>
      <vt:lpstr>.VnTime</vt:lpstr>
      <vt:lpstr>Arial</vt:lpstr>
      <vt:lpstr>Calibri</vt:lpstr>
      <vt:lpstr>Georgia</vt:lpstr>
      <vt:lpstr>HGｺﾞｼｯｸM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</dc:creator>
  <cp:lastModifiedBy>VMQ</cp:lastModifiedBy>
  <cp:revision>258</cp:revision>
  <dcterms:created xsi:type="dcterms:W3CDTF">2016-12-30T03:32:02Z</dcterms:created>
  <dcterms:modified xsi:type="dcterms:W3CDTF">2017-12-18T09:01:39Z</dcterms:modified>
</cp:coreProperties>
</file>