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83" r:id="rId4"/>
    <p:sldId id="262" r:id="rId5"/>
    <p:sldId id="267" r:id="rId6"/>
    <p:sldId id="264" r:id="rId7"/>
    <p:sldId id="265" r:id="rId8"/>
    <p:sldId id="266" r:id="rId9"/>
    <p:sldId id="28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7" r:id="rId20"/>
    <p:sldId id="280" r:id="rId21"/>
    <p:sldId id="281" r:id="rId22"/>
    <p:sldId id="288" r:id="rId23"/>
    <p:sldId id="286" r:id="rId24"/>
    <p:sldId id="261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13905-C331-440A-BACE-D017AEF73F79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17A0-CAF7-4F3B-A1C4-F69197D523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217A0-CAF7-4F3B-A1C4-F69197D523D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15B-FCF8-49EB-8427-0809C1A74E8E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8D32-167B-4E82-B4BE-5E6090C5A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15B-FCF8-49EB-8427-0809C1A74E8E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8D32-167B-4E82-B4BE-5E6090C5A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15B-FCF8-49EB-8427-0809C1A74E8E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8D32-167B-4E82-B4BE-5E6090C5A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15B-FCF8-49EB-8427-0809C1A74E8E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8D32-167B-4E82-B4BE-5E6090C5A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15B-FCF8-49EB-8427-0809C1A74E8E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8D32-167B-4E82-B4BE-5E6090C5A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15B-FCF8-49EB-8427-0809C1A74E8E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8D32-167B-4E82-B4BE-5E6090C5A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15B-FCF8-49EB-8427-0809C1A74E8E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8D32-167B-4E82-B4BE-5E6090C5A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15B-FCF8-49EB-8427-0809C1A74E8E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8D32-167B-4E82-B4BE-5E6090C5A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15B-FCF8-49EB-8427-0809C1A74E8E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8D32-167B-4E82-B4BE-5E6090C5A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15B-FCF8-49EB-8427-0809C1A74E8E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8D32-167B-4E82-B4BE-5E6090C5A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15B-FCF8-49EB-8427-0809C1A74E8E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8D32-167B-4E82-B4BE-5E6090C5A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F15B-FCF8-49EB-8427-0809C1A74E8E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78D32-167B-4E82-B4BE-5E6090C5A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382000" cy="365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 HIỆN TƯỢNG QUÁ TẢI BỂ KHÍ SINH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3000"/>
            <a:ext cx="8534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B.V.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N.V. Bộ,  H.L. Hương,  N. Đ Vinh,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KSH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idx="1"/>
          </p:nvPr>
        </p:nvGraphicFramePr>
        <p:xfrm>
          <a:off x="-180377" y="1524000"/>
          <a:ext cx="9038518" cy="2971800"/>
        </p:xfrm>
        <a:graphic>
          <a:graphicData uri="http://schemas.openxmlformats.org/presentationml/2006/ole">
            <p:oleObj spid="_x0000_s7170" name="Visio" r:id="rId3" imgW="5943015" imgH="1954788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724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-71925" y="-1"/>
          <a:ext cx="9425073" cy="4343401"/>
        </p:xfrm>
        <a:graphic>
          <a:graphicData uri="http://schemas.openxmlformats.org/presentationml/2006/ole">
            <p:oleObj spid="_x0000_s8194" name="Visio" r:id="rId3" imgW="5552913" imgH="2558890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419600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10%;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rỉ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đuc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mm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en-US" sz="2600" dirty="0" smtClean="0"/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dọc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bể</a:t>
            </a:r>
            <a:r>
              <a:rPr lang="en-US" sz="2800" b="1" dirty="0" smtClean="0">
                <a:solidFill>
                  <a:srgbClr val="FF0000"/>
                </a:solidFill>
              </a:rPr>
              <a:t> thu </a:t>
            </a:r>
            <a:r>
              <a:rPr lang="en-US" sz="2800" b="1" dirty="0" err="1" smtClean="0">
                <a:solidFill>
                  <a:srgbClr val="FF0000"/>
                </a:solidFill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rắn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68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553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914400" y="304800"/>
          <a:ext cx="8001000" cy="4953361"/>
        </p:xfrm>
        <a:graphic>
          <a:graphicData uri="http://schemas.openxmlformats.org/presentationml/2006/ole">
            <p:oleObj spid="_x0000_s9218" name="Visio" r:id="rId3" imgW="3325408" imgH="2058770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1816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rỉ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0,5 -1mm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mm ở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mm ở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553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-304800" y="0"/>
          <a:ext cx="9733790" cy="3200400"/>
        </p:xfrm>
        <a:graphic>
          <a:graphicData uri="http://schemas.openxmlformats.org/presentationml/2006/ole">
            <p:oleObj spid="_x0000_s10242" name="Visio" r:id="rId3" imgW="5943015" imgH="1954788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9624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(7-10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van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7-10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HC;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553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-61682" y="0"/>
          <a:ext cx="9278174" cy="4724400"/>
        </p:xfrm>
        <a:graphic>
          <a:graphicData uri="http://schemas.openxmlformats.org/presentationml/2006/ole">
            <p:oleObj spid="_x0000_s11266" name="Visio" r:id="rId3" imgW="5426121" imgH="2495566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4800600"/>
            <a:ext cx="8991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3,1 m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0,7 x 0,7 m;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0,8 x 0,8 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flipV="1">
            <a:off x="3124200" y="54102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57200" y="228600"/>
          <a:ext cx="8458200" cy="5115793"/>
        </p:xfrm>
        <a:graphic>
          <a:graphicData uri="http://schemas.openxmlformats.org/presentationml/2006/ole">
            <p:oleObj spid="_x0000_s12290" name="Visio" r:id="rId3" imgW="6109789" imgH="3696215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486400"/>
            <a:ext cx="868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(thu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rỉ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096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609600"/>
          <a:ext cx="9296400" cy="2695012"/>
        </p:xfrm>
        <a:graphic>
          <a:graphicData uri="http://schemas.openxmlformats.org/presentationml/2006/ole">
            <p:oleObj spid="_x0000_s13314" name="Visio" r:id="rId3" imgW="5943015" imgH="1652557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4114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cong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0960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5-10 cm,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10-15 cm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9624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pờ-rô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43600" y="45720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89154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bạt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HDPE,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ph idx="1"/>
          </p:nvPr>
        </p:nvGraphicFramePr>
        <p:xfrm>
          <a:off x="292436" y="2895600"/>
          <a:ext cx="8851564" cy="2971800"/>
        </p:xfrm>
        <a:graphic>
          <a:graphicData uri="http://schemas.openxmlformats.org/presentationml/2006/ole">
            <p:oleObj spid="_x0000_s39938" name="Visio" r:id="rId3" imgW="5943015" imgH="1995445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 descr="D:\DA Low carbon BNN\Ảnh LCÁSP\Anh 2 gia đình Phú Thọ DK xây D MH Tập Huấn\Hộ ông Thị-xã Xuân Áng-Hạ Hòa (Hố chứa phân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781800" cy="4494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953000"/>
            <a:ext cx="838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nuôi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KSH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10-20 m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chăn nuôi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KSH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686800" cy="6553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0" y="228600"/>
          <a:ext cx="9309349" cy="3657600"/>
        </p:xfrm>
        <a:graphic>
          <a:graphicData uri="http://schemas.openxmlformats.org/presentationml/2006/ole">
            <p:oleObj spid="_x0000_s15362" name="Visio" r:id="rId3" imgW="5943015" imgH="2335455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886200"/>
            <a:ext cx="8382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  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400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-457200" y="380999"/>
          <a:ext cx="8686800" cy="4558113"/>
        </p:xfrm>
        <a:graphic>
          <a:graphicData uri="http://schemas.openxmlformats.org/presentationml/2006/ole">
            <p:oleObj spid="_x0000_s16386" name="Visio" r:id="rId3" imgW="5330667" imgH="2797437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5105401"/>
            <a:ext cx="8686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1:0,5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2,5 m,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Nước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xả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tưới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cây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ăn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quả</a:t>
            </a:r>
            <a:r>
              <a:rPr lang="en-US" sz="3600" b="1" dirty="0" smtClean="0">
                <a:solidFill>
                  <a:srgbClr val="C00000"/>
                </a:solidFill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</a:rPr>
              <a:t>chất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lượng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tăng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lên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rõ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rệt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F:\32. CONTRACT 2013\2015\3. SNV\Implementation\2. Picture\3. THO\Case Study\IMG_069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486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Sử</a:t>
            </a:r>
            <a:r>
              <a:rPr lang="en-US" sz="3600" b="1" dirty="0" smtClean="0">
                <a:solidFill>
                  <a:srgbClr val="C00000"/>
                </a:solidFill>
              </a:rPr>
              <a:t> dung </a:t>
            </a:r>
            <a:r>
              <a:rPr lang="en-US" sz="3600" b="1" dirty="0" err="1" smtClean="0">
                <a:solidFill>
                  <a:srgbClr val="C00000"/>
                </a:solidFill>
              </a:rPr>
              <a:t>nước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xả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tưới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chè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làm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tăng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năng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suất</a:t>
            </a:r>
            <a:r>
              <a:rPr lang="en-US" sz="3600" b="1" dirty="0" smtClean="0">
                <a:solidFill>
                  <a:srgbClr val="C00000"/>
                </a:solidFill>
              </a:rPr>
              <a:t>: 25-35%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D:\DA Low carbon BNN\Ảnh LCÁSP\B. Effluent for tea\IMG_3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316866" cy="497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248400"/>
          </a:xfrm>
        </p:spPr>
        <p:txBody>
          <a:bodyPr/>
          <a:lstStyle/>
          <a:p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thiểu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bể</a:t>
            </a:r>
            <a:r>
              <a:rPr lang="en-US" dirty="0" smtClean="0"/>
              <a:t> KSH;</a:t>
            </a:r>
          </a:p>
          <a:p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;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image8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1905000"/>
            <a:ext cx="48006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362200"/>
            <a:ext cx="2590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thu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1 </a:t>
            </a:r>
            <a:r>
              <a:rPr lang="en-US" sz="2800" dirty="0" err="1" smtClean="0"/>
              <a:t>nguồn</a:t>
            </a:r>
            <a:r>
              <a:rPr lang="en-US" sz="2800" dirty="0" smtClean="0"/>
              <a:t> </a:t>
            </a:r>
            <a:r>
              <a:rPr lang="en-US" sz="2800" dirty="0" err="1" smtClean="0"/>
              <a:t>bã</a:t>
            </a:r>
            <a:r>
              <a:rPr lang="en-US" sz="2800" dirty="0" smtClean="0"/>
              <a:t> </a:t>
            </a:r>
            <a:r>
              <a:rPr lang="en-US" sz="2800" dirty="0" err="1" smtClean="0"/>
              <a:t>thải</a:t>
            </a:r>
            <a:r>
              <a:rPr lang="en-US" sz="2800" dirty="0" smtClean="0"/>
              <a:t> </a:t>
            </a:r>
            <a:r>
              <a:rPr lang="en-US" sz="2800" dirty="0" err="1" smtClean="0"/>
              <a:t>chế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hữu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, </a:t>
            </a:r>
            <a:r>
              <a:rPr lang="en-US" sz="2800" dirty="0" err="1" smtClean="0"/>
              <a:t>tăng</a:t>
            </a:r>
            <a:r>
              <a:rPr lang="en-US" sz="2800" dirty="0" smtClean="0"/>
              <a:t> thu </a:t>
            </a:r>
            <a:r>
              <a:rPr lang="en-US" sz="2800" dirty="0" err="1" smtClean="0"/>
              <a:t>nhập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dân</a:t>
            </a:r>
            <a:endParaRPr lang="en-US" sz="28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Xin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chân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ơn</a:t>
            </a:r>
            <a:endParaRPr lang="en-US" sz="36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702" y="1006462"/>
            <a:ext cx="7499298" cy="562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316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Khắc </a:t>
            </a:r>
            <a:r>
              <a:rPr lang="en-US" sz="3600" b="1" dirty="0" err="1" smtClean="0">
                <a:solidFill>
                  <a:srgbClr val="FF0000"/>
                </a:solidFill>
              </a:rPr>
              <a:t>phục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quá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tải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                   </a:t>
            </a:r>
            <a:r>
              <a:rPr lang="en-US" sz="3600" dirty="0" smtClean="0"/>
              <a:t>I)  </a:t>
            </a:r>
            <a:r>
              <a:rPr lang="en-US" sz="3600" dirty="0" err="1" smtClean="0"/>
              <a:t>Bể</a:t>
            </a:r>
            <a:r>
              <a:rPr lang="en-US" sz="3600" dirty="0" smtClean="0"/>
              <a:t> </a:t>
            </a:r>
            <a:r>
              <a:rPr lang="en-US" sz="3600" dirty="0" smtClean="0"/>
              <a:t>KSH qui </a:t>
            </a:r>
            <a:r>
              <a:rPr lang="en-US" sz="3600" dirty="0" err="1" smtClean="0"/>
              <a:t>mô</a:t>
            </a:r>
            <a:r>
              <a:rPr lang="en-US" sz="3600" dirty="0" smtClean="0"/>
              <a:t> </a:t>
            </a:r>
            <a:r>
              <a:rPr lang="en-US" sz="3600" dirty="0" err="1" smtClean="0"/>
              <a:t>nhỏ</a:t>
            </a:r>
            <a:r>
              <a:rPr lang="en-US" sz="3600" dirty="0" smtClean="0"/>
              <a:t> (40- 99 </a:t>
            </a:r>
            <a:r>
              <a:rPr lang="en-US" sz="3600" dirty="0" err="1" smtClean="0"/>
              <a:t>đầu</a:t>
            </a:r>
            <a:r>
              <a:rPr lang="en-US" sz="3600" dirty="0" smtClean="0"/>
              <a:t> </a:t>
            </a:r>
            <a:r>
              <a:rPr lang="en-US" sz="3600" dirty="0" err="1" smtClean="0"/>
              <a:t>lợn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 smtClean="0"/>
              <a:t>                   </a:t>
            </a:r>
            <a:r>
              <a:rPr lang="en-US" sz="3600" dirty="0" smtClean="0"/>
              <a:t>II) </a:t>
            </a:r>
            <a:r>
              <a:rPr lang="en-US" sz="3600" dirty="0" err="1" smtClean="0"/>
              <a:t>Bể</a:t>
            </a:r>
            <a:r>
              <a:rPr lang="en-US" sz="3600" dirty="0" smtClean="0"/>
              <a:t> </a:t>
            </a:r>
            <a:r>
              <a:rPr lang="en-US" sz="3600" dirty="0" smtClean="0"/>
              <a:t>KSH qui </a:t>
            </a:r>
            <a:r>
              <a:rPr lang="en-US" sz="3600" dirty="0" err="1" smtClean="0"/>
              <a:t>mô</a:t>
            </a:r>
            <a:r>
              <a:rPr lang="en-US" sz="3600" dirty="0" smtClean="0"/>
              <a:t> TB (100-1000 </a:t>
            </a:r>
            <a:r>
              <a:rPr lang="en-US" sz="3600" dirty="0" err="1" smtClean="0"/>
              <a:t>đầu</a:t>
            </a:r>
            <a:r>
              <a:rPr lang="en-US" sz="3600" dirty="0" smtClean="0"/>
              <a:t> </a:t>
            </a:r>
            <a:r>
              <a:rPr lang="en-US" sz="3600" dirty="0" err="1" smtClean="0"/>
              <a:t>lợn</a:t>
            </a:r>
            <a:r>
              <a:rPr lang="en-US" sz="36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2" descr="Image result for vòi nước rửa tay trước chuồng ch&amp;abreve;n nuô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63393"/>
            <a:ext cx="5562600" cy="4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899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I) BỂ KSH QUI MÔ NHỎ: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ở 1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KSH; 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82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Máy Bơm Chìm Hút Bùn 1 HP HSF250-1.75 2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6482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53000" y="381000"/>
            <a:ext cx="3962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loan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chăn nuôi, </a:t>
            </a:r>
          </a:p>
          <a:p>
            <a:pPr fontAlgn="base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 1 HP</a:t>
            </a:r>
          </a:p>
          <a:p>
            <a:pPr fontAlgn="base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 18 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 11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553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-914400" y="304799"/>
          <a:ext cx="9829800" cy="4279070"/>
        </p:xfrm>
        <a:graphic>
          <a:graphicData uri="http://schemas.openxmlformats.org/presentationml/2006/ole">
            <p:oleObj spid="_x0000_s3074" name="Visio" r:id="rId3" imgW="5950939" imgH="2590553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953000"/>
            <a:ext cx="8839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4572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534400" cy="62484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700938" y="0"/>
          <a:ext cx="9446782" cy="4572000"/>
        </p:xfrm>
        <a:graphic>
          <a:graphicData uri="http://schemas.openxmlformats.org/presentationml/2006/ole">
            <p:oleObj spid="_x0000_s4098" name="Visio" r:id="rId4" imgW="5943015" imgH="2876233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648200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rỉ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6-7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huuwx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2484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28600" y="228599"/>
          <a:ext cx="8610600" cy="4811505"/>
        </p:xfrm>
        <a:graphic>
          <a:graphicData uri="http://schemas.openxmlformats.org/presentationml/2006/ole">
            <p:oleObj spid="_x0000_s5122" name="Visio" r:id="rId3" imgW="5347236" imgH="2987771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5105400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mm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4mm.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HC;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II) Khắc </a:t>
            </a:r>
            <a:r>
              <a:rPr lang="en-US" sz="3200" b="1" dirty="0" err="1" smtClean="0">
                <a:solidFill>
                  <a:srgbClr val="FF0000"/>
                </a:solidFill>
              </a:rPr>
              <a:t>phục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tải</a:t>
            </a:r>
            <a:r>
              <a:rPr lang="en-US" sz="3200" b="1" dirty="0" smtClean="0">
                <a:solidFill>
                  <a:srgbClr val="FF0000"/>
                </a:solidFill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KSH qui </a:t>
            </a:r>
            <a:r>
              <a:rPr lang="en-US" sz="3200" b="1" dirty="0" err="1" smtClean="0">
                <a:solidFill>
                  <a:srgbClr val="FF0000"/>
                </a:solidFill>
              </a:rPr>
              <a:t>mô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TB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334000"/>
          </a:xfrm>
        </p:spPr>
        <p:txBody>
          <a:bodyPr/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lợn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smtClean="0"/>
              <a:t>(100-1000 </a:t>
            </a:r>
            <a:r>
              <a:rPr lang="en-US" dirty="0" smtClean="0"/>
              <a:t> con);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nạp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thải</a:t>
            </a:r>
            <a:r>
              <a:rPr lang="en-US" dirty="0" smtClean="0"/>
              <a:t> </a:t>
            </a:r>
            <a:r>
              <a:rPr lang="en-US" dirty="0" err="1" smtClean="0"/>
              <a:t>xuống</a:t>
            </a:r>
            <a:r>
              <a:rPr lang="en-US" dirty="0" smtClean="0"/>
              <a:t> </a:t>
            </a:r>
            <a:r>
              <a:rPr lang="en-US" dirty="0" err="1" smtClean="0"/>
              <a:t>bể</a:t>
            </a:r>
            <a:r>
              <a:rPr lang="en-US" dirty="0" smtClean="0"/>
              <a:t> KSH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5238306" cy="388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957</Words>
  <Application>Microsoft Office PowerPoint</Application>
  <PresentationFormat>On-screen Show (4:3)</PresentationFormat>
  <Paragraphs>76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Visio</vt:lpstr>
      <vt:lpstr>KHẮC PHỤC HIỆN TƯỢNG QUÁ TẢI BỂ KHÍ SINH HỌC</vt:lpstr>
      <vt:lpstr>Slide 2</vt:lpstr>
      <vt:lpstr>Khắc phục hiện tượng quá tải:                    I)  Bể KSH qui mô nhỏ (40- 99 đầu lợn)                    II) Bể KSH qui mô TB (100-1000 đầu lợn) </vt:lpstr>
      <vt:lpstr>Slide 4</vt:lpstr>
      <vt:lpstr>Slide 5</vt:lpstr>
      <vt:lpstr>Slide 6</vt:lpstr>
      <vt:lpstr>Slide 7</vt:lpstr>
      <vt:lpstr>Slide 8</vt:lpstr>
      <vt:lpstr>II) Khắc phục hiện tượng quá tải ở trang trại có bể KSH qui mô TB</vt:lpstr>
      <vt:lpstr>(i) Xây hệ thống bể lọc để thu gom chất thải rắn trước bể KSH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(ii) Xây dựng bể môi trường hoặc ao lắng chứa nước xả tưới cho cây trồng   Ao lắng được lót bạt HDPE, để chống ô nhiễm nước ngầm;  </vt:lpstr>
      <vt:lpstr>Slide 20</vt:lpstr>
      <vt:lpstr>Slide 21</vt:lpstr>
      <vt:lpstr>Nước xả tưới cho cây ăn quả, chất lượng tăng lên rõ rệt</vt:lpstr>
      <vt:lpstr>Sử dung nước xả tưới cho chè làm tăng năng suất: 25-35%</vt:lpstr>
      <vt:lpstr>Slide 24</vt:lpstr>
      <vt:lpstr>Xin chân thành cảm ơn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KHẮC PHỤC HIỆN TƯỢNG QUÁ TẢI BỂ KHÍ SINH HỌC</dc:title>
  <dc:creator>frt</dc:creator>
  <cp:lastModifiedBy>frt</cp:lastModifiedBy>
  <cp:revision>25</cp:revision>
  <dcterms:created xsi:type="dcterms:W3CDTF">2018-01-11T02:44:38Z</dcterms:created>
  <dcterms:modified xsi:type="dcterms:W3CDTF">2018-01-13T10:13:22Z</dcterms:modified>
</cp:coreProperties>
</file>