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5"/>
  </p:notesMasterIdLst>
  <p:handoutMasterIdLst>
    <p:handoutMasterId r:id="rId16"/>
  </p:handoutMasterIdLst>
  <p:sldIdLst>
    <p:sldId id="1149" r:id="rId2"/>
    <p:sldId id="1209" r:id="rId3"/>
    <p:sldId id="1205" r:id="rId4"/>
    <p:sldId id="1211" r:id="rId5"/>
    <p:sldId id="1214" r:id="rId6"/>
    <p:sldId id="1215" r:id="rId7"/>
    <p:sldId id="1216" r:id="rId8"/>
    <p:sldId id="1222" r:id="rId9"/>
    <p:sldId id="1217" r:id="rId10"/>
    <p:sldId id="1218" r:id="rId11"/>
    <p:sldId id="1219" r:id="rId12"/>
    <p:sldId id="1220" r:id="rId13"/>
    <p:sldId id="1221" r:id="rId14"/>
  </p:sldIdLst>
  <p:sldSz cx="9144000" cy="6858000" type="screen4x3"/>
  <p:notesSz cx="6858000" cy="9083675"/>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FFFF"/>
    <a:srgbClr val="996633"/>
    <a:srgbClr val="FFFF66"/>
    <a:srgbClr val="008000"/>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6774" autoAdjust="0"/>
  </p:normalViewPr>
  <p:slideViewPr>
    <p:cSldViewPr>
      <p:cViewPr varScale="1">
        <p:scale>
          <a:sx n="63" d="100"/>
          <a:sy n="63" d="100"/>
        </p:scale>
        <p:origin x="13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450" y="216"/>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509588"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defRPr sz="1200"/>
            </a:lvl1pPr>
          </a:lstStyle>
          <a:p>
            <a:pPr>
              <a:defRPr/>
            </a:pPr>
            <a:endParaRPr lang="en-US"/>
          </a:p>
        </p:txBody>
      </p:sp>
      <p:sp>
        <p:nvSpPr>
          <p:cNvPr id="236547" name="Rectangle 3"/>
          <p:cNvSpPr>
            <a:spLocks noGrp="1" noChangeArrowheads="1"/>
          </p:cNvSpPr>
          <p:nvPr>
            <p:ph type="dt" sz="quarter" idx="1"/>
          </p:nvPr>
        </p:nvSpPr>
        <p:spPr bwMode="auto">
          <a:xfrm>
            <a:off x="6184900" y="0"/>
            <a:ext cx="673100"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lgn="r">
              <a:defRPr sz="1200"/>
            </a:lvl1pPr>
          </a:lstStyle>
          <a:p>
            <a:pPr>
              <a:defRPr/>
            </a:pPr>
            <a:endParaRPr lang="en-US"/>
          </a:p>
        </p:txBody>
      </p:sp>
      <p:sp>
        <p:nvSpPr>
          <p:cNvPr id="236548" name="Rectangle 4"/>
          <p:cNvSpPr>
            <a:spLocks noGrp="1" noChangeArrowheads="1"/>
          </p:cNvSpPr>
          <p:nvPr>
            <p:ph type="ftr" sz="quarter" idx="2"/>
          </p:nvPr>
        </p:nvSpPr>
        <p:spPr bwMode="auto">
          <a:xfrm>
            <a:off x="0" y="8902700"/>
            <a:ext cx="466725"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defRPr sz="1200"/>
            </a:lvl1pPr>
          </a:lstStyle>
          <a:p>
            <a:pPr>
              <a:defRPr/>
            </a:pPr>
            <a:endParaRPr lang="en-US"/>
          </a:p>
        </p:txBody>
      </p:sp>
      <p:sp>
        <p:nvSpPr>
          <p:cNvPr id="236549" name="Rectangle 5"/>
          <p:cNvSpPr>
            <a:spLocks noGrp="1" noChangeArrowheads="1"/>
          </p:cNvSpPr>
          <p:nvPr>
            <p:ph type="sldNum" sz="quarter" idx="3"/>
          </p:nvPr>
        </p:nvSpPr>
        <p:spPr bwMode="auto">
          <a:xfrm>
            <a:off x="6680200" y="8902700"/>
            <a:ext cx="177800"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lgn="r">
              <a:defRPr sz="1200"/>
            </a:lvl1pPr>
          </a:lstStyle>
          <a:p>
            <a:pPr>
              <a:defRPr/>
            </a:pPr>
            <a:fld id="{90EB9898-5B88-4A61-8227-59CC62EA8255}" type="slidenum">
              <a:rPr lang="en-US"/>
              <a:pPr>
                <a:defRPr/>
              </a:pPr>
              <a:t>‹#›</a:t>
            </a:fld>
            <a:endParaRPr lang="en-US"/>
          </a:p>
        </p:txBody>
      </p:sp>
    </p:spTree>
    <p:extLst>
      <p:ext uri="{BB962C8B-B14F-4D97-AF65-F5344CB8AC3E}">
        <p14:creationId xmlns:p14="http://schemas.microsoft.com/office/powerpoint/2010/main" val="164459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509588"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defRPr sz="1200"/>
            </a:lvl1pPr>
          </a:lstStyle>
          <a:p>
            <a:pPr>
              <a:defRPr/>
            </a:pPr>
            <a:endParaRPr lang="en-US"/>
          </a:p>
        </p:txBody>
      </p:sp>
      <p:sp>
        <p:nvSpPr>
          <p:cNvPr id="52227" name="Rectangle 3"/>
          <p:cNvSpPr>
            <a:spLocks noGrp="1" noChangeArrowheads="1"/>
          </p:cNvSpPr>
          <p:nvPr>
            <p:ph type="dt" idx="1"/>
          </p:nvPr>
        </p:nvSpPr>
        <p:spPr bwMode="auto">
          <a:xfrm>
            <a:off x="6184900" y="0"/>
            <a:ext cx="673100"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lgn="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58875" y="682625"/>
            <a:ext cx="4540250" cy="3405188"/>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4313238"/>
            <a:ext cx="2462213" cy="1135062"/>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902700"/>
            <a:ext cx="466725"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defRPr sz="1200"/>
            </a:lvl1pPr>
          </a:lstStyle>
          <a:p>
            <a:pPr>
              <a:defRPr/>
            </a:pPr>
            <a:endParaRPr lang="en-US"/>
          </a:p>
        </p:txBody>
      </p:sp>
      <p:sp>
        <p:nvSpPr>
          <p:cNvPr id="52231" name="Rectangle 7"/>
          <p:cNvSpPr>
            <a:spLocks noGrp="1" noChangeArrowheads="1"/>
          </p:cNvSpPr>
          <p:nvPr>
            <p:ph type="sldNum" sz="quarter" idx="5"/>
          </p:nvPr>
        </p:nvSpPr>
        <p:spPr bwMode="auto">
          <a:xfrm>
            <a:off x="6680200" y="8902700"/>
            <a:ext cx="177800"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lgn="r">
              <a:defRPr sz="1200"/>
            </a:lvl1pPr>
          </a:lstStyle>
          <a:p>
            <a:pPr>
              <a:defRPr/>
            </a:pPr>
            <a:fld id="{44633A3A-B859-4D71-9DF9-203D9699A3B1}" type="slidenum">
              <a:rPr lang="en-US"/>
              <a:pPr>
                <a:defRPr/>
              </a:pPr>
              <a:t>‹#›</a:t>
            </a:fld>
            <a:endParaRPr lang="en-US"/>
          </a:p>
        </p:txBody>
      </p:sp>
    </p:spTree>
    <p:extLst>
      <p:ext uri="{BB962C8B-B14F-4D97-AF65-F5344CB8AC3E}">
        <p14:creationId xmlns:p14="http://schemas.microsoft.com/office/powerpoint/2010/main" val="2444525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4</a:t>
            </a:fld>
            <a:endParaRPr lang="en-US"/>
          </a:p>
        </p:txBody>
      </p:sp>
    </p:spTree>
    <p:extLst>
      <p:ext uri="{BB962C8B-B14F-4D97-AF65-F5344CB8AC3E}">
        <p14:creationId xmlns:p14="http://schemas.microsoft.com/office/powerpoint/2010/main" val="249438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5</a:t>
            </a:fld>
            <a:endParaRPr lang="en-US"/>
          </a:p>
        </p:txBody>
      </p:sp>
    </p:spTree>
    <p:extLst>
      <p:ext uri="{BB962C8B-B14F-4D97-AF65-F5344CB8AC3E}">
        <p14:creationId xmlns:p14="http://schemas.microsoft.com/office/powerpoint/2010/main" val="77374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6</a:t>
            </a:fld>
            <a:endParaRPr lang="en-US"/>
          </a:p>
        </p:txBody>
      </p:sp>
    </p:spTree>
    <p:extLst>
      <p:ext uri="{BB962C8B-B14F-4D97-AF65-F5344CB8AC3E}">
        <p14:creationId xmlns:p14="http://schemas.microsoft.com/office/powerpoint/2010/main" val="308311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7</a:t>
            </a:fld>
            <a:endParaRPr lang="en-US"/>
          </a:p>
        </p:txBody>
      </p:sp>
    </p:spTree>
    <p:extLst>
      <p:ext uri="{BB962C8B-B14F-4D97-AF65-F5344CB8AC3E}">
        <p14:creationId xmlns:p14="http://schemas.microsoft.com/office/powerpoint/2010/main" val="178430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8</a:t>
            </a:fld>
            <a:endParaRPr lang="en-US"/>
          </a:p>
        </p:txBody>
      </p:sp>
    </p:spTree>
    <p:extLst>
      <p:ext uri="{BB962C8B-B14F-4D97-AF65-F5344CB8AC3E}">
        <p14:creationId xmlns:p14="http://schemas.microsoft.com/office/powerpoint/2010/main" val="277125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9</a:t>
            </a:fld>
            <a:endParaRPr lang="en-US"/>
          </a:p>
        </p:txBody>
      </p:sp>
    </p:spTree>
    <p:extLst>
      <p:ext uri="{BB962C8B-B14F-4D97-AF65-F5344CB8AC3E}">
        <p14:creationId xmlns:p14="http://schemas.microsoft.com/office/powerpoint/2010/main" val="826925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914400" y="685800"/>
            <a:ext cx="7721600" cy="11430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fld id="{1F8D779D-E686-4147-8B5E-A52CF3DCDD39}" type="datetime5">
              <a:rPr lang="en-US"/>
              <a:pPr>
                <a:defRPr/>
              </a:pPr>
              <a:t>15-Jan-18</a:t>
            </a:fld>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FD736336-8502-47D4-BF02-FFB964663E13}"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A70FBA56-69D6-44EB-9F22-ED0206E5416F}"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58083C-5E2B-40C2-9BF6-4FFEDC6E6F83}"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31CED8CB-106F-4C4D-A194-5F0A0AF2EF10}"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5C3781F-C7CC-4633-885C-DC4E0D325942}" type="slidenum">
              <a:rPr lang="en-US"/>
              <a:pPr>
                <a:defRPr/>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Table Placeholder 2"/>
          <p:cNvSpPr>
            <a:spLocks noGrp="1"/>
          </p:cNvSpPr>
          <p:nvPr>
            <p:ph type="tbl" idx="1"/>
          </p:nvPr>
        </p:nvSpPr>
        <p:spPr>
          <a:xfrm>
            <a:off x="457200" y="1885950"/>
            <a:ext cx="8178800" cy="417195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44D0E8D9-0E3A-4CD3-83FC-95ED6AF6A561}"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67E53E-25FB-4ED5-BC5E-05FCBC704141}" type="slidenum">
              <a:rPr lang="en-US"/>
              <a:pPr>
                <a:defRPr/>
              </a:pPr>
              <a:t>‹#›</a:t>
            </a:fld>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4572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2800" y="1885950"/>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22800" y="4048125"/>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fld id="{82C81AA2-A5DB-4C64-B9B6-A38B330AAC3B}" type="datetime5">
              <a:rPr lang="en-US"/>
              <a:pPr>
                <a:defRPr/>
              </a:pPr>
              <a:t>15-Jan-18</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0F648F60-DA36-439B-A440-C3F6A1178800}" type="slidenum">
              <a:rPr lang="en-US"/>
              <a:pPr>
                <a:defRPr/>
              </a:pPr>
              <a:t>‹#›</a:t>
            </a:fld>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6400" y="228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457200" y="1885950"/>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2800" y="1885950"/>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48125"/>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22800" y="4048125"/>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9F269E4E-CD60-40D4-AF4A-5E8317D5BF61}" type="datetime5">
              <a:rPr lang="en-US"/>
              <a:pPr>
                <a:defRPr/>
              </a:pPr>
              <a:t>15-Jan-18</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E7EB08E-C6A0-4EEF-86AE-2FB0DEAC579E}" type="slidenum">
              <a:rPr lang="en-US"/>
              <a:pPr>
                <a:defRPr/>
              </a:pPr>
              <a:t>‹#›</a:t>
            </a:fld>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2800" y="1885950"/>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22800" y="4048125"/>
            <a:ext cx="4013200"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fld id="{BB434F66-B13A-4601-B910-6F6CB372B92C}" type="datetime5">
              <a:rPr lang="en-US"/>
              <a:pPr>
                <a:defRPr/>
              </a:pPr>
              <a:t>15-Jan-18</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2F534E97-E003-4983-8F57-69F9DA27BDA7}" type="slidenum">
              <a:rPr lang="en-US"/>
              <a:pPr>
                <a:defRPr/>
              </a:pPr>
              <a:t>‹#›</a:t>
            </a:fld>
            <a:endParaRPr lang="en-U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0"/>
            <a:ext cx="82296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fld id="{15474ED4-7868-45FC-ABCD-4E640D2DD620}" type="datetime5">
              <a:rPr lang="en-US"/>
              <a:pPr>
                <a:defRPr/>
              </a:pPr>
              <a:t>15-Jan-18</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8436026-F626-478B-85C2-3880DFFEB218}" type="slidenum">
              <a:rPr lang="en-US"/>
              <a:pPr>
                <a:defRPr/>
              </a:pPr>
              <a:t>‹#›</a:t>
            </a:fld>
            <a:endParaRPr lang="en-US"/>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885950"/>
            <a:ext cx="4013200" cy="4171950"/>
          </a:xfrm>
        </p:spPr>
        <p:txBody>
          <a:bodyPr/>
          <a:lstStyle/>
          <a:p>
            <a:pPr lvl="0"/>
            <a:endParaRPr lang="en-US" noProof="0"/>
          </a:p>
        </p:txBody>
      </p:sp>
      <p:sp>
        <p:nvSpPr>
          <p:cNvPr id="4" name="Text Placeholder 3"/>
          <p:cNvSpPr>
            <a:spLocks noGrp="1"/>
          </p:cNvSpPr>
          <p:nvPr>
            <p:ph type="body" sz="half" idx="2"/>
          </p:nvPr>
        </p:nvSpPr>
        <p:spPr>
          <a:xfrm>
            <a:off x="4622800" y="1885950"/>
            <a:ext cx="4013200"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AFC2D242-C0F7-4C6E-8C10-201028FD70BD}" type="datetime5">
              <a:rPr lang="en-US"/>
              <a:pPr>
                <a:defRPr/>
              </a:pPr>
              <a:t>15-Jan-18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104A852-D30D-4F03-8AB6-8A9EFA6C32F3}"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2C64570B-5DFA-4CFD-AD02-65FD4E8CB289}"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272D6F5-CC4D-48E2-94CA-7EE8B9EF4887}"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7A59BEA0-88A0-4E29-AA40-B29EB634B4C7}"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19115FB-58F8-4F6F-9F08-2BD1B59C1BBE}"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474BD1C3-06AC-475C-96D4-045035A4E499}" type="datetime5">
              <a:rPr lang="en-US"/>
              <a:pPr>
                <a:defRPr/>
              </a:pPr>
              <a:t>15-Jan-18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68CB705-5A07-499E-A69B-E716233CBF97}"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70BA6918-B1BA-4E94-8FF8-7B85BE6C3964}" type="datetime5">
              <a:rPr lang="en-US"/>
              <a:pPr>
                <a:defRPr/>
              </a:pPr>
              <a:t>15-Jan-18</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424B1D2-CDC3-4B5E-83E2-647254B2F22B}"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75E44A2B-51B4-49F1-A8A6-51F3B77D0F87}" type="datetime5">
              <a:rPr lang="en-US"/>
              <a:pPr>
                <a:defRPr/>
              </a:pPr>
              <a:t>15-Jan-18</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AE48879-B522-446D-82BA-A6A65DCA10B1}"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3536FE9-EFF5-46CC-8595-9185EAE833F7}" type="datetime5">
              <a:rPr lang="en-US"/>
              <a:pPr>
                <a:defRPr/>
              </a:pPr>
              <a:t>15-Jan-18</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3D9331F-1820-4B57-B82F-85DD20EE9437}"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D866760-C9C7-481E-A2FC-4E8AA6509BC2}" type="datetime5">
              <a:rPr lang="en-US"/>
              <a:pPr>
                <a:defRPr/>
              </a:pPr>
              <a:t>15-Jan-18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C20500A-D222-480D-90E5-5ED6CF8CF9F1}"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B499A1A-0A80-44A1-ABCA-378A3F69FCF8}" type="datetime5">
              <a:rPr lang="en-US"/>
              <a:pPr>
                <a:defRPr/>
              </a:pPr>
              <a:t>15-Jan-18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22DDB73-0AE8-443A-87F1-5D4D35DBE796}"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a:defRPr/>
            </a:pPr>
            <a:fld id="{1ECAE5DA-C160-489B-8454-362AA0F03ABE}" type="datetime5">
              <a:rPr lang="en-US"/>
              <a:pPr>
                <a:defRPr/>
              </a:pPr>
              <a:t>15-Jan-18</a:t>
            </a:fld>
            <a:endParaRPr 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endParaRPr 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a:defRPr/>
            </a:pPr>
            <a:fld id="{B07BF942-8011-4710-8CA5-79AC169F0705}" type="slidenum">
              <a:rPr lang="en-US"/>
              <a:pPr>
                <a:defRPr/>
              </a:pPr>
              <a:t>‹#›</a:t>
            </a:fld>
            <a:endParaRPr lang="en-US"/>
          </a:p>
        </p:txBody>
      </p:sp>
      <p:sp>
        <p:nvSpPr>
          <p:cNvPr id="2056" name="Rectangle 8"/>
          <p:cNvSpPr>
            <a:spLocks noChangeArrowheads="1"/>
          </p:cNvSpPr>
          <p:nvPr/>
        </p:nvSpPr>
        <p:spPr bwMode="auto">
          <a:xfrm>
            <a:off x="0" y="1143000"/>
            <a:ext cx="9144000" cy="92075"/>
          </a:xfrm>
          <a:prstGeom prst="rect">
            <a:avLst/>
          </a:prstGeom>
          <a:solidFill>
            <a:srgbClr val="008000"/>
          </a:solidFill>
          <a:ln w="38100">
            <a:noFill/>
            <a:miter lim="800000"/>
            <a:headEnd/>
            <a:tailEnd/>
          </a:ln>
          <a:effectLst/>
        </p:spPr>
        <p:txBody>
          <a:bodyPr lIns="0" tIns="0" rIns="0" bIns="0" anchor="ctr">
            <a:spAutoFit/>
          </a:bodyPr>
          <a:lstStyle/>
          <a:p>
            <a:pPr>
              <a:defRPr/>
            </a:pPr>
            <a:endParaRPr lang="en-US"/>
          </a:p>
        </p:txBody>
      </p:sp>
      <p:sp>
        <p:nvSpPr>
          <p:cNvPr id="2057" name="Rectangle 9"/>
          <p:cNvSpPr>
            <a:spLocks noChangeArrowheads="1"/>
          </p:cNvSpPr>
          <p:nvPr/>
        </p:nvSpPr>
        <p:spPr bwMode="auto">
          <a:xfrm>
            <a:off x="0" y="1295400"/>
            <a:ext cx="9144000" cy="152400"/>
          </a:xfrm>
          <a:prstGeom prst="rect">
            <a:avLst/>
          </a:prstGeom>
          <a:solidFill>
            <a:srgbClr val="008000"/>
          </a:solidFill>
          <a:ln w="38100">
            <a:noFill/>
            <a:miter lim="800000"/>
            <a:headEnd/>
            <a:tailEnd/>
          </a:ln>
          <a:effectLst/>
        </p:spPr>
        <p:txBody>
          <a:bodyPr lIns="0" tIns="0" rIns="0" bIns="0" anchor="ctr">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Lst>
  <p:transition spd="med">
    <p:wipe dir="r"/>
  </p:transition>
  <p:hf hdr="0" ftr="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006600"/>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rgbClr val="006600"/>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rgbClr val="006600"/>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6600"/>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006600"/>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006600"/>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006600"/>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006600"/>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15-Jan-18</a:t>
            </a:fld>
            <a:endParaRPr lang="en-US" sz="180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1</a:t>
            </a:fld>
            <a:endParaRPr lang="en-US">
              <a:solidFill>
                <a:srgbClr val="0070C0"/>
              </a:solidFill>
              <a:latin typeface="Arial" pitchFamily="34" charset="0"/>
            </a:endParaRPr>
          </a:p>
        </p:txBody>
      </p:sp>
      <p:sp>
        <p:nvSpPr>
          <p:cNvPr id="26628" name="Rectangle 2"/>
          <p:cNvSpPr>
            <a:spLocks noGrp="1" noChangeArrowheads="1"/>
          </p:cNvSpPr>
          <p:nvPr>
            <p:ph type="ctrTitle"/>
          </p:nvPr>
        </p:nvSpPr>
        <p:spPr>
          <a:xfrm>
            <a:off x="76200" y="1371600"/>
            <a:ext cx="9144000" cy="1295400"/>
          </a:xfrm>
        </p:spPr>
        <p:txBody>
          <a:bodyPr/>
          <a:lstStyle/>
          <a:p>
            <a:pPr algn="ctr"/>
            <a:r>
              <a:rPr lang="en-US" sz="2400" b="1">
                <a:latin typeface="Times New Roman" panose="02020603050405020304" pitchFamily="18" charset="0"/>
                <a:cs typeface="Times New Roman" panose="02020603050405020304" pitchFamily="18" charset="0"/>
              </a:rPr>
              <a:t>BÁO CÁO TÌNH HÌNH TRIỂN KHAI  VÀ VẬN HÀNH HỆ THỐNG MÁY TÁCH PHÂN QUY MÔ TRANG TRẠI</a:t>
            </a:r>
            <a:br>
              <a:rPr lang="en-US" sz="2400" b="1">
                <a:latin typeface="Times New Roman" panose="02020603050405020304" pitchFamily="18" charset="0"/>
                <a:cs typeface="Times New Roman" panose="02020603050405020304" pitchFamily="18" charset="0"/>
              </a:rPr>
            </a:br>
            <a:r>
              <a:rPr lang="en-US" sz="2400" b="1">
                <a:latin typeface="Times New Roman" panose="02020603050405020304" pitchFamily="18" charset="0"/>
                <a:cs typeface="Times New Roman" panose="02020603050405020304" pitchFamily="18" charset="0"/>
              </a:rPr>
              <a:t>GÓI THẦU 32</a:t>
            </a:r>
            <a:endParaRPr lang="en-US" sz="24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9A0C239-DE5A-4330-842F-8C0672DFE37A}"/>
              </a:ext>
            </a:extLst>
          </p:cNvPr>
          <p:cNvSpPr/>
          <p:nvPr/>
        </p:nvSpPr>
        <p:spPr>
          <a:xfrm>
            <a:off x="3274695" y="4724400"/>
            <a:ext cx="5410200" cy="1292662"/>
          </a:xfrm>
          <a:prstGeom prst="rect">
            <a:avLst/>
          </a:prstGeom>
        </p:spPr>
        <p:txBody>
          <a:bodyPr wrap="square">
            <a:spAutoFit/>
          </a:bodyPr>
          <a:lstStyle/>
          <a:p>
            <a:pPr marL="0" marR="0">
              <a:lnSpc>
                <a:spcPct val="150000"/>
              </a:lnSpc>
              <a:spcBef>
                <a:spcPts val="0"/>
              </a:spcBef>
              <a:spcAft>
                <a:spcPts val="0"/>
              </a:spcAft>
            </a:pPr>
            <a:r>
              <a:rPr lang="en-US" sz="2600">
                <a:ea typeface="Calibri" panose="020F0502020204030204" pitchFamily="34" charset="0"/>
              </a:rPr>
              <a:t>Người báo cáo: Bùi Thị Phương Loan</a:t>
            </a:r>
          </a:p>
          <a:p>
            <a:pPr marL="0" marR="0">
              <a:lnSpc>
                <a:spcPct val="150000"/>
              </a:lnSpc>
              <a:spcBef>
                <a:spcPts val="0"/>
              </a:spcBef>
              <a:spcAft>
                <a:spcPts val="0"/>
              </a:spcAft>
            </a:pPr>
            <a:r>
              <a:rPr lang="en-US" sz="2600">
                <a:ea typeface="Calibri" panose="020F0502020204030204" pitchFamily="34" charset="0"/>
              </a:rPr>
              <a:t>Vị trí: Tư vấn tỉnh Bến Tre</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59E9-8506-470D-BD93-2B13EFCF1AC2}"/>
              </a:ext>
            </a:extLst>
          </p:cNvPr>
          <p:cNvSpPr>
            <a:spLocks noGrp="1"/>
          </p:cNvSpPr>
          <p:nvPr>
            <p:ph type="title"/>
          </p:nvPr>
        </p:nvSpPr>
        <p:spPr/>
        <p:txBody>
          <a:bodyPr/>
          <a:lstStyle/>
          <a:p>
            <a:r>
              <a:rPr lang="vi-VN" sz="2600" b="1" i="1">
                <a:latin typeface="Times New Roman" panose="02020603050405020304" pitchFamily="18" charset="0"/>
                <a:cs typeface="Times New Roman" panose="02020603050405020304" pitchFamily="18" charset="0"/>
              </a:rPr>
              <a:t>Các đề xuất cải tiến bổ sung</a:t>
            </a:r>
            <a:br>
              <a:rPr lang="en-US"/>
            </a:br>
            <a:endParaRPr lang="en-US"/>
          </a:p>
        </p:txBody>
      </p:sp>
      <p:sp>
        <p:nvSpPr>
          <p:cNvPr id="3" name="Content Placeholder 2">
            <a:extLst>
              <a:ext uri="{FF2B5EF4-FFF2-40B4-BE49-F238E27FC236}">
                <a16:creationId xmlns:a16="http://schemas.microsoft.com/office/drawing/2014/main" id="{0C125D10-D579-40C0-8A07-2F1E18F8A88A}"/>
              </a:ext>
            </a:extLst>
          </p:cNvPr>
          <p:cNvSpPr>
            <a:spLocks noGrp="1"/>
          </p:cNvSpPr>
          <p:nvPr>
            <p:ph idx="1"/>
          </p:nvPr>
        </p:nvSpPr>
        <p:spPr>
          <a:xfrm>
            <a:off x="431800" y="1407160"/>
            <a:ext cx="8178800" cy="5069840"/>
          </a:xfrm>
        </p:spPr>
        <p:txBody>
          <a:bodyPr/>
          <a:lstStyle/>
          <a:p>
            <a:r>
              <a:rPr lang="vi-VN" sz="2200">
                <a:latin typeface="Times New Roman" panose="02020603050405020304" pitchFamily="18" charset="0"/>
                <a:cs typeface="Times New Roman" panose="02020603050405020304" pitchFamily="18" charset="0"/>
              </a:rPr>
              <a:t>Theo tính toán, khi nuôi đủ công suất  2.000-3.000 con trở lên, bình quân mỗi ngày các trại sẽ sử dụng hết 3-4 tấn thức ăn và thải ra 0,7 tấn phân cùng với nước thải,  hàng năm thu được 273,75 tấn chất thải rắn chuyển đi làm nguyên liệu sản xuất phân hữu cơ</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Về kỹ thuật: CPMU cần có những hỗ trợ để nghiên cứu tốc độ lắng của lượng phân đưa vào bể chứa và quy trình tách phân và nước đầu nguồn để có thể đủ lượng vật liệu cho máy vận hành hoạt động </a:t>
            </a:r>
          </a:p>
          <a:p>
            <a:r>
              <a:rPr lang="en-US" sz="2200">
                <a:latin typeface="Times New Roman" panose="02020603050405020304" pitchFamily="18" charset="0"/>
                <a:cs typeface="Times New Roman" panose="02020603050405020304" pitchFamily="18" charset="0"/>
              </a:rPr>
              <a:t>Không nhất thiết chủ trạng trại chỉ tách phân ở trại mình mà chủ trại có thể di chuyển máy tách đến các trại vệ tinh của mình và các hộ lân cận để lấy nguồn nguyên liệu ép. VD Trường hợp hộ Hồ Văn Truyền ở Mỏ Cày Nam đã tự thiết kế chân đẩy (ảnh kèm theo) để thực hiện ép cho các trại vệ tinh của mình</a:t>
            </a:r>
          </a:p>
          <a:p>
            <a:endParaRPr lang="en-US" sz="22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FA88FF6-D22C-44E5-88F0-C564D5D350A2}"/>
              </a:ext>
            </a:extLst>
          </p:cNvPr>
          <p:cNvSpPr>
            <a:spLocks noGrp="1"/>
          </p:cNvSpPr>
          <p:nvPr>
            <p:ph type="dt" sz="half" idx="10"/>
          </p:nvPr>
        </p:nvSpPr>
        <p:spPr/>
        <p:txBody>
          <a:bodyPr/>
          <a:lstStyle/>
          <a:p>
            <a:pPr>
              <a:defRPr/>
            </a:pPr>
            <a:fld id="{2C64570B-5DFA-4CFD-AD02-65FD4E8CB289}" type="datetime5">
              <a:rPr lang="en-US" smtClean="0"/>
              <a:pPr>
                <a:defRPr/>
              </a:pPr>
              <a:t>15-Jan-18</a:t>
            </a:fld>
            <a:endParaRPr lang="en-US"/>
          </a:p>
        </p:txBody>
      </p:sp>
      <p:sp>
        <p:nvSpPr>
          <p:cNvPr id="5" name="Slide Number Placeholder 4">
            <a:extLst>
              <a:ext uri="{FF2B5EF4-FFF2-40B4-BE49-F238E27FC236}">
                <a16:creationId xmlns:a16="http://schemas.microsoft.com/office/drawing/2014/main" id="{4C18D370-1C15-4AC5-85FB-1F3A758F1C23}"/>
              </a:ext>
            </a:extLst>
          </p:cNvPr>
          <p:cNvSpPr>
            <a:spLocks noGrp="1"/>
          </p:cNvSpPr>
          <p:nvPr>
            <p:ph type="sldNum" sz="quarter" idx="12"/>
          </p:nvPr>
        </p:nvSpPr>
        <p:spPr/>
        <p:txBody>
          <a:bodyPr/>
          <a:lstStyle/>
          <a:p>
            <a:pPr>
              <a:defRPr/>
            </a:pPr>
            <a:fld id="{B272D6F5-CC4D-48E2-94CA-7EE8B9EF4887}" type="slidenum">
              <a:rPr lang="en-US" smtClean="0"/>
              <a:pPr>
                <a:defRPr/>
              </a:pPr>
              <a:t>10</a:t>
            </a:fld>
            <a:endParaRPr lang="en-US"/>
          </a:p>
        </p:txBody>
      </p:sp>
    </p:spTree>
    <p:extLst>
      <p:ext uri="{BB962C8B-B14F-4D97-AF65-F5344CB8AC3E}">
        <p14:creationId xmlns:p14="http://schemas.microsoft.com/office/powerpoint/2010/main" val="774863819"/>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59E9-8506-470D-BD93-2B13EFCF1AC2}"/>
              </a:ext>
            </a:extLst>
          </p:cNvPr>
          <p:cNvSpPr>
            <a:spLocks noGrp="1"/>
          </p:cNvSpPr>
          <p:nvPr>
            <p:ph type="title"/>
          </p:nvPr>
        </p:nvSpPr>
        <p:spPr/>
        <p:txBody>
          <a:bodyPr/>
          <a:lstStyle/>
          <a:p>
            <a:r>
              <a:rPr lang="vi-VN" sz="2600" b="1" i="1">
                <a:latin typeface="Times New Roman" panose="02020603050405020304" pitchFamily="18" charset="0"/>
                <a:cs typeface="Times New Roman" panose="02020603050405020304" pitchFamily="18" charset="0"/>
              </a:rPr>
              <a:t>Các đề xuất cải tiến bổ sung</a:t>
            </a:r>
            <a:br>
              <a:rPr lang="en-US"/>
            </a:br>
            <a:endParaRPr lang="en-US"/>
          </a:p>
        </p:txBody>
      </p:sp>
      <p:sp>
        <p:nvSpPr>
          <p:cNvPr id="3" name="Content Placeholder 2">
            <a:extLst>
              <a:ext uri="{FF2B5EF4-FFF2-40B4-BE49-F238E27FC236}">
                <a16:creationId xmlns:a16="http://schemas.microsoft.com/office/drawing/2014/main" id="{0C125D10-D579-40C0-8A07-2F1E18F8A88A}"/>
              </a:ext>
            </a:extLst>
          </p:cNvPr>
          <p:cNvSpPr>
            <a:spLocks noGrp="1"/>
          </p:cNvSpPr>
          <p:nvPr>
            <p:ph idx="1"/>
          </p:nvPr>
        </p:nvSpPr>
        <p:spPr>
          <a:xfrm>
            <a:off x="431800" y="1407160"/>
            <a:ext cx="8178800" cy="5069840"/>
          </a:xfrm>
        </p:spPr>
        <p:txBody>
          <a:bodyPr/>
          <a:lstStyle/>
          <a:p>
            <a:r>
              <a:rPr lang="vi-VN" sz="2200">
                <a:latin typeface="Times New Roman" panose="02020603050405020304" pitchFamily="18" charset="0"/>
                <a:cs typeface="Times New Roman" panose="02020603050405020304" pitchFamily="18" charset="0"/>
              </a:rPr>
              <a:t>Theo tính toán, khi nuôi đủ công suất  2.000-3.000 con trở lên, bình quân mỗi ngày các trại sẽ sử dụng hết 3-4 tấn thức ăn và thải ra 0,7 tấn phân cùng với nước thải,  hàng năm thu được 273,75 tấn chất thải rắn chuyển đi làm nguyên liệu sản xuất phân hữu cơ</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Về kỹ thuật: CPMU cần có những hỗ trợ để nghiên cứu tốc độ lắng của lượng phân đưa vào bể chứa và quy trình tách phân và nước đầu nguồn để có thể đủ lượng vật liệu cho máy vận hành hoạt động </a:t>
            </a:r>
          </a:p>
          <a:p>
            <a:r>
              <a:rPr lang="en-US" sz="2200">
                <a:latin typeface="Times New Roman" panose="02020603050405020304" pitchFamily="18" charset="0"/>
                <a:cs typeface="Times New Roman" panose="02020603050405020304" pitchFamily="18" charset="0"/>
              </a:rPr>
              <a:t>Không nhất thiết chủ trạng trại chỉ tách phân ở trại mình mà chủ trại có thể di chuyển máy tách đến các trại vệ tinh của mình và các hộ lân cận để lấy nguồn nguyên liệu ép. VD Trường hợp hộ Hồ Văn Truyền ở Mỏ Cày Nam đã tự thiết kế chân đẩy (ảnh kèm theo) để thực hiện ép cho các trại vệ tinh của mình</a:t>
            </a:r>
          </a:p>
          <a:p>
            <a:endParaRPr lang="en-US" sz="22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FA88FF6-D22C-44E5-88F0-C564D5D350A2}"/>
              </a:ext>
            </a:extLst>
          </p:cNvPr>
          <p:cNvSpPr>
            <a:spLocks noGrp="1"/>
          </p:cNvSpPr>
          <p:nvPr>
            <p:ph type="dt" sz="half" idx="10"/>
          </p:nvPr>
        </p:nvSpPr>
        <p:spPr/>
        <p:txBody>
          <a:bodyPr/>
          <a:lstStyle/>
          <a:p>
            <a:pPr>
              <a:defRPr/>
            </a:pPr>
            <a:fld id="{2C64570B-5DFA-4CFD-AD02-65FD4E8CB289}" type="datetime5">
              <a:rPr lang="en-US" smtClean="0"/>
              <a:pPr>
                <a:defRPr/>
              </a:pPr>
              <a:t>15-Jan-18</a:t>
            </a:fld>
            <a:endParaRPr lang="en-US"/>
          </a:p>
        </p:txBody>
      </p:sp>
      <p:sp>
        <p:nvSpPr>
          <p:cNvPr id="5" name="Slide Number Placeholder 4">
            <a:extLst>
              <a:ext uri="{FF2B5EF4-FFF2-40B4-BE49-F238E27FC236}">
                <a16:creationId xmlns:a16="http://schemas.microsoft.com/office/drawing/2014/main" id="{4C18D370-1C15-4AC5-85FB-1F3A758F1C23}"/>
              </a:ext>
            </a:extLst>
          </p:cNvPr>
          <p:cNvSpPr>
            <a:spLocks noGrp="1"/>
          </p:cNvSpPr>
          <p:nvPr>
            <p:ph type="sldNum" sz="quarter" idx="12"/>
          </p:nvPr>
        </p:nvSpPr>
        <p:spPr/>
        <p:txBody>
          <a:bodyPr/>
          <a:lstStyle/>
          <a:p>
            <a:pPr>
              <a:defRPr/>
            </a:pPr>
            <a:fld id="{B272D6F5-CC4D-48E2-94CA-7EE8B9EF4887}" type="slidenum">
              <a:rPr lang="en-US" smtClean="0"/>
              <a:pPr>
                <a:defRPr/>
              </a:pPr>
              <a:t>11</a:t>
            </a:fld>
            <a:endParaRPr lang="en-US"/>
          </a:p>
        </p:txBody>
      </p:sp>
    </p:spTree>
    <p:extLst>
      <p:ext uri="{BB962C8B-B14F-4D97-AF65-F5344CB8AC3E}">
        <p14:creationId xmlns:p14="http://schemas.microsoft.com/office/powerpoint/2010/main" val="226829387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59E9-8506-470D-BD93-2B13EFCF1AC2}"/>
              </a:ext>
            </a:extLst>
          </p:cNvPr>
          <p:cNvSpPr>
            <a:spLocks noGrp="1"/>
          </p:cNvSpPr>
          <p:nvPr>
            <p:ph type="title"/>
          </p:nvPr>
        </p:nvSpPr>
        <p:spPr/>
        <p:txBody>
          <a:bodyPr/>
          <a:lstStyle/>
          <a:p>
            <a:r>
              <a:rPr lang="en-US" sz="2600" b="1" i="1">
                <a:latin typeface="Times New Roman" panose="02020603050405020304" pitchFamily="18" charset="0"/>
                <a:cs typeface="Times New Roman" panose="02020603050405020304" pitchFamily="18" charset="0"/>
              </a:rPr>
              <a:t>Đề nghị</a:t>
            </a:r>
            <a:br>
              <a:rPr lang="en-US"/>
            </a:br>
            <a:endParaRPr lang="en-US"/>
          </a:p>
        </p:txBody>
      </p:sp>
      <p:sp>
        <p:nvSpPr>
          <p:cNvPr id="3" name="Content Placeholder 2">
            <a:extLst>
              <a:ext uri="{FF2B5EF4-FFF2-40B4-BE49-F238E27FC236}">
                <a16:creationId xmlns:a16="http://schemas.microsoft.com/office/drawing/2014/main" id="{0C125D10-D579-40C0-8A07-2F1E18F8A88A}"/>
              </a:ext>
            </a:extLst>
          </p:cNvPr>
          <p:cNvSpPr>
            <a:spLocks noGrp="1"/>
          </p:cNvSpPr>
          <p:nvPr>
            <p:ph idx="1"/>
          </p:nvPr>
        </p:nvSpPr>
        <p:spPr>
          <a:xfrm>
            <a:off x="431800" y="1407160"/>
            <a:ext cx="8178800" cy="5069840"/>
          </a:xfrm>
        </p:spPr>
        <p:txBody>
          <a:bodyPr/>
          <a:lstStyle/>
          <a:p>
            <a:r>
              <a:rPr lang="en-US" sz="2200">
                <a:latin typeface="Times New Roman" panose="02020603050405020304" pitchFamily="18" charset="0"/>
                <a:cs typeface="Times New Roman" panose="02020603050405020304" pitchFamily="18" charset="0"/>
              </a:rPr>
              <a:t>Cần phải có những yêu cầu cụ thể từ phía CPMU đối với nhà thầu để thúc đẩy quá trình vận hành máy và chạy thử cho các hộ chăn nuôi. </a:t>
            </a:r>
          </a:p>
          <a:p>
            <a:r>
              <a:rPr lang="en-US" sz="2200">
                <a:latin typeface="Times New Roman" panose="02020603050405020304" pitchFamily="18" charset="0"/>
                <a:cs typeface="Times New Roman" panose="02020603050405020304" pitchFamily="18" charset="0"/>
              </a:rPr>
              <a:t>Cho bổ sung thêm kinh phí nghiên cứu tỷ lệ chất mang phối trộn vào bể lắng để tạo đ</a:t>
            </a:r>
            <a:r>
              <a:rPr lang="vi-VN" sz="2200">
                <a:latin typeface="Times New Roman" panose="02020603050405020304" pitchFamily="18" charset="0"/>
                <a:cs typeface="Times New Roman" panose="02020603050405020304" pitchFamily="18" charset="0"/>
              </a:rPr>
              <a:t>ư</a:t>
            </a:r>
            <a:r>
              <a:rPr lang="en-US" sz="2200">
                <a:latin typeface="Times New Roman" panose="02020603050405020304" pitchFamily="18" charset="0"/>
                <a:cs typeface="Times New Roman" panose="02020603050405020304" pitchFamily="18" charset="0"/>
              </a:rPr>
              <a:t>ợc chất x</a:t>
            </a:r>
            <a:r>
              <a:rPr lang="vi-VN" sz="2200">
                <a:latin typeface="Times New Roman" panose="02020603050405020304" pitchFamily="18" charset="0"/>
                <a:cs typeface="Times New Roman" panose="02020603050405020304" pitchFamily="18" charset="0"/>
              </a:rPr>
              <a:t>ơ</a:t>
            </a:r>
            <a:r>
              <a:rPr lang="en-US" sz="2200">
                <a:latin typeface="Times New Roman" panose="02020603050405020304" pitchFamily="18" charset="0"/>
                <a:cs typeface="Times New Roman" panose="02020603050405020304" pitchFamily="18" charset="0"/>
              </a:rPr>
              <a:t> bổ sung vào quá trình ép (ví dụ: Bổ sung thêm các nguồn phụ phẩm khác sắn có ở địa ph</a:t>
            </a:r>
            <a:r>
              <a:rPr lang="vi-VN" sz="2200">
                <a:latin typeface="Times New Roman" panose="02020603050405020304" pitchFamily="18" charset="0"/>
                <a:cs typeface="Times New Roman" panose="02020603050405020304" pitchFamily="18" charset="0"/>
              </a:rPr>
              <a:t>ư</a:t>
            </a:r>
            <a:r>
              <a:rPr lang="en-US" sz="2200">
                <a:latin typeface="Times New Roman" panose="02020603050405020304" pitchFamily="18" charset="0"/>
                <a:cs typeface="Times New Roman" panose="02020603050405020304" pitchFamily="18" charset="0"/>
              </a:rPr>
              <a:t>ơng (trấu, mùn dừa, mùn c</a:t>
            </a:r>
            <a:r>
              <a:rPr lang="vi-VN" sz="2200">
                <a:latin typeface="Times New Roman" panose="02020603050405020304" pitchFamily="18" charset="0"/>
                <a:cs typeface="Times New Roman" panose="02020603050405020304" pitchFamily="18" charset="0"/>
              </a:rPr>
              <a:t>ư</a:t>
            </a:r>
            <a:r>
              <a:rPr lang="en-US" sz="2200">
                <a:latin typeface="Times New Roman" panose="02020603050405020304" pitchFamily="18" charset="0"/>
                <a:cs typeface="Times New Roman" panose="02020603050405020304" pitchFamily="18" charset="0"/>
              </a:rPr>
              <a:t>a…) và phân tích mẫu phân sau ép (2 loại: ép nguyên phân và ép có bổ sung các loại chất mang với các tỷ lệ khác nhau)</a:t>
            </a:r>
          </a:p>
          <a:p>
            <a:r>
              <a:rPr lang="en-US" sz="2200">
                <a:latin typeface="Times New Roman" panose="02020603050405020304" pitchFamily="18" charset="0"/>
                <a:cs typeface="Times New Roman" panose="02020603050405020304" pitchFamily="18" charset="0"/>
              </a:rPr>
              <a:t>Cần yêu cầu nhà thầu phải đảm bảo các thông số kỹ thuật và đảm bảo đ</a:t>
            </a:r>
            <a:r>
              <a:rPr lang="vi-VN" sz="2200">
                <a:latin typeface="Times New Roman" panose="02020603050405020304" pitchFamily="18" charset="0"/>
                <a:cs typeface="Times New Roman" panose="02020603050405020304" pitchFamily="18" charset="0"/>
              </a:rPr>
              <a:t>ư</a:t>
            </a:r>
            <a:r>
              <a:rPr lang="en-US" sz="2200">
                <a:latin typeface="Times New Roman" panose="02020603050405020304" pitchFamily="18" charset="0"/>
                <a:cs typeface="Times New Roman" panose="02020603050405020304" pitchFamily="18" charset="0"/>
              </a:rPr>
              <a:t>ợc lượng ép, đào tạo tập huấn cho hộ chạy và sử dụng thành thạo máy tr</a:t>
            </a:r>
            <a:r>
              <a:rPr lang="vi-VN" sz="2200">
                <a:latin typeface="Times New Roman" panose="02020603050405020304" pitchFamily="18" charset="0"/>
                <a:cs typeface="Times New Roman" panose="02020603050405020304" pitchFamily="18" charset="0"/>
              </a:rPr>
              <a:t>ư</a:t>
            </a:r>
            <a:r>
              <a:rPr lang="en-US" sz="2200">
                <a:latin typeface="Times New Roman" panose="02020603050405020304" pitchFamily="18" charset="0"/>
                <a:cs typeface="Times New Roman" panose="02020603050405020304" pitchFamily="18" charset="0"/>
              </a:rPr>
              <a:t>ớc khi hội nghị kết thúc</a:t>
            </a:r>
          </a:p>
          <a:p>
            <a:endParaRPr lang="en-US" sz="22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FA88FF6-D22C-44E5-88F0-C564D5D350A2}"/>
              </a:ext>
            </a:extLst>
          </p:cNvPr>
          <p:cNvSpPr>
            <a:spLocks noGrp="1"/>
          </p:cNvSpPr>
          <p:nvPr>
            <p:ph type="dt" sz="half" idx="10"/>
          </p:nvPr>
        </p:nvSpPr>
        <p:spPr/>
        <p:txBody>
          <a:bodyPr/>
          <a:lstStyle/>
          <a:p>
            <a:pPr>
              <a:defRPr/>
            </a:pPr>
            <a:fld id="{2C64570B-5DFA-4CFD-AD02-65FD4E8CB289}" type="datetime5">
              <a:rPr lang="en-US" smtClean="0"/>
              <a:pPr>
                <a:defRPr/>
              </a:pPr>
              <a:t>15-Jan-18</a:t>
            </a:fld>
            <a:endParaRPr lang="en-US"/>
          </a:p>
        </p:txBody>
      </p:sp>
      <p:sp>
        <p:nvSpPr>
          <p:cNvPr id="5" name="Slide Number Placeholder 4">
            <a:extLst>
              <a:ext uri="{FF2B5EF4-FFF2-40B4-BE49-F238E27FC236}">
                <a16:creationId xmlns:a16="http://schemas.microsoft.com/office/drawing/2014/main" id="{4C18D370-1C15-4AC5-85FB-1F3A758F1C23}"/>
              </a:ext>
            </a:extLst>
          </p:cNvPr>
          <p:cNvSpPr>
            <a:spLocks noGrp="1"/>
          </p:cNvSpPr>
          <p:nvPr>
            <p:ph type="sldNum" sz="quarter" idx="12"/>
          </p:nvPr>
        </p:nvSpPr>
        <p:spPr/>
        <p:txBody>
          <a:bodyPr/>
          <a:lstStyle/>
          <a:p>
            <a:pPr>
              <a:defRPr/>
            </a:pPr>
            <a:fld id="{B272D6F5-CC4D-48E2-94CA-7EE8B9EF4887}" type="slidenum">
              <a:rPr lang="en-US" smtClean="0"/>
              <a:pPr>
                <a:defRPr/>
              </a:pPr>
              <a:t>12</a:t>
            </a:fld>
            <a:endParaRPr lang="en-US"/>
          </a:p>
        </p:txBody>
      </p:sp>
    </p:spTree>
    <p:extLst>
      <p:ext uri="{BB962C8B-B14F-4D97-AF65-F5344CB8AC3E}">
        <p14:creationId xmlns:p14="http://schemas.microsoft.com/office/powerpoint/2010/main" val="1102719605"/>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59E9-8506-470D-BD93-2B13EFCF1AC2}"/>
              </a:ext>
            </a:extLst>
          </p:cNvPr>
          <p:cNvSpPr>
            <a:spLocks noGrp="1"/>
          </p:cNvSpPr>
          <p:nvPr>
            <p:ph type="title"/>
          </p:nvPr>
        </p:nvSpPr>
        <p:spPr/>
        <p:txBody>
          <a:bodyPr/>
          <a:lstStyle/>
          <a:p>
            <a:r>
              <a:rPr lang="en-US" sz="2600" b="1" i="1">
                <a:latin typeface="Times New Roman" panose="02020603050405020304" pitchFamily="18" charset="0"/>
                <a:cs typeface="Times New Roman" panose="02020603050405020304" pitchFamily="18" charset="0"/>
              </a:rPr>
              <a:t>MỘT SỐ HÌNH ẢNH THỰC ĐỊA</a:t>
            </a:r>
            <a:br>
              <a:rPr lang="en-US"/>
            </a:br>
            <a:endParaRPr lang="en-US"/>
          </a:p>
        </p:txBody>
      </p:sp>
      <p:sp>
        <p:nvSpPr>
          <p:cNvPr id="3" name="Content Placeholder 2">
            <a:extLst>
              <a:ext uri="{FF2B5EF4-FFF2-40B4-BE49-F238E27FC236}">
                <a16:creationId xmlns:a16="http://schemas.microsoft.com/office/drawing/2014/main" id="{0C125D10-D579-40C0-8A07-2F1E18F8A88A}"/>
              </a:ext>
            </a:extLst>
          </p:cNvPr>
          <p:cNvSpPr>
            <a:spLocks noGrp="1"/>
          </p:cNvSpPr>
          <p:nvPr>
            <p:ph idx="1"/>
          </p:nvPr>
        </p:nvSpPr>
        <p:spPr>
          <a:xfrm>
            <a:off x="431800" y="1407160"/>
            <a:ext cx="8178800" cy="5069840"/>
          </a:xfrm>
        </p:spPr>
        <p:txBody>
          <a:bodyPr/>
          <a:lstStyle/>
          <a:p>
            <a:endParaRPr lang="en-US" sz="22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FA88FF6-D22C-44E5-88F0-C564D5D350A2}"/>
              </a:ext>
            </a:extLst>
          </p:cNvPr>
          <p:cNvSpPr>
            <a:spLocks noGrp="1"/>
          </p:cNvSpPr>
          <p:nvPr>
            <p:ph type="dt" sz="half" idx="10"/>
          </p:nvPr>
        </p:nvSpPr>
        <p:spPr/>
        <p:txBody>
          <a:bodyPr/>
          <a:lstStyle/>
          <a:p>
            <a:pPr>
              <a:defRPr/>
            </a:pPr>
            <a:fld id="{2C64570B-5DFA-4CFD-AD02-65FD4E8CB289}" type="datetime5">
              <a:rPr lang="en-US" smtClean="0"/>
              <a:pPr>
                <a:defRPr/>
              </a:pPr>
              <a:t>15-Jan-18</a:t>
            </a:fld>
            <a:endParaRPr lang="en-US"/>
          </a:p>
        </p:txBody>
      </p:sp>
      <p:sp>
        <p:nvSpPr>
          <p:cNvPr id="5" name="Slide Number Placeholder 4">
            <a:extLst>
              <a:ext uri="{FF2B5EF4-FFF2-40B4-BE49-F238E27FC236}">
                <a16:creationId xmlns:a16="http://schemas.microsoft.com/office/drawing/2014/main" id="{4C18D370-1C15-4AC5-85FB-1F3A758F1C23}"/>
              </a:ext>
            </a:extLst>
          </p:cNvPr>
          <p:cNvSpPr>
            <a:spLocks noGrp="1"/>
          </p:cNvSpPr>
          <p:nvPr>
            <p:ph type="sldNum" sz="quarter" idx="12"/>
          </p:nvPr>
        </p:nvSpPr>
        <p:spPr/>
        <p:txBody>
          <a:bodyPr/>
          <a:lstStyle/>
          <a:p>
            <a:pPr>
              <a:defRPr/>
            </a:pPr>
            <a:fld id="{B272D6F5-CC4D-48E2-94CA-7EE8B9EF4887}" type="slidenum">
              <a:rPr lang="en-US" smtClean="0"/>
              <a:pPr>
                <a:defRPr/>
              </a:pPr>
              <a:t>13</a:t>
            </a:fld>
            <a:endParaRPr lang="en-US"/>
          </a:p>
        </p:txBody>
      </p:sp>
      <p:pic>
        <p:nvPicPr>
          <p:cNvPr id="6" name="Picture 5">
            <a:extLst>
              <a:ext uri="{FF2B5EF4-FFF2-40B4-BE49-F238E27FC236}">
                <a16:creationId xmlns:a16="http://schemas.microsoft.com/office/drawing/2014/main" id="{4EB256CD-69B7-4D66-9336-A87B522340A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8600" y="1476375"/>
            <a:ext cx="2559050" cy="2324100"/>
          </a:xfrm>
          <a:prstGeom prst="rect">
            <a:avLst/>
          </a:prstGeom>
        </p:spPr>
      </p:pic>
      <p:pic>
        <p:nvPicPr>
          <p:cNvPr id="7" name="Picture 6">
            <a:extLst>
              <a:ext uri="{FF2B5EF4-FFF2-40B4-BE49-F238E27FC236}">
                <a16:creationId xmlns:a16="http://schemas.microsoft.com/office/drawing/2014/main" id="{938DEC96-5E5E-4CEE-9A3A-BA4B98BF87EC}"/>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400000">
            <a:off x="3313430" y="1029970"/>
            <a:ext cx="2277110" cy="3216910"/>
          </a:xfrm>
          <a:prstGeom prst="rect">
            <a:avLst/>
          </a:prstGeom>
        </p:spPr>
      </p:pic>
      <p:pic>
        <p:nvPicPr>
          <p:cNvPr id="8" name="Picture 7">
            <a:extLst>
              <a:ext uri="{FF2B5EF4-FFF2-40B4-BE49-F238E27FC236}">
                <a16:creationId xmlns:a16="http://schemas.microsoft.com/office/drawing/2014/main" id="{DC4AB526-BFD9-4602-BA22-C072CC109DF9}"/>
              </a:ext>
            </a:extLst>
          </p:cNvPr>
          <p:cNvPicPr/>
          <p:nvPr/>
        </p:nvPicPr>
        <p:blipFill>
          <a:blip r:embed="rId4" cstate="print">
            <a:extLst>
              <a:ext uri="{28A0092B-C50C-407E-A947-70E740481C1C}">
                <a14:useLocalDpi xmlns:a14="http://schemas.microsoft.com/office/drawing/2010/main" val="0"/>
              </a:ext>
            </a:extLst>
          </a:blip>
          <a:stretch>
            <a:fillRect/>
          </a:stretch>
        </p:blipFill>
        <p:spPr>
          <a:xfrm rot="5400000">
            <a:off x="6421121" y="1195072"/>
            <a:ext cx="2324101" cy="2933700"/>
          </a:xfrm>
          <a:prstGeom prst="rect">
            <a:avLst/>
          </a:prstGeom>
        </p:spPr>
      </p:pic>
      <p:pic>
        <p:nvPicPr>
          <p:cNvPr id="12" name="Picture 11">
            <a:extLst>
              <a:ext uri="{FF2B5EF4-FFF2-40B4-BE49-F238E27FC236}">
                <a16:creationId xmlns:a16="http://schemas.microsoft.com/office/drawing/2014/main" id="{5DBEAFC8-6FFF-4F13-B44E-9820DD6591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40194" y="4337370"/>
            <a:ext cx="3312161" cy="2038350"/>
          </a:xfrm>
          <a:prstGeom prst="rect">
            <a:avLst/>
          </a:prstGeom>
        </p:spPr>
      </p:pic>
      <p:pic>
        <p:nvPicPr>
          <p:cNvPr id="16" name="Picture 15">
            <a:extLst>
              <a:ext uri="{FF2B5EF4-FFF2-40B4-BE49-F238E27FC236}">
                <a16:creationId xmlns:a16="http://schemas.microsoft.com/office/drawing/2014/main" id="{E7709218-2BD2-4662-B500-3860D25879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4343398" y="3736022"/>
            <a:ext cx="2933701" cy="3317558"/>
          </a:xfrm>
          <a:prstGeom prst="rect">
            <a:avLst/>
          </a:prstGeom>
        </p:spPr>
      </p:pic>
      <p:pic>
        <p:nvPicPr>
          <p:cNvPr id="20" name="Picture 19">
            <a:extLst>
              <a:ext uri="{FF2B5EF4-FFF2-40B4-BE49-F238E27FC236}">
                <a16:creationId xmlns:a16="http://schemas.microsoft.com/office/drawing/2014/main" id="{ACA7BE55-B71D-4310-91C6-3821C03451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1501" y="4462780"/>
            <a:ext cx="3276600" cy="1905000"/>
          </a:xfrm>
          <a:prstGeom prst="rect">
            <a:avLst/>
          </a:prstGeom>
        </p:spPr>
      </p:pic>
      <p:pic>
        <p:nvPicPr>
          <p:cNvPr id="26" name="Picture 25">
            <a:extLst>
              <a:ext uri="{FF2B5EF4-FFF2-40B4-BE49-F238E27FC236}">
                <a16:creationId xmlns:a16="http://schemas.microsoft.com/office/drawing/2014/main" id="{E2602955-2E0F-48B0-94B4-593F609A52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537650" y="4206874"/>
            <a:ext cx="3276601" cy="2334897"/>
          </a:xfrm>
          <a:prstGeom prst="rect">
            <a:avLst/>
          </a:prstGeom>
        </p:spPr>
      </p:pic>
    </p:spTree>
    <p:extLst>
      <p:ext uri="{BB962C8B-B14F-4D97-AF65-F5344CB8AC3E}">
        <p14:creationId xmlns:p14="http://schemas.microsoft.com/office/powerpoint/2010/main" val="4243558488"/>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a:t>
            </a:fld>
            <a:endParaRPr lang="en-US">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lvl="0" algn="ctr">
              <a:tabLst>
                <a:tab pos="4618038" algn="r"/>
              </a:tabLst>
            </a:pPr>
            <a:r>
              <a:rPr kumimoji="0" lang="en-US" altLang="en-US" sz="26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PHẦN I. HIỆN TRẠNG NHẬN MÁY VÀ LẮP ĐẶT</a:t>
            </a:r>
            <a:endParaRPr kumimoji="0" lang="en-US" altLang="en-US" sz="2600">
              <a:solidFill>
                <a:schemeClr val="tx1"/>
              </a:solidFill>
            </a:endParaRPr>
          </a:p>
        </p:txBody>
      </p:sp>
      <p:graphicFrame>
        <p:nvGraphicFramePr>
          <p:cNvPr id="4" name="Table 3">
            <a:extLst>
              <a:ext uri="{FF2B5EF4-FFF2-40B4-BE49-F238E27FC236}">
                <a16:creationId xmlns:a16="http://schemas.microsoft.com/office/drawing/2014/main" id="{2B5D73BC-5EB4-4CE7-AEF0-4256C9DC4DBC}"/>
              </a:ext>
            </a:extLst>
          </p:cNvPr>
          <p:cNvGraphicFramePr>
            <a:graphicFrameLocks noGrp="1"/>
          </p:cNvGraphicFramePr>
          <p:nvPr>
            <p:extLst>
              <p:ext uri="{D42A27DB-BD31-4B8C-83A1-F6EECF244321}">
                <p14:modId xmlns:p14="http://schemas.microsoft.com/office/powerpoint/2010/main" val="4008873989"/>
              </p:ext>
            </p:extLst>
          </p:nvPr>
        </p:nvGraphicFramePr>
        <p:xfrm>
          <a:off x="304800" y="2514600"/>
          <a:ext cx="8534401" cy="4456908"/>
        </p:xfrm>
        <a:graphic>
          <a:graphicData uri="http://schemas.openxmlformats.org/drawingml/2006/table">
            <a:tbl>
              <a:tblPr firstRow="1" firstCol="1" bandRow="1">
                <a:tableStyleId>{5C22544A-7EE6-4342-B048-85BDC9FD1C3A}</a:tableStyleId>
              </a:tblPr>
              <a:tblGrid>
                <a:gridCol w="377606">
                  <a:extLst>
                    <a:ext uri="{9D8B030D-6E8A-4147-A177-3AD203B41FA5}">
                      <a16:colId xmlns:a16="http://schemas.microsoft.com/office/drawing/2014/main" val="1118921724"/>
                    </a:ext>
                  </a:extLst>
                </a:gridCol>
                <a:gridCol w="3356194">
                  <a:extLst>
                    <a:ext uri="{9D8B030D-6E8A-4147-A177-3AD203B41FA5}">
                      <a16:colId xmlns:a16="http://schemas.microsoft.com/office/drawing/2014/main" val="4149292182"/>
                    </a:ext>
                  </a:extLst>
                </a:gridCol>
                <a:gridCol w="3048000">
                  <a:extLst>
                    <a:ext uri="{9D8B030D-6E8A-4147-A177-3AD203B41FA5}">
                      <a16:colId xmlns:a16="http://schemas.microsoft.com/office/drawing/2014/main" val="1655980636"/>
                    </a:ext>
                  </a:extLst>
                </a:gridCol>
                <a:gridCol w="1752601">
                  <a:extLst>
                    <a:ext uri="{9D8B030D-6E8A-4147-A177-3AD203B41FA5}">
                      <a16:colId xmlns:a16="http://schemas.microsoft.com/office/drawing/2014/main" val="318672981"/>
                    </a:ext>
                  </a:extLst>
                </a:gridCol>
              </a:tblGrid>
              <a:tr h="34952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Hộ gia đình/ Người hưởng lợi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Địa chỉ</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Số lượng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extLst>
                  <a:ext uri="{0D108BD9-81ED-4DB2-BD59-A6C34878D82A}">
                    <a16:rowId xmlns:a16="http://schemas.microsoft.com/office/drawing/2014/main" val="2306647444"/>
                  </a:ext>
                </a:extLst>
              </a:tr>
              <a:tr h="699040">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Nguyễn Thanh Phúc</a:t>
                      </a:r>
                    </a:p>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 Số CMND: 320741893    </a:t>
                      </a:r>
                    </a:p>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 Điện thoại: 0917 505 009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just">
                        <a:spcBef>
                          <a:spcPts val="0"/>
                        </a:spcBef>
                        <a:spcAft>
                          <a:spcPts val="0"/>
                        </a:spcAft>
                      </a:pPr>
                      <a:r>
                        <a:rPr lang="vi-VN" sz="1600">
                          <a:effectLst/>
                          <a:latin typeface="Times New Roman" panose="02020603050405020304" pitchFamily="18" charset="0"/>
                          <a:cs typeface="Times New Roman" panose="02020603050405020304" pitchFamily="18" charset="0"/>
                        </a:rPr>
                        <a:t>Ấp Tân Thanh</a:t>
                      </a:r>
                      <a:r>
                        <a:rPr lang="en-US" sz="1600">
                          <a:effectLst/>
                          <a:latin typeface="Times New Roman" panose="02020603050405020304" pitchFamily="18" charset="0"/>
                          <a:cs typeface="Times New Roman" panose="02020603050405020304" pitchFamily="18" charset="0"/>
                        </a:rPr>
                        <a:t>, Xã Tân Phú Tây, huyện Mỏ Cày Bắc, tỉnh Bến Tre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45720" algn="ctr">
                        <a:spcBef>
                          <a:spcPts val="0"/>
                        </a:spcBef>
                        <a:spcAft>
                          <a:spcPts val="0"/>
                        </a:spcAft>
                        <a:tabLst>
                          <a:tab pos="4617720" algn="r"/>
                        </a:tabLst>
                      </a:pPr>
                      <a:r>
                        <a:rPr lang="en-US" sz="1600">
                          <a:effectLst/>
                          <a:latin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extLst>
                  <a:ext uri="{0D108BD9-81ED-4DB2-BD59-A6C34878D82A}">
                    <a16:rowId xmlns:a16="http://schemas.microsoft.com/office/drawing/2014/main" val="4144024336"/>
                  </a:ext>
                </a:extLst>
              </a:tr>
              <a:tr h="694572">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Phan Văn Hiệp</a:t>
                      </a:r>
                    </a:p>
                    <a:p>
                      <a:pPr marL="0" marR="0" algn="l">
                        <a:spcBef>
                          <a:spcPts val="0"/>
                        </a:spcBef>
                        <a:spcAft>
                          <a:spcPts val="0"/>
                        </a:spcAft>
                      </a:pPr>
                      <a:r>
                        <a:rPr lang="en-US" sz="1600">
                          <a:effectLst/>
                          <a:latin typeface="Times New Roman" panose="02020603050405020304" pitchFamily="18" charset="0"/>
                          <a:cs typeface="Times New Roman" panose="02020603050405020304" pitchFamily="18" charset="0"/>
                        </a:rPr>
                        <a:t> Số CMND: 321002869  Điện thoại: 01643554812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just">
                        <a:spcBef>
                          <a:spcPts val="0"/>
                        </a:spcBef>
                        <a:spcAft>
                          <a:spcPts val="0"/>
                        </a:spcAft>
                      </a:pPr>
                      <a:r>
                        <a:rPr lang="vi-VN" sz="1600">
                          <a:effectLst/>
                          <a:latin typeface="Times New Roman" panose="02020603050405020304" pitchFamily="18" charset="0"/>
                          <a:cs typeface="Times New Roman" panose="02020603050405020304" pitchFamily="18" charset="0"/>
                        </a:rPr>
                        <a:t>Ấp Phú Đăng</a:t>
                      </a:r>
                      <a:r>
                        <a:rPr lang="en-US" sz="1600">
                          <a:effectLst/>
                          <a:latin typeface="Times New Roman" panose="02020603050405020304" pitchFamily="18" charset="0"/>
                          <a:cs typeface="Times New Roman" panose="02020603050405020304" pitchFamily="18" charset="0"/>
                        </a:rPr>
                        <a:t>, Xã Ngãi Đăng, huyện Mỏ Cày Nam, tỉnh Bến Tre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45720" algn="ctr">
                        <a:spcBef>
                          <a:spcPts val="0"/>
                        </a:spcBef>
                        <a:spcAft>
                          <a:spcPts val="0"/>
                        </a:spcAft>
                        <a:tabLst>
                          <a:tab pos="2892425" algn="r"/>
                        </a:tabLst>
                      </a:pPr>
                      <a:r>
                        <a:rPr lang="en-US" sz="1600">
                          <a:effectLst/>
                          <a:latin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extLst>
                  <a:ext uri="{0D108BD9-81ED-4DB2-BD59-A6C34878D82A}">
                    <a16:rowId xmlns:a16="http://schemas.microsoft.com/office/drawing/2014/main" val="10027518"/>
                  </a:ext>
                </a:extLst>
              </a:tr>
              <a:tr h="815548">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Chủ trang trại: Hồ Văn Truyền	</a:t>
                      </a:r>
                    </a:p>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 Số CMND: 320528629</a:t>
                      </a:r>
                    </a:p>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Điện thoại: 0919718 170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Ấp An Thiên, Xã Thành Thới B, huyện Mỏ Cày Nam, tỉnh Bến Tre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45720" algn="ctr">
                        <a:spcBef>
                          <a:spcPts val="0"/>
                        </a:spcBef>
                        <a:spcAft>
                          <a:spcPts val="0"/>
                        </a:spcAft>
                        <a:tabLst>
                          <a:tab pos="4617720" algn="r"/>
                        </a:tabLst>
                      </a:pPr>
                      <a:r>
                        <a:rPr lang="en-US" sz="1600">
                          <a:effectLst/>
                          <a:latin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extLst>
                  <a:ext uri="{0D108BD9-81ED-4DB2-BD59-A6C34878D82A}">
                    <a16:rowId xmlns:a16="http://schemas.microsoft.com/office/drawing/2014/main" val="3956247661"/>
                  </a:ext>
                </a:extLst>
              </a:tr>
              <a:tr h="1389144">
                <a:tc>
                  <a:txBody>
                    <a:bodyPr/>
                    <a:lstStyle/>
                    <a:p>
                      <a:pPr marL="0" marR="0" algn="ctr">
                        <a:spcBef>
                          <a:spcPts val="0"/>
                        </a:spcBef>
                        <a:spcAft>
                          <a:spcPts val="0"/>
                        </a:spcAft>
                      </a:pPr>
                      <a:r>
                        <a:rPr lang="en-US" sz="16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Nguyễn Văn Bé Chính</a:t>
                      </a:r>
                    </a:p>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Chủ trang trại: Nguyễn Văn Bé Chính	</a:t>
                      </a:r>
                    </a:p>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-Số CMND: 320831290    </a:t>
                      </a:r>
                    </a:p>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-Điện thoại: 01672470816</a:t>
                      </a:r>
                    </a:p>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0" algn="just">
                        <a:spcBef>
                          <a:spcPts val="0"/>
                        </a:spcBef>
                        <a:spcAft>
                          <a:spcPts val="0"/>
                        </a:spcAft>
                      </a:pPr>
                      <a:r>
                        <a:rPr lang="en-US" sz="1600">
                          <a:effectLst/>
                          <a:latin typeface="Times New Roman" panose="02020603050405020304" pitchFamily="18" charset="0"/>
                          <a:cs typeface="Times New Roman" panose="02020603050405020304" pitchFamily="18" charset="0"/>
                        </a:rPr>
                        <a:t>Ấp Thanh Phó Xã Cẩm Sơn, huyện Mỏ Cày Nam, tỉnh Bến Tre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45720" algn="ctr">
                        <a:spcBef>
                          <a:spcPts val="0"/>
                        </a:spcBef>
                        <a:spcAft>
                          <a:spcPts val="0"/>
                        </a:spcAft>
                        <a:tabLst>
                          <a:tab pos="4617720" algn="r"/>
                        </a:tabLst>
                      </a:pPr>
                      <a:r>
                        <a:rPr lang="en-US" sz="1600">
                          <a:effectLst/>
                          <a:latin typeface="Times New Roman" panose="02020603050405020304" pitchFamily="18" charset="0"/>
                          <a:cs typeface="Times New Roman" panose="02020603050405020304" pitchFamily="18" charset="0"/>
                        </a:rPr>
                        <a:t>01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extLst>
                  <a:ext uri="{0D108BD9-81ED-4DB2-BD59-A6C34878D82A}">
                    <a16:rowId xmlns:a16="http://schemas.microsoft.com/office/drawing/2014/main" val="2417911069"/>
                  </a:ext>
                </a:extLst>
              </a:tr>
              <a:tr h="349520">
                <a:tc>
                  <a:txBody>
                    <a:bodyPr/>
                    <a:lstStyle/>
                    <a:p>
                      <a:pPr marL="0" marR="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45720" algn="l">
                        <a:lnSpc>
                          <a:spcPct val="150000"/>
                        </a:lnSpc>
                        <a:spcBef>
                          <a:spcPts val="0"/>
                        </a:spcBef>
                        <a:spcAft>
                          <a:spcPts val="0"/>
                        </a:spcAft>
                        <a:tabLst>
                          <a:tab pos="4617720" algn="r"/>
                        </a:tabLst>
                      </a:pPr>
                      <a:r>
                        <a:rPr lang="en-US" sz="1600">
                          <a:effectLst/>
                          <a:latin typeface="Times New Roman" panose="02020603050405020304" pitchFamily="18" charset="0"/>
                          <a:cs typeface="Times New Roman" panose="02020603050405020304" pitchFamily="18" charset="0"/>
                        </a:rPr>
                        <a:t>Tổng: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45720" algn="l">
                        <a:lnSpc>
                          <a:spcPct val="150000"/>
                        </a:lnSpc>
                        <a:spcBef>
                          <a:spcPts val="0"/>
                        </a:spcBef>
                        <a:spcAft>
                          <a:spcPts val="0"/>
                        </a:spcAft>
                        <a:tabLst>
                          <a:tab pos="4617720" algn="r"/>
                        </a:tabLs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tc>
                  <a:txBody>
                    <a:bodyPr/>
                    <a:lstStyle/>
                    <a:p>
                      <a:pPr marL="0" marR="45720" algn="ctr">
                        <a:lnSpc>
                          <a:spcPct val="150000"/>
                        </a:lnSpc>
                        <a:spcBef>
                          <a:spcPts val="0"/>
                        </a:spcBef>
                        <a:spcAft>
                          <a:spcPts val="0"/>
                        </a:spcAft>
                        <a:tabLst>
                          <a:tab pos="4617720" algn="r"/>
                        </a:tabLst>
                      </a:pPr>
                      <a:r>
                        <a:rPr lang="en-US" sz="1600">
                          <a:effectLst/>
                          <a:latin typeface="Times New Roman" panose="02020603050405020304" pitchFamily="18" charset="0"/>
                          <a:cs typeface="Times New Roman" panose="02020603050405020304" pitchFamily="18" charset="0"/>
                        </a:rPr>
                        <a:t>04 hệ thống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9441" marR="39441" marT="0" marB="0"/>
                </a:tc>
                <a:extLst>
                  <a:ext uri="{0D108BD9-81ED-4DB2-BD59-A6C34878D82A}">
                    <a16:rowId xmlns:a16="http://schemas.microsoft.com/office/drawing/2014/main" val="3100928722"/>
                  </a:ext>
                </a:extLst>
              </a:tr>
            </a:tbl>
          </a:graphicData>
        </a:graphic>
      </p:graphicFrame>
      <p:sp>
        <p:nvSpPr>
          <p:cNvPr id="5" name="Rectangle 1">
            <a:extLst>
              <a:ext uri="{FF2B5EF4-FFF2-40B4-BE49-F238E27FC236}">
                <a16:creationId xmlns:a16="http://schemas.microsoft.com/office/drawing/2014/main" id="{A6163F22-DF26-4B7A-9402-454F3761D9E5}"/>
              </a:ext>
            </a:extLst>
          </p:cNvPr>
          <p:cNvSpPr>
            <a:spLocks noChangeArrowheads="1"/>
          </p:cNvSpPr>
          <p:nvPr/>
        </p:nvSpPr>
        <p:spPr bwMode="auto">
          <a:xfrm>
            <a:off x="482600" y="1371600"/>
            <a:ext cx="8636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618038" algn="r"/>
              </a:tabLst>
              <a:defRPr>
                <a:solidFill>
                  <a:schemeClr val="tx1"/>
                </a:solidFill>
                <a:latin typeface="Arial" panose="020B0604020202020204" pitchFamily="34" charset="0"/>
              </a:defRPr>
            </a:lvl1pPr>
            <a:lvl2pPr>
              <a:tabLst>
                <a:tab pos="4618038" algn="r"/>
              </a:tabLst>
              <a:defRPr>
                <a:solidFill>
                  <a:schemeClr val="tx1"/>
                </a:solidFill>
                <a:latin typeface="Arial" panose="020B0604020202020204" pitchFamily="34" charset="0"/>
              </a:defRPr>
            </a:lvl2pPr>
            <a:lvl3pPr>
              <a:tabLst>
                <a:tab pos="4618038" algn="r"/>
              </a:tabLst>
              <a:defRPr>
                <a:solidFill>
                  <a:schemeClr val="tx1"/>
                </a:solidFill>
                <a:latin typeface="Arial" panose="020B0604020202020204" pitchFamily="34" charset="0"/>
              </a:defRPr>
            </a:lvl3pPr>
            <a:lvl4pPr>
              <a:tabLst>
                <a:tab pos="4618038" algn="r"/>
              </a:tabLst>
              <a:defRPr>
                <a:solidFill>
                  <a:schemeClr val="tx1"/>
                </a:solidFill>
                <a:latin typeface="Arial" panose="020B0604020202020204" pitchFamily="34" charset="0"/>
              </a:defRPr>
            </a:lvl4pPr>
            <a:lvl5pPr>
              <a:tabLst>
                <a:tab pos="4618038" algn="r"/>
              </a:tabLst>
              <a:defRPr>
                <a:solidFill>
                  <a:schemeClr val="tx1"/>
                </a:solidFill>
                <a:latin typeface="Arial" panose="020B0604020202020204" pitchFamily="34" charset="0"/>
              </a:defRPr>
            </a:lvl5pPr>
            <a:lvl6pPr eaLnBrk="0" fontAlgn="base" hangingPunct="0">
              <a:spcBef>
                <a:spcPct val="0"/>
              </a:spcBef>
              <a:spcAft>
                <a:spcPct val="0"/>
              </a:spcAft>
              <a:tabLst>
                <a:tab pos="4618038" algn="r"/>
              </a:tabLst>
              <a:defRPr>
                <a:solidFill>
                  <a:schemeClr val="tx1"/>
                </a:solidFill>
                <a:latin typeface="Arial" panose="020B0604020202020204" pitchFamily="34" charset="0"/>
              </a:defRPr>
            </a:lvl6pPr>
            <a:lvl7pPr eaLnBrk="0" fontAlgn="base" hangingPunct="0">
              <a:spcBef>
                <a:spcPct val="0"/>
              </a:spcBef>
              <a:spcAft>
                <a:spcPct val="0"/>
              </a:spcAft>
              <a:tabLst>
                <a:tab pos="4618038" algn="r"/>
              </a:tabLst>
              <a:defRPr>
                <a:solidFill>
                  <a:schemeClr val="tx1"/>
                </a:solidFill>
                <a:latin typeface="Arial" panose="020B0604020202020204" pitchFamily="34" charset="0"/>
              </a:defRPr>
            </a:lvl7pPr>
            <a:lvl8pPr eaLnBrk="0" fontAlgn="base" hangingPunct="0">
              <a:spcBef>
                <a:spcPct val="0"/>
              </a:spcBef>
              <a:spcAft>
                <a:spcPct val="0"/>
              </a:spcAft>
              <a:tabLst>
                <a:tab pos="4618038" algn="r"/>
              </a:tabLst>
              <a:defRPr>
                <a:solidFill>
                  <a:schemeClr val="tx1"/>
                </a:solidFill>
                <a:latin typeface="Arial" panose="020B0604020202020204" pitchFamily="34" charset="0"/>
              </a:defRPr>
            </a:lvl8pPr>
            <a:lvl9pPr eaLnBrk="0" fontAlgn="base" hangingPunct="0">
              <a:spcBef>
                <a:spcPct val="0"/>
              </a:spcBef>
              <a:spcAft>
                <a:spcPct val="0"/>
              </a:spcAft>
              <a:tabLst>
                <a:tab pos="4618038" algn="r"/>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4618038" algn="r"/>
              </a:tabLst>
            </a:pPr>
            <a:r>
              <a:rPr kumimoji="0" lang="en-US" altLang="en-US" sz="1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 20-25 tháng 9 năm 2017, Ban Quản lý cacsbon thấp tỉnh Bến Tre cùng với 4 chủ trang trại đã tiếp nhận máy tách phân cùng các trang thiết bị từ nhà thầu Công ty TNHH Thiết bị và công nghệ HDN (bảng1) </a:t>
            </a:r>
            <a:endParaRPr kumimoji="0" lang="en-US" altLang="en-US" sz="1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618038" algn="r"/>
              </a:tabLst>
            </a:pPr>
            <a:r>
              <a:rPr kumimoji="0" lang="en-US" altLang="en-US" sz="1400" b="1"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Bảng 1: Danh sách và địa chỉ các chủ trang trại nhận máy tham gia trong dự án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3</a:t>
            </a:fld>
            <a:endParaRPr lang="en-US">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r>
              <a:rPr lang="en-US" sz="2200" b="1" i="1">
                <a:latin typeface="Times New Roman" panose="02020603050405020304" pitchFamily="18" charset="0"/>
                <a:cs typeface="Times New Roman" panose="02020603050405020304" pitchFamily="18" charset="0"/>
              </a:rPr>
              <a:t>Hiện trạng chăn nuôi của trang trại</a:t>
            </a:r>
            <a:endParaRPr lang="en-US" sz="220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92D2360-3612-4299-AA78-C59D7ADBE662}"/>
              </a:ext>
            </a:extLst>
          </p:cNvPr>
          <p:cNvSpPr/>
          <p:nvPr/>
        </p:nvSpPr>
        <p:spPr>
          <a:xfrm>
            <a:off x="152399" y="1417384"/>
            <a:ext cx="8610600" cy="430887"/>
          </a:xfrm>
          <a:prstGeom prst="rect">
            <a:avLst/>
          </a:prstGeom>
        </p:spPr>
        <p:txBody>
          <a:bodyPr wrap="square">
            <a:spAutoFit/>
          </a:bodyPr>
          <a:lstStyle/>
          <a:p>
            <a:r>
              <a:rPr lang="en-US" sz="2200" b="1">
                <a:ea typeface="Calibri" panose="020F0502020204030204" pitchFamily="34" charset="0"/>
              </a:rPr>
              <a:t>1. Mô hình trang trại hộ ông Hồ Văn Truyền</a:t>
            </a:r>
            <a:endParaRPr lang="en-US" sz="2200"/>
          </a:p>
        </p:txBody>
      </p:sp>
      <p:graphicFrame>
        <p:nvGraphicFramePr>
          <p:cNvPr id="5" name="Table 4">
            <a:extLst>
              <a:ext uri="{FF2B5EF4-FFF2-40B4-BE49-F238E27FC236}">
                <a16:creationId xmlns:a16="http://schemas.microsoft.com/office/drawing/2014/main" id="{DC7762A8-64E0-43E3-B356-655268653FE1}"/>
              </a:ext>
            </a:extLst>
          </p:cNvPr>
          <p:cNvGraphicFramePr>
            <a:graphicFrameLocks noGrp="1"/>
          </p:cNvGraphicFramePr>
          <p:nvPr>
            <p:extLst>
              <p:ext uri="{D42A27DB-BD31-4B8C-83A1-F6EECF244321}">
                <p14:modId xmlns:p14="http://schemas.microsoft.com/office/powerpoint/2010/main" val="1830451109"/>
              </p:ext>
            </p:extLst>
          </p:nvPr>
        </p:nvGraphicFramePr>
        <p:xfrm>
          <a:off x="279399" y="1874022"/>
          <a:ext cx="8458200" cy="772668"/>
        </p:xfrm>
        <a:graphic>
          <a:graphicData uri="http://schemas.openxmlformats.org/drawingml/2006/table">
            <a:tbl>
              <a:tblPr firstRow="1" firstCol="1" bandRow="1">
                <a:tableStyleId>{5C22544A-7EE6-4342-B048-85BDC9FD1C3A}</a:tableStyleId>
              </a:tblPr>
              <a:tblGrid>
                <a:gridCol w="4228650">
                  <a:extLst>
                    <a:ext uri="{9D8B030D-6E8A-4147-A177-3AD203B41FA5}">
                      <a16:colId xmlns:a16="http://schemas.microsoft.com/office/drawing/2014/main" val="561017566"/>
                    </a:ext>
                  </a:extLst>
                </a:gridCol>
                <a:gridCol w="4229550">
                  <a:extLst>
                    <a:ext uri="{9D8B030D-6E8A-4147-A177-3AD203B41FA5}">
                      <a16:colId xmlns:a16="http://schemas.microsoft.com/office/drawing/2014/main" val="1669606646"/>
                    </a:ext>
                  </a:extLst>
                </a:gridCol>
              </a:tblGrid>
              <a:tr h="0">
                <a:tc>
                  <a:txBody>
                    <a:bodyPr/>
                    <a:lstStyle/>
                    <a:p>
                      <a:pPr marL="0" marR="0" algn="just">
                        <a:lnSpc>
                          <a:spcPct val="130000"/>
                        </a:lnSpc>
                        <a:spcBef>
                          <a:spcPts val="0"/>
                        </a:spcBef>
                        <a:spcAft>
                          <a:spcPts val="0"/>
                        </a:spcAft>
                      </a:pPr>
                      <a:r>
                        <a:rPr lang="en-US" sz="1300">
                          <a:effectLst/>
                        </a:rPr>
                        <a:t>Tại thời điểm đăng ký tham gia mô hình</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Tại thời điểm triển khai vận hành máy</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23004921"/>
                  </a:ext>
                </a:extLst>
              </a:tr>
              <a:tr h="0">
                <a:tc>
                  <a:txBody>
                    <a:bodyPr/>
                    <a:lstStyle/>
                    <a:p>
                      <a:pPr marL="0" marR="0" algn="just">
                        <a:lnSpc>
                          <a:spcPct val="130000"/>
                        </a:lnSpc>
                        <a:spcBef>
                          <a:spcPts val="0"/>
                        </a:spcBef>
                        <a:spcAft>
                          <a:spcPts val="0"/>
                        </a:spcAft>
                      </a:pPr>
                      <a:r>
                        <a:rPr lang="en-US" sz="1300">
                          <a:effectLst/>
                        </a:rPr>
                        <a:t>Lợn nái:   200 con	</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Lợn nái:   100 con	</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721405655"/>
                  </a:ext>
                </a:extLst>
              </a:tr>
              <a:tr h="0">
                <a:tc>
                  <a:txBody>
                    <a:bodyPr/>
                    <a:lstStyle/>
                    <a:p>
                      <a:pPr marL="0" marR="0" algn="just">
                        <a:lnSpc>
                          <a:spcPct val="130000"/>
                        </a:lnSpc>
                        <a:spcBef>
                          <a:spcPts val="0"/>
                        </a:spcBef>
                        <a:spcAft>
                          <a:spcPts val="0"/>
                        </a:spcAft>
                      </a:pPr>
                      <a:r>
                        <a:rPr lang="en-US" sz="1300">
                          <a:effectLst/>
                        </a:rPr>
                        <a:t>Lợn thịt: 1200 con</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Lợn thịt: 1000 con</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562920182"/>
                  </a:ext>
                </a:extLst>
              </a:tr>
            </a:tbl>
          </a:graphicData>
        </a:graphic>
      </p:graphicFrame>
      <p:sp>
        <p:nvSpPr>
          <p:cNvPr id="6" name="Rectangle 5">
            <a:extLst>
              <a:ext uri="{FF2B5EF4-FFF2-40B4-BE49-F238E27FC236}">
                <a16:creationId xmlns:a16="http://schemas.microsoft.com/office/drawing/2014/main" id="{FE75EBF0-ED80-4942-943D-90FB247BC828}"/>
              </a:ext>
            </a:extLst>
          </p:cNvPr>
          <p:cNvSpPr/>
          <p:nvPr/>
        </p:nvSpPr>
        <p:spPr>
          <a:xfrm>
            <a:off x="-228600" y="2683364"/>
            <a:ext cx="6501845" cy="488595"/>
          </a:xfrm>
          <a:prstGeom prst="rect">
            <a:avLst/>
          </a:prstGeom>
        </p:spPr>
        <p:txBody>
          <a:bodyPr wrap="none">
            <a:spAutoFit/>
          </a:bodyPr>
          <a:lstStyle/>
          <a:p>
            <a:pPr marR="0" lvl="1" algn="just">
              <a:lnSpc>
                <a:spcPct val="130000"/>
              </a:lnSpc>
              <a:spcBef>
                <a:spcPts val="0"/>
              </a:spcBef>
              <a:spcAft>
                <a:spcPts val="0"/>
              </a:spcAft>
            </a:pPr>
            <a:r>
              <a:rPr lang="en-US" sz="1300" b="1">
                <a:ea typeface="Calibri" panose="020F0502020204030204" pitchFamily="34" charset="0"/>
              </a:rPr>
              <a:t>2. </a:t>
            </a:r>
            <a:r>
              <a:rPr lang="vi-VN" sz="2200" b="1"/>
              <a:t>Mô hình trang trại hộ ông Nguyễn Thanh Phúc</a:t>
            </a:r>
            <a:endParaRPr lang="en-US" sz="2200" b="1"/>
          </a:p>
        </p:txBody>
      </p:sp>
      <p:graphicFrame>
        <p:nvGraphicFramePr>
          <p:cNvPr id="7" name="Table 6">
            <a:extLst>
              <a:ext uri="{FF2B5EF4-FFF2-40B4-BE49-F238E27FC236}">
                <a16:creationId xmlns:a16="http://schemas.microsoft.com/office/drawing/2014/main" id="{296A2B43-B5AC-477C-9E69-CE2A810D9EEF}"/>
              </a:ext>
            </a:extLst>
          </p:cNvPr>
          <p:cNvGraphicFramePr>
            <a:graphicFrameLocks noGrp="1"/>
          </p:cNvGraphicFramePr>
          <p:nvPr>
            <p:extLst>
              <p:ext uri="{D42A27DB-BD31-4B8C-83A1-F6EECF244321}">
                <p14:modId xmlns:p14="http://schemas.microsoft.com/office/powerpoint/2010/main" val="3153231900"/>
              </p:ext>
            </p:extLst>
          </p:nvPr>
        </p:nvGraphicFramePr>
        <p:xfrm>
          <a:off x="302260" y="3208633"/>
          <a:ext cx="8331200" cy="772668"/>
        </p:xfrm>
        <a:graphic>
          <a:graphicData uri="http://schemas.openxmlformats.org/drawingml/2006/table">
            <a:tbl>
              <a:tblPr firstRow="1" firstCol="1" bandRow="1">
                <a:tableStyleId>{5C22544A-7EE6-4342-B048-85BDC9FD1C3A}</a:tableStyleId>
              </a:tblPr>
              <a:tblGrid>
                <a:gridCol w="4166080">
                  <a:extLst>
                    <a:ext uri="{9D8B030D-6E8A-4147-A177-3AD203B41FA5}">
                      <a16:colId xmlns:a16="http://schemas.microsoft.com/office/drawing/2014/main" val="1596861855"/>
                    </a:ext>
                  </a:extLst>
                </a:gridCol>
                <a:gridCol w="4165120">
                  <a:extLst>
                    <a:ext uri="{9D8B030D-6E8A-4147-A177-3AD203B41FA5}">
                      <a16:colId xmlns:a16="http://schemas.microsoft.com/office/drawing/2014/main" val="1254869246"/>
                    </a:ext>
                  </a:extLst>
                </a:gridCol>
              </a:tblGrid>
              <a:tr h="0">
                <a:tc>
                  <a:txBody>
                    <a:bodyPr/>
                    <a:lstStyle/>
                    <a:p>
                      <a:pPr marL="0" marR="0" algn="just">
                        <a:lnSpc>
                          <a:spcPct val="130000"/>
                        </a:lnSpc>
                        <a:spcBef>
                          <a:spcPts val="0"/>
                        </a:spcBef>
                        <a:spcAft>
                          <a:spcPts val="0"/>
                        </a:spcAft>
                      </a:pPr>
                      <a:r>
                        <a:rPr lang="en-US" sz="1300">
                          <a:effectLst/>
                        </a:rPr>
                        <a:t>Tại thời điểm đăng ký tham gia mô hình</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Tại thời điểm triển khai vận hành máy</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80856800"/>
                  </a:ext>
                </a:extLst>
              </a:tr>
              <a:tr h="0">
                <a:tc>
                  <a:txBody>
                    <a:bodyPr/>
                    <a:lstStyle/>
                    <a:p>
                      <a:pPr marL="0" marR="0" algn="just">
                        <a:lnSpc>
                          <a:spcPct val="130000"/>
                        </a:lnSpc>
                        <a:spcBef>
                          <a:spcPts val="0"/>
                        </a:spcBef>
                        <a:spcAft>
                          <a:spcPts val="0"/>
                        </a:spcAft>
                      </a:pPr>
                      <a:r>
                        <a:rPr lang="en-US" sz="1300">
                          <a:effectLst/>
                        </a:rPr>
                        <a:t>Lợn nái:   100 con	</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Lợn nái:   50 con	</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44998845"/>
                  </a:ext>
                </a:extLst>
              </a:tr>
              <a:tr h="0">
                <a:tc>
                  <a:txBody>
                    <a:bodyPr/>
                    <a:lstStyle/>
                    <a:p>
                      <a:pPr marL="0" marR="0" algn="just">
                        <a:lnSpc>
                          <a:spcPct val="130000"/>
                        </a:lnSpc>
                        <a:spcBef>
                          <a:spcPts val="0"/>
                        </a:spcBef>
                        <a:spcAft>
                          <a:spcPts val="0"/>
                        </a:spcAft>
                      </a:pPr>
                      <a:r>
                        <a:rPr lang="en-US" sz="1300">
                          <a:effectLst/>
                        </a:rPr>
                        <a:t>Lợn thịt: 1000 con</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Lợn thịt: 1100 con</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66087275"/>
                  </a:ext>
                </a:extLst>
              </a:tr>
            </a:tbl>
          </a:graphicData>
        </a:graphic>
      </p:graphicFrame>
      <p:sp>
        <p:nvSpPr>
          <p:cNvPr id="8" name="Rectangle 7">
            <a:extLst>
              <a:ext uri="{FF2B5EF4-FFF2-40B4-BE49-F238E27FC236}">
                <a16:creationId xmlns:a16="http://schemas.microsoft.com/office/drawing/2014/main" id="{BC1C71CE-54C0-4D12-A30E-C077C62DE969}"/>
              </a:ext>
            </a:extLst>
          </p:cNvPr>
          <p:cNvSpPr/>
          <p:nvPr/>
        </p:nvSpPr>
        <p:spPr>
          <a:xfrm>
            <a:off x="264159" y="4001141"/>
            <a:ext cx="8102600" cy="430887"/>
          </a:xfrm>
          <a:prstGeom prst="rect">
            <a:avLst/>
          </a:prstGeom>
        </p:spPr>
        <p:txBody>
          <a:bodyPr wrap="square">
            <a:spAutoFit/>
          </a:bodyPr>
          <a:lstStyle/>
          <a:p>
            <a:r>
              <a:rPr lang="en-US" sz="2200" b="1"/>
              <a:t>3. </a:t>
            </a:r>
            <a:r>
              <a:rPr lang="vi-VN" sz="2200" b="1"/>
              <a:t>Mô hình trang trại hộ ông Nguyễn Văn Bé Chính</a:t>
            </a:r>
            <a:endParaRPr lang="en-US" sz="2200" b="1"/>
          </a:p>
        </p:txBody>
      </p:sp>
      <p:graphicFrame>
        <p:nvGraphicFramePr>
          <p:cNvPr id="9" name="Table 8">
            <a:extLst>
              <a:ext uri="{FF2B5EF4-FFF2-40B4-BE49-F238E27FC236}">
                <a16:creationId xmlns:a16="http://schemas.microsoft.com/office/drawing/2014/main" id="{27F44C17-C960-489C-817A-BBD6F9B52930}"/>
              </a:ext>
            </a:extLst>
          </p:cNvPr>
          <p:cNvGraphicFramePr>
            <a:graphicFrameLocks noGrp="1"/>
          </p:cNvGraphicFramePr>
          <p:nvPr>
            <p:extLst>
              <p:ext uri="{D42A27DB-BD31-4B8C-83A1-F6EECF244321}">
                <p14:modId xmlns:p14="http://schemas.microsoft.com/office/powerpoint/2010/main" val="1082123238"/>
              </p:ext>
            </p:extLst>
          </p:nvPr>
        </p:nvGraphicFramePr>
        <p:xfrm>
          <a:off x="411480" y="4481545"/>
          <a:ext cx="8174275" cy="772668"/>
        </p:xfrm>
        <a:graphic>
          <a:graphicData uri="http://schemas.openxmlformats.org/drawingml/2006/table">
            <a:tbl>
              <a:tblPr firstRow="1" firstCol="1" bandRow="1">
                <a:tableStyleId>{5C22544A-7EE6-4342-B048-85BDC9FD1C3A}</a:tableStyleId>
              </a:tblPr>
              <a:tblGrid>
                <a:gridCol w="4178143">
                  <a:extLst>
                    <a:ext uri="{9D8B030D-6E8A-4147-A177-3AD203B41FA5}">
                      <a16:colId xmlns:a16="http://schemas.microsoft.com/office/drawing/2014/main" val="3222306332"/>
                    </a:ext>
                  </a:extLst>
                </a:gridCol>
                <a:gridCol w="3996132">
                  <a:extLst>
                    <a:ext uri="{9D8B030D-6E8A-4147-A177-3AD203B41FA5}">
                      <a16:colId xmlns:a16="http://schemas.microsoft.com/office/drawing/2014/main" val="4138702443"/>
                    </a:ext>
                  </a:extLst>
                </a:gridCol>
              </a:tblGrid>
              <a:tr h="0">
                <a:tc>
                  <a:txBody>
                    <a:bodyPr/>
                    <a:lstStyle/>
                    <a:p>
                      <a:pPr marL="0" marR="0" algn="just">
                        <a:lnSpc>
                          <a:spcPct val="130000"/>
                        </a:lnSpc>
                        <a:spcBef>
                          <a:spcPts val="0"/>
                        </a:spcBef>
                        <a:spcAft>
                          <a:spcPts val="0"/>
                        </a:spcAft>
                      </a:pPr>
                      <a:r>
                        <a:rPr lang="en-US" sz="1300">
                          <a:effectLst/>
                        </a:rPr>
                        <a:t>Tại thời điểm đăng ký tham gia mô hình</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Tại thời điểm triển khai vận hành máy</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576795716"/>
                  </a:ext>
                </a:extLst>
              </a:tr>
              <a:tr h="0">
                <a:tc>
                  <a:txBody>
                    <a:bodyPr/>
                    <a:lstStyle/>
                    <a:p>
                      <a:pPr marL="0" marR="0" algn="just">
                        <a:lnSpc>
                          <a:spcPct val="130000"/>
                        </a:lnSpc>
                        <a:spcBef>
                          <a:spcPts val="0"/>
                        </a:spcBef>
                        <a:spcAft>
                          <a:spcPts val="0"/>
                        </a:spcAft>
                      </a:pPr>
                      <a:r>
                        <a:rPr lang="en-US" sz="1300">
                          <a:effectLst/>
                        </a:rPr>
                        <a:t>Lợn nái:   60 con	</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58106310"/>
                  </a:ext>
                </a:extLst>
              </a:tr>
              <a:tr h="0">
                <a:tc>
                  <a:txBody>
                    <a:bodyPr/>
                    <a:lstStyle/>
                    <a:p>
                      <a:pPr marL="0" marR="0" algn="just">
                        <a:lnSpc>
                          <a:spcPct val="130000"/>
                        </a:lnSpc>
                        <a:spcBef>
                          <a:spcPts val="0"/>
                        </a:spcBef>
                        <a:spcAft>
                          <a:spcPts val="0"/>
                        </a:spcAft>
                      </a:pPr>
                      <a:r>
                        <a:rPr lang="en-US" sz="1300">
                          <a:effectLst/>
                        </a:rPr>
                        <a:t>Lợn thịt: 1000 con</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just">
                        <a:lnSpc>
                          <a:spcPct val="130000"/>
                        </a:lnSpc>
                        <a:spcBef>
                          <a:spcPts val="0"/>
                        </a:spcBef>
                        <a:spcAft>
                          <a:spcPts val="0"/>
                        </a:spcAft>
                      </a:pPr>
                      <a:r>
                        <a:rPr lang="en-US" sz="1300">
                          <a:effectLst/>
                        </a:rPr>
                        <a:t>Lợn thịt: 500 con</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469151"/>
                  </a:ext>
                </a:extLst>
              </a:tr>
            </a:tbl>
          </a:graphicData>
        </a:graphic>
      </p:graphicFrame>
      <p:sp>
        <p:nvSpPr>
          <p:cNvPr id="10" name="Rectangle 9">
            <a:extLst>
              <a:ext uri="{FF2B5EF4-FFF2-40B4-BE49-F238E27FC236}">
                <a16:creationId xmlns:a16="http://schemas.microsoft.com/office/drawing/2014/main" id="{1217C2E1-F56B-4BB1-A5BE-5DEDE8498860}"/>
              </a:ext>
            </a:extLst>
          </p:cNvPr>
          <p:cNvSpPr/>
          <p:nvPr/>
        </p:nvSpPr>
        <p:spPr>
          <a:xfrm>
            <a:off x="-149194" y="5240511"/>
            <a:ext cx="6061018" cy="532453"/>
          </a:xfrm>
          <a:prstGeom prst="rect">
            <a:avLst/>
          </a:prstGeom>
        </p:spPr>
        <p:txBody>
          <a:bodyPr wrap="none">
            <a:spAutoFit/>
          </a:bodyPr>
          <a:lstStyle/>
          <a:p>
            <a:pPr marR="0" lvl="1" algn="just">
              <a:lnSpc>
                <a:spcPct val="130000"/>
              </a:lnSpc>
              <a:spcBef>
                <a:spcPts val="0"/>
              </a:spcBef>
              <a:spcAft>
                <a:spcPts val="0"/>
              </a:spcAft>
            </a:pPr>
            <a:r>
              <a:rPr lang="en-US" sz="2200" b="1"/>
              <a:t>4. </a:t>
            </a:r>
            <a:r>
              <a:rPr lang="vi-VN" sz="2200" b="1"/>
              <a:t>Mô hình trang trại hộ ông Phan Văn Hiệp </a:t>
            </a:r>
            <a:endParaRPr lang="en-US" sz="2200" b="1"/>
          </a:p>
        </p:txBody>
      </p:sp>
      <p:graphicFrame>
        <p:nvGraphicFramePr>
          <p:cNvPr id="11" name="Table 10">
            <a:extLst>
              <a:ext uri="{FF2B5EF4-FFF2-40B4-BE49-F238E27FC236}">
                <a16:creationId xmlns:a16="http://schemas.microsoft.com/office/drawing/2014/main" id="{A3AE342C-FB06-462E-88F8-06EAF40AD0C8}"/>
              </a:ext>
            </a:extLst>
          </p:cNvPr>
          <p:cNvGraphicFramePr>
            <a:graphicFrameLocks noGrp="1"/>
          </p:cNvGraphicFramePr>
          <p:nvPr>
            <p:extLst>
              <p:ext uri="{D42A27DB-BD31-4B8C-83A1-F6EECF244321}">
                <p14:modId xmlns:p14="http://schemas.microsoft.com/office/powerpoint/2010/main" val="3167950312"/>
              </p:ext>
            </p:extLst>
          </p:nvPr>
        </p:nvGraphicFramePr>
        <p:xfrm>
          <a:off x="431799" y="5754457"/>
          <a:ext cx="8153955" cy="772668"/>
        </p:xfrm>
        <a:graphic>
          <a:graphicData uri="http://schemas.openxmlformats.org/drawingml/2006/table">
            <a:tbl>
              <a:tblPr firstRow="1" firstCol="1" bandRow="1">
                <a:tableStyleId>{5C22544A-7EE6-4342-B048-85BDC9FD1C3A}</a:tableStyleId>
              </a:tblPr>
              <a:tblGrid>
                <a:gridCol w="4213270">
                  <a:extLst>
                    <a:ext uri="{9D8B030D-6E8A-4147-A177-3AD203B41FA5}">
                      <a16:colId xmlns:a16="http://schemas.microsoft.com/office/drawing/2014/main" val="1808082861"/>
                    </a:ext>
                  </a:extLst>
                </a:gridCol>
                <a:gridCol w="3940685">
                  <a:extLst>
                    <a:ext uri="{9D8B030D-6E8A-4147-A177-3AD203B41FA5}">
                      <a16:colId xmlns:a16="http://schemas.microsoft.com/office/drawing/2014/main" val="1747622859"/>
                    </a:ext>
                  </a:extLst>
                </a:gridCol>
              </a:tblGrid>
              <a:tr h="0">
                <a:tc>
                  <a:txBody>
                    <a:bodyPr/>
                    <a:lstStyle/>
                    <a:p>
                      <a:pPr marL="0" marR="0" algn="just">
                        <a:lnSpc>
                          <a:spcPct val="130000"/>
                        </a:lnSpc>
                        <a:spcBef>
                          <a:spcPts val="0"/>
                        </a:spcBef>
                        <a:spcAft>
                          <a:spcPts val="0"/>
                        </a:spcAft>
                      </a:pPr>
                      <a:r>
                        <a:rPr lang="en-US" sz="1300">
                          <a:effectLst/>
                        </a:rPr>
                        <a:t>Tại thời điểm đăng ký tham gia mô hình</a:t>
                      </a:r>
                      <a:endParaRPr lang="en-US" sz="1400">
                        <a:effectLst/>
                        <a:latin typeface="Times New Roman" pitchFamily="18" charset="0"/>
                        <a:ea typeface="+mn-ea"/>
                      </a:endParaRPr>
                    </a:p>
                  </a:txBody>
                  <a:tcPr marL="68580" marR="68580" marT="0" marB="0"/>
                </a:tc>
                <a:tc>
                  <a:txBody>
                    <a:bodyPr/>
                    <a:lstStyle/>
                    <a:p>
                      <a:pPr marL="0" marR="0" algn="just">
                        <a:lnSpc>
                          <a:spcPct val="130000"/>
                        </a:lnSpc>
                        <a:spcBef>
                          <a:spcPts val="0"/>
                        </a:spcBef>
                        <a:spcAft>
                          <a:spcPts val="0"/>
                        </a:spcAft>
                      </a:pPr>
                      <a:r>
                        <a:rPr lang="en-US" sz="1300">
                          <a:effectLst/>
                        </a:rPr>
                        <a:t>Tại thời điểm triển khai vận hành máy</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63644012"/>
                  </a:ext>
                </a:extLst>
              </a:tr>
              <a:tr h="0">
                <a:tc>
                  <a:txBody>
                    <a:bodyPr/>
                    <a:lstStyle/>
                    <a:p>
                      <a:pPr marL="0" marR="0" algn="just">
                        <a:lnSpc>
                          <a:spcPct val="130000"/>
                        </a:lnSpc>
                        <a:spcBef>
                          <a:spcPts val="0"/>
                        </a:spcBef>
                        <a:spcAft>
                          <a:spcPts val="0"/>
                        </a:spcAft>
                      </a:pPr>
                      <a:r>
                        <a:rPr lang="en-US" sz="1300">
                          <a:effectLst/>
                        </a:rPr>
                        <a:t>Lợn nái:   200 con	</a:t>
                      </a:r>
                      <a:endParaRPr lang="en-US" sz="1400">
                        <a:effectLst/>
                        <a:latin typeface="Times New Roman" pitchFamily="18" charset="0"/>
                        <a:ea typeface="+mn-ea"/>
                      </a:endParaRPr>
                    </a:p>
                  </a:txBody>
                  <a:tcPr marL="68580" marR="68580" marT="0" marB="0"/>
                </a:tc>
                <a:tc>
                  <a:txBody>
                    <a:bodyPr/>
                    <a:lstStyle/>
                    <a:p>
                      <a:pPr marL="0" marR="0" algn="just">
                        <a:lnSpc>
                          <a:spcPct val="130000"/>
                        </a:lnSpc>
                        <a:spcBef>
                          <a:spcPts val="0"/>
                        </a:spcBef>
                        <a:spcAft>
                          <a:spcPts val="0"/>
                        </a:spcAft>
                      </a:pPr>
                      <a:r>
                        <a:rPr lang="en-US" sz="1300">
                          <a:effectLst/>
                        </a:rPr>
                        <a:t>Lợn nái:   60 con</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64594224"/>
                  </a:ext>
                </a:extLst>
              </a:tr>
              <a:tr h="0">
                <a:tc>
                  <a:txBody>
                    <a:bodyPr/>
                    <a:lstStyle/>
                    <a:p>
                      <a:pPr marL="0" marR="0" algn="just">
                        <a:lnSpc>
                          <a:spcPct val="130000"/>
                        </a:lnSpc>
                        <a:spcBef>
                          <a:spcPts val="0"/>
                        </a:spcBef>
                        <a:spcAft>
                          <a:spcPts val="0"/>
                        </a:spcAft>
                      </a:pPr>
                      <a:r>
                        <a:rPr lang="en-US" sz="1300">
                          <a:effectLst/>
                        </a:rPr>
                        <a:t>Lợn thịt: 1200 con</a:t>
                      </a:r>
                      <a:endParaRPr lang="en-US" sz="1400">
                        <a:effectLst/>
                        <a:latin typeface="Times New Roman" pitchFamily="18" charset="0"/>
                        <a:ea typeface="+mn-ea"/>
                      </a:endParaRPr>
                    </a:p>
                  </a:txBody>
                  <a:tcPr marL="68580" marR="68580" marT="0" marB="0"/>
                </a:tc>
                <a:tc>
                  <a:txBody>
                    <a:bodyPr/>
                    <a:lstStyle/>
                    <a:p>
                      <a:pPr marL="0" marR="0" algn="just">
                        <a:lnSpc>
                          <a:spcPct val="130000"/>
                        </a:lnSpc>
                        <a:spcBef>
                          <a:spcPts val="0"/>
                        </a:spcBef>
                        <a:spcAft>
                          <a:spcPts val="0"/>
                        </a:spcAft>
                      </a:pPr>
                      <a:r>
                        <a:rPr lang="en-US" sz="1300">
                          <a:effectLst/>
                        </a:rPr>
                        <a:t>Lợn thịt: 700 con</a:t>
                      </a:r>
                      <a:endParaRPr lang="en-US" sz="1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74827881"/>
                  </a:ext>
                </a:extLst>
              </a:tr>
            </a:tbl>
          </a:graphicData>
        </a:graphic>
      </p:graphicFrame>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4</a:t>
            </a:fld>
            <a:endParaRPr lang="en-US">
              <a:latin typeface="Arial" pitchFamily="34" charset="0"/>
            </a:endParaRPr>
          </a:p>
        </p:txBody>
      </p:sp>
      <p:sp>
        <p:nvSpPr>
          <p:cNvPr id="2" name="Rectangle 1">
            <a:extLst>
              <a:ext uri="{FF2B5EF4-FFF2-40B4-BE49-F238E27FC236}">
                <a16:creationId xmlns:a16="http://schemas.microsoft.com/office/drawing/2014/main" id="{F91CEA7C-5233-4A21-BC9D-A47F3ED47861}"/>
              </a:ext>
            </a:extLst>
          </p:cNvPr>
          <p:cNvSpPr/>
          <p:nvPr/>
        </p:nvSpPr>
        <p:spPr>
          <a:xfrm>
            <a:off x="76200" y="889844"/>
            <a:ext cx="8991600" cy="6478697"/>
          </a:xfrm>
          <a:prstGeom prst="rect">
            <a:avLst/>
          </a:prstGeom>
        </p:spPr>
        <p:txBody>
          <a:bodyPr wrap="square">
            <a:spAutoFit/>
          </a:bodyPr>
          <a:lstStyle/>
          <a:p>
            <a:endParaRPr lang="en-US">
              <a:ea typeface="Calibri" panose="020F0502020204030204" pitchFamily="34" charset="0"/>
            </a:endParaRPr>
          </a:p>
          <a:p>
            <a:r>
              <a:rPr lang="en-US">
                <a:ea typeface="Calibri" panose="020F0502020204030204" pitchFamily="34" charset="0"/>
              </a:rPr>
              <a:t> + </a:t>
            </a:r>
            <a:r>
              <a:rPr lang="vi-VN" sz="2200">
                <a:ea typeface="Calibri" panose="020F0502020204030204" pitchFamily="34" charset="0"/>
              </a:rPr>
              <a:t>Khối lượng nước trung bình sử dụng là 40-</a:t>
            </a:r>
            <a:r>
              <a:rPr lang="en-US" sz="2200">
                <a:ea typeface="Calibri" panose="020F0502020204030204" pitchFamily="34" charset="0"/>
              </a:rPr>
              <a:t>50</a:t>
            </a:r>
            <a:r>
              <a:rPr lang="vi-VN" sz="2200">
                <a:ea typeface="Calibri" panose="020F0502020204030204" pitchFamily="34" charset="0"/>
              </a:rPr>
              <a:t> lít/con/ngày đối với lợn thịt, và 30</a:t>
            </a:r>
            <a:r>
              <a:rPr lang="en-US" sz="2200">
                <a:ea typeface="Calibri" panose="020F0502020204030204" pitchFamily="34" charset="0"/>
              </a:rPr>
              <a:t>-35 </a:t>
            </a:r>
            <a:r>
              <a:rPr lang="vi-VN" sz="2200">
                <a:ea typeface="Calibri" panose="020F0502020204030204" pitchFamily="34" charset="0"/>
              </a:rPr>
              <a:t>lít/con/ngày đối với lợn nái. </a:t>
            </a:r>
            <a:endParaRPr lang="en-US" sz="2200">
              <a:ea typeface="Calibri" panose="020F0502020204030204" pitchFamily="34" charset="0"/>
            </a:endParaRPr>
          </a:p>
          <a:p>
            <a:r>
              <a:rPr lang="en-US" sz="2200">
                <a:ea typeface="Calibri" panose="020F0502020204030204" pitchFamily="34" charset="0"/>
              </a:rPr>
              <a:t>+ </a:t>
            </a:r>
            <a:r>
              <a:rPr lang="vi-VN" sz="2200">
                <a:ea typeface="Calibri" panose="020F0502020204030204" pitchFamily="34" charset="0"/>
              </a:rPr>
              <a:t>Phương thức xử lý chất thải hiện đang áp dụng là xử lý bằng công trình khí sinh học</a:t>
            </a:r>
            <a:endParaRPr lang="en-US" sz="2200">
              <a:ea typeface="Calibri" panose="020F0502020204030204" pitchFamily="34" charset="0"/>
            </a:endParaRPr>
          </a:p>
          <a:p>
            <a:pPr marL="342900" indent="-342900">
              <a:buFont typeface="Wingdings" panose="05000000000000000000" pitchFamily="2" charset="2"/>
              <a:buChar char="v"/>
            </a:pPr>
            <a:r>
              <a:rPr lang="en-US" sz="2400" b="1">
                <a:ea typeface="Calibri" panose="020F0502020204030204" pitchFamily="34" charset="0"/>
              </a:rPr>
              <a:t>Quá trình vận hành</a:t>
            </a:r>
            <a:endParaRPr lang="en-US" sz="2400">
              <a:ea typeface="Calibri" panose="020F0502020204030204" pitchFamily="34" charset="0"/>
            </a:endParaRPr>
          </a:p>
          <a:p>
            <a:pPr marR="0" lvl="0">
              <a:lnSpc>
                <a:spcPct val="150000"/>
              </a:lnSpc>
            </a:pPr>
            <a:r>
              <a:rPr lang="en-US" sz="2200">
                <a:ea typeface="Calibri" panose="020F0502020204030204" pitchFamily="34" charset="0"/>
              </a:rPr>
              <a:t>+ </a:t>
            </a:r>
            <a:r>
              <a:rPr lang="vi-VN" sz="2200"/>
              <a:t>Trang trại đã thiết kế xây dựng mới  01 Bể chứa nước thải trực tiếp thu gom chất thải tập trung có thể tích 1</a:t>
            </a:r>
            <a:r>
              <a:rPr lang="en-US" sz="2200"/>
              <a:t>8-23</a:t>
            </a:r>
            <a:r>
              <a:rPr lang="vi-VN" sz="2200"/>
              <a:t>m3. </a:t>
            </a:r>
            <a:r>
              <a:rPr lang="en-US" sz="2200"/>
              <a:t> Riêng bể nhà ông Truyền bề chứa có thể tích 34.6m3 (gd cải tạo lại bể chứa cũ)</a:t>
            </a:r>
          </a:p>
          <a:p>
            <a:pPr marR="0" lvl="0">
              <a:lnSpc>
                <a:spcPct val="150000"/>
              </a:lnSpc>
            </a:pPr>
            <a:r>
              <a:rPr lang="en-US" sz="2200"/>
              <a:t>+ T</a:t>
            </a:r>
            <a:r>
              <a:rPr lang="vi-VN" sz="2200"/>
              <a:t>ại bể lắng phần chất thải rắn sẽ được lắng xuống, 1 phần dịch lỏng phía trên sẽ chảy vào hệ thống KSH của trang trại. Máy tách phân trục vít để lọc và tách chất thải rắn từ nước thải chăn nuôi từ bể lắng. Chất thải rắn lắng đọng trong bể lắng sẽ được bơm vào máy tách phân để thu chất thải rắn.</a:t>
            </a:r>
            <a:endParaRPr lang="en-US" sz="2200"/>
          </a:p>
          <a:p>
            <a:endParaRPr lang="en-US" sz="2200"/>
          </a:p>
        </p:txBody>
      </p:sp>
      <p:sp>
        <p:nvSpPr>
          <p:cNvPr id="6" name="Rectangle 5">
            <a:extLst>
              <a:ext uri="{FF2B5EF4-FFF2-40B4-BE49-F238E27FC236}">
                <a16:creationId xmlns:a16="http://schemas.microsoft.com/office/drawing/2014/main" id="{D1A134F7-C07E-48D7-A50B-36CAA41A5057}"/>
              </a:ext>
            </a:extLst>
          </p:cNvPr>
          <p:cNvSpPr/>
          <p:nvPr/>
        </p:nvSpPr>
        <p:spPr>
          <a:xfrm>
            <a:off x="431800" y="205249"/>
            <a:ext cx="8712200" cy="646331"/>
          </a:xfrm>
          <a:prstGeom prst="rect">
            <a:avLst/>
          </a:prstGeom>
        </p:spPr>
        <p:txBody>
          <a:bodyPr wrap="square">
            <a:spAutoFit/>
          </a:bodyPr>
          <a:lstStyle/>
          <a:p>
            <a:pPr marL="342900" indent="-342900">
              <a:buFont typeface="Wingdings" panose="05000000000000000000" pitchFamily="2" charset="2"/>
              <a:buChar char="v"/>
            </a:pPr>
            <a:r>
              <a:rPr lang="en-US"/>
              <a:t>Hiện trạng chăn nuôi của trang trại</a:t>
            </a:r>
          </a:p>
        </p:txBody>
      </p:sp>
    </p:spTree>
    <p:extLst>
      <p:ext uri="{BB962C8B-B14F-4D97-AF65-F5344CB8AC3E}">
        <p14:creationId xmlns:p14="http://schemas.microsoft.com/office/powerpoint/2010/main" val="2052019"/>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5</a:t>
            </a:fld>
            <a:endParaRPr lang="en-US">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marL="342900" indent="-342900">
              <a:buFont typeface="Wingdings" panose="05000000000000000000" pitchFamily="2" charset="2"/>
              <a:buChar char="v"/>
            </a:pPr>
            <a:r>
              <a:rPr lang="en-US" sz="2500" b="1">
                <a:latin typeface="Times New Roman" panose="02020603050405020304" pitchFamily="18" charset="0"/>
                <a:ea typeface="Calibri" panose="020F0502020204030204" pitchFamily="34" charset="0"/>
                <a:cs typeface="Times New Roman" panose="02020603050405020304" pitchFamily="18" charset="0"/>
              </a:rPr>
              <a:t>Quá trình vận hành</a:t>
            </a:r>
            <a:endParaRPr lang="en-US" sz="25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E51C0FF-A999-49E6-9DCD-E60E5EAF158D}"/>
              </a:ext>
            </a:extLst>
          </p:cNvPr>
          <p:cNvSpPr/>
          <p:nvPr/>
        </p:nvSpPr>
        <p:spPr>
          <a:xfrm>
            <a:off x="2286000" y="-20716071"/>
            <a:ext cx="4572000" cy="7848302"/>
          </a:xfrm>
          <a:prstGeom prst="rect">
            <a:avLst/>
          </a:prstGeom>
        </p:spPr>
        <p:txBody>
          <a:bodyPr>
            <a:spAutoFit/>
          </a:bodyPr>
          <a:lstStyle/>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Dự tính thu hồi được 40% tổng chất thải rắn từ nước thải chăn nuôi, như vậy hàng ngày thu được khoảng 417 kg chất thải rắn/ngày và và hàng năm thu được 152 tấn chất thải rắn chuyển đi làm nguyên liệu sản xuất phân hữu cơ.</a:t>
            </a:r>
            <a:endParaRPr lang="en-US" sz="1400">
              <a:ea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Vận hành và chạy máy: 15-20 ngày chạy 1 lần, một lần chạy 1 -2 tiếng. Hoặc chỉ chạy máy khi lượng phân đủ đậm đặc</a:t>
            </a:r>
            <a:endParaRPr lang="en-US" sz="1400">
              <a:ea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Lượng phân thu được mỗi giờ, mỗi lần chạy máy ?</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140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Tuổi thọ của máy ép phân?</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Máy ép phân vận hành trung bình cho trại 1,150 heo có thể sử dụng trong ~ 5 năm. Máy bơm và khuấy có thể vận hành 2-3 năm</a:t>
            </a:r>
            <a:endParaRPr lang="en-US" sz="140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Chi phí vận hành (nhân công, tiền điện/ mỗi giờ chạy máy), bảo dưỡng (bao nhiêu lâu bảo dưỡng một lần, chi phí bảo dưỡng, thay thế phụ tùng) máy ép phân?</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Cần 01 nhân công vận hành</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Điện năng tiêu thụ max : 8,2kw điện/giờ. Tuy nhiên có thể tắt máy khuấy sau 10 phút và chỉ chạy máy bơm và máy ép với điện năng tiêu thụ 6kw/giờ</a:t>
            </a:r>
            <a:endParaRPr lang="en-US" sz="1400">
              <a:ea typeface="Calibri" panose="020F0502020204030204" pitchFamily="34" charset="0"/>
            </a:endParaRPr>
          </a:p>
        </p:txBody>
      </p:sp>
      <p:sp>
        <p:nvSpPr>
          <p:cNvPr id="3" name="Rectangle 2">
            <a:extLst>
              <a:ext uri="{FF2B5EF4-FFF2-40B4-BE49-F238E27FC236}">
                <a16:creationId xmlns:a16="http://schemas.microsoft.com/office/drawing/2014/main" id="{EFE46313-8B39-4DD9-B411-63A40A8AB785}"/>
              </a:ext>
            </a:extLst>
          </p:cNvPr>
          <p:cNvSpPr/>
          <p:nvPr/>
        </p:nvSpPr>
        <p:spPr>
          <a:xfrm>
            <a:off x="2286000" y="-20716071"/>
            <a:ext cx="4572000" cy="5262979"/>
          </a:xfrm>
          <a:prstGeom prst="rect">
            <a:avLst/>
          </a:prstGeom>
        </p:spPr>
        <p:txBody>
          <a:bodyPr>
            <a:spAutoFit/>
          </a:bodyPr>
          <a:lstStyle/>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Dự tính thu hồi được 40% tổng chất thải rắn từ nước thải chăn nuôi, như vậy hàng ngày thu được khoảng 400 kg chất thải rắn/ngày và và hàng năm thu được 146 tấn chất thải rắn chuyển đi làm nguyên liệu sản xuất phân hữu cơ.</a:t>
            </a:r>
            <a:endParaRPr lang="en-US" sz="140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Vận hành và chạy máy: 10-20 ngày chạy 1 lần, một lần chạy 1 -2 tiếng. Hoặc chỉ chạy máy khi lượng phân đủ đậm đặc</a:t>
            </a:r>
            <a:endParaRPr lang="en-US" sz="140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Lượng phân thu được mỗi giờ, mỗi lần chạy máy ?</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140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vi-VN" sz="1400">
                <a:ea typeface="Calibri" panose="020F0502020204030204" pitchFamily="34" charset="0"/>
              </a:rPr>
              <a:t>Tuổi thọ của máy ép phân?</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Máy ép phân vận hành trung bình cho trại 1,000 heo có thể sử dụng trong ~ 5 năm. Máy bơm và khuấy có thể vận hành 2-3 năm</a:t>
            </a:r>
            <a:endParaRPr lang="en-US" sz="140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vi-VN" sz="1400">
                <a:ea typeface="Calibri" panose="020F0502020204030204" pitchFamily="34" charset="0"/>
              </a:rPr>
              <a:t>Chi phí vận hành (nhân công, tiền điện/ mỗi giờ chạy máy), bảo dưỡng (bao nhiêu lâu bảo dưỡng một lần, chi phí bảo dưỡng, thay thế phụ tùng) máy ép phân?</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Cần 01 nhân công vận hành</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Điện năng tiêu thụ max : 8,2kw điện/giờ. Tuy nhiên có thể tắt máy khuấy sau 10 phút và chỉ chạy máy bơm và máy ép với điện năng tiêu thụ 6kw/giờ</a:t>
            </a:r>
            <a:endParaRPr lang="en-US" sz="1400">
              <a:ea typeface="Calibri" panose="020F0502020204030204" pitchFamily="34" charset="0"/>
            </a:endParaRPr>
          </a:p>
        </p:txBody>
      </p:sp>
      <p:sp>
        <p:nvSpPr>
          <p:cNvPr id="4" name="Rectangle 3">
            <a:extLst>
              <a:ext uri="{FF2B5EF4-FFF2-40B4-BE49-F238E27FC236}">
                <a16:creationId xmlns:a16="http://schemas.microsoft.com/office/drawing/2014/main" id="{3981216E-3D0D-4717-878F-3430E3AF452B}"/>
              </a:ext>
            </a:extLst>
          </p:cNvPr>
          <p:cNvSpPr/>
          <p:nvPr/>
        </p:nvSpPr>
        <p:spPr>
          <a:xfrm>
            <a:off x="15240" y="1524000"/>
            <a:ext cx="8788400" cy="4798301"/>
          </a:xfrm>
          <a:prstGeom prst="rect">
            <a:avLst/>
          </a:prstGeom>
        </p:spPr>
        <p:txBody>
          <a:bodyPr wrap="square">
            <a:spAutoFit/>
          </a:bodyPr>
          <a:lstStyle/>
          <a:p>
            <a:pPr marL="342900" marR="0" lvl="0" indent="-342900" algn="just">
              <a:lnSpc>
                <a:spcPct val="130000"/>
              </a:lnSpc>
              <a:spcBef>
                <a:spcPts val="0"/>
              </a:spcBef>
              <a:spcAft>
                <a:spcPts val="0"/>
              </a:spcAft>
              <a:buFont typeface="Wingdings" panose="05000000000000000000" pitchFamily="2" charset="2"/>
              <a:buChar char=""/>
            </a:pPr>
            <a:r>
              <a:rPr lang="vi-VN" sz="2200">
                <a:ea typeface="Calibri" panose="020F0502020204030204" pitchFamily="34" charset="0"/>
              </a:rPr>
              <a:t>Dự tính thu hồi được 40</a:t>
            </a:r>
            <a:r>
              <a:rPr lang="en-US" sz="2200">
                <a:ea typeface="Calibri" panose="020F0502020204030204" pitchFamily="34" charset="0"/>
              </a:rPr>
              <a:t>-50</a:t>
            </a:r>
            <a:r>
              <a:rPr lang="vi-VN" sz="2200">
                <a:ea typeface="Calibri" panose="020F0502020204030204" pitchFamily="34" charset="0"/>
              </a:rPr>
              <a:t>% tổng chất thải rắn từ nước thải chăn nuôi, như vậy hàng ngày thu được khoảng </a:t>
            </a:r>
            <a:r>
              <a:rPr lang="en-US" sz="2200">
                <a:ea typeface="Calibri" panose="020F0502020204030204" pitchFamily="34" charset="0"/>
              </a:rPr>
              <a:t>200-</a:t>
            </a:r>
            <a:r>
              <a:rPr lang="vi-VN" sz="2200">
                <a:ea typeface="Calibri" panose="020F0502020204030204" pitchFamily="34" charset="0"/>
              </a:rPr>
              <a:t>4</a:t>
            </a:r>
            <a:r>
              <a:rPr lang="en-US" sz="2200">
                <a:ea typeface="Calibri" panose="020F0502020204030204" pitchFamily="34" charset="0"/>
              </a:rPr>
              <a:t>5</a:t>
            </a:r>
            <a:r>
              <a:rPr lang="vi-VN" sz="2200">
                <a:ea typeface="Calibri" panose="020F0502020204030204" pitchFamily="34" charset="0"/>
              </a:rPr>
              <a:t>0 kg chất thải rắn/ngày và và hàng năm thu được </a:t>
            </a:r>
            <a:r>
              <a:rPr lang="en-US" sz="2200">
                <a:ea typeface="Calibri" panose="020F0502020204030204" pitchFamily="34" charset="0"/>
              </a:rPr>
              <a:t>9</a:t>
            </a:r>
            <a:r>
              <a:rPr lang="vi-VN" sz="2200">
                <a:ea typeface="Calibri" panose="020F0502020204030204" pitchFamily="34" charset="0"/>
              </a:rPr>
              <a:t>6</a:t>
            </a:r>
            <a:r>
              <a:rPr lang="en-US" sz="2200">
                <a:ea typeface="Calibri" panose="020F0502020204030204" pitchFamily="34" charset="0"/>
              </a:rPr>
              <a:t>-180</a:t>
            </a:r>
            <a:r>
              <a:rPr lang="vi-VN" sz="2200">
                <a:ea typeface="Calibri" panose="020F0502020204030204" pitchFamily="34" charset="0"/>
              </a:rPr>
              <a:t> tấn chất thải rắn chuyển đi làm nguyên liệu sản xuất phân hữu cơ</a:t>
            </a:r>
            <a:r>
              <a:rPr lang="en-US" sz="2200">
                <a:ea typeface="Calibri" panose="020F0502020204030204" pitchFamily="34" charset="0"/>
              </a:rPr>
              <a:t> (tùy theo từng trang trại)</a:t>
            </a:r>
            <a:r>
              <a:rPr lang="vi-VN" sz="2200">
                <a:ea typeface="Calibri" panose="020F0502020204030204" pitchFamily="34" charset="0"/>
              </a:rPr>
              <a:t>.</a:t>
            </a:r>
            <a:endParaRPr lang="en-US" sz="2200">
              <a:ea typeface="Calibri" panose="020F0502020204030204" pitchFamily="34" charset="0"/>
            </a:endParaRPr>
          </a:p>
          <a:p>
            <a:pPr marL="342900" marR="0" lvl="0" indent="-342900" algn="just">
              <a:lnSpc>
                <a:spcPct val="130000"/>
              </a:lnSpc>
              <a:spcBef>
                <a:spcPts val="0"/>
              </a:spcBef>
              <a:spcAft>
                <a:spcPts val="0"/>
              </a:spcAft>
              <a:buFont typeface="Wingdings" panose="05000000000000000000" pitchFamily="2" charset="2"/>
              <a:buChar char=""/>
            </a:pPr>
            <a:r>
              <a:rPr lang="vi-VN" sz="2200">
                <a:ea typeface="Calibri" panose="020F0502020204030204" pitchFamily="34" charset="0"/>
              </a:rPr>
              <a:t>Vận hành và chạy máy: 10-20 ngày chạy 1 lần, một lần chạy 1 -2 tiếng. Hoặc chỉ chạy máy khi lượng phân đủ đậm đặc</a:t>
            </a:r>
            <a:endParaRPr lang="en-US" sz="2200">
              <a:ea typeface="Calibri" panose="020F0502020204030204" pitchFamily="34" charset="0"/>
            </a:endParaRPr>
          </a:p>
          <a:p>
            <a:pPr marL="342900" marR="0" lvl="0" indent="-342900" algn="just">
              <a:lnSpc>
                <a:spcPct val="130000"/>
              </a:lnSpc>
              <a:spcBef>
                <a:spcPts val="0"/>
              </a:spcBef>
              <a:spcAft>
                <a:spcPts val="0"/>
              </a:spcAft>
              <a:buFont typeface="Wingdings" panose="05000000000000000000" pitchFamily="2" charset="2"/>
              <a:buChar char=""/>
            </a:pPr>
            <a:r>
              <a:rPr lang="vi-VN" sz="2200"/>
              <a:t>Lượng phân thu được mỗi giờ, mỗi lần chạy máy ?</a:t>
            </a:r>
            <a:endParaRPr lang="en-US" sz="2200"/>
          </a:p>
          <a:p>
            <a:pPr>
              <a:lnSpc>
                <a:spcPct val="130000"/>
              </a:lnSpc>
              <a:spcBef>
                <a:spcPts val="0"/>
              </a:spcBef>
              <a:spcAft>
                <a:spcPts val="0"/>
              </a:spcAft>
            </a:pPr>
            <a:r>
              <a:rPr lang="vi-VN" sz="2200"/>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2200"/>
          </a:p>
          <a:p>
            <a:pPr marL="342900" marR="0" lvl="0" indent="-342900" algn="just">
              <a:lnSpc>
                <a:spcPct val="150000"/>
              </a:lnSpc>
              <a:spcBef>
                <a:spcPts val="0"/>
              </a:spcBef>
              <a:spcAft>
                <a:spcPts val="0"/>
              </a:spcAft>
              <a:buFont typeface="Wingdings" panose="05000000000000000000" pitchFamily="2" charset="2"/>
              <a:buChar char=""/>
            </a:pPr>
            <a:endParaRPr lang="en-US" sz="1500">
              <a:ea typeface="Calibri" panose="020F0502020204030204" pitchFamily="34" charset="0"/>
            </a:endParaRPr>
          </a:p>
        </p:txBody>
      </p:sp>
    </p:spTree>
    <p:extLst>
      <p:ext uri="{BB962C8B-B14F-4D97-AF65-F5344CB8AC3E}">
        <p14:creationId xmlns:p14="http://schemas.microsoft.com/office/powerpoint/2010/main" val="2408928461"/>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6</a:t>
            </a:fld>
            <a:endParaRPr lang="en-US">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marL="342900" indent="-342900">
              <a:buFont typeface="Wingdings" panose="05000000000000000000" pitchFamily="2" charset="2"/>
              <a:buChar char="v"/>
            </a:pPr>
            <a:r>
              <a:rPr lang="en-US" sz="2600" b="1">
                <a:latin typeface="Times New Roman" panose="02020603050405020304" pitchFamily="18" charset="0"/>
                <a:ea typeface="Calibri" panose="020F0502020204030204" pitchFamily="34" charset="0"/>
                <a:cs typeface="Times New Roman" panose="02020603050405020304" pitchFamily="18" charset="0"/>
              </a:rPr>
              <a:t>Quá trình vận hành</a:t>
            </a:r>
            <a:endParaRPr lang="en-US" sz="2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981216E-3D0D-4717-878F-3430E3AF452B}"/>
              </a:ext>
            </a:extLst>
          </p:cNvPr>
          <p:cNvSpPr/>
          <p:nvPr/>
        </p:nvSpPr>
        <p:spPr>
          <a:xfrm>
            <a:off x="15240" y="1524000"/>
            <a:ext cx="8788400" cy="4798301"/>
          </a:xfrm>
          <a:prstGeom prst="rect">
            <a:avLst/>
          </a:prstGeom>
        </p:spPr>
        <p:txBody>
          <a:bodyPr wrap="square">
            <a:spAutoFit/>
          </a:bodyPr>
          <a:lstStyle/>
          <a:p>
            <a:pPr marL="457200" lvl="0" indent="-457200">
              <a:buFont typeface="Wingdings" panose="05000000000000000000" pitchFamily="2" charset="2"/>
              <a:buChar char="v"/>
            </a:pPr>
            <a:r>
              <a:rPr lang="vi-VN" sz="2600"/>
              <a:t>Tuổi thọ của máy ép phân?</a:t>
            </a:r>
            <a:endParaRPr lang="en-US" sz="2600"/>
          </a:p>
          <a:p>
            <a:r>
              <a:rPr lang="vi-VN" sz="2600"/>
              <a:t>Máy ép phân vận hành trung bình cho trại 1,000 heo có thể sử dụng trong ~ 5 năm. Máy bơm và khuấy có thể vận hành 2-3 năm</a:t>
            </a:r>
            <a:endParaRPr lang="en-US" sz="2600"/>
          </a:p>
          <a:p>
            <a:pPr marL="457200" lvl="0" indent="-457200">
              <a:buFont typeface="Wingdings" panose="05000000000000000000" pitchFamily="2" charset="2"/>
              <a:buChar char="v"/>
            </a:pPr>
            <a:r>
              <a:rPr lang="vi-VN" sz="2600"/>
              <a:t>Chi phí vận hành (nhân công, tiền điện/ mỗi giờ chạy máy), bảo dưỡng (bao nhiêu lâu bảo dưỡng một lần, chi phí bảo dưỡng, thay thế phụ tùng) máy ép phân?</a:t>
            </a:r>
            <a:endParaRPr lang="en-US" sz="2600"/>
          </a:p>
          <a:p>
            <a:r>
              <a:rPr lang="en-US" sz="2600"/>
              <a:t>	</a:t>
            </a:r>
            <a:r>
              <a:rPr lang="vi-VN" sz="2600"/>
              <a:t>- Cần 01 nhân công vận hành</a:t>
            </a:r>
            <a:endParaRPr lang="en-US" sz="2600"/>
          </a:p>
          <a:p>
            <a:r>
              <a:rPr lang="en-US" sz="2600"/>
              <a:t>	</a:t>
            </a:r>
            <a:r>
              <a:rPr lang="vi-VN" sz="2600"/>
              <a:t>- Điện năng tiêu thụ max : 8,2kw điện/giờ. Tuy nhiên có thể tắt máy khuấy sau 10 phút và chỉ chạy máy bơm và máy ép với điện năng tiêu thụ 6kw/giờ</a:t>
            </a:r>
            <a:endParaRPr lang="en-US" sz="2600"/>
          </a:p>
          <a:p>
            <a:pPr marL="342900" marR="0" lvl="0" indent="-342900" algn="just">
              <a:lnSpc>
                <a:spcPct val="150000"/>
              </a:lnSpc>
              <a:spcBef>
                <a:spcPts val="0"/>
              </a:spcBef>
              <a:spcAft>
                <a:spcPts val="0"/>
              </a:spcAft>
              <a:buFont typeface="Wingdings" panose="05000000000000000000" pitchFamily="2" charset="2"/>
              <a:buChar char=""/>
            </a:pPr>
            <a:endParaRPr lang="en-US" sz="1500">
              <a:ea typeface="Calibri" panose="020F0502020204030204" pitchFamily="34" charset="0"/>
            </a:endParaRPr>
          </a:p>
        </p:txBody>
      </p:sp>
    </p:spTree>
    <p:extLst>
      <p:ext uri="{BB962C8B-B14F-4D97-AF65-F5344CB8AC3E}">
        <p14:creationId xmlns:p14="http://schemas.microsoft.com/office/powerpoint/2010/main" val="29579528"/>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7</a:t>
            </a:fld>
            <a:endParaRPr lang="en-US">
              <a:latin typeface="Arial" pitchFamily="34" charset="0"/>
            </a:endParaRPr>
          </a:p>
        </p:txBody>
      </p:sp>
      <p:sp>
        <p:nvSpPr>
          <p:cNvPr id="25604" name="Rectangle 2"/>
          <p:cNvSpPr>
            <a:spLocks noGrp="1" noChangeArrowheads="1"/>
          </p:cNvSpPr>
          <p:nvPr>
            <p:ph type="title"/>
          </p:nvPr>
        </p:nvSpPr>
        <p:spPr>
          <a:xfrm>
            <a:off x="0" y="135890"/>
            <a:ext cx="9296400" cy="685800"/>
          </a:xfrm>
        </p:spPr>
        <p:txBody>
          <a:bodyPr/>
          <a:lstStyle/>
          <a:p>
            <a:pPr marL="342900" indent="-342900">
              <a:buFont typeface="Wingdings" panose="05000000000000000000" pitchFamily="2" charset="2"/>
              <a:buChar char="v"/>
            </a:pPr>
            <a:r>
              <a:rPr lang="vi-VN" sz="1900" b="1">
                <a:latin typeface="Times New Roman" panose="02020603050405020304" pitchFamily="18" charset="0"/>
                <a:cs typeface="Times New Roman" panose="02020603050405020304" pitchFamily="18" charset="0"/>
              </a:rPr>
              <a:t>CÁC BẤT CẬP KHI TRIỂN KHAI GÓI THẦU, NGUYÊN NHÂN, CÁC ĐỀ XUẤT</a:t>
            </a:r>
            <a:endParaRPr lang="en-US" sz="1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E51C0FF-A999-49E6-9DCD-E60E5EAF158D}"/>
              </a:ext>
            </a:extLst>
          </p:cNvPr>
          <p:cNvSpPr/>
          <p:nvPr/>
        </p:nvSpPr>
        <p:spPr>
          <a:xfrm>
            <a:off x="2286000" y="-20716071"/>
            <a:ext cx="4572000" cy="7848302"/>
          </a:xfrm>
          <a:prstGeom prst="rect">
            <a:avLst/>
          </a:prstGeom>
        </p:spPr>
        <p:txBody>
          <a:bodyPr>
            <a:spAutoFit/>
          </a:bodyPr>
          <a:lstStyle/>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Dự tính thu hồi được 40% tổng chất thải rắn từ nước thải chăn nuôi, như vậy hàng ngày thu được khoảng 417 kg chất thải rắn/ngày và và hàng năm thu được 152 tấn chất thải rắn chuyển đi làm nguyên liệu sản xuất phân hữu cơ.</a:t>
            </a:r>
            <a:endParaRPr lang="en-US" sz="1400">
              <a:ea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Vận hành và chạy máy: 15-20 ngày chạy 1 lần, một lần chạy 1 -2 tiếng. Hoặc chỉ chạy máy khi lượng phân đủ đậm đặc</a:t>
            </a:r>
            <a:endParaRPr lang="en-US" sz="1400">
              <a:ea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Lượng phân thu được mỗi giờ, mỗi lần chạy máy ?</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140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Tuổi thọ của máy ép phân?</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Máy ép phân vận hành trung bình cho trại 1,150 heo có thể sử dụng trong ~ 5 năm. Máy bơm và khuấy có thể vận hành 2-3 năm</a:t>
            </a:r>
            <a:endParaRPr lang="en-US" sz="140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Chi phí vận hành (nhân công, tiền điện/ mỗi giờ chạy máy), bảo dưỡng (bao nhiêu lâu bảo dưỡng một lần, chi phí bảo dưỡng, thay thế phụ tùng) máy ép phân?</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Cần 01 nhân công vận hành</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Điện năng tiêu thụ max : 8,2kw điện/giờ. Tuy nhiên có thể tắt máy khuấy sau 10 phút và chỉ chạy máy bơm và máy ép với điện năng tiêu thụ 6kw/giờ</a:t>
            </a:r>
            <a:endParaRPr lang="en-US" sz="1400">
              <a:ea typeface="Calibri" panose="020F0502020204030204" pitchFamily="34" charset="0"/>
            </a:endParaRPr>
          </a:p>
        </p:txBody>
      </p:sp>
      <p:sp>
        <p:nvSpPr>
          <p:cNvPr id="3" name="Rectangle 2">
            <a:extLst>
              <a:ext uri="{FF2B5EF4-FFF2-40B4-BE49-F238E27FC236}">
                <a16:creationId xmlns:a16="http://schemas.microsoft.com/office/drawing/2014/main" id="{EFE46313-8B39-4DD9-B411-63A40A8AB785}"/>
              </a:ext>
            </a:extLst>
          </p:cNvPr>
          <p:cNvSpPr/>
          <p:nvPr/>
        </p:nvSpPr>
        <p:spPr>
          <a:xfrm>
            <a:off x="2286000" y="-20716071"/>
            <a:ext cx="4572000" cy="5262979"/>
          </a:xfrm>
          <a:prstGeom prst="rect">
            <a:avLst/>
          </a:prstGeom>
        </p:spPr>
        <p:txBody>
          <a:bodyPr>
            <a:spAutoFit/>
          </a:bodyPr>
          <a:lstStyle/>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Dự tính thu hồi được 40% tổng chất thải rắn từ nước thải chăn nuôi, như vậy hàng ngày thu được khoảng 400 kg chất thải rắn/ngày và và hàng năm thu được 146 tấn chất thải rắn chuyển đi làm nguyên liệu sản xuất phân hữu cơ.</a:t>
            </a:r>
            <a:endParaRPr lang="en-US" sz="140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Vận hành và chạy máy: 10-20 ngày chạy 1 lần, một lần chạy 1 -2 tiếng. Hoặc chỉ chạy máy khi lượng phân đủ đậm đặc</a:t>
            </a:r>
            <a:endParaRPr lang="en-US" sz="140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Lượng phân thu được mỗi giờ, mỗi lần chạy máy ?</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140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vi-VN" sz="1400">
                <a:ea typeface="Calibri" panose="020F0502020204030204" pitchFamily="34" charset="0"/>
              </a:rPr>
              <a:t>Tuổi thọ của máy ép phân?</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Máy ép phân vận hành trung bình cho trại 1,000 heo có thể sử dụng trong ~ 5 năm. Máy bơm và khuấy có thể vận hành 2-3 năm</a:t>
            </a:r>
            <a:endParaRPr lang="en-US" sz="140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vi-VN" sz="1400">
                <a:ea typeface="Calibri" panose="020F0502020204030204" pitchFamily="34" charset="0"/>
              </a:rPr>
              <a:t>Chi phí vận hành (nhân công, tiền điện/ mỗi giờ chạy máy), bảo dưỡng (bao nhiêu lâu bảo dưỡng một lần, chi phí bảo dưỡng, thay thế phụ tùng) máy ép phân?</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Cần 01 nhân công vận hành</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Điện năng tiêu thụ max : 8,2kw điện/giờ. Tuy nhiên có thể tắt máy khuấy sau 10 phút và chỉ chạy máy bơm và máy ép với điện năng tiêu thụ 6kw/giờ</a:t>
            </a:r>
            <a:endParaRPr lang="en-US" sz="1400">
              <a:ea typeface="Calibri" panose="020F0502020204030204" pitchFamily="34" charset="0"/>
            </a:endParaRPr>
          </a:p>
        </p:txBody>
      </p:sp>
      <p:sp>
        <p:nvSpPr>
          <p:cNvPr id="4" name="Rectangle 3">
            <a:extLst>
              <a:ext uri="{FF2B5EF4-FFF2-40B4-BE49-F238E27FC236}">
                <a16:creationId xmlns:a16="http://schemas.microsoft.com/office/drawing/2014/main" id="{3981216E-3D0D-4717-878F-3430E3AF452B}"/>
              </a:ext>
            </a:extLst>
          </p:cNvPr>
          <p:cNvSpPr/>
          <p:nvPr/>
        </p:nvSpPr>
        <p:spPr>
          <a:xfrm>
            <a:off x="15240" y="1524000"/>
            <a:ext cx="8788400" cy="5393784"/>
          </a:xfrm>
          <a:prstGeom prst="rect">
            <a:avLst/>
          </a:prstGeom>
        </p:spPr>
        <p:txBody>
          <a:bodyPr wrap="square">
            <a:spAutoFit/>
          </a:bodyPr>
          <a:lstStyle/>
          <a:p>
            <a:r>
              <a:rPr lang="vi-VN" sz="2500" b="1"/>
              <a:t>Các bất cập khi triển khai gói thầu</a:t>
            </a:r>
            <a:endParaRPr lang="en-US" sz="2500"/>
          </a:p>
          <a:p>
            <a:pPr lvl="0" algn="just"/>
            <a:r>
              <a:rPr lang="en-US" sz="2000"/>
              <a:t>+ </a:t>
            </a:r>
            <a:r>
              <a:rPr lang="vi-VN" sz="2500"/>
              <a:t>Theo thiết kế nhà thầu đối với tỉnh Bến Tre, việc xây dựng bể lắng để thu phân chỉ thiết kế 1 ngăn với thể tích 16-35 m</a:t>
            </a:r>
            <a:r>
              <a:rPr lang="vi-VN" sz="2500" baseline="30000"/>
              <a:t>3</a:t>
            </a:r>
            <a:r>
              <a:rPr lang="vi-VN" sz="2500"/>
              <a:t> . </a:t>
            </a:r>
            <a:endParaRPr lang="en-US" sz="2500"/>
          </a:p>
          <a:p>
            <a:pPr lvl="0" algn="just"/>
            <a:r>
              <a:rPr lang="en-US" sz="2500"/>
              <a:t>+ </a:t>
            </a:r>
            <a:r>
              <a:rPr lang="vi-VN" sz="2500"/>
              <a:t>Khi sử dụng hệ thống ép tách phân, nước thải không đưa thẳng vào túi biogas mà được đưa thẳng vào một bể lắng. Từ bể lắng, nước thải được bơm lên máy ép tách phân. Khi tới màng lọc, phần nước sẽ chảy qua và đi vào túi biogas. Còn phần vật chất khô (phân) thì trượt xuống và được ép nát bằng một mô tơ giảm tốc. Mô tơ này có thể điều chỉnh để ép phân theo những ẩm độ khác nhau và có thể đạt ẩm độ dưới 25% để làm phân bón vi sinh. </a:t>
            </a:r>
            <a:endParaRPr lang="en-US" sz="2500"/>
          </a:p>
          <a:p>
            <a:pPr lvl="0" algn="just"/>
            <a:r>
              <a:rPr lang="en-US" sz="2500"/>
              <a:t>+ </a:t>
            </a:r>
            <a:r>
              <a:rPr lang="vi-VN" sz="2500"/>
              <a:t>lượng phân mà đàn heo trong trại thải ra mỗi ngày khác nhau, nên thời gian chạy máy cũng như lượng phân thành phẩm thu được cũng sẽ khác nhau. </a:t>
            </a:r>
            <a:endParaRPr lang="en-US" sz="2500"/>
          </a:p>
          <a:p>
            <a:pPr marL="342900" marR="0" lvl="0" indent="-342900" algn="just">
              <a:lnSpc>
                <a:spcPct val="150000"/>
              </a:lnSpc>
              <a:spcBef>
                <a:spcPts val="0"/>
              </a:spcBef>
              <a:spcAft>
                <a:spcPts val="0"/>
              </a:spcAft>
              <a:buFont typeface="Wingdings" panose="05000000000000000000" pitchFamily="2" charset="2"/>
              <a:buChar char=""/>
            </a:pPr>
            <a:endParaRPr lang="en-US" sz="1500">
              <a:ea typeface="Calibri" panose="020F0502020204030204" pitchFamily="34" charset="0"/>
            </a:endParaRPr>
          </a:p>
        </p:txBody>
      </p:sp>
    </p:spTree>
    <p:extLst>
      <p:ext uri="{BB962C8B-B14F-4D97-AF65-F5344CB8AC3E}">
        <p14:creationId xmlns:p14="http://schemas.microsoft.com/office/powerpoint/2010/main" val="711419924"/>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8</a:t>
            </a:fld>
            <a:endParaRPr lang="en-US">
              <a:latin typeface="Arial" pitchFamily="34" charset="0"/>
            </a:endParaRPr>
          </a:p>
        </p:txBody>
      </p:sp>
      <p:sp>
        <p:nvSpPr>
          <p:cNvPr id="25604" name="Rectangle 2"/>
          <p:cNvSpPr>
            <a:spLocks noGrp="1" noChangeArrowheads="1"/>
          </p:cNvSpPr>
          <p:nvPr>
            <p:ph type="title"/>
          </p:nvPr>
        </p:nvSpPr>
        <p:spPr>
          <a:xfrm>
            <a:off x="0" y="135890"/>
            <a:ext cx="9296400" cy="685800"/>
          </a:xfrm>
        </p:spPr>
        <p:txBody>
          <a:bodyPr/>
          <a:lstStyle/>
          <a:p>
            <a:pPr marL="342900" indent="-342900">
              <a:buFont typeface="Wingdings" panose="05000000000000000000" pitchFamily="2" charset="2"/>
              <a:buChar char="v"/>
            </a:pPr>
            <a:r>
              <a:rPr lang="vi-VN" sz="1900" b="1">
                <a:latin typeface="Times New Roman" panose="02020603050405020304" pitchFamily="18" charset="0"/>
                <a:cs typeface="Times New Roman" panose="02020603050405020304" pitchFamily="18" charset="0"/>
              </a:rPr>
              <a:t>CÁC BẤT CẬP KHI TRIỂN KHAI GÓI THẦU, NGUYÊN NHÂN, CÁC ĐỀ XUẤT</a:t>
            </a:r>
            <a:endParaRPr lang="en-US" sz="1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E51C0FF-A999-49E6-9DCD-E60E5EAF158D}"/>
              </a:ext>
            </a:extLst>
          </p:cNvPr>
          <p:cNvSpPr/>
          <p:nvPr/>
        </p:nvSpPr>
        <p:spPr>
          <a:xfrm>
            <a:off x="2286000" y="-20716071"/>
            <a:ext cx="4572000" cy="7848302"/>
          </a:xfrm>
          <a:prstGeom prst="rect">
            <a:avLst/>
          </a:prstGeom>
        </p:spPr>
        <p:txBody>
          <a:bodyPr>
            <a:spAutoFit/>
          </a:bodyPr>
          <a:lstStyle/>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Dự tính thu hồi được 40% tổng chất thải rắn từ nước thải chăn nuôi, như vậy hàng ngày thu được khoảng 417 kg chất thải rắn/ngày và và hàng năm thu được 152 tấn chất thải rắn chuyển đi làm nguyên liệu sản xuất phân hữu cơ.</a:t>
            </a:r>
            <a:endParaRPr lang="en-US" sz="1400">
              <a:ea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Vận hành và chạy máy: 15-20 ngày chạy 1 lần, một lần chạy 1 -2 tiếng. Hoặc chỉ chạy máy khi lượng phân đủ đậm đặc</a:t>
            </a:r>
            <a:endParaRPr lang="en-US" sz="1400">
              <a:ea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Lượng phân thu được mỗi giờ, mỗi lần chạy máy ?</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140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Tuổi thọ của máy ép phân?</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Máy ép phân vận hành trung bình cho trại 1,150 heo có thể sử dụng trong ~ 5 năm. Máy bơm và khuấy có thể vận hành 2-3 năm</a:t>
            </a:r>
            <a:endParaRPr lang="en-US" sz="140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Chi phí vận hành (nhân công, tiền điện/ mỗi giờ chạy máy), bảo dưỡng (bao nhiêu lâu bảo dưỡng một lần, chi phí bảo dưỡng, thay thế phụ tùng) máy ép phân?</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Cần 01 nhân công vận hành</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Điện năng tiêu thụ max : 8,2kw điện/giờ. Tuy nhiên có thể tắt máy khuấy sau 10 phút và chỉ chạy máy bơm và máy ép với điện năng tiêu thụ 6kw/giờ</a:t>
            </a:r>
            <a:endParaRPr lang="en-US" sz="1400">
              <a:ea typeface="Calibri" panose="020F0502020204030204" pitchFamily="34" charset="0"/>
            </a:endParaRPr>
          </a:p>
        </p:txBody>
      </p:sp>
      <p:sp>
        <p:nvSpPr>
          <p:cNvPr id="3" name="Rectangle 2">
            <a:extLst>
              <a:ext uri="{FF2B5EF4-FFF2-40B4-BE49-F238E27FC236}">
                <a16:creationId xmlns:a16="http://schemas.microsoft.com/office/drawing/2014/main" id="{EFE46313-8B39-4DD9-B411-63A40A8AB785}"/>
              </a:ext>
            </a:extLst>
          </p:cNvPr>
          <p:cNvSpPr/>
          <p:nvPr/>
        </p:nvSpPr>
        <p:spPr>
          <a:xfrm>
            <a:off x="2286000" y="-20716071"/>
            <a:ext cx="4572000" cy="5262979"/>
          </a:xfrm>
          <a:prstGeom prst="rect">
            <a:avLst/>
          </a:prstGeom>
        </p:spPr>
        <p:txBody>
          <a:bodyPr>
            <a:spAutoFit/>
          </a:bodyPr>
          <a:lstStyle/>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Dự tính thu hồi được 40% tổng chất thải rắn từ nước thải chăn nuôi, như vậy hàng ngày thu được khoảng 400 kg chất thải rắn/ngày và và hàng năm thu được 146 tấn chất thải rắn chuyển đi làm nguyên liệu sản xuất phân hữu cơ.</a:t>
            </a:r>
            <a:endParaRPr lang="en-US" sz="140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Vận hành và chạy máy: 10-20 ngày chạy 1 lần, một lần chạy 1 -2 tiếng. Hoặc chỉ chạy máy khi lượng phân đủ đậm đặc</a:t>
            </a:r>
            <a:endParaRPr lang="en-US" sz="140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Lượng phân thu được mỗi giờ, mỗi lần chạy máy ?</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140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vi-VN" sz="1400">
                <a:ea typeface="Calibri" panose="020F0502020204030204" pitchFamily="34" charset="0"/>
              </a:rPr>
              <a:t>Tuổi thọ của máy ép phân?</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Máy ép phân vận hành trung bình cho trại 1,000 heo có thể sử dụng trong ~ 5 năm. Máy bơm và khuấy có thể vận hành 2-3 năm</a:t>
            </a:r>
            <a:endParaRPr lang="en-US" sz="140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vi-VN" sz="1400">
                <a:ea typeface="Calibri" panose="020F0502020204030204" pitchFamily="34" charset="0"/>
              </a:rPr>
              <a:t>Chi phí vận hành (nhân công, tiền điện/ mỗi giờ chạy máy), bảo dưỡng (bao nhiêu lâu bảo dưỡng một lần, chi phí bảo dưỡng, thay thế phụ tùng) máy ép phân?</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Cần 01 nhân công vận hành</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Điện năng tiêu thụ max : 8,2kw điện/giờ. Tuy nhiên có thể tắt máy khuấy sau 10 phút và chỉ chạy máy bơm và máy ép với điện năng tiêu thụ 6kw/giờ</a:t>
            </a:r>
            <a:endParaRPr lang="en-US" sz="1400">
              <a:ea typeface="Calibri" panose="020F0502020204030204" pitchFamily="34" charset="0"/>
            </a:endParaRPr>
          </a:p>
        </p:txBody>
      </p:sp>
      <p:sp>
        <p:nvSpPr>
          <p:cNvPr id="4" name="Rectangle 3">
            <a:extLst>
              <a:ext uri="{FF2B5EF4-FFF2-40B4-BE49-F238E27FC236}">
                <a16:creationId xmlns:a16="http://schemas.microsoft.com/office/drawing/2014/main" id="{3981216E-3D0D-4717-878F-3430E3AF452B}"/>
              </a:ext>
            </a:extLst>
          </p:cNvPr>
          <p:cNvSpPr/>
          <p:nvPr/>
        </p:nvSpPr>
        <p:spPr>
          <a:xfrm>
            <a:off x="15240" y="1524000"/>
            <a:ext cx="8788400" cy="4747453"/>
          </a:xfrm>
          <a:prstGeom prst="rect">
            <a:avLst/>
          </a:prstGeom>
        </p:spPr>
        <p:txBody>
          <a:bodyPr wrap="square">
            <a:spAutoFit/>
          </a:bodyPr>
          <a:lstStyle/>
          <a:p>
            <a:r>
              <a:rPr lang="vi-VN" sz="2600" b="1"/>
              <a:t>Các bất cập khi triển khai gói thầu</a:t>
            </a:r>
            <a:endParaRPr lang="en-US" sz="2600"/>
          </a:p>
          <a:p>
            <a:pPr lvl="0" algn="just"/>
            <a:endParaRPr lang="en-US" sz="2000"/>
          </a:p>
          <a:p>
            <a:pPr lvl="0" algn="just"/>
            <a:r>
              <a:rPr lang="en-US" sz="2000"/>
              <a:t>+ </a:t>
            </a:r>
            <a:r>
              <a:rPr lang="vi-VN" sz="2600"/>
              <a:t>Hiện nay giá heo giảm chỉ còn 2,4 </a:t>
            </a:r>
            <a:r>
              <a:rPr lang="en-US" sz="2600"/>
              <a:t>-2,6</a:t>
            </a:r>
            <a:r>
              <a:rPr lang="vi-VN" sz="2600"/>
              <a:t>triệu/tạ, nên các trang trại gặp rất nhiều khó khăn trong chăn nuôi, chưa khôi phục lại đàn được. </a:t>
            </a:r>
            <a:endParaRPr lang="en-US" sz="2600"/>
          </a:p>
          <a:p>
            <a:pPr lvl="0" algn="just"/>
            <a:r>
              <a:rPr lang="en-US" sz="2600"/>
              <a:t>+ L</a:t>
            </a:r>
            <a:r>
              <a:rPr lang="vi-VN" sz="2600"/>
              <a:t>ượng nước hàng ngày rửa chuồng lớn, đổ thẳng vào bể chứa nên thời gian lắng đọng lượng phân xuống chưa đủ thời gian thì lượng nước của ngày tiếp đưa vào nên đã làm cho 1 lượng phân chưa kịp lắng đã bị tràn ra ngoài khi bể chứa đã đầy</a:t>
            </a:r>
            <a:r>
              <a:rPr lang="en-US" sz="2600">
                <a:sym typeface="Wingdings" panose="05000000000000000000" pitchFamily="2" charset="2"/>
              </a:rPr>
              <a:t> Thời gian ép phải 15-25 ngày/lần ép vì l</a:t>
            </a:r>
            <a:r>
              <a:rPr lang="vi-VN" sz="2600">
                <a:sym typeface="Wingdings" panose="05000000000000000000" pitchFamily="2" charset="2"/>
              </a:rPr>
              <a:t>ư</a:t>
            </a:r>
            <a:r>
              <a:rPr lang="en-US" sz="2600">
                <a:sym typeface="Wingdings" panose="05000000000000000000" pitchFamily="2" charset="2"/>
              </a:rPr>
              <a:t>ợng lắng phân không đủ cho máy hoạt động</a:t>
            </a:r>
            <a:endParaRPr lang="en-US" sz="2600"/>
          </a:p>
          <a:p>
            <a:pPr marL="342900" marR="0" lvl="0" indent="-342900" algn="just">
              <a:lnSpc>
                <a:spcPct val="150000"/>
              </a:lnSpc>
              <a:spcBef>
                <a:spcPts val="0"/>
              </a:spcBef>
              <a:spcAft>
                <a:spcPts val="0"/>
              </a:spcAft>
              <a:buFont typeface="Wingdings" panose="05000000000000000000" pitchFamily="2" charset="2"/>
              <a:buChar char=""/>
            </a:pPr>
            <a:endParaRPr lang="en-US" sz="1500">
              <a:ea typeface="Calibri" panose="020F0502020204030204" pitchFamily="34" charset="0"/>
            </a:endParaRPr>
          </a:p>
        </p:txBody>
      </p:sp>
    </p:spTree>
    <p:extLst>
      <p:ext uri="{BB962C8B-B14F-4D97-AF65-F5344CB8AC3E}">
        <p14:creationId xmlns:p14="http://schemas.microsoft.com/office/powerpoint/2010/main" val="3812197410"/>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9</a:t>
            </a:fld>
            <a:endParaRPr lang="en-US">
              <a:latin typeface="Arial" pitchFamily="34" charset="0"/>
            </a:endParaRPr>
          </a:p>
        </p:txBody>
      </p:sp>
      <p:sp>
        <p:nvSpPr>
          <p:cNvPr id="25604" name="Rectangle 2"/>
          <p:cNvSpPr>
            <a:spLocks noGrp="1" noChangeArrowheads="1"/>
          </p:cNvSpPr>
          <p:nvPr>
            <p:ph type="title"/>
          </p:nvPr>
        </p:nvSpPr>
        <p:spPr>
          <a:xfrm>
            <a:off x="50800" y="366772"/>
            <a:ext cx="9296400" cy="685800"/>
          </a:xfrm>
        </p:spPr>
        <p:txBody>
          <a:bodyPr/>
          <a:lstStyle/>
          <a:p>
            <a:pPr lvl="1"/>
            <a:r>
              <a:rPr lang="vi-VN" sz="2500" b="1" i="1">
                <a:latin typeface="Times New Roman" panose="02020603050405020304" pitchFamily="18" charset="0"/>
                <a:cs typeface="Times New Roman" panose="02020603050405020304" pitchFamily="18" charset="0"/>
              </a:rPr>
              <a:t>Dự kiến hiệu quả của gói thầu, mức độ tương thích của công suất thiết bị và hiện trạng hoạt động của thiết bị</a:t>
            </a:r>
            <a:r>
              <a:rPr lang="vi-VN" sz="2500">
                <a:latin typeface="Times New Roman" panose="02020603050405020304" pitchFamily="18" charset="0"/>
                <a:cs typeface="Times New Roman" panose="02020603050405020304" pitchFamily="18" charset="0"/>
              </a:rPr>
              <a:t>: </a:t>
            </a:r>
            <a:endParaRPr lang="en-US" sz="25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E51C0FF-A999-49E6-9DCD-E60E5EAF158D}"/>
              </a:ext>
            </a:extLst>
          </p:cNvPr>
          <p:cNvSpPr/>
          <p:nvPr/>
        </p:nvSpPr>
        <p:spPr>
          <a:xfrm>
            <a:off x="2286000" y="-20716071"/>
            <a:ext cx="4572000" cy="7848302"/>
          </a:xfrm>
          <a:prstGeom prst="rect">
            <a:avLst/>
          </a:prstGeom>
        </p:spPr>
        <p:txBody>
          <a:bodyPr>
            <a:spAutoFit/>
          </a:bodyPr>
          <a:lstStyle/>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Dự tính thu hồi được 40% tổng chất thải rắn từ nước thải chăn nuôi, như vậy hàng ngày thu được khoảng 417 kg chất thải rắn/ngày và và hàng năm thu được 152 tấn chất thải rắn chuyển đi làm nguyên liệu sản xuất phân hữu cơ.</a:t>
            </a:r>
            <a:endParaRPr lang="en-US" sz="1400">
              <a:ea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Vận hành và chạy máy: 15-20 ngày chạy 1 lần, một lần chạy 1 -2 tiếng. Hoặc chỉ chạy máy khi lượng phân đủ đậm đặc</a:t>
            </a:r>
            <a:endParaRPr lang="en-US" sz="1400">
              <a:ea typeface="Calibri" panose="020F0502020204030204" pitchFamily="34" charset="0"/>
            </a:endParaRPr>
          </a:p>
          <a:p>
            <a:pPr marL="342900" marR="0" lvl="0" indent="-342900" algn="just">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Lượng phân thu được mỗi giờ, mỗi lần chạy máy ?</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140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Tuổi thọ của máy ép phân?</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Máy ép phân vận hành trung bình cho trại 1,150 heo có thể sử dụng trong ~ 5 năm. Máy bơm và khuấy có thể vận hành 2-3 năm</a:t>
            </a:r>
            <a:endParaRPr lang="en-US" sz="140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vi-VN" sz="1400">
                <a:ea typeface="Calibri" panose="020F0502020204030204" pitchFamily="34" charset="0"/>
              </a:rPr>
              <a:t>Chi phí vận hành (nhân công, tiền điện/ mỗi giờ chạy máy), bảo dưỡng (bao nhiêu lâu bảo dưỡng một lần, chi phí bảo dưỡng, thay thế phụ tùng) máy ép phân?</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Cần 01 nhân công vận hành</a:t>
            </a:r>
            <a:endParaRPr lang="en-US" sz="1400">
              <a:ea typeface="Calibri" panose="020F0502020204030204" pitchFamily="34" charset="0"/>
            </a:endParaRPr>
          </a:p>
          <a:p>
            <a:pPr marL="0" marR="0" indent="457200">
              <a:lnSpc>
                <a:spcPct val="150000"/>
              </a:lnSpc>
              <a:spcBef>
                <a:spcPts val="0"/>
              </a:spcBef>
              <a:spcAft>
                <a:spcPts val="0"/>
              </a:spcAft>
            </a:pPr>
            <a:r>
              <a:rPr lang="vi-VN" sz="1400">
                <a:ea typeface="Calibri" panose="020F0502020204030204" pitchFamily="34" charset="0"/>
              </a:rPr>
              <a:t>- Điện năng tiêu thụ max : 8,2kw điện/giờ. Tuy nhiên có thể tắt máy khuấy sau 10 phút và chỉ chạy máy bơm và máy ép với điện năng tiêu thụ 6kw/giờ</a:t>
            </a:r>
            <a:endParaRPr lang="en-US" sz="1400">
              <a:ea typeface="Calibri" panose="020F0502020204030204" pitchFamily="34" charset="0"/>
            </a:endParaRPr>
          </a:p>
        </p:txBody>
      </p:sp>
      <p:sp>
        <p:nvSpPr>
          <p:cNvPr id="3" name="Rectangle 2">
            <a:extLst>
              <a:ext uri="{FF2B5EF4-FFF2-40B4-BE49-F238E27FC236}">
                <a16:creationId xmlns:a16="http://schemas.microsoft.com/office/drawing/2014/main" id="{EFE46313-8B39-4DD9-B411-63A40A8AB785}"/>
              </a:ext>
            </a:extLst>
          </p:cNvPr>
          <p:cNvSpPr/>
          <p:nvPr/>
        </p:nvSpPr>
        <p:spPr>
          <a:xfrm>
            <a:off x="2286000" y="-20716071"/>
            <a:ext cx="4572000" cy="5262979"/>
          </a:xfrm>
          <a:prstGeom prst="rect">
            <a:avLst/>
          </a:prstGeom>
        </p:spPr>
        <p:txBody>
          <a:bodyPr>
            <a:spAutoFit/>
          </a:bodyPr>
          <a:lstStyle/>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Dự tính thu hồi được 40% tổng chất thải rắn từ nước thải chăn nuôi, như vậy hàng ngày thu được khoảng 400 kg chất thải rắn/ngày và và hàng năm thu được 146 tấn chất thải rắn chuyển đi làm nguyên liệu sản xuất phân hữu cơ.</a:t>
            </a:r>
            <a:endParaRPr lang="en-US" sz="140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Vận hành và chạy máy: 10-20 ngày chạy 1 lần, một lần chạy 1 -2 tiếng. Hoặc chỉ chạy máy khi lượng phân đủ đậm đặc</a:t>
            </a:r>
            <a:endParaRPr lang="en-US" sz="140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vi-VN" sz="1400">
                <a:ea typeface="Calibri" panose="020F0502020204030204" pitchFamily="34" charset="0"/>
              </a:rPr>
              <a:t>Lượng phân thu được mỗi giờ, mỗi lần chạy máy ?</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  Nếu đầu vào đậm đặc máy có thể chạy được 800kg/giờ. Tuy nhiên mức độ xả nước nhiều + lượng đàn heo giảm trong thời gian hiện tại thì lượng phân thu lại rất ít. Chỉ đáp ứng cho máy chạy 1 lần 2 tiếng;  20 -25ngày /lần</a:t>
            </a:r>
            <a:endParaRPr lang="en-US" sz="140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vi-VN" sz="1400">
                <a:ea typeface="Calibri" panose="020F0502020204030204" pitchFamily="34" charset="0"/>
              </a:rPr>
              <a:t>Tuổi thọ của máy ép phân?</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Máy ép phân vận hành trung bình cho trại 1,000 heo có thể sử dụng trong ~ 5 năm. Máy bơm và khuấy có thể vận hành 2-3 năm</a:t>
            </a:r>
            <a:endParaRPr lang="en-US" sz="140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vi-VN" sz="1400">
                <a:ea typeface="Calibri" panose="020F0502020204030204" pitchFamily="34" charset="0"/>
              </a:rPr>
              <a:t>Chi phí vận hành (nhân công, tiền điện/ mỗi giờ chạy máy), bảo dưỡng (bao nhiêu lâu bảo dưỡng một lần, chi phí bảo dưỡng, thay thế phụ tùng) máy ép phân?</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Cần 01 nhân công vận hành</a:t>
            </a:r>
            <a:endParaRPr lang="en-US" sz="1400">
              <a:ea typeface="Calibri" panose="020F0502020204030204" pitchFamily="34" charset="0"/>
            </a:endParaRPr>
          </a:p>
          <a:p>
            <a:pPr marL="0" marR="0" indent="457200">
              <a:spcBef>
                <a:spcPts val="0"/>
              </a:spcBef>
              <a:spcAft>
                <a:spcPts val="0"/>
              </a:spcAft>
            </a:pPr>
            <a:r>
              <a:rPr lang="vi-VN" sz="1400">
                <a:ea typeface="Calibri" panose="020F0502020204030204" pitchFamily="34" charset="0"/>
              </a:rPr>
              <a:t>- Điện năng tiêu thụ max : 8,2kw điện/giờ. Tuy nhiên có thể tắt máy khuấy sau 10 phút và chỉ chạy máy bơm và máy ép với điện năng tiêu thụ 6kw/giờ</a:t>
            </a:r>
            <a:endParaRPr lang="en-US" sz="1400">
              <a:ea typeface="Calibri" panose="020F0502020204030204" pitchFamily="34" charset="0"/>
            </a:endParaRPr>
          </a:p>
        </p:txBody>
      </p:sp>
      <p:sp>
        <p:nvSpPr>
          <p:cNvPr id="4" name="Rectangle 3">
            <a:extLst>
              <a:ext uri="{FF2B5EF4-FFF2-40B4-BE49-F238E27FC236}">
                <a16:creationId xmlns:a16="http://schemas.microsoft.com/office/drawing/2014/main" id="{3981216E-3D0D-4717-878F-3430E3AF452B}"/>
              </a:ext>
            </a:extLst>
          </p:cNvPr>
          <p:cNvSpPr/>
          <p:nvPr/>
        </p:nvSpPr>
        <p:spPr>
          <a:xfrm>
            <a:off x="15240" y="1524000"/>
            <a:ext cx="8788400" cy="5016758"/>
          </a:xfrm>
          <a:prstGeom prst="rect">
            <a:avLst/>
          </a:prstGeom>
        </p:spPr>
        <p:txBody>
          <a:bodyPr wrap="square">
            <a:spAutoFit/>
          </a:bodyPr>
          <a:lstStyle/>
          <a:p>
            <a:pPr lvl="0" algn="just"/>
            <a:r>
              <a:rPr lang="en-US" sz="2000"/>
              <a:t>+</a:t>
            </a:r>
            <a:r>
              <a:rPr lang="vi-VN" sz="2000"/>
              <a:t>Xử lý chất thải phân bằng công nghệ lọc ép tách phân cũng đang rất phù hợp với điều kiện, quy mô chăn nuôi của các trang trại</a:t>
            </a:r>
            <a:endParaRPr lang="en-US" sz="2000"/>
          </a:p>
          <a:p>
            <a:pPr lvl="0" algn="just"/>
            <a:r>
              <a:rPr lang="en-US" sz="2000">
                <a:ea typeface="Calibri" panose="020F0502020204030204" pitchFamily="34" charset="0"/>
              </a:rPr>
              <a:t>+ </a:t>
            </a:r>
            <a:r>
              <a:rPr lang="vi-VN" sz="2000"/>
              <a:t>Khi hỗn hợp chất thải đi vào máy ép qua lưới lọc thì các chất rắn được giữ lại, ép khô và ra ngoài để xử lý riêng còn lượng nước theo đường riêng chảy ra ngoài hoặc xuống hầm KSH xử lý tiếp. </a:t>
            </a:r>
            <a:endParaRPr lang="en-US" sz="2000"/>
          </a:p>
          <a:p>
            <a:pPr lvl="0" algn="just"/>
            <a:r>
              <a:rPr lang="en-US" sz="2000"/>
              <a:t>+ </a:t>
            </a:r>
            <a:r>
              <a:rPr lang="vi-VN" sz="2000"/>
              <a:t>Độ ẩm của sản phẩm (Phân khô) có thể được điều chỉnh tùy theo mục đích sử dụng</a:t>
            </a:r>
            <a:endParaRPr lang="en-US" sz="2000"/>
          </a:p>
          <a:p>
            <a:pPr lvl="0" algn="just"/>
            <a:r>
              <a:rPr lang="vi-VN" sz="2000"/>
              <a:t>Hơn nữa phân đã được tách ra khỏi nước thải nên giảm hẳn lượng chất lắng trong túi biogas, qua đó làm giảm chi phí nạo vét hầm biogas và tăng tuổi thọ cho hầm. Bên cạnh đó, cũng nhờ phân đã được tách khỏi nước thải nên trang trại có thể giảm thể tích hầm biogas, tiết kiệm được đáng kể về chi phí xây dựng hầm</a:t>
            </a:r>
            <a:endParaRPr lang="en-US" sz="2000"/>
          </a:p>
          <a:p>
            <a:pPr algn="just"/>
            <a:r>
              <a:rPr lang="en-US" sz="2000"/>
              <a:t>+ </a:t>
            </a:r>
            <a:r>
              <a:rPr lang="vi-VN" sz="2000"/>
              <a:t>Nếu đảm bảo được như quy trình mà nhà thầu đã đăng ký và đảm bảo đàn đạt tới 2.500-3.000 con thì nguồn phân tách ra được đủ đảm bảo tốc độ máy chạy và đủ phân compost để phục vụ cho các cơ sở làm cây giống hoa kiểng và các vườn cây ăn trái tại địa phương.</a:t>
            </a:r>
            <a:endParaRPr lang="en-US" sz="2000"/>
          </a:p>
          <a:p>
            <a:pPr lvl="0" algn="just"/>
            <a:endParaRPr lang="en-US" sz="2000"/>
          </a:p>
        </p:txBody>
      </p:sp>
    </p:spTree>
    <p:extLst>
      <p:ext uri="{BB962C8B-B14F-4D97-AF65-F5344CB8AC3E}">
        <p14:creationId xmlns:p14="http://schemas.microsoft.com/office/powerpoint/2010/main" val="819481405"/>
      </p:ext>
    </p:extLst>
  </p:cSld>
  <p:clrMapOvr>
    <a:masterClrMapping/>
  </p:clrMapOvr>
  <p:transition spd="med">
    <p:wipe dir="r"/>
  </p:transition>
</p:sld>
</file>

<file path=ppt/theme/theme1.xml><?xml version="1.0" encoding="utf-8"?>
<a:theme xmlns:a="http://schemas.openxmlformats.org/drawingml/2006/main" name="Contemporary Portrait">
  <a:themeElements>
    <a:clrScheme name="">
      <a:dk1>
        <a:srgbClr val="000000"/>
      </a:dk1>
      <a:lt1>
        <a:srgbClr val="FFFFFF"/>
      </a:lt1>
      <a:dk2>
        <a:srgbClr val="000000"/>
      </a:dk2>
      <a:lt2>
        <a:srgbClr val="EE1025"/>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19548</TotalTime>
  <Words>2723</Words>
  <Application>Microsoft Office PowerPoint</Application>
  <PresentationFormat>On-screen Show (4:3)</PresentationFormat>
  <Paragraphs>221</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Monotype Sorts</vt:lpstr>
      <vt:lpstr>Tahoma</vt:lpstr>
      <vt:lpstr>Times New Roman</vt:lpstr>
      <vt:lpstr>Wingdings</vt:lpstr>
      <vt:lpstr>Contemporary Portrait</vt:lpstr>
      <vt:lpstr>BÁO CÁO TÌNH HÌNH TRIỂN KHAI  VÀ VẬN HÀNH HỆ THỐNG MÁY TÁCH PHÂN QUY MÔ TRANG TRẠI GÓI THẦU 32</vt:lpstr>
      <vt:lpstr>PHẦN I. HIỆN TRẠNG NHẬN MÁY VÀ LẮP ĐẶT</vt:lpstr>
      <vt:lpstr>Hiện trạng chăn nuôi của trang trại</vt:lpstr>
      <vt:lpstr>PowerPoint Presentation</vt:lpstr>
      <vt:lpstr>Quá trình vận hành</vt:lpstr>
      <vt:lpstr>Quá trình vận hành</vt:lpstr>
      <vt:lpstr>CÁC BẤT CẬP KHI TRIỂN KHAI GÓI THẦU, NGUYÊN NHÂN, CÁC ĐỀ XUẤT</vt:lpstr>
      <vt:lpstr>CÁC BẤT CẬP KHI TRIỂN KHAI GÓI THẦU, NGUYÊN NHÂN, CÁC ĐỀ XUẤT</vt:lpstr>
      <vt:lpstr>Dự kiến hiệu quả của gói thầu, mức độ tương thích của công suất thiết bị và hiện trạng hoạt động của thiết bị: </vt:lpstr>
      <vt:lpstr>Các đề xuất cải tiến bổ sung </vt:lpstr>
      <vt:lpstr>Các đề xuất cải tiến bổ sung </vt:lpstr>
      <vt:lpstr>Đề nghị </vt:lpstr>
      <vt:lpstr>MỘT SỐ HÌNH ẢNH THỰC ĐỊA </vt:lpstr>
    </vt:vector>
  </TitlesOfParts>
  <Company>IRRI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Site-Specific Nutrient Management (SSNM)  in Irrigated Rice</dc:title>
  <dc:creator>RTDP Project</dc:creator>
  <cp:lastModifiedBy>buiphuongloan4172@outlook.com</cp:lastModifiedBy>
  <cp:revision>660</cp:revision>
  <cp:lastPrinted>1999-10-03T09:23:05Z</cp:lastPrinted>
  <dcterms:created xsi:type="dcterms:W3CDTF">1999-08-29T06:22:47Z</dcterms:created>
  <dcterms:modified xsi:type="dcterms:W3CDTF">2018-01-15T00:00:13Z</dcterms:modified>
</cp:coreProperties>
</file>