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handoutMasterIdLst>
    <p:handoutMasterId r:id="rId48"/>
  </p:handoutMasterIdLst>
  <p:sldIdLst>
    <p:sldId id="1217" r:id="rId2"/>
    <p:sldId id="1170" r:id="rId3"/>
    <p:sldId id="1216" r:id="rId4"/>
    <p:sldId id="1163" r:id="rId5"/>
    <p:sldId id="1219" r:id="rId6"/>
    <p:sldId id="1220" r:id="rId7"/>
    <p:sldId id="1222" r:id="rId8"/>
    <p:sldId id="1221" r:id="rId9"/>
    <p:sldId id="1218" r:id="rId10"/>
    <p:sldId id="1188" r:id="rId11"/>
    <p:sldId id="1206" r:id="rId12"/>
    <p:sldId id="1189" r:id="rId13"/>
    <p:sldId id="1190" r:id="rId14"/>
    <p:sldId id="1226" r:id="rId15"/>
    <p:sldId id="1191" r:id="rId16"/>
    <p:sldId id="1227" r:id="rId17"/>
    <p:sldId id="1197" r:id="rId18"/>
    <p:sldId id="1198" r:id="rId19"/>
    <p:sldId id="1199" r:id="rId20"/>
    <p:sldId id="1200" r:id="rId21"/>
    <p:sldId id="1201" r:id="rId22"/>
    <p:sldId id="1215" r:id="rId23"/>
    <p:sldId id="1205" r:id="rId24"/>
    <p:sldId id="1224" r:id="rId25"/>
    <p:sldId id="1187" r:id="rId26"/>
    <p:sldId id="1186" r:id="rId27"/>
    <p:sldId id="1212" r:id="rId28"/>
    <p:sldId id="1228" r:id="rId29"/>
    <p:sldId id="1225" r:id="rId30"/>
    <p:sldId id="1202" r:id="rId31"/>
    <p:sldId id="1204" r:id="rId32"/>
    <p:sldId id="1210" r:id="rId33"/>
    <p:sldId id="1203" r:id="rId34"/>
    <p:sldId id="1184" r:id="rId35"/>
    <p:sldId id="1213" r:id="rId36"/>
    <p:sldId id="1182" r:id="rId37"/>
    <p:sldId id="1229" r:id="rId38"/>
    <p:sldId id="1223" r:id="rId39"/>
    <p:sldId id="1207" r:id="rId40"/>
    <p:sldId id="1192" r:id="rId41"/>
    <p:sldId id="1211" r:id="rId42"/>
    <p:sldId id="1194" r:id="rId43"/>
    <p:sldId id="1196" r:id="rId44"/>
    <p:sldId id="1195" r:id="rId45"/>
    <p:sldId id="1171" r:id="rId46"/>
  </p:sldIdLst>
  <p:sldSz cx="9144000" cy="6858000" type="screen4x3"/>
  <p:notesSz cx="6858000" cy="9083675"/>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0000CC"/>
    <a:srgbClr val="00FFFF"/>
    <a:srgbClr val="996633"/>
    <a:srgbClr val="FFFF66"/>
    <a:srgbClr val="008000"/>
    <a:srgbClr val="CCECFF"/>
    <a:srgbClr val="66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6774" autoAdjust="0"/>
  </p:normalViewPr>
  <p:slideViewPr>
    <p:cSldViewPr>
      <p:cViewPr>
        <p:scale>
          <a:sx n="75" d="100"/>
          <a:sy n="75" d="100"/>
        </p:scale>
        <p:origin x="-123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920"/>
    </p:cViewPr>
  </p:sorterViewPr>
  <p:notesViewPr>
    <p:cSldViewPr>
      <p:cViewPr>
        <p:scale>
          <a:sx n="66" d="100"/>
          <a:sy n="66" d="100"/>
        </p:scale>
        <p:origin x="-450" y="216"/>
      </p:cViewPr>
      <p:guideLst>
        <p:guide orient="horz" pos="2861"/>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509588"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defRPr sz="1200"/>
            </a:lvl1pPr>
          </a:lstStyle>
          <a:p>
            <a:pPr>
              <a:defRPr/>
            </a:pPr>
            <a:endParaRPr lang="en-US"/>
          </a:p>
        </p:txBody>
      </p:sp>
      <p:sp>
        <p:nvSpPr>
          <p:cNvPr id="236547" name="Rectangle 3"/>
          <p:cNvSpPr>
            <a:spLocks noGrp="1" noChangeArrowheads="1"/>
          </p:cNvSpPr>
          <p:nvPr>
            <p:ph type="dt" sz="quarter" idx="1"/>
          </p:nvPr>
        </p:nvSpPr>
        <p:spPr bwMode="auto">
          <a:xfrm>
            <a:off x="6184900" y="0"/>
            <a:ext cx="673100"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lgn="r">
              <a:defRPr sz="1200"/>
            </a:lvl1pPr>
          </a:lstStyle>
          <a:p>
            <a:pPr>
              <a:defRPr/>
            </a:pPr>
            <a:endParaRPr lang="en-US"/>
          </a:p>
        </p:txBody>
      </p:sp>
      <p:sp>
        <p:nvSpPr>
          <p:cNvPr id="236548" name="Rectangle 4"/>
          <p:cNvSpPr>
            <a:spLocks noGrp="1" noChangeArrowheads="1"/>
          </p:cNvSpPr>
          <p:nvPr>
            <p:ph type="ftr" sz="quarter" idx="2"/>
          </p:nvPr>
        </p:nvSpPr>
        <p:spPr bwMode="auto">
          <a:xfrm>
            <a:off x="0" y="8902700"/>
            <a:ext cx="466725"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defRPr sz="1200"/>
            </a:lvl1pPr>
          </a:lstStyle>
          <a:p>
            <a:pPr>
              <a:defRPr/>
            </a:pPr>
            <a:endParaRPr lang="en-US"/>
          </a:p>
        </p:txBody>
      </p:sp>
      <p:sp>
        <p:nvSpPr>
          <p:cNvPr id="236549" name="Rectangle 5"/>
          <p:cNvSpPr>
            <a:spLocks noGrp="1" noChangeArrowheads="1"/>
          </p:cNvSpPr>
          <p:nvPr>
            <p:ph type="sldNum" sz="quarter" idx="3"/>
          </p:nvPr>
        </p:nvSpPr>
        <p:spPr bwMode="auto">
          <a:xfrm>
            <a:off x="6680200" y="8902700"/>
            <a:ext cx="177800"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lgn="r">
              <a:defRPr sz="1200"/>
            </a:lvl1pPr>
          </a:lstStyle>
          <a:p>
            <a:pPr>
              <a:defRPr/>
            </a:pPr>
            <a:fld id="{90EB9898-5B88-4A61-8227-59CC62EA8255}" type="slidenum">
              <a:rPr lang="en-US"/>
              <a:pPr>
                <a:defRPr/>
              </a:pPr>
              <a:t>‹#›</a:t>
            </a:fld>
            <a:endParaRPr lang="en-US"/>
          </a:p>
        </p:txBody>
      </p:sp>
    </p:spTree>
    <p:extLst>
      <p:ext uri="{BB962C8B-B14F-4D97-AF65-F5344CB8AC3E}">
        <p14:creationId xmlns="" xmlns:p14="http://schemas.microsoft.com/office/powerpoint/2010/main" val="164459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509588"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defRPr sz="1200"/>
            </a:lvl1pPr>
          </a:lstStyle>
          <a:p>
            <a:pPr>
              <a:defRPr/>
            </a:pPr>
            <a:endParaRPr lang="en-US"/>
          </a:p>
        </p:txBody>
      </p:sp>
      <p:sp>
        <p:nvSpPr>
          <p:cNvPr id="52227" name="Rectangle 3"/>
          <p:cNvSpPr>
            <a:spLocks noGrp="1" noChangeArrowheads="1"/>
          </p:cNvSpPr>
          <p:nvPr>
            <p:ph type="dt" idx="1"/>
          </p:nvPr>
        </p:nvSpPr>
        <p:spPr bwMode="auto">
          <a:xfrm>
            <a:off x="6184900" y="0"/>
            <a:ext cx="673100"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58875" y="682625"/>
            <a:ext cx="4540250" cy="3405188"/>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313238"/>
            <a:ext cx="2462213" cy="1135062"/>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902700"/>
            <a:ext cx="466725"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defRPr sz="1200"/>
            </a:lvl1pPr>
          </a:lstStyle>
          <a:p>
            <a:pPr>
              <a:defRPr/>
            </a:pPr>
            <a:endParaRPr lang="en-US"/>
          </a:p>
        </p:txBody>
      </p:sp>
      <p:sp>
        <p:nvSpPr>
          <p:cNvPr id="52231" name="Rectangle 7"/>
          <p:cNvSpPr>
            <a:spLocks noGrp="1" noChangeArrowheads="1"/>
          </p:cNvSpPr>
          <p:nvPr>
            <p:ph type="sldNum" sz="quarter" idx="5"/>
          </p:nvPr>
        </p:nvSpPr>
        <p:spPr bwMode="auto">
          <a:xfrm>
            <a:off x="6680200" y="8902700"/>
            <a:ext cx="177800"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lgn="r">
              <a:defRPr sz="1200"/>
            </a:lvl1pPr>
          </a:lstStyle>
          <a:p>
            <a:pPr>
              <a:defRPr/>
            </a:pPr>
            <a:fld id="{44633A3A-B859-4D71-9DF9-203D9699A3B1}" type="slidenum">
              <a:rPr lang="en-US"/>
              <a:pPr>
                <a:defRPr/>
              </a:pPr>
              <a:t>‹#›</a:t>
            </a:fld>
            <a:endParaRPr lang="en-US"/>
          </a:p>
        </p:txBody>
      </p:sp>
    </p:spTree>
    <p:extLst>
      <p:ext uri="{BB962C8B-B14F-4D97-AF65-F5344CB8AC3E}">
        <p14:creationId xmlns="" xmlns:p14="http://schemas.microsoft.com/office/powerpoint/2010/main" val="2444525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47108" name="Slide Number Placeholder 3"/>
          <p:cNvSpPr>
            <a:spLocks noGrp="1"/>
          </p:cNvSpPr>
          <p:nvPr>
            <p:ph type="sldNum" sz="quarter" idx="5"/>
          </p:nvPr>
        </p:nvSpPr>
        <p:spPr>
          <a:noFill/>
        </p:spPr>
        <p:txBody>
          <a:bodyPr/>
          <a:lstStyle/>
          <a:p>
            <a:fld id="{E7E88074-B8A6-4D3A-9A5F-355E2323FFCC}"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781056" y="8902700"/>
            <a:ext cx="76944" cy="184666"/>
          </a:xfrm>
        </p:spPr>
        <p:txBody>
          <a:bodyPr/>
          <a:lstStyle/>
          <a:p>
            <a:fld id="{CEBF5958-40CA-4D15-9095-9B1704D42957}"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fld id="{1F8D779D-E686-4147-8B5E-A52CF3DCDD39}" type="datetime5">
              <a:rPr lang="en-US"/>
              <a:pPr>
                <a:defRPr/>
              </a:pPr>
              <a:t>15-Jan-18</a:t>
            </a:fld>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FD736336-8502-47D4-BF02-FFB964663E13}"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70FBA56-69D6-44EB-9F22-ED0206E5416F}"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58083C-5E2B-40C2-9BF6-4FFEDC6E6F83}"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31CED8CB-106F-4C4D-A194-5F0A0AF2EF10}"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5C3781F-C7CC-4633-885C-DC4E0D325942}"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5950"/>
            <a:ext cx="8178800" cy="417195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44D0E8D9-0E3A-4CD3-83FC-95ED6AF6A561}"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67E53E-25FB-4ED5-BC5E-05FCBC704141}" type="slidenum">
              <a:rPr lang="en-US"/>
              <a:pPr>
                <a:defRPr/>
              </a:pPr>
              <a:t>‹#›</a:t>
            </a:fld>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82C81AA2-A5DB-4C64-B9B6-A38B330AAC3B}" type="datetime5">
              <a:rPr lang="en-US"/>
              <a:pPr>
                <a:defRPr/>
              </a:pPr>
              <a:t>15-Jan-18</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0F648F60-DA36-439B-A440-C3F6A1178800}" type="slidenum">
              <a:rPr lang="en-US"/>
              <a:pPr>
                <a:defRPr/>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9F269E4E-CD60-40D4-AF4A-5E8317D5BF61}" type="datetime5">
              <a:rPr lang="en-US"/>
              <a:pPr>
                <a:defRPr/>
              </a:pPr>
              <a:t>15-Jan-18</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E7EB08E-C6A0-4EEF-86AE-2FB0DEAC579E}" type="slidenum">
              <a:rPr lang="en-US"/>
              <a:pPr>
                <a:defRPr/>
              </a:pPr>
              <a:t>‹#›</a:t>
            </a:fld>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BB434F66-B13A-4601-B910-6F6CB372B92C}" type="datetime5">
              <a:rPr lang="en-US"/>
              <a:pPr>
                <a:defRPr/>
              </a:pPr>
              <a:t>15-Jan-18</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2F534E97-E003-4983-8F57-69F9DA27BDA7}" type="slidenum">
              <a:rPr lang="en-US"/>
              <a:pPr>
                <a:defRPr/>
              </a:pPr>
              <a:t>‹#›</a:t>
            </a:fld>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15474ED4-7868-45FC-ABCD-4E640D2DD620}" type="datetime5">
              <a:rPr lang="en-US"/>
              <a:pPr>
                <a:defRPr/>
              </a:pPr>
              <a:t>15-Jan-18</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8436026-F626-478B-85C2-3880DFFEB218}" type="slidenum">
              <a:rPr lang="en-US"/>
              <a:pPr>
                <a:defRPr/>
              </a:pPr>
              <a:t>‹#›</a:t>
            </a:fld>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AFC2D242-C0F7-4C6E-8C10-201028FD70BD}"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104A852-D30D-4F03-8AB6-8A9EFA6C32F3}"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C64570B-5DFA-4CFD-AD02-65FD4E8CB289}"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72D6F5-CC4D-48E2-94CA-7EE8B9EF4887}"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A59BEA0-88A0-4E29-AA40-B29EB634B4C7}" type="datetime5">
              <a:rPr lang="en-US"/>
              <a:pPr>
                <a:defRPr/>
              </a:pPr>
              <a:t>15-Jan-18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19115FB-58F8-4F6F-9F08-2BD1B59C1BBE}"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74BD1C3-06AC-475C-96D4-045035A4E499}"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68CB705-5A07-499E-A69B-E716233CBF97}"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70BA6918-B1BA-4E94-8FF8-7B85BE6C3964}" type="datetime5">
              <a:rPr lang="en-US"/>
              <a:pPr>
                <a:defRPr/>
              </a:pPr>
              <a:t>15-Jan-18</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424B1D2-CDC3-4B5E-83E2-647254B2F22B}"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75E44A2B-51B4-49F1-A8A6-51F3B77D0F87}" type="datetime5">
              <a:rPr lang="en-US"/>
              <a:pPr>
                <a:defRPr/>
              </a:pPr>
              <a:t>15-Jan-18</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AE48879-B522-446D-82BA-A6A65DCA10B1}"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3536FE9-EFF5-46CC-8595-9185EAE833F7}" type="datetime5">
              <a:rPr lang="en-US"/>
              <a:pPr>
                <a:defRPr/>
              </a:pPr>
              <a:t>15-Jan-18</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3D9331F-1820-4B57-B82F-85DD20EE9437}"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D866760-C9C7-481E-A2FC-4E8AA6509BC2}"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C20500A-D222-480D-90E5-5ED6CF8CF9F1}"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B499A1A-0A80-44A1-ABCA-378A3F69FCF8}" type="datetime5">
              <a:rPr lang="en-US"/>
              <a:pPr>
                <a:defRPr/>
              </a:pPr>
              <a:t>15-Jan-18</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22DDB73-0AE8-443A-87F1-5D4D35DBE796}"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fld id="{1ECAE5DA-C160-489B-8454-362AA0F03ABE}" type="datetime5">
              <a:rPr lang="en-US"/>
              <a:pPr>
                <a:defRPr/>
              </a:pPr>
              <a:t>15-Jan-18</a:t>
            </a:fld>
            <a:endParaRPr 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B07BF942-8011-4710-8CA5-79AC169F0705}" type="slidenum">
              <a:rPr lang="en-US"/>
              <a:pPr>
                <a:defRPr/>
              </a:pPr>
              <a:t>‹#›</a:t>
            </a:fld>
            <a:endParaRPr lang="en-US"/>
          </a:p>
        </p:txBody>
      </p:sp>
      <p:sp>
        <p:nvSpPr>
          <p:cNvPr id="2056" name="Rectangle 8"/>
          <p:cNvSpPr>
            <a:spLocks noChangeArrowheads="1"/>
          </p:cNvSpPr>
          <p:nvPr/>
        </p:nvSpPr>
        <p:spPr bwMode="auto">
          <a:xfrm>
            <a:off x="0" y="1143000"/>
            <a:ext cx="9144000" cy="92075"/>
          </a:xfrm>
          <a:prstGeom prst="rect">
            <a:avLst/>
          </a:prstGeom>
          <a:solidFill>
            <a:srgbClr val="008000"/>
          </a:solidFill>
          <a:ln w="38100">
            <a:noFill/>
            <a:miter lim="800000"/>
            <a:headEnd/>
            <a:tailEnd/>
          </a:ln>
          <a:effectLst/>
        </p:spPr>
        <p:txBody>
          <a:bodyPr lIns="0" tIns="0" rIns="0" bIns="0" anchor="ctr">
            <a:spAutoFit/>
          </a:bodyPr>
          <a:lstStyle/>
          <a:p>
            <a:pPr>
              <a:defRPr/>
            </a:pPr>
            <a:endParaRPr lang="en-US"/>
          </a:p>
        </p:txBody>
      </p:sp>
      <p:sp>
        <p:nvSpPr>
          <p:cNvPr id="2057" name="Rectangle 9"/>
          <p:cNvSpPr>
            <a:spLocks noChangeArrowheads="1"/>
          </p:cNvSpPr>
          <p:nvPr/>
        </p:nvSpPr>
        <p:spPr bwMode="auto">
          <a:xfrm>
            <a:off x="0" y="1295400"/>
            <a:ext cx="9144000" cy="152400"/>
          </a:xfrm>
          <a:prstGeom prst="rect">
            <a:avLst/>
          </a:prstGeom>
          <a:solidFill>
            <a:srgbClr val="008000"/>
          </a:solidFill>
          <a:ln w="38100">
            <a:noFill/>
            <a:miter lim="800000"/>
            <a:headEnd/>
            <a:tailEnd/>
          </a:ln>
          <a:effectLst/>
        </p:spPr>
        <p:txBody>
          <a:bodyPr lIns="0" tIns="0" rIns="0" bIns="0" anchor="ctr">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Lst>
  <p:transition spd="med">
    <p:wipe dir="r"/>
  </p:transition>
  <p:hf hdr="0" ftr="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006600"/>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rgbClr val="006600"/>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rgbClr val="006600"/>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6600"/>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006600"/>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006600"/>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006600"/>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006600"/>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http://thejobs24.com/wp-content/uploads/2015/08/adb-logo-1.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vn/url?sa=i&amp;rct=j&amp;q=&amp;esrc=s&amp;source=images&amp;cd=&amp;cad=rja&amp;uact=8&amp;ved=0ahUKEwj15q-897_YAhXEQ48KHcfvB6QQjRwIBw&amp;url=http://dulichbienvietnam.net/cam-nang/di-du-lich-moc-chau-son-la-vao-thoi-diem-nao/&amp;psig=AOvVaw22yv_bILiWYcowgSSx77dN&amp;ust=1515211055302533"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vn/url?sa=i&amp;rct=j&amp;q=&amp;esrc=s&amp;source=images&amp;cd=&amp;cad=rja&amp;uact=8&amp;ved=0ahUKEwiikozbkNXYAhWGjpQKHZ-wCekQjRwIBw&amp;url=http://hanotour.com.vn/thac-dai-yem-moc-chau-dai-yem-noi-giu-dat-voi-troi&amp;psig=AOvVaw00EwahfFXcocUpbxmBmp6o&amp;ust=1515939411746342"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15-Jan-18</a:t>
            </a:fld>
            <a:endParaRPr lang="en-US" sz="1800" dirty="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1</a:t>
            </a:fld>
            <a:endParaRPr lang="en-US" smtClean="0">
              <a:solidFill>
                <a:srgbClr val="0070C0"/>
              </a:solidFill>
              <a:latin typeface="Arial" pitchFamily="34" charset="0"/>
            </a:endParaRPr>
          </a:p>
        </p:txBody>
      </p:sp>
      <p:graphicFrame>
        <p:nvGraphicFramePr>
          <p:cNvPr id="15" name="Table 14"/>
          <p:cNvGraphicFramePr>
            <a:graphicFrameLocks noGrp="1"/>
          </p:cNvGraphicFramePr>
          <p:nvPr/>
        </p:nvGraphicFramePr>
        <p:xfrm>
          <a:off x="304800" y="304800"/>
          <a:ext cx="8686800" cy="1737360"/>
        </p:xfrm>
        <a:graphic>
          <a:graphicData uri="http://schemas.openxmlformats.org/drawingml/2006/table">
            <a:tbl>
              <a:tblPr firstRow="1" bandRow="1">
                <a:tableStyleId>{93296810-A885-4BE3-A3E7-6D5BEEA58F35}</a:tableStyleId>
              </a:tblPr>
              <a:tblGrid>
                <a:gridCol w="1600200"/>
                <a:gridCol w="5486400"/>
                <a:gridCol w="1600200"/>
              </a:tblGrid>
              <a:tr h="370840">
                <a:tc>
                  <a:txBody>
                    <a:bodyPr/>
                    <a:lstStyle/>
                    <a:p>
                      <a:endParaRPr lang="en-US" baseline="0" dirty="0">
                        <a:solidFill>
                          <a:srgbClr val="000099"/>
                        </a:solidFill>
                      </a:endParaRPr>
                    </a:p>
                  </a:txBody>
                  <a:tcPr>
                    <a:solidFill>
                      <a:schemeClr val="bg1"/>
                    </a:solidFill>
                  </a:tcPr>
                </a:tc>
                <a:tc>
                  <a:txBody>
                    <a:bodyPr/>
                    <a:lstStyle/>
                    <a:p>
                      <a:pPr algn="ctr"/>
                      <a:r>
                        <a:rPr lang="en-US" sz="1800" b="1" kern="1200" dirty="0" smtClean="0">
                          <a:solidFill>
                            <a:srgbClr val="000099"/>
                          </a:solidFill>
                          <a:latin typeface="+mn-lt"/>
                          <a:ea typeface="+mn-ea"/>
                          <a:cs typeface="+mn-cs"/>
                        </a:rPr>
                        <a:t>DỰ ÁN HỖ TRỢ NÔNG NGHIỆP CÁC BON THẤP L2968 - VIE (SF)</a:t>
                      </a:r>
                    </a:p>
                    <a:p>
                      <a:pPr algn="ctr"/>
                      <a:r>
                        <a:rPr lang="en-US" sz="1800" b="1" kern="1200" dirty="0" smtClean="0">
                          <a:solidFill>
                            <a:srgbClr val="000099"/>
                          </a:solidFill>
                          <a:latin typeface="+mn-lt"/>
                          <a:ea typeface="+mn-ea"/>
                          <a:cs typeface="+mn-cs"/>
                        </a:rPr>
                        <a:t>LOW CARBON AGRICULTURAL SUPPORT PROJECT</a:t>
                      </a:r>
                    </a:p>
                    <a:p>
                      <a:pPr algn="ctr"/>
                      <a:r>
                        <a:rPr lang="en-US" sz="1800" b="1" kern="1200" dirty="0" smtClean="0">
                          <a:solidFill>
                            <a:srgbClr val="000099"/>
                          </a:solidFill>
                          <a:latin typeface="+mn-lt"/>
                          <a:ea typeface="+mn-ea"/>
                          <a:cs typeface="+mn-cs"/>
                        </a:rPr>
                        <a:t>************</a:t>
                      </a:r>
                    </a:p>
                    <a:p>
                      <a:endParaRPr lang="en-US" baseline="0" dirty="0">
                        <a:solidFill>
                          <a:srgbClr val="000099"/>
                        </a:solidFill>
                      </a:endParaRPr>
                    </a:p>
                  </a:txBody>
                  <a:tcPr>
                    <a:solidFill>
                      <a:schemeClr val="bg1"/>
                    </a:solidFill>
                  </a:tcPr>
                </a:tc>
                <a:tc>
                  <a:txBody>
                    <a:bodyPr/>
                    <a:lstStyle/>
                    <a:p>
                      <a:endParaRPr lang="en-US" baseline="0" dirty="0">
                        <a:solidFill>
                          <a:schemeClr val="bg1"/>
                        </a:solidFill>
                      </a:endParaRPr>
                    </a:p>
                  </a:txBody>
                  <a:tcPr>
                    <a:solidFill>
                      <a:schemeClr val="bg1"/>
                    </a:solidFill>
                  </a:tcPr>
                </a:tc>
              </a:tr>
            </a:tbl>
          </a:graphicData>
        </a:graphic>
      </p:graphicFrame>
      <p:pic>
        <p:nvPicPr>
          <p:cNvPr id="81922" name="Picture 1"/>
          <p:cNvPicPr>
            <a:picLocks noChangeAspect="1" noChangeArrowheads="1"/>
          </p:cNvPicPr>
          <p:nvPr/>
        </p:nvPicPr>
        <p:blipFill>
          <a:blip r:embed="rId2"/>
          <a:srcRect/>
          <a:stretch>
            <a:fillRect/>
          </a:stretch>
        </p:blipFill>
        <p:spPr bwMode="auto">
          <a:xfrm>
            <a:off x="6248400" y="5791200"/>
            <a:ext cx="2690813" cy="803275"/>
          </a:xfrm>
          <a:prstGeom prst="rect">
            <a:avLst/>
          </a:prstGeom>
          <a:noFill/>
        </p:spPr>
      </p:pic>
      <p:pic>
        <p:nvPicPr>
          <p:cNvPr id="81921" name="Picture 7" descr="Description: logo"/>
          <p:cNvPicPr>
            <a:picLocks noChangeArrowheads="1"/>
          </p:cNvPicPr>
          <p:nvPr/>
        </p:nvPicPr>
        <p:blipFill>
          <a:blip r:embed="rId3"/>
          <a:srcRect/>
          <a:stretch>
            <a:fillRect/>
          </a:stretch>
        </p:blipFill>
        <p:spPr bwMode="auto">
          <a:xfrm>
            <a:off x="381000" y="5867400"/>
            <a:ext cx="692150" cy="608013"/>
          </a:xfrm>
          <a:prstGeom prst="rect">
            <a:avLst/>
          </a:prstGeom>
          <a:noFill/>
        </p:spPr>
      </p:pic>
      <p:pic>
        <p:nvPicPr>
          <p:cNvPr id="81924" name="Picture 4" descr="http://thejobs24.com/wp-content/uploads/2015/08/adb-logo-1.jpg"/>
          <p:cNvPicPr>
            <a:picLocks noChangeAspect="1" noChangeArrowheads="1"/>
          </p:cNvPicPr>
          <p:nvPr/>
        </p:nvPicPr>
        <p:blipFill>
          <a:blip r:embed="rId4" r:link="rId5"/>
          <a:srcRect/>
          <a:stretch>
            <a:fillRect/>
          </a:stretch>
        </p:blipFill>
        <p:spPr bwMode="auto">
          <a:xfrm>
            <a:off x="7261225" y="228600"/>
            <a:ext cx="1882775" cy="1409700"/>
          </a:xfrm>
          <a:prstGeom prst="rect">
            <a:avLst/>
          </a:prstGeom>
          <a:noFill/>
        </p:spPr>
      </p:pic>
      <p:pic>
        <p:nvPicPr>
          <p:cNvPr id="81923" name="Picture 3" descr="Logo LCASP_1"/>
          <p:cNvPicPr>
            <a:picLocks noChangeAspect="1" noChangeArrowheads="1"/>
          </p:cNvPicPr>
          <p:nvPr/>
        </p:nvPicPr>
        <p:blipFill>
          <a:blip r:embed="rId6" cstate="print"/>
          <a:srcRect/>
          <a:stretch>
            <a:fillRect/>
          </a:stretch>
        </p:blipFill>
        <p:spPr bwMode="auto">
          <a:xfrm>
            <a:off x="0" y="152400"/>
            <a:ext cx="1030288" cy="1057275"/>
          </a:xfrm>
          <a:prstGeom prst="rect">
            <a:avLst/>
          </a:prstGeom>
          <a:noFill/>
        </p:spPr>
      </p:pic>
      <p:sp>
        <p:nvSpPr>
          <p:cNvPr id="819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6" name="Rectangle 6"/>
          <p:cNvSpPr>
            <a:spLocks noChangeArrowheads="1"/>
          </p:cNvSpPr>
          <p:nvPr/>
        </p:nvSpPr>
        <p:spPr bwMode="auto">
          <a:xfrm>
            <a:off x="533400" y="2362200"/>
            <a:ext cx="8229600"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HỘI NGHỊ</a:t>
            </a:r>
            <a:endParaRPr kumimoji="0" lang="en-US" sz="32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TỔNG KẾT HOẠT ĐỘNG 2017 VÀ KẾ HOẠCH NĂM 2018 </a:t>
            </a: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CỦA TƯ VẤN DỰ ÁN LCASP</a:t>
            </a: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WORKSHOP ON</a:t>
            </a:r>
            <a:endParaRPr kumimoji="0" lang="en-US" sz="32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REVIEWING PROJECT MANAGEMENT CONSULTING ACTIVITIES FOR 2017 AND PLANNING FOR 2018</a:t>
            </a: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300" b="1" dirty="0" smtClean="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300" b="1" dirty="0" smtClean="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300" b="1" dirty="0" smtClean="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Moc</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Chau</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-Son La, 15</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th</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Jan 2018</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7" name="Rectangle 7"/>
          <p:cNvSpPr>
            <a:spLocks noChangeArrowheads="1"/>
          </p:cNvSpPr>
          <p:nvPr/>
        </p:nvSpPr>
        <p:spPr bwMode="auto">
          <a:xfrm>
            <a:off x="1143000" y="5943600"/>
            <a:ext cx="2514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Agrifood</a:t>
            </a:r>
            <a:r>
              <a:rPr kumimoji="0" lang="en-US" sz="18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Consulting International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10</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Hợp</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phần</a:t>
            </a:r>
            <a:r>
              <a:rPr lang="en-US" sz="3000" dirty="0" smtClean="0">
                <a:solidFill>
                  <a:srgbClr val="000099"/>
                </a:solidFill>
                <a:latin typeface="Arial" pitchFamily="34" charset="0"/>
              </a:rPr>
              <a:t> 1 (</a:t>
            </a:r>
            <a:r>
              <a:rPr lang="en-US" sz="3000" dirty="0" err="1" smtClean="0">
                <a:solidFill>
                  <a:srgbClr val="000099"/>
                </a:solidFill>
                <a:latin typeface="Arial" pitchFamily="34" charset="0"/>
              </a:rPr>
              <a:t>Tiếp</a:t>
            </a:r>
            <a:r>
              <a:rPr lang="en-US" sz="3000" dirty="0" smtClean="0">
                <a:solidFill>
                  <a:srgbClr val="000099"/>
                </a:solidFill>
                <a:latin typeface="Arial" pitchFamily="34" charset="0"/>
              </a:rPr>
              <a:t>)</a:t>
            </a:r>
          </a:p>
        </p:txBody>
      </p:sp>
      <p:sp>
        <p:nvSpPr>
          <p:cNvPr id="25605" name="Rectangle 3"/>
          <p:cNvSpPr>
            <a:spLocks noGrp="1" noChangeArrowheads="1"/>
          </p:cNvSpPr>
          <p:nvPr>
            <p:ph type="body" idx="1"/>
          </p:nvPr>
        </p:nvSpPr>
        <p:spPr>
          <a:xfrm>
            <a:off x="609600" y="1447800"/>
            <a:ext cx="8077200" cy="4171950"/>
          </a:xfrm>
        </p:spPr>
        <p:txBody>
          <a:bodyPr/>
          <a:lstStyle/>
          <a:p>
            <a:pPr marL="457200" indent="-457200">
              <a:spcBef>
                <a:spcPts val="1200"/>
              </a:spcBef>
              <a:buFont typeface="+mj-lt"/>
              <a:buAutoNum type="arabicPeriod" startAt="4"/>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triển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dựng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KSH qui </a:t>
            </a:r>
            <a:r>
              <a:rPr lang="en-US" sz="2200" dirty="0" err="1" smtClean="0">
                <a:latin typeface="Arial" pitchFamily="34" charset="0"/>
                <a:cs typeface="Arial" pitchFamily="34" charset="0"/>
              </a:rPr>
              <a:t>mô</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vừa</a:t>
            </a:r>
            <a:r>
              <a:rPr lang="en-US" sz="2200" dirty="0" smtClean="0">
                <a:latin typeface="Arial" pitchFamily="34" charset="0"/>
                <a:cs typeface="Arial" pitchFamily="34" charset="0"/>
              </a:rPr>
              <a:t> (50 </a:t>
            </a:r>
            <a:r>
              <a:rPr lang="en-US" sz="2200" dirty="0" err="1" smtClean="0">
                <a:latin typeface="Arial" pitchFamily="34" charset="0"/>
                <a:cs typeface="Arial" pitchFamily="34" charset="0"/>
              </a:rPr>
              <a:t>triệu</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định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tiêu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lựa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chọn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hộ</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chỉ</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tiêu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trong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lý</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TK. </a:t>
            </a:r>
            <a:r>
              <a:rPr lang="en-US" sz="2200" dirty="0" err="1" smtClean="0">
                <a:latin typeface="Arial" pitchFamily="34" charset="0"/>
                <a:cs typeface="Arial" pitchFamily="34" charset="0"/>
              </a:rPr>
              <a:t>Đã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27/49 (LC:5, BG:3, NĐ:1, HT:9, BĐ:1, TG:3, BT: 3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ST: 2)</a:t>
            </a:r>
            <a:endParaRPr lang="vi-VN" sz="2200" dirty="0" smtClean="0">
              <a:latin typeface="Arial" pitchFamily="34" charset="0"/>
              <a:cs typeface="Arial" pitchFamily="34" charset="0"/>
            </a:endParaRPr>
          </a:p>
          <a:p>
            <a:pPr marL="457200" indent="-457200">
              <a:spcBef>
                <a:spcPts val="1200"/>
              </a:spcBef>
              <a:buFont typeface="+mj-lt"/>
              <a:buAutoNum type="arabicPeriod" startAt="4"/>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thiết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lý</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quá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sinh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học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Cung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cấp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thiết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1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qui </a:t>
            </a:r>
            <a:r>
              <a:rPr lang="en-US" sz="2200" dirty="0" err="1" smtClean="0">
                <a:latin typeface="Arial" pitchFamily="34" charset="0"/>
                <a:cs typeface="Arial" pitchFamily="34" charset="0"/>
              </a:rPr>
              <a:t>mô</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vừa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1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qui </a:t>
            </a:r>
            <a:r>
              <a:rPr lang="en-US" sz="2200" dirty="0" err="1" smtClean="0">
                <a:latin typeface="Arial" pitchFamily="34" charset="0"/>
                <a:cs typeface="Arial" pitchFamily="34" charset="0"/>
              </a:rPr>
              <a:t>mô</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nhỏ</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Hòa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Phú</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Thọ</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thông</a:t>
            </a:r>
            <a:r>
              <a:rPr lang="en-US" sz="2200" dirty="0" smtClean="0">
                <a:latin typeface="Arial" pitchFamily="34" charset="0"/>
                <a:cs typeface="Arial" pitchFamily="34" charset="0"/>
              </a:rPr>
              <a:t> qua CPMU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PPMU </a:t>
            </a:r>
            <a:r>
              <a:rPr lang="en-US" sz="2200" dirty="0" err="1" smtClean="0">
                <a:latin typeface="Arial" pitchFamily="34" charset="0"/>
                <a:cs typeface="Arial" pitchFamily="34" charset="0"/>
              </a:rPr>
              <a:t>Phú</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Thọ</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thống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thực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tổ</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chức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tập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huấn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dựng</a:t>
            </a:r>
            <a:r>
              <a:rPr lang="en-US" sz="2200" dirty="0" smtClean="0">
                <a:latin typeface="Arial" pitchFamily="34" charset="0"/>
                <a:cs typeface="Arial" pitchFamily="34" charset="0"/>
              </a:rPr>
              <a:t> 2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endParaRPr lang="en-US" sz="2200" dirty="0" smtClean="0">
              <a:latin typeface="Arial" pitchFamily="34" charset="0"/>
              <a:cs typeface="Arial" pitchFamily="34" charset="0"/>
            </a:endParaRPr>
          </a:p>
          <a:p>
            <a:pPr marL="457200" indent="-457200">
              <a:spcBef>
                <a:spcPts val="1200"/>
              </a:spcBef>
              <a:buFont typeface="+mj-lt"/>
              <a:buAutoNum type="arabicPeriod" startAt="4"/>
            </a:pPr>
            <a:r>
              <a:rPr lang="en-US" sz="2200" dirty="0" err="1" smtClean="0">
                <a:latin typeface="Arial" pitchFamily="34" charset="0"/>
                <a:cs typeface="Arial" pitchFamily="34" charset="0"/>
              </a:rPr>
              <a:t>Thiết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hệ</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thống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lắng</a:t>
            </a:r>
            <a:r>
              <a:rPr lang="en-US" sz="2200" dirty="0" smtClean="0">
                <a:latin typeface="Arial" pitchFamily="34" charset="0"/>
                <a:cs typeface="Arial" pitchFamily="34" charset="0"/>
              </a:rPr>
              <a:t> 4 </a:t>
            </a:r>
            <a:r>
              <a:rPr lang="en-US" sz="2200" dirty="0" err="1" smtClean="0">
                <a:latin typeface="Arial" pitchFamily="34" charset="0"/>
                <a:cs typeface="Arial" pitchFamily="34" charset="0"/>
              </a:rPr>
              <a:t>ngăn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điểm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Hải</a:t>
            </a:r>
            <a:r>
              <a:rPr lang="en-US" sz="2200" dirty="0" smtClean="0">
                <a:latin typeface="Arial" pitchFamily="34" charset="0"/>
                <a:cs typeface="Arial" pitchFamily="34" charset="0"/>
              </a:rPr>
              <a:t> An, Nam </a:t>
            </a:r>
            <a:r>
              <a:rPr lang="en-US" sz="2200" dirty="0" err="1" smtClean="0">
                <a:latin typeface="Arial" pitchFamily="34" charset="0"/>
                <a:cs typeface="Arial" pitchFamily="34" charset="0"/>
              </a:rPr>
              <a:t>Định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trên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sở</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khảo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mô</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hình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lắng</a:t>
            </a:r>
            <a:r>
              <a:rPr lang="en-US" sz="2200" dirty="0" smtClean="0">
                <a:latin typeface="Arial" pitchFamily="34" charset="0"/>
                <a:cs typeface="Arial" pitchFamily="34" charset="0"/>
              </a:rPr>
              <a:t> 10 </a:t>
            </a:r>
            <a:r>
              <a:rPr lang="en-US" sz="2200" dirty="0" err="1" smtClean="0">
                <a:latin typeface="Arial" pitchFamily="34" charset="0"/>
                <a:cs typeface="Arial" pitchFamily="34" charset="0"/>
              </a:rPr>
              <a:t>ngăn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Yên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Hồng</a:t>
            </a:r>
            <a:r>
              <a:rPr lang="en-US" sz="2200" dirty="0" smtClean="0">
                <a:latin typeface="Arial" pitchFamily="34" charset="0"/>
                <a:cs typeface="Arial" pitchFamily="34" charset="0"/>
              </a:rPr>
              <a:t>-Ý </a:t>
            </a:r>
            <a:r>
              <a:rPr lang="en-US" sz="2200" dirty="0" err="1" smtClean="0">
                <a:latin typeface="Arial" pitchFamily="34" charset="0"/>
                <a:cs typeface="Arial" pitchFamily="34" charset="0"/>
              </a:rPr>
              <a:t>Yên</a:t>
            </a:r>
            <a:r>
              <a:rPr lang="en-US" sz="2200" dirty="0" smtClean="0">
                <a:latin typeface="Arial" pitchFamily="34" charset="0"/>
                <a:cs typeface="Arial" pitchFamily="34" charset="0"/>
              </a:rPr>
              <a:t>-Nam </a:t>
            </a:r>
            <a:r>
              <a:rPr lang="en-US" sz="2200" dirty="0" err="1" smtClean="0">
                <a:latin typeface="Arial" pitchFamily="34" charset="0"/>
                <a:cs typeface="Arial" pitchFamily="34" charset="0"/>
              </a:rPr>
              <a:t>Định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hệ</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thống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bể</a:t>
            </a:r>
            <a:r>
              <a:rPr lang="en-US" sz="2200" dirty="0" smtClean="0">
                <a:latin typeface="Arial" pitchFamily="34" charset="0"/>
                <a:cs typeface="Arial" pitchFamily="34" charset="0"/>
              </a:rPr>
              <a:t> 2 </a:t>
            </a:r>
            <a:r>
              <a:rPr lang="en-US" sz="2200" dirty="0" err="1" smtClean="0">
                <a:latin typeface="Arial" pitchFamily="34" charset="0"/>
                <a:cs typeface="Arial" pitchFamily="34" charset="0"/>
              </a:rPr>
              <a:t>ngăn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 “Wetland” </a:t>
            </a:r>
            <a:r>
              <a:rPr lang="en-US" sz="2200" dirty="0" err="1" smtClean="0">
                <a:latin typeface="Arial" pitchFamily="34" charset="0"/>
                <a:cs typeface="Arial" pitchFamily="34" charset="0"/>
              </a:rPr>
              <a:t>tại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Trực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Trưc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Ninh</a:t>
            </a:r>
            <a:r>
              <a:rPr lang="en-US" sz="2200" dirty="0" smtClean="0">
                <a:latin typeface="Arial" pitchFamily="34" charset="0"/>
                <a:cs typeface="Arial" pitchFamily="34" charset="0"/>
              </a:rPr>
              <a:t>, Nam </a:t>
            </a:r>
            <a:r>
              <a:rPr lang="en-US" sz="2200" dirty="0" err="1" smtClean="0">
                <a:latin typeface="Arial" pitchFamily="34" charset="0"/>
                <a:cs typeface="Arial" pitchFamily="34" charset="0"/>
              </a:rPr>
              <a:t>Định</a:t>
            </a:r>
            <a:r>
              <a:rPr lang="en-US" sz="2200" dirty="0" smtClean="0">
                <a:latin typeface="Arial" pitchFamily="34" charset="0"/>
                <a:cs typeface="Arial" pitchFamily="34" charset="0"/>
              </a:rPr>
              <a:t>.</a:t>
            </a:r>
          </a:p>
          <a:p>
            <a:pPr marL="457200" indent="-457200">
              <a:spcBef>
                <a:spcPts val="1200"/>
              </a:spcBef>
              <a:buFont typeface="+mj-lt"/>
              <a:buAutoNum type="arabicPeriod" startAt="4"/>
            </a:pPr>
            <a:endParaRPr lang="en-US" sz="2000" dirty="0" smtClean="0"/>
          </a:p>
          <a:p>
            <a:pPr marL="457200" indent="-457200">
              <a:spcBef>
                <a:spcPts val="1200"/>
              </a:spcBef>
              <a:buFont typeface="+mj-lt"/>
              <a:buAutoNum type="arabicPeriod" startAt="4"/>
            </a:pPr>
            <a:endParaRPr lang="vi-VN" sz="2000" dirty="0" smtClean="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11</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Hợp</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phần</a:t>
            </a:r>
            <a:r>
              <a:rPr lang="en-US" sz="3000" dirty="0" smtClean="0">
                <a:solidFill>
                  <a:srgbClr val="000099"/>
                </a:solidFill>
                <a:latin typeface="Arial" pitchFamily="34" charset="0"/>
              </a:rPr>
              <a:t> 1 (</a:t>
            </a:r>
            <a:r>
              <a:rPr lang="en-US" sz="3000" dirty="0" err="1" smtClean="0">
                <a:solidFill>
                  <a:srgbClr val="000099"/>
                </a:solidFill>
                <a:latin typeface="Arial" pitchFamily="34" charset="0"/>
              </a:rPr>
              <a:t>Tiếp</a:t>
            </a:r>
            <a:r>
              <a:rPr lang="en-US" sz="3000" dirty="0" smtClean="0">
                <a:solidFill>
                  <a:srgbClr val="000099"/>
                </a:solidFill>
                <a:latin typeface="Arial" pitchFamily="34" charset="0"/>
              </a:rPr>
              <a:t>)</a:t>
            </a:r>
          </a:p>
        </p:txBody>
      </p:sp>
      <p:sp>
        <p:nvSpPr>
          <p:cNvPr id="25605" name="Rectangle 3"/>
          <p:cNvSpPr>
            <a:spLocks noGrp="1" noChangeArrowheads="1"/>
          </p:cNvSpPr>
          <p:nvPr>
            <p:ph type="body" idx="1"/>
          </p:nvPr>
        </p:nvSpPr>
        <p:spPr>
          <a:xfrm>
            <a:off x="762000" y="1600200"/>
            <a:ext cx="7391400" cy="4171950"/>
          </a:xfrm>
        </p:spPr>
        <p:txBody>
          <a:bodyPr/>
          <a:lstStyle/>
          <a:p>
            <a:pPr marL="457200" indent="-457200">
              <a:spcBef>
                <a:spcPts val="1200"/>
              </a:spcBef>
              <a:buFont typeface="+mj-lt"/>
              <a:buAutoNum type="arabicPeriod" startAt="7"/>
            </a:pPr>
            <a:r>
              <a:rPr lang="en-US" sz="2200" dirty="0" err="1" smtClean="0">
                <a:latin typeface="Arial" pitchFamily="34" charset="0"/>
                <a:cs typeface="Arial" pitchFamily="34" charset="0"/>
              </a:rPr>
              <a:t>Khảo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đề</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xuất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pháp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dụng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nước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sau</a:t>
            </a:r>
            <a:r>
              <a:rPr lang="en-US" sz="2200" dirty="0" smtClean="0">
                <a:latin typeface="Arial" pitchFamily="34" charset="0"/>
                <a:cs typeface="Arial" pitchFamily="34" charset="0"/>
              </a:rPr>
              <a:t> KSH </a:t>
            </a:r>
            <a:r>
              <a:rPr lang="en-US" sz="2200" dirty="0" err="1" smtClean="0">
                <a:latin typeface="Arial" pitchFamily="34" charset="0"/>
                <a:cs typeface="Arial" pitchFamily="34" charset="0"/>
              </a:rPr>
              <a:t>để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tưới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trồng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Bắc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Giang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Phú</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Thọ</a:t>
            </a:r>
            <a:endParaRPr lang="en-US" sz="2200" dirty="0" smtClean="0">
              <a:latin typeface="Arial" pitchFamily="34" charset="0"/>
              <a:cs typeface="Arial" pitchFamily="34" charset="0"/>
            </a:endParaRPr>
          </a:p>
          <a:p>
            <a:pPr marL="457200" indent="-457200">
              <a:spcBef>
                <a:spcPts val="1200"/>
              </a:spcBef>
              <a:buFont typeface="+mj-lt"/>
              <a:buAutoNum type="arabicPeriod" startAt="7"/>
            </a:pPr>
            <a:r>
              <a:rPr lang="en-US" sz="2200" dirty="0" err="1" smtClean="0">
                <a:latin typeface="Arial" pitchFamily="34" charset="0"/>
                <a:cs typeface="Arial" pitchFamily="34" charset="0"/>
              </a:rPr>
              <a:t>Gói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thầu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số</a:t>
            </a:r>
            <a:r>
              <a:rPr lang="en-US" sz="2200" dirty="0" smtClean="0">
                <a:latin typeface="Arial" pitchFamily="34" charset="0"/>
                <a:cs typeface="Arial" pitchFamily="34" charset="0"/>
              </a:rPr>
              <a:t> 14: </a:t>
            </a: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dựng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hồ</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thầu</a:t>
            </a:r>
            <a:r>
              <a:rPr lang="en-US" sz="2200" dirty="0" smtClean="0">
                <a:latin typeface="Arial" pitchFamily="34" charset="0"/>
                <a:cs typeface="Arial" pitchFamily="34" charset="0"/>
              </a:rPr>
              <a:t> (</a:t>
            </a:r>
            <a:r>
              <a:rPr lang="vi-VN" sz="2200" dirty="0" smtClean="0">
                <a:latin typeface="Arial" pitchFamily="34" charset="0"/>
                <a:cs typeface="Arial" pitchFamily="34" charset="0"/>
              </a:rPr>
              <a:t>Đã ký hợp đồng</a:t>
            </a:r>
            <a:r>
              <a:rPr lang="en-US" sz="2200" dirty="0" smtClean="0">
                <a:latin typeface="Arial" pitchFamily="34" charset="0"/>
                <a:cs typeface="Arial" pitchFamily="34" charset="0"/>
              </a:rPr>
              <a:t>,</a:t>
            </a:r>
            <a:r>
              <a:rPr lang="vi-VN" sz="2200" dirty="0" smtClean="0">
                <a:latin typeface="Arial" pitchFamily="34" charset="0"/>
                <a:cs typeface="Arial" pitchFamily="34" charset="0"/>
              </a:rPr>
              <a:t> </a:t>
            </a:r>
            <a:r>
              <a:rPr lang="en-US" sz="2200" dirty="0" smtClean="0">
                <a:latin typeface="Arial" pitchFamily="34" charset="0"/>
                <a:cs typeface="Arial" pitchFamily="34" charset="0"/>
              </a:rPr>
              <a:t>đ</a:t>
            </a:r>
            <a:r>
              <a:rPr lang="vi-VN" sz="2200" dirty="0" smtClean="0">
                <a:latin typeface="Arial" pitchFamily="34" charset="0"/>
                <a:cs typeface="Arial" pitchFamily="34" charset="0"/>
              </a:rPr>
              <a:t>ang thực hiện</a:t>
            </a:r>
            <a:r>
              <a:rPr lang="en-US" sz="2200" dirty="0" smtClean="0">
                <a:latin typeface="Arial" pitchFamily="34" charset="0"/>
                <a:cs typeface="Arial" pitchFamily="34" charset="0"/>
              </a:rPr>
              <a:t>)</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12</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Hợp</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phần</a:t>
            </a:r>
            <a:r>
              <a:rPr lang="en-US" sz="3000" dirty="0" smtClean="0">
                <a:solidFill>
                  <a:srgbClr val="000099"/>
                </a:solidFill>
                <a:latin typeface="Arial" pitchFamily="34" charset="0"/>
              </a:rPr>
              <a:t> 2</a:t>
            </a:r>
          </a:p>
        </p:txBody>
      </p:sp>
      <p:sp>
        <p:nvSpPr>
          <p:cNvPr id="25605" name="Rectangle 3"/>
          <p:cNvSpPr>
            <a:spLocks noGrp="1" noChangeArrowheads="1"/>
          </p:cNvSpPr>
          <p:nvPr>
            <p:ph type="body" idx="1"/>
          </p:nvPr>
        </p:nvSpPr>
        <p:spPr>
          <a:xfrm>
            <a:off x="762000" y="1600200"/>
            <a:ext cx="7391400" cy="4171950"/>
          </a:xfrm>
        </p:spPr>
        <p:txBody>
          <a:bodyPr/>
          <a:lstStyle/>
          <a:p>
            <a:pPr marL="457200" indent="-457200">
              <a:spcBef>
                <a:spcPts val="1200"/>
              </a:spcBef>
              <a:buFont typeface="+mj-lt"/>
              <a:buAutoNum type="arabicPeriod"/>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CPMU </a:t>
            </a:r>
            <a:r>
              <a:rPr lang="en-US" sz="2200" dirty="0" err="1" smtClean="0">
                <a:latin typeface="Arial" pitchFamily="34" charset="0"/>
                <a:cs typeface="Arial" pitchFamily="34" charset="0"/>
              </a:rPr>
              <a:t>trong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thiệu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gói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tín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dụng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dựng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KSH</a:t>
            </a:r>
          </a:p>
          <a:p>
            <a:pPr marL="457200" indent="-457200">
              <a:spcBef>
                <a:spcPts val="1200"/>
              </a:spcBef>
              <a:buFont typeface="+mj-lt"/>
              <a:buAutoNum type="arabicPeriod"/>
            </a:pPr>
            <a:r>
              <a:rPr lang="en-US" sz="2200" dirty="0" err="1" smtClean="0">
                <a:latin typeface="Arial" pitchFamily="34" charset="0"/>
                <a:cs typeface="Arial" pitchFamily="34" charset="0"/>
              </a:rPr>
              <a:t>Phối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10 </a:t>
            </a:r>
            <a:r>
              <a:rPr lang="en-US" sz="2200" dirty="0" err="1" smtClean="0">
                <a:latin typeface="Arial" pitchFamily="34" charset="0"/>
                <a:cs typeface="Arial" pitchFamily="34" charset="0"/>
              </a:rPr>
              <a:t>tỉnh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tổ</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chức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những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thách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thức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khó</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trong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việc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người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vay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vốn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đặc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biệt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là</a:t>
            </a:r>
            <a:r>
              <a:rPr lang="en-US" sz="2200" dirty="0" smtClean="0">
                <a:latin typeface="Arial" pitchFamily="34" charset="0"/>
                <a:cs typeface="Arial" pitchFamily="34" charset="0"/>
              </a:rPr>
              <a:t> DTTS</a:t>
            </a:r>
          </a:p>
          <a:p>
            <a:pPr marL="457200" indent="-457200">
              <a:spcBef>
                <a:spcPts val="1200"/>
              </a:spcBef>
              <a:buFont typeface="+mj-lt"/>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13</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Nghiên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cứu</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00200"/>
            <a:ext cx="7848600" cy="4171950"/>
          </a:xfrm>
        </p:spPr>
        <p:txBody>
          <a:bodyPr/>
          <a:lstStyle/>
          <a:p>
            <a:pPr marL="457200" indent="-457200">
              <a:buFont typeface="+mj-lt"/>
              <a:buAutoNum type="arabicPeriod"/>
            </a:pPr>
            <a:r>
              <a:rPr lang="sq-AL" sz="2400" dirty="0" smtClean="0"/>
              <a:t>Gói thầu số 25 (N</a:t>
            </a:r>
            <a:r>
              <a:rPr lang="en-US" sz="2400" dirty="0" smtClean="0"/>
              <a:t>/</a:t>
            </a:r>
            <a:r>
              <a:rPr lang="sq-AL" sz="2400" dirty="0" smtClean="0"/>
              <a:t>cứu s</a:t>
            </a:r>
            <a:r>
              <a:rPr lang="en-US" sz="2400" dirty="0" smtClean="0"/>
              <a:t>/x</a:t>
            </a:r>
            <a:r>
              <a:rPr lang="sq-AL" sz="2400" dirty="0" smtClean="0"/>
              <a:t> phân h</a:t>
            </a:r>
            <a:r>
              <a:rPr lang="en-US" sz="2400" dirty="0" smtClean="0"/>
              <a:t>/</a:t>
            </a:r>
            <a:r>
              <a:rPr lang="sq-AL" sz="2400" dirty="0" smtClean="0"/>
              <a:t>cơ từ chất thải chăn nuôi và phụ phẩm </a:t>
            </a:r>
            <a:r>
              <a:rPr lang="en-US" sz="2400" dirty="0" smtClean="0"/>
              <a:t>KSH</a:t>
            </a:r>
            <a:r>
              <a:rPr lang="sq-AL" sz="2400" dirty="0" smtClean="0"/>
              <a:t> theo chuỗi giá trị</a:t>
            </a:r>
            <a:r>
              <a:rPr lang="en-US" sz="2400" dirty="0" smtClean="0"/>
              <a:t>)</a:t>
            </a:r>
            <a:r>
              <a:rPr lang="sq-AL" sz="2400" dirty="0" smtClean="0"/>
              <a:t> và</a:t>
            </a:r>
            <a:r>
              <a:rPr lang="en-US" sz="2400" dirty="0" smtClean="0"/>
              <a:t> </a:t>
            </a:r>
            <a:r>
              <a:rPr lang="en-US" sz="2400" dirty="0" err="1" smtClean="0"/>
              <a:t>gói</a:t>
            </a:r>
            <a:r>
              <a:rPr lang="en-US" sz="2400" dirty="0" smtClean="0"/>
              <a:t> 26 (</a:t>
            </a:r>
            <a:r>
              <a:rPr lang="sq-AL" sz="2400" dirty="0" smtClean="0"/>
              <a:t>N</a:t>
            </a:r>
            <a:r>
              <a:rPr lang="en-US" sz="2400" dirty="0" smtClean="0"/>
              <a:t>/</a:t>
            </a:r>
            <a:r>
              <a:rPr lang="sq-AL" sz="2400" dirty="0" smtClean="0"/>
              <a:t>cứu cải thiện công nghệ </a:t>
            </a:r>
            <a:r>
              <a:rPr lang="en-US" sz="2400" dirty="0" smtClean="0"/>
              <a:t>KSH</a:t>
            </a:r>
            <a:r>
              <a:rPr lang="sq-AL" sz="2400" dirty="0" smtClean="0"/>
              <a:t> và sử dụng hiệu quả khí </a:t>
            </a:r>
            <a:r>
              <a:rPr lang="en-US" sz="2400" dirty="0" smtClean="0"/>
              <a:t>gas</a:t>
            </a:r>
            <a:r>
              <a:rPr lang="sq-AL" sz="2400" dirty="0" smtClean="0"/>
              <a:t> theo chuỗi giá trị): đã trao thầu.</a:t>
            </a:r>
            <a:endParaRPr lang="en-US" sz="2400" dirty="0" smtClean="0"/>
          </a:p>
          <a:p>
            <a:pPr marL="457200" indent="-457200">
              <a:buFont typeface="+mj-lt"/>
              <a:buAutoNum type="arabicPeriod"/>
            </a:pPr>
            <a:r>
              <a:rPr lang="sq-AL" sz="2400" dirty="0" smtClean="0"/>
              <a:t>Gói thầu số 27 (N</a:t>
            </a:r>
            <a:r>
              <a:rPr lang="en-US" sz="2400" dirty="0" smtClean="0"/>
              <a:t>/</a:t>
            </a:r>
            <a:r>
              <a:rPr lang="sq-AL" sz="2400" dirty="0" smtClean="0"/>
              <a:t>cứu công nghệ chăn nuôi lợn tiết kiệm nước</a:t>
            </a:r>
            <a:r>
              <a:rPr lang="en-US" sz="2400" dirty="0" smtClean="0"/>
              <a:t>)</a:t>
            </a:r>
            <a:r>
              <a:rPr lang="sq-AL" sz="2400" dirty="0" smtClean="0"/>
              <a:t> và</a:t>
            </a:r>
            <a:r>
              <a:rPr lang="en-US" sz="2400" dirty="0" smtClean="0"/>
              <a:t> </a:t>
            </a:r>
            <a:r>
              <a:rPr lang="en-US" sz="2400" dirty="0" err="1" smtClean="0"/>
              <a:t>gói</a:t>
            </a:r>
            <a:r>
              <a:rPr lang="en-US" sz="2400" dirty="0" smtClean="0"/>
              <a:t> 28 (</a:t>
            </a:r>
            <a:r>
              <a:rPr lang="sq-AL" sz="2400" dirty="0" smtClean="0"/>
              <a:t>Nghiên cứu sử dụng hiệu quả chất thải trồng trọt theo chuỗi giá trị): CPMU đang trình Ban </a:t>
            </a:r>
            <a:r>
              <a:rPr lang="en-US" sz="2400" dirty="0" smtClean="0"/>
              <a:t>APMB</a:t>
            </a:r>
            <a:r>
              <a:rPr lang="sq-AL" sz="2400" dirty="0" smtClean="0"/>
              <a:t> kết quả đánh giá đề xuất tài chính và xếp hạng đánh giá.</a:t>
            </a:r>
            <a:endParaRPr lang="en-US" sz="2400" dirty="0" smtClean="0"/>
          </a:p>
          <a:p>
            <a:pPr marL="457200" indent="-457200">
              <a:spcBef>
                <a:spcPts val="1200"/>
              </a:spcBef>
              <a:buFont typeface="+mj-lt"/>
              <a:buAutoNum type="arabicPeriod"/>
            </a:pPr>
            <a:r>
              <a:rPr lang="sq-AL" sz="2400" dirty="0" smtClean="0"/>
              <a:t>Gói thầu số 29 (Nghiên cứu xử lý bùn thải ở các ao nuôi tôm): CPMU đang đánh giá hồ sơ đề xuất </a:t>
            </a:r>
            <a:r>
              <a:rPr lang="en-US" sz="2400" dirty="0" smtClean="0"/>
              <a:t>KT</a:t>
            </a:r>
            <a:r>
              <a:rPr lang="sq-AL" sz="2400" dirty="0" smtClean="0"/>
              <a:t>.</a:t>
            </a: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14</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Nghiên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cứu</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524000"/>
            <a:ext cx="7848600" cy="4171950"/>
          </a:xfrm>
        </p:spPr>
        <p:txBody>
          <a:bodyPr/>
          <a:lstStyle/>
          <a:p>
            <a:pPr marL="457200" indent="-457200" algn="just">
              <a:spcBef>
                <a:spcPts val="1200"/>
              </a:spcBef>
              <a:buFont typeface="+mj-lt"/>
              <a:buAutoNum type="arabicPeriod" startAt="4"/>
            </a:pPr>
            <a:r>
              <a:rPr lang="sq-AL" sz="2200" dirty="0" smtClean="0"/>
              <a:t>Gói thầu số 30 (Nghiên cứu kỹ thuật canh tác giảm phát thải khí nhà kính): ADB và Bộ đã thống nhất hủy do không phù hợp với mục tiêu của dự án. </a:t>
            </a:r>
            <a:endParaRPr lang="en-US" sz="2200" dirty="0" smtClean="0"/>
          </a:p>
          <a:p>
            <a:pPr marL="457200" indent="-457200" algn="just">
              <a:spcBef>
                <a:spcPts val="1200"/>
              </a:spcBef>
              <a:buFont typeface="+mj-lt"/>
              <a:buAutoNum type="arabicPeriod" startAt="4"/>
            </a:pPr>
            <a:r>
              <a:rPr lang="en-US" sz="2200" dirty="0" err="1" smtClean="0"/>
              <a:t>Tư</a:t>
            </a:r>
            <a:r>
              <a:rPr lang="en-US" sz="2200" dirty="0" smtClean="0"/>
              <a:t> </a:t>
            </a:r>
            <a:r>
              <a:rPr lang="en-US" sz="2200" dirty="0" err="1" smtClean="0"/>
              <a:t>vấn</a:t>
            </a:r>
            <a:r>
              <a:rPr lang="en-US" sz="2200" dirty="0" smtClean="0"/>
              <a:t> </a:t>
            </a:r>
            <a:r>
              <a:rPr lang="en-US" sz="2200" dirty="0" err="1" smtClean="0"/>
              <a:t>hỗ</a:t>
            </a:r>
            <a:r>
              <a:rPr lang="en-US" sz="2200" dirty="0" smtClean="0"/>
              <a:t> </a:t>
            </a:r>
            <a:r>
              <a:rPr lang="en-US" sz="2200" dirty="0" err="1" smtClean="0"/>
              <a:t>trợ</a:t>
            </a:r>
            <a:r>
              <a:rPr lang="en-US" sz="2200" dirty="0" smtClean="0"/>
              <a:t> </a:t>
            </a:r>
            <a:r>
              <a:rPr lang="sq-AL" sz="2200" dirty="0" smtClean="0"/>
              <a:t>CPMU chuẩn bị 02 gói thầu thay thế</a:t>
            </a:r>
            <a:r>
              <a:rPr lang="en-US" sz="2200" dirty="0" smtClean="0"/>
              <a:t>: </a:t>
            </a:r>
            <a:r>
              <a:rPr lang="sq-AL" sz="2200" dirty="0" smtClean="0"/>
              <a:t>gói số 42 </a:t>
            </a:r>
            <a:r>
              <a:rPr lang="en-US" sz="2200" dirty="0" smtClean="0"/>
              <a:t>(</a:t>
            </a:r>
            <a:r>
              <a:rPr lang="en-US" sz="2200" dirty="0" err="1" smtClean="0"/>
              <a:t>Thí</a:t>
            </a:r>
            <a:r>
              <a:rPr lang="en-US" sz="2200" dirty="0" smtClean="0"/>
              <a:t> </a:t>
            </a:r>
            <a:r>
              <a:rPr lang="en-US" sz="2200" dirty="0" err="1" smtClean="0"/>
              <a:t>điểm</a:t>
            </a:r>
            <a:r>
              <a:rPr lang="en-US" sz="2200" dirty="0" smtClean="0"/>
              <a:t> </a:t>
            </a:r>
            <a:r>
              <a:rPr lang="en-US" sz="2200" dirty="0" err="1" smtClean="0"/>
              <a:t>công</a:t>
            </a:r>
            <a:r>
              <a:rPr lang="en-US" sz="2200" dirty="0" smtClean="0"/>
              <a:t> </a:t>
            </a:r>
            <a:r>
              <a:rPr lang="en-US" sz="2200" dirty="0" err="1" smtClean="0"/>
              <a:t>nghệ</a:t>
            </a:r>
            <a:r>
              <a:rPr lang="en-US" sz="2200" dirty="0" smtClean="0"/>
              <a:t> </a:t>
            </a:r>
            <a:r>
              <a:rPr lang="en-US" sz="2200" dirty="0" err="1" smtClean="0"/>
              <a:t>sản</a:t>
            </a:r>
            <a:r>
              <a:rPr lang="en-US" sz="2200" dirty="0" smtClean="0"/>
              <a:t> </a:t>
            </a:r>
            <a:r>
              <a:rPr lang="en-US" sz="2200" dirty="0" err="1" smtClean="0"/>
              <a:t>xuất</a:t>
            </a:r>
            <a:r>
              <a:rPr lang="en-US" sz="2200" dirty="0" smtClean="0"/>
              <a:t> </a:t>
            </a:r>
            <a:r>
              <a:rPr lang="en-US" sz="2200" dirty="0" err="1" smtClean="0"/>
              <a:t>phân</a:t>
            </a:r>
            <a:r>
              <a:rPr lang="en-US" sz="2200" dirty="0" smtClean="0"/>
              <a:t> </a:t>
            </a:r>
            <a:r>
              <a:rPr lang="en-US" sz="2200" dirty="0" err="1" smtClean="0"/>
              <a:t>hữu</a:t>
            </a:r>
            <a:r>
              <a:rPr lang="en-US" sz="2200" dirty="0" smtClean="0"/>
              <a:t> </a:t>
            </a:r>
            <a:r>
              <a:rPr lang="en-US" sz="2200" dirty="0" err="1" smtClean="0"/>
              <a:t>cơ</a:t>
            </a:r>
            <a:r>
              <a:rPr lang="en-US" sz="2200" dirty="0" smtClean="0"/>
              <a:t> </a:t>
            </a:r>
            <a:r>
              <a:rPr lang="en-US" sz="2200" dirty="0" err="1" smtClean="0"/>
              <a:t>khoáng</a:t>
            </a:r>
            <a:r>
              <a:rPr lang="en-US" sz="2200" dirty="0" smtClean="0"/>
              <a:t> </a:t>
            </a:r>
            <a:r>
              <a:rPr lang="en-US" sz="2200" dirty="0" err="1" smtClean="0"/>
              <a:t>chuyên</a:t>
            </a:r>
            <a:r>
              <a:rPr lang="en-US" sz="2200" dirty="0" smtClean="0"/>
              <a:t> </a:t>
            </a:r>
            <a:r>
              <a:rPr lang="en-US" sz="2200" dirty="0" err="1" smtClean="0"/>
              <a:t>dùng</a:t>
            </a:r>
            <a:r>
              <a:rPr lang="en-US" sz="2200" dirty="0" smtClean="0"/>
              <a:t> </a:t>
            </a:r>
            <a:r>
              <a:rPr lang="en-US" sz="2200" dirty="0" err="1" smtClean="0"/>
              <a:t>cho</a:t>
            </a:r>
            <a:r>
              <a:rPr lang="en-US" sz="2200" dirty="0" smtClean="0"/>
              <a:t> </a:t>
            </a:r>
            <a:r>
              <a:rPr lang="en-US" sz="2200" dirty="0" err="1" smtClean="0"/>
              <a:t>cây</a:t>
            </a:r>
            <a:r>
              <a:rPr lang="en-US" sz="2200" dirty="0" smtClean="0"/>
              <a:t> </a:t>
            </a:r>
            <a:r>
              <a:rPr lang="en-US" sz="2200" dirty="0" err="1" smtClean="0"/>
              <a:t>trồng</a:t>
            </a:r>
            <a:r>
              <a:rPr lang="en-US" sz="2200" dirty="0" smtClean="0"/>
              <a:t> </a:t>
            </a:r>
            <a:r>
              <a:rPr lang="en-US" sz="2200" dirty="0" err="1" smtClean="0"/>
              <a:t>chủ</a:t>
            </a:r>
            <a:r>
              <a:rPr lang="en-US" sz="2200" dirty="0" smtClean="0"/>
              <a:t> </a:t>
            </a:r>
            <a:r>
              <a:rPr lang="en-US" sz="2200" dirty="0" err="1" smtClean="0"/>
              <a:t>lực</a:t>
            </a:r>
            <a:r>
              <a:rPr lang="en-US" sz="2200" dirty="0" smtClean="0"/>
              <a:t>  </a:t>
            </a:r>
            <a:r>
              <a:rPr lang="en-US" sz="2200" dirty="0" err="1" smtClean="0"/>
              <a:t>từ</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chăn</a:t>
            </a:r>
            <a:r>
              <a:rPr lang="en-US" sz="2200" dirty="0" smtClean="0"/>
              <a:t> </a:t>
            </a:r>
            <a:r>
              <a:rPr lang="en-US" sz="2200" dirty="0" err="1" smtClean="0"/>
              <a:t>nuôi</a:t>
            </a:r>
            <a:r>
              <a:rPr lang="en-US" sz="2200" dirty="0" smtClean="0"/>
              <a:t> </a:t>
            </a:r>
            <a:r>
              <a:rPr lang="en-US" sz="2200" dirty="0" err="1" smtClean="0"/>
              <a:t>và</a:t>
            </a:r>
            <a:r>
              <a:rPr lang="en-US" sz="2200" dirty="0" smtClean="0"/>
              <a:t> </a:t>
            </a:r>
            <a:r>
              <a:rPr lang="en-US" sz="2200" dirty="0" err="1" smtClean="0"/>
              <a:t>phụ</a:t>
            </a:r>
            <a:r>
              <a:rPr lang="en-US" sz="2200" dirty="0" smtClean="0"/>
              <a:t> </a:t>
            </a:r>
            <a:r>
              <a:rPr lang="en-US" sz="2200" dirty="0" err="1" smtClean="0"/>
              <a:t>phẩm</a:t>
            </a:r>
            <a:r>
              <a:rPr lang="en-US" sz="2200" dirty="0" smtClean="0"/>
              <a:t> </a:t>
            </a:r>
            <a:r>
              <a:rPr lang="en-US" sz="2200" dirty="0" err="1" smtClean="0"/>
              <a:t>khí</a:t>
            </a:r>
            <a:r>
              <a:rPr lang="en-US" sz="2200" dirty="0" smtClean="0"/>
              <a:t> </a:t>
            </a:r>
            <a:r>
              <a:rPr lang="en-US" sz="2200" dirty="0" err="1" smtClean="0"/>
              <a:t>sinh</a:t>
            </a:r>
            <a:r>
              <a:rPr lang="en-US" sz="2200" dirty="0" smtClean="0"/>
              <a:t> </a:t>
            </a:r>
            <a:r>
              <a:rPr lang="en-US" sz="2200" dirty="0" err="1" smtClean="0"/>
              <a:t>học</a:t>
            </a:r>
            <a:r>
              <a:rPr lang="en-US" sz="2200" dirty="0" smtClean="0"/>
              <a:t> ở </a:t>
            </a:r>
            <a:r>
              <a:rPr lang="en-US" sz="2200" dirty="0" err="1" smtClean="0"/>
              <a:t>Việt</a:t>
            </a:r>
            <a:r>
              <a:rPr lang="en-US" sz="2200" dirty="0" smtClean="0"/>
              <a:t> Nam) </a:t>
            </a:r>
            <a:r>
              <a:rPr lang="en-US" sz="2200" dirty="0" err="1" smtClean="0"/>
              <a:t>và</a:t>
            </a:r>
            <a:r>
              <a:rPr lang="en-US" sz="2200" dirty="0" smtClean="0"/>
              <a:t> </a:t>
            </a:r>
            <a:r>
              <a:rPr lang="en-US" sz="2200" dirty="0" err="1" smtClean="0"/>
              <a:t>gói</a:t>
            </a:r>
            <a:r>
              <a:rPr lang="en-US" sz="2200" dirty="0" smtClean="0"/>
              <a:t> 43 (</a:t>
            </a:r>
            <a:r>
              <a:rPr lang="en-US" sz="2200" dirty="0" err="1" smtClean="0"/>
              <a:t>Xây</a:t>
            </a:r>
            <a:r>
              <a:rPr lang="en-US" sz="2200" dirty="0" smtClean="0"/>
              <a:t> </a:t>
            </a:r>
            <a:r>
              <a:rPr lang="en-US" sz="2200" dirty="0" err="1" smtClean="0"/>
              <a:t>dựng</a:t>
            </a:r>
            <a:r>
              <a:rPr lang="en-US" sz="2200" dirty="0" smtClean="0"/>
              <a:t> </a:t>
            </a:r>
            <a:r>
              <a:rPr lang="en-US" sz="2200" dirty="0" err="1" smtClean="0"/>
              <a:t>hệ</a:t>
            </a:r>
            <a:r>
              <a:rPr lang="en-US" sz="2200" dirty="0" smtClean="0"/>
              <a:t> </a:t>
            </a:r>
            <a:r>
              <a:rPr lang="en-US" sz="2200" dirty="0" err="1" smtClean="0"/>
              <a:t>thống</a:t>
            </a:r>
            <a:r>
              <a:rPr lang="en-US" sz="2200" dirty="0" smtClean="0"/>
              <a:t> </a:t>
            </a:r>
            <a:r>
              <a:rPr lang="en-US" sz="2200" dirty="0" err="1" smtClean="0"/>
              <a:t>sản</a:t>
            </a:r>
            <a:r>
              <a:rPr lang="en-US" sz="2200" dirty="0" smtClean="0"/>
              <a:t> </a:t>
            </a:r>
            <a:r>
              <a:rPr lang="en-US" sz="2200" dirty="0" err="1" smtClean="0"/>
              <a:t>xuất</a:t>
            </a:r>
            <a:r>
              <a:rPr lang="en-US" sz="2200" dirty="0" smtClean="0"/>
              <a:t> </a:t>
            </a:r>
            <a:r>
              <a:rPr lang="en-US" sz="2200" dirty="0" err="1" smtClean="0"/>
              <a:t>và</a:t>
            </a:r>
            <a:r>
              <a:rPr lang="en-US" sz="2200" dirty="0" smtClean="0"/>
              <a:t> </a:t>
            </a:r>
            <a:r>
              <a:rPr lang="en-US" sz="2200" dirty="0" err="1" smtClean="0"/>
              <a:t>cung</a:t>
            </a:r>
            <a:r>
              <a:rPr lang="en-US" sz="2200" dirty="0" smtClean="0"/>
              <a:t> </a:t>
            </a:r>
            <a:r>
              <a:rPr lang="en-US" sz="2200" dirty="0" err="1" smtClean="0"/>
              <a:t>ứng</a:t>
            </a:r>
            <a:r>
              <a:rPr lang="en-US" sz="2200" dirty="0" smtClean="0"/>
              <a:t> </a:t>
            </a:r>
            <a:r>
              <a:rPr lang="en-US" sz="2200" dirty="0" err="1" smtClean="0"/>
              <a:t>chế</a:t>
            </a:r>
            <a:r>
              <a:rPr lang="en-US" sz="2200" dirty="0" smtClean="0"/>
              <a:t> </a:t>
            </a:r>
            <a:r>
              <a:rPr lang="en-US" sz="2200" dirty="0" err="1" smtClean="0"/>
              <a:t>phẩm</a:t>
            </a:r>
            <a:r>
              <a:rPr lang="en-US" sz="2200" dirty="0" smtClean="0"/>
              <a:t> Vi </a:t>
            </a:r>
            <a:r>
              <a:rPr lang="en-US" sz="2200" dirty="0" err="1" smtClean="0"/>
              <a:t>sinh</a:t>
            </a:r>
            <a:r>
              <a:rPr lang="en-US" sz="2200" dirty="0" smtClean="0"/>
              <a:t> </a:t>
            </a:r>
            <a:r>
              <a:rPr lang="en-US" sz="2200" dirty="0" err="1" smtClean="0"/>
              <a:t>vật</a:t>
            </a:r>
            <a:r>
              <a:rPr lang="en-US" sz="2200" dirty="0" smtClean="0"/>
              <a:t> </a:t>
            </a:r>
            <a:r>
              <a:rPr lang="en-US" sz="2200" dirty="0" err="1" smtClean="0"/>
              <a:t>chuyển</a:t>
            </a:r>
            <a:r>
              <a:rPr lang="en-US" sz="2200" dirty="0" smtClean="0"/>
              <a:t> </a:t>
            </a:r>
            <a:r>
              <a:rPr lang="en-US" sz="2200" dirty="0" err="1" smtClean="0"/>
              <a:t>hóa</a:t>
            </a:r>
            <a:r>
              <a:rPr lang="en-US" sz="2200" dirty="0" smtClean="0"/>
              <a:t> </a:t>
            </a:r>
            <a:r>
              <a:rPr lang="en-US" sz="2200" dirty="0" err="1" smtClean="0"/>
              <a:t>chất</a:t>
            </a:r>
            <a:r>
              <a:rPr lang="en-US" sz="2200" dirty="0" smtClean="0"/>
              <a:t> </a:t>
            </a:r>
            <a:r>
              <a:rPr lang="en-US" sz="2200" dirty="0" err="1" smtClean="0"/>
              <a:t>hữu</a:t>
            </a:r>
            <a:r>
              <a:rPr lang="en-US" sz="2200" dirty="0" smtClean="0"/>
              <a:t> </a:t>
            </a:r>
            <a:r>
              <a:rPr lang="en-US" sz="2200" dirty="0" err="1" smtClean="0"/>
              <a:t>cơ</a:t>
            </a:r>
            <a:r>
              <a:rPr lang="en-US" sz="2200" dirty="0" smtClean="0"/>
              <a:t> </a:t>
            </a:r>
            <a:r>
              <a:rPr lang="en-US" sz="2200" dirty="0" err="1" smtClean="0"/>
              <a:t>phục</a:t>
            </a:r>
            <a:r>
              <a:rPr lang="en-US" sz="2200" dirty="0" smtClean="0"/>
              <a:t> </a:t>
            </a:r>
            <a:r>
              <a:rPr lang="en-US" sz="2200" dirty="0" err="1" smtClean="0"/>
              <a:t>vụ</a:t>
            </a:r>
            <a:r>
              <a:rPr lang="en-US" sz="2200" dirty="0" smtClean="0"/>
              <a:t> </a:t>
            </a:r>
            <a:r>
              <a:rPr lang="en-US" sz="2200" dirty="0" err="1" smtClean="0"/>
              <a:t>xử</a:t>
            </a:r>
            <a:r>
              <a:rPr lang="en-US" sz="2200" dirty="0" smtClean="0"/>
              <a:t> </a:t>
            </a:r>
            <a:r>
              <a:rPr lang="en-US" sz="2200" dirty="0" err="1" smtClean="0"/>
              <a:t>lý</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chăn</a:t>
            </a:r>
            <a:r>
              <a:rPr lang="en-US" sz="2200" dirty="0" smtClean="0"/>
              <a:t> </a:t>
            </a:r>
            <a:r>
              <a:rPr lang="en-US" sz="2200" dirty="0" err="1" smtClean="0"/>
              <a:t>nuôi</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sau</a:t>
            </a:r>
            <a:r>
              <a:rPr lang="en-US" sz="2200" dirty="0" smtClean="0"/>
              <a:t> </a:t>
            </a:r>
            <a:r>
              <a:rPr lang="en-US" sz="2200" dirty="0" err="1" smtClean="0"/>
              <a:t>khí</a:t>
            </a:r>
            <a:r>
              <a:rPr lang="en-US" sz="2200" dirty="0" smtClean="0"/>
              <a:t> </a:t>
            </a:r>
            <a:r>
              <a:rPr lang="en-US" sz="2200" dirty="0" err="1" smtClean="0"/>
              <a:t>sinh</a:t>
            </a:r>
            <a:r>
              <a:rPr lang="en-US" sz="2200" dirty="0" smtClean="0"/>
              <a:t> </a:t>
            </a:r>
            <a:r>
              <a:rPr lang="en-US" sz="2200" dirty="0" err="1" smtClean="0"/>
              <a:t>học</a:t>
            </a:r>
            <a:r>
              <a:rPr lang="en-US" sz="2200" dirty="0" smtClean="0"/>
              <a:t> </a:t>
            </a:r>
            <a:r>
              <a:rPr lang="en-US" sz="2200" dirty="0" err="1" smtClean="0"/>
              <a:t>và</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trồng</a:t>
            </a:r>
            <a:r>
              <a:rPr lang="en-US" sz="2200" dirty="0" smtClean="0"/>
              <a:t> </a:t>
            </a:r>
            <a:r>
              <a:rPr lang="en-US" sz="2200" dirty="0" err="1" smtClean="0"/>
              <a:t>trọt</a:t>
            </a:r>
            <a:r>
              <a:rPr lang="en-US" sz="2200" dirty="0" smtClean="0"/>
              <a:t> </a:t>
            </a:r>
            <a:r>
              <a:rPr lang="en-US" sz="2200" dirty="0" err="1" smtClean="0"/>
              <a:t>tại</a:t>
            </a:r>
            <a:r>
              <a:rPr lang="en-US" sz="2200" dirty="0" smtClean="0"/>
              <a:t> </a:t>
            </a:r>
            <a:r>
              <a:rPr lang="en-US" sz="2200" dirty="0" err="1" smtClean="0"/>
              <a:t>Việt</a:t>
            </a:r>
            <a:r>
              <a:rPr lang="en-US" sz="2200" dirty="0" smtClean="0"/>
              <a:t> Nam </a:t>
            </a:r>
            <a:r>
              <a:rPr lang="en-US" sz="2200" dirty="0" err="1" smtClean="0"/>
              <a:t>để</a:t>
            </a:r>
            <a:r>
              <a:rPr lang="en-US" sz="2200" dirty="0" smtClean="0"/>
              <a:t> </a:t>
            </a:r>
            <a:r>
              <a:rPr lang="en-US" sz="2200" dirty="0" err="1" smtClean="0"/>
              <a:t>sản</a:t>
            </a:r>
            <a:r>
              <a:rPr lang="en-US" sz="2200" dirty="0" smtClean="0"/>
              <a:t> </a:t>
            </a:r>
            <a:r>
              <a:rPr lang="en-US" sz="2200" dirty="0" err="1" smtClean="0"/>
              <a:t>xuất</a:t>
            </a:r>
            <a:r>
              <a:rPr lang="en-US" sz="2200" dirty="0" smtClean="0"/>
              <a:t> </a:t>
            </a:r>
            <a:r>
              <a:rPr lang="en-US" sz="2200" dirty="0" err="1" smtClean="0"/>
              <a:t>phân</a:t>
            </a:r>
            <a:r>
              <a:rPr lang="en-US" sz="2200" dirty="0" smtClean="0"/>
              <a:t> </a:t>
            </a:r>
            <a:r>
              <a:rPr lang="en-US" sz="2200" dirty="0" err="1" smtClean="0"/>
              <a:t>bón</a:t>
            </a:r>
            <a:r>
              <a:rPr lang="en-US" sz="2200" dirty="0" smtClean="0"/>
              <a:t> </a:t>
            </a:r>
            <a:r>
              <a:rPr lang="en-US" sz="2200" dirty="0" err="1" smtClean="0"/>
              <a:t>hữu</a:t>
            </a:r>
            <a:r>
              <a:rPr lang="en-US" sz="2200" dirty="0" smtClean="0"/>
              <a:t> </a:t>
            </a:r>
            <a:r>
              <a:rPr lang="en-US" sz="2200" dirty="0" err="1" smtClean="0"/>
              <a:t>cơ</a:t>
            </a:r>
            <a:r>
              <a:rPr lang="en-US" sz="2200" dirty="0" smtClean="0"/>
              <a:t>): Đ</a:t>
            </a:r>
            <a:r>
              <a:rPr lang="sq-AL" sz="2200" dirty="0" smtClean="0"/>
              <a:t>ã trình Bộ phê duyệt TOR và dự toán gói thầu</a:t>
            </a:r>
            <a:endParaRPr lang="en-US" sz="22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15</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Hỗ</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trợ</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thiết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kế</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Mô</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hình</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524000"/>
            <a:ext cx="8001000" cy="4724400"/>
          </a:xfrm>
        </p:spPr>
        <p:txBody>
          <a:bodyPr/>
          <a:lstStyle/>
          <a:p>
            <a:pPr marL="457200" indent="-457200" algn="just">
              <a:spcBef>
                <a:spcPts val="1200"/>
              </a:spcBef>
              <a:buFont typeface="+mj-lt"/>
              <a:buAutoNum type="arabicPeriod"/>
            </a:pPr>
            <a:r>
              <a:rPr lang="sq-AL" sz="2000" dirty="0" smtClean="0">
                <a:latin typeface="Arial" pitchFamily="34" charset="0"/>
                <a:cs typeface="Arial" pitchFamily="34" charset="0"/>
              </a:rPr>
              <a:t>Gói </a:t>
            </a:r>
            <a:r>
              <a:rPr lang="sq-AL" sz="2000" smtClean="0">
                <a:latin typeface="Arial" pitchFamily="34" charset="0"/>
                <a:cs typeface="Arial" pitchFamily="34" charset="0"/>
              </a:rPr>
              <a:t>thầu 32</a:t>
            </a:r>
            <a:r>
              <a:rPr lang="en-US" sz="2000" dirty="0" smtClean="0">
                <a:latin typeface="Arial" pitchFamily="34" charset="0"/>
                <a:cs typeface="Arial" pitchFamily="34" charset="0"/>
              </a:rPr>
              <a:t>-33</a:t>
            </a:r>
            <a:r>
              <a:rPr lang="sq-AL" sz="2000" dirty="0" smtClean="0">
                <a:latin typeface="Arial" pitchFamily="34" charset="0"/>
                <a:cs typeface="Arial" pitchFamily="34" charset="0"/>
              </a:rPr>
              <a:t> (Mô </a:t>
            </a:r>
            <a:r>
              <a:rPr lang="sq-AL" sz="2000" smtClean="0">
                <a:latin typeface="Arial" pitchFamily="34" charset="0"/>
                <a:cs typeface="Arial" pitchFamily="34" charset="0"/>
              </a:rPr>
              <a:t>hình </a:t>
            </a:r>
            <a:r>
              <a:rPr lang="en-US" sz="2000" smtClean="0">
                <a:latin typeface="Arial" pitchFamily="34" charset="0"/>
                <a:cs typeface="Arial" pitchFamily="34" charset="0"/>
              </a:rPr>
              <a:t>máy</a:t>
            </a:r>
            <a:r>
              <a:rPr lang="sq-AL" sz="2000" smtClean="0">
                <a:latin typeface="Arial" pitchFamily="34" charset="0"/>
                <a:cs typeface="Arial" pitchFamily="34" charset="0"/>
              </a:rPr>
              <a:t> </a:t>
            </a:r>
            <a:r>
              <a:rPr lang="sq-AL" sz="2000" dirty="0" smtClean="0">
                <a:latin typeface="Arial" pitchFamily="34" charset="0"/>
                <a:cs typeface="Arial" pitchFamily="34" charset="0"/>
              </a:rPr>
              <a:t>tách phân để xử lý chất thải chăn nuôi làm nguyên </a:t>
            </a:r>
            <a:r>
              <a:rPr lang="sq-AL" sz="2000" smtClean="0">
                <a:latin typeface="Arial" pitchFamily="34" charset="0"/>
                <a:cs typeface="Arial" pitchFamily="34" charset="0"/>
              </a:rPr>
              <a:t>liệu s</a:t>
            </a:r>
            <a:r>
              <a:rPr lang="en-US" sz="2000" smtClean="0">
                <a:latin typeface="Arial" pitchFamily="34" charset="0"/>
                <a:cs typeface="Arial" pitchFamily="34" charset="0"/>
              </a:rPr>
              <a:t>/x</a:t>
            </a:r>
            <a:r>
              <a:rPr lang="sq-AL" sz="2000" smtClean="0">
                <a:latin typeface="Arial" pitchFamily="34" charset="0"/>
                <a:cs typeface="Arial" pitchFamily="34" charset="0"/>
              </a:rPr>
              <a:t> </a:t>
            </a:r>
            <a:r>
              <a:rPr lang="sq-AL" sz="2000" dirty="0" smtClean="0">
                <a:latin typeface="Arial" pitchFamily="34" charset="0"/>
                <a:cs typeface="Arial" pitchFamily="34" charset="0"/>
              </a:rPr>
              <a:t>phân hữu cơ): CPMU đã trao thầu và </a:t>
            </a:r>
            <a:r>
              <a:rPr lang="en-US" sz="2000" dirty="0" err="1" smtClean="0">
                <a:latin typeface="Arial" pitchFamily="34" charset="0"/>
                <a:cs typeface="Arial" pitchFamily="34" charset="0"/>
              </a:rPr>
              <a:t>đến</a:t>
            </a:r>
            <a:r>
              <a:rPr lang="en-US" sz="2000" dirty="0" smtClean="0">
                <a:latin typeface="Arial" pitchFamily="34" charset="0"/>
                <a:cs typeface="Arial" pitchFamily="34" charset="0"/>
              </a:rPr>
              <a:t> nay</a:t>
            </a:r>
            <a:r>
              <a:rPr lang="sq-AL" sz="2000" dirty="0" smtClean="0">
                <a:latin typeface="Arial" pitchFamily="34" charset="0"/>
                <a:cs typeface="Arial" pitchFamily="34" charset="0"/>
              </a:rPr>
              <a:t>, </a:t>
            </a:r>
            <a:r>
              <a:rPr lang="en-US" sz="2000" dirty="0" smtClean="0">
                <a:latin typeface="Arial" pitchFamily="34" charset="0"/>
                <a:cs typeface="Arial" pitchFamily="34" charset="0"/>
              </a:rPr>
              <a:t>BG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đặt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xong</a:t>
            </a:r>
            <a:r>
              <a:rPr lang="en-US" sz="2000" dirty="0" smtClean="0">
                <a:latin typeface="Arial" pitchFamily="34" charset="0"/>
                <a:cs typeface="Arial" pitchFamily="34" charset="0"/>
              </a:rPr>
              <a:t> 8/8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BT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đặt</a:t>
            </a:r>
            <a:r>
              <a:rPr lang="en-US" sz="2000" dirty="0" smtClean="0">
                <a:latin typeface="Arial" pitchFamily="34" charset="0"/>
                <a:cs typeface="Arial" pitchFamily="34" charset="0"/>
              </a:rPr>
              <a:t> 4/5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BĐ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đặt</a:t>
            </a:r>
            <a:r>
              <a:rPr lang="en-US" sz="2000" dirty="0" smtClean="0">
                <a:latin typeface="Arial" pitchFamily="34" charset="0"/>
                <a:cs typeface="Arial" pitchFamily="34" charset="0"/>
              </a:rPr>
              <a:t> 2/4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PT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đặt</a:t>
            </a:r>
            <a:r>
              <a:rPr lang="en-US" sz="2000" dirty="0" smtClean="0">
                <a:latin typeface="Arial" pitchFamily="34" charset="0"/>
                <a:cs typeface="Arial" pitchFamily="34" charset="0"/>
              </a:rPr>
              <a:t> 4/13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lắp</a:t>
            </a:r>
            <a:r>
              <a:rPr lang="en-US" sz="2000" dirty="0" smtClean="0">
                <a:latin typeface="Arial" pitchFamily="34" charset="0"/>
                <a:cs typeface="Arial" pitchFamily="34" charset="0"/>
              </a:rPr>
              <a:t> 18/30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a:t>
            </a:r>
          </a:p>
          <a:p>
            <a:pPr marL="457200" indent="-457200" algn="just">
              <a:spcBef>
                <a:spcPts val="1200"/>
              </a:spcBef>
              <a:buFont typeface="+mj-lt"/>
              <a:buAutoNum type="arabicPeriod"/>
            </a:pPr>
            <a:r>
              <a:rPr lang="en-US" sz="2000" dirty="0" smtClean="0">
                <a:latin typeface="Arial" pitchFamily="34" charset="0"/>
                <a:cs typeface="Arial" pitchFamily="34" charset="0"/>
              </a:rPr>
              <a:t>G</a:t>
            </a:r>
            <a:r>
              <a:rPr lang="sq-AL" sz="2000" smtClean="0">
                <a:latin typeface="Arial" pitchFamily="34" charset="0"/>
                <a:cs typeface="Arial" pitchFamily="34" charset="0"/>
              </a:rPr>
              <a:t>ói thầu </a:t>
            </a:r>
            <a:r>
              <a:rPr lang="sq-AL" sz="2000" dirty="0" smtClean="0">
                <a:latin typeface="Arial" pitchFamily="34" charset="0"/>
                <a:cs typeface="Arial" pitchFamily="34" charset="0"/>
              </a:rPr>
              <a:t>35 </a:t>
            </a:r>
            <a:r>
              <a:rPr lang="en-US" sz="2000" dirty="0" smtClean="0">
                <a:latin typeface="Arial" pitchFamily="34" charset="0"/>
                <a:cs typeface="Arial" pitchFamily="34" charset="0"/>
              </a:rPr>
              <a:t>(</a:t>
            </a:r>
            <a:r>
              <a:rPr lang="sq-AL" sz="2000" dirty="0" smtClean="0">
                <a:latin typeface="Arial" pitchFamily="34" charset="0"/>
                <a:cs typeface="Arial" pitchFamily="34" charset="0"/>
              </a:rPr>
              <a:t>Mô </a:t>
            </a:r>
            <a:r>
              <a:rPr lang="sq-AL" sz="2000" smtClean="0">
                <a:latin typeface="Arial" pitchFamily="34" charset="0"/>
                <a:cs typeface="Arial" pitchFamily="34" charset="0"/>
              </a:rPr>
              <a:t>hình máy </a:t>
            </a:r>
            <a:r>
              <a:rPr lang="sq-AL" sz="2000" dirty="0" smtClean="0">
                <a:latin typeface="Arial" pitchFamily="34" charset="0"/>
                <a:cs typeface="Arial" pitchFamily="34" charset="0"/>
              </a:rPr>
              <a:t>tách phân di động để xử lý chất thải chăn nuôi làm nguyên </a:t>
            </a:r>
            <a:r>
              <a:rPr lang="sq-AL" sz="2000" smtClean="0">
                <a:latin typeface="Arial" pitchFamily="34" charset="0"/>
                <a:cs typeface="Arial" pitchFamily="34" charset="0"/>
              </a:rPr>
              <a:t>liệu s</a:t>
            </a:r>
            <a:r>
              <a:rPr lang="en-US" sz="2000" smtClean="0">
                <a:latin typeface="Arial" pitchFamily="34" charset="0"/>
                <a:cs typeface="Arial" pitchFamily="34" charset="0"/>
              </a:rPr>
              <a:t>/x</a:t>
            </a:r>
            <a:r>
              <a:rPr lang="sq-AL" sz="2000" smtClean="0">
                <a:latin typeface="Arial" pitchFamily="34" charset="0"/>
                <a:cs typeface="Arial" pitchFamily="34" charset="0"/>
              </a:rPr>
              <a:t> </a:t>
            </a:r>
            <a:r>
              <a:rPr lang="sq-AL" sz="2000" dirty="0" smtClean="0">
                <a:latin typeface="Arial" pitchFamily="34" charset="0"/>
                <a:cs typeface="Arial" pitchFamily="34" charset="0"/>
              </a:rPr>
              <a:t>phân hữu </a:t>
            </a:r>
            <a:r>
              <a:rPr lang="sq-AL" sz="2000" smtClean="0">
                <a:latin typeface="Arial" pitchFamily="34" charset="0"/>
                <a:cs typeface="Arial" pitchFamily="34" charset="0"/>
              </a:rPr>
              <a:t>cơ quy </a:t>
            </a:r>
            <a:r>
              <a:rPr lang="sq-AL" sz="2000" dirty="0" smtClean="0">
                <a:latin typeface="Arial" pitchFamily="34" charset="0"/>
                <a:cs typeface="Arial" pitchFamily="34" charset="0"/>
              </a:rPr>
              <a:t>mô hộ gia </a:t>
            </a:r>
            <a:r>
              <a:rPr lang="sq-AL" sz="2000" smtClean="0">
                <a:latin typeface="Arial" pitchFamily="34" charset="0"/>
                <a:cs typeface="Arial" pitchFamily="34" charset="0"/>
              </a:rPr>
              <a:t>đình): </a:t>
            </a:r>
            <a:r>
              <a:rPr lang="sq-AL" sz="2000" dirty="0" smtClean="0">
                <a:latin typeface="Arial" pitchFamily="34" charset="0"/>
                <a:cs typeface="Arial" pitchFamily="34" charset="0"/>
              </a:rPr>
              <a:t>CPMU đang chuẩn bị </a:t>
            </a:r>
            <a:r>
              <a:rPr lang="sq-AL" sz="2000" smtClean="0">
                <a:latin typeface="Arial" pitchFamily="34" charset="0"/>
                <a:cs typeface="Arial" pitchFamily="34" charset="0"/>
              </a:rPr>
              <a:t>trình </a:t>
            </a:r>
            <a:r>
              <a:rPr lang="en-US" sz="2000" smtClean="0">
                <a:latin typeface="Arial" pitchFamily="34" charset="0"/>
                <a:cs typeface="Arial" pitchFamily="34" charset="0"/>
              </a:rPr>
              <a:t>APMB </a:t>
            </a:r>
            <a:r>
              <a:rPr lang="sq-AL" sz="2000" smtClean="0">
                <a:latin typeface="Arial" pitchFamily="34" charset="0"/>
                <a:cs typeface="Arial" pitchFamily="34" charset="0"/>
              </a:rPr>
              <a:t>phê </a:t>
            </a:r>
            <a:r>
              <a:rPr lang="sq-AL" sz="2000" dirty="0" smtClean="0">
                <a:latin typeface="Arial" pitchFamily="34" charset="0"/>
                <a:cs typeface="Arial" pitchFamily="34" charset="0"/>
              </a:rPr>
              <a:t>duyệt hồ sơ mời </a:t>
            </a:r>
            <a:r>
              <a:rPr lang="sq-AL" sz="2000" smtClean="0">
                <a:latin typeface="Arial" pitchFamily="34" charset="0"/>
                <a:cs typeface="Arial" pitchFamily="34" charset="0"/>
              </a:rPr>
              <a:t>thầu.</a:t>
            </a:r>
            <a:r>
              <a:rPr lang="en-US" sz="2000" smtClean="0">
                <a:latin typeface="Arial" pitchFamily="34" charset="0"/>
                <a:cs typeface="Arial" pitchFamily="34" charset="0"/>
              </a:rPr>
              <a:t> Lưu ý: Bến Tre 2 nhóm hộ không thể thực hiện</a:t>
            </a:r>
            <a:endParaRPr lang="en-US" sz="2000" dirty="0" smtClean="0">
              <a:latin typeface="Arial" pitchFamily="34" charset="0"/>
              <a:cs typeface="Arial" pitchFamily="34" charset="0"/>
            </a:endParaRPr>
          </a:p>
          <a:p>
            <a:pPr marL="457200" indent="-457200" algn="just">
              <a:spcBef>
                <a:spcPts val="1200"/>
              </a:spcBef>
              <a:buFont typeface="+mj-lt"/>
              <a:buAutoNum type="arabicPeriod"/>
            </a:pPr>
            <a:r>
              <a:rPr lang="en-US" sz="2000" smtClean="0">
                <a:latin typeface="Arial" pitchFamily="34" charset="0"/>
                <a:cs typeface="Arial" pitchFamily="34" charset="0"/>
              </a:rPr>
              <a:t>Tư </a:t>
            </a:r>
            <a:r>
              <a:rPr lang="en-US" sz="2000" err="1" smtClean="0">
                <a:latin typeface="Arial" pitchFamily="34" charset="0"/>
                <a:cs typeface="Arial" pitchFamily="34" charset="0"/>
              </a:rPr>
              <a:t>vấn</a:t>
            </a:r>
            <a:r>
              <a:rPr lang="en-US" sz="2000" smtClean="0">
                <a:latin typeface="Arial" pitchFamily="34" charset="0"/>
                <a:cs typeface="Arial" pitchFamily="34" charset="0"/>
              </a:rPr>
              <a:t> đã </a:t>
            </a:r>
            <a:r>
              <a:rPr lang="en-US" sz="2000" dirty="0" err="1" smtClean="0">
                <a:latin typeface="Arial" pitchFamily="34" charset="0"/>
                <a:cs typeface="Arial" pitchFamily="34" charset="0"/>
              </a:rPr>
              <a:t>khảo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đánh</a:t>
            </a:r>
            <a:r>
              <a:rPr lang="en-US" sz="2000" dirty="0" smtClean="0">
                <a:latin typeface="Arial" pitchFamily="34" charset="0"/>
                <a:cs typeface="Arial" pitchFamily="34" charset="0"/>
              </a:rPr>
              <a:t> </a:t>
            </a:r>
            <a:r>
              <a:rPr lang="en-US" sz="2000" err="1" smtClean="0">
                <a:latin typeface="Arial" pitchFamily="34" charset="0"/>
                <a:cs typeface="Arial" pitchFamily="34" charset="0"/>
              </a:rPr>
              <a:t>giá</a:t>
            </a:r>
            <a:r>
              <a:rPr lang="en-US" sz="2000" smtClean="0">
                <a:latin typeface="Arial" pitchFamily="34" charset="0"/>
                <a:cs typeface="Arial" pitchFamily="34" charset="0"/>
              </a:rPr>
              <a:t> máy </a:t>
            </a:r>
            <a:r>
              <a:rPr lang="en-US" sz="2000" dirty="0" err="1" smtClean="0">
                <a:latin typeface="Arial" pitchFamily="34" charset="0"/>
                <a:cs typeface="Arial" pitchFamily="34" charset="0"/>
              </a:rPr>
              <a:t>tách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Bắc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Phú</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Thọ</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nhìn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tốt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đạt</a:t>
            </a:r>
            <a:r>
              <a:rPr lang="en-US" sz="2000" dirty="0" smtClean="0">
                <a:latin typeface="Arial" pitchFamily="34" charset="0"/>
                <a:cs typeface="Arial" pitchFamily="34" charset="0"/>
              </a:rPr>
              <a:t> 1.500-2000 con </a:t>
            </a:r>
            <a:r>
              <a:rPr lang="en-US" sz="2000" dirty="0" err="1" smtClean="0">
                <a:latin typeface="Arial" pitchFamily="34" charset="0"/>
                <a:cs typeface="Arial" pitchFamily="34" charset="0"/>
              </a:rPr>
              <a:t>trở</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nghị</a:t>
            </a:r>
            <a:r>
              <a:rPr lang="en-US" sz="2000" dirty="0" smtClean="0">
                <a:latin typeface="Arial" pitchFamily="34" charset="0"/>
                <a:cs typeface="Arial" pitchFamily="34" charset="0"/>
              </a:rPr>
              <a:t> </a:t>
            </a:r>
            <a:r>
              <a:rPr lang="en-US" sz="2000" err="1" smtClean="0">
                <a:latin typeface="Arial" pitchFamily="34" charset="0"/>
                <a:cs typeface="Arial" pitchFamily="34" charset="0"/>
              </a:rPr>
              <a:t>điều</a:t>
            </a:r>
            <a:r>
              <a:rPr lang="en-US" sz="2000" smtClean="0">
                <a:latin typeface="Arial" pitchFamily="34" charset="0"/>
                <a:cs typeface="Arial" pitchFamily="34" charset="0"/>
              </a:rPr>
              <a:t> chuyển</a:t>
            </a:r>
          </a:p>
          <a:p>
            <a:pPr marL="457200" indent="-457200" algn="just">
              <a:spcBef>
                <a:spcPts val="1200"/>
              </a:spcBef>
              <a:buFont typeface="+mj-lt"/>
              <a:buAutoNum type="arabicPeriod"/>
            </a:pPr>
            <a:r>
              <a:rPr lang="en-US" sz="2000" smtClean="0">
                <a:latin typeface="Arial" pitchFamily="34" charset="0"/>
                <a:cs typeface="Arial" pitchFamily="34" charset="0"/>
              </a:rPr>
              <a:t>Tư vấn đã góp ý cho các nhà thầu về thiết kế, xây dựng công trình phụ trợ cho máy tách phân. Có nơi, cùng 1 nhà thầu, song thiết kế chưa thống nhất. </a:t>
            </a:r>
          </a:p>
          <a:p>
            <a:pPr marL="457200" indent="-457200" algn="just">
              <a:spcBef>
                <a:spcPts val="1200"/>
              </a:spcBef>
              <a:buFont typeface="+mj-lt"/>
              <a:buAutoNum type="arabicPeriod"/>
            </a:pPr>
            <a:endParaRPr lang="en-US" sz="20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16</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Hỗ</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trợ</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thiết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kế</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Mô</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hình</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609600" y="1524000"/>
            <a:ext cx="8001000" cy="4171950"/>
          </a:xfrm>
        </p:spPr>
        <p:txBody>
          <a:bodyPr/>
          <a:lstStyle/>
          <a:p>
            <a:pPr marL="457200" indent="-457200" algn="just">
              <a:spcBef>
                <a:spcPts val="1200"/>
              </a:spcBef>
              <a:buFont typeface="+mj-lt"/>
              <a:buAutoNum type="arabicPeriod" startAt="5"/>
            </a:pPr>
            <a:r>
              <a:rPr lang="en-US" sz="2000" dirty="0" smtClean="0">
                <a:latin typeface="Arial" pitchFamily="34" charset="0"/>
                <a:cs typeface="Arial" pitchFamily="34" charset="0"/>
              </a:rPr>
              <a:t>G</a:t>
            </a:r>
            <a:r>
              <a:rPr lang="sq-AL" sz="2000" dirty="0" smtClean="0">
                <a:latin typeface="Arial" pitchFamily="34" charset="0"/>
                <a:cs typeface="Arial" pitchFamily="34" charset="0"/>
              </a:rPr>
              <a:t>ói thầu 34 </a:t>
            </a:r>
            <a:r>
              <a:rPr lang="en-US" sz="2000" dirty="0" smtClean="0">
                <a:latin typeface="Arial" pitchFamily="34" charset="0"/>
                <a:cs typeface="Arial" pitchFamily="34" charset="0"/>
              </a:rPr>
              <a:t>(</a:t>
            </a:r>
            <a:r>
              <a:rPr lang="sq-AL" sz="2000" dirty="0" smtClean="0">
                <a:latin typeface="Arial" pitchFamily="34" charset="0"/>
                <a:cs typeface="Arial" pitchFamily="34" charset="0"/>
              </a:rPr>
              <a:t>Mô hình máy phát điện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KSH</a:t>
            </a:r>
            <a:r>
              <a:rPr lang="sq-AL" sz="2000" dirty="0" smtClean="0">
                <a:latin typeface="Arial" pitchFamily="34" charset="0"/>
                <a:cs typeface="Arial" pitchFamily="34" charset="0"/>
              </a:rPr>
              <a:t> và máy tách phân để quản lý toàn diện chất thải chăn nuôi</a:t>
            </a:r>
            <a:r>
              <a:rPr lang="en-US" sz="2000" dirty="0" smtClean="0">
                <a:latin typeface="Arial" pitchFamily="34" charset="0"/>
                <a:cs typeface="Arial" pitchFamily="34" charset="0"/>
              </a:rPr>
              <a:t>):</a:t>
            </a:r>
            <a:r>
              <a:rPr lang="sq-AL" sz="2000" dirty="0" smtClean="0">
                <a:latin typeface="Arial" pitchFamily="34" charset="0"/>
                <a:cs typeface="Arial" pitchFamily="34" charset="0"/>
              </a:rPr>
              <a:t> CPMU đang chuẩn bị trình </a:t>
            </a:r>
            <a:r>
              <a:rPr lang="en-US" sz="2000" dirty="0" smtClean="0">
                <a:latin typeface="Arial" pitchFamily="34" charset="0"/>
                <a:cs typeface="Arial" pitchFamily="34" charset="0"/>
              </a:rPr>
              <a:t>APMB </a:t>
            </a:r>
            <a:r>
              <a:rPr lang="sq-AL" sz="2000" dirty="0" smtClean="0">
                <a:latin typeface="Arial" pitchFamily="34" charset="0"/>
                <a:cs typeface="Arial" pitchFamily="34" charset="0"/>
              </a:rPr>
              <a:t>phê duyệt hồ sơ mời thầu.</a:t>
            </a:r>
            <a:endParaRPr lang="en-US" sz="2000" dirty="0" smtClean="0">
              <a:latin typeface="Arial" pitchFamily="34" charset="0"/>
              <a:cs typeface="Arial" pitchFamily="34" charset="0"/>
            </a:endParaRPr>
          </a:p>
          <a:p>
            <a:pPr marL="457200" indent="-457200" algn="just">
              <a:spcBef>
                <a:spcPts val="1200"/>
              </a:spcBef>
              <a:buFont typeface="+mj-lt"/>
              <a:buAutoNum type="arabicPeriod" startAt="5"/>
            </a:pPr>
            <a:r>
              <a:rPr lang="sq-AL" sz="2000" dirty="0" smtClean="0">
                <a:latin typeface="Arial" pitchFamily="34" charset="0"/>
                <a:cs typeface="Arial" pitchFamily="34" charset="0"/>
              </a:rPr>
              <a:t>Gói thầu </a:t>
            </a:r>
            <a:r>
              <a:rPr lang="en-US" sz="2000" dirty="0" smtClean="0">
                <a:latin typeface="Arial" pitchFamily="34" charset="0"/>
                <a:cs typeface="Arial" pitchFamily="34" charset="0"/>
              </a:rPr>
              <a:t>3</a:t>
            </a:r>
            <a:r>
              <a:rPr lang="sq-AL" sz="2000" dirty="0" smtClean="0">
                <a:latin typeface="Arial" pitchFamily="34" charset="0"/>
                <a:cs typeface="Arial" pitchFamily="34" charset="0"/>
              </a:rPr>
              <a:t>6 (Mô hình máy phát điện khí sinh học): CPMU đã trao thầu. </a:t>
            </a:r>
            <a:r>
              <a:rPr lang="en-US" sz="2000" dirty="0" smtClean="0">
                <a:latin typeface="Arial" pitchFamily="34" charset="0"/>
                <a:cs typeface="Arial" pitchFamily="34" charset="0"/>
              </a:rPr>
              <a:t>H</a:t>
            </a:r>
            <a:r>
              <a:rPr lang="sq-AL" sz="2000" dirty="0" smtClean="0">
                <a:latin typeface="Arial" pitchFamily="34" charset="0"/>
                <a:cs typeface="Arial" pitchFamily="34" charset="0"/>
              </a:rPr>
              <a:t>iện tại: </a:t>
            </a:r>
            <a:r>
              <a:rPr lang="en-GB" sz="2000" dirty="0" err="1" smtClean="0">
                <a:latin typeface="Arial" pitchFamily="34" charset="0"/>
                <a:cs typeface="Arial" pitchFamily="34" charset="0"/>
              </a:rPr>
              <a:t>Nhà</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thầu</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đã</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hoàn</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thành</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khảo</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sát</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các</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trang</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trại</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và</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đang</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xây</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dựng</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báo</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cáo</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để</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thống</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nhất</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với</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các</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bên</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liên</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quan</a:t>
            </a:r>
            <a:r>
              <a:rPr lang="en-GB" sz="2000"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vấn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góp</a:t>
            </a:r>
            <a:r>
              <a:rPr lang="en-US" sz="2000" dirty="0" smtClean="0">
                <a:latin typeface="Arial" pitchFamily="34" charset="0"/>
                <a:cs typeface="Arial" pitchFamily="34" charset="0"/>
              </a:rPr>
              <a:t> ý </a:t>
            </a:r>
            <a:r>
              <a:rPr lang="en-US" sz="2000" dirty="0" err="1" smtClean="0">
                <a:latin typeface="Arial" pitchFamily="34" charset="0"/>
                <a:cs typeface="Arial" pitchFamily="34" charset="0"/>
              </a:rPr>
              <a:t>thiết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đặt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tại</a:t>
            </a:r>
            <a:r>
              <a:rPr lang="en-US" sz="2000" dirty="0" smtClean="0">
                <a:latin typeface="Arial" pitchFamily="34" charset="0"/>
                <a:cs typeface="Arial" pitchFamily="34" charset="0"/>
              </a:rPr>
              <a:t> 5 </a:t>
            </a:r>
            <a:r>
              <a:rPr lang="en-US" sz="2000" dirty="0" err="1" smtClean="0">
                <a:latin typeface="Arial" pitchFamily="34" charset="0"/>
                <a:cs typeface="Arial" pitchFamily="34" charset="0"/>
              </a:rPr>
              <a:t>tỉnh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Tĩnh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Sóc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Sơn</a:t>
            </a:r>
            <a:r>
              <a:rPr lang="en-US" sz="2000" dirty="0" smtClean="0">
                <a:latin typeface="Arial" pitchFamily="34" charset="0"/>
                <a:cs typeface="Arial" pitchFamily="34" charset="0"/>
              </a:rPr>
              <a:t> La.</a:t>
            </a:r>
          </a:p>
          <a:p>
            <a:pPr marL="457200" indent="-457200" algn="just">
              <a:spcBef>
                <a:spcPts val="1200"/>
              </a:spcBef>
              <a:buFont typeface="+mj-lt"/>
              <a:buAutoNum type="arabicPeriod" startAt="5"/>
            </a:pP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khí</a:t>
            </a:r>
            <a:r>
              <a:rPr lang="en-US" sz="2000" dirty="0" smtClean="0">
                <a:latin typeface="Arial" pitchFamily="34" charset="0"/>
                <a:cs typeface="Arial" pitchFamily="34" charset="0"/>
              </a:rPr>
              <a:t> ở </a:t>
            </a:r>
            <a:r>
              <a:rPr lang="en-US" sz="2000" dirty="0" err="1" smtClean="0">
                <a:latin typeface="Arial" pitchFamily="34" charset="0"/>
                <a:cs typeface="Arial" pitchFamily="34" charset="0"/>
              </a:rPr>
              <a:t>hầu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hết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tốt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lệ</a:t>
            </a:r>
            <a:r>
              <a:rPr lang="en-US" sz="2000" dirty="0" smtClean="0">
                <a:latin typeface="Arial" pitchFamily="34" charset="0"/>
                <a:cs typeface="Arial" pitchFamily="34" charset="0"/>
              </a:rPr>
              <a:t> CH4: 60-80%), </a:t>
            </a:r>
            <a:r>
              <a:rPr lang="en-US" sz="2000" dirty="0" err="1" smtClean="0">
                <a:latin typeface="Arial" pitchFamily="34" charset="0"/>
                <a:cs typeface="Arial" pitchFamily="34" charset="0"/>
              </a:rPr>
              <a:t>tuy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nhiên</a:t>
            </a:r>
            <a:r>
              <a:rPr lang="en-US" sz="2000" dirty="0" smtClean="0">
                <a:latin typeface="Arial" pitchFamily="34" charset="0"/>
                <a:cs typeface="Arial" pitchFamily="34" charset="0"/>
              </a:rPr>
              <a:t> H</a:t>
            </a:r>
            <a:r>
              <a:rPr lang="en-US" sz="2000" baseline="-25000" dirty="0" smtClean="0">
                <a:latin typeface="Arial" pitchFamily="34" charset="0"/>
                <a:cs typeface="Arial" pitchFamily="34" charset="0"/>
              </a:rPr>
              <a:t>2</a:t>
            </a:r>
            <a:r>
              <a:rPr lang="en-US" sz="2000" dirty="0" smtClean="0">
                <a:latin typeface="Arial" pitchFamily="34" charset="0"/>
                <a:cs typeface="Arial" pitchFamily="34" charset="0"/>
              </a:rPr>
              <a:t>S </a:t>
            </a:r>
            <a:r>
              <a:rPr lang="en-US" sz="2000" dirty="0" err="1" smtClean="0">
                <a:latin typeface="Arial" pitchFamily="34" charset="0"/>
                <a:cs typeface="Arial" pitchFamily="34" charset="0"/>
              </a:rPr>
              <a:t>lại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2.000-9.000 </a:t>
            </a:r>
            <a:r>
              <a:rPr lang="en-US" sz="2000" dirty="0" err="1" smtClean="0">
                <a:latin typeface="Arial" pitchFamily="34" charset="0"/>
                <a:cs typeface="Arial" pitchFamily="34" charset="0"/>
              </a:rPr>
              <a:t>ppm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KSH. </a:t>
            </a:r>
            <a:r>
              <a:rPr lang="en-US" sz="2000" dirty="0" err="1" smtClean="0">
                <a:latin typeface="Arial" pitchFamily="34" charset="0"/>
                <a:cs typeface="Arial" pitchFamily="34" charset="0"/>
              </a:rPr>
              <a:t>Vì</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lưu</a:t>
            </a:r>
            <a:r>
              <a:rPr lang="en-US" sz="2000" dirty="0" smtClean="0">
                <a:latin typeface="Arial" pitchFamily="34" charset="0"/>
                <a:cs typeface="Arial" pitchFamily="34" charset="0"/>
              </a:rPr>
              <a:t> ý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gói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thấu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điện</a:t>
            </a:r>
            <a:r>
              <a:rPr lang="en-US" sz="2000" dirty="0" smtClean="0">
                <a:latin typeface="Arial" pitchFamily="34" charset="0"/>
                <a:cs typeface="Arial" pitchFamily="34" charset="0"/>
              </a:rPr>
              <a:t> KSH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lọc</a:t>
            </a:r>
            <a:r>
              <a:rPr lang="en-US" sz="2000" dirty="0" smtClean="0">
                <a:latin typeface="Arial" pitchFamily="34" charset="0"/>
                <a:cs typeface="Arial" pitchFamily="34" charset="0"/>
              </a:rPr>
              <a:t> ≥ 90%</a:t>
            </a:r>
          </a:p>
          <a:p>
            <a:pPr marL="457200" indent="-457200" algn="just">
              <a:spcBef>
                <a:spcPts val="1200"/>
              </a:spcBef>
              <a:buFont typeface="+mj-lt"/>
              <a:buAutoNum type="arabicPeriod" startAt="5"/>
            </a:pPr>
            <a:r>
              <a:rPr lang="sq-AL" sz="2000" dirty="0" smtClean="0">
                <a:latin typeface="Arial" pitchFamily="34" charset="0"/>
                <a:cs typeface="Arial" pitchFamily="34" charset="0"/>
              </a:rPr>
              <a:t>Gói thầu 37 (Mô hình hệ thống xử lý nước thải sau hầm KSH làm phân bón cho cây trồng): CPMU đang trình kết quả đánh giá hồ sơ dự thầu.</a:t>
            </a:r>
            <a:endParaRPr lang="en-US" sz="2000" dirty="0" smtClean="0">
              <a:latin typeface="Arial" pitchFamily="34" charset="0"/>
              <a:cs typeface="Arial" pitchFamily="34" charset="0"/>
            </a:endParaRPr>
          </a:p>
          <a:p>
            <a:pPr marL="457200" indent="-457200" algn="just">
              <a:spcBef>
                <a:spcPts val="1200"/>
              </a:spcBef>
              <a:buFont typeface="+mj-lt"/>
              <a:buAutoNum type="arabicPeriod" startAt="5"/>
            </a:pPr>
            <a:endParaRPr lang="en-US" sz="20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17</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Quản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lý</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00200"/>
            <a:ext cx="7391400" cy="4171950"/>
          </a:xfrm>
        </p:spPr>
        <p:txBody>
          <a:bodyPr/>
          <a:lstStyle/>
          <a:p>
            <a:pPr marL="457200" indent="-457200">
              <a:spcBef>
                <a:spcPts val="1200"/>
              </a:spcBef>
              <a:buFont typeface="+mj-lt"/>
              <a:buAutoNum type="arabicPeriod"/>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giữa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kỳ</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của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Bộ</a:t>
            </a:r>
            <a:r>
              <a:rPr lang="en-US" sz="2200" dirty="0" smtClean="0">
                <a:latin typeface="Arial" pitchFamily="34" charset="0"/>
                <a:cs typeface="Arial" pitchFamily="34" charset="0"/>
              </a:rPr>
              <a:t> NN-PTNT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ADB </a:t>
            </a:r>
            <a:r>
              <a:rPr lang="en-US" sz="2200" dirty="0" err="1" smtClean="0">
                <a:latin typeface="Arial" pitchFamily="34" charset="0"/>
                <a:cs typeface="Arial" pitchFamily="34" charset="0"/>
              </a:rPr>
              <a:t>vào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tháng</a:t>
            </a:r>
            <a:r>
              <a:rPr lang="en-US" sz="2200" dirty="0" smtClean="0">
                <a:latin typeface="Arial" pitchFamily="34" charset="0"/>
                <a:cs typeface="Arial" pitchFamily="34" charset="0"/>
              </a:rPr>
              <a:t> 4/2017</a:t>
            </a:r>
          </a:p>
          <a:p>
            <a:pPr marL="457200" indent="-457200">
              <a:spcBef>
                <a:spcPts val="1200"/>
              </a:spcBef>
              <a:buFont typeface="+mj-lt"/>
              <a:buAutoNum type="arabicPeriod"/>
            </a:pPr>
            <a:r>
              <a:rPr lang="en-US" sz="2200" dirty="0" err="1" smtClean="0">
                <a:latin typeface="Arial" pitchFamily="34" charset="0"/>
                <a:cs typeface="Arial" pitchFamily="34" charset="0"/>
              </a:rPr>
              <a:t>Hoàn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nội</a:t>
            </a:r>
            <a:r>
              <a:rPr lang="en-US" sz="2200" dirty="0" smtClean="0">
                <a:latin typeface="Arial" pitchFamily="34" charset="0"/>
                <a:cs typeface="Arial" pitchFamily="34" charset="0"/>
              </a:rPr>
              <a:t> dung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phương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pháp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xây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dựng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Thư</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từ</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xa</a:t>
            </a:r>
            <a:r>
              <a:rPr lang="en-US" sz="2200" dirty="0" smtClean="0">
                <a:latin typeface="Arial" pitchFamily="34" charset="0"/>
                <a:cs typeface="Arial" pitchFamily="34" charset="0"/>
              </a:rPr>
              <a:t>.</a:t>
            </a:r>
          </a:p>
          <a:p>
            <a:pPr marL="457200" indent="-457200">
              <a:spcBef>
                <a:spcPts val="1200"/>
              </a:spcBef>
              <a:buFont typeface="+mj-lt"/>
              <a:buAutoNum type="arabicPeriod"/>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hoàn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sửa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đổi</a:t>
            </a:r>
            <a:r>
              <a:rPr lang="en-US" sz="2200" dirty="0" smtClean="0">
                <a:latin typeface="Arial" pitchFamily="34" charset="0"/>
                <a:cs typeface="Arial" pitchFamily="34" charset="0"/>
              </a:rPr>
              <a:t> PAM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PIM</a:t>
            </a:r>
          </a:p>
          <a:p>
            <a:pPr marL="457200" indent="-457200">
              <a:spcBef>
                <a:spcPts val="1200"/>
              </a:spcBef>
              <a:buFont typeface="+mj-lt"/>
              <a:buAutoNum type="arabicPeriod"/>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biên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tập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bài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viết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kịch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bản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phim</a:t>
            </a:r>
            <a:endParaRPr lang="en-US" sz="2200" dirty="0" smtClean="0">
              <a:latin typeface="Arial" pitchFamily="34" charset="0"/>
              <a:cs typeface="Arial" pitchFamily="34" charset="0"/>
            </a:endParaRPr>
          </a:p>
          <a:p>
            <a:pPr marL="457200" indent="-457200">
              <a:spcBef>
                <a:spcPts val="1200"/>
              </a:spcBef>
              <a:buFont typeface="+mj-lt"/>
              <a:buAutoNum type="arabicPeriod"/>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tổ</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chức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Hội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thảo</a:t>
            </a:r>
            <a:endParaRPr lang="en-US" sz="2200" dirty="0" smtClean="0">
              <a:latin typeface="Arial" pitchFamily="34" charset="0"/>
              <a:cs typeface="Arial" pitchFamily="34" charset="0"/>
            </a:endParaRPr>
          </a:p>
          <a:p>
            <a:pPr marL="457200" indent="-457200">
              <a:spcBef>
                <a:spcPts val="1200"/>
              </a:spcBef>
              <a:buFont typeface="+mj-lt"/>
              <a:buAutoNum type="arabicPeriod"/>
            </a:pP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góp</a:t>
            </a:r>
            <a:r>
              <a:rPr lang="en-US" sz="2200" dirty="0" smtClean="0">
                <a:latin typeface="Arial" pitchFamily="34" charset="0"/>
                <a:cs typeface="Arial" pitchFamily="34" charset="0"/>
              </a:rPr>
              <a:t> ý </a:t>
            </a:r>
            <a:r>
              <a:rPr lang="en-US" sz="2200" dirty="0" err="1" smtClean="0">
                <a:latin typeface="Arial" pitchFamily="34" charset="0"/>
                <a:cs typeface="Arial" pitchFamily="34" charset="0"/>
              </a:rPr>
              <a:t>đánh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trạng</a:t>
            </a:r>
            <a:r>
              <a:rPr lang="en-US" sz="2200" dirty="0" smtClean="0">
                <a:latin typeface="Arial" pitchFamily="34" charset="0"/>
                <a:cs typeface="Arial" pitchFamily="34" charset="0"/>
              </a:rPr>
              <a:t> KSH (Physical Audit)</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18</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M &amp; E</a:t>
            </a:r>
          </a:p>
        </p:txBody>
      </p:sp>
      <p:sp>
        <p:nvSpPr>
          <p:cNvPr id="25605" name="Rectangle 3"/>
          <p:cNvSpPr>
            <a:spLocks noGrp="1" noChangeArrowheads="1"/>
          </p:cNvSpPr>
          <p:nvPr>
            <p:ph type="body" idx="1"/>
          </p:nvPr>
        </p:nvSpPr>
        <p:spPr>
          <a:xfrm>
            <a:off x="762000" y="1600200"/>
            <a:ext cx="7391400" cy="4171950"/>
          </a:xfrm>
        </p:spPr>
        <p:txBody>
          <a:bodyPr/>
          <a:lstStyle/>
          <a:p>
            <a:pPr marL="457200" indent="-457200">
              <a:spcBef>
                <a:spcPts val="1200"/>
              </a:spcBef>
              <a:buAutoNum type="arabicPeriod"/>
            </a:pPr>
            <a:r>
              <a:rPr lang="en-NZ" sz="2400" dirty="0" err="1" smtClean="0">
                <a:latin typeface="Arial" pitchFamily="34" charset="0"/>
                <a:cs typeface="Arial" pitchFamily="34" charset="0"/>
              </a:rPr>
              <a:t>Thiết</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lập</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và</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vận</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hành</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hệ</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thống</a:t>
            </a:r>
            <a:r>
              <a:rPr lang="en-NZ" sz="2400" dirty="0" smtClean="0">
                <a:latin typeface="Arial" pitchFamily="34" charset="0"/>
                <a:cs typeface="Arial" pitchFamily="34" charset="0"/>
              </a:rPr>
              <a:t> M&amp;E, PPMS, </a:t>
            </a:r>
            <a:r>
              <a:rPr lang="en-NZ" sz="2400" dirty="0" err="1" smtClean="0">
                <a:latin typeface="Arial" pitchFamily="34" charset="0"/>
                <a:cs typeface="Arial" pitchFamily="34" charset="0"/>
              </a:rPr>
              <a:t>và</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các</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yêu</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cầu</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báo</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cáo</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Biểu</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mẫu</a:t>
            </a:r>
            <a:r>
              <a:rPr lang="en-NZ" sz="2400" dirty="0" smtClean="0">
                <a:latin typeface="Arial" pitchFamily="34" charset="0"/>
                <a:cs typeface="Arial" pitchFamily="34" charset="0"/>
              </a:rPr>
              <a:t>)</a:t>
            </a:r>
          </a:p>
          <a:p>
            <a:pPr marL="457200" lvl="0" indent="-457200">
              <a:spcBef>
                <a:spcPts val="1200"/>
              </a:spcBef>
              <a:buAutoNum type="arabicPeriod"/>
            </a:pPr>
            <a:r>
              <a:rPr lang="en-NZ" sz="2400" dirty="0" err="1" smtClean="0">
                <a:latin typeface="Arial" pitchFamily="34" charset="0"/>
                <a:cs typeface="Arial" pitchFamily="34" charset="0"/>
              </a:rPr>
              <a:t>Đánh</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giá</a:t>
            </a:r>
            <a:r>
              <a:rPr lang="en-NZ" sz="2400" dirty="0" smtClean="0">
                <a:latin typeface="Arial" pitchFamily="34" charset="0"/>
                <a:cs typeface="Arial" pitchFamily="34" charset="0"/>
              </a:rPr>
              <a:t> s</a:t>
            </a:r>
            <a:r>
              <a:rPr lang="vi-VN" sz="2400" dirty="0" smtClean="0">
                <a:latin typeface="Arial" pitchFamily="34" charset="0"/>
                <a:cs typeface="Arial" pitchFamily="34" charset="0"/>
              </a:rPr>
              <a:t>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NZ" sz="2400" dirty="0" smtClean="0">
                <a:latin typeface="Arial" pitchFamily="34" charset="0"/>
                <a:cs typeface="Arial" pitchFamily="34" charset="0"/>
              </a:rPr>
              <a:t> CSDL </a:t>
            </a:r>
            <a:r>
              <a:rPr lang="en-NZ" sz="2400" dirty="0" err="1" smtClean="0">
                <a:latin typeface="Arial" pitchFamily="34" charset="0"/>
                <a:cs typeface="Arial" pitchFamily="34" charset="0"/>
              </a:rPr>
              <a:t>Khí</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sinh</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học</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quốc</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gia</a:t>
            </a:r>
            <a:endParaRPr lang="en-NZ" sz="2400" dirty="0" smtClean="0">
              <a:latin typeface="Arial" pitchFamily="34" charset="0"/>
              <a:cs typeface="Arial" pitchFamily="34" charset="0"/>
            </a:endParaRPr>
          </a:p>
          <a:p>
            <a:pPr marL="457200" indent="-457200">
              <a:spcBef>
                <a:spcPts val="1200"/>
              </a:spcBef>
              <a:buFont typeface="+mj-lt"/>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19</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Đào</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tạo</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00200"/>
            <a:ext cx="7391400" cy="4171950"/>
          </a:xfrm>
        </p:spPr>
        <p:txBody>
          <a:bodyPr/>
          <a:lstStyle/>
          <a:p>
            <a:pPr marL="457200" indent="-457200">
              <a:spcBef>
                <a:spcPts val="1200"/>
              </a:spcBef>
              <a:buFont typeface="Monotype Sorts" pitchFamily="2" charset="2"/>
              <a:buAutoNum type="arabicPeriod"/>
            </a:pPr>
            <a:r>
              <a:rPr lang="en-US" sz="2200" dirty="0" err="1" smtClean="0">
                <a:latin typeface="Arial" pitchFamily="34" charset="0"/>
                <a:cs typeface="Arial" pitchFamily="34" charset="0"/>
              </a:rPr>
              <a:t>Sửa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đổi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tổng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thể</a:t>
            </a:r>
            <a:r>
              <a:rPr lang="en-US" sz="2200" dirty="0" smtClean="0">
                <a:latin typeface="Arial" pitchFamily="34" charset="0"/>
                <a:cs typeface="Arial" pitchFamily="34" charset="0"/>
              </a:rPr>
              <a:t>, </a:t>
            </a:r>
            <a:r>
              <a:rPr lang="en-NZ" sz="2200" dirty="0" err="1" smtClean="0">
                <a:latin typeface="Arial" pitchFamily="34" charset="0"/>
                <a:cs typeface="Arial" pitchFamily="34" charset="0"/>
              </a:rPr>
              <a:t>Xây</a:t>
            </a:r>
            <a:r>
              <a:rPr lang="en-NZ" sz="2200" dirty="0" smtClean="0">
                <a:latin typeface="Arial" pitchFamily="34" charset="0"/>
                <a:cs typeface="Arial" pitchFamily="34" charset="0"/>
              </a:rPr>
              <a:t> d</a:t>
            </a:r>
            <a:r>
              <a:rPr lang="en-US" sz="2200" dirty="0" err="1" smtClean="0">
                <a:latin typeface="Arial" pitchFamily="34" charset="0"/>
                <a:cs typeface="Arial" pitchFamily="34" charset="0"/>
              </a:rPr>
              <a:t>ựng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nội</a:t>
            </a:r>
            <a:r>
              <a:rPr lang="en-US" sz="2200" dirty="0" smtClean="0">
                <a:latin typeface="Arial" pitchFamily="34" charset="0"/>
                <a:cs typeface="Arial" pitchFamily="34" charset="0"/>
              </a:rPr>
              <a:t> dung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cầu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endParaRPr lang="en-US" sz="2200" dirty="0" smtClean="0">
              <a:latin typeface="Arial" pitchFamily="34" charset="0"/>
              <a:cs typeface="Arial" pitchFamily="34" charset="0"/>
            </a:endParaRPr>
          </a:p>
          <a:p>
            <a:pPr marL="457200" lvl="0" indent="-457200">
              <a:spcBef>
                <a:spcPts val="1200"/>
              </a:spcBef>
              <a:buAutoNum type="arabicPeriod"/>
            </a:pPr>
            <a:r>
              <a:rPr lang="en-US" sz="2200" dirty="0" err="1" smtClean="0">
                <a:latin typeface="Arial" pitchFamily="34" charset="0"/>
                <a:cs typeface="Arial" pitchFamily="34" charset="0"/>
              </a:rPr>
              <a:t>Góp</a:t>
            </a:r>
            <a:r>
              <a:rPr lang="en-US" sz="2200" dirty="0" smtClean="0">
                <a:latin typeface="Arial" pitchFamily="34" charset="0"/>
                <a:cs typeface="Arial" pitchFamily="34" charset="0"/>
              </a:rPr>
              <a:t> ý </a:t>
            </a:r>
            <a:r>
              <a:rPr lang="en-US" sz="2200" dirty="0" err="1" smtClean="0">
                <a:latin typeface="Arial" pitchFamily="34" charset="0"/>
                <a:cs typeface="Arial" pitchFamily="34" charset="0"/>
              </a:rPr>
              <a:t>giáo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(5).</a:t>
            </a:r>
          </a:p>
          <a:p>
            <a:pPr marL="457200" lvl="0" indent="-457200">
              <a:spcBef>
                <a:spcPts val="1200"/>
              </a:spcBef>
              <a:buAutoNum type="arabicPeriod"/>
            </a:pPr>
            <a:r>
              <a:rPr lang="en-US" sz="2200" dirty="0" err="1" smtClean="0">
                <a:latin typeface="Arial" pitchFamily="34" charset="0"/>
                <a:cs typeface="Arial" pitchFamily="34" charset="0"/>
              </a:rPr>
              <a:t>Tham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endParaRPr lang="en-US" sz="2200" dirty="0" smtClean="0">
              <a:latin typeface="Arial" pitchFamily="34" charset="0"/>
              <a:cs typeface="Arial" pitchFamily="34" charset="0"/>
            </a:endParaRPr>
          </a:p>
          <a:p>
            <a:pPr marL="457200" lvl="0" indent="-457200">
              <a:spcBef>
                <a:spcPts val="1200"/>
              </a:spcBef>
              <a:buAutoNum type="arabicPeriod"/>
            </a:pPr>
            <a:r>
              <a:rPr lang="en-US" sz="2200" dirty="0" err="1" smtClean="0">
                <a:latin typeface="Arial" pitchFamily="34" charset="0"/>
                <a:cs typeface="Arial" pitchFamily="34" charset="0"/>
              </a:rPr>
              <a:t>Thực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p>
          <a:p>
            <a:pPr marL="457200" lvl="0" indent="-457200">
              <a:spcBef>
                <a:spcPts val="1200"/>
              </a:spcBef>
              <a:buAutoNum type="arabicPeriod"/>
            </a:pPr>
            <a:r>
              <a:rPr lang="en-US" sz="2200" dirty="0" smtClean="0">
                <a:latin typeface="Arial" pitchFamily="34" charset="0"/>
                <a:cs typeface="Arial" pitchFamily="34" charset="0"/>
              </a:rPr>
              <a:t>P</a:t>
            </a:r>
            <a:r>
              <a:rPr lang="en-NZ" sz="2200" dirty="0" err="1" smtClean="0">
                <a:latin typeface="Arial" pitchFamily="34" charset="0"/>
                <a:cs typeface="Arial" pitchFamily="34" charset="0"/>
              </a:rPr>
              <a:t>hổ</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biến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thông</a:t>
            </a:r>
            <a:r>
              <a:rPr lang="en-NZ" sz="2200" dirty="0" smtClean="0">
                <a:latin typeface="Arial" pitchFamily="34" charset="0"/>
                <a:cs typeface="Arial" pitchFamily="34" charset="0"/>
              </a:rPr>
              <a:t> tin: LCASP </a:t>
            </a:r>
            <a:r>
              <a:rPr lang="en-NZ" sz="2200" dirty="0" err="1" smtClean="0">
                <a:latin typeface="Arial" pitchFamily="34" charset="0"/>
                <a:cs typeface="Arial" pitchFamily="34" charset="0"/>
              </a:rPr>
              <a:t>và</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các</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công</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ty</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bên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ngoài</a:t>
            </a:r>
            <a:endParaRPr lang="en-NZ" sz="2200" dirty="0" smtClean="0">
              <a:latin typeface="Arial" pitchFamily="34" charset="0"/>
              <a:cs typeface="Arial" pitchFamily="34" charset="0"/>
            </a:endParaRPr>
          </a:p>
          <a:p>
            <a:pPr marL="457200" lvl="0" indent="-457200">
              <a:buAutoNum type="arabicPeriod"/>
            </a:pPr>
            <a:endParaRPr lang="en-NZ" sz="2000" dirty="0" smtClean="0"/>
          </a:p>
          <a:p>
            <a:pPr marL="457200" indent="-457200">
              <a:spcBef>
                <a:spcPts val="1200"/>
              </a:spcBef>
              <a:buFont typeface="+mj-lt"/>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xfrm>
            <a:off x="214313" y="6229350"/>
            <a:ext cx="2427287" cy="514350"/>
          </a:xfrm>
          <a:noFill/>
        </p:spPr>
        <p:txBody>
          <a:bodyPr/>
          <a:lstStyle/>
          <a:p>
            <a:fld id="{E6C88A47-BC35-4805-A4A4-84E50054A23F}" type="datetime5">
              <a:rPr lang="en-US" sz="1800" smtClean="0">
                <a:solidFill>
                  <a:schemeClr val="bg2"/>
                </a:solidFill>
                <a:latin typeface="Arial" pitchFamily="34" charset="0"/>
              </a:rPr>
              <a:pPr/>
              <a:t>15-Jan-18</a:t>
            </a:fld>
            <a:endParaRPr lang="en-US" sz="1800" smtClean="0">
              <a:solidFill>
                <a:schemeClr val="bg2"/>
              </a:solidFill>
              <a:latin typeface="Arial" pitchFamily="34" charset="0"/>
            </a:endParaRPr>
          </a:p>
        </p:txBody>
      </p:sp>
      <p:sp>
        <p:nvSpPr>
          <p:cNvPr id="19459" name="Rectangle 6"/>
          <p:cNvSpPr>
            <a:spLocks noGrp="1" noChangeArrowheads="1"/>
          </p:cNvSpPr>
          <p:nvPr>
            <p:ph type="sldNum" sz="quarter" idx="12"/>
          </p:nvPr>
        </p:nvSpPr>
        <p:spPr>
          <a:xfrm>
            <a:off x="8429625" y="6229350"/>
            <a:ext cx="571500" cy="514350"/>
          </a:xfrm>
          <a:noFill/>
        </p:spPr>
        <p:txBody>
          <a:bodyPr/>
          <a:lstStyle/>
          <a:p>
            <a:pPr algn="ctr"/>
            <a:fld id="{2B490450-56DB-4716-937C-B44C0567EA85}" type="slidenum">
              <a:rPr lang="en-US" smtClean="0">
                <a:solidFill>
                  <a:srgbClr val="0070C0"/>
                </a:solidFill>
                <a:latin typeface="Arial" pitchFamily="34" charset="0"/>
              </a:rPr>
              <a:pPr algn="ctr"/>
              <a:t>2</a:t>
            </a:fld>
            <a:endParaRPr lang="en-US" smtClean="0">
              <a:solidFill>
                <a:srgbClr val="0070C0"/>
              </a:solidFill>
              <a:latin typeface="Arial" pitchFamily="34" charset="0"/>
            </a:endParaRPr>
          </a:p>
        </p:txBody>
      </p:sp>
      <p:sp>
        <p:nvSpPr>
          <p:cNvPr id="5" name="TextBox 4"/>
          <p:cNvSpPr txBox="1"/>
          <p:nvPr/>
        </p:nvSpPr>
        <p:spPr>
          <a:xfrm>
            <a:off x="228600" y="533400"/>
            <a:ext cx="8686800" cy="1569660"/>
          </a:xfrm>
          <a:prstGeom prst="rect">
            <a:avLst/>
          </a:prstGeom>
          <a:noFill/>
        </p:spPr>
        <p:txBody>
          <a:bodyPr wrap="square" rtlCol="0">
            <a:spAutoFit/>
          </a:bodyPr>
          <a:lstStyle/>
          <a:p>
            <a:pPr algn="ctr"/>
            <a:r>
              <a:rPr lang="en-US" sz="2000" b="1" dirty="0" smtClean="0">
                <a:solidFill>
                  <a:srgbClr val="0000CC"/>
                </a:solidFill>
                <a:latin typeface="Arial" pitchFamily="34" charset="0"/>
                <a:cs typeface="Arial" pitchFamily="34" charset="0"/>
              </a:rPr>
              <a:t>DỰ ÁN HỖ TRỢ NÔNG NGHIỆP CÁC BON THẤP L2968 - VIE (SF)</a:t>
            </a:r>
            <a:endParaRPr lang="en-US" sz="2000" dirty="0" smtClean="0">
              <a:solidFill>
                <a:srgbClr val="0000CC"/>
              </a:solidFill>
              <a:latin typeface="Arial" pitchFamily="34" charset="0"/>
              <a:cs typeface="Arial" pitchFamily="34" charset="0"/>
            </a:endParaRPr>
          </a:p>
          <a:p>
            <a:pPr algn="ctr"/>
            <a:r>
              <a:rPr lang="en-US" sz="2000" dirty="0" smtClean="0">
                <a:solidFill>
                  <a:srgbClr val="0000CC"/>
                </a:solidFill>
                <a:latin typeface="Arial" pitchFamily="34" charset="0"/>
                <a:cs typeface="Arial" pitchFamily="34" charset="0"/>
              </a:rPr>
              <a:t>LOW CARBON AGRICULTURAL SUPPORT PROJECT</a:t>
            </a:r>
          </a:p>
          <a:p>
            <a:pPr algn="ctr"/>
            <a:r>
              <a:rPr lang="en-US" sz="2000" dirty="0" smtClean="0">
                <a:solidFill>
                  <a:srgbClr val="0000CC"/>
                </a:solidFill>
                <a:latin typeface="Arial" pitchFamily="34" charset="0"/>
                <a:cs typeface="Arial" pitchFamily="34" charset="0"/>
              </a:rPr>
              <a:t>************</a:t>
            </a:r>
          </a:p>
          <a:p>
            <a:endParaRPr lang="en-US" dirty="0"/>
          </a:p>
        </p:txBody>
      </p:sp>
      <p:sp>
        <p:nvSpPr>
          <p:cNvPr id="6" name="TextBox 5"/>
          <p:cNvSpPr txBox="1"/>
          <p:nvPr/>
        </p:nvSpPr>
        <p:spPr>
          <a:xfrm>
            <a:off x="2362200" y="5791200"/>
            <a:ext cx="4953000" cy="523220"/>
          </a:xfrm>
          <a:prstGeom prst="rect">
            <a:avLst/>
          </a:prstGeom>
          <a:noFill/>
        </p:spPr>
        <p:txBody>
          <a:bodyPr wrap="square" rtlCol="0">
            <a:spAutoFit/>
          </a:bodyPr>
          <a:lstStyle/>
          <a:p>
            <a:pPr algn="ctr"/>
            <a:r>
              <a:rPr lang="en-US" sz="2800" dirty="0" err="1" smtClean="0">
                <a:solidFill>
                  <a:srgbClr val="0000CC"/>
                </a:solidFill>
                <a:latin typeface="Arial" pitchFamily="34" charset="0"/>
                <a:cs typeface="Arial" pitchFamily="34" charset="0"/>
              </a:rPr>
              <a:t>Mộc</a:t>
            </a:r>
            <a:r>
              <a:rPr lang="en-US" sz="2800" dirty="0" smtClean="0">
                <a:solidFill>
                  <a:srgbClr val="0000CC"/>
                </a:solidFill>
                <a:latin typeface="Arial" pitchFamily="34" charset="0"/>
                <a:cs typeface="Arial" pitchFamily="34" charset="0"/>
              </a:rPr>
              <a:t> </a:t>
            </a:r>
            <a:r>
              <a:rPr lang="en-US" sz="2800" dirty="0" err="1" smtClean="0">
                <a:solidFill>
                  <a:srgbClr val="0000CC"/>
                </a:solidFill>
                <a:latin typeface="Arial" pitchFamily="34" charset="0"/>
                <a:cs typeface="Arial" pitchFamily="34" charset="0"/>
              </a:rPr>
              <a:t>Châu</a:t>
            </a:r>
            <a:r>
              <a:rPr lang="en-US" sz="2800" dirty="0" smtClean="0">
                <a:solidFill>
                  <a:srgbClr val="0000CC"/>
                </a:solidFill>
                <a:latin typeface="Arial" pitchFamily="34" charset="0"/>
                <a:cs typeface="Arial" pitchFamily="34" charset="0"/>
              </a:rPr>
              <a:t> 15.01.2018</a:t>
            </a:r>
            <a:endParaRPr lang="en-US" sz="2800" dirty="0">
              <a:solidFill>
                <a:srgbClr val="0000CC"/>
              </a:solidFill>
              <a:latin typeface="Arial" pitchFamily="34" charset="0"/>
              <a:cs typeface="Arial" pitchFamily="34" charset="0"/>
            </a:endParaRPr>
          </a:p>
        </p:txBody>
      </p:sp>
      <p:pic>
        <p:nvPicPr>
          <p:cNvPr id="36866" name="Picture 2" descr="Kết quả hình ảnh cho Hoa Mận Mộc chau">
            <a:hlinkClick r:id="rId2"/>
          </p:cNvPr>
          <p:cNvPicPr>
            <a:picLocks noChangeAspect="1" noChangeArrowheads="1"/>
          </p:cNvPicPr>
          <p:nvPr/>
        </p:nvPicPr>
        <p:blipFill>
          <a:blip r:embed="rId3"/>
          <a:srcRect/>
          <a:stretch>
            <a:fillRect/>
          </a:stretch>
        </p:blipFill>
        <p:spPr bwMode="auto">
          <a:xfrm>
            <a:off x="457200" y="1447800"/>
            <a:ext cx="8420100" cy="4267200"/>
          </a:xfrm>
          <a:prstGeom prst="rect">
            <a:avLst/>
          </a:prstGeom>
          <a:noFill/>
        </p:spPr>
      </p:pic>
      <p:sp>
        <p:nvSpPr>
          <p:cNvPr id="10" name="Rectangle 9"/>
          <p:cNvSpPr/>
          <p:nvPr/>
        </p:nvSpPr>
        <p:spPr>
          <a:xfrm>
            <a:off x="2286000" y="2274838"/>
            <a:ext cx="4572000" cy="2308324"/>
          </a:xfrm>
          <a:prstGeom prst="rect">
            <a:avLst/>
          </a:prstGeom>
        </p:spPr>
        <p:txBody>
          <a:bodyPr>
            <a:spAutoFit/>
          </a:bodyPr>
          <a:lstStyle/>
          <a:p>
            <a:pPr algn="ctr"/>
            <a:r>
              <a:rPr lang="en-US" b="1" dirty="0" smtClean="0">
                <a:solidFill>
                  <a:srgbClr val="FF0000"/>
                </a:solidFill>
                <a:latin typeface="Arial" pitchFamily="34" charset="0"/>
                <a:cs typeface="Arial" pitchFamily="34" charset="0"/>
              </a:rPr>
              <a:t>TỔNG KẾT HOẠT ĐỘNG TƯ VẤN 2017 VÀ </a:t>
            </a:r>
          </a:p>
          <a:p>
            <a:pPr algn="ctr"/>
            <a:r>
              <a:rPr lang="en-US" b="1" dirty="0" smtClean="0">
                <a:solidFill>
                  <a:srgbClr val="FF0000"/>
                </a:solidFill>
                <a:latin typeface="Arial" pitchFamily="34" charset="0"/>
                <a:cs typeface="Arial" pitchFamily="34" charset="0"/>
              </a:rPr>
              <a:t>KẾ HOẠCH 2018</a:t>
            </a:r>
            <a:endParaRPr lang="en-US" b="1" dirty="0">
              <a:solidFill>
                <a:srgbClr val="FF000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20</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Môi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trường</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00200"/>
            <a:ext cx="7848600" cy="4800600"/>
          </a:xfrm>
        </p:spPr>
        <p:txBody>
          <a:bodyPr/>
          <a:lstStyle/>
          <a:p>
            <a:pPr marL="457200" lvl="0" indent="-457200">
              <a:spcBef>
                <a:spcPts val="600"/>
              </a:spcBef>
              <a:buFont typeface="+mj-lt"/>
              <a:buAutoNum type="arabicPeriod"/>
            </a:pPr>
            <a:r>
              <a:rPr lang="en-US" sz="2000" dirty="0" err="1" smtClean="0">
                <a:latin typeface="Arial" pitchFamily="34" charset="0"/>
                <a:cs typeface="Arial" pitchFamily="34" charset="0"/>
              </a:rPr>
              <a:t>Xây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6 </a:t>
            </a:r>
            <a:r>
              <a:rPr lang="en-US" sz="2000" dirty="0" err="1" smtClean="0">
                <a:latin typeface="Arial" pitchFamily="34" charset="0"/>
                <a:cs typeface="Arial" pitchFamily="34" charset="0"/>
              </a:rPr>
              <a:t>tháng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ADB </a:t>
            </a:r>
            <a:r>
              <a:rPr lang="en-US" sz="2000" dirty="0" err="1" smtClean="0">
                <a:latin typeface="Arial" pitchFamily="34" charset="0"/>
                <a:cs typeface="Arial" pitchFamily="34" charset="0"/>
              </a:rPr>
              <a:t>phê</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duyệt</a:t>
            </a:r>
            <a:endParaRPr lang="en-US" sz="2000" dirty="0" smtClean="0">
              <a:latin typeface="Arial" pitchFamily="34" charset="0"/>
              <a:cs typeface="Arial" pitchFamily="34" charset="0"/>
            </a:endParaRPr>
          </a:p>
          <a:p>
            <a:pPr marL="457200" indent="-457200">
              <a:spcBef>
                <a:spcPts val="600"/>
              </a:spcBef>
              <a:buFont typeface="+mj-lt"/>
              <a:buAutoNum type="arabicPeriod"/>
            </a:pPr>
            <a:r>
              <a:rPr lang="en-US" sz="2000" dirty="0" err="1" smtClean="0">
                <a:latin typeface="Arial" pitchFamily="34" charset="0"/>
                <a:cs typeface="Arial" pitchFamily="34" charset="0"/>
              </a:rPr>
              <a:t>Chuẩn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thẩm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ban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IEE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tỉnh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ADB </a:t>
            </a:r>
            <a:r>
              <a:rPr lang="en-US" sz="2000" dirty="0" err="1" smtClean="0">
                <a:latin typeface="Arial" pitchFamily="34" charset="0"/>
                <a:cs typeface="Arial" pitchFamily="34" charset="0"/>
              </a:rPr>
              <a:t>chấp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tỉnh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hiện</a:t>
            </a:r>
            <a:r>
              <a:rPr lang="en-US" sz="2000" dirty="0" smtClean="0">
                <a:latin typeface="Arial" pitchFamily="34" charset="0"/>
                <a:cs typeface="Arial" pitchFamily="34" charset="0"/>
              </a:rPr>
              <a:t>.</a:t>
            </a:r>
          </a:p>
          <a:p>
            <a:pPr marL="457200" lvl="0" indent="-457200">
              <a:spcBef>
                <a:spcPts val="600"/>
              </a:spcBef>
              <a:buFont typeface="+mj-lt"/>
              <a:buAutoNum type="arabicPeriod"/>
            </a:pPr>
            <a:r>
              <a:rPr lang="en-US" sz="2000" dirty="0" err="1" smtClean="0">
                <a:latin typeface="Arial" pitchFamily="34" charset="0"/>
                <a:cs typeface="Arial" pitchFamily="34" charset="0"/>
              </a:rPr>
              <a:t>Xem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xét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hướng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dẫn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giúp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thiện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xây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12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học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trung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bình</a:t>
            </a:r>
            <a:r>
              <a:rPr lang="en-US" sz="2000" dirty="0" smtClean="0">
                <a:latin typeface="Arial" pitchFamily="34" charset="0"/>
                <a:cs typeface="Arial" pitchFamily="34" charset="0"/>
              </a:rPr>
              <a:t> ở BG, LC, NĐ, HT, BĐ, TG, ST, SL</a:t>
            </a:r>
          </a:p>
          <a:p>
            <a:pPr marL="457200" indent="-457200">
              <a:spcBef>
                <a:spcPts val="600"/>
              </a:spcBef>
              <a:buFont typeface="+mj-lt"/>
              <a:buAutoNum type="arabicPeriod"/>
            </a:pPr>
            <a:r>
              <a:rPr lang="en-NZ" sz="2000" dirty="0" err="1" smtClean="0">
                <a:latin typeface="Arial" pitchFamily="34" charset="0"/>
                <a:cs typeface="Arial" pitchFamily="34" charset="0"/>
              </a:rPr>
              <a:t>Chuẩn</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bị</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Đánh</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giá</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tác</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động</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môi</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tr</a:t>
            </a:r>
            <a:r>
              <a:rPr lang="vi-VN" sz="2000" dirty="0" smtClean="0">
                <a:latin typeface="Arial" pitchFamily="34" charset="0"/>
                <a:cs typeface="Arial" pitchFamily="34" charset="0"/>
              </a:rPr>
              <a:t>ư</a:t>
            </a:r>
            <a:r>
              <a:rPr lang="en-US" sz="2000" dirty="0" err="1" smtClean="0">
                <a:latin typeface="Arial" pitchFamily="34" charset="0"/>
                <a:cs typeface="Arial" pitchFamily="34" charset="0"/>
              </a:rPr>
              <a:t>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endParaRPr lang="en-NZ" sz="2000" dirty="0" smtClean="0">
              <a:latin typeface="Arial" pitchFamily="34" charset="0"/>
              <a:cs typeface="Arial" pitchFamily="34" charset="0"/>
            </a:endParaRPr>
          </a:p>
          <a:p>
            <a:pPr marL="457200" lvl="0" indent="-457200">
              <a:spcBef>
                <a:spcPts val="600"/>
              </a:spcBef>
              <a:buFont typeface="+mj-lt"/>
              <a:buAutoNum type="arabicPeriod"/>
            </a:pPr>
            <a:r>
              <a:rPr lang="en-NZ" sz="2000" dirty="0" err="1" smtClean="0">
                <a:latin typeface="Arial" pitchFamily="34" charset="0"/>
                <a:cs typeface="Arial" pitchFamily="34" charset="0"/>
              </a:rPr>
              <a:t>Biểu</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mẫu</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đánh</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giá</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nhanh</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môi</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tr</a:t>
            </a:r>
            <a:r>
              <a:rPr lang="vi-VN" sz="2000" dirty="0" smtClean="0">
                <a:latin typeface="Arial" pitchFamily="34" charset="0"/>
                <a:cs typeface="Arial" pitchFamily="34" charset="0"/>
              </a:rPr>
              <a:t>ư</a:t>
            </a:r>
            <a:r>
              <a:rPr lang="en-US" sz="2000" dirty="0" err="1" smtClean="0">
                <a:latin typeface="Arial" pitchFamily="34" charset="0"/>
                <a:cs typeface="Arial" pitchFamily="34" charset="0"/>
              </a:rPr>
              <a:t>ờng</a:t>
            </a:r>
            <a:endParaRPr lang="en-NZ" sz="2000" dirty="0" smtClean="0">
              <a:latin typeface="Arial" pitchFamily="34" charset="0"/>
              <a:cs typeface="Arial" pitchFamily="34" charset="0"/>
            </a:endParaRPr>
          </a:p>
          <a:p>
            <a:pPr marL="457200" lvl="0" indent="-457200">
              <a:spcBef>
                <a:spcPts val="600"/>
              </a:spcBef>
              <a:buFont typeface="+mj-lt"/>
              <a:buAutoNum type="arabicPeriod"/>
            </a:pPr>
            <a:r>
              <a:rPr lang="en-NZ" sz="2000" dirty="0" err="1" smtClean="0">
                <a:latin typeface="Arial" pitchFamily="34" charset="0"/>
                <a:cs typeface="Arial" pitchFamily="34" charset="0"/>
              </a:rPr>
              <a:t>Báo</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cáo</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theo</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dõi</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môi</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tr</a:t>
            </a:r>
            <a:r>
              <a:rPr lang="vi-VN" sz="2000" dirty="0" smtClean="0">
                <a:latin typeface="Arial" pitchFamily="34" charset="0"/>
                <a:cs typeface="Arial" pitchFamily="34" charset="0"/>
              </a:rPr>
              <a:t>ư</a:t>
            </a:r>
            <a:r>
              <a:rPr lang="en-US" sz="2000" dirty="0" err="1" smtClean="0">
                <a:latin typeface="Arial" pitchFamily="34" charset="0"/>
                <a:cs typeface="Arial" pitchFamily="34" charset="0"/>
              </a:rPr>
              <a:t>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NZ" sz="2000" dirty="0" err="1" smtClean="0">
                <a:latin typeface="Arial" pitchFamily="34" charset="0"/>
                <a:cs typeface="Arial" pitchFamily="34" charset="0"/>
              </a:rPr>
              <a:t>bể</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khí</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sinh</a:t>
            </a:r>
            <a:r>
              <a:rPr lang="en-NZ" sz="2000" dirty="0" smtClean="0">
                <a:latin typeface="Arial" pitchFamily="34" charset="0"/>
                <a:cs typeface="Arial" pitchFamily="34" charset="0"/>
              </a:rPr>
              <a:t> </a:t>
            </a:r>
            <a:r>
              <a:rPr lang="en-NZ" sz="2000" dirty="0" err="1" smtClean="0">
                <a:latin typeface="Arial" pitchFamily="34" charset="0"/>
                <a:cs typeface="Arial" pitchFamily="34" charset="0"/>
              </a:rPr>
              <a:t>học</a:t>
            </a:r>
            <a:endParaRPr lang="en-NZ" sz="2000" dirty="0" smtClean="0">
              <a:latin typeface="Arial" pitchFamily="34" charset="0"/>
              <a:cs typeface="Arial" pitchFamily="34" charset="0"/>
            </a:endParaRPr>
          </a:p>
          <a:p>
            <a:pPr marL="457200" lvl="0" indent="-457200">
              <a:spcBef>
                <a:spcPts val="600"/>
              </a:spcBef>
              <a:buFont typeface="+mj-lt"/>
              <a:buAutoNum type="arabicPeriod"/>
            </a:pPr>
            <a:r>
              <a:rPr lang="en-US" sz="2000" dirty="0" err="1" smtClean="0">
                <a:latin typeface="Arial" pitchFamily="34" charset="0"/>
                <a:cs typeface="Arial" pitchFamily="34" charset="0"/>
              </a:rPr>
              <a:t>Tập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huấn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PPMU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an </a:t>
            </a:r>
            <a:r>
              <a:rPr lang="en-US" sz="2000" dirty="0" err="1" smtClean="0">
                <a:latin typeface="Arial" pitchFamily="34" charset="0"/>
                <a:cs typeface="Arial" pitchFamily="34" charset="0"/>
              </a:rPr>
              <a:t>toàn</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luật</a:t>
            </a:r>
            <a:r>
              <a:rPr lang="en-US" sz="2000" dirty="0" smtClean="0">
                <a:latin typeface="Arial" pitchFamily="34" charset="0"/>
                <a:cs typeface="Arial" pitchFamily="34" charset="0"/>
              </a:rPr>
              <a:t> an </a:t>
            </a:r>
            <a:r>
              <a:rPr lang="en-US" sz="2000" dirty="0" err="1" smtClean="0">
                <a:latin typeface="Arial" pitchFamily="34" charset="0"/>
                <a:cs typeface="Arial" pitchFamily="34" charset="0"/>
              </a:rPr>
              <a:t>toàn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Việt</a:t>
            </a:r>
            <a:r>
              <a:rPr lang="en-US" sz="2000" dirty="0" smtClean="0">
                <a:latin typeface="Arial" pitchFamily="34" charset="0"/>
                <a:cs typeface="Arial" pitchFamily="34" charset="0"/>
              </a:rPr>
              <a:t> Nam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sách</a:t>
            </a:r>
            <a:r>
              <a:rPr lang="en-US" sz="2000" dirty="0" smtClean="0">
                <a:latin typeface="Arial" pitchFamily="34" charset="0"/>
                <a:cs typeface="Arial" pitchFamily="34" charset="0"/>
              </a:rPr>
              <a:t> an </a:t>
            </a:r>
            <a:r>
              <a:rPr lang="en-US" sz="2000" dirty="0" err="1" smtClean="0">
                <a:latin typeface="Arial" pitchFamily="34" charset="0"/>
                <a:cs typeface="Arial" pitchFamily="34" charset="0"/>
              </a:rPr>
              <a:t>toàn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ADB</a:t>
            </a:r>
            <a:endParaRPr lang="en-NZ" sz="2000" dirty="0" smtClean="0">
              <a:latin typeface="Arial" pitchFamily="34" charset="0"/>
              <a:cs typeface="Arial" pitchFamily="34" charset="0"/>
            </a:endParaRPr>
          </a:p>
          <a:p>
            <a:pPr marL="457200" indent="-457200">
              <a:spcBef>
                <a:spcPts val="1200"/>
              </a:spcBef>
              <a:buFont typeface="+mj-lt"/>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21</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Giới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và</a:t>
            </a:r>
            <a:r>
              <a:rPr lang="en-US" sz="3000" dirty="0" smtClean="0">
                <a:solidFill>
                  <a:srgbClr val="000099"/>
                </a:solidFill>
                <a:latin typeface="Arial" pitchFamily="34" charset="0"/>
              </a:rPr>
              <a:t> DTTS</a:t>
            </a:r>
          </a:p>
        </p:txBody>
      </p:sp>
      <p:sp>
        <p:nvSpPr>
          <p:cNvPr id="25605" name="Rectangle 3"/>
          <p:cNvSpPr>
            <a:spLocks noGrp="1" noChangeArrowheads="1"/>
          </p:cNvSpPr>
          <p:nvPr>
            <p:ph type="body" idx="1"/>
          </p:nvPr>
        </p:nvSpPr>
        <p:spPr>
          <a:xfrm>
            <a:off x="762000" y="1600200"/>
            <a:ext cx="7391400" cy="4171950"/>
          </a:xfrm>
        </p:spPr>
        <p:txBody>
          <a:bodyPr/>
          <a:lstStyle/>
          <a:p>
            <a:pPr marL="457200" lvl="0" indent="-457200">
              <a:spcBef>
                <a:spcPts val="1200"/>
              </a:spcBef>
              <a:buFont typeface="+mj-lt"/>
              <a:buAutoNum type="arabicPeriod"/>
            </a:pPr>
            <a:r>
              <a:rPr lang="en-US" sz="2200" dirty="0" err="1" smtClean="0">
                <a:latin typeface="Arial" pitchFamily="34" charset="0"/>
                <a:cs typeface="Arial" pitchFamily="34" charset="0"/>
              </a:rPr>
              <a:t>Giám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thực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hành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về</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giới</a:t>
            </a:r>
            <a:endParaRPr lang="en-US" sz="2200" dirty="0" smtClean="0">
              <a:latin typeface="Arial" pitchFamily="34" charset="0"/>
              <a:cs typeface="Arial" pitchFamily="34" charset="0"/>
            </a:endParaRPr>
          </a:p>
          <a:p>
            <a:pPr marL="457200" lvl="0" indent="-457200">
              <a:spcBef>
                <a:spcPts val="1200"/>
              </a:spcBef>
              <a:buFont typeface="+mj-lt"/>
              <a:buAutoNum type="arabicPeriod"/>
            </a:pPr>
            <a:r>
              <a:rPr lang="en-US" sz="2200" dirty="0" err="1" smtClean="0">
                <a:latin typeface="Arial" pitchFamily="34" charset="0"/>
                <a:cs typeface="Arial" pitchFamily="34" charset="0"/>
              </a:rPr>
              <a:t>Báo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nội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bộ</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tộc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thiểu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số</a:t>
            </a:r>
            <a:endParaRPr lang="en-US" sz="2200" dirty="0" smtClean="0">
              <a:latin typeface="Arial" pitchFamily="34" charset="0"/>
              <a:cs typeface="Arial" pitchFamily="34" charset="0"/>
            </a:endParaRPr>
          </a:p>
          <a:p>
            <a:pPr marL="457200" lvl="0" indent="-457200">
              <a:spcBef>
                <a:spcPts val="1200"/>
              </a:spcBef>
              <a:buFont typeface="+mj-lt"/>
              <a:buAutoNum type="arabicPeriod"/>
            </a:pPr>
            <a:r>
              <a:rPr lang="en-US" sz="2200" dirty="0" err="1" smtClean="0">
                <a:latin typeface="Arial" pitchFamily="34" charset="0"/>
                <a:cs typeface="Arial" pitchFamily="34" charset="0"/>
              </a:rPr>
              <a:t>Làm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việc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CPMU </a:t>
            </a:r>
            <a:r>
              <a:rPr lang="en-US" sz="2200" dirty="0" err="1" smtClean="0">
                <a:latin typeface="Arial" pitchFamily="34" charset="0"/>
                <a:cs typeface="Arial" pitchFamily="34" charset="0"/>
              </a:rPr>
              <a:t>về</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gói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thầu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phối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thầu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lồng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ghép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của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thầu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nhằm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đảm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bảo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sự</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của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phụ</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nữ</a:t>
            </a:r>
            <a:endParaRPr lang="en-US" sz="2200" dirty="0" smtClean="0">
              <a:latin typeface="Arial" pitchFamily="34" charset="0"/>
              <a:cs typeface="Arial" pitchFamily="34" charset="0"/>
            </a:endParaRPr>
          </a:p>
          <a:p>
            <a:pPr marL="457200" indent="-457200">
              <a:spcBef>
                <a:spcPts val="1200"/>
              </a:spcBef>
              <a:buFont typeface="+mj-lt"/>
              <a:buAutoNum type="arabicPeriod"/>
            </a:pPr>
            <a:endParaRPr lang="en-US" sz="2000" dirty="0" smtClean="0"/>
          </a:p>
          <a:p>
            <a:pPr marL="457200" indent="-457200">
              <a:spcBef>
                <a:spcPts val="1200"/>
              </a:spcBef>
              <a:buFont typeface="+mj-lt"/>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00045678-0A16-4AC0-8B61-C6A15E56532D}" type="datetime5">
              <a:rPr lang="en-US" smtClean="0">
                <a:latin typeface="Arial" pitchFamily="34" charset="0"/>
              </a:rPr>
              <a:pPr/>
              <a:t>15-Jan-18</a:t>
            </a:fld>
            <a:endParaRPr lang="en-US" smtClean="0">
              <a:latin typeface="Arial" pitchFamily="34" charset="0"/>
            </a:endParaRPr>
          </a:p>
        </p:txBody>
      </p:sp>
      <p:sp>
        <p:nvSpPr>
          <p:cNvPr id="16387" name="Slide Number Placeholder 5"/>
          <p:cNvSpPr>
            <a:spLocks noGrp="1"/>
          </p:cNvSpPr>
          <p:nvPr>
            <p:ph type="sldNum" sz="quarter" idx="12"/>
          </p:nvPr>
        </p:nvSpPr>
        <p:spPr>
          <a:noFill/>
        </p:spPr>
        <p:txBody>
          <a:bodyPr/>
          <a:lstStyle/>
          <a:p>
            <a:fld id="{4EF4CA05-2DA1-46BA-935B-D68A6BEB8424}" type="slidenum">
              <a:rPr lang="en-US" smtClean="0">
                <a:latin typeface="Arial" pitchFamily="34" charset="0"/>
              </a:rPr>
              <a:pPr/>
              <a:t>22</a:t>
            </a:fld>
            <a:endParaRPr lang="en-US" smtClean="0">
              <a:latin typeface="Arial" pitchFamily="34" charset="0"/>
            </a:endParaRPr>
          </a:p>
        </p:txBody>
      </p:sp>
      <p:sp>
        <p:nvSpPr>
          <p:cNvPr id="16388" name="Rectangle 2"/>
          <p:cNvSpPr>
            <a:spLocks noGrp="1" noChangeArrowheads="1"/>
          </p:cNvSpPr>
          <p:nvPr>
            <p:ph type="title"/>
          </p:nvPr>
        </p:nvSpPr>
        <p:spPr>
          <a:xfrm>
            <a:off x="0" y="228600"/>
            <a:ext cx="9144000" cy="685800"/>
          </a:xfrm>
        </p:spPr>
        <p:txBody>
          <a:bodyPr/>
          <a:lstStyle/>
          <a:p>
            <a:pPr algn="ctr"/>
            <a:r>
              <a:rPr lang="en-US" sz="3000" smtClean="0">
                <a:solidFill>
                  <a:srgbClr val="000099"/>
                </a:solidFill>
                <a:latin typeface="Arial" pitchFamily="34" charset="0"/>
              </a:rPr>
              <a:t>Kết quả 2017: Chính sách</a:t>
            </a:r>
          </a:p>
        </p:txBody>
      </p:sp>
      <p:sp>
        <p:nvSpPr>
          <p:cNvPr id="16389" name="Rectangle 3"/>
          <p:cNvSpPr>
            <a:spLocks noGrp="1" noChangeArrowheads="1"/>
          </p:cNvSpPr>
          <p:nvPr>
            <p:ph type="body" idx="1"/>
          </p:nvPr>
        </p:nvSpPr>
        <p:spPr>
          <a:xfrm>
            <a:off x="762000" y="1600200"/>
            <a:ext cx="8001000" cy="4171950"/>
          </a:xfrm>
        </p:spPr>
        <p:txBody>
          <a:bodyPr/>
          <a:lstStyle/>
          <a:p>
            <a:pPr marL="457200" indent="-457200">
              <a:spcBef>
                <a:spcPts val="1200"/>
              </a:spcBef>
              <a:buFont typeface="Arial Black" pitchFamily="34" charset="0"/>
              <a:buAutoNum type="arabicPeriod"/>
            </a:pPr>
            <a:r>
              <a:rPr lang="en-US" sz="2000" dirty="0" smtClean="0"/>
              <a:t>Thu </a:t>
            </a:r>
            <a:r>
              <a:rPr lang="en-US" sz="2000" dirty="0" err="1" smtClean="0"/>
              <a:t>thập</a:t>
            </a:r>
            <a:r>
              <a:rPr lang="en-US" sz="2000" dirty="0" smtClean="0"/>
              <a:t> </a:t>
            </a:r>
            <a:r>
              <a:rPr lang="en-US" sz="2000" dirty="0" err="1" smtClean="0"/>
              <a:t>khoảng</a:t>
            </a:r>
            <a:r>
              <a:rPr lang="en-US" sz="2000" dirty="0" smtClean="0"/>
              <a:t> 40 </a:t>
            </a:r>
            <a:r>
              <a:rPr lang="en-US" sz="2000" dirty="0" err="1" smtClean="0"/>
              <a:t>các</a:t>
            </a:r>
            <a:r>
              <a:rPr lang="en-US" sz="2000" dirty="0" smtClean="0"/>
              <a:t> </a:t>
            </a:r>
            <a:r>
              <a:rPr lang="en-US" sz="2000" dirty="0" err="1" smtClean="0"/>
              <a:t>chính</a:t>
            </a:r>
            <a:r>
              <a:rPr lang="en-US" sz="2000" dirty="0" smtClean="0"/>
              <a:t> </a:t>
            </a:r>
            <a:r>
              <a:rPr lang="en-US" sz="2000" dirty="0" err="1" smtClean="0"/>
              <a:t>sách</a:t>
            </a:r>
            <a:r>
              <a:rPr lang="en-US" sz="2000" dirty="0" smtClean="0"/>
              <a:t> </a:t>
            </a:r>
            <a:r>
              <a:rPr lang="en-US" sz="2000" dirty="0" err="1" smtClean="0"/>
              <a:t>hiện</a:t>
            </a:r>
            <a:r>
              <a:rPr lang="en-US" sz="2000" dirty="0" smtClean="0"/>
              <a:t> </a:t>
            </a:r>
            <a:r>
              <a:rPr lang="en-US" sz="2000" dirty="0" err="1" smtClean="0"/>
              <a:t>hành</a:t>
            </a:r>
            <a:r>
              <a:rPr lang="en-US" sz="2000" dirty="0" smtClean="0"/>
              <a:t> </a:t>
            </a:r>
            <a:r>
              <a:rPr lang="en-US" sz="2000" dirty="0" err="1" smtClean="0"/>
              <a:t>liên</a:t>
            </a:r>
            <a:r>
              <a:rPr lang="en-US" sz="2000" dirty="0" smtClean="0"/>
              <a:t> </a:t>
            </a:r>
            <a:r>
              <a:rPr lang="en-US" sz="2000" dirty="0" err="1" smtClean="0"/>
              <a:t>quan</a:t>
            </a:r>
            <a:r>
              <a:rPr lang="en-US" sz="2000" dirty="0" smtClean="0"/>
              <a:t> </a:t>
            </a:r>
            <a:r>
              <a:rPr lang="en-US" sz="2000" dirty="0" err="1" smtClean="0"/>
              <a:t>đến</a:t>
            </a:r>
            <a:r>
              <a:rPr lang="en-US" sz="2000" dirty="0" smtClean="0"/>
              <a:t> </a:t>
            </a:r>
            <a:r>
              <a:rPr lang="en-US" sz="2000" dirty="0" err="1" smtClean="0"/>
              <a:t>dự</a:t>
            </a:r>
            <a:r>
              <a:rPr lang="en-US" sz="2000" dirty="0" smtClean="0"/>
              <a:t> </a:t>
            </a:r>
            <a:r>
              <a:rPr lang="en-US" sz="2000" dirty="0" err="1" smtClean="0"/>
              <a:t>án</a:t>
            </a:r>
            <a:r>
              <a:rPr lang="en-US" sz="2000" dirty="0" smtClean="0"/>
              <a:t> LCASP </a:t>
            </a:r>
          </a:p>
          <a:p>
            <a:pPr marL="457200" indent="-457200">
              <a:spcBef>
                <a:spcPts val="1200"/>
              </a:spcBef>
              <a:buFont typeface="Arial Black" pitchFamily="34" charset="0"/>
              <a:buAutoNum type="arabicPeriod"/>
            </a:pPr>
            <a:r>
              <a:rPr lang="en-US" sz="2000" dirty="0" err="1" smtClean="0"/>
              <a:t>Tổ</a:t>
            </a:r>
            <a:r>
              <a:rPr lang="en-US" sz="2000" dirty="0" smtClean="0"/>
              <a:t> </a:t>
            </a:r>
            <a:r>
              <a:rPr lang="en-US" sz="2000" dirty="0" err="1" smtClean="0"/>
              <a:t>chức</a:t>
            </a:r>
            <a:r>
              <a:rPr lang="en-US" sz="2000" dirty="0" smtClean="0"/>
              <a:t> </a:t>
            </a:r>
            <a:r>
              <a:rPr lang="en-US" sz="2000" dirty="0" err="1" smtClean="0"/>
              <a:t>các</a:t>
            </a:r>
            <a:r>
              <a:rPr lang="en-US" sz="2000" dirty="0" smtClean="0"/>
              <a:t> </a:t>
            </a:r>
            <a:r>
              <a:rPr lang="en-US" sz="2000" dirty="0" err="1" smtClean="0"/>
              <a:t>chuyến</a:t>
            </a:r>
            <a:r>
              <a:rPr lang="en-US" sz="2000" dirty="0" smtClean="0"/>
              <a:t> </a:t>
            </a:r>
            <a:r>
              <a:rPr lang="en-US" sz="2000" dirty="0" err="1" smtClean="0"/>
              <a:t>khảo</a:t>
            </a:r>
            <a:r>
              <a:rPr lang="en-US" sz="2000" dirty="0" smtClean="0"/>
              <a:t> </a:t>
            </a:r>
            <a:r>
              <a:rPr lang="en-US" sz="2000" dirty="0" err="1" smtClean="0"/>
              <a:t>sát</a:t>
            </a:r>
            <a:r>
              <a:rPr lang="en-US" sz="2000" dirty="0" smtClean="0"/>
              <a:t> </a:t>
            </a:r>
            <a:r>
              <a:rPr lang="en-US" sz="2000" dirty="0" err="1" smtClean="0"/>
              <a:t>tại</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tỉnh</a:t>
            </a:r>
            <a:r>
              <a:rPr lang="en-US" sz="2000" dirty="0" smtClean="0"/>
              <a:t> </a:t>
            </a:r>
            <a:r>
              <a:rPr lang="en-US" sz="2000" dirty="0" err="1" smtClean="0"/>
              <a:t>trong</a:t>
            </a:r>
            <a:r>
              <a:rPr lang="en-US" sz="2000" dirty="0" smtClean="0"/>
              <a:t> </a:t>
            </a:r>
            <a:r>
              <a:rPr lang="en-US" sz="2000" dirty="0" err="1" smtClean="0"/>
              <a:t>và</a:t>
            </a:r>
            <a:r>
              <a:rPr lang="en-US" sz="2000" dirty="0" smtClean="0"/>
              <a:t> </a:t>
            </a:r>
            <a:r>
              <a:rPr lang="en-US" sz="2000" dirty="0" err="1" smtClean="0"/>
              <a:t>ngoài</a:t>
            </a:r>
            <a:r>
              <a:rPr lang="en-US" sz="2000" dirty="0" smtClean="0"/>
              <a:t> </a:t>
            </a:r>
            <a:r>
              <a:rPr lang="en-US" sz="2000" dirty="0" err="1" smtClean="0"/>
              <a:t>dự</a:t>
            </a:r>
            <a:r>
              <a:rPr lang="en-US" sz="2000" dirty="0" smtClean="0"/>
              <a:t> </a:t>
            </a:r>
            <a:r>
              <a:rPr lang="en-US" sz="2000" dirty="0" err="1" smtClean="0"/>
              <a:t>án</a:t>
            </a:r>
            <a:r>
              <a:rPr lang="en-US" sz="2000" dirty="0" smtClean="0"/>
              <a:t> </a:t>
            </a:r>
            <a:r>
              <a:rPr lang="en-US" sz="2000" dirty="0" err="1" smtClean="0"/>
              <a:t>để</a:t>
            </a:r>
            <a:r>
              <a:rPr lang="en-US" sz="2000" dirty="0" smtClean="0"/>
              <a:t> </a:t>
            </a:r>
            <a:r>
              <a:rPr lang="en-US" sz="2000" dirty="0" err="1" smtClean="0"/>
              <a:t>đánh</a:t>
            </a:r>
            <a:r>
              <a:rPr lang="en-US" sz="2000" dirty="0" smtClean="0"/>
              <a:t> </a:t>
            </a:r>
            <a:r>
              <a:rPr lang="en-US" sz="2000" dirty="0" err="1" smtClean="0"/>
              <a:t>giá</a:t>
            </a:r>
            <a:r>
              <a:rPr lang="en-US" sz="2000" dirty="0" smtClean="0"/>
              <a:t> </a:t>
            </a:r>
            <a:r>
              <a:rPr lang="en-US" sz="2000" dirty="0" err="1" smtClean="0"/>
              <a:t>tác</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cơ</a:t>
            </a:r>
            <a:r>
              <a:rPr lang="en-US" sz="2000" dirty="0" smtClean="0"/>
              <a:t> </a:t>
            </a:r>
            <a:r>
              <a:rPr lang="en-US" sz="2000" dirty="0" err="1" smtClean="0"/>
              <a:t>chế</a:t>
            </a:r>
            <a:r>
              <a:rPr lang="en-US" sz="2000" dirty="0" smtClean="0"/>
              <a:t>, </a:t>
            </a:r>
            <a:r>
              <a:rPr lang="en-US" sz="2000" dirty="0" err="1" smtClean="0"/>
              <a:t>chính</a:t>
            </a:r>
            <a:r>
              <a:rPr lang="en-US" sz="2000" dirty="0" smtClean="0"/>
              <a:t> </a:t>
            </a:r>
            <a:r>
              <a:rPr lang="en-US" sz="2000" dirty="0" err="1" smtClean="0"/>
              <a:t>sách</a:t>
            </a:r>
            <a:r>
              <a:rPr lang="en-US" sz="2000" dirty="0" smtClean="0"/>
              <a:t> </a:t>
            </a:r>
            <a:r>
              <a:rPr lang="en-US" sz="2000" dirty="0" err="1" smtClean="0"/>
              <a:t>hiện</a:t>
            </a:r>
            <a:r>
              <a:rPr lang="en-US" sz="2000" dirty="0" smtClean="0"/>
              <a:t> </a:t>
            </a:r>
            <a:r>
              <a:rPr lang="en-US" sz="2000" dirty="0" err="1" smtClean="0"/>
              <a:t>hành</a:t>
            </a:r>
            <a:r>
              <a:rPr lang="en-US" sz="2000" dirty="0" smtClean="0"/>
              <a:t> </a:t>
            </a:r>
            <a:r>
              <a:rPr lang="en-US" sz="2000" dirty="0" err="1" smtClean="0"/>
              <a:t>đến</a:t>
            </a:r>
            <a:r>
              <a:rPr lang="en-US" sz="2000" dirty="0" smtClean="0"/>
              <a:t> </a:t>
            </a:r>
            <a:r>
              <a:rPr lang="en-US" sz="2000" dirty="0" err="1" smtClean="0"/>
              <a:t>các</a:t>
            </a:r>
            <a:r>
              <a:rPr lang="en-US" sz="2000" dirty="0" smtClean="0"/>
              <a:t> </a:t>
            </a:r>
            <a:r>
              <a:rPr lang="en-US" sz="2000" dirty="0" err="1" smtClean="0"/>
              <a:t>hoạt</a:t>
            </a:r>
            <a:r>
              <a:rPr lang="en-US" sz="2000" dirty="0" smtClean="0"/>
              <a:t> </a:t>
            </a:r>
            <a:r>
              <a:rPr lang="en-US" sz="2000" dirty="0" err="1" smtClean="0"/>
              <a:t>động</a:t>
            </a:r>
            <a:r>
              <a:rPr lang="en-US" sz="2000" dirty="0" smtClean="0"/>
              <a:t> </a:t>
            </a:r>
            <a:r>
              <a:rPr lang="en-US" sz="2000" dirty="0" err="1" smtClean="0"/>
              <a:t>của</a:t>
            </a:r>
            <a:r>
              <a:rPr lang="en-US" sz="2000" dirty="0" smtClean="0"/>
              <a:t> </a:t>
            </a:r>
            <a:r>
              <a:rPr lang="en-US" sz="2000" dirty="0" err="1" smtClean="0"/>
              <a:t>dự</a:t>
            </a:r>
            <a:r>
              <a:rPr lang="en-US" sz="2000" dirty="0" smtClean="0"/>
              <a:t> </a:t>
            </a:r>
            <a:r>
              <a:rPr lang="en-US" sz="2000" dirty="0" err="1" smtClean="0"/>
              <a:t>án</a:t>
            </a:r>
            <a:r>
              <a:rPr lang="en-US" sz="2000" dirty="0" smtClean="0"/>
              <a:t> LCASP</a:t>
            </a:r>
          </a:p>
          <a:p>
            <a:pPr marL="457200" indent="-457200">
              <a:spcBef>
                <a:spcPts val="1200"/>
              </a:spcBef>
              <a:buFont typeface="Arial Black" pitchFamily="34" charset="0"/>
              <a:buAutoNum type="arabicPeriod"/>
            </a:pPr>
            <a:r>
              <a:rPr lang="en-US" sz="2000" dirty="0" err="1" smtClean="0"/>
              <a:t>Xác</a:t>
            </a:r>
            <a:r>
              <a:rPr lang="en-US" sz="2000" dirty="0" smtClean="0"/>
              <a:t> </a:t>
            </a:r>
            <a:r>
              <a:rPr lang="en-US" sz="2000" dirty="0" err="1" smtClean="0"/>
              <a:t>định</a:t>
            </a:r>
            <a:r>
              <a:rPr lang="en-US" sz="2000" dirty="0" smtClean="0"/>
              <a:t> </a:t>
            </a:r>
            <a:r>
              <a:rPr lang="en-US" sz="2000" dirty="0" err="1" smtClean="0"/>
              <a:t>các</a:t>
            </a:r>
            <a:r>
              <a:rPr lang="en-US" sz="2000" dirty="0" smtClean="0"/>
              <a:t> </a:t>
            </a:r>
            <a:r>
              <a:rPr lang="en-US" sz="2000" dirty="0" err="1" smtClean="0"/>
              <a:t>tồn</a:t>
            </a:r>
            <a:r>
              <a:rPr lang="en-US" sz="2000" dirty="0" smtClean="0"/>
              <a:t> </a:t>
            </a:r>
            <a:r>
              <a:rPr lang="en-US" sz="2000" dirty="0" err="1" smtClean="0"/>
              <a:t>tại</a:t>
            </a:r>
            <a:r>
              <a:rPr lang="en-US" sz="2000" dirty="0" smtClean="0"/>
              <a:t> </a:t>
            </a:r>
            <a:r>
              <a:rPr lang="en-US" sz="2000" dirty="0" err="1" smtClean="0"/>
              <a:t>liên</a:t>
            </a:r>
            <a:r>
              <a:rPr lang="en-US" sz="2000" dirty="0" smtClean="0"/>
              <a:t> </a:t>
            </a:r>
            <a:r>
              <a:rPr lang="en-US" sz="2000" dirty="0" err="1" smtClean="0"/>
              <a:t>quan</a:t>
            </a:r>
            <a:r>
              <a:rPr lang="en-US" sz="2000" dirty="0" smtClean="0"/>
              <a:t> </a:t>
            </a:r>
            <a:r>
              <a:rPr lang="en-US" sz="2000" dirty="0" err="1" smtClean="0"/>
              <a:t>đến</a:t>
            </a:r>
            <a:r>
              <a:rPr lang="en-US" sz="2000" dirty="0" smtClean="0"/>
              <a:t> </a:t>
            </a:r>
            <a:r>
              <a:rPr lang="en-US" sz="2000" dirty="0" err="1" smtClean="0"/>
              <a:t>khung</a:t>
            </a:r>
            <a:r>
              <a:rPr lang="en-US" sz="2000" dirty="0" smtClean="0"/>
              <a:t> </a:t>
            </a:r>
            <a:r>
              <a:rPr lang="en-US" sz="2000" dirty="0" err="1" smtClean="0"/>
              <a:t>chính</a:t>
            </a:r>
            <a:r>
              <a:rPr lang="en-US" sz="2000" dirty="0" smtClean="0"/>
              <a:t> </a:t>
            </a:r>
            <a:r>
              <a:rPr lang="en-US" sz="2000" dirty="0" err="1" smtClean="0"/>
              <a:t>sách</a:t>
            </a:r>
            <a:r>
              <a:rPr lang="en-US" sz="2000" dirty="0" smtClean="0"/>
              <a:t> </a:t>
            </a:r>
            <a:r>
              <a:rPr lang="en-US" sz="2000" dirty="0" err="1" smtClean="0"/>
              <a:t>và</a:t>
            </a:r>
            <a:r>
              <a:rPr lang="en-US" sz="2000" dirty="0" smtClean="0"/>
              <a:t> </a:t>
            </a:r>
            <a:r>
              <a:rPr lang="en-US" sz="2000" dirty="0" err="1" smtClean="0"/>
              <a:t>thể</a:t>
            </a:r>
            <a:r>
              <a:rPr lang="en-US" sz="2000" dirty="0" smtClean="0"/>
              <a:t> </a:t>
            </a:r>
            <a:r>
              <a:rPr lang="en-US" sz="2000" dirty="0" err="1" smtClean="0"/>
              <a:t>chế</a:t>
            </a:r>
            <a:r>
              <a:rPr lang="en-US" sz="2000" dirty="0" smtClean="0"/>
              <a:t> </a:t>
            </a:r>
            <a:r>
              <a:rPr lang="en-US" sz="2000" dirty="0" err="1" smtClean="0"/>
              <a:t>ảnh</a:t>
            </a:r>
            <a:r>
              <a:rPr lang="en-US" sz="2000" dirty="0" smtClean="0"/>
              <a:t> </a:t>
            </a:r>
            <a:r>
              <a:rPr lang="en-US" sz="2000" dirty="0" err="1" smtClean="0"/>
              <a:t>hưởng</a:t>
            </a:r>
            <a:r>
              <a:rPr lang="en-US" sz="2000" dirty="0" smtClean="0"/>
              <a:t> </a:t>
            </a:r>
            <a:r>
              <a:rPr lang="en-US" sz="2000" dirty="0" err="1" smtClean="0"/>
              <a:t>đến</a:t>
            </a:r>
            <a:r>
              <a:rPr lang="en-US" sz="2000" dirty="0" smtClean="0"/>
              <a:t> </a:t>
            </a:r>
            <a:r>
              <a:rPr lang="en-US" sz="2000" dirty="0" err="1" smtClean="0"/>
              <a:t>đấu</a:t>
            </a:r>
            <a:r>
              <a:rPr lang="en-US" sz="2000" dirty="0" smtClean="0"/>
              <a:t> </a:t>
            </a:r>
            <a:r>
              <a:rPr lang="en-US" sz="2000" dirty="0" err="1" smtClean="0"/>
              <a:t>tư</a:t>
            </a:r>
            <a:r>
              <a:rPr lang="en-US" sz="2000" dirty="0" smtClean="0"/>
              <a:t> </a:t>
            </a:r>
            <a:r>
              <a:rPr lang="en-US" sz="2000" dirty="0" err="1" smtClean="0"/>
              <a:t>tư</a:t>
            </a:r>
            <a:r>
              <a:rPr lang="en-US" sz="2000" dirty="0" smtClean="0"/>
              <a:t> </a:t>
            </a:r>
            <a:r>
              <a:rPr lang="en-US" sz="2000" dirty="0" err="1" smtClean="0"/>
              <a:t>nhân</a:t>
            </a:r>
            <a:r>
              <a:rPr lang="en-US" sz="2000" dirty="0" smtClean="0"/>
              <a:t> </a:t>
            </a:r>
            <a:r>
              <a:rPr lang="en-US" sz="2000" dirty="0" err="1" smtClean="0"/>
              <a:t>trong</a:t>
            </a:r>
            <a:r>
              <a:rPr lang="en-US" sz="2000" dirty="0" smtClean="0"/>
              <a:t> </a:t>
            </a:r>
            <a:r>
              <a:rPr lang="en-US" sz="2000" dirty="0" err="1" smtClean="0"/>
              <a:t>lĩnh</a:t>
            </a:r>
            <a:r>
              <a:rPr lang="en-US" sz="2000" dirty="0" smtClean="0"/>
              <a:t> </a:t>
            </a:r>
            <a:r>
              <a:rPr lang="en-US" sz="2000" dirty="0" err="1" smtClean="0"/>
              <a:t>vực</a:t>
            </a:r>
            <a:r>
              <a:rPr lang="en-US" sz="2000" dirty="0" smtClean="0"/>
              <a:t> LCA</a:t>
            </a:r>
          </a:p>
          <a:p>
            <a:pPr marL="457200" indent="-457200">
              <a:spcBef>
                <a:spcPts val="1200"/>
              </a:spcBef>
              <a:buFont typeface="Arial Black" pitchFamily="34" charset="0"/>
              <a:buAutoNum type="arabicPeriod"/>
            </a:pPr>
            <a:r>
              <a:rPr lang="en-US" sz="2000" dirty="0" err="1" smtClean="0"/>
              <a:t>Đề</a:t>
            </a:r>
            <a:r>
              <a:rPr lang="en-US" sz="2000" dirty="0" smtClean="0"/>
              <a:t> </a:t>
            </a:r>
            <a:r>
              <a:rPr lang="en-US" sz="2000" dirty="0" err="1" smtClean="0"/>
              <a:t>xuất</a:t>
            </a:r>
            <a:r>
              <a:rPr lang="en-US" sz="2000" dirty="0" smtClean="0"/>
              <a:t> </a:t>
            </a:r>
            <a:r>
              <a:rPr lang="en-US" sz="2000" dirty="0" err="1" smtClean="0"/>
              <a:t>các</a:t>
            </a:r>
            <a:r>
              <a:rPr lang="en-US" sz="2000" dirty="0" smtClean="0"/>
              <a:t> </a:t>
            </a:r>
            <a:r>
              <a:rPr lang="en-US" sz="2000" dirty="0" err="1" smtClean="0"/>
              <a:t>cơ</a:t>
            </a:r>
            <a:r>
              <a:rPr lang="en-US" sz="2000" dirty="0" smtClean="0"/>
              <a:t> </a:t>
            </a:r>
            <a:r>
              <a:rPr lang="en-US" sz="2000" dirty="0" err="1" smtClean="0"/>
              <a:t>chế</a:t>
            </a:r>
            <a:r>
              <a:rPr lang="en-US" sz="2000" dirty="0" smtClean="0"/>
              <a:t>, </a:t>
            </a:r>
            <a:r>
              <a:rPr lang="en-US" sz="2000" dirty="0" err="1" smtClean="0"/>
              <a:t>chính</a:t>
            </a:r>
            <a:r>
              <a:rPr lang="en-US" sz="2000" dirty="0" smtClean="0"/>
              <a:t> </a:t>
            </a:r>
            <a:r>
              <a:rPr lang="en-US" sz="2000" dirty="0" err="1" smtClean="0"/>
              <a:t>sách</a:t>
            </a:r>
            <a:r>
              <a:rPr lang="en-US" sz="2000" dirty="0" smtClean="0"/>
              <a:t> </a:t>
            </a:r>
            <a:r>
              <a:rPr lang="en-US" sz="2000" dirty="0" err="1" smtClean="0"/>
              <a:t>và</a:t>
            </a:r>
            <a:r>
              <a:rPr lang="en-US" sz="2000" dirty="0" smtClean="0"/>
              <a:t> </a:t>
            </a:r>
            <a:r>
              <a:rPr lang="en-US" sz="2000" dirty="0" err="1" smtClean="0"/>
              <a:t>hỗ</a:t>
            </a:r>
            <a:r>
              <a:rPr lang="en-US" sz="2000" dirty="0" smtClean="0"/>
              <a:t> </a:t>
            </a:r>
            <a:r>
              <a:rPr lang="en-US" sz="2000" dirty="0" err="1" smtClean="0"/>
              <a:t>trợ</a:t>
            </a:r>
            <a:r>
              <a:rPr lang="en-US" sz="2000" dirty="0" smtClean="0"/>
              <a:t> </a:t>
            </a:r>
            <a:r>
              <a:rPr lang="en-US" sz="2000" dirty="0" err="1" smtClean="0"/>
              <a:t>thể</a:t>
            </a:r>
            <a:r>
              <a:rPr lang="en-US" sz="2000" dirty="0" smtClean="0"/>
              <a:t> </a:t>
            </a:r>
            <a:r>
              <a:rPr lang="en-US" sz="2000" dirty="0" err="1" smtClean="0"/>
              <a:t>chế</a:t>
            </a:r>
            <a:r>
              <a:rPr lang="en-US" sz="2000" dirty="0" smtClean="0"/>
              <a:t> </a:t>
            </a:r>
            <a:r>
              <a:rPr lang="en-US" sz="2000" dirty="0" err="1" smtClean="0"/>
              <a:t>cho</a:t>
            </a:r>
            <a:r>
              <a:rPr lang="en-US" sz="2000" dirty="0" smtClean="0"/>
              <a:t> LCA</a:t>
            </a:r>
          </a:p>
          <a:p>
            <a:pPr marL="457200" indent="-457200">
              <a:spcBef>
                <a:spcPts val="1200"/>
              </a:spcBef>
              <a:buFont typeface="Arial Black" pitchFamily="34" charset="0"/>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23</a:t>
            </a:fld>
            <a:endParaRPr lang="en-US" smtClean="0">
              <a:latin typeface="Arial" pitchFamily="34" charset="0"/>
            </a:endParaRPr>
          </a:p>
        </p:txBody>
      </p:sp>
      <p:sp>
        <p:nvSpPr>
          <p:cNvPr id="25604" name="Rectangle 2"/>
          <p:cNvSpPr>
            <a:spLocks noGrp="1" noChangeArrowheads="1"/>
          </p:cNvSpPr>
          <p:nvPr>
            <p:ph type="title"/>
          </p:nvPr>
        </p:nvSpPr>
        <p:spPr>
          <a:xfrm>
            <a:off x="0" y="381000"/>
            <a:ext cx="9144000" cy="685800"/>
          </a:xfrm>
        </p:spPr>
        <p:txBody>
          <a:bodyPr/>
          <a:lstStyle/>
          <a:p>
            <a:pPr algn="ctr"/>
            <a:r>
              <a:rPr lang="en-US" sz="3200" dirty="0" err="1" smtClean="0">
                <a:solidFill>
                  <a:srgbClr val="000099"/>
                </a:solidFill>
                <a:latin typeface="Arial" pitchFamily="34" charset="0"/>
                <a:cs typeface="Arial" pitchFamily="34" charset="0"/>
              </a:rPr>
              <a:t>Hỗ</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trợ</a:t>
            </a:r>
            <a:r>
              <a:rPr lang="en-US" sz="3200" dirty="0" smtClean="0">
                <a:solidFill>
                  <a:srgbClr val="000099"/>
                </a:solidFill>
                <a:latin typeface="Arial" pitchFamily="34" charset="0"/>
                <a:cs typeface="Arial" pitchFamily="34" charset="0"/>
              </a:rPr>
              <a:t> CPMU </a:t>
            </a:r>
            <a:r>
              <a:rPr lang="en-US" sz="3200" dirty="0" err="1" smtClean="0">
                <a:solidFill>
                  <a:srgbClr val="000099"/>
                </a:solidFill>
                <a:latin typeface="Arial" pitchFamily="34" charset="0"/>
                <a:cs typeface="Arial" pitchFamily="34" charset="0"/>
              </a:rPr>
              <a:t>soạn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thảo</a:t>
            </a:r>
            <a:r>
              <a:rPr lang="en-US" sz="3200" dirty="0" smtClean="0">
                <a:solidFill>
                  <a:srgbClr val="000099"/>
                </a:solidFill>
                <a:latin typeface="Arial" pitchFamily="34" charset="0"/>
                <a:cs typeface="Arial" pitchFamily="34" charset="0"/>
              </a:rPr>
              <a:t> h</a:t>
            </a:r>
            <a:r>
              <a:rPr lang="sq-AL" sz="3200" dirty="0" smtClean="0">
                <a:solidFill>
                  <a:srgbClr val="000099"/>
                </a:solidFill>
                <a:latin typeface="Arial" pitchFamily="34" charset="0"/>
                <a:cs typeface="Arial" pitchFamily="34" charset="0"/>
              </a:rPr>
              <a:t>ướng dẫn kỹ thuật và môi trường </a:t>
            </a:r>
            <a:r>
              <a:rPr lang="en-US" sz="3200" dirty="0" smtClean="0">
                <a:solidFill>
                  <a:srgbClr val="000099"/>
                </a:solidFill>
                <a:latin typeface="Arial" pitchFamily="34" charset="0"/>
                <a:cs typeface="Arial" pitchFamily="34" charset="0"/>
              </a:rPr>
              <a:t>(</a:t>
            </a:r>
            <a:r>
              <a:rPr lang="en-US" sz="3200" dirty="0" err="1" smtClean="0">
                <a:solidFill>
                  <a:srgbClr val="000099"/>
                </a:solidFill>
                <a:latin typeface="Arial" pitchFamily="34" charset="0"/>
                <a:cs typeface="Arial" pitchFamily="34" charset="0"/>
              </a:rPr>
              <a:t>Lũy</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kế</a:t>
            </a:r>
            <a:r>
              <a:rPr lang="en-US" sz="3200" dirty="0" smtClean="0">
                <a:solidFill>
                  <a:srgbClr val="000099"/>
                </a:solidFill>
                <a:latin typeface="Arial" pitchFamily="34" charset="0"/>
                <a:cs typeface="Arial" pitchFamily="34" charset="0"/>
              </a:rPr>
              <a:t>)</a:t>
            </a:r>
          </a:p>
        </p:txBody>
      </p:sp>
      <p:sp>
        <p:nvSpPr>
          <p:cNvPr id="25605" name="Rectangle 3"/>
          <p:cNvSpPr>
            <a:spLocks noGrp="1" noChangeArrowheads="1"/>
          </p:cNvSpPr>
          <p:nvPr>
            <p:ph type="body" idx="1"/>
          </p:nvPr>
        </p:nvSpPr>
        <p:spPr>
          <a:xfrm>
            <a:off x="762000" y="1600200"/>
            <a:ext cx="7391400" cy="4171950"/>
          </a:xfrm>
        </p:spPr>
        <p:txBody>
          <a:bodyPr/>
          <a:lstStyle/>
          <a:p>
            <a:pPr marL="457200" indent="-457200">
              <a:buAutoNum type="arabicPeriod"/>
            </a:pPr>
            <a:r>
              <a:rPr lang="en-US" sz="2000" dirty="0" smtClean="0"/>
              <a:t>C</a:t>
            </a:r>
            <a:r>
              <a:rPr lang="sq-AL" sz="2000" dirty="0" smtClean="0"/>
              <a:t>ông trình khí sinh học quy mô nhỏ dạng xây và composite;</a:t>
            </a:r>
            <a:endParaRPr lang="en-US" sz="2000" dirty="0" smtClean="0"/>
          </a:p>
          <a:p>
            <a:pPr marL="457200" indent="-457200">
              <a:buAutoNum type="arabicPeriod"/>
            </a:pPr>
            <a:r>
              <a:rPr lang="en-US" sz="2000" dirty="0" smtClean="0"/>
              <a:t>C</a:t>
            </a:r>
            <a:r>
              <a:rPr lang="sq-AL" sz="2000" dirty="0" smtClean="0"/>
              <a:t>ông trình khí sinh học quy mô vừa dạng xây và phủ bạt HDPE; </a:t>
            </a:r>
            <a:endParaRPr lang="en-US" sz="2000" dirty="0" smtClean="0"/>
          </a:p>
          <a:p>
            <a:pPr marL="457200" indent="-457200">
              <a:buAutoNum type="arabicPeriod"/>
            </a:pPr>
            <a:r>
              <a:rPr lang="en-US" sz="2000" dirty="0" smtClean="0"/>
              <a:t>C</a:t>
            </a:r>
            <a:r>
              <a:rPr lang="sq-AL" sz="2000" dirty="0" smtClean="0"/>
              <a:t>ông trình khí sinh học quy mô lớn dạng HDPE. </a:t>
            </a:r>
            <a:endParaRPr lang="en-US" sz="2000" dirty="0" smtClean="0"/>
          </a:p>
          <a:p>
            <a:pPr marL="457200" indent="-457200">
              <a:buAutoNum type="arabicPeriod"/>
            </a:pPr>
            <a:r>
              <a:rPr lang="sq-AL" sz="2000" dirty="0" smtClean="0"/>
              <a:t>Sổ tay vận hành và bảo dưỡng công trình khí sinh học quy mô vừa và lớn công nghệ hồ phủ bạt HDPE”; </a:t>
            </a:r>
            <a:endParaRPr lang="en-US" sz="2000" dirty="0" smtClean="0"/>
          </a:p>
          <a:p>
            <a:pPr marL="457200" indent="-457200">
              <a:buAutoNum type="arabicPeriod"/>
            </a:pPr>
            <a:r>
              <a:rPr lang="sq-AL" sz="2000" dirty="0" smtClean="0"/>
              <a:t>Sổ tay xây dựng và lắp đặt công trình khí sinh học quy mô vừa và lớn công nghệ hồ phủ bạt HDPE; </a:t>
            </a:r>
            <a:endParaRPr lang="en-US" sz="2000" dirty="0" smtClean="0"/>
          </a:p>
          <a:p>
            <a:pPr marL="457200" indent="-457200">
              <a:buAutoNum type="arabicPeriod"/>
            </a:pPr>
            <a:r>
              <a:rPr lang="sq-AL" sz="2000" dirty="0" smtClean="0"/>
              <a:t>Sổ tay vận hành và bảo dưỡng công trình khí sinh học quy mô nhỏ”. </a:t>
            </a:r>
            <a:r>
              <a:rPr lang="en-US" sz="2000" dirty="0" err="1" smtClean="0"/>
              <a:t>Hướng</a:t>
            </a:r>
            <a:r>
              <a:rPr lang="en-US" sz="2000" dirty="0" smtClean="0"/>
              <a:t> </a:t>
            </a:r>
            <a:r>
              <a:rPr lang="en-US" sz="2000" dirty="0" err="1" smtClean="0"/>
              <a:t>dẫn</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công</a:t>
            </a:r>
            <a:r>
              <a:rPr lang="en-US" sz="2000" dirty="0" smtClean="0"/>
              <a:t> </a:t>
            </a:r>
            <a:r>
              <a:rPr lang="en-US" sz="2000" dirty="0" err="1" smtClean="0"/>
              <a:t>trình</a:t>
            </a:r>
            <a:r>
              <a:rPr lang="en-US" sz="2000" dirty="0" smtClean="0"/>
              <a:t> KSH qui </a:t>
            </a:r>
            <a:r>
              <a:rPr lang="en-US" sz="2000" dirty="0" err="1" smtClean="0"/>
              <a:t>mô</a:t>
            </a:r>
            <a:r>
              <a:rPr lang="en-US" sz="2000" dirty="0" smtClean="0"/>
              <a:t> </a:t>
            </a:r>
            <a:r>
              <a:rPr lang="en-US" sz="2000" dirty="0" err="1" smtClean="0"/>
              <a:t>trung</a:t>
            </a:r>
            <a:r>
              <a:rPr lang="en-US" sz="2000" dirty="0" smtClean="0"/>
              <a:t> </a:t>
            </a:r>
            <a:r>
              <a:rPr lang="en-US" sz="2000" dirty="0" err="1" smtClean="0"/>
              <a:t>bình</a:t>
            </a:r>
            <a:endParaRPr lang="en-US" sz="2000" dirty="0" smtClean="0"/>
          </a:p>
          <a:p>
            <a:pPr marL="457200" indent="-457200">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24</a:t>
            </a:fld>
            <a:endParaRPr lang="en-US" smtClean="0">
              <a:latin typeface="Arial" pitchFamily="34" charset="0"/>
            </a:endParaRPr>
          </a:p>
        </p:txBody>
      </p:sp>
      <p:sp>
        <p:nvSpPr>
          <p:cNvPr id="25604" name="Rectangle 2"/>
          <p:cNvSpPr>
            <a:spLocks noGrp="1" noChangeArrowheads="1"/>
          </p:cNvSpPr>
          <p:nvPr>
            <p:ph type="title"/>
          </p:nvPr>
        </p:nvSpPr>
        <p:spPr>
          <a:xfrm>
            <a:off x="0" y="381000"/>
            <a:ext cx="9144000" cy="685800"/>
          </a:xfrm>
        </p:spPr>
        <p:txBody>
          <a:bodyPr/>
          <a:lstStyle/>
          <a:p>
            <a:pPr algn="ctr"/>
            <a:r>
              <a:rPr lang="en-US" sz="3200" dirty="0" err="1" smtClean="0">
                <a:solidFill>
                  <a:srgbClr val="000099"/>
                </a:solidFill>
                <a:latin typeface="Arial" pitchFamily="34" charset="0"/>
                <a:cs typeface="Arial" pitchFamily="34" charset="0"/>
              </a:rPr>
              <a:t>Soạn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thảo</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tài</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liệu</a:t>
            </a:r>
            <a:r>
              <a:rPr lang="en-US" sz="3200" dirty="0" smtClean="0">
                <a:solidFill>
                  <a:srgbClr val="000099"/>
                </a:solidFill>
                <a:latin typeface="Arial" pitchFamily="34" charset="0"/>
                <a:cs typeface="Arial" pitchFamily="34" charset="0"/>
              </a:rPr>
              <a:t> </a:t>
            </a:r>
            <a:r>
              <a:rPr lang="sq-AL" sz="3200" dirty="0" smtClean="0">
                <a:solidFill>
                  <a:srgbClr val="000099"/>
                </a:solidFill>
                <a:latin typeface="Arial" pitchFamily="34" charset="0"/>
                <a:cs typeface="Arial" pitchFamily="34" charset="0"/>
              </a:rPr>
              <a:t>kỹ thuật</a:t>
            </a:r>
            <a:r>
              <a:rPr lang="en-US" sz="3200" dirty="0" smtClean="0">
                <a:solidFill>
                  <a:srgbClr val="000099"/>
                </a:solidFill>
                <a:latin typeface="Arial" pitchFamily="34" charset="0"/>
                <a:cs typeface="Arial" pitchFamily="34" charset="0"/>
              </a:rPr>
              <a:t>/</a:t>
            </a:r>
            <a:r>
              <a:rPr lang="en-US" sz="3200" dirty="0" err="1" smtClean="0">
                <a:solidFill>
                  <a:srgbClr val="000099"/>
                </a:solidFill>
                <a:latin typeface="Arial" pitchFamily="34" charset="0"/>
                <a:cs typeface="Arial" pitchFamily="34" charset="0"/>
              </a:rPr>
              <a:t>tổng</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quan</a:t>
            </a:r>
            <a:r>
              <a:rPr lang="sq-AL" sz="3200" dirty="0" smtClean="0">
                <a:solidFill>
                  <a:srgbClr val="000099"/>
                </a:solidFill>
                <a:latin typeface="Arial" pitchFamily="34" charset="0"/>
                <a:cs typeface="Arial" pitchFamily="34" charset="0"/>
              </a:rPr>
              <a:t> </a:t>
            </a:r>
            <a:endParaRPr lang="en-US" sz="3200" dirty="0" smtClean="0">
              <a:solidFill>
                <a:srgbClr val="000099"/>
              </a:solidFill>
              <a:latin typeface="Arial" pitchFamily="34" charset="0"/>
              <a:cs typeface="Arial" pitchFamily="34" charset="0"/>
            </a:endParaRPr>
          </a:p>
        </p:txBody>
      </p:sp>
      <p:sp>
        <p:nvSpPr>
          <p:cNvPr id="25605" name="Rectangle 3"/>
          <p:cNvSpPr>
            <a:spLocks noGrp="1" noChangeArrowheads="1"/>
          </p:cNvSpPr>
          <p:nvPr>
            <p:ph type="body" idx="1"/>
          </p:nvPr>
        </p:nvSpPr>
        <p:spPr>
          <a:xfrm>
            <a:off x="762000" y="1524000"/>
            <a:ext cx="7391400" cy="4724400"/>
          </a:xfrm>
        </p:spPr>
        <p:txBody>
          <a:bodyPr/>
          <a:lstStyle/>
          <a:p>
            <a:pPr marL="457200" indent="-457200">
              <a:spcBef>
                <a:spcPts val="1200"/>
              </a:spcBef>
              <a:buAutoNum type="arabicPeriod"/>
            </a:pPr>
            <a:r>
              <a:rPr lang="en-US" sz="2000" dirty="0" err="1" smtClean="0"/>
              <a:t>Sử</a:t>
            </a:r>
            <a:r>
              <a:rPr lang="en-US" sz="2000" dirty="0" smtClean="0"/>
              <a:t> </a:t>
            </a:r>
            <a:r>
              <a:rPr lang="en-US" sz="2000" dirty="0" err="1" smtClean="0"/>
              <a:t>dụng</a:t>
            </a:r>
            <a:r>
              <a:rPr lang="en-US" sz="2000" dirty="0" smtClean="0"/>
              <a:t> </a:t>
            </a:r>
            <a:r>
              <a:rPr lang="en-US" sz="2000" dirty="0" err="1" smtClean="0"/>
              <a:t>nước</a:t>
            </a:r>
            <a:r>
              <a:rPr lang="en-US" sz="2000" dirty="0" smtClean="0"/>
              <a:t> </a:t>
            </a:r>
            <a:r>
              <a:rPr lang="en-US" sz="2000" dirty="0" err="1" smtClean="0"/>
              <a:t>thải</a:t>
            </a:r>
            <a:r>
              <a:rPr lang="en-US" sz="2000" dirty="0" smtClean="0"/>
              <a:t> </a:t>
            </a:r>
            <a:r>
              <a:rPr lang="en-US" sz="2000" dirty="0" err="1" smtClean="0"/>
              <a:t>chăn</a:t>
            </a:r>
            <a:r>
              <a:rPr lang="en-US" sz="2000" dirty="0" smtClean="0"/>
              <a:t> </a:t>
            </a:r>
            <a:r>
              <a:rPr lang="en-US" sz="2000" dirty="0" err="1" smtClean="0"/>
              <a:t>nuôi</a:t>
            </a:r>
            <a:r>
              <a:rPr lang="en-US" sz="2000" dirty="0" smtClean="0"/>
              <a:t> </a:t>
            </a:r>
            <a:r>
              <a:rPr lang="en-US" sz="2000" dirty="0" err="1" smtClean="0"/>
              <a:t>cho</a:t>
            </a:r>
            <a:r>
              <a:rPr lang="en-US" sz="2000" dirty="0" smtClean="0"/>
              <a:t> </a:t>
            </a:r>
            <a:r>
              <a:rPr lang="en-US" sz="2000" dirty="0" err="1" smtClean="0"/>
              <a:t>cây</a:t>
            </a:r>
            <a:r>
              <a:rPr lang="en-US" sz="2000" dirty="0" smtClean="0"/>
              <a:t> </a:t>
            </a:r>
            <a:r>
              <a:rPr lang="en-US" sz="2000" dirty="0" err="1" smtClean="0"/>
              <a:t>trồng</a:t>
            </a:r>
            <a:endParaRPr lang="en-US" sz="2000" dirty="0" smtClean="0"/>
          </a:p>
          <a:p>
            <a:pPr marL="457200" indent="-457200">
              <a:spcBef>
                <a:spcPts val="1200"/>
              </a:spcBef>
              <a:buFont typeface="Monotype Sorts" pitchFamily="2" charset="2"/>
              <a:buAutoNum type="arabicPeriod"/>
            </a:pPr>
            <a:r>
              <a:rPr lang="en-US" sz="2000" dirty="0" err="1" smtClean="0"/>
              <a:t>Đề</a:t>
            </a:r>
            <a:r>
              <a:rPr lang="en-US" sz="2000" dirty="0" smtClean="0"/>
              <a:t> </a:t>
            </a:r>
            <a:r>
              <a:rPr lang="en-US" sz="2000" dirty="0" err="1" smtClean="0"/>
              <a:t>xuất</a:t>
            </a:r>
            <a:r>
              <a:rPr lang="en-US" sz="2000" dirty="0" smtClean="0"/>
              <a:t> </a:t>
            </a:r>
            <a:r>
              <a:rPr lang="en-US" sz="2000" dirty="0" err="1" smtClean="0"/>
              <a:t>giải</a:t>
            </a:r>
            <a:r>
              <a:rPr lang="en-US" sz="2000" dirty="0" smtClean="0"/>
              <a:t> </a:t>
            </a:r>
            <a:r>
              <a:rPr lang="en-US" sz="2000" dirty="0" err="1" smtClean="0"/>
              <a:t>pháp</a:t>
            </a:r>
            <a:r>
              <a:rPr lang="en-US" sz="2000" dirty="0" smtClean="0"/>
              <a:t> </a:t>
            </a:r>
            <a:r>
              <a:rPr lang="en-US" sz="2000" dirty="0" err="1" smtClean="0"/>
              <a:t>khắc</a:t>
            </a:r>
            <a:r>
              <a:rPr lang="en-US" sz="2000" dirty="0" smtClean="0"/>
              <a:t> </a:t>
            </a:r>
            <a:r>
              <a:rPr lang="en-US" sz="2000" dirty="0" err="1" smtClean="0"/>
              <a:t>phục</a:t>
            </a:r>
            <a:r>
              <a:rPr lang="en-US" sz="2000" dirty="0" smtClean="0"/>
              <a:t> </a:t>
            </a:r>
            <a:r>
              <a:rPr lang="en-US" sz="2000" dirty="0" err="1" smtClean="0"/>
              <a:t>hiện</a:t>
            </a:r>
            <a:r>
              <a:rPr lang="en-US" sz="2000" dirty="0" smtClean="0"/>
              <a:t> </a:t>
            </a:r>
            <a:r>
              <a:rPr lang="en-US" sz="2000" dirty="0" err="1" smtClean="0"/>
              <a:t>tượng</a:t>
            </a:r>
            <a:r>
              <a:rPr lang="en-US" sz="2000" dirty="0" smtClean="0"/>
              <a:t> </a:t>
            </a:r>
            <a:r>
              <a:rPr lang="en-US" sz="2000" dirty="0" err="1" smtClean="0"/>
              <a:t>quá</a:t>
            </a:r>
            <a:r>
              <a:rPr lang="en-US" sz="2000" dirty="0" smtClean="0"/>
              <a:t> </a:t>
            </a:r>
            <a:r>
              <a:rPr lang="en-US" sz="2000" dirty="0" err="1" smtClean="0"/>
              <a:t>tải</a:t>
            </a:r>
            <a:r>
              <a:rPr lang="en-US" sz="2000" dirty="0" smtClean="0"/>
              <a:t> </a:t>
            </a:r>
            <a:r>
              <a:rPr lang="en-US" sz="2000" dirty="0" err="1" smtClean="0"/>
              <a:t>bể</a:t>
            </a:r>
            <a:r>
              <a:rPr lang="en-US" sz="2000" dirty="0" smtClean="0"/>
              <a:t> KSH qui </a:t>
            </a:r>
            <a:r>
              <a:rPr lang="en-US" sz="2000" dirty="0" err="1" smtClean="0"/>
              <a:t>mô</a:t>
            </a:r>
            <a:r>
              <a:rPr lang="en-US" sz="2000" dirty="0" smtClean="0"/>
              <a:t> </a:t>
            </a:r>
            <a:r>
              <a:rPr lang="en-US" sz="2000" dirty="0" err="1" smtClean="0"/>
              <a:t>nhỏ</a:t>
            </a:r>
            <a:r>
              <a:rPr lang="en-US" sz="2000" dirty="0" smtClean="0"/>
              <a:t> </a:t>
            </a:r>
            <a:r>
              <a:rPr lang="en-US" sz="2000" dirty="0" err="1" smtClean="0"/>
              <a:t>và</a:t>
            </a:r>
            <a:r>
              <a:rPr lang="en-US" sz="2000" dirty="0" smtClean="0"/>
              <a:t> qui </a:t>
            </a:r>
            <a:r>
              <a:rPr lang="en-US" sz="2000" dirty="0" err="1" smtClean="0"/>
              <a:t>mô</a:t>
            </a:r>
            <a:r>
              <a:rPr lang="en-US" sz="2000" dirty="0" smtClean="0"/>
              <a:t> </a:t>
            </a:r>
            <a:r>
              <a:rPr lang="en-US" sz="2000" dirty="0" err="1" smtClean="0"/>
              <a:t>trung</a:t>
            </a:r>
            <a:r>
              <a:rPr lang="en-US" sz="2000" dirty="0" smtClean="0"/>
              <a:t> </a:t>
            </a:r>
            <a:r>
              <a:rPr lang="en-US" sz="2000" dirty="0" err="1" smtClean="0"/>
              <a:t>bình</a:t>
            </a:r>
            <a:endParaRPr lang="en-US" sz="2000" dirty="0" smtClean="0"/>
          </a:p>
          <a:p>
            <a:pPr marL="457200" indent="-457200">
              <a:spcBef>
                <a:spcPts val="1200"/>
              </a:spcBef>
              <a:buAutoNum type="arabicPeriod"/>
            </a:pPr>
            <a:r>
              <a:rPr lang="en-US" sz="2000" dirty="0" err="1" smtClean="0"/>
              <a:t>Thiết</a:t>
            </a:r>
            <a:r>
              <a:rPr lang="en-US" sz="2000" dirty="0" smtClean="0"/>
              <a:t> </a:t>
            </a:r>
            <a:r>
              <a:rPr lang="en-US" sz="2000" dirty="0" err="1" smtClean="0"/>
              <a:t>kế</a:t>
            </a:r>
            <a:r>
              <a:rPr lang="en-US" sz="2000" dirty="0" smtClean="0"/>
              <a:t> </a:t>
            </a:r>
            <a:r>
              <a:rPr lang="en-US" sz="2000" dirty="0" err="1" smtClean="0"/>
              <a:t>bể</a:t>
            </a:r>
            <a:r>
              <a:rPr lang="en-US" sz="2000" dirty="0" smtClean="0"/>
              <a:t> </a:t>
            </a:r>
            <a:r>
              <a:rPr lang="en-US" sz="2000" dirty="0" err="1" smtClean="0"/>
              <a:t>lắng</a:t>
            </a:r>
            <a:r>
              <a:rPr lang="en-US" sz="2000" dirty="0" smtClean="0"/>
              <a:t> </a:t>
            </a:r>
            <a:r>
              <a:rPr lang="en-US" sz="2000" dirty="0" err="1" smtClean="0"/>
              <a:t>thu</a:t>
            </a:r>
            <a:r>
              <a:rPr lang="en-US" sz="2000" dirty="0" smtClean="0"/>
              <a:t> </a:t>
            </a:r>
            <a:r>
              <a:rPr lang="en-US" sz="2000" dirty="0" err="1" smtClean="0"/>
              <a:t>bã</a:t>
            </a:r>
            <a:r>
              <a:rPr lang="en-US" sz="2000" dirty="0" smtClean="0"/>
              <a:t> </a:t>
            </a:r>
            <a:r>
              <a:rPr lang="en-US" sz="2000" dirty="0" err="1" smtClean="0"/>
              <a:t>thải</a:t>
            </a:r>
            <a:r>
              <a:rPr lang="en-US" sz="2000" dirty="0" smtClean="0"/>
              <a:t> </a:t>
            </a:r>
            <a:r>
              <a:rPr lang="en-US" sz="2000" dirty="0" err="1" smtClean="0"/>
              <a:t>phục</a:t>
            </a:r>
            <a:r>
              <a:rPr lang="en-US" sz="2000" dirty="0" smtClean="0"/>
              <a:t> </a:t>
            </a:r>
            <a:r>
              <a:rPr lang="en-US" sz="2000" dirty="0" err="1" smtClean="0"/>
              <a:t>vụ</a:t>
            </a:r>
            <a:r>
              <a:rPr lang="en-US" sz="2000" dirty="0" smtClean="0"/>
              <a:t> </a:t>
            </a:r>
            <a:r>
              <a:rPr lang="en-US" sz="2000" dirty="0" err="1" smtClean="0"/>
              <a:t>mô</a:t>
            </a:r>
            <a:r>
              <a:rPr lang="en-US" sz="2000" dirty="0" smtClean="0"/>
              <a:t> </a:t>
            </a:r>
            <a:r>
              <a:rPr lang="en-US" sz="2000" dirty="0" err="1" smtClean="0"/>
              <a:t>hình</a:t>
            </a:r>
            <a:r>
              <a:rPr lang="en-US" sz="2000" dirty="0" smtClean="0"/>
              <a:t> </a:t>
            </a:r>
            <a:r>
              <a:rPr lang="en-US" sz="2000" dirty="0" err="1" smtClean="0"/>
              <a:t>máy</a:t>
            </a:r>
            <a:r>
              <a:rPr lang="en-US" sz="2000" dirty="0" smtClean="0"/>
              <a:t> </a:t>
            </a:r>
            <a:r>
              <a:rPr lang="en-US" sz="2000" dirty="0" err="1" smtClean="0"/>
              <a:t>tách</a:t>
            </a:r>
            <a:r>
              <a:rPr lang="en-US" sz="2000" dirty="0" smtClean="0"/>
              <a:t> </a:t>
            </a:r>
            <a:r>
              <a:rPr lang="en-US" sz="2000" dirty="0" err="1" smtClean="0"/>
              <a:t>phân</a:t>
            </a:r>
            <a:r>
              <a:rPr lang="en-US" sz="2000" dirty="0" smtClean="0"/>
              <a:t> </a:t>
            </a:r>
            <a:r>
              <a:rPr lang="en-US" sz="2000" dirty="0" err="1" smtClean="0"/>
              <a:t>di</a:t>
            </a:r>
            <a:r>
              <a:rPr lang="en-US" sz="2000" dirty="0" smtClean="0"/>
              <a:t> </a:t>
            </a:r>
            <a:r>
              <a:rPr lang="en-US" sz="2000" dirty="0" err="1" smtClean="0"/>
              <a:t>động</a:t>
            </a:r>
            <a:endParaRPr lang="en-US" sz="2000" dirty="0" smtClean="0"/>
          </a:p>
          <a:p>
            <a:pPr marL="457200" indent="-457200">
              <a:spcBef>
                <a:spcPts val="1200"/>
              </a:spcBef>
              <a:buAutoNum type="arabicPeriod"/>
            </a:pPr>
            <a:r>
              <a:rPr lang="en-US" sz="2000" dirty="0" err="1" smtClean="0"/>
              <a:t>Báo</a:t>
            </a:r>
            <a:r>
              <a:rPr lang="en-US" sz="2000" dirty="0" smtClean="0"/>
              <a:t> </a:t>
            </a:r>
            <a:r>
              <a:rPr lang="en-US" sz="2000" dirty="0" err="1" smtClean="0"/>
              <a:t>cáo</a:t>
            </a:r>
            <a:r>
              <a:rPr lang="en-US" sz="2000" dirty="0" smtClean="0"/>
              <a:t> </a:t>
            </a:r>
            <a:r>
              <a:rPr lang="en-US" sz="2000" dirty="0" err="1" smtClean="0"/>
              <a:t>tổng</a:t>
            </a:r>
            <a:r>
              <a:rPr lang="en-US" sz="2000" dirty="0" smtClean="0"/>
              <a:t> </a:t>
            </a:r>
            <a:r>
              <a:rPr lang="en-US" sz="2000" dirty="0" err="1" smtClean="0"/>
              <a:t>quan</a:t>
            </a:r>
            <a:r>
              <a:rPr lang="en-US" sz="2000" dirty="0" smtClean="0"/>
              <a:t>: </a:t>
            </a:r>
            <a:r>
              <a:rPr lang="en-US" sz="2000" dirty="0" err="1" smtClean="0"/>
              <a:t>Phát</a:t>
            </a:r>
            <a:r>
              <a:rPr lang="en-US" sz="2000" dirty="0" smtClean="0"/>
              <a:t> </a:t>
            </a:r>
            <a:r>
              <a:rPr lang="en-US" sz="2000" dirty="0" err="1" smtClean="0"/>
              <a:t>điện</a:t>
            </a:r>
            <a:r>
              <a:rPr lang="en-US" sz="2000" dirty="0" smtClean="0"/>
              <a:t> </a:t>
            </a:r>
            <a:r>
              <a:rPr lang="en-US" sz="2000" dirty="0" err="1" smtClean="0"/>
              <a:t>bằng</a:t>
            </a:r>
            <a:r>
              <a:rPr lang="en-US" sz="2000" dirty="0" smtClean="0"/>
              <a:t> KSH</a:t>
            </a:r>
          </a:p>
          <a:p>
            <a:pPr marL="457200" indent="-457200">
              <a:spcBef>
                <a:spcPts val="1200"/>
              </a:spcBef>
              <a:buAutoNum type="arabicPeriod"/>
            </a:pPr>
            <a:r>
              <a:rPr lang="en-US" sz="2000" dirty="0" err="1" smtClean="0"/>
              <a:t>Báo</a:t>
            </a:r>
            <a:r>
              <a:rPr lang="en-US" sz="2000" dirty="0" smtClean="0"/>
              <a:t> </a:t>
            </a:r>
            <a:r>
              <a:rPr lang="en-US" sz="2000" dirty="0" err="1" smtClean="0"/>
              <a:t>cáo</a:t>
            </a:r>
            <a:r>
              <a:rPr lang="en-US" sz="2000" dirty="0" smtClean="0"/>
              <a:t> </a:t>
            </a:r>
            <a:r>
              <a:rPr lang="en-US" sz="2000" dirty="0" err="1" smtClean="0"/>
              <a:t>tổng</a:t>
            </a:r>
            <a:r>
              <a:rPr lang="en-US" sz="2000" dirty="0" smtClean="0"/>
              <a:t> </a:t>
            </a:r>
            <a:r>
              <a:rPr lang="en-US" sz="2000" dirty="0" err="1" smtClean="0"/>
              <a:t>quan</a:t>
            </a:r>
            <a:r>
              <a:rPr lang="en-US" sz="2000" dirty="0" smtClean="0"/>
              <a:t>: </a:t>
            </a:r>
            <a:r>
              <a:rPr lang="en-US" sz="2000" dirty="0" err="1" smtClean="0"/>
              <a:t>Công</a:t>
            </a:r>
            <a:r>
              <a:rPr lang="en-US" sz="2000" dirty="0" smtClean="0"/>
              <a:t> </a:t>
            </a:r>
            <a:r>
              <a:rPr lang="en-US" sz="2000" dirty="0" err="1" smtClean="0"/>
              <a:t>nghệ</a:t>
            </a:r>
            <a:r>
              <a:rPr lang="en-US" sz="2000" dirty="0" smtClean="0"/>
              <a:t> composting/ASP (</a:t>
            </a:r>
            <a:r>
              <a:rPr lang="en-US" sz="2000" dirty="0" err="1" smtClean="0"/>
              <a:t>Quốc</a:t>
            </a:r>
            <a:r>
              <a:rPr lang="en-US" sz="2000" dirty="0" smtClean="0"/>
              <a:t> </a:t>
            </a:r>
            <a:r>
              <a:rPr lang="en-US" sz="2000" dirty="0" err="1" smtClean="0"/>
              <a:t>tế</a:t>
            </a:r>
            <a:r>
              <a:rPr lang="en-US" sz="2000" dirty="0" smtClean="0"/>
              <a:t> </a:t>
            </a:r>
            <a:r>
              <a:rPr lang="en-US" sz="2000" dirty="0" err="1" smtClean="0"/>
              <a:t>và</a:t>
            </a:r>
            <a:r>
              <a:rPr lang="en-US" sz="2000" dirty="0" smtClean="0"/>
              <a:t> VN)</a:t>
            </a:r>
          </a:p>
          <a:p>
            <a:pPr marL="457200" indent="-457200">
              <a:spcBef>
                <a:spcPts val="1200"/>
              </a:spcBef>
              <a:buFont typeface="Monotype Sorts" pitchFamily="2" charset="2"/>
              <a:buAutoNum type="arabicPeriod"/>
            </a:pPr>
            <a:r>
              <a:rPr lang="en-US" sz="2000" dirty="0" err="1" smtClean="0"/>
              <a:t>Chăn</a:t>
            </a:r>
            <a:r>
              <a:rPr lang="en-US" sz="2000" dirty="0" smtClean="0"/>
              <a:t> </a:t>
            </a:r>
            <a:r>
              <a:rPr lang="en-US" sz="2000" dirty="0" err="1" smtClean="0"/>
              <a:t>nuôi</a:t>
            </a:r>
            <a:r>
              <a:rPr lang="en-US" sz="2000" dirty="0" smtClean="0"/>
              <a:t> </a:t>
            </a:r>
            <a:r>
              <a:rPr lang="en-US" sz="2000" dirty="0" err="1" smtClean="0"/>
              <a:t>bằng</a:t>
            </a:r>
            <a:r>
              <a:rPr lang="en-US" sz="2000" dirty="0" smtClean="0"/>
              <a:t> </a:t>
            </a:r>
            <a:r>
              <a:rPr lang="en-US" sz="2000" dirty="0" err="1" smtClean="0"/>
              <a:t>đệm</a:t>
            </a:r>
            <a:r>
              <a:rPr lang="en-US" sz="2000" dirty="0" smtClean="0"/>
              <a:t> </a:t>
            </a:r>
            <a:r>
              <a:rPr lang="en-US" sz="2000" dirty="0" err="1" smtClean="0"/>
              <a:t>lót</a:t>
            </a:r>
            <a:r>
              <a:rPr lang="en-US" sz="2000" dirty="0" smtClean="0"/>
              <a:t> </a:t>
            </a:r>
            <a:r>
              <a:rPr lang="en-US" sz="2000" dirty="0" err="1" smtClean="0"/>
              <a:t>sinh</a:t>
            </a:r>
            <a:r>
              <a:rPr lang="en-US" sz="2000" dirty="0" smtClean="0"/>
              <a:t> </a:t>
            </a:r>
            <a:r>
              <a:rPr lang="en-US" sz="2000" dirty="0" err="1" smtClean="0"/>
              <a:t>học</a:t>
            </a:r>
            <a:r>
              <a:rPr lang="en-US" sz="2000" dirty="0" smtClean="0"/>
              <a:t>. </a:t>
            </a:r>
          </a:p>
          <a:p>
            <a:pPr marL="457200" indent="-457200">
              <a:spcBef>
                <a:spcPts val="1200"/>
              </a:spcBef>
              <a:buFont typeface="Monotype Sorts" pitchFamily="2" charset="2"/>
              <a:buAutoNum type="arabicPeriod"/>
            </a:pPr>
            <a:r>
              <a:rPr lang="en-US" sz="2000" dirty="0" err="1" smtClean="0"/>
              <a:t>Nuôi</a:t>
            </a:r>
            <a:r>
              <a:rPr lang="en-US" sz="2000" dirty="0" smtClean="0"/>
              <a:t> </a:t>
            </a:r>
            <a:r>
              <a:rPr lang="en-US" sz="2000" dirty="0" err="1" smtClean="0"/>
              <a:t>trùn</a:t>
            </a:r>
            <a:r>
              <a:rPr lang="en-US" sz="2000" dirty="0" smtClean="0"/>
              <a:t> </a:t>
            </a:r>
            <a:r>
              <a:rPr lang="en-US" sz="2000" dirty="0" err="1" smtClean="0"/>
              <a:t>quế</a:t>
            </a:r>
            <a:r>
              <a:rPr lang="en-US" sz="2000" dirty="0" smtClean="0"/>
              <a:t> </a:t>
            </a:r>
            <a:r>
              <a:rPr lang="en-US" sz="2000" dirty="0" err="1" smtClean="0"/>
              <a:t>bằng</a:t>
            </a:r>
            <a:r>
              <a:rPr lang="en-US" sz="2000" dirty="0" smtClean="0"/>
              <a:t> </a:t>
            </a:r>
            <a:r>
              <a:rPr lang="en-US" sz="2000" dirty="0" err="1" smtClean="0"/>
              <a:t>chất</a:t>
            </a:r>
            <a:r>
              <a:rPr lang="en-US" sz="2000" dirty="0" smtClean="0"/>
              <a:t> </a:t>
            </a:r>
            <a:r>
              <a:rPr lang="en-US" sz="2000" dirty="0" err="1" smtClean="0"/>
              <a:t>thải</a:t>
            </a:r>
            <a:r>
              <a:rPr lang="en-US" sz="2000" dirty="0" smtClean="0"/>
              <a:t> </a:t>
            </a:r>
            <a:r>
              <a:rPr lang="en-US" sz="2000" dirty="0" err="1" smtClean="0"/>
              <a:t>chăn</a:t>
            </a:r>
            <a:r>
              <a:rPr lang="en-US" sz="2000" dirty="0" smtClean="0"/>
              <a:t> </a:t>
            </a:r>
            <a:r>
              <a:rPr lang="en-US" sz="2000" dirty="0" err="1" smtClean="0"/>
              <a:t>nuôi</a:t>
            </a:r>
            <a:r>
              <a:rPr lang="en-US" sz="2000" dirty="0" smtClean="0"/>
              <a:t>. </a:t>
            </a:r>
          </a:p>
          <a:p>
            <a:pPr marL="457200" indent="-457200">
              <a:spcBef>
                <a:spcPts val="1200"/>
              </a:spcBef>
              <a:buFont typeface="Monotype Sorts" pitchFamily="2" charset="2"/>
              <a:buAutoNum type="arabicPeriod"/>
            </a:pPr>
            <a:r>
              <a:rPr lang="en-US" sz="2000" dirty="0" err="1" smtClean="0"/>
              <a:t>Các</a:t>
            </a:r>
            <a:r>
              <a:rPr lang="en-US" sz="2000" dirty="0" smtClean="0"/>
              <a:t> </a:t>
            </a:r>
            <a:r>
              <a:rPr lang="en-US" sz="2000" dirty="0" err="1" smtClean="0"/>
              <a:t>công</a:t>
            </a:r>
            <a:r>
              <a:rPr lang="en-US" sz="2000" dirty="0" smtClean="0"/>
              <a:t> </a:t>
            </a:r>
            <a:r>
              <a:rPr lang="en-US" sz="2000" dirty="0" err="1" smtClean="0"/>
              <a:t>nghệ</a:t>
            </a:r>
            <a:r>
              <a:rPr lang="en-US" sz="2000" dirty="0" smtClean="0"/>
              <a:t> </a:t>
            </a:r>
            <a:r>
              <a:rPr lang="en-US" sz="2000" dirty="0" err="1" smtClean="0"/>
              <a:t>Sản</a:t>
            </a:r>
            <a:r>
              <a:rPr lang="en-US" sz="2000" dirty="0" smtClean="0"/>
              <a:t> </a:t>
            </a:r>
            <a:r>
              <a:rPr lang="en-US" sz="2000" dirty="0" err="1" smtClean="0"/>
              <a:t>xuất</a:t>
            </a:r>
            <a:r>
              <a:rPr lang="en-US" sz="2000" dirty="0" smtClean="0"/>
              <a:t> </a:t>
            </a:r>
            <a:r>
              <a:rPr lang="en-US" sz="2000" dirty="0" err="1" smtClean="0"/>
              <a:t>phân</a:t>
            </a:r>
            <a:r>
              <a:rPr lang="en-US" sz="2000" dirty="0" smtClean="0"/>
              <a:t> </a:t>
            </a:r>
            <a:r>
              <a:rPr lang="en-US" sz="2000" dirty="0" err="1" smtClean="0"/>
              <a:t>bón</a:t>
            </a:r>
            <a:r>
              <a:rPr lang="en-US" sz="2000" dirty="0" smtClean="0"/>
              <a:t> </a:t>
            </a:r>
            <a:r>
              <a:rPr lang="en-US" sz="2000" dirty="0" err="1" smtClean="0"/>
              <a:t>hữu</a:t>
            </a:r>
            <a:r>
              <a:rPr lang="en-US" sz="2000" dirty="0" smtClean="0"/>
              <a:t> </a:t>
            </a:r>
            <a:r>
              <a:rPr lang="en-US" sz="2000" dirty="0" err="1" smtClean="0"/>
              <a:t>cơ</a:t>
            </a:r>
            <a:endParaRPr lang="en-US" sz="2000" dirty="0" smtClean="0"/>
          </a:p>
          <a:p>
            <a:pPr marL="457200" indent="-457200">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15-Jan-18</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25</a:t>
            </a:fld>
            <a:endParaRPr lang="en-US" smtClean="0">
              <a:solidFill>
                <a:srgbClr val="0070C0"/>
              </a:solidFill>
              <a:latin typeface="Arial" pitchFamily="34" charset="0"/>
            </a:endParaRPr>
          </a:p>
        </p:txBody>
      </p:sp>
      <p:sp>
        <p:nvSpPr>
          <p:cNvPr id="26628" name="Rectangle 2"/>
          <p:cNvSpPr>
            <a:spLocks noGrp="1" noChangeArrowheads="1"/>
          </p:cNvSpPr>
          <p:nvPr>
            <p:ph type="ctrTitle"/>
          </p:nvPr>
        </p:nvSpPr>
        <p:spPr>
          <a:xfrm>
            <a:off x="0" y="685800"/>
            <a:ext cx="9144000" cy="762000"/>
          </a:xfrm>
        </p:spPr>
        <p:txBody>
          <a:bodyPr/>
          <a:lstStyle/>
          <a:p>
            <a:pPr algn="ctr"/>
            <a:r>
              <a:rPr lang="en-US" sz="4000" b="1" dirty="0" smtClean="0">
                <a:solidFill>
                  <a:srgbClr val="0070C0"/>
                </a:solidFill>
                <a:latin typeface="Arial" pitchFamily="34" charset="0"/>
                <a:cs typeface="Arial" pitchFamily="34" charset="0"/>
              </a:rPr>
              <a:t>NHIỆM VỤ 2018 CỦA TƯ VẤN</a:t>
            </a:r>
            <a:endParaRPr lang="en-US" b="1" dirty="0" smtClean="0">
              <a:solidFill>
                <a:srgbClr val="0070C0"/>
              </a:solidFill>
              <a:latin typeface="Arial" pitchFamily="34" charset="0"/>
              <a:cs typeface="Arial" pitchFamily="34" charset="0"/>
            </a:endParaRPr>
          </a:p>
        </p:txBody>
      </p:sp>
      <p:pic>
        <p:nvPicPr>
          <p:cNvPr id="25602" name="Picture 2" descr="Kết quả hình ảnh cho thác dải yếm mộc châu">
            <a:hlinkClick r:id="rId2"/>
          </p:cNvPr>
          <p:cNvPicPr>
            <a:picLocks noChangeAspect="1" noChangeArrowheads="1"/>
          </p:cNvPicPr>
          <p:nvPr/>
        </p:nvPicPr>
        <p:blipFill>
          <a:blip r:embed="rId3"/>
          <a:srcRect/>
          <a:stretch>
            <a:fillRect/>
          </a:stretch>
        </p:blipFill>
        <p:spPr bwMode="auto">
          <a:xfrm>
            <a:off x="381000" y="1447800"/>
            <a:ext cx="8534400" cy="495300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26</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Giám</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sát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triển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khai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các</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gói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thầu</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Máy</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tách</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phân</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447800"/>
            <a:ext cx="7391400" cy="4171950"/>
          </a:xfrm>
        </p:spPr>
        <p:txBody>
          <a:bodyPr/>
          <a:lstStyle/>
          <a:p>
            <a:pPr marL="457200" indent="-457200">
              <a:spcBef>
                <a:spcPts val="1200"/>
              </a:spcBef>
              <a:buFont typeface="+mj-lt"/>
              <a:buAutoNum type="arabicPeriod"/>
            </a:pPr>
            <a:r>
              <a:rPr lang="en-US" sz="2000" dirty="0" err="1" smtClean="0">
                <a:latin typeface="Arial" pitchFamily="34" charset="0"/>
                <a:cs typeface="Arial" pitchFamily="34" charset="0"/>
              </a:rPr>
              <a:t>Chăn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trung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bình</a:t>
            </a:r>
            <a:r>
              <a:rPr lang="en-US" sz="2000" dirty="0" smtClean="0">
                <a:latin typeface="Arial" pitchFamily="34" charset="0"/>
                <a:cs typeface="Arial" pitchFamily="34" charset="0"/>
              </a:rPr>
              <a:t> (kg/con); </a:t>
            </a:r>
            <a:r>
              <a:rPr lang="vi-VN" sz="2000" dirty="0" smtClean="0">
                <a:latin typeface="Arial" pitchFamily="34" charset="0"/>
                <a:cs typeface="Arial" pitchFamily="34" charset="0"/>
              </a:rPr>
              <a:t>Lượng nước rửa chuồng</a:t>
            </a:r>
            <a:r>
              <a:rPr lang="en-US" sz="2000" dirty="0" smtClean="0">
                <a:latin typeface="Arial" pitchFamily="34" charset="0"/>
                <a:cs typeface="Arial" pitchFamily="34" charset="0"/>
              </a:rPr>
              <a:t>,</a:t>
            </a:r>
            <a:r>
              <a:rPr lang="vi-VN" sz="2000" dirty="0" smtClean="0">
                <a:latin typeface="Arial" pitchFamily="34" charset="0"/>
                <a:cs typeface="Arial" pitchFamily="34" charset="0"/>
              </a:rPr>
              <a:t> tắm lợn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lít</a:t>
            </a:r>
            <a:r>
              <a:rPr lang="en-US" sz="2000" dirty="0" smtClean="0">
                <a:latin typeface="Arial" pitchFamily="34" charset="0"/>
                <a:cs typeface="Arial" pitchFamily="34" charset="0"/>
              </a:rPr>
              <a:t>/con/</a:t>
            </a:r>
            <a:r>
              <a:rPr lang="vi-VN" sz="2000" dirty="0" smtClean="0">
                <a:latin typeface="Arial" pitchFamily="34" charset="0"/>
                <a:cs typeface="Arial" pitchFamily="34" charset="0"/>
              </a:rPr>
              <a:t>ngày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rửa</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ngày</a:t>
            </a:r>
            <a:endParaRPr lang="vi-VN" sz="2000" dirty="0" smtClean="0">
              <a:latin typeface="Arial" pitchFamily="34" charset="0"/>
              <a:cs typeface="Arial" pitchFamily="34" charset="0"/>
            </a:endParaRPr>
          </a:p>
          <a:p>
            <a:pPr marL="457200" indent="-457200">
              <a:spcBef>
                <a:spcPts val="1200"/>
              </a:spcBef>
              <a:buFont typeface="+mj-lt"/>
              <a:buAutoNum type="arabicPeriod"/>
            </a:pP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gom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rắn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Lượng nước cho ra bể lắng</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ngày</a:t>
            </a:r>
            <a:endParaRPr lang="en-US" sz="2000" dirty="0" smtClean="0">
              <a:latin typeface="Arial" pitchFamily="34" charset="0"/>
              <a:cs typeface="Arial" pitchFamily="34" charset="0"/>
            </a:endParaRPr>
          </a:p>
          <a:p>
            <a:pPr marL="457200" indent="-457200">
              <a:spcBef>
                <a:spcPts val="1200"/>
              </a:spcBef>
              <a:buFont typeface="+mj-lt"/>
              <a:buAutoNum type="arabicPeriod"/>
            </a:pPr>
            <a:r>
              <a:rPr lang="en-US" sz="2000" dirty="0" err="1" smtClean="0">
                <a:latin typeface="Arial" pitchFamily="34" charset="0"/>
                <a:cs typeface="Arial" pitchFamily="34" charset="0"/>
              </a:rPr>
              <a:t>Bể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lắng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vi-VN" sz="2000" dirty="0" smtClean="0">
                <a:latin typeface="Arial" pitchFamily="34" charset="0"/>
                <a:cs typeface="Arial" pitchFamily="34" charset="0"/>
              </a:rPr>
              <a:t>ngăn và dung tích?</a:t>
            </a:r>
          </a:p>
          <a:p>
            <a:pPr marL="457200" indent="-457200">
              <a:spcBef>
                <a:spcPts val="1200"/>
              </a:spcBef>
              <a:buFont typeface="+mj-lt"/>
              <a:buAutoNum type="arabicPeriod"/>
            </a:pPr>
            <a:r>
              <a:rPr lang="en-US" sz="2000" dirty="0" err="1" smtClean="0">
                <a:latin typeface="Arial" pitchFamily="34" charset="0"/>
                <a:cs typeface="Arial" pitchFamily="34" charset="0"/>
              </a:rPr>
              <a:t>Máy</a:t>
            </a:r>
            <a:r>
              <a:rPr lang="en-US" sz="2000" dirty="0" smtClean="0">
                <a:latin typeface="Arial" pitchFamily="34" charset="0"/>
                <a:cs typeface="Arial" pitchFamily="34" charset="0"/>
              </a:rPr>
              <a:t> </a:t>
            </a:r>
            <a:r>
              <a:rPr lang="vi-VN" sz="2000" dirty="0" smtClean="0">
                <a:latin typeface="Arial" pitchFamily="34" charset="0"/>
                <a:cs typeface="Arial" pitchFamily="34" charset="0"/>
              </a:rPr>
              <a:t>tách 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suất</a:t>
            </a:r>
            <a:r>
              <a:rPr lang="en-US" sz="2000" dirty="0" smtClean="0">
                <a:latin typeface="Arial" pitchFamily="34" charset="0"/>
                <a:cs typeface="Arial" pitchFamily="34" charset="0"/>
              </a:rPr>
              <a:t>; </a:t>
            </a:r>
            <a:r>
              <a:rPr lang="vi-VN" sz="2000" dirty="0" smtClean="0">
                <a:latin typeface="Arial" pitchFamily="34" charset="0"/>
                <a:cs typeface="Arial" pitchFamily="34" charset="0"/>
              </a:rPr>
              <a:t>mấy ngày</a:t>
            </a:r>
            <a:r>
              <a:rPr lang="en-US" sz="2000" dirty="0" smtClean="0">
                <a:latin typeface="Arial" pitchFamily="34" charset="0"/>
                <a:cs typeface="Arial" pitchFamily="34" charset="0"/>
              </a:rPr>
              <a:t>/</a:t>
            </a:r>
            <a:r>
              <a:rPr lang="vi-VN" sz="2000" dirty="0" smtClean="0">
                <a:latin typeface="Arial" pitchFamily="34" charset="0"/>
                <a:cs typeface="Arial" pitchFamily="34" charset="0"/>
              </a:rPr>
              <a:t>lần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t>
            </a:r>
            <a:r>
              <a:rPr lang="vi-VN" sz="2000" dirty="0" smtClean="0">
                <a:latin typeface="Arial" pitchFamily="34" charset="0"/>
                <a:cs typeface="Arial" pitchFamily="34" charset="0"/>
              </a:rPr>
              <a:t>ời gian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tách</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lần</a:t>
            </a:r>
            <a:r>
              <a:rPr lang="en-US" sz="2000" dirty="0" smtClean="0">
                <a:latin typeface="Arial" pitchFamily="34" charset="0"/>
                <a:cs typeface="Arial" pitchFamily="34" charset="0"/>
              </a:rPr>
              <a:t>; </a:t>
            </a:r>
            <a:r>
              <a:rPr lang="vi-VN" sz="2000" dirty="0" smtClean="0">
                <a:latin typeface="Arial" pitchFamily="34" charset="0"/>
                <a:cs typeface="Arial" pitchFamily="34" charset="0"/>
              </a:rPr>
              <a:t>Lượng phân thu được</a:t>
            </a:r>
            <a:r>
              <a:rPr lang="en-US" sz="2000" dirty="0" smtClean="0">
                <a:latin typeface="Arial" pitchFamily="34" charset="0"/>
                <a:cs typeface="Arial" pitchFamily="34" charset="0"/>
              </a:rPr>
              <a:t>/</a:t>
            </a:r>
            <a:r>
              <a:rPr lang="vi-VN" sz="2000" dirty="0" smtClean="0">
                <a:latin typeface="Arial" pitchFamily="34" charset="0"/>
                <a:cs typeface="Arial" pitchFamily="34" charset="0"/>
              </a:rPr>
              <a:t>giờ</a:t>
            </a:r>
            <a:r>
              <a:rPr lang="en-US" sz="2000" dirty="0" smtClean="0">
                <a:latin typeface="Arial" pitchFamily="34" charset="0"/>
                <a:cs typeface="Arial" pitchFamily="34" charset="0"/>
              </a:rPr>
              <a:t> /</a:t>
            </a:r>
            <a:r>
              <a:rPr lang="vi-VN" sz="2000" dirty="0" smtClean="0">
                <a:latin typeface="Arial" pitchFamily="34" charset="0"/>
                <a:cs typeface="Arial" pitchFamily="34" charset="0"/>
              </a:rPr>
              <a:t>lần chạy máy</a:t>
            </a:r>
          </a:p>
          <a:p>
            <a:pPr marL="457200" indent="-457200">
              <a:spcBef>
                <a:spcPts val="1200"/>
              </a:spcBef>
              <a:buFont typeface="+mj-lt"/>
              <a:buAutoNum type="arabicPeriod"/>
            </a:pPr>
            <a:r>
              <a:rPr lang="vi-VN" sz="2000" dirty="0" smtClean="0">
                <a:latin typeface="Arial" pitchFamily="34" charset="0"/>
                <a:cs typeface="Arial" pitchFamily="34" charset="0"/>
              </a:rPr>
              <a:t>Chi phí vận 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a:t>
            </a:r>
            <a:r>
              <a:rPr lang="vi-VN" sz="2000" dirty="0" smtClean="0">
                <a:latin typeface="Arial" pitchFamily="34" charset="0"/>
                <a:cs typeface="Arial" pitchFamily="34" charset="0"/>
              </a:rPr>
              <a:t>ân công, tiền điện/mỗi giờ chạy máy), bảo dưỡng (bao lâu bảo dưỡng một lần, chi phí bảo dưỡng, thay thế phụ tùng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loại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phụ</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thay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xuyên</a:t>
            </a:r>
            <a:r>
              <a:rPr lang="en-US" sz="2000" dirty="0" smtClean="0">
                <a:latin typeface="Arial" pitchFamily="34" charset="0"/>
                <a:cs typeface="Arial" pitchFamily="34" charset="0"/>
              </a:rPr>
              <a:t>)</a:t>
            </a:r>
          </a:p>
          <a:p>
            <a:pPr marL="457200" indent="-457200">
              <a:spcBef>
                <a:spcPts val="1200"/>
              </a:spcBef>
              <a:buNone/>
            </a:pPr>
            <a:r>
              <a:rPr lang="en-US" sz="2000" dirty="0" err="1" smtClean="0">
                <a:solidFill>
                  <a:srgbClr val="000099"/>
                </a:solidFill>
                <a:latin typeface="Arial" pitchFamily="34" charset="0"/>
                <a:cs typeface="Arial" pitchFamily="34" charset="0"/>
              </a:rPr>
              <a:t>Các</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thông</a:t>
            </a:r>
            <a:r>
              <a:rPr lang="en-US" sz="2000" dirty="0" smtClean="0">
                <a:solidFill>
                  <a:srgbClr val="000099"/>
                </a:solidFill>
                <a:latin typeface="Arial" pitchFamily="34" charset="0"/>
                <a:cs typeface="Arial" pitchFamily="34" charset="0"/>
              </a:rPr>
              <a:t> tin </a:t>
            </a:r>
            <a:r>
              <a:rPr lang="en-US" sz="2000" dirty="0" err="1" smtClean="0">
                <a:solidFill>
                  <a:srgbClr val="000099"/>
                </a:solidFill>
                <a:latin typeface="Arial" pitchFamily="34" charset="0"/>
                <a:cs typeface="Arial" pitchFamily="34" charset="0"/>
              </a:rPr>
              <a:t>trên</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đã</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được</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thiết</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kế</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trong</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Phiếu</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khảo</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sát</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máy</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tách</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phân</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đề</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nghị</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tư</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vấn</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tỉnh</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thực</a:t>
            </a:r>
            <a:r>
              <a:rPr lang="en-US" sz="2000" dirty="0" smtClean="0">
                <a:solidFill>
                  <a:srgbClr val="000099"/>
                </a:solidFill>
                <a:latin typeface="Arial" pitchFamily="34" charset="0"/>
                <a:cs typeface="Arial" pitchFamily="34" charset="0"/>
              </a:rPr>
              <a:t> </a:t>
            </a:r>
            <a:r>
              <a:rPr lang="en-US" sz="2000" dirty="0" err="1" smtClean="0">
                <a:solidFill>
                  <a:srgbClr val="000099"/>
                </a:solidFill>
                <a:latin typeface="Arial" pitchFamily="34" charset="0"/>
                <a:cs typeface="Arial" pitchFamily="34" charset="0"/>
              </a:rPr>
              <a:t>hiện</a:t>
            </a:r>
            <a:endParaRPr lang="en-US" sz="2000" dirty="0" smtClean="0">
              <a:solidFill>
                <a:srgbClr val="000099"/>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27</a:t>
            </a:fld>
            <a:endParaRPr lang="en-US" smtClean="0">
              <a:latin typeface="Arial" pitchFamily="34" charset="0"/>
            </a:endParaRPr>
          </a:p>
        </p:txBody>
      </p:sp>
      <p:sp>
        <p:nvSpPr>
          <p:cNvPr id="25604" name="Rectangle 2"/>
          <p:cNvSpPr>
            <a:spLocks noGrp="1" noChangeArrowheads="1"/>
          </p:cNvSpPr>
          <p:nvPr>
            <p:ph type="title"/>
          </p:nvPr>
        </p:nvSpPr>
        <p:spPr>
          <a:xfrm>
            <a:off x="0" y="381000"/>
            <a:ext cx="9144000" cy="685800"/>
          </a:xfrm>
        </p:spPr>
        <p:txBody>
          <a:bodyPr/>
          <a:lstStyle/>
          <a:p>
            <a:pPr algn="ctr"/>
            <a:r>
              <a:rPr lang="en-US" sz="3000" dirty="0" err="1" smtClean="0">
                <a:solidFill>
                  <a:srgbClr val="000099"/>
                </a:solidFill>
                <a:latin typeface="Arial" pitchFamily="34" charset="0"/>
              </a:rPr>
              <a:t>Giám</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sát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triển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khai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các</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gói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thầu</a:t>
            </a:r>
            <a:r>
              <a:rPr lang="en-US" sz="3000" dirty="0" smtClean="0">
                <a:solidFill>
                  <a:srgbClr val="000099"/>
                </a:solidFill>
                <a:latin typeface="Arial" pitchFamily="34" charset="0"/>
              </a:rPr>
              <a:t>: </a:t>
            </a:r>
            <a:br>
              <a:rPr lang="en-US" sz="3000" dirty="0" smtClean="0">
                <a:solidFill>
                  <a:srgbClr val="000099"/>
                </a:solidFill>
                <a:latin typeface="Arial" pitchFamily="34" charset="0"/>
              </a:rPr>
            </a:br>
            <a:r>
              <a:rPr lang="en-US" sz="3000" dirty="0" err="1" smtClean="0">
                <a:solidFill>
                  <a:srgbClr val="000099"/>
                </a:solidFill>
                <a:latin typeface="Arial" pitchFamily="34" charset="0"/>
              </a:rPr>
              <a:t>Sản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phẩm</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của</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Máy</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tách</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phân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Phân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ép</a:t>
            </a:r>
            <a:r>
              <a:rPr lang="en-US" sz="3000" dirty="0" smtClean="0">
                <a:solidFill>
                  <a:srgbClr val="000099"/>
                </a:solidFill>
                <a:latin typeface="Arial" pitchFamily="34" charset="0"/>
              </a:rPr>
              <a:t>) </a:t>
            </a:r>
          </a:p>
        </p:txBody>
      </p:sp>
      <p:sp>
        <p:nvSpPr>
          <p:cNvPr id="25605" name="Rectangle 3"/>
          <p:cNvSpPr>
            <a:spLocks noGrp="1" noChangeArrowheads="1"/>
          </p:cNvSpPr>
          <p:nvPr>
            <p:ph type="body" idx="1"/>
          </p:nvPr>
        </p:nvSpPr>
        <p:spPr>
          <a:xfrm>
            <a:off x="838200" y="1752600"/>
            <a:ext cx="7848600" cy="4171950"/>
          </a:xfrm>
        </p:spPr>
        <p:txBody>
          <a:bodyPr/>
          <a:lstStyle/>
          <a:p>
            <a:pPr marL="457200" indent="-457200">
              <a:spcBef>
                <a:spcPts val="1200"/>
              </a:spcBef>
              <a:buFont typeface="+mj-lt"/>
              <a:buAutoNum type="arabicPeriod"/>
            </a:pPr>
            <a:r>
              <a:rPr lang="en-US" sz="2200" dirty="0" err="1" smtClean="0">
                <a:latin typeface="Arial" pitchFamily="34" charset="0"/>
                <a:cs typeface="Arial" pitchFamily="34" charset="0"/>
              </a:rPr>
              <a:t>Phân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ép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Phối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tích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lượng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bao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gồm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ẩm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thành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phần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dưỡng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chính</a:t>
            </a:r>
            <a:r>
              <a:rPr lang="en-US" sz="2200" dirty="0" smtClean="0">
                <a:latin typeface="Arial" pitchFamily="34" charset="0"/>
                <a:cs typeface="Arial" pitchFamily="34" charset="0"/>
              </a:rPr>
              <a:t> (Chi </a:t>
            </a:r>
            <a:r>
              <a:rPr lang="en-US" sz="2200" dirty="0" err="1" smtClean="0">
                <a:latin typeface="Arial" pitchFamily="34" charset="0"/>
                <a:cs typeface="Arial" pitchFamily="34" charset="0"/>
              </a:rPr>
              <a:t>phí</a:t>
            </a:r>
            <a:r>
              <a:rPr lang="en-US" sz="2200" dirty="0" smtClean="0">
                <a:latin typeface="Arial" pitchFamily="34" charset="0"/>
                <a:cs typeface="Arial" pitchFamily="34" charset="0"/>
              </a:rPr>
              <a:t>?)</a:t>
            </a:r>
          </a:p>
          <a:p>
            <a:pPr marL="457200" indent="-457200">
              <a:spcBef>
                <a:spcPts val="1200"/>
              </a:spcBef>
              <a:buFont typeface="+mj-lt"/>
              <a:buAutoNum type="arabicPeriod"/>
            </a:pPr>
            <a:r>
              <a:rPr lang="en-US" sz="2200" dirty="0" err="1" smtClean="0">
                <a:latin typeface="Arial" pitchFamily="34" charset="0"/>
                <a:cs typeface="Arial" pitchFamily="34" charset="0"/>
              </a:rPr>
              <a:t>Công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nghệ</a:t>
            </a:r>
            <a:r>
              <a:rPr lang="en-US" sz="2200" dirty="0" smtClean="0">
                <a:latin typeface="Arial" pitchFamily="34" charset="0"/>
                <a:cs typeface="Arial" pitchFamily="34" charset="0"/>
              </a:rPr>
              <a:t> ủ compost </a:t>
            </a:r>
            <a:r>
              <a:rPr lang="en-US" sz="2200" dirty="0" err="1" smtClean="0">
                <a:latin typeface="Arial" pitchFamily="34" charset="0"/>
                <a:cs typeface="Arial" pitchFamily="34" charset="0"/>
              </a:rPr>
              <a:t>phù</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cả</a:t>
            </a:r>
            <a:r>
              <a:rPr lang="en-US" sz="2200" dirty="0" smtClean="0">
                <a:latin typeface="Arial" pitchFamily="34" charset="0"/>
                <a:cs typeface="Arial" pitchFamily="34" charset="0"/>
              </a:rPr>
              <a:t> ASP); </a:t>
            </a:r>
          </a:p>
          <a:p>
            <a:pPr marL="457200" indent="-457200">
              <a:spcBef>
                <a:spcPts val="1200"/>
              </a:spcBef>
              <a:buFont typeface="+mj-lt"/>
              <a:buAutoNum type="arabicPeriod"/>
            </a:pPr>
            <a:r>
              <a:rPr lang="en-US" sz="2200" dirty="0" err="1" smtClean="0">
                <a:latin typeface="Arial" pitchFamily="34" charset="0"/>
                <a:cs typeface="Arial" pitchFamily="34" charset="0"/>
              </a:rPr>
              <a:t>Mô</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hình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liên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kết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tiêu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thụ</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sản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phẩm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ép</a:t>
            </a:r>
            <a:endParaRPr lang="en-US" sz="2200" dirty="0" smtClean="0">
              <a:latin typeface="Arial" pitchFamily="34" charset="0"/>
              <a:cs typeface="Arial" pitchFamily="34" charset="0"/>
            </a:endParaRPr>
          </a:p>
          <a:p>
            <a:pPr marL="457200" indent="-457200">
              <a:spcBef>
                <a:spcPts val="1200"/>
              </a:spcBef>
              <a:buFont typeface="+mj-lt"/>
              <a:buAutoNum type="arabicPeriod"/>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28</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Giám</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sát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thực</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hiện</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các</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gói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thầu</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00200"/>
            <a:ext cx="8001000" cy="4724400"/>
          </a:xfrm>
        </p:spPr>
        <p:txBody>
          <a:bodyPr/>
          <a:lstStyle/>
          <a:p>
            <a:pPr marL="457200" indent="-457200" algn="just">
              <a:spcBef>
                <a:spcPts val="1200"/>
              </a:spcBef>
              <a:buFont typeface="+mj-lt"/>
              <a:buAutoNum type="arabicPeriod"/>
            </a:pPr>
            <a:r>
              <a:rPr lang="en-US" sz="2200" dirty="0" smtClean="0">
                <a:latin typeface="Arial" pitchFamily="34" charset="0"/>
                <a:cs typeface="Arial" pitchFamily="34" charset="0"/>
              </a:rPr>
              <a:t>G</a:t>
            </a:r>
            <a:r>
              <a:rPr lang="sq-AL" sz="2200" dirty="0" smtClean="0">
                <a:latin typeface="Arial" pitchFamily="34" charset="0"/>
                <a:cs typeface="Arial" pitchFamily="34" charset="0"/>
              </a:rPr>
              <a:t>ói thầu 35 </a:t>
            </a:r>
            <a:r>
              <a:rPr lang="en-US" sz="2200" dirty="0" smtClean="0">
                <a:latin typeface="Arial" pitchFamily="34" charset="0"/>
                <a:cs typeface="Arial" pitchFamily="34" charset="0"/>
              </a:rPr>
              <a:t>(</a:t>
            </a:r>
            <a:r>
              <a:rPr lang="sq-AL" sz="2200" dirty="0" smtClean="0">
                <a:latin typeface="Arial" pitchFamily="34" charset="0"/>
                <a:cs typeface="Arial" pitchFamily="34" charset="0"/>
              </a:rPr>
              <a:t>Mô hình máy tách phân di động để xử lý chất thải chăn nuôi làm nguyên liệu s</a:t>
            </a:r>
            <a:r>
              <a:rPr lang="en-US" sz="2200" dirty="0" smtClean="0">
                <a:latin typeface="Arial" pitchFamily="34" charset="0"/>
                <a:cs typeface="Arial" pitchFamily="34" charset="0"/>
              </a:rPr>
              <a:t>/x</a:t>
            </a:r>
            <a:r>
              <a:rPr lang="sq-AL" sz="2200" dirty="0" smtClean="0">
                <a:latin typeface="Arial" pitchFamily="34" charset="0"/>
                <a:cs typeface="Arial" pitchFamily="34" charset="0"/>
              </a:rPr>
              <a:t> phân hữu cơ quy mô hộ gia đình):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Lưu</a:t>
            </a:r>
            <a:r>
              <a:rPr lang="en-US" sz="2200" dirty="0" smtClean="0">
                <a:latin typeface="Arial" pitchFamily="34" charset="0"/>
                <a:cs typeface="Arial" pitchFamily="34" charset="0"/>
              </a:rPr>
              <a:t> ý </a:t>
            </a:r>
            <a:r>
              <a:rPr lang="en-US" sz="2200" dirty="0" err="1" smtClean="0">
                <a:latin typeface="Arial" pitchFamily="34" charset="0"/>
                <a:cs typeface="Arial" pitchFamily="34" charset="0"/>
              </a:rPr>
              <a:t>tính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thi</a:t>
            </a:r>
            <a:r>
              <a:rPr lang="en-US" sz="2200" dirty="0" smtClean="0">
                <a:latin typeface="Arial" pitchFamily="34" charset="0"/>
                <a:cs typeface="Arial" pitchFamily="34" charset="0"/>
              </a:rPr>
              <a:t> </a:t>
            </a:r>
          </a:p>
          <a:p>
            <a:pPr marL="457200" indent="-457200" algn="just">
              <a:spcBef>
                <a:spcPts val="1200"/>
              </a:spcBef>
              <a:buFont typeface="+mj-lt"/>
              <a:buAutoNum type="arabicPeriod" startAt="5"/>
            </a:pPr>
            <a:r>
              <a:rPr lang="en-US" sz="2200" dirty="0" smtClean="0">
                <a:latin typeface="Arial" pitchFamily="34" charset="0"/>
                <a:cs typeface="Arial" pitchFamily="34" charset="0"/>
              </a:rPr>
              <a:t>G</a:t>
            </a:r>
            <a:r>
              <a:rPr lang="sq-AL" sz="2200" dirty="0" smtClean="0">
                <a:latin typeface="Arial" pitchFamily="34" charset="0"/>
                <a:cs typeface="Arial" pitchFamily="34" charset="0"/>
              </a:rPr>
              <a:t>ói thầu 34 </a:t>
            </a:r>
            <a:r>
              <a:rPr lang="en-US" sz="2200" dirty="0" smtClean="0">
                <a:latin typeface="Arial" pitchFamily="34" charset="0"/>
                <a:cs typeface="Arial" pitchFamily="34" charset="0"/>
              </a:rPr>
              <a:t>(</a:t>
            </a:r>
            <a:r>
              <a:rPr lang="sq-AL" sz="2200" dirty="0" smtClean="0">
                <a:latin typeface="Arial" pitchFamily="34" charset="0"/>
                <a:cs typeface="Arial" pitchFamily="34" charset="0"/>
              </a:rPr>
              <a:t>Mô hình máy phát điện </a:t>
            </a:r>
            <a:r>
              <a:rPr lang="en-US" sz="2200" dirty="0" err="1" smtClean="0">
                <a:latin typeface="Arial" pitchFamily="34" charset="0"/>
                <a:cs typeface="Arial" pitchFamily="34" charset="0"/>
              </a:rPr>
              <a:t>sử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dụng</a:t>
            </a:r>
            <a:r>
              <a:rPr lang="en-US" sz="2200" dirty="0" smtClean="0">
                <a:latin typeface="Arial" pitchFamily="34" charset="0"/>
                <a:cs typeface="Arial" pitchFamily="34" charset="0"/>
              </a:rPr>
              <a:t> KSH</a:t>
            </a:r>
            <a:r>
              <a:rPr lang="sq-AL" sz="2200" dirty="0" smtClean="0">
                <a:latin typeface="Arial" pitchFamily="34" charset="0"/>
                <a:cs typeface="Arial" pitchFamily="34" charset="0"/>
              </a:rPr>
              <a:t> và máy tách phân để quản lý toàn diện chất thải chăn </a:t>
            </a:r>
            <a:r>
              <a:rPr lang="sq-AL" sz="2200" smtClean="0">
                <a:latin typeface="Arial" pitchFamily="34" charset="0"/>
                <a:cs typeface="Arial" pitchFamily="34" charset="0"/>
              </a:rPr>
              <a:t>nuôi</a:t>
            </a:r>
            <a:r>
              <a:rPr lang="en-US" sz="2200" smtClean="0">
                <a:latin typeface="Arial" pitchFamily="34" charset="0"/>
                <a:cs typeface="Arial" pitchFamily="34" charset="0"/>
              </a:rPr>
              <a:t>)</a:t>
            </a:r>
            <a:r>
              <a:rPr lang="sq-AL" sz="2200" smtClean="0">
                <a:latin typeface="Arial" pitchFamily="34" charset="0"/>
                <a:cs typeface="Arial" pitchFamily="34" charset="0"/>
              </a:rPr>
              <a:t> </a:t>
            </a:r>
            <a:r>
              <a:rPr lang="en-US" sz="2200" smtClean="0">
                <a:latin typeface="Arial" pitchFamily="34" charset="0"/>
                <a:cs typeface="Arial" pitchFamily="34" charset="0"/>
              </a:rPr>
              <a:t>và </a:t>
            </a:r>
            <a:r>
              <a:rPr lang="sq-AL" sz="2200" smtClean="0">
                <a:latin typeface="Arial" pitchFamily="34" charset="0"/>
                <a:cs typeface="Arial" pitchFamily="34" charset="0"/>
              </a:rPr>
              <a:t>Gói thầu </a:t>
            </a:r>
            <a:r>
              <a:rPr lang="en-US" sz="2200" smtClean="0">
                <a:latin typeface="Arial" pitchFamily="34" charset="0"/>
                <a:cs typeface="Arial" pitchFamily="34" charset="0"/>
              </a:rPr>
              <a:t>3</a:t>
            </a:r>
            <a:r>
              <a:rPr lang="sq-AL" sz="2200" smtClean="0">
                <a:latin typeface="Arial" pitchFamily="34" charset="0"/>
                <a:cs typeface="Arial" pitchFamily="34" charset="0"/>
              </a:rPr>
              <a:t>6 (Mô hình máy phát điện khí sinh học): </a:t>
            </a:r>
            <a:r>
              <a:rPr lang="en-US" sz="2200" dirty="0" smtClean="0">
                <a:latin typeface="Arial" pitchFamily="34" charset="0"/>
                <a:cs typeface="Arial" pitchFamily="34" charset="0"/>
              </a:rPr>
              <a:t>Theo </a:t>
            </a:r>
            <a:r>
              <a:rPr lang="en-US" sz="2200" dirty="0" err="1" smtClean="0">
                <a:latin typeface="Arial" pitchFamily="34" charset="0"/>
                <a:cs typeface="Arial" pitchFamily="34" charset="0"/>
              </a:rPr>
              <a:t>dõi</a:t>
            </a:r>
            <a:r>
              <a:rPr lang="en-US" sz="2200" dirty="0" smtClean="0">
                <a:latin typeface="Arial" pitchFamily="34" charset="0"/>
                <a:cs typeface="Arial" pitchFamily="34" charset="0"/>
              </a:rPr>
              <a:t> </a:t>
            </a:r>
            <a:r>
              <a:rPr lang="en-US" sz="2200" err="1" smtClean="0">
                <a:latin typeface="Arial" pitchFamily="34" charset="0"/>
                <a:cs typeface="Arial" pitchFamily="34" charset="0"/>
              </a:rPr>
              <a:t>toàn</a:t>
            </a:r>
            <a:r>
              <a:rPr lang="en-US" sz="2200" smtClean="0">
                <a:latin typeface="Arial" pitchFamily="34" charset="0"/>
                <a:cs typeface="Arial" pitchFamily="34" charset="0"/>
              </a:rPr>
              <a:t> diện theo biểu mẫu do tư vấn LIC cung cấp</a:t>
            </a:r>
            <a:endParaRPr lang="en-US" sz="2200" dirty="0" smtClean="0">
              <a:latin typeface="Arial" pitchFamily="34" charset="0"/>
              <a:cs typeface="Arial" pitchFamily="34" charset="0"/>
            </a:endParaRPr>
          </a:p>
          <a:p>
            <a:pPr marL="457200" indent="-457200" algn="just">
              <a:spcBef>
                <a:spcPts val="1200"/>
              </a:spcBef>
              <a:buFont typeface="+mj-lt"/>
              <a:buAutoNum type="arabicPeriod" startAt="5"/>
            </a:pPr>
            <a:r>
              <a:rPr lang="sq-AL" sz="2200" smtClean="0">
                <a:latin typeface="Arial" pitchFamily="34" charset="0"/>
                <a:cs typeface="Arial" pitchFamily="34" charset="0"/>
              </a:rPr>
              <a:t>Gói </a:t>
            </a:r>
            <a:r>
              <a:rPr lang="sq-AL" sz="2200" dirty="0" smtClean="0">
                <a:latin typeface="Arial" pitchFamily="34" charset="0"/>
                <a:cs typeface="Arial" pitchFamily="34" charset="0"/>
              </a:rPr>
              <a:t>thầu 37 (Mô hình hệ thống xử lý nước thải sau hầm KSH làm phân bón cho cây trồng</a:t>
            </a:r>
            <a:r>
              <a:rPr lang="sq-AL" sz="2200" smtClean="0">
                <a:latin typeface="Arial" pitchFamily="34" charset="0"/>
                <a:cs typeface="Arial" pitchFamily="34" charset="0"/>
              </a:rPr>
              <a:t>): </a:t>
            </a:r>
            <a:r>
              <a:rPr lang="en-US" sz="2200" smtClean="0">
                <a:latin typeface="Arial" pitchFamily="34" charset="0"/>
                <a:cs typeface="Arial" pitchFamily="34" charset="0"/>
              </a:rPr>
              <a:t>Thử nghiệm tại từng tỉnh về chất lượng và phương pháp sử dụng cho trồng trọt. Đề xuất điều chỉnh tiêu chuẩn nước thải sau KSH</a:t>
            </a:r>
          </a:p>
          <a:p>
            <a:pPr marL="457200" indent="-457200" algn="just">
              <a:spcBef>
                <a:spcPts val="1200"/>
              </a:spcBef>
              <a:buFont typeface="+mj-lt"/>
              <a:buAutoNum type="arabicPeriod" startAt="5"/>
            </a:pPr>
            <a:endParaRPr lang="en-US" sz="2000" dirty="0" smtClean="0">
              <a:latin typeface="Arial" pitchFamily="34" charset="0"/>
              <a:cs typeface="Arial" pitchFamily="34" charset="0"/>
            </a:endParaRPr>
          </a:p>
          <a:p>
            <a:pPr marL="457200" indent="-457200" algn="just">
              <a:spcBef>
                <a:spcPts val="1200"/>
              </a:spcBef>
              <a:buFont typeface="+mj-lt"/>
              <a:buAutoNum type="arabicPeriod"/>
            </a:pPr>
            <a:endParaRPr lang="en-US" sz="2000" dirty="0" smtClean="0">
              <a:latin typeface="Arial" pitchFamily="34" charset="0"/>
              <a:cs typeface="Arial" pitchFamily="34" charset="0"/>
            </a:endParaRPr>
          </a:p>
          <a:p>
            <a:pPr marL="457200" indent="-457200" algn="just">
              <a:spcBef>
                <a:spcPts val="1200"/>
              </a:spcBef>
              <a:buFont typeface="+mj-lt"/>
              <a:buAutoNum type="arabicPeriod"/>
            </a:pPr>
            <a:endParaRPr lang="en-US" sz="20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29</a:t>
            </a:fld>
            <a:endParaRPr lang="en-US" smtClean="0">
              <a:latin typeface="Arial" pitchFamily="34" charset="0"/>
            </a:endParaRPr>
          </a:p>
        </p:txBody>
      </p:sp>
      <p:sp>
        <p:nvSpPr>
          <p:cNvPr id="25604" name="Rectangle 2"/>
          <p:cNvSpPr>
            <a:spLocks noGrp="1" noChangeArrowheads="1"/>
          </p:cNvSpPr>
          <p:nvPr>
            <p:ph type="title"/>
          </p:nvPr>
        </p:nvSpPr>
        <p:spPr>
          <a:xfrm>
            <a:off x="304800" y="457200"/>
            <a:ext cx="8839200" cy="685800"/>
          </a:xfrm>
        </p:spPr>
        <p:txBody>
          <a:bodyPr/>
          <a:lstStyle/>
          <a:p>
            <a:pPr algn="ctr"/>
            <a:r>
              <a:rPr lang="en-US" sz="3200" dirty="0" err="1" smtClean="0">
                <a:solidFill>
                  <a:srgbClr val="000099"/>
                </a:solidFill>
                <a:latin typeface="Arial" pitchFamily="34" charset="0"/>
                <a:cs typeface="Arial" pitchFamily="34" charset="0"/>
              </a:rPr>
              <a:t>Hỗ</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trợ</a:t>
            </a:r>
            <a:r>
              <a:rPr lang="en-US" sz="3200" dirty="0" smtClean="0">
                <a:solidFill>
                  <a:srgbClr val="000099"/>
                </a:solidFill>
                <a:latin typeface="Arial" pitchFamily="34" charset="0"/>
                <a:cs typeface="Arial" pitchFamily="34" charset="0"/>
              </a:rPr>
              <a:t> PPMU, </a:t>
            </a:r>
            <a:r>
              <a:rPr lang="en-US" sz="3200" dirty="0" err="1" smtClean="0">
                <a:solidFill>
                  <a:srgbClr val="000099"/>
                </a:solidFill>
                <a:latin typeface="Arial" pitchFamily="34" charset="0"/>
                <a:cs typeface="Arial" pitchFamily="34" charset="0"/>
              </a:rPr>
              <a:t>các</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định</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chế</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tài</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chính</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đẩy</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nhanh</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tiến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độ</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cho</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người</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dân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vay</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tín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dụng</a:t>
            </a:r>
            <a:endParaRPr lang="en-US" sz="3200" dirty="0" smtClean="0">
              <a:solidFill>
                <a:srgbClr val="000099"/>
              </a:solidFill>
              <a:latin typeface="Arial" pitchFamily="34" charset="0"/>
              <a:cs typeface="Arial" pitchFamily="34" charset="0"/>
            </a:endParaRPr>
          </a:p>
        </p:txBody>
      </p:sp>
      <p:sp>
        <p:nvSpPr>
          <p:cNvPr id="25605" name="Rectangle 3"/>
          <p:cNvSpPr>
            <a:spLocks noGrp="1" noChangeArrowheads="1"/>
          </p:cNvSpPr>
          <p:nvPr>
            <p:ph type="body" idx="1"/>
          </p:nvPr>
        </p:nvSpPr>
        <p:spPr>
          <a:xfrm>
            <a:off x="762000" y="1524000"/>
            <a:ext cx="7924800" cy="4171950"/>
          </a:xfrm>
        </p:spPr>
        <p:txBody>
          <a:bodyPr/>
          <a:lstStyle/>
          <a:p>
            <a:pPr marL="457200" indent="-457200">
              <a:spcBef>
                <a:spcPts val="1200"/>
              </a:spcBef>
              <a:buFont typeface="+mj-lt"/>
              <a:buAutoNum type="arabicPeriod"/>
            </a:pPr>
            <a:r>
              <a:rPr lang="en-US" sz="2400" dirty="0" smtClean="0"/>
              <a:t>X</a:t>
            </a:r>
            <a:r>
              <a:rPr lang="sq-AL" sz="2400" dirty="0" smtClean="0"/>
              <a:t>ây dựng cơ sở hạ tầng hệ thống thu gom chất thải, hầm khí sinh học, </a:t>
            </a:r>
            <a:endParaRPr lang="en-US" sz="2400" dirty="0" smtClean="0"/>
          </a:p>
          <a:p>
            <a:pPr marL="457200" indent="-457200">
              <a:spcBef>
                <a:spcPts val="1200"/>
              </a:spcBef>
              <a:buFont typeface="+mj-lt"/>
              <a:buAutoNum type="arabicPeriod"/>
            </a:pPr>
            <a:r>
              <a:rPr lang="en-US" sz="2400" dirty="0" err="1" smtClean="0"/>
              <a:t>Đầu</a:t>
            </a:r>
            <a:r>
              <a:rPr lang="en-US" sz="2400" dirty="0" smtClean="0"/>
              <a:t> </a:t>
            </a:r>
            <a:r>
              <a:rPr lang="en-US" sz="2400" dirty="0" err="1" smtClean="0"/>
              <a:t>tư</a:t>
            </a:r>
            <a:r>
              <a:rPr lang="en-US" sz="2400" dirty="0" smtClean="0"/>
              <a:t> </a:t>
            </a:r>
            <a:r>
              <a:rPr lang="sq-AL" sz="2400" dirty="0" smtClean="0"/>
              <a:t>thiết bị sử dụng triệt để khí ga (bếp, máy phát điện, lò sấy, đường ống dẫn khí ga</a:t>
            </a:r>
            <a:r>
              <a:rPr lang="en-US" sz="2400" dirty="0" smtClean="0"/>
              <a:t> </a:t>
            </a:r>
            <a:r>
              <a:rPr lang="en-US" sz="2400" dirty="0" err="1" smtClean="0"/>
              <a:t>cộng</a:t>
            </a:r>
            <a:r>
              <a:rPr lang="en-US" sz="2400" dirty="0" smtClean="0"/>
              <a:t> </a:t>
            </a:r>
            <a:r>
              <a:rPr lang="en-US" sz="2400" dirty="0" err="1" smtClean="0"/>
              <a:t>đồng</a:t>
            </a:r>
            <a:r>
              <a:rPr lang="sq-AL" sz="2400" dirty="0" smtClean="0"/>
              <a:t>,...) </a:t>
            </a:r>
            <a:endParaRPr lang="en-US" sz="2400" dirty="0" smtClean="0"/>
          </a:p>
          <a:p>
            <a:pPr marL="457200" indent="-457200">
              <a:spcBef>
                <a:spcPts val="1200"/>
              </a:spcBef>
              <a:buFont typeface="+mj-lt"/>
              <a:buAutoNum type="arabicPeriod"/>
            </a:pPr>
            <a:r>
              <a:rPr lang="en-US" sz="2400" dirty="0" smtClean="0"/>
              <a:t>C</a:t>
            </a:r>
            <a:r>
              <a:rPr lang="sq-AL" sz="2400" dirty="0" smtClean="0"/>
              <a:t>ác hạng mục xử lý môi trường (bể lắng, bể lọc, các hạng mục xử lý phân thừa,…)</a:t>
            </a:r>
            <a:endParaRPr lang="en-US" sz="2400" dirty="0" smtClean="0"/>
          </a:p>
          <a:p>
            <a:pPr marL="457200" indent="-457200">
              <a:spcBef>
                <a:spcPts val="1200"/>
              </a:spcBef>
              <a:buFont typeface="+mj-lt"/>
              <a:buAutoNum type="arabicPeriod"/>
            </a:pPr>
            <a:r>
              <a:rPr lang="en-US" sz="2400" dirty="0" smtClean="0"/>
              <a:t>C</a:t>
            </a:r>
            <a:r>
              <a:rPr lang="sq-AL" sz="2400" dirty="0" smtClean="0"/>
              <a:t>ác hạng mục lưu giữ, vận chuyển chất thải để sản xuất phân bón hữu cơ, </a:t>
            </a:r>
            <a:endParaRPr lang="en-US" sz="2400" dirty="0" smtClean="0"/>
          </a:p>
          <a:p>
            <a:pPr marL="457200" indent="-457200">
              <a:spcBef>
                <a:spcPts val="1200"/>
              </a:spcBef>
              <a:buFont typeface="+mj-lt"/>
              <a:buAutoNum type="arabicPeriod"/>
            </a:pPr>
            <a:r>
              <a:rPr lang="en-US" sz="2400" dirty="0" smtClean="0"/>
              <a:t>C</a:t>
            </a:r>
            <a:r>
              <a:rPr lang="sq-AL" sz="2400" dirty="0" smtClean="0"/>
              <a:t>ác hạng mục vệ sinh </a:t>
            </a:r>
            <a:r>
              <a:rPr lang="en-US" sz="2400" dirty="0" err="1" smtClean="0"/>
              <a:t>thú</a:t>
            </a:r>
            <a:r>
              <a:rPr lang="en-US" sz="2400" dirty="0" smtClean="0"/>
              <a:t> ý </a:t>
            </a:r>
            <a:r>
              <a:rPr lang="sq-AL" sz="2400" dirty="0" smtClean="0"/>
              <a:t>để tránh lây lan bệnh tật cho vật nuôi.</a:t>
            </a:r>
            <a:endParaRPr lang="en-US" sz="2400" dirty="0" smtClean="0"/>
          </a:p>
          <a:p>
            <a:pPr marL="457200" indent="-457200">
              <a:spcBef>
                <a:spcPts val="1200"/>
              </a:spcBef>
              <a:buFont typeface="+mj-lt"/>
              <a:buAutoNum type="arabicPeriod"/>
            </a:pPr>
            <a:endParaRPr lang="en-US" sz="22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15-Jan-18</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3</a:t>
            </a:fld>
            <a:endParaRPr lang="en-US" smtClean="0">
              <a:solidFill>
                <a:srgbClr val="0070C0"/>
              </a:solidFill>
              <a:latin typeface="Arial" pitchFamily="34" charset="0"/>
            </a:endParaRPr>
          </a:p>
        </p:txBody>
      </p:sp>
      <p:sp>
        <p:nvSpPr>
          <p:cNvPr id="7" name="Rectangle 2"/>
          <p:cNvSpPr>
            <a:spLocks noGrp="1" noChangeArrowheads="1"/>
          </p:cNvSpPr>
          <p:nvPr>
            <p:ph type="ctrTitle"/>
          </p:nvPr>
        </p:nvSpPr>
        <p:spPr>
          <a:xfrm>
            <a:off x="0" y="2057400"/>
            <a:ext cx="9144000" cy="1295400"/>
          </a:xfrm>
        </p:spPr>
        <p:txBody>
          <a:bodyPr/>
          <a:lstStyle/>
          <a:p>
            <a:pPr algn="ctr"/>
            <a:r>
              <a:rPr lang="en-US" sz="3600" dirty="0" smtClean="0">
                <a:solidFill>
                  <a:srgbClr val="0070C0"/>
                </a:solidFill>
                <a:latin typeface="Arial" pitchFamily="34" charset="0"/>
                <a:cs typeface="Arial" pitchFamily="34" charset="0"/>
              </a:rPr>
              <a:t>THÔNG TIN CHUNG VỀ DỰ ÁN</a:t>
            </a:r>
            <a:br>
              <a:rPr lang="en-US" sz="3600" dirty="0" smtClean="0">
                <a:solidFill>
                  <a:srgbClr val="0070C0"/>
                </a:solidFill>
                <a:latin typeface="Arial" pitchFamily="34" charset="0"/>
                <a:cs typeface="Arial" pitchFamily="34" charset="0"/>
              </a:rPr>
            </a:br>
            <a:r>
              <a:rPr lang="en-US" sz="3600" dirty="0" smtClean="0">
                <a:solidFill>
                  <a:srgbClr val="0070C0"/>
                </a:solidFill>
                <a:latin typeface="Arial" pitchFamily="34" charset="0"/>
                <a:cs typeface="Arial" pitchFamily="34" charset="0"/>
              </a:rPr>
              <a:t>HỖ TRỢ NÔNG NGHIỆP CÁC BON THẤP </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30</a:t>
            </a:fld>
            <a:endParaRPr lang="en-US" smtClean="0">
              <a:latin typeface="Arial" pitchFamily="34" charset="0"/>
            </a:endParaRPr>
          </a:p>
        </p:txBody>
      </p:sp>
      <p:sp>
        <p:nvSpPr>
          <p:cNvPr id="25604" name="Rectangle 2"/>
          <p:cNvSpPr>
            <a:spLocks noGrp="1" noChangeArrowheads="1"/>
          </p:cNvSpPr>
          <p:nvPr>
            <p:ph type="title"/>
          </p:nvPr>
        </p:nvSpPr>
        <p:spPr>
          <a:xfrm>
            <a:off x="304800" y="381000"/>
            <a:ext cx="8839200" cy="685800"/>
          </a:xfrm>
        </p:spPr>
        <p:txBody>
          <a:bodyPr/>
          <a:lstStyle/>
          <a:p>
            <a:pPr algn="ctr"/>
            <a:r>
              <a:rPr lang="en-US" sz="3000" dirty="0" err="1" smtClean="0">
                <a:solidFill>
                  <a:srgbClr val="000099"/>
                </a:solidFill>
                <a:latin typeface="Arial" pitchFamily="34" charset="0"/>
              </a:rPr>
              <a:t>Kế</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hoạch</a:t>
            </a:r>
            <a:r>
              <a:rPr lang="en-US" sz="3000" dirty="0" smtClean="0">
                <a:solidFill>
                  <a:srgbClr val="000099"/>
                </a:solidFill>
                <a:latin typeface="Arial" pitchFamily="34" charset="0"/>
              </a:rPr>
              <a:t> 2018: </a:t>
            </a:r>
            <a:r>
              <a:rPr lang="en-US" sz="3000" dirty="0" err="1" smtClean="0">
                <a:solidFill>
                  <a:srgbClr val="000099"/>
                </a:solidFill>
                <a:latin typeface="Arial" pitchFamily="34" charset="0"/>
              </a:rPr>
              <a:t>Bảo</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vệ</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Môi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trường</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76400"/>
            <a:ext cx="7391400" cy="4171950"/>
          </a:xfrm>
        </p:spPr>
        <p:txBody>
          <a:bodyPr/>
          <a:lstStyle/>
          <a:p>
            <a:pPr marL="457200" indent="-457200">
              <a:spcBef>
                <a:spcPts val="1200"/>
              </a:spcBef>
              <a:buFont typeface="+mj-lt"/>
              <a:buAutoNum type="arabicPeriod"/>
            </a:pPr>
            <a:r>
              <a:rPr lang="en-US" sz="2400" dirty="0" err="1" smtClean="0">
                <a:latin typeface="Arial" pitchFamily="34" charset="0"/>
                <a:cs typeface="Arial" pitchFamily="34" charset="0"/>
              </a:rPr>
              <a:t>Quản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lý</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bị</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trắc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Gói</a:t>
            </a:r>
            <a:r>
              <a:rPr lang="en-US" sz="2400" dirty="0" smtClean="0">
                <a:latin typeface="Arial" pitchFamily="34" charset="0"/>
                <a:cs typeface="Arial" pitchFamily="34" charset="0"/>
              </a:rPr>
              <a:t> 14)</a:t>
            </a:r>
          </a:p>
          <a:p>
            <a:pPr marL="457200" lvl="0" indent="-457200">
              <a:spcBef>
                <a:spcPts val="1200"/>
              </a:spcBef>
              <a:buFont typeface="+mj-lt"/>
              <a:buAutoNum type="arabicPeriod"/>
            </a:pPr>
            <a:r>
              <a:rPr lang="en-US" sz="2400" dirty="0" err="1" smtClean="0">
                <a:latin typeface="Arial" pitchFamily="34" charset="0"/>
                <a:cs typeface="Arial" pitchFamily="34" charset="0"/>
              </a:rPr>
              <a:t>Tiếp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định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kỳ</a:t>
            </a:r>
            <a:r>
              <a:rPr lang="en-US" sz="2400" dirty="0" smtClean="0">
                <a:latin typeface="Arial" pitchFamily="34" charset="0"/>
                <a:cs typeface="Arial" pitchFamily="34" charset="0"/>
              </a:rPr>
              <a:t> 6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cuối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2017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6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2018</a:t>
            </a:r>
          </a:p>
          <a:p>
            <a:pPr marL="457200" lvl="0" indent="-457200">
              <a:spcBef>
                <a:spcPts val="1200"/>
              </a:spcBef>
              <a:buFont typeface="+mj-lt"/>
              <a:buAutoNum type="arabicPeriod"/>
            </a:pPr>
            <a:r>
              <a:rPr lang="en-US" sz="2400" dirty="0" err="1" smtClean="0">
                <a:latin typeface="Arial" pitchFamily="34" charset="0"/>
                <a:cs typeface="Arial" pitchFamily="34" charset="0"/>
              </a:rPr>
              <a:t>Tổng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hợp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giúp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tỉnh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việc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6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môi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cuối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2018.</a:t>
            </a:r>
          </a:p>
          <a:p>
            <a:pPr marL="457200" indent="-457200">
              <a:spcBef>
                <a:spcPts val="1200"/>
              </a:spcBef>
              <a:buFont typeface="+mj-lt"/>
              <a:buAutoNum type="arabicPeriod"/>
            </a:pPr>
            <a:endParaRPr lang="en-NZ" sz="2000" dirty="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31</a:t>
            </a:fld>
            <a:endParaRPr lang="en-US" smtClean="0">
              <a:latin typeface="Arial" pitchFamily="34" charset="0"/>
            </a:endParaRPr>
          </a:p>
        </p:txBody>
      </p:sp>
      <p:sp>
        <p:nvSpPr>
          <p:cNvPr id="25604" name="Rectangle 2"/>
          <p:cNvSpPr>
            <a:spLocks noGrp="1" noChangeArrowheads="1"/>
          </p:cNvSpPr>
          <p:nvPr>
            <p:ph type="title"/>
          </p:nvPr>
        </p:nvSpPr>
        <p:spPr>
          <a:xfrm>
            <a:off x="304800" y="381000"/>
            <a:ext cx="8839200" cy="685800"/>
          </a:xfrm>
        </p:spPr>
        <p:txBody>
          <a:bodyPr/>
          <a:lstStyle/>
          <a:p>
            <a:pPr algn="ctr"/>
            <a:r>
              <a:rPr lang="en-US" sz="3000" dirty="0" err="1" smtClean="0">
                <a:solidFill>
                  <a:srgbClr val="000099"/>
                </a:solidFill>
                <a:latin typeface="Arial" pitchFamily="34" charset="0"/>
              </a:rPr>
              <a:t>Kế</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hoạch</a:t>
            </a:r>
            <a:r>
              <a:rPr lang="en-US" sz="3000" dirty="0" smtClean="0">
                <a:solidFill>
                  <a:srgbClr val="000099"/>
                </a:solidFill>
                <a:latin typeface="Arial" pitchFamily="34" charset="0"/>
              </a:rPr>
              <a:t> 2018: </a:t>
            </a:r>
            <a:r>
              <a:rPr lang="en-US" sz="3000" dirty="0" err="1" smtClean="0">
                <a:solidFill>
                  <a:srgbClr val="000099"/>
                </a:solidFill>
                <a:latin typeface="Arial" pitchFamily="34" charset="0"/>
              </a:rPr>
              <a:t>Giới</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và</a:t>
            </a:r>
            <a:r>
              <a:rPr lang="en-US" sz="3000" dirty="0" smtClean="0">
                <a:solidFill>
                  <a:srgbClr val="000099"/>
                </a:solidFill>
                <a:latin typeface="Arial" pitchFamily="34" charset="0"/>
              </a:rPr>
              <a:t> DTTS</a:t>
            </a:r>
          </a:p>
        </p:txBody>
      </p:sp>
      <p:sp>
        <p:nvSpPr>
          <p:cNvPr id="25605" name="Rectangle 3"/>
          <p:cNvSpPr>
            <a:spLocks noGrp="1" noChangeArrowheads="1"/>
          </p:cNvSpPr>
          <p:nvPr>
            <p:ph type="body" idx="1"/>
          </p:nvPr>
        </p:nvSpPr>
        <p:spPr>
          <a:xfrm>
            <a:off x="762000" y="1676400"/>
            <a:ext cx="7924800" cy="4171950"/>
          </a:xfrm>
        </p:spPr>
        <p:txBody>
          <a:bodyPr/>
          <a:lstStyle/>
          <a:p>
            <a:pPr marL="457200" lvl="0" indent="-457200">
              <a:spcBef>
                <a:spcPts val="1200"/>
              </a:spcBef>
              <a:buFont typeface="+mj-lt"/>
              <a:buAutoNum type="arabicPeriod"/>
            </a:pPr>
            <a:r>
              <a:rPr lang="en-US" sz="2400" dirty="0" err="1" smtClean="0">
                <a:latin typeface="Arial" pitchFamily="34" charset="0"/>
                <a:cs typeface="Arial" pitchFamily="34" charset="0"/>
              </a:rPr>
              <a:t>Cập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Quý</a:t>
            </a:r>
            <a:r>
              <a:rPr lang="en-US" sz="2400" dirty="0" smtClean="0">
                <a:latin typeface="Arial" pitchFamily="34" charset="0"/>
                <a:cs typeface="Arial" pitchFamily="34" charset="0"/>
              </a:rPr>
              <a:t> 4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2016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Quý</a:t>
            </a:r>
            <a:r>
              <a:rPr lang="en-US" sz="2400" dirty="0" smtClean="0">
                <a:latin typeface="Arial" pitchFamily="34" charset="0"/>
                <a:cs typeface="Arial" pitchFamily="34" charset="0"/>
              </a:rPr>
              <a:t> 1,2,3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2017</a:t>
            </a:r>
          </a:p>
          <a:p>
            <a:pPr marL="457200" lvl="0" indent="-457200">
              <a:spcBef>
                <a:spcPts val="1200"/>
              </a:spcBef>
              <a:buFont typeface="+mj-lt"/>
              <a:buAutoNum type="arabicPeriod"/>
            </a:pPr>
            <a:r>
              <a:rPr lang="en-US" sz="2400" dirty="0" err="1" smtClean="0">
                <a:latin typeface="Arial" pitchFamily="34" charset="0"/>
                <a:cs typeface="Arial" pitchFamily="34" charset="0"/>
              </a:rPr>
              <a:t>Cập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vụ</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đoàn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ADB (2 </a:t>
            </a:r>
            <a:r>
              <a:rPr lang="en-US" sz="2400" dirty="0" err="1" smtClean="0">
                <a:latin typeface="Arial" pitchFamily="34" charset="0"/>
                <a:cs typeface="Arial" pitchFamily="34" charset="0"/>
              </a:rPr>
              <a:t>lần</a:t>
            </a:r>
            <a:r>
              <a:rPr lang="en-US" sz="2400" dirty="0" smtClean="0">
                <a:latin typeface="Arial" pitchFamily="34" charset="0"/>
                <a:cs typeface="Arial" pitchFamily="34" charset="0"/>
              </a:rPr>
              <a:t>)</a:t>
            </a:r>
          </a:p>
          <a:p>
            <a:pPr marL="457200" lvl="0" indent="-457200">
              <a:spcBef>
                <a:spcPts val="1200"/>
              </a:spcBef>
              <a:buFont typeface="+mj-lt"/>
              <a:buAutoNum type="arabicPeriod"/>
            </a:pPr>
            <a:r>
              <a:rPr lang="en-US" sz="2400" dirty="0" err="1" smtClean="0">
                <a:latin typeface="Arial" pitchFamily="34" charset="0"/>
                <a:cs typeface="Arial" pitchFamily="34" charset="0"/>
              </a:rPr>
              <a:t>Cập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nhật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tộc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6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cuối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2016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6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giữa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2017</a:t>
            </a:r>
          </a:p>
          <a:p>
            <a:pPr marL="457200" lvl="0" indent="-457200">
              <a:spcBef>
                <a:spcPts val="1200"/>
              </a:spcBef>
              <a:buFont typeface="+mj-lt"/>
              <a:buAutoNum type="arabicPeriod"/>
            </a:pPr>
            <a:r>
              <a:rPr lang="en-US" sz="2400" dirty="0" err="1" smtClean="0">
                <a:latin typeface="Arial" pitchFamily="34" charset="0"/>
                <a:cs typeface="Arial" pitchFamily="34" charset="0"/>
              </a:rPr>
              <a:t>Chỉnh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tộc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số</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tháng</a:t>
            </a:r>
            <a:r>
              <a:rPr lang="en-US" sz="2400" dirty="0" smtClean="0">
                <a:latin typeface="Arial" pitchFamily="34" charset="0"/>
                <a:cs typeface="Arial" pitchFamily="34" charset="0"/>
              </a:rPr>
              <a:t> 10-2017)</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32</a:t>
            </a:fld>
            <a:endParaRPr lang="en-US" smtClean="0">
              <a:latin typeface="Arial" pitchFamily="34" charset="0"/>
            </a:endParaRPr>
          </a:p>
        </p:txBody>
      </p:sp>
      <p:sp>
        <p:nvSpPr>
          <p:cNvPr id="25604" name="Rectangle 2"/>
          <p:cNvSpPr>
            <a:spLocks noGrp="1" noChangeArrowheads="1"/>
          </p:cNvSpPr>
          <p:nvPr>
            <p:ph type="title"/>
          </p:nvPr>
        </p:nvSpPr>
        <p:spPr>
          <a:xfrm>
            <a:off x="304800" y="381000"/>
            <a:ext cx="8839200" cy="685800"/>
          </a:xfrm>
        </p:spPr>
        <p:txBody>
          <a:bodyPr/>
          <a:lstStyle/>
          <a:p>
            <a:pPr algn="ctr"/>
            <a:r>
              <a:rPr lang="en-US" sz="3000" dirty="0" err="1" smtClean="0">
                <a:solidFill>
                  <a:srgbClr val="000099"/>
                </a:solidFill>
                <a:latin typeface="Arial" pitchFamily="34" charset="0"/>
              </a:rPr>
              <a:t>Kế</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hoạch</a:t>
            </a:r>
            <a:r>
              <a:rPr lang="en-US" sz="3000" dirty="0" smtClean="0">
                <a:solidFill>
                  <a:srgbClr val="000099"/>
                </a:solidFill>
                <a:latin typeface="Arial" pitchFamily="34" charset="0"/>
              </a:rPr>
              <a:t> 2018: </a:t>
            </a:r>
            <a:r>
              <a:rPr lang="en-US" sz="3000" dirty="0" err="1" smtClean="0">
                <a:solidFill>
                  <a:srgbClr val="000099"/>
                </a:solidFill>
                <a:latin typeface="Arial" pitchFamily="34" charset="0"/>
              </a:rPr>
              <a:t>Chính</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sách</a:t>
            </a:r>
            <a:endParaRPr lang="en-US" sz="30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762000" y="1676400"/>
            <a:ext cx="7391400" cy="4171950"/>
          </a:xfrm>
        </p:spPr>
        <p:txBody>
          <a:bodyPr/>
          <a:lstStyle/>
          <a:p>
            <a:pPr marL="457200" indent="-457200">
              <a:spcBef>
                <a:spcPts val="1200"/>
              </a:spcBef>
              <a:buFont typeface="+mj-lt"/>
              <a:buAutoNum type="arabicPeriod"/>
            </a:pPr>
            <a:r>
              <a:rPr lang="en-US" sz="2400" dirty="0" smtClean="0">
                <a:latin typeface="Arial" pitchFamily="34" charset="0"/>
                <a:cs typeface="Arial" pitchFamily="34" charset="0"/>
              </a:rPr>
              <a:t>T</a:t>
            </a:r>
            <a:r>
              <a:rPr lang="vi-VN" sz="2400" dirty="0" smtClean="0">
                <a:latin typeface="Arial" pitchFamily="34" charset="0"/>
                <a:cs typeface="Arial" pitchFamily="34" charset="0"/>
              </a:rPr>
              <a:t>ìm hiểu về thực trạng xử lý chất thải nông nghiệp tại một số tỉnh miền núi phía bắc</a:t>
            </a:r>
          </a:p>
          <a:p>
            <a:pPr marL="457200" indent="-457200">
              <a:spcBef>
                <a:spcPts val="1200"/>
              </a:spcBef>
              <a:buFont typeface="+mj-lt"/>
              <a:buAutoNum type="arabicPeriod"/>
            </a:pPr>
            <a:r>
              <a:rPr lang="en-US" sz="2400" dirty="0" smtClean="0">
                <a:latin typeface="Arial" pitchFamily="34" charset="0"/>
                <a:cs typeface="Arial" pitchFamily="34" charset="0"/>
              </a:rPr>
              <a:t>Đ</a:t>
            </a:r>
            <a:r>
              <a:rPr lang="vi-VN" sz="2400" dirty="0" smtClean="0">
                <a:latin typeface="Arial" pitchFamily="34" charset="0"/>
                <a:cs typeface="Arial" pitchFamily="34" charset="0"/>
              </a:rPr>
              <a:t>ánh giá hiệu quả sử dụng máy tách phân và máy phát điện trong dự án LCASP để đề xuất cơ chế, chính sách</a:t>
            </a:r>
          </a:p>
          <a:p>
            <a:pPr marL="457200" indent="-457200">
              <a:spcBef>
                <a:spcPts val="1200"/>
              </a:spcBef>
              <a:buFont typeface="+mj-lt"/>
              <a:buAutoNum type="arabicPeriod"/>
            </a:pPr>
            <a:r>
              <a:rPr lang="en-US" sz="2400" dirty="0" smtClean="0">
                <a:latin typeface="Arial" pitchFamily="34" charset="0"/>
                <a:cs typeface="Arial" pitchFamily="34" charset="0"/>
              </a:rPr>
              <a:t>H</a:t>
            </a:r>
            <a:r>
              <a:rPr lang="vi-VN" sz="2400" dirty="0" smtClean="0">
                <a:latin typeface="Arial" pitchFamily="34" charset="0"/>
                <a:cs typeface="Arial" pitchFamily="34" charset="0"/>
              </a:rPr>
              <a:t>oàn thiện tính toán giảm phát thải khí nhà kính cho chuỗi giá trị KSH</a:t>
            </a:r>
          </a:p>
          <a:p>
            <a:pPr marL="457200" indent="-457200">
              <a:spcBef>
                <a:spcPts val="1200"/>
              </a:spcBef>
              <a:buFont typeface="+mj-lt"/>
              <a:buAutoNum type="arabicPeriod"/>
            </a:pPr>
            <a:r>
              <a:rPr lang="en-US" sz="2400" dirty="0" smtClean="0">
                <a:latin typeface="Arial" pitchFamily="34" charset="0"/>
                <a:cs typeface="Arial" pitchFamily="34" charset="0"/>
              </a:rPr>
              <a:t>T</a:t>
            </a:r>
            <a:r>
              <a:rPr lang="vi-VN" sz="2400" dirty="0" smtClean="0">
                <a:latin typeface="Arial" pitchFamily="34" charset="0"/>
                <a:cs typeface="Arial" pitchFamily="34" charset="0"/>
              </a:rPr>
              <a:t>ổ chức hội thảo về cơ chế chính sách LCA</a:t>
            </a:r>
            <a:r>
              <a:rPr lang="en-US" sz="2400" dirty="0" smtClean="0">
                <a:latin typeface="Arial" pitchFamily="34" charset="0"/>
                <a:cs typeface="Arial" pitchFamily="34" charset="0"/>
              </a:rPr>
              <a:t> (</a:t>
            </a:r>
            <a:r>
              <a:rPr lang="en-US" sz="2400" dirty="0" smtClean="0">
                <a:solidFill>
                  <a:srgbClr val="FF0000"/>
                </a:solidFill>
                <a:latin typeface="Arial" pitchFamily="34" charset="0"/>
                <a:cs typeface="Arial" pitchFamily="34" charset="0"/>
              </a:rPr>
              <a:t>?</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33</a:t>
            </a:fld>
            <a:endParaRPr lang="en-US" smtClean="0">
              <a:latin typeface="Arial" pitchFamily="34" charset="0"/>
            </a:endParaRPr>
          </a:p>
        </p:txBody>
      </p:sp>
      <p:sp>
        <p:nvSpPr>
          <p:cNvPr id="25604" name="Rectangle 2"/>
          <p:cNvSpPr>
            <a:spLocks noGrp="1" noChangeArrowheads="1"/>
          </p:cNvSpPr>
          <p:nvPr>
            <p:ph type="title"/>
          </p:nvPr>
        </p:nvSpPr>
        <p:spPr>
          <a:xfrm>
            <a:off x="304800" y="381000"/>
            <a:ext cx="8839200" cy="685800"/>
          </a:xfrm>
        </p:spPr>
        <p:txBody>
          <a:bodyPr/>
          <a:lstStyle/>
          <a:p>
            <a:pPr algn="ctr"/>
            <a:r>
              <a:rPr lang="en-US" sz="3200" dirty="0" err="1" smtClean="0">
                <a:solidFill>
                  <a:srgbClr val="000099"/>
                </a:solidFill>
                <a:latin typeface="Arial" pitchFamily="34" charset="0"/>
              </a:rPr>
              <a:t>Khác</a:t>
            </a:r>
            <a:endParaRPr lang="en-US" sz="3200" dirty="0" smtClean="0">
              <a:solidFill>
                <a:srgbClr val="000099"/>
              </a:solidFill>
              <a:latin typeface="Arial" pitchFamily="34" charset="0"/>
            </a:endParaRPr>
          </a:p>
        </p:txBody>
      </p:sp>
      <p:sp>
        <p:nvSpPr>
          <p:cNvPr id="25605" name="Rectangle 3"/>
          <p:cNvSpPr>
            <a:spLocks noGrp="1" noChangeArrowheads="1"/>
          </p:cNvSpPr>
          <p:nvPr>
            <p:ph type="body" idx="1"/>
          </p:nvPr>
        </p:nvSpPr>
        <p:spPr>
          <a:xfrm>
            <a:off x="838200" y="1447800"/>
            <a:ext cx="7391400" cy="4171950"/>
          </a:xfrm>
        </p:spPr>
        <p:txBody>
          <a:bodyPr/>
          <a:lstStyle/>
          <a:p>
            <a:pPr marL="457200" indent="-457200">
              <a:spcBef>
                <a:spcPts val="1200"/>
              </a:spcBef>
              <a:buFont typeface="+mj-lt"/>
              <a:buAutoNum type="arabicPeriod"/>
            </a:pPr>
            <a:r>
              <a:rPr lang="en-NZ" sz="2200" dirty="0" err="1" smtClean="0">
                <a:latin typeface="Arial" pitchFamily="34" charset="0"/>
                <a:cs typeface="Arial" pitchFamily="34" charset="0"/>
              </a:rPr>
              <a:t>Nh</a:t>
            </a:r>
            <a:r>
              <a:rPr lang="en-US" sz="2200" dirty="0" err="1" smtClean="0">
                <a:latin typeface="Arial" pitchFamily="34" charset="0"/>
                <a:cs typeface="Arial" pitchFamily="34" charset="0"/>
              </a:rPr>
              <a:t>ững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thống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trong</a:t>
            </a:r>
            <a:r>
              <a:rPr lang="en-US" sz="2200" dirty="0" smtClean="0">
                <a:latin typeface="Arial" pitchFamily="34" charset="0"/>
                <a:cs typeface="Arial" pitchFamily="34" charset="0"/>
              </a:rPr>
              <a:t> MOU </a:t>
            </a:r>
            <a:r>
              <a:rPr lang="en-US" sz="2200" dirty="0" err="1" smtClean="0">
                <a:latin typeface="Arial" pitchFamily="34" charset="0"/>
                <a:cs typeface="Arial" pitchFamily="34" charset="0"/>
              </a:rPr>
              <a:t>giữa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Bộ</a:t>
            </a:r>
            <a:r>
              <a:rPr lang="en-US" sz="2200" dirty="0" smtClean="0">
                <a:latin typeface="Arial" pitchFamily="34" charset="0"/>
                <a:cs typeface="Arial" pitchFamily="34" charset="0"/>
              </a:rPr>
              <a:t> NN-PTNT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ADB</a:t>
            </a:r>
            <a:endParaRPr lang="en-NZ" sz="2200" dirty="0" smtClean="0">
              <a:latin typeface="Arial" pitchFamily="34" charset="0"/>
              <a:cs typeface="Arial" pitchFamily="34" charset="0"/>
            </a:endParaRPr>
          </a:p>
          <a:p>
            <a:pPr marL="457200" indent="-457200">
              <a:spcBef>
                <a:spcPts val="1200"/>
              </a:spcBef>
              <a:buFont typeface="+mj-lt"/>
              <a:buAutoNum type="arabicPeriod"/>
            </a:pPr>
            <a:r>
              <a:rPr lang="en-NZ" sz="2200" dirty="0" err="1" smtClean="0">
                <a:latin typeface="Arial" pitchFamily="34" charset="0"/>
                <a:cs typeface="Arial" pitchFamily="34" charset="0"/>
              </a:rPr>
              <a:t>Vận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hành</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hiệu</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quả</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a:t>
            </a:r>
            <a:r>
              <a:rPr lang="vi-VN" sz="2200" dirty="0" smtClean="0">
                <a:latin typeface="Arial" pitchFamily="34" charset="0"/>
                <a:cs typeface="Arial" pitchFamily="34" charset="0"/>
              </a:rPr>
              <a:t>ư</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tử</a:t>
            </a:r>
            <a:r>
              <a:rPr lang="en-US" sz="2200" dirty="0" smtClean="0">
                <a:latin typeface="Arial" pitchFamily="34" charset="0"/>
                <a:cs typeface="Arial" pitchFamily="34" charset="0"/>
              </a:rPr>
              <a:t>,</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ngân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hàng</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kiến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a:t>
            </a:r>
            <a:r>
              <a:rPr lang="en-US" sz="2200" dirty="0" err="1" smtClean="0">
                <a:latin typeface="Arial" pitchFamily="34" charset="0"/>
                <a:cs typeface="Arial" pitchFamily="34" charset="0"/>
              </a:rPr>
              <a:t>ức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đào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từ</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xa</a:t>
            </a:r>
            <a:endParaRPr lang="en-NZ" sz="2200" dirty="0" smtClean="0">
              <a:latin typeface="Arial" pitchFamily="34" charset="0"/>
              <a:cs typeface="Arial" pitchFamily="34" charset="0"/>
            </a:endParaRPr>
          </a:p>
          <a:p>
            <a:pPr marL="457200" indent="-457200">
              <a:spcBef>
                <a:spcPts val="1200"/>
              </a:spcBef>
              <a:buFont typeface="+mj-lt"/>
              <a:buAutoNum type="arabicPeriod"/>
            </a:pPr>
            <a:r>
              <a:rPr lang="en-NZ" sz="2200" dirty="0" err="1" smtClean="0">
                <a:latin typeface="Arial" pitchFamily="34" charset="0"/>
                <a:cs typeface="Arial" pitchFamily="34" charset="0"/>
              </a:rPr>
              <a:t>Hệ</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thống</a:t>
            </a:r>
            <a:r>
              <a:rPr lang="en-NZ" sz="2200" dirty="0" smtClean="0">
                <a:latin typeface="Arial" pitchFamily="34" charset="0"/>
                <a:cs typeface="Arial" pitchFamily="34" charset="0"/>
              </a:rPr>
              <a:t> M&amp;E v</a:t>
            </a:r>
            <a:r>
              <a:rPr lang="en-US" sz="2200" dirty="0" err="1" smtClean="0">
                <a:latin typeface="Arial" pitchFamily="34" charset="0"/>
                <a:cs typeface="Arial" pitchFamily="34" charset="0"/>
              </a:rPr>
              <a:t>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phần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mềm</a:t>
            </a:r>
            <a:r>
              <a:rPr lang="en-US" sz="2200" dirty="0" smtClean="0">
                <a:latin typeface="Arial" pitchFamily="34" charset="0"/>
                <a:cs typeface="Arial" pitchFamily="34" charset="0"/>
              </a:rPr>
              <a:t> t</a:t>
            </a:r>
            <a:r>
              <a:rPr lang="vi-VN" sz="2200" dirty="0" smtClean="0">
                <a:latin typeface="Arial" pitchFamily="34" charset="0"/>
                <a:cs typeface="Arial" pitchFamily="34" charset="0"/>
              </a:rPr>
              <a:t>ư</a:t>
            </a:r>
            <a:r>
              <a:rPr lang="en-US" sz="2200" dirty="0" err="1" smtClean="0">
                <a:latin typeface="Arial" pitchFamily="34" charset="0"/>
                <a:cs typeface="Arial" pitchFamily="34" charset="0"/>
              </a:rPr>
              <a:t>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thích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NZ" sz="2200" dirty="0" smtClean="0">
                <a:latin typeface="Arial" pitchFamily="34" charset="0"/>
                <a:cs typeface="Arial" pitchFamily="34" charset="0"/>
              </a:rPr>
              <a:t>CSDL </a:t>
            </a:r>
            <a:r>
              <a:rPr lang="en-NZ" sz="2200" dirty="0" err="1" smtClean="0">
                <a:latin typeface="Arial" pitchFamily="34" charset="0"/>
                <a:cs typeface="Arial" pitchFamily="34" charset="0"/>
              </a:rPr>
              <a:t>của</a:t>
            </a:r>
            <a:r>
              <a:rPr lang="en-NZ" sz="2200" dirty="0" smtClean="0">
                <a:latin typeface="Arial" pitchFamily="34" charset="0"/>
                <a:cs typeface="Arial" pitchFamily="34" charset="0"/>
              </a:rPr>
              <a:t> Ch</a:t>
            </a:r>
            <a:r>
              <a:rPr lang="vi-VN" sz="2200" dirty="0" smtClean="0">
                <a:latin typeface="Arial" pitchFamily="34" charset="0"/>
                <a:cs typeface="Arial" pitchFamily="34" charset="0"/>
              </a:rPr>
              <a:t>ư</a:t>
            </a:r>
            <a:r>
              <a:rPr lang="en-US" sz="2200" dirty="0" err="1" smtClean="0">
                <a:latin typeface="Arial" pitchFamily="34" charset="0"/>
                <a:cs typeface="Arial" pitchFamily="34" charset="0"/>
              </a:rPr>
              <a:t>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trình</a:t>
            </a:r>
            <a:r>
              <a:rPr lang="en-US" sz="2200" dirty="0" smtClean="0">
                <a:latin typeface="Arial" pitchFamily="34" charset="0"/>
                <a:cs typeface="Arial" pitchFamily="34" charset="0"/>
              </a:rPr>
              <a:t> </a:t>
            </a:r>
            <a:r>
              <a:rPr lang="en-NZ" sz="2200" dirty="0" smtClean="0">
                <a:latin typeface="Arial" pitchFamily="34" charset="0"/>
                <a:cs typeface="Arial" pitchFamily="34" charset="0"/>
              </a:rPr>
              <a:t>KSH </a:t>
            </a:r>
            <a:r>
              <a:rPr lang="en-NZ" sz="2200" dirty="0" err="1" smtClean="0">
                <a:latin typeface="Arial" pitchFamily="34" charset="0"/>
                <a:cs typeface="Arial" pitchFamily="34" charset="0"/>
              </a:rPr>
              <a:t>quốc</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gia</a:t>
            </a:r>
            <a:endParaRPr lang="en-NZ" sz="2200" dirty="0" smtClean="0">
              <a:latin typeface="Arial" pitchFamily="34" charset="0"/>
              <a:cs typeface="Arial" pitchFamily="34" charset="0"/>
            </a:endParaRPr>
          </a:p>
          <a:p>
            <a:pPr marL="457200" indent="-457200">
              <a:spcBef>
                <a:spcPts val="1200"/>
              </a:spcBef>
              <a:buFont typeface="+mj-lt"/>
              <a:buAutoNum type="arabicPeriod"/>
            </a:pPr>
            <a:r>
              <a:rPr lang="en-NZ" sz="2200" dirty="0" err="1" smtClean="0">
                <a:latin typeface="Arial" pitchFamily="34" charset="0"/>
                <a:cs typeface="Arial" pitchFamily="34" charset="0"/>
              </a:rPr>
              <a:t>Chính</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sách</a:t>
            </a:r>
            <a:r>
              <a:rPr lang="en-NZ" sz="2200" dirty="0" smtClean="0">
                <a:latin typeface="Arial" pitchFamily="34" charset="0"/>
                <a:cs typeface="Arial" pitchFamily="34" charset="0"/>
              </a:rPr>
              <a:t> an </a:t>
            </a:r>
            <a:r>
              <a:rPr lang="en-NZ" sz="2200" dirty="0" err="1" smtClean="0">
                <a:latin typeface="Arial" pitchFamily="34" charset="0"/>
                <a:cs typeface="Arial" pitchFamily="34" charset="0"/>
              </a:rPr>
              <a:t>toàn</a:t>
            </a:r>
            <a:r>
              <a:rPr lang="en-NZ" sz="2200" dirty="0" smtClean="0">
                <a:latin typeface="Arial" pitchFamily="34" charset="0"/>
                <a:cs typeface="Arial" pitchFamily="34" charset="0"/>
              </a:rPr>
              <a:t> v</a:t>
            </a:r>
            <a:r>
              <a:rPr lang="en-US" sz="2200" dirty="0" err="1" smtClean="0">
                <a:latin typeface="Arial" pitchFamily="34" charset="0"/>
                <a:cs typeface="Arial" pitchFamily="34" charset="0"/>
              </a:rPr>
              <a:t>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mục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tiêu</a:t>
            </a:r>
            <a:r>
              <a:rPr lang="en-US" sz="2200" dirty="0" smtClean="0">
                <a:latin typeface="Arial" pitchFamily="34" charset="0"/>
                <a:cs typeface="Arial" pitchFamily="34" charset="0"/>
              </a:rPr>
              <a:t> </a:t>
            </a:r>
            <a:r>
              <a:rPr lang="en-NZ" sz="2200" dirty="0" smtClean="0">
                <a:latin typeface="Arial" pitchFamily="34" charset="0"/>
                <a:cs typeface="Arial" pitchFamily="34" charset="0"/>
              </a:rPr>
              <a:t>DMF </a:t>
            </a:r>
            <a:r>
              <a:rPr lang="en-NZ" sz="2200" dirty="0" err="1" smtClean="0">
                <a:latin typeface="Arial" pitchFamily="34" charset="0"/>
                <a:cs typeface="Arial" pitchFamily="34" charset="0"/>
              </a:rPr>
              <a:t>gia</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tăng</a:t>
            </a:r>
            <a:r>
              <a:rPr lang="en-NZ" sz="2200" dirty="0" smtClean="0">
                <a:latin typeface="Arial" pitchFamily="34" charset="0"/>
                <a:cs typeface="Arial" pitchFamily="34" charset="0"/>
              </a:rPr>
              <a:t> </a:t>
            </a:r>
          </a:p>
          <a:p>
            <a:pPr marL="457200" indent="-457200">
              <a:spcBef>
                <a:spcPts val="1200"/>
              </a:spcBef>
              <a:buFont typeface="+mj-lt"/>
              <a:buAutoNum type="arabicPeriod"/>
            </a:pPr>
            <a:r>
              <a:rPr lang="en-NZ" sz="2200" dirty="0" err="1" smtClean="0">
                <a:latin typeface="Arial" pitchFamily="34" charset="0"/>
                <a:cs typeface="Arial" pitchFamily="34" charset="0"/>
              </a:rPr>
              <a:t>Tham</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gia</a:t>
            </a:r>
            <a:r>
              <a:rPr lang="en-NZ" sz="2200" dirty="0" smtClean="0">
                <a:latin typeface="Arial" pitchFamily="34" charset="0"/>
                <a:cs typeface="Arial" pitchFamily="34" charset="0"/>
              </a:rPr>
              <a:t>/</a:t>
            </a:r>
            <a:r>
              <a:rPr lang="en-NZ" sz="2200" dirty="0" err="1" smtClean="0">
                <a:latin typeface="Arial" pitchFamily="34" charset="0"/>
                <a:cs typeface="Arial" pitchFamily="34" charset="0"/>
              </a:rPr>
              <a:t>thực</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hiện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khóa</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đào</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tạo</a:t>
            </a:r>
            <a:r>
              <a:rPr lang="en-NZ" sz="2200" dirty="0" smtClean="0">
                <a:latin typeface="Arial" pitchFamily="34" charset="0"/>
                <a:cs typeface="Arial" pitchFamily="34" charset="0"/>
              </a:rPr>
              <a:t>/</a:t>
            </a:r>
            <a:r>
              <a:rPr lang="en-NZ" sz="2200" dirty="0" err="1" smtClean="0">
                <a:latin typeface="Arial" pitchFamily="34" charset="0"/>
                <a:cs typeface="Arial" pitchFamily="34" charset="0"/>
              </a:rPr>
              <a:t>hội</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thảo</a:t>
            </a:r>
            <a:endParaRPr lang="en-NZ" sz="2200" dirty="0" smtClean="0">
              <a:latin typeface="Arial" pitchFamily="34" charset="0"/>
              <a:cs typeface="Arial" pitchFamily="34" charset="0"/>
            </a:endParaRPr>
          </a:p>
          <a:p>
            <a:pPr marL="457200" indent="-457200">
              <a:spcBef>
                <a:spcPts val="1200"/>
              </a:spcBef>
              <a:buFont typeface="+mj-lt"/>
              <a:buAutoNum type="arabicPeriod"/>
            </a:pPr>
            <a:r>
              <a:rPr lang="en-NZ" sz="2200" dirty="0" err="1" smtClean="0">
                <a:latin typeface="Arial" pitchFamily="34" charset="0"/>
                <a:cs typeface="Arial" pitchFamily="34" charset="0"/>
              </a:rPr>
              <a:t>Khai</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thác</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tốt</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kết</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quả</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gói</a:t>
            </a:r>
            <a:r>
              <a:rPr lang="en-NZ" sz="2200" dirty="0" smtClean="0">
                <a:latin typeface="Arial" pitchFamily="34" charset="0"/>
                <a:cs typeface="Arial" pitchFamily="34" charset="0"/>
              </a:rPr>
              <a:t> 31 (Physical audit)</a:t>
            </a:r>
          </a:p>
          <a:p>
            <a:pPr marL="457200" indent="-457200">
              <a:spcBef>
                <a:spcPts val="1200"/>
              </a:spcBef>
              <a:buFont typeface="+mj-lt"/>
              <a:buAutoNum type="arabicPeriod"/>
            </a:pPr>
            <a:r>
              <a:rPr lang="en-NZ" sz="2200" dirty="0" err="1" smtClean="0">
                <a:latin typeface="Arial" pitchFamily="34" charset="0"/>
                <a:cs typeface="Arial" pitchFamily="34" charset="0"/>
              </a:rPr>
              <a:t>Hỗ</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trợ</a:t>
            </a:r>
            <a:r>
              <a:rPr lang="en-NZ" sz="2200" dirty="0" smtClean="0">
                <a:latin typeface="Arial" pitchFamily="34" charset="0"/>
                <a:cs typeface="Arial" pitchFamily="34" charset="0"/>
              </a:rPr>
              <a:t> CPMU </a:t>
            </a:r>
            <a:r>
              <a:rPr lang="en-NZ" sz="2200" dirty="0" err="1" smtClean="0">
                <a:latin typeface="Arial" pitchFamily="34" charset="0"/>
                <a:cs typeface="Arial" pitchFamily="34" charset="0"/>
              </a:rPr>
              <a:t>triển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khai</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gói</a:t>
            </a:r>
            <a:r>
              <a:rPr lang="en-NZ" sz="2200" dirty="0" smtClean="0">
                <a:latin typeface="Arial" pitchFamily="34" charset="0"/>
                <a:cs typeface="Arial" pitchFamily="34" charset="0"/>
              </a:rPr>
              <a:t> 40 (</a:t>
            </a:r>
            <a:r>
              <a:rPr lang="en-NZ" sz="2200" dirty="0" err="1" smtClean="0">
                <a:latin typeface="Arial" pitchFamily="34" charset="0"/>
                <a:cs typeface="Arial" pitchFamily="34" charset="0"/>
              </a:rPr>
              <a:t>Truyền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thông</a:t>
            </a:r>
            <a:r>
              <a:rPr lang="en-NZ" sz="2200" dirty="0" smtClean="0">
                <a:latin typeface="Arial" pitchFamily="34" charset="0"/>
                <a:cs typeface="Arial" pitchFamily="34" charset="0"/>
              </a:rPr>
              <a:t>)</a:t>
            </a:r>
          </a:p>
          <a:p>
            <a:pPr marL="457200" indent="-457200">
              <a:spcBef>
                <a:spcPts val="1200"/>
              </a:spcBef>
              <a:buFont typeface="+mj-lt"/>
              <a:buAutoNum type="arabicPeriod"/>
            </a:pPr>
            <a:r>
              <a:rPr lang="en-NZ" sz="2200" dirty="0" err="1" smtClean="0">
                <a:latin typeface="Arial" pitchFamily="34" charset="0"/>
                <a:cs typeface="Arial" pitchFamily="34" charset="0"/>
              </a:rPr>
              <a:t>Hoàn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thiện</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báo</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cáo</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cuối</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cùng</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của</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tư</a:t>
            </a:r>
            <a:r>
              <a:rPr lang="en-NZ" sz="2200" dirty="0" smtClean="0">
                <a:latin typeface="Arial" pitchFamily="34" charset="0"/>
                <a:cs typeface="Arial" pitchFamily="34" charset="0"/>
              </a:rPr>
              <a:t> </a:t>
            </a:r>
            <a:r>
              <a:rPr lang="en-NZ" sz="2200" dirty="0" err="1" smtClean="0">
                <a:latin typeface="Arial" pitchFamily="34" charset="0"/>
                <a:cs typeface="Arial" pitchFamily="34" charset="0"/>
              </a:rPr>
              <a:t>vấn</a:t>
            </a:r>
            <a:endParaRPr lang="en-NZ" sz="22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2440" cy="692696"/>
          </a:xfrm>
        </p:spPr>
        <p:txBody>
          <a:bodyPr>
            <a:noAutofit/>
          </a:bodyPr>
          <a:lstStyle/>
          <a:p>
            <a:pPr algn="ctr"/>
            <a:r>
              <a:rPr lang="en-NZ" sz="3200" dirty="0" err="1" smtClean="0">
                <a:solidFill>
                  <a:srgbClr val="000099"/>
                </a:solidFill>
                <a:latin typeface="Arial" pitchFamily="34" charset="0"/>
                <a:cs typeface="Arial" pitchFamily="34" charset="0"/>
              </a:rPr>
              <a:t>Liên</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kết</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hoạt</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động</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tư</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vấn</a:t>
            </a:r>
            <a:r>
              <a:rPr lang="en-NZ" sz="3200" dirty="0" smtClean="0">
                <a:solidFill>
                  <a:srgbClr val="000099"/>
                </a:solidFill>
                <a:latin typeface="Arial" pitchFamily="34" charset="0"/>
                <a:cs typeface="Arial" pitchFamily="34" charset="0"/>
              </a:rPr>
              <a:t> LIC </a:t>
            </a:r>
            <a:r>
              <a:rPr lang="en-NZ" sz="3200" dirty="0" err="1" smtClean="0">
                <a:solidFill>
                  <a:srgbClr val="000099"/>
                </a:solidFill>
                <a:latin typeface="Arial" pitchFamily="34" charset="0"/>
                <a:cs typeface="Arial" pitchFamily="34" charset="0"/>
              </a:rPr>
              <a:t>và</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tư</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vấn</a:t>
            </a:r>
            <a:r>
              <a:rPr lang="en-NZ" sz="3200" dirty="0" smtClean="0">
                <a:solidFill>
                  <a:srgbClr val="000099"/>
                </a:solidFill>
                <a:latin typeface="Arial" pitchFamily="34" charset="0"/>
                <a:cs typeface="Arial" pitchFamily="34" charset="0"/>
              </a:rPr>
              <a:t> </a:t>
            </a:r>
            <a:r>
              <a:rPr lang="en-NZ" sz="3200" dirty="0" err="1" smtClean="0">
                <a:solidFill>
                  <a:srgbClr val="000099"/>
                </a:solidFill>
                <a:latin typeface="Arial" pitchFamily="34" charset="0"/>
                <a:cs typeface="Arial" pitchFamily="34" charset="0"/>
              </a:rPr>
              <a:t>tỉnh</a:t>
            </a:r>
            <a:endParaRPr lang="en-NZ" sz="3200" dirty="0">
              <a:solidFill>
                <a:srgbClr val="000099"/>
              </a:solidFill>
              <a:latin typeface="Arial" pitchFamily="34" charset="0"/>
              <a:cs typeface="Arial" pitchFamily="34" charset="0"/>
            </a:endParaRPr>
          </a:p>
        </p:txBody>
      </p:sp>
      <p:sp>
        <p:nvSpPr>
          <p:cNvPr id="3" name="Content Placeholder 2"/>
          <p:cNvSpPr>
            <a:spLocks noGrp="1"/>
          </p:cNvSpPr>
          <p:nvPr>
            <p:ph sz="half" idx="1"/>
          </p:nvPr>
        </p:nvSpPr>
        <p:spPr>
          <a:xfrm>
            <a:off x="611560" y="1600200"/>
            <a:ext cx="7999040" cy="5257800"/>
          </a:xfrm>
        </p:spPr>
        <p:txBody>
          <a:bodyPr>
            <a:normAutofit/>
          </a:bodyPr>
          <a:lstStyle/>
          <a:p>
            <a:pPr marL="514350" indent="-514350">
              <a:spcBef>
                <a:spcPts val="1200"/>
              </a:spcBef>
              <a:buAutoNum type="arabicPeriod"/>
            </a:pPr>
            <a:r>
              <a:rPr lang="en-NZ" sz="2400" dirty="0" err="1" smtClean="0">
                <a:latin typeface="Arial" pitchFamily="34" charset="0"/>
                <a:cs typeface="Arial" pitchFamily="34" charset="0"/>
              </a:rPr>
              <a:t>Phát</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hiện</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các</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vấn</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đề</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kỹ</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thuật</a:t>
            </a:r>
            <a:endParaRPr lang="en-NZ" sz="2400" dirty="0" smtClean="0">
              <a:latin typeface="Arial" pitchFamily="34" charset="0"/>
              <a:cs typeface="Arial" pitchFamily="34" charset="0"/>
            </a:endParaRPr>
          </a:p>
          <a:p>
            <a:pPr marL="514350" indent="-514350">
              <a:spcBef>
                <a:spcPts val="1200"/>
              </a:spcBef>
              <a:buAutoNum type="arabicPeriod"/>
            </a:pPr>
            <a:r>
              <a:rPr lang="en-NZ" sz="2400" dirty="0" err="1" smtClean="0">
                <a:latin typeface="Arial" pitchFamily="34" charset="0"/>
                <a:cs typeface="Arial" pitchFamily="34" charset="0"/>
              </a:rPr>
              <a:t>Khoảng</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trồng</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về</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chính</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sách</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quản</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lý</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đề</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xuất</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giải</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pháp</a:t>
            </a:r>
            <a:r>
              <a:rPr lang="en-NZ" sz="2400" dirty="0" smtClean="0">
                <a:latin typeface="Arial" pitchFamily="34" charset="0"/>
                <a:cs typeface="Arial" pitchFamily="34" charset="0"/>
              </a:rPr>
              <a:t>, </a:t>
            </a:r>
            <a:r>
              <a:rPr lang="en-NZ" sz="2400" dirty="0" err="1">
                <a:latin typeface="Arial" pitchFamily="34" charset="0"/>
                <a:cs typeface="Arial" pitchFamily="34" charset="0"/>
              </a:rPr>
              <a:t>khuyến</a:t>
            </a:r>
            <a:r>
              <a:rPr lang="en-NZ" sz="2400" dirty="0">
                <a:latin typeface="Arial" pitchFamily="34" charset="0"/>
                <a:cs typeface="Arial" pitchFamily="34" charset="0"/>
              </a:rPr>
              <a:t> </a:t>
            </a:r>
            <a:r>
              <a:rPr lang="en-NZ" sz="2400" dirty="0" err="1" smtClean="0">
                <a:latin typeface="Arial" pitchFamily="34" charset="0"/>
                <a:cs typeface="Arial" pitchFamily="34" charset="0"/>
              </a:rPr>
              <a:t>nghị</a:t>
            </a:r>
            <a:endParaRPr lang="en-NZ" sz="2400" dirty="0" smtClean="0">
              <a:latin typeface="Arial" pitchFamily="34" charset="0"/>
              <a:cs typeface="Arial" pitchFamily="34" charset="0"/>
            </a:endParaRPr>
          </a:p>
          <a:p>
            <a:pPr marL="514350" indent="-514350">
              <a:spcBef>
                <a:spcPts val="1200"/>
              </a:spcBef>
              <a:buAutoNum type="arabicPeriod"/>
            </a:pPr>
            <a:r>
              <a:rPr lang="en-NZ" sz="2400" dirty="0" err="1" smtClean="0">
                <a:latin typeface="Arial" pitchFamily="34" charset="0"/>
                <a:cs typeface="Arial" pitchFamily="34" charset="0"/>
              </a:rPr>
              <a:t>Giám</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sát</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triển</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khai</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các</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gói</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thầu</a:t>
            </a:r>
            <a:endParaRPr lang="en-NZ" sz="2400" dirty="0" smtClean="0">
              <a:latin typeface="Arial" pitchFamily="34" charset="0"/>
              <a:cs typeface="Arial" pitchFamily="34" charset="0"/>
            </a:endParaRPr>
          </a:p>
          <a:p>
            <a:pPr marL="514350" indent="-514350">
              <a:spcBef>
                <a:spcPts val="1200"/>
              </a:spcBef>
              <a:buAutoNum type="arabicPeriod"/>
            </a:pPr>
            <a:r>
              <a:rPr lang="en-NZ" sz="2400" dirty="0" err="1" smtClean="0">
                <a:latin typeface="Arial" pitchFamily="34" charset="0"/>
                <a:cs typeface="Arial" pitchFamily="34" charset="0"/>
              </a:rPr>
              <a:t>Các</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hoạt</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động</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về</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bảo</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vệ</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môi</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trường</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giới</a:t>
            </a:r>
            <a:r>
              <a:rPr lang="en-NZ" sz="2400" dirty="0" smtClean="0">
                <a:latin typeface="Arial" pitchFamily="34" charset="0"/>
                <a:cs typeface="Arial" pitchFamily="34" charset="0"/>
              </a:rPr>
              <a:t>, DTTS</a:t>
            </a:r>
          </a:p>
          <a:p>
            <a:pPr marL="514350" indent="-514350">
              <a:spcBef>
                <a:spcPts val="1200"/>
              </a:spcBef>
              <a:buAutoNum type="arabicPeriod"/>
            </a:pPr>
            <a:r>
              <a:rPr lang="en-NZ" sz="2400" dirty="0" err="1" smtClean="0">
                <a:latin typeface="Arial" pitchFamily="34" charset="0"/>
                <a:cs typeface="Arial" pitchFamily="34" charset="0"/>
              </a:rPr>
              <a:t>Hoạt</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động</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đào</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tạo</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tập</a:t>
            </a:r>
            <a:r>
              <a:rPr lang="en-NZ" sz="2400" dirty="0" smtClean="0">
                <a:latin typeface="Arial" pitchFamily="34" charset="0"/>
                <a:cs typeface="Arial" pitchFamily="34" charset="0"/>
              </a:rPr>
              <a:t> </a:t>
            </a:r>
            <a:r>
              <a:rPr lang="en-NZ" sz="2400" dirty="0" err="1" smtClean="0">
                <a:latin typeface="Arial" pitchFamily="34" charset="0"/>
                <a:cs typeface="Arial" pitchFamily="34" charset="0"/>
              </a:rPr>
              <a:t>huấn</a:t>
            </a:r>
            <a:endParaRPr lang="en-NZ" sz="2400" dirty="0" smtClean="0">
              <a:latin typeface="Arial" pitchFamily="34" charset="0"/>
              <a:cs typeface="Arial" pitchFamily="34" charset="0"/>
            </a:endParaRPr>
          </a:p>
          <a:p>
            <a:pPr>
              <a:buNone/>
            </a:pPr>
            <a:r>
              <a:rPr lang="en-NZ" sz="2400" dirty="0">
                <a:latin typeface="Arial" pitchFamily="34" charset="0"/>
                <a:cs typeface="Arial" pitchFamily="34" charset="0"/>
              </a:rPr>
              <a:t>		</a:t>
            </a:r>
          </a:p>
          <a:p>
            <a:pPr>
              <a:buNone/>
            </a:pPr>
            <a:r>
              <a:rPr lang="en-NZ" dirty="0"/>
              <a:t> </a:t>
            </a:r>
          </a:p>
          <a:p>
            <a:endParaRPr lang="en-NZ" dirty="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2440" cy="692696"/>
          </a:xfrm>
        </p:spPr>
        <p:txBody>
          <a:bodyPr>
            <a:normAutofit fontScale="90000"/>
          </a:bodyPr>
          <a:lstStyle/>
          <a:p>
            <a:pPr algn="ctr"/>
            <a:r>
              <a:rPr lang="en-NZ" dirty="0" err="1">
                <a:solidFill>
                  <a:srgbClr val="000099"/>
                </a:solidFill>
                <a:latin typeface="Arial" pitchFamily="34" charset="0"/>
                <a:cs typeface="Arial" pitchFamily="34" charset="0"/>
              </a:rPr>
              <a:t>Quản</a:t>
            </a:r>
            <a:r>
              <a:rPr lang="en-NZ" dirty="0">
                <a:solidFill>
                  <a:srgbClr val="000099"/>
                </a:solidFill>
                <a:latin typeface="Arial" pitchFamily="34" charset="0"/>
                <a:cs typeface="Arial" pitchFamily="34" charset="0"/>
              </a:rPr>
              <a:t> </a:t>
            </a:r>
            <a:r>
              <a:rPr lang="en-NZ" dirty="0" err="1">
                <a:solidFill>
                  <a:srgbClr val="000099"/>
                </a:solidFill>
                <a:latin typeface="Arial" pitchFamily="34" charset="0"/>
                <a:cs typeface="Arial" pitchFamily="34" charset="0"/>
              </a:rPr>
              <a:t>lý</a:t>
            </a:r>
            <a:r>
              <a:rPr lang="en-NZ" dirty="0">
                <a:solidFill>
                  <a:srgbClr val="000099"/>
                </a:solidFill>
                <a:latin typeface="Arial" pitchFamily="34" charset="0"/>
                <a:cs typeface="Arial" pitchFamily="34" charset="0"/>
              </a:rPr>
              <a:t> </a:t>
            </a:r>
            <a:r>
              <a:rPr lang="en-NZ" dirty="0" err="1" smtClean="0">
                <a:solidFill>
                  <a:srgbClr val="000099"/>
                </a:solidFill>
                <a:latin typeface="Arial" pitchFamily="34" charset="0"/>
                <a:cs typeface="Arial" pitchFamily="34" charset="0"/>
              </a:rPr>
              <a:t>tư</a:t>
            </a:r>
            <a:r>
              <a:rPr lang="en-NZ" dirty="0" smtClean="0">
                <a:solidFill>
                  <a:srgbClr val="000099"/>
                </a:solidFill>
                <a:latin typeface="Arial" pitchFamily="34" charset="0"/>
                <a:cs typeface="Arial" pitchFamily="34" charset="0"/>
              </a:rPr>
              <a:t> </a:t>
            </a:r>
            <a:r>
              <a:rPr lang="en-NZ" dirty="0" err="1" smtClean="0">
                <a:solidFill>
                  <a:srgbClr val="000099"/>
                </a:solidFill>
                <a:latin typeface="Arial" pitchFamily="34" charset="0"/>
                <a:cs typeface="Arial" pitchFamily="34" charset="0"/>
              </a:rPr>
              <a:t>vấn</a:t>
            </a:r>
            <a:r>
              <a:rPr lang="en-NZ" dirty="0" smtClean="0">
                <a:solidFill>
                  <a:srgbClr val="000099"/>
                </a:solidFill>
                <a:latin typeface="Arial" pitchFamily="34" charset="0"/>
                <a:cs typeface="Arial" pitchFamily="34" charset="0"/>
              </a:rPr>
              <a:t>: </a:t>
            </a:r>
            <a:r>
              <a:rPr lang="en-NZ" dirty="0" err="1" smtClean="0">
                <a:solidFill>
                  <a:srgbClr val="000099"/>
                </a:solidFill>
                <a:latin typeface="Arial" pitchFamily="34" charset="0"/>
                <a:cs typeface="Arial" pitchFamily="34" charset="0"/>
              </a:rPr>
              <a:t>Báo</a:t>
            </a:r>
            <a:r>
              <a:rPr lang="en-NZ" dirty="0" smtClean="0">
                <a:solidFill>
                  <a:srgbClr val="000099"/>
                </a:solidFill>
                <a:latin typeface="Arial" pitchFamily="34" charset="0"/>
                <a:cs typeface="Arial" pitchFamily="34" charset="0"/>
              </a:rPr>
              <a:t> </a:t>
            </a:r>
            <a:r>
              <a:rPr lang="en-NZ" dirty="0" err="1" smtClean="0">
                <a:solidFill>
                  <a:srgbClr val="000099"/>
                </a:solidFill>
                <a:latin typeface="Arial" pitchFamily="34" charset="0"/>
                <a:cs typeface="Arial" pitchFamily="34" charset="0"/>
              </a:rPr>
              <a:t>cáo</a:t>
            </a:r>
            <a:endParaRPr lang="en-NZ" dirty="0">
              <a:solidFill>
                <a:srgbClr val="000099"/>
              </a:solidFill>
              <a:latin typeface="Arial" pitchFamily="34" charset="0"/>
              <a:cs typeface="Arial" pitchFamily="34" charset="0"/>
            </a:endParaRPr>
          </a:p>
        </p:txBody>
      </p:sp>
      <p:sp>
        <p:nvSpPr>
          <p:cNvPr id="3" name="Content Placeholder 2"/>
          <p:cNvSpPr>
            <a:spLocks noGrp="1"/>
          </p:cNvSpPr>
          <p:nvPr>
            <p:ph sz="half" idx="1"/>
          </p:nvPr>
        </p:nvSpPr>
        <p:spPr>
          <a:xfrm>
            <a:off x="611560" y="1600200"/>
            <a:ext cx="8532440" cy="5257800"/>
          </a:xfrm>
        </p:spPr>
        <p:txBody>
          <a:bodyPr>
            <a:normAutofit/>
          </a:bodyPr>
          <a:lstStyle/>
          <a:p>
            <a:pPr>
              <a:buNone/>
            </a:pPr>
            <a:r>
              <a:rPr lang="en-NZ" sz="2400" i="1" dirty="0" smtClean="0"/>
              <a:t>1. </a:t>
            </a:r>
            <a:r>
              <a:rPr lang="en-NZ" sz="2400" i="1" dirty="0" err="1" smtClean="0"/>
              <a:t>Chủng</a:t>
            </a:r>
            <a:r>
              <a:rPr lang="en-NZ" sz="2400" i="1" dirty="0" smtClean="0"/>
              <a:t> </a:t>
            </a:r>
            <a:r>
              <a:rPr lang="en-NZ" sz="2400" i="1" dirty="0" err="1" smtClean="0"/>
              <a:t>loại</a:t>
            </a:r>
            <a:r>
              <a:rPr lang="en-NZ" sz="2400" i="1" dirty="0" smtClean="0"/>
              <a:t> </a:t>
            </a:r>
            <a:r>
              <a:rPr lang="en-NZ" sz="2400" i="1" dirty="0" err="1" smtClean="0"/>
              <a:t>báo</a:t>
            </a:r>
            <a:r>
              <a:rPr lang="en-NZ" sz="2400" i="1" dirty="0" smtClean="0"/>
              <a:t> </a:t>
            </a:r>
            <a:r>
              <a:rPr lang="en-NZ" sz="2400" i="1" dirty="0" err="1" smtClean="0"/>
              <a:t>cáo</a:t>
            </a:r>
            <a:endParaRPr lang="en-NZ" sz="2400" dirty="0"/>
          </a:p>
          <a:p>
            <a:pPr>
              <a:buNone/>
            </a:pPr>
            <a:r>
              <a:rPr lang="en-NZ" sz="2400" dirty="0"/>
              <a:t>		</a:t>
            </a:r>
            <a:r>
              <a:rPr lang="en-NZ" sz="2400" dirty="0" smtClean="0"/>
              <a:t>- </a:t>
            </a:r>
            <a:r>
              <a:rPr lang="en-NZ" sz="2400" dirty="0" err="1" smtClean="0"/>
              <a:t>Báo</a:t>
            </a:r>
            <a:r>
              <a:rPr lang="en-NZ" sz="2400" dirty="0" smtClean="0"/>
              <a:t> </a:t>
            </a:r>
            <a:r>
              <a:rPr lang="en-NZ" sz="2400" dirty="0" err="1" smtClean="0"/>
              <a:t>cáo</a:t>
            </a:r>
            <a:r>
              <a:rPr lang="en-NZ" sz="2400" dirty="0"/>
              <a:t> </a:t>
            </a:r>
            <a:r>
              <a:rPr lang="en-NZ" sz="2400" dirty="0" err="1" smtClean="0"/>
              <a:t>định</a:t>
            </a:r>
            <a:r>
              <a:rPr lang="en-NZ" sz="2400" dirty="0" smtClean="0"/>
              <a:t> </a:t>
            </a:r>
            <a:r>
              <a:rPr lang="en-NZ" sz="2400" dirty="0" err="1" smtClean="0"/>
              <a:t>kỳ</a:t>
            </a:r>
            <a:r>
              <a:rPr lang="en-NZ" sz="2400" dirty="0" smtClean="0"/>
              <a:t> (</a:t>
            </a:r>
            <a:r>
              <a:rPr lang="en-NZ" sz="2400" dirty="0" err="1" smtClean="0"/>
              <a:t>tháng</a:t>
            </a:r>
            <a:r>
              <a:rPr lang="en-NZ" sz="2400" dirty="0" smtClean="0"/>
              <a:t>, </a:t>
            </a:r>
            <a:r>
              <a:rPr lang="en-NZ" sz="2400" dirty="0" err="1" smtClean="0"/>
              <a:t>quí</a:t>
            </a:r>
            <a:r>
              <a:rPr lang="en-NZ" sz="2400" dirty="0" smtClean="0"/>
              <a:t>, </a:t>
            </a:r>
            <a:r>
              <a:rPr lang="en-NZ" sz="2400" dirty="0" err="1" smtClean="0"/>
              <a:t>năm</a:t>
            </a:r>
            <a:r>
              <a:rPr lang="en-NZ" sz="2400" dirty="0" smtClean="0"/>
              <a:t>)</a:t>
            </a:r>
            <a:endParaRPr lang="en-NZ" sz="2400" dirty="0"/>
          </a:p>
          <a:p>
            <a:pPr>
              <a:buNone/>
            </a:pPr>
            <a:r>
              <a:rPr lang="en-NZ" sz="2400" dirty="0"/>
              <a:t>		</a:t>
            </a:r>
            <a:r>
              <a:rPr lang="en-NZ" sz="2400" dirty="0" smtClean="0"/>
              <a:t>- </a:t>
            </a:r>
            <a:r>
              <a:rPr lang="en-NZ" sz="2400" dirty="0" err="1" smtClean="0"/>
              <a:t>Báo</a:t>
            </a:r>
            <a:r>
              <a:rPr lang="en-NZ" sz="2400" dirty="0" smtClean="0"/>
              <a:t> </a:t>
            </a:r>
            <a:r>
              <a:rPr lang="en-NZ" sz="2400" dirty="0" err="1" smtClean="0"/>
              <a:t>cáo</a:t>
            </a:r>
            <a:r>
              <a:rPr lang="en-NZ" sz="2400" dirty="0" smtClean="0"/>
              <a:t> </a:t>
            </a:r>
            <a:r>
              <a:rPr lang="en-NZ" sz="2400" dirty="0" err="1" smtClean="0"/>
              <a:t>kỹ</a:t>
            </a:r>
            <a:r>
              <a:rPr lang="en-NZ" sz="2400" dirty="0" smtClean="0"/>
              <a:t> </a:t>
            </a:r>
            <a:r>
              <a:rPr lang="en-NZ" sz="2400" dirty="0" err="1" smtClean="0"/>
              <a:t>thuật</a:t>
            </a:r>
            <a:r>
              <a:rPr lang="en-NZ" sz="2400" dirty="0" smtClean="0"/>
              <a:t>, </a:t>
            </a:r>
            <a:r>
              <a:rPr lang="en-US" sz="2400" dirty="0" err="1" smtClean="0"/>
              <a:t>tình</a:t>
            </a:r>
            <a:r>
              <a:rPr lang="en-US" sz="2400" dirty="0" smtClean="0"/>
              <a:t> </a:t>
            </a:r>
            <a:r>
              <a:rPr lang="en-US" sz="2400" dirty="0" err="1" smtClean="0"/>
              <a:t>huống</a:t>
            </a:r>
            <a:r>
              <a:rPr lang="en-NZ" sz="2400" dirty="0" smtClean="0"/>
              <a:t> (Case study)</a:t>
            </a:r>
            <a:endParaRPr lang="en-NZ" sz="2400" dirty="0"/>
          </a:p>
          <a:p>
            <a:pPr>
              <a:buNone/>
            </a:pPr>
            <a:r>
              <a:rPr lang="en-NZ" sz="2400" dirty="0"/>
              <a:t>		</a:t>
            </a:r>
            <a:r>
              <a:rPr lang="en-NZ" sz="2400" dirty="0" smtClean="0"/>
              <a:t>- </a:t>
            </a:r>
            <a:r>
              <a:rPr lang="en-NZ" sz="2400" dirty="0" err="1" smtClean="0"/>
              <a:t>Báo</a:t>
            </a:r>
            <a:r>
              <a:rPr lang="en-NZ" sz="2400" dirty="0" smtClean="0"/>
              <a:t> </a:t>
            </a:r>
            <a:r>
              <a:rPr lang="en-NZ" sz="2400" dirty="0" err="1"/>
              <a:t>cáo</a:t>
            </a:r>
            <a:r>
              <a:rPr lang="en-NZ" sz="2400" dirty="0"/>
              <a:t> </a:t>
            </a:r>
            <a:r>
              <a:rPr lang="en-NZ" sz="2400" dirty="0" err="1"/>
              <a:t>hiện</a:t>
            </a:r>
            <a:r>
              <a:rPr lang="en-NZ" sz="2400" dirty="0"/>
              <a:t> </a:t>
            </a:r>
            <a:r>
              <a:rPr lang="en-NZ" sz="2400" dirty="0" err="1"/>
              <a:t>tr</a:t>
            </a:r>
            <a:r>
              <a:rPr lang="vi-VN" sz="2400" dirty="0"/>
              <a:t>ư</a:t>
            </a:r>
            <a:r>
              <a:rPr lang="en-US" sz="2400" dirty="0" err="1"/>
              <a:t>ờng</a:t>
            </a:r>
            <a:r>
              <a:rPr lang="en-NZ" sz="2400" dirty="0"/>
              <a:t> </a:t>
            </a:r>
          </a:p>
          <a:p>
            <a:pPr>
              <a:buNone/>
            </a:pPr>
            <a:r>
              <a:rPr lang="en-NZ" sz="2400" dirty="0"/>
              <a:t>		</a:t>
            </a:r>
            <a:r>
              <a:rPr lang="en-NZ" sz="2400" dirty="0" smtClean="0"/>
              <a:t>- </a:t>
            </a:r>
            <a:r>
              <a:rPr lang="en-NZ" sz="2400" dirty="0" err="1" smtClean="0"/>
              <a:t>Báo</a:t>
            </a:r>
            <a:r>
              <a:rPr lang="en-NZ" sz="2400" dirty="0" smtClean="0"/>
              <a:t> </a:t>
            </a:r>
            <a:r>
              <a:rPr lang="en-NZ" sz="2400" dirty="0" err="1" smtClean="0"/>
              <a:t>cáo</a:t>
            </a:r>
            <a:r>
              <a:rPr lang="en-NZ" sz="2400" dirty="0" smtClean="0"/>
              <a:t> </a:t>
            </a:r>
            <a:r>
              <a:rPr lang="en-NZ" sz="2400" dirty="0" err="1" smtClean="0"/>
              <a:t>điều</a:t>
            </a:r>
            <a:r>
              <a:rPr lang="en-NZ" sz="2400" dirty="0" smtClean="0"/>
              <a:t> </a:t>
            </a:r>
            <a:r>
              <a:rPr lang="en-NZ" sz="2400" dirty="0" err="1" smtClean="0"/>
              <a:t>tra</a:t>
            </a:r>
            <a:endParaRPr lang="en-NZ" sz="2400" dirty="0" smtClean="0"/>
          </a:p>
          <a:p>
            <a:pPr>
              <a:buNone/>
            </a:pPr>
            <a:endParaRPr lang="en-NZ" sz="2400" dirty="0" smtClean="0"/>
          </a:p>
          <a:p>
            <a:pPr>
              <a:buNone/>
            </a:pPr>
            <a:r>
              <a:rPr lang="en-NZ" sz="2400" i="1" dirty="0" smtClean="0"/>
              <a:t>2. </a:t>
            </a:r>
            <a:r>
              <a:rPr lang="en-NZ" sz="2400" i="1" dirty="0" err="1" smtClean="0"/>
              <a:t>Chất</a:t>
            </a:r>
            <a:r>
              <a:rPr lang="en-NZ" sz="2400" i="1" dirty="0" smtClean="0"/>
              <a:t> </a:t>
            </a:r>
            <a:r>
              <a:rPr lang="en-NZ" sz="2400" i="1" dirty="0" err="1" smtClean="0"/>
              <a:t>lượng</a:t>
            </a:r>
            <a:r>
              <a:rPr lang="en-NZ" sz="2400" i="1" dirty="0" smtClean="0"/>
              <a:t> </a:t>
            </a:r>
            <a:r>
              <a:rPr lang="en-NZ" sz="2400" i="1" dirty="0" err="1" smtClean="0"/>
              <a:t>báo</a:t>
            </a:r>
            <a:r>
              <a:rPr lang="en-NZ" sz="2400" i="1" dirty="0" smtClean="0"/>
              <a:t> </a:t>
            </a:r>
            <a:r>
              <a:rPr lang="en-NZ" sz="2400" i="1" dirty="0" err="1" smtClean="0"/>
              <a:t>cáo</a:t>
            </a:r>
            <a:r>
              <a:rPr lang="en-NZ" sz="2400" i="1" dirty="0" smtClean="0"/>
              <a:t>: </a:t>
            </a:r>
            <a:r>
              <a:rPr lang="en-NZ" sz="2400" dirty="0" err="1" smtClean="0"/>
              <a:t>Bổ</a:t>
            </a:r>
            <a:r>
              <a:rPr lang="en-NZ" sz="2400" dirty="0" smtClean="0"/>
              <a:t> </a:t>
            </a:r>
            <a:r>
              <a:rPr lang="en-NZ" sz="2400" dirty="0"/>
              <a:t>sung </a:t>
            </a:r>
            <a:r>
              <a:rPr lang="en-NZ" sz="2400" dirty="0" err="1"/>
              <a:t>thêm</a:t>
            </a:r>
            <a:r>
              <a:rPr lang="en-NZ" sz="2400" dirty="0"/>
              <a:t> </a:t>
            </a:r>
            <a:r>
              <a:rPr lang="en-NZ" sz="2400" dirty="0" err="1"/>
              <a:t>thông</a:t>
            </a:r>
            <a:r>
              <a:rPr lang="en-NZ" sz="2400" dirty="0"/>
              <a:t> tin </a:t>
            </a:r>
            <a:r>
              <a:rPr lang="en-US" sz="2400" dirty="0" err="1"/>
              <a:t>kèm</a:t>
            </a:r>
            <a:r>
              <a:rPr lang="en-US" sz="2400" dirty="0"/>
              <a:t> </a:t>
            </a:r>
            <a:r>
              <a:rPr lang="en-US" sz="2400" dirty="0" err="1"/>
              <a:t>theo</a:t>
            </a:r>
            <a:r>
              <a:rPr lang="en-US" sz="2400" dirty="0"/>
              <a:t> </a:t>
            </a:r>
            <a:r>
              <a:rPr lang="en-US" sz="2400" dirty="0" err="1"/>
              <a:t>phân</a:t>
            </a:r>
            <a:r>
              <a:rPr lang="en-US" sz="2400" dirty="0"/>
              <a:t> </a:t>
            </a:r>
            <a:r>
              <a:rPr lang="en-US" sz="2400" dirty="0" err="1"/>
              <a:t>tích</a:t>
            </a:r>
            <a:r>
              <a:rPr lang="en-US" sz="2400" dirty="0"/>
              <a:t> </a:t>
            </a:r>
            <a:r>
              <a:rPr lang="en-NZ" sz="2400" dirty="0" err="1"/>
              <a:t>kết</a:t>
            </a:r>
            <a:r>
              <a:rPr lang="en-NZ" sz="2400" dirty="0"/>
              <a:t> </a:t>
            </a:r>
            <a:r>
              <a:rPr lang="en-NZ" sz="2400" dirty="0" err="1"/>
              <a:t>quả</a:t>
            </a:r>
            <a:r>
              <a:rPr lang="en-NZ" sz="2400" dirty="0"/>
              <a:t>, </a:t>
            </a:r>
            <a:r>
              <a:rPr lang="en-NZ" sz="2400" dirty="0" err="1" smtClean="0"/>
              <a:t>các</a:t>
            </a:r>
            <a:r>
              <a:rPr lang="en-NZ" sz="2400" dirty="0" smtClean="0"/>
              <a:t> </a:t>
            </a:r>
            <a:r>
              <a:rPr lang="en-NZ" sz="2400" dirty="0" err="1" smtClean="0"/>
              <a:t>phát</a:t>
            </a:r>
            <a:r>
              <a:rPr lang="en-NZ" sz="2400" dirty="0" smtClean="0"/>
              <a:t> </a:t>
            </a:r>
            <a:r>
              <a:rPr lang="en-NZ" sz="2400" dirty="0" err="1" smtClean="0"/>
              <a:t>hiện</a:t>
            </a:r>
            <a:r>
              <a:rPr lang="en-NZ" sz="2400" dirty="0" smtClean="0"/>
              <a:t> </a:t>
            </a:r>
            <a:r>
              <a:rPr lang="en-NZ" sz="2400" dirty="0" err="1" smtClean="0"/>
              <a:t>mới</a:t>
            </a:r>
            <a:r>
              <a:rPr lang="en-NZ" sz="2400" dirty="0" smtClean="0"/>
              <a:t>, </a:t>
            </a:r>
            <a:r>
              <a:rPr lang="en-NZ" sz="2400" dirty="0" err="1" smtClean="0"/>
              <a:t>đề</a:t>
            </a:r>
            <a:r>
              <a:rPr lang="en-NZ" sz="2400" dirty="0" smtClean="0"/>
              <a:t> </a:t>
            </a:r>
            <a:r>
              <a:rPr lang="en-NZ" sz="2400" dirty="0" err="1" smtClean="0"/>
              <a:t>xuất</a:t>
            </a:r>
            <a:r>
              <a:rPr lang="en-NZ" sz="2400" dirty="0" smtClean="0"/>
              <a:t> </a:t>
            </a:r>
            <a:r>
              <a:rPr lang="en-NZ" sz="2400" dirty="0" err="1" smtClean="0"/>
              <a:t>giải</a:t>
            </a:r>
            <a:r>
              <a:rPr lang="en-NZ" sz="2400" dirty="0" smtClean="0"/>
              <a:t> </a:t>
            </a:r>
            <a:r>
              <a:rPr lang="en-NZ" sz="2400" dirty="0" err="1" smtClean="0"/>
              <a:t>pháp</a:t>
            </a:r>
            <a:r>
              <a:rPr lang="en-NZ" sz="2400" dirty="0" smtClean="0"/>
              <a:t>, </a:t>
            </a:r>
            <a:r>
              <a:rPr lang="en-NZ" sz="2400" dirty="0" err="1"/>
              <a:t>khuyến</a:t>
            </a:r>
            <a:r>
              <a:rPr lang="en-NZ" sz="2400" dirty="0"/>
              <a:t> </a:t>
            </a:r>
            <a:r>
              <a:rPr lang="en-NZ" sz="2400" dirty="0" err="1"/>
              <a:t>nghị</a:t>
            </a:r>
            <a:endParaRPr lang="en-NZ" sz="2400" dirty="0"/>
          </a:p>
          <a:p>
            <a:pPr>
              <a:buNone/>
            </a:pPr>
            <a:r>
              <a:rPr lang="en-NZ" sz="2400" dirty="0"/>
              <a:t>		</a:t>
            </a:r>
          </a:p>
          <a:p>
            <a:pPr>
              <a:buNone/>
            </a:pPr>
            <a:r>
              <a:rPr lang="en-NZ" sz="2400" i="1" dirty="0" smtClean="0"/>
              <a:t>3. </a:t>
            </a:r>
            <a:r>
              <a:rPr lang="en-NZ" sz="2400" i="1" dirty="0" err="1" smtClean="0"/>
              <a:t>Thời</a:t>
            </a:r>
            <a:r>
              <a:rPr lang="en-NZ" sz="2400" i="1" dirty="0" smtClean="0"/>
              <a:t> </a:t>
            </a:r>
            <a:r>
              <a:rPr lang="en-NZ" sz="2400" i="1" dirty="0" err="1" smtClean="0"/>
              <a:t>gian</a:t>
            </a:r>
            <a:r>
              <a:rPr lang="en-NZ" sz="2400" i="1" dirty="0" smtClean="0"/>
              <a:t> </a:t>
            </a:r>
            <a:r>
              <a:rPr lang="en-NZ" sz="2400" i="1" dirty="0" err="1" smtClean="0"/>
              <a:t>báo</a:t>
            </a:r>
            <a:r>
              <a:rPr lang="en-NZ" sz="2400" i="1" dirty="0" smtClean="0"/>
              <a:t> </a:t>
            </a:r>
            <a:r>
              <a:rPr lang="en-NZ" sz="2400" i="1" dirty="0" err="1" smtClean="0"/>
              <a:t>cáo</a:t>
            </a:r>
            <a:endParaRPr lang="en-NZ" sz="2400" i="1" dirty="0"/>
          </a:p>
          <a:p>
            <a:pPr>
              <a:buNone/>
            </a:pPr>
            <a:r>
              <a:rPr lang="en-NZ" sz="2600" dirty="0"/>
              <a:t> </a:t>
            </a:r>
          </a:p>
          <a:p>
            <a:endParaRPr lang="en-NZ" dirty="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pPr algn="ctr"/>
            <a:r>
              <a:rPr lang="en-NZ" sz="3600" dirty="0" err="1">
                <a:solidFill>
                  <a:srgbClr val="000099"/>
                </a:solidFill>
                <a:latin typeface="Arial" pitchFamily="34" charset="0"/>
                <a:cs typeface="Arial" pitchFamily="34" charset="0"/>
              </a:rPr>
              <a:t>Kế</a:t>
            </a:r>
            <a:r>
              <a:rPr lang="en-NZ" sz="3600" dirty="0">
                <a:solidFill>
                  <a:srgbClr val="000099"/>
                </a:solidFill>
                <a:latin typeface="Arial" pitchFamily="34" charset="0"/>
                <a:cs typeface="Arial" pitchFamily="34" charset="0"/>
              </a:rPr>
              <a:t> </a:t>
            </a:r>
            <a:r>
              <a:rPr lang="en-NZ" sz="3600" dirty="0" err="1">
                <a:solidFill>
                  <a:srgbClr val="000099"/>
                </a:solidFill>
                <a:latin typeface="Arial" pitchFamily="34" charset="0"/>
                <a:cs typeface="Arial" pitchFamily="34" charset="0"/>
              </a:rPr>
              <a:t>hoạch</a:t>
            </a:r>
            <a:r>
              <a:rPr lang="en-NZ" sz="3600" dirty="0">
                <a:solidFill>
                  <a:srgbClr val="000099"/>
                </a:solidFill>
                <a:latin typeface="Arial" pitchFamily="34" charset="0"/>
                <a:cs typeface="Arial" pitchFamily="34" charset="0"/>
              </a:rPr>
              <a:t> </a:t>
            </a:r>
            <a:r>
              <a:rPr lang="en-NZ" sz="3600" dirty="0" err="1">
                <a:solidFill>
                  <a:srgbClr val="000099"/>
                </a:solidFill>
                <a:latin typeface="Arial" pitchFamily="34" charset="0"/>
                <a:cs typeface="Arial" pitchFamily="34" charset="0"/>
              </a:rPr>
              <a:t>huy</a:t>
            </a:r>
            <a:r>
              <a:rPr lang="en-NZ" sz="3600" dirty="0">
                <a:solidFill>
                  <a:srgbClr val="000099"/>
                </a:solidFill>
                <a:latin typeface="Arial" pitchFamily="34" charset="0"/>
                <a:cs typeface="Arial" pitchFamily="34" charset="0"/>
              </a:rPr>
              <a:t> </a:t>
            </a:r>
            <a:r>
              <a:rPr lang="en-NZ" sz="3600" dirty="0" err="1">
                <a:solidFill>
                  <a:srgbClr val="000099"/>
                </a:solidFill>
                <a:latin typeface="Arial" pitchFamily="34" charset="0"/>
                <a:cs typeface="Arial" pitchFamily="34" charset="0"/>
              </a:rPr>
              <a:t>động</a:t>
            </a:r>
            <a:r>
              <a:rPr lang="en-NZ" sz="3600" dirty="0">
                <a:solidFill>
                  <a:srgbClr val="000099"/>
                </a:solidFill>
                <a:latin typeface="Arial" pitchFamily="34" charset="0"/>
                <a:cs typeface="Arial" pitchFamily="34" charset="0"/>
              </a:rPr>
              <a:t> LIC </a:t>
            </a:r>
            <a:r>
              <a:rPr lang="en-NZ" sz="3600" dirty="0" smtClean="0">
                <a:solidFill>
                  <a:srgbClr val="000099"/>
                </a:solidFill>
                <a:latin typeface="Arial" pitchFamily="34" charset="0"/>
                <a:cs typeface="Arial" pitchFamily="34" charset="0"/>
              </a:rPr>
              <a:t>2018</a:t>
            </a:r>
            <a:endParaRPr lang="en-NZ" sz="3600" dirty="0">
              <a:solidFill>
                <a:srgbClr val="000099"/>
              </a:solidFill>
              <a:latin typeface="Arial" pitchFamily="34" charset="0"/>
              <a:cs typeface="Arial" pitchFamily="34" charset="0"/>
            </a:endParaRPr>
          </a:p>
        </p:txBody>
      </p:sp>
      <p:sp>
        <p:nvSpPr>
          <p:cNvPr id="3" name="Content Placeholder 2"/>
          <p:cNvSpPr>
            <a:spLocks noGrp="1"/>
          </p:cNvSpPr>
          <p:nvPr>
            <p:ph idx="1"/>
          </p:nvPr>
        </p:nvSpPr>
        <p:spPr>
          <a:xfrm>
            <a:off x="457200" y="1752600"/>
            <a:ext cx="8686800" cy="5105400"/>
          </a:xfrm>
        </p:spPr>
        <p:txBody>
          <a:bodyPr>
            <a:normAutofit fontScale="92500" lnSpcReduction="10000"/>
          </a:bodyPr>
          <a:lstStyle/>
          <a:p>
            <a:pPr>
              <a:buNone/>
            </a:pPr>
            <a:r>
              <a:rPr lang="en-NZ" sz="2400" dirty="0" smtClean="0"/>
              <a:t>1. T</a:t>
            </a:r>
            <a:r>
              <a:rPr lang="vi-VN" sz="2400" dirty="0"/>
              <a:t>ư</a:t>
            </a:r>
            <a:r>
              <a:rPr lang="en-US" sz="2400" dirty="0"/>
              <a:t> </a:t>
            </a:r>
            <a:r>
              <a:rPr lang="en-US" sz="2400" dirty="0" err="1"/>
              <a:t>vấn</a:t>
            </a:r>
            <a:r>
              <a:rPr lang="en-US" sz="2400" dirty="0"/>
              <a:t> </a:t>
            </a:r>
            <a:r>
              <a:rPr lang="en-US" sz="2400" dirty="0" err="1"/>
              <a:t>quốc</a:t>
            </a:r>
            <a:r>
              <a:rPr lang="en-US" sz="2400" dirty="0"/>
              <a:t> </a:t>
            </a:r>
            <a:r>
              <a:rPr lang="en-US" sz="2400" dirty="0" err="1"/>
              <a:t>tế</a:t>
            </a:r>
            <a:endParaRPr lang="en-NZ" sz="2400" dirty="0"/>
          </a:p>
          <a:p>
            <a:pPr lvl="1"/>
            <a:r>
              <a:rPr lang="en-NZ" sz="2400" dirty="0" smtClean="0"/>
              <a:t> CSAWMP    </a:t>
            </a:r>
            <a:r>
              <a:rPr lang="en-NZ" sz="2400" dirty="0"/>
              <a:t>		</a:t>
            </a:r>
            <a:r>
              <a:rPr lang="en-NZ" sz="2400" dirty="0" err="1"/>
              <a:t>tháng</a:t>
            </a:r>
            <a:r>
              <a:rPr lang="en-NZ" sz="2400" dirty="0"/>
              <a:t> </a:t>
            </a:r>
            <a:r>
              <a:rPr lang="en-NZ" sz="2400" dirty="0" smtClean="0"/>
              <a:t>4-5          10-11</a:t>
            </a:r>
            <a:endParaRPr lang="en-NZ" sz="2400" dirty="0"/>
          </a:p>
          <a:p>
            <a:pPr lvl="1"/>
            <a:r>
              <a:rPr lang="en-NZ" sz="2400" dirty="0" smtClean="0"/>
              <a:t> M&amp;E</a:t>
            </a:r>
            <a:r>
              <a:rPr lang="en-NZ" sz="2400" dirty="0"/>
              <a:t>					</a:t>
            </a:r>
            <a:r>
              <a:rPr lang="en-NZ" sz="2400" dirty="0" err="1"/>
              <a:t>tháng</a:t>
            </a:r>
            <a:r>
              <a:rPr lang="en-NZ" sz="2400" dirty="0"/>
              <a:t> 11</a:t>
            </a:r>
          </a:p>
          <a:p>
            <a:pPr lvl="1"/>
            <a:r>
              <a:rPr lang="en-NZ" sz="2400" dirty="0" smtClean="0"/>
              <a:t> </a:t>
            </a:r>
            <a:r>
              <a:rPr lang="en-NZ" sz="2400" dirty="0" err="1" smtClean="0"/>
              <a:t>Chính</a:t>
            </a:r>
            <a:r>
              <a:rPr lang="en-NZ" sz="2400" dirty="0" smtClean="0"/>
              <a:t> </a:t>
            </a:r>
            <a:r>
              <a:rPr lang="en-NZ" sz="2400" dirty="0" err="1"/>
              <a:t>sách</a:t>
            </a:r>
            <a:r>
              <a:rPr lang="en-NZ" sz="2400" dirty="0"/>
              <a:t>/</a:t>
            </a:r>
            <a:r>
              <a:rPr lang="en-NZ" sz="2400" dirty="0" err="1"/>
              <a:t>Thể</a:t>
            </a:r>
            <a:r>
              <a:rPr lang="en-NZ" sz="2400" dirty="0"/>
              <a:t> </a:t>
            </a:r>
            <a:r>
              <a:rPr lang="en-NZ" sz="2400" dirty="0" err="1"/>
              <a:t>chế</a:t>
            </a:r>
            <a:r>
              <a:rPr lang="en-NZ" sz="2400" dirty="0"/>
              <a:t>	</a:t>
            </a:r>
            <a:r>
              <a:rPr lang="en-NZ" sz="2400" dirty="0" err="1" smtClean="0"/>
              <a:t>Tháng</a:t>
            </a:r>
            <a:r>
              <a:rPr lang="en-NZ" sz="2400" dirty="0" smtClean="0"/>
              <a:t> 3 </a:t>
            </a:r>
            <a:r>
              <a:rPr lang="en-NZ" sz="2400" dirty="0" err="1" smtClean="0"/>
              <a:t>và</a:t>
            </a:r>
            <a:r>
              <a:rPr lang="en-NZ" sz="2400" dirty="0" smtClean="0"/>
              <a:t> </a:t>
            </a:r>
            <a:r>
              <a:rPr lang="en-NZ" sz="2400" dirty="0" err="1" smtClean="0"/>
              <a:t>tháng</a:t>
            </a:r>
            <a:r>
              <a:rPr lang="en-NZ" sz="2400" dirty="0" smtClean="0"/>
              <a:t> 10-11 </a:t>
            </a:r>
            <a:endParaRPr lang="en-NZ" sz="2400" dirty="0"/>
          </a:p>
          <a:p>
            <a:pPr>
              <a:buNone/>
            </a:pPr>
            <a:r>
              <a:rPr lang="en-NZ" sz="2400" dirty="0" smtClean="0"/>
              <a:t>2. </a:t>
            </a:r>
            <a:r>
              <a:rPr lang="en-NZ" sz="2400" dirty="0" err="1" smtClean="0"/>
              <a:t>Trong</a:t>
            </a:r>
            <a:r>
              <a:rPr lang="en-NZ" sz="2400" dirty="0" smtClean="0"/>
              <a:t> </a:t>
            </a:r>
            <a:r>
              <a:rPr lang="en-NZ" sz="2400" dirty="0"/>
              <a:t>n</a:t>
            </a:r>
            <a:r>
              <a:rPr lang="vi-VN" sz="2400" dirty="0"/>
              <a:t>ư</a:t>
            </a:r>
            <a:r>
              <a:rPr lang="en-US" sz="2400" dirty="0" err="1"/>
              <a:t>ớc</a:t>
            </a:r>
            <a:r>
              <a:rPr lang="en-NZ" sz="2400" dirty="0"/>
              <a:t> </a:t>
            </a:r>
          </a:p>
          <a:p>
            <a:pPr lvl="1"/>
            <a:r>
              <a:rPr lang="en-NZ" sz="2400" dirty="0" smtClean="0"/>
              <a:t> GIS </a:t>
            </a:r>
            <a:r>
              <a:rPr lang="en-NZ" sz="2400" dirty="0"/>
              <a:t>			</a:t>
            </a:r>
            <a:r>
              <a:rPr lang="en-NZ" sz="2400" dirty="0" smtClean="0"/>
              <a:t>???</a:t>
            </a:r>
            <a:endParaRPr lang="en-NZ" sz="2400" dirty="0"/>
          </a:p>
          <a:p>
            <a:pPr lvl="1"/>
            <a:r>
              <a:rPr lang="en-NZ" sz="2400" dirty="0" smtClean="0"/>
              <a:t> CNTT</a:t>
            </a:r>
            <a:r>
              <a:rPr lang="en-NZ" sz="2400" dirty="0"/>
              <a:t>			</a:t>
            </a:r>
            <a:r>
              <a:rPr lang="en-NZ" sz="2400" dirty="0" smtClean="0"/>
              <a:t>???</a:t>
            </a:r>
            <a:endParaRPr lang="en-NZ" sz="2400" dirty="0"/>
          </a:p>
          <a:p>
            <a:pPr lvl="1"/>
            <a:r>
              <a:rPr lang="en-NZ" sz="2400" dirty="0" smtClean="0"/>
              <a:t> </a:t>
            </a:r>
            <a:r>
              <a:rPr lang="en-NZ" sz="2400" dirty="0" err="1" smtClean="0"/>
              <a:t>Đấu</a:t>
            </a:r>
            <a:r>
              <a:rPr lang="en-NZ" sz="2400" dirty="0" smtClean="0"/>
              <a:t> </a:t>
            </a:r>
            <a:r>
              <a:rPr lang="en-NZ" sz="2400" dirty="0" err="1"/>
              <a:t>thầu</a:t>
            </a:r>
            <a:r>
              <a:rPr lang="en-NZ" sz="2400" dirty="0"/>
              <a:t>		</a:t>
            </a:r>
            <a:r>
              <a:rPr lang="en-NZ" sz="2400" dirty="0" smtClean="0"/>
              <a:t>???</a:t>
            </a:r>
            <a:endParaRPr lang="en-NZ" sz="2400" dirty="0"/>
          </a:p>
          <a:p>
            <a:pPr lvl="1"/>
            <a:r>
              <a:rPr lang="en-NZ" sz="2400" dirty="0" smtClean="0"/>
              <a:t> </a:t>
            </a:r>
            <a:r>
              <a:rPr lang="en-NZ" sz="2400" dirty="0" err="1" smtClean="0"/>
              <a:t>Chính</a:t>
            </a:r>
            <a:r>
              <a:rPr lang="en-NZ" sz="2400" dirty="0" smtClean="0"/>
              <a:t> </a:t>
            </a:r>
            <a:r>
              <a:rPr lang="en-NZ" sz="2400" dirty="0" err="1"/>
              <a:t>sách</a:t>
            </a:r>
            <a:r>
              <a:rPr lang="en-NZ" sz="2400" dirty="0"/>
              <a:t>/</a:t>
            </a:r>
            <a:r>
              <a:rPr lang="en-NZ" sz="2400" dirty="0" err="1"/>
              <a:t>Thể</a:t>
            </a:r>
            <a:r>
              <a:rPr lang="en-NZ" sz="2400" dirty="0"/>
              <a:t> </a:t>
            </a:r>
            <a:r>
              <a:rPr lang="en-NZ" sz="2400" dirty="0" err="1"/>
              <a:t>chế</a:t>
            </a:r>
            <a:r>
              <a:rPr lang="en-NZ" sz="2400" dirty="0"/>
              <a:t>   	</a:t>
            </a:r>
            <a:r>
              <a:rPr lang="en-NZ" sz="2400" dirty="0" err="1" smtClean="0"/>
              <a:t>Hợp</a:t>
            </a:r>
            <a:r>
              <a:rPr lang="en-NZ" sz="2400" dirty="0" smtClean="0"/>
              <a:t> </a:t>
            </a:r>
            <a:r>
              <a:rPr lang="en-NZ" sz="2400" dirty="0" err="1" smtClean="0"/>
              <a:t>đồng</a:t>
            </a:r>
            <a:r>
              <a:rPr lang="en-NZ" sz="2400" dirty="0" smtClean="0"/>
              <a:t> </a:t>
            </a:r>
            <a:r>
              <a:rPr lang="en-NZ" sz="2400" dirty="0" err="1" smtClean="0"/>
              <a:t>theo</a:t>
            </a:r>
            <a:r>
              <a:rPr lang="en-NZ" sz="2400" dirty="0" smtClean="0"/>
              <a:t> </a:t>
            </a:r>
            <a:r>
              <a:rPr lang="en-NZ" sz="2400" dirty="0" err="1" smtClean="0"/>
              <a:t>công</a:t>
            </a:r>
            <a:r>
              <a:rPr lang="en-NZ" sz="2400" dirty="0" smtClean="0"/>
              <a:t> </a:t>
            </a:r>
            <a:r>
              <a:rPr lang="en-NZ" sz="2400" dirty="0" err="1" smtClean="0"/>
              <a:t>việc</a:t>
            </a:r>
            <a:endParaRPr lang="en-NZ" sz="2400" dirty="0"/>
          </a:p>
          <a:p>
            <a:pPr lvl="1"/>
            <a:r>
              <a:rPr lang="en-NZ" sz="2400" dirty="0" smtClean="0"/>
              <a:t> </a:t>
            </a:r>
            <a:r>
              <a:rPr lang="en-NZ" sz="2400" dirty="0" err="1" smtClean="0"/>
              <a:t>Khác</a:t>
            </a:r>
            <a:r>
              <a:rPr lang="en-NZ" sz="2400" dirty="0" smtClean="0"/>
              <a:t> </a:t>
            </a:r>
            <a:r>
              <a:rPr lang="en-NZ" sz="2400" dirty="0"/>
              <a:t>			</a:t>
            </a:r>
            <a:r>
              <a:rPr lang="en-NZ" sz="2400" dirty="0" err="1"/>
              <a:t>Tăng</a:t>
            </a:r>
            <a:r>
              <a:rPr lang="en-NZ" sz="2400" dirty="0"/>
              <a:t> </a:t>
            </a:r>
            <a:r>
              <a:rPr lang="en-NZ" sz="2400" dirty="0" err="1"/>
              <a:t>dần</a:t>
            </a:r>
            <a:r>
              <a:rPr lang="en-NZ" sz="2400" dirty="0"/>
              <a:t> </a:t>
            </a:r>
            <a:r>
              <a:rPr lang="en-NZ" sz="2400" dirty="0" err="1"/>
              <a:t>trong</a:t>
            </a:r>
            <a:r>
              <a:rPr lang="en-NZ" sz="2400" dirty="0"/>
              <a:t> n</a:t>
            </a:r>
            <a:r>
              <a:rPr lang="en-US" sz="2400" dirty="0" err="1"/>
              <a:t>ửa</a:t>
            </a:r>
            <a:r>
              <a:rPr lang="en-US" sz="2400" dirty="0"/>
              <a:t> </a:t>
            </a:r>
            <a:r>
              <a:rPr lang="en-US" sz="2400" dirty="0" err="1"/>
              <a:t>năm</a:t>
            </a:r>
            <a:r>
              <a:rPr lang="en-NZ" sz="2400" dirty="0"/>
              <a:t> </a:t>
            </a:r>
            <a:r>
              <a:rPr lang="en-US" sz="2400" dirty="0" err="1"/>
              <a:t>cuối</a:t>
            </a:r>
            <a:r>
              <a:rPr lang="en-US" sz="2400" dirty="0"/>
              <a:t> </a:t>
            </a:r>
            <a:endParaRPr lang="en-NZ" sz="2400" dirty="0"/>
          </a:p>
          <a:p>
            <a:pPr lvl="1"/>
            <a:r>
              <a:rPr lang="en-NZ" sz="2400" dirty="0" smtClean="0"/>
              <a:t> M&amp;E</a:t>
            </a:r>
            <a:r>
              <a:rPr lang="en-NZ" sz="2400" dirty="0"/>
              <a:t>			</a:t>
            </a:r>
            <a:r>
              <a:rPr lang="en-NZ" sz="2400" dirty="0" err="1"/>
              <a:t>Cần</a:t>
            </a:r>
            <a:r>
              <a:rPr lang="en-NZ" sz="2400" dirty="0"/>
              <a:t> </a:t>
            </a:r>
            <a:r>
              <a:rPr lang="en-NZ" sz="2400" dirty="0" err="1"/>
              <a:t>tăng</a:t>
            </a:r>
            <a:r>
              <a:rPr lang="en-NZ" sz="2400" dirty="0"/>
              <a:t> </a:t>
            </a:r>
            <a:r>
              <a:rPr lang="en-NZ" sz="2400" dirty="0" err="1"/>
              <a:t>thêm</a:t>
            </a:r>
            <a:r>
              <a:rPr lang="en-NZ" sz="2400" dirty="0"/>
              <a:t> </a:t>
            </a:r>
            <a:r>
              <a:rPr lang="en-NZ" sz="2400" dirty="0" err="1"/>
              <a:t>th</a:t>
            </a:r>
            <a:r>
              <a:rPr lang="en-US" sz="2400" dirty="0" err="1"/>
              <a:t>ời</a:t>
            </a:r>
            <a:r>
              <a:rPr lang="en-US" sz="2400" dirty="0"/>
              <a:t> </a:t>
            </a:r>
            <a:r>
              <a:rPr lang="en-US" sz="2400" dirty="0" err="1"/>
              <a:t>gian</a:t>
            </a:r>
            <a:endParaRPr lang="en-NZ" sz="2400" dirty="0"/>
          </a:p>
          <a:p>
            <a:pPr lvl="1"/>
            <a:r>
              <a:rPr lang="en-NZ" sz="2400" dirty="0" smtClean="0"/>
              <a:t> </a:t>
            </a:r>
            <a:r>
              <a:rPr lang="en-NZ" sz="2400" dirty="0" err="1" smtClean="0"/>
              <a:t>Gi</a:t>
            </a:r>
            <a:r>
              <a:rPr lang="en-US" sz="2400" dirty="0" err="1"/>
              <a:t>ới</a:t>
            </a:r>
            <a:r>
              <a:rPr lang="en-NZ" sz="2400" dirty="0"/>
              <a:t> 			</a:t>
            </a:r>
            <a:r>
              <a:rPr lang="en-NZ" sz="2400" dirty="0" smtClean="0"/>
              <a:t>??? </a:t>
            </a:r>
            <a:endParaRPr lang="en-NZ" sz="2400" dirty="0"/>
          </a:p>
          <a:p>
            <a:pPr lvl="1"/>
            <a:r>
              <a:rPr lang="en-NZ" sz="2400" dirty="0" smtClean="0"/>
              <a:t> </a:t>
            </a:r>
            <a:r>
              <a:rPr lang="en-NZ" sz="2400" dirty="0" err="1" smtClean="0"/>
              <a:t>Điều</a:t>
            </a:r>
            <a:r>
              <a:rPr lang="en-NZ" sz="2400" dirty="0" smtClean="0"/>
              <a:t> </a:t>
            </a:r>
            <a:r>
              <a:rPr lang="en-NZ" sz="2400" dirty="0" err="1"/>
              <a:t>phối</a:t>
            </a:r>
            <a:r>
              <a:rPr lang="en-NZ" sz="2400" dirty="0"/>
              <a:t> </a:t>
            </a:r>
            <a:r>
              <a:rPr lang="en-NZ" sz="2400" dirty="0" err="1"/>
              <a:t>viên</a:t>
            </a:r>
            <a:r>
              <a:rPr lang="en-NZ" sz="2400" dirty="0"/>
              <a:t> </a:t>
            </a:r>
            <a:r>
              <a:rPr lang="en-NZ" sz="2400" dirty="0" err="1"/>
              <a:t>tỉnh</a:t>
            </a:r>
            <a:r>
              <a:rPr lang="en-NZ" sz="2400" dirty="0"/>
              <a:t>      </a:t>
            </a:r>
            <a:r>
              <a:rPr lang="en-NZ" sz="2400" dirty="0" smtClean="0"/>
              <a:t>3-6 </a:t>
            </a:r>
            <a:r>
              <a:rPr lang="en-NZ" sz="2400" dirty="0" err="1" smtClean="0"/>
              <a:t>và</a:t>
            </a:r>
            <a:r>
              <a:rPr lang="en-NZ" sz="2400" dirty="0" smtClean="0"/>
              <a:t> 10-11 </a:t>
            </a:r>
            <a:r>
              <a:rPr lang="en-NZ" sz="2400" dirty="0" err="1"/>
              <a:t>nhiều</a:t>
            </a:r>
            <a:r>
              <a:rPr lang="en-NZ" sz="2400" dirty="0"/>
              <a:t> </a:t>
            </a:r>
            <a:r>
              <a:rPr lang="en-NZ" sz="2400" dirty="0" err="1" smtClean="0"/>
              <a:t>hơn</a:t>
            </a:r>
            <a:r>
              <a:rPr lang="en-NZ" sz="2400" dirty="0" smtClean="0"/>
              <a:t> </a:t>
            </a:r>
            <a:endParaRPr lang="en-NZ" sz="2400" dirty="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15-Jan-18</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37</a:t>
            </a:fld>
            <a:endParaRPr lang="en-US" smtClean="0">
              <a:solidFill>
                <a:srgbClr val="0070C0"/>
              </a:solidFill>
              <a:latin typeface="Arial" pitchFamily="34" charset="0"/>
            </a:endParaRPr>
          </a:p>
        </p:txBody>
      </p:sp>
      <p:sp>
        <p:nvSpPr>
          <p:cNvPr id="7" name="Rectangle 2"/>
          <p:cNvSpPr>
            <a:spLocks noGrp="1" noChangeArrowheads="1"/>
          </p:cNvSpPr>
          <p:nvPr>
            <p:ph type="ctrTitle"/>
          </p:nvPr>
        </p:nvSpPr>
        <p:spPr>
          <a:xfrm>
            <a:off x="0" y="2057400"/>
            <a:ext cx="9144000" cy="1295400"/>
          </a:xfrm>
        </p:spPr>
        <p:txBody>
          <a:bodyPr/>
          <a:lstStyle/>
          <a:p>
            <a:pPr algn="ctr"/>
            <a:r>
              <a:rPr lang="en-US" sz="3600" b="1" dirty="0" smtClean="0">
                <a:solidFill>
                  <a:srgbClr val="0000CC"/>
                </a:solidFill>
                <a:latin typeface="Arial" pitchFamily="34" charset="0"/>
                <a:cs typeface="Arial" pitchFamily="34" charset="0"/>
              </a:rPr>
              <a:t>MỘT SỐ CẢI TIẾN </a:t>
            </a:r>
            <a:br>
              <a:rPr lang="en-US" sz="3600" b="1" dirty="0" smtClean="0">
                <a:solidFill>
                  <a:srgbClr val="0000CC"/>
                </a:solidFill>
                <a:latin typeface="Arial" pitchFamily="34" charset="0"/>
                <a:cs typeface="Arial" pitchFamily="34" charset="0"/>
              </a:rPr>
            </a:br>
            <a:r>
              <a:rPr lang="en-US" sz="3600" b="1" dirty="0" smtClean="0">
                <a:solidFill>
                  <a:srgbClr val="0000CC"/>
                </a:solidFill>
                <a:latin typeface="Arial" pitchFamily="34" charset="0"/>
                <a:cs typeface="Arial" pitchFamily="34" charset="0"/>
              </a:rPr>
              <a:t>DO TƯ VẤN ĐỀ XUẤT</a:t>
            </a:r>
            <a:endParaRPr lang="en-US" sz="3600" dirty="0" smtClean="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200" b="1" dirty="0" err="1" smtClean="0">
                <a:solidFill>
                  <a:srgbClr val="0000CC"/>
                </a:solidFill>
                <a:latin typeface="Arial" pitchFamily="34" charset="0"/>
                <a:cs typeface="Arial" pitchFamily="34" charset="0"/>
              </a:rPr>
              <a:t>Một</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số</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cải</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tiến</a:t>
            </a:r>
            <a:r>
              <a:rPr lang="en-US" sz="3200" b="1" dirty="0" smtClean="0">
                <a:solidFill>
                  <a:srgbClr val="0000CC"/>
                </a:solidFill>
                <a:latin typeface="Arial" pitchFamily="34" charset="0"/>
                <a:cs typeface="Arial" pitchFamily="34" charset="0"/>
              </a:rPr>
              <a:t> do </a:t>
            </a:r>
            <a:r>
              <a:rPr lang="en-US" sz="3200" b="1" dirty="0" err="1" smtClean="0">
                <a:solidFill>
                  <a:srgbClr val="0000CC"/>
                </a:solidFill>
                <a:latin typeface="Arial" pitchFamily="34" charset="0"/>
                <a:cs typeface="Arial" pitchFamily="34" charset="0"/>
              </a:rPr>
              <a:t>tư</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vấn</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đề</a:t>
            </a:r>
            <a:r>
              <a:rPr lang="en-US" sz="3200" b="1" dirty="0" smtClean="0">
                <a:solidFill>
                  <a:srgbClr val="0000CC"/>
                </a:solidFill>
                <a:latin typeface="Arial" pitchFamily="34" charset="0"/>
                <a:cs typeface="Arial" pitchFamily="34" charset="0"/>
              </a:rPr>
              <a:t> </a:t>
            </a:r>
            <a:r>
              <a:rPr lang="en-US" sz="3200" b="1" dirty="0" err="1" smtClean="0">
                <a:solidFill>
                  <a:srgbClr val="0000CC"/>
                </a:solidFill>
                <a:latin typeface="Arial" pitchFamily="34" charset="0"/>
                <a:cs typeface="Arial" pitchFamily="34" charset="0"/>
              </a:rPr>
              <a:t>xuất</a:t>
            </a:r>
            <a:r>
              <a:rPr lang="en-US" sz="32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khắc</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phục</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hiện</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tượng</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quá</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tải</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của</a:t>
            </a:r>
            <a:r>
              <a:rPr lang="en-US" sz="3100" b="1" dirty="0" smtClean="0">
                <a:solidFill>
                  <a:srgbClr val="0000CC"/>
                </a:solidFill>
                <a:latin typeface="Arial" pitchFamily="34" charset="0"/>
                <a:cs typeface="Arial" pitchFamily="34" charset="0"/>
              </a:rPr>
              <a:t> </a:t>
            </a:r>
            <a:r>
              <a:rPr lang="en-US" sz="3100" b="1" dirty="0" err="1" smtClean="0">
                <a:solidFill>
                  <a:srgbClr val="0000CC"/>
                </a:solidFill>
                <a:latin typeface="Arial" pitchFamily="34" charset="0"/>
                <a:cs typeface="Arial" pitchFamily="34" charset="0"/>
              </a:rPr>
              <a:t>hầm</a:t>
            </a:r>
            <a:r>
              <a:rPr lang="en-US" sz="3100" b="1" dirty="0" smtClean="0">
                <a:solidFill>
                  <a:srgbClr val="0000CC"/>
                </a:solidFill>
                <a:latin typeface="Arial" pitchFamily="34" charset="0"/>
                <a:cs typeface="Arial" pitchFamily="34" charset="0"/>
              </a:rPr>
              <a:t> KSH</a:t>
            </a:r>
            <a:endParaRPr lang="en-US" b="1" dirty="0">
              <a:solidFill>
                <a:srgbClr val="0000CC"/>
              </a:solidFill>
              <a:latin typeface="Arial" pitchFamily="34" charset="0"/>
              <a:cs typeface="Arial" pitchFamily="34" charset="0"/>
            </a:endParaRPr>
          </a:p>
        </p:txBody>
      </p:sp>
      <p:pic>
        <p:nvPicPr>
          <p:cNvPr id="5" name="Picture 3"/>
          <p:cNvPicPr>
            <a:picLocks noGrp="1" noChangeAspect="1" noChangeArrowheads="1"/>
          </p:cNvPicPr>
          <p:nvPr>
            <p:ph idx="1"/>
          </p:nvPr>
        </p:nvPicPr>
        <p:blipFill>
          <a:blip r:embed="rId3"/>
          <a:srcRect/>
          <a:stretch>
            <a:fillRect/>
          </a:stretch>
        </p:blipFill>
        <p:spPr bwMode="auto">
          <a:xfrm>
            <a:off x="304799" y="1371600"/>
            <a:ext cx="8555695" cy="534605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Một</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số</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tiến</a:t>
            </a:r>
            <a:r>
              <a:rPr lang="en-US" sz="3600" dirty="0" smtClean="0">
                <a:solidFill>
                  <a:srgbClr val="000099"/>
                </a:solidFill>
                <a:latin typeface="Arial" pitchFamily="34" charset="0"/>
                <a:cs typeface="Arial" pitchFamily="34" charset="0"/>
              </a:rPr>
              <a:t> do </a:t>
            </a:r>
            <a:r>
              <a:rPr lang="en-US" sz="3600" dirty="0" err="1" smtClean="0">
                <a:solidFill>
                  <a:srgbClr val="000099"/>
                </a:solidFill>
                <a:latin typeface="Arial" pitchFamily="34" charset="0"/>
                <a:cs typeface="Arial" pitchFamily="34" charset="0"/>
              </a:rPr>
              <a:t>tư</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vấn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đề</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xuất</a:t>
            </a:r>
            <a:endParaRPr lang="en-US" sz="3600" dirty="0" smtClean="0">
              <a:solidFill>
                <a:srgbClr val="000099"/>
              </a:solidFill>
              <a:latin typeface="Arial" pitchFamily="34" charset="0"/>
              <a:cs typeface="Arial" pitchFamily="34" charset="0"/>
            </a:endParaRPr>
          </a:p>
        </p:txBody>
      </p:sp>
      <p:sp>
        <p:nvSpPr>
          <p:cNvPr id="7" name="TextBox 6"/>
          <p:cNvSpPr txBox="1"/>
          <p:nvPr/>
        </p:nvSpPr>
        <p:spPr>
          <a:xfrm>
            <a:off x="228600" y="3276600"/>
            <a:ext cx="4267200" cy="954107"/>
          </a:xfrm>
          <a:prstGeom prst="rect">
            <a:avLst/>
          </a:prstGeom>
          <a:noFill/>
        </p:spPr>
        <p:txBody>
          <a:bodyPr wrap="square" rtlCol="0">
            <a:spAutoFit/>
          </a:bodyPr>
          <a:lstStyle/>
          <a:p>
            <a:r>
              <a:rPr lang="en-US" sz="2800" dirty="0" err="1" smtClean="0">
                <a:latin typeface="Arial" pitchFamily="34" charset="0"/>
                <a:cs typeface="Arial" pitchFamily="34" charset="0"/>
              </a:rPr>
              <a:t>Bể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lắng</a:t>
            </a:r>
            <a:r>
              <a:rPr lang="en-US" sz="2800" dirty="0" smtClean="0">
                <a:latin typeface="Arial" pitchFamily="34" charset="0"/>
                <a:cs typeface="Arial" pitchFamily="34" charset="0"/>
              </a:rPr>
              <a:t> 4 </a:t>
            </a:r>
            <a:r>
              <a:rPr lang="en-US" sz="2800" dirty="0" err="1" smtClean="0">
                <a:latin typeface="Arial" pitchFamily="34" charset="0"/>
                <a:cs typeface="Arial" pitchFamily="34" charset="0"/>
              </a:rPr>
              <a:t>ngăn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Hải</a:t>
            </a:r>
            <a:r>
              <a:rPr lang="en-US" sz="2800" dirty="0" smtClean="0">
                <a:latin typeface="Arial" pitchFamily="34" charset="0"/>
                <a:cs typeface="Arial" pitchFamily="34" charset="0"/>
              </a:rPr>
              <a:t> An Nam </a:t>
            </a:r>
            <a:r>
              <a:rPr lang="en-US" sz="2800" dirty="0" err="1" smtClean="0">
                <a:latin typeface="Arial" pitchFamily="34" charset="0"/>
                <a:cs typeface="Arial" pitchFamily="34" charset="0"/>
              </a:rPr>
              <a:t>Định</a:t>
            </a:r>
            <a:endParaRPr lang="en-US" sz="2800" dirty="0">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4724400" y="1524000"/>
            <a:ext cx="4114800" cy="5129784"/>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4</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smtClean="0">
                <a:solidFill>
                  <a:srgbClr val="000099"/>
                </a:solidFill>
                <a:latin typeface="Arial" pitchFamily="34" charset="0"/>
              </a:rPr>
              <a:t>THÔNG TIN CHUNG VỀ DỰ ÁN (1)</a:t>
            </a:r>
          </a:p>
        </p:txBody>
      </p:sp>
      <p:sp>
        <p:nvSpPr>
          <p:cNvPr id="25605" name="Rectangle 3"/>
          <p:cNvSpPr>
            <a:spLocks noGrp="1" noChangeArrowheads="1"/>
          </p:cNvSpPr>
          <p:nvPr>
            <p:ph type="body" idx="1"/>
          </p:nvPr>
        </p:nvSpPr>
        <p:spPr>
          <a:xfrm>
            <a:off x="762000" y="1600200"/>
            <a:ext cx="7696200" cy="4171950"/>
          </a:xfrm>
        </p:spPr>
        <p:txBody>
          <a:bodyPr/>
          <a:lstStyle/>
          <a:p>
            <a:pPr marL="457200" lvl="0" indent="-457200">
              <a:spcBef>
                <a:spcPts val="1200"/>
              </a:spcBef>
              <a:buFont typeface="+mj-lt"/>
              <a:buAutoNum type="arabicPeriod"/>
            </a:pPr>
            <a:r>
              <a:rPr lang="sq-AL" sz="2400" dirty="0" smtClean="0"/>
              <a:t>Dự án Hỗ trợ Nông nghiệp các bon thấp</a:t>
            </a:r>
            <a:r>
              <a:rPr lang="en-US" sz="2400" dirty="0" smtClean="0"/>
              <a:t> (LCASP)</a:t>
            </a:r>
            <a:r>
              <a:rPr lang="sq-AL" sz="2400" dirty="0" smtClean="0"/>
              <a:t>, khoản vay số: 2968-VIE (SF), ký ngày 7/3/2013 giữa ADB và Chính phủ V</a:t>
            </a:r>
            <a:r>
              <a:rPr lang="en-US" sz="2400" dirty="0" smtClean="0"/>
              <a:t>N</a:t>
            </a:r>
          </a:p>
          <a:p>
            <a:pPr marL="457200" lvl="0" indent="-457200">
              <a:spcBef>
                <a:spcPts val="1200"/>
              </a:spcBef>
              <a:buFont typeface="+mj-lt"/>
              <a:buAutoNum type="arabicPeriod"/>
            </a:pPr>
            <a:r>
              <a:rPr lang="sq-AL" sz="2400" dirty="0" smtClean="0"/>
              <a:t>Thời gian thực hiện: 2013-2018 </a:t>
            </a:r>
            <a:endParaRPr lang="en-US" sz="2400" dirty="0" smtClean="0"/>
          </a:p>
          <a:p>
            <a:pPr marL="457200" indent="-457200">
              <a:spcBef>
                <a:spcPts val="1200"/>
              </a:spcBef>
              <a:buFont typeface="+mj-lt"/>
              <a:buAutoNum type="arabicPeriod"/>
            </a:pPr>
            <a:r>
              <a:rPr lang="sq-AL" sz="2400" dirty="0" smtClean="0"/>
              <a:t>Địa điểm thực hiện dự án: 10 tỉnh: Lào Cai, Sơn La, Phú Thọ, Bắc Giang, Nam Định, Hà Tĩnh, Bình Định, Tiền Giang, Bến Tre, Sóc Trăng</a:t>
            </a:r>
            <a:r>
              <a:rPr lang="en-US" sz="2400" dirty="0" smtClean="0"/>
              <a:t>.</a:t>
            </a:r>
          </a:p>
          <a:p>
            <a:pPr marL="457200" lvl="0" indent="-457200">
              <a:spcBef>
                <a:spcPts val="1200"/>
              </a:spcBef>
              <a:buFont typeface="+mj-lt"/>
              <a:buAutoNum type="arabicPeriod"/>
            </a:pPr>
            <a:endParaRPr lang="en-US" sz="2400" dirty="0" smtClean="0"/>
          </a:p>
          <a:p>
            <a:pPr>
              <a:buNone/>
            </a:pPr>
            <a:r>
              <a:rPr lang="en-US" sz="2400" dirty="0" smtClean="0"/>
              <a:t> </a:t>
            </a:r>
          </a:p>
          <a:p>
            <a:pPr marL="457200" indent="-457200">
              <a:spcBef>
                <a:spcPts val="1200"/>
              </a:spcBef>
              <a:buFont typeface="+mj-lt"/>
              <a:buAutoNum type="arabicPeriod"/>
            </a:pPr>
            <a:endParaRPr lang="en-US" sz="22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Một</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số</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tiến</a:t>
            </a:r>
            <a:r>
              <a:rPr lang="en-US" sz="3600" dirty="0" smtClean="0">
                <a:solidFill>
                  <a:srgbClr val="000099"/>
                </a:solidFill>
                <a:latin typeface="Arial" pitchFamily="34" charset="0"/>
                <a:cs typeface="Arial" pitchFamily="34" charset="0"/>
              </a:rPr>
              <a:t> do </a:t>
            </a:r>
            <a:r>
              <a:rPr lang="en-US" sz="3600" dirty="0" err="1" smtClean="0">
                <a:solidFill>
                  <a:srgbClr val="000099"/>
                </a:solidFill>
                <a:latin typeface="Arial" pitchFamily="34" charset="0"/>
                <a:cs typeface="Arial" pitchFamily="34" charset="0"/>
              </a:rPr>
              <a:t>tư</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vấn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đề</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xuất</a:t>
            </a:r>
            <a:endParaRPr lang="en-US" sz="3600" dirty="0" smtClean="0">
              <a:solidFill>
                <a:srgbClr val="000099"/>
              </a:solidFill>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228600" y="1524000"/>
            <a:ext cx="4282831" cy="399420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800600" y="1419225"/>
            <a:ext cx="3886200" cy="5438775"/>
          </a:xfrm>
          <a:prstGeom prst="rect">
            <a:avLst/>
          </a:prstGeom>
          <a:noFill/>
          <a:ln w="9525">
            <a:noFill/>
            <a:miter lim="800000"/>
            <a:headEnd/>
            <a:tailEnd/>
          </a:ln>
          <a:effectLst/>
        </p:spPr>
      </p:pic>
      <p:sp>
        <p:nvSpPr>
          <p:cNvPr id="7" name="TextBox 6"/>
          <p:cNvSpPr txBox="1"/>
          <p:nvPr/>
        </p:nvSpPr>
        <p:spPr>
          <a:xfrm>
            <a:off x="228600" y="5791200"/>
            <a:ext cx="4267200" cy="954107"/>
          </a:xfrm>
          <a:prstGeom prst="rect">
            <a:avLst/>
          </a:prstGeom>
          <a:noFill/>
        </p:spPr>
        <p:txBody>
          <a:bodyPr wrap="square" rtlCol="0">
            <a:spAutoFit/>
          </a:bodyPr>
          <a:lstStyle/>
          <a:p>
            <a:r>
              <a:rPr lang="en-US" sz="2800" dirty="0" smtClean="0">
                <a:latin typeface="Arial" pitchFamily="34" charset="0"/>
                <a:cs typeface="Arial" pitchFamily="34" charset="0"/>
              </a:rPr>
              <a:t>Van </a:t>
            </a:r>
            <a:r>
              <a:rPr lang="en-US" sz="2800" dirty="0" err="1" smtClean="0">
                <a:latin typeface="Arial" pitchFamily="34" charset="0"/>
                <a:cs typeface="Arial" pitchFamily="34" charset="0"/>
              </a:rPr>
              <a:t>hạn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rắn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Phú</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Thọ</a:t>
            </a:r>
            <a:endParaRPr lang="en-US" sz="28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Một</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số</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tiến</a:t>
            </a:r>
            <a:r>
              <a:rPr lang="en-US" sz="3600" dirty="0" smtClean="0">
                <a:solidFill>
                  <a:srgbClr val="000099"/>
                </a:solidFill>
                <a:latin typeface="Arial" pitchFamily="34" charset="0"/>
                <a:cs typeface="Arial" pitchFamily="34" charset="0"/>
              </a:rPr>
              <a:t> do </a:t>
            </a:r>
            <a:r>
              <a:rPr lang="en-US" sz="3600" dirty="0" err="1" smtClean="0">
                <a:solidFill>
                  <a:srgbClr val="000099"/>
                </a:solidFill>
                <a:latin typeface="Arial" pitchFamily="34" charset="0"/>
                <a:cs typeface="Arial" pitchFamily="34" charset="0"/>
              </a:rPr>
              <a:t>tư</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vấn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đề</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xuất</a:t>
            </a:r>
            <a:endParaRPr lang="en-US" sz="3600" dirty="0" smtClean="0">
              <a:solidFill>
                <a:srgbClr val="000099"/>
              </a:solidFill>
              <a:latin typeface="Arial" pitchFamily="34" charset="0"/>
              <a:cs typeface="Arial" pitchFamily="34" charset="0"/>
            </a:endParaRPr>
          </a:p>
        </p:txBody>
      </p:sp>
      <p:sp>
        <p:nvSpPr>
          <p:cNvPr id="7" name="TextBox 6"/>
          <p:cNvSpPr txBox="1"/>
          <p:nvPr/>
        </p:nvSpPr>
        <p:spPr>
          <a:xfrm>
            <a:off x="228600" y="3276600"/>
            <a:ext cx="3657600" cy="1384995"/>
          </a:xfrm>
          <a:prstGeom prst="rect">
            <a:avLst/>
          </a:prstGeom>
          <a:noFill/>
        </p:spPr>
        <p:txBody>
          <a:bodyPr wrap="square" rtlCol="0">
            <a:spAutoFit/>
          </a:bodyPr>
          <a:lstStyle/>
          <a:p>
            <a:r>
              <a:rPr lang="en-US" sz="2800" dirty="0" err="1" smtClean="0">
                <a:latin typeface="Arial" pitchFamily="34" charset="0"/>
                <a:cs typeface="Arial" pitchFamily="34" charset="0"/>
              </a:rPr>
              <a:t>Thiết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chuyển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máy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Bến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Tre</a:t>
            </a:r>
            <a:endParaRPr lang="en-US" sz="2800" dirty="0">
              <a:latin typeface="Arial" pitchFamily="34" charset="0"/>
              <a:cs typeface="Arial" pitchFamily="34" charset="0"/>
            </a:endParaRPr>
          </a:p>
        </p:txBody>
      </p:sp>
      <p:pic>
        <p:nvPicPr>
          <p:cNvPr id="5" name="Picture 4">
            <a:extLst>
              <a:ext uri="{FF2B5EF4-FFF2-40B4-BE49-F238E27FC236}">
                <a16:creationId xmlns="" xmlns:a16="http://schemas.microsoft.com/office/drawing/2014/main" id="{4EB256CD-69B7-4D66-9336-A87B522340A4}"/>
              </a:ext>
            </a:extLst>
          </p:cNvPr>
          <p:cNvPicPr/>
          <p:nvPr/>
        </p:nvPicPr>
        <p:blipFill>
          <a:blip r:embed="rId2" cstate="print">
            <a:extLst>
              <a:ext uri="{28A0092B-C50C-407E-A947-70E740481C1C}">
                <a14:useLocalDpi xmlns="" xmlns:a14="http://schemas.microsoft.com/office/drawing/2010/main" val="0"/>
              </a:ext>
            </a:extLst>
          </a:blip>
          <a:stretch>
            <a:fillRect/>
          </a:stretch>
        </p:blipFill>
        <p:spPr>
          <a:xfrm>
            <a:off x="4267200" y="1600200"/>
            <a:ext cx="4419600" cy="4953000"/>
          </a:xfrm>
          <a:prstGeom prst="rect">
            <a:avLst/>
          </a:prstGeom>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Một</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số</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tiến</a:t>
            </a:r>
            <a:r>
              <a:rPr lang="en-US" sz="3600" dirty="0" smtClean="0">
                <a:solidFill>
                  <a:srgbClr val="000099"/>
                </a:solidFill>
                <a:latin typeface="Arial" pitchFamily="34" charset="0"/>
                <a:cs typeface="Arial" pitchFamily="34" charset="0"/>
              </a:rPr>
              <a:t> do </a:t>
            </a:r>
            <a:r>
              <a:rPr lang="en-US" sz="3600" dirty="0" err="1" smtClean="0">
                <a:solidFill>
                  <a:srgbClr val="000099"/>
                </a:solidFill>
                <a:latin typeface="Arial" pitchFamily="34" charset="0"/>
                <a:cs typeface="Arial" pitchFamily="34" charset="0"/>
              </a:rPr>
              <a:t>tư</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vấn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đề</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xuất</a:t>
            </a:r>
            <a:endParaRPr lang="en-US" sz="3600" dirty="0" smtClean="0">
              <a:solidFill>
                <a:srgbClr val="000099"/>
              </a:solidFill>
              <a:latin typeface="Arial" pitchFamily="34" charset="0"/>
              <a:cs typeface="Arial" pitchFamily="34" charset="0"/>
            </a:endParaRPr>
          </a:p>
        </p:txBody>
      </p:sp>
      <p:sp>
        <p:nvSpPr>
          <p:cNvPr id="7" name="TextBox 6"/>
          <p:cNvSpPr txBox="1"/>
          <p:nvPr/>
        </p:nvSpPr>
        <p:spPr>
          <a:xfrm>
            <a:off x="0" y="6027003"/>
            <a:ext cx="3810000" cy="830997"/>
          </a:xfrm>
          <a:prstGeom prst="rect">
            <a:avLst/>
          </a:prstGeom>
          <a:noFill/>
        </p:spPr>
        <p:txBody>
          <a:bodyPr wrap="square" rtlCol="0">
            <a:spAutoFit/>
          </a:bodyPr>
          <a:lstStyle/>
          <a:p>
            <a:pPr algn="ct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tưới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cây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trồng</a:t>
            </a:r>
            <a:endParaRPr lang="en-US" sz="2400" dirty="0">
              <a:latin typeface="Arial" pitchFamily="34" charset="0"/>
              <a:cs typeface="Arial" pitchFamily="34" charset="0"/>
            </a:endParaRPr>
          </a:p>
        </p:txBody>
      </p:sp>
      <p:pic>
        <p:nvPicPr>
          <p:cNvPr id="3074" name="Picture 2"/>
          <p:cNvPicPr>
            <a:picLocks noChangeAspect="1" noChangeArrowheads="1"/>
          </p:cNvPicPr>
          <p:nvPr/>
        </p:nvPicPr>
        <p:blipFill>
          <a:blip r:embed="rId2"/>
          <a:srcRect/>
          <a:stretch>
            <a:fillRect/>
          </a:stretch>
        </p:blipFill>
        <p:spPr bwMode="auto">
          <a:xfrm>
            <a:off x="3862605" y="3784600"/>
            <a:ext cx="5281395" cy="3073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 y="1143000"/>
            <a:ext cx="3716647" cy="4953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343400" y="914400"/>
            <a:ext cx="4391708" cy="32893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sz="2800" dirty="0" err="1" smtClean="0">
                <a:solidFill>
                  <a:srgbClr val="000099"/>
                </a:solidFill>
                <a:latin typeface="Arial" pitchFamily="34" charset="0"/>
                <a:cs typeface="Arial" pitchFamily="34" charset="0"/>
              </a:rPr>
              <a:t>Một</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số</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cải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tiến</a:t>
            </a:r>
            <a:r>
              <a:rPr lang="en-US" sz="2800" dirty="0" smtClean="0">
                <a:solidFill>
                  <a:srgbClr val="000099"/>
                </a:solidFill>
                <a:latin typeface="Arial" pitchFamily="34" charset="0"/>
                <a:cs typeface="Arial" pitchFamily="34" charset="0"/>
              </a:rPr>
              <a:t> do </a:t>
            </a:r>
            <a:r>
              <a:rPr lang="en-US" sz="2800" dirty="0" err="1" smtClean="0">
                <a:solidFill>
                  <a:srgbClr val="000099"/>
                </a:solidFill>
                <a:latin typeface="Arial" pitchFamily="34" charset="0"/>
                <a:cs typeface="Arial" pitchFamily="34" charset="0"/>
              </a:rPr>
              <a:t>tư</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vấn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đề</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xuất</a:t>
            </a:r>
            <a:r>
              <a:rPr lang="en-US" sz="2800" dirty="0" smtClean="0">
                <a:solidFill>
                  <a:srgbClr val="000099"/>
                </a:solidFill>
                <a:latin typeface="Arial" pitchFamily="34" charset="0"/>
                <a:cs typeface="Arial" pitchFamily="34" charset="0"/>
              </a:rPr>
              <a:t>:</a:t>
            </a:r>
            <a:br>
              <a:rPr lang="en-US" sz="2800" dirty="0" smtClean="0">
                <a:solidFill>
                  <a:srgbClr val="000099"/>
                </a:solidFill>
                <a:latin typeface="Arial" pitchFamily="34" charset="0"/>
                <a:cs typeface="Arial" pitchFamily="34" charset="0"/>
              </a:rPr>
            </a:br>
            <a:r>
              <a:rPr lang="en-US" sz="2800" dirty="0" err="1" smtClean="0">
                <a:solidFill>
                  <a:srgbClr val="000099"/>
                </a:solidFill>
                <a:latin typeface="Arial" pitchFamily="34" charset="0"/>
                <a:cs typeface="Arial" pitchFamily="34" charset="0"/>
              </a:rPr>
              <a:t>Mô</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hình</a:t>
            </a:r>
            <a:r>
              <a:rPr lang="en-US" sz="2800" dirty="0" smtClean="0">
                <a:solidFill>
                  <a:srgbClr val="000099"/>
                </a:solidFill>
                <a:latin typeface="Arial" pitchFamily="34" charset="0"/>
                <a:cs typeface="Arial" pitchFamily="34" charset="0"/>
              </a:rPr>
              <a:t> ASP </a:t>
            </a:r>
            <a:r>
              <a:rPr lang="en-US" sz="2800" dirty="0" err="1" smtClean="0">
                <a:solidFill>
                  <a:srgbClr val="000099"/>
                </a:solidFill>
                <a:latin typeface="Arial" pitchFamily="34" charset="0"/>
                <a:cs typeface="Arial" pitchFamily="34" charset="0"/>
              </a:rPr>
              <a:t>đơn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giản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tại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Bến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Tre</a:t>
            </a:r>
            <a:endParaRPr lang="en-US" sz="2800" dirty="0">
              <a:solidFill>
                <a:srgbClr val="000099"/>
              </a:solidFill>
            </a:endParaRPr>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15-Jan-18</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43</a:t>
            </a:fld>
            <a:endParaRPr lang="en-US"/>
          </a:p>
        </p:txBody>
      </p:sp>
      <p:pic>
        <p:nvPicPr>
          <p:cNvPr id="10" name="Picture 9" descr="31082010(047)"/>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2400" y="1600200"/>
            <a:ext cx="5029200" cy="2667000"/>
          </a:xfrm>
          <a:prstGeom prst="rect">
            <a:avLst/>
          </a:prstGeom>
          <a:noFill/>
          <a:ln>
            <a:noFill/>
          </a:ln>
        </p:spPr>
      </p:pic>
      <p:pic>
        <p:nvPicPr>
          <p:cNvPr id="13" name="Picture 12" descr="20092010(007)"/>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2400" y="4343400"/>
            <a:ext cx="5029200" cy="2514600"/>
          </a:xfrm>
          <a:prstGeom prst="rect">
            <a:avLst/>
          </a:prstGeom>
          <a:noFill/>
          <a:ln>
            <a:noFill/>
          </a:ln>
        </p:spPr>
      </p:pic>
      <p:pic>
        <p:nvPicPr>
          <p:cNvPr id="14" name="Picture 13" descr="HINH ASP 1jpg"/>
          <p:cNvPicPr/>
          <p:nvPr/>
        </p:nvPicPr>
        <p:blipFill>
          <a:blip r:embed="rId4">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715000" y="1905000"/>
            <a:ext cx="3035300" cy="434340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Một</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số</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tiến</a:t>
            </a:r>
            <a:r>
              <a:rPr lang="en-US" sz="3600" dirty="0" smtClean="0">
                <a:solidFill>
                  <a:srgbClr val="000099"/>
                </a:solidFill>
                <a:latin typeface="Arial" pitchFamily="34" charset="0"/>
                <a:cs typeface="Arial" pitchFamily="34" charset="0"/>
              </a:rPr>
              <a:t> do </a:t>
            </a:r>
            <a:r>
              <a:rPr lang="en-US" sz="3600" dirty="0" err="1" smtClean="0">
                <a:solidFill>
                  <a:srgbClr val="000099"/>
                </a:solidFill>
                <a:latin typeface="Arial" pitchFamily="34" charset="0"/>
                <a:cs typeface="Arial" pitchFamily="34" charset="0"/>
              </a:rPr>
              <a:t>tư</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vấn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đề</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xuất</a:t>
            </a:r>
            <a:endParaRPr lang="en-US" sz="3600" dirty="0" smtClean="0">
              <a:solidFill>
                <a:srgbClr val="000099"/>
              </a:solidFill>
              <a:latin typeface="Arial" pitchFamily="34" charset="0"/>
              <a:cs typeface="Arial" pitchFamily="34" charset="0"/>
            </a:endParaRPr>
          </a:p>
        </p:txBody>
      </p:sp>
      <p:sp>
        <p:nvSpPr>
          <p:cNvPr id="7" name="TextBox 6"/>
          <p:cNvSpPr txBox="1"/>
          <p:nvPr/>
        </p:nvSpPr>
        <p:spPr>
          <a:xfrm>
            <a:off x="228600" y="1600200"/>
            <a:ext cx="8534400" cy="3847207"/>
          </a:xfrm>
          <a:prstGeom prst="rect">
            <a:avLst/>
          </a:prstGeom>
          <a:noFill/>
        </p:spPr>
        <p:txBody>
          <a:bodyPr wrap="square" rtlCol="0">
            <a:spAutoFit/>
          </a:bodyPr>
          <a:lstStyle/>
          <a:p>
            <a:pPr marL="514350" indent="-514350">
              <a:spcBef>
                <a:spcPts val="1200"/>
              </a:spcBef>
              <a:buAutoNum type="arabicPeriod"/>
            </a:pPr>
            <a:r>
              <a:rPr lang="en-US" sz="2800" dirty="0" err="1" smtClean="0">
                <a:latin typeface="Arial" pitchFamily="34" charset="0"/>
                <a:cs typeface="Arial" pitchFamily="34" charset="0"/>
              </a:rPr>
              <a:t>Bổ</a:t>
            </a:r>
            <a:r>
              <a:rPr lang="en-US" sz="2800" dirty="0" smtClean="0">
                <a:latin typeface="Arial" pitchFamily="34" charset="0"/>
                <a:cs typeface="Arial" pitchFamily="34" charset="0"/>
              </a:rPr>
              <a:t> sung </a:t>
            </a:r>
            <a:r>
              <a:rPr lang="en-US" sz="2800" dirty="0" err="1" smtClean="0">
                <a:latin typeface="Arial" pitchFamily="34" charset="0"/>
                <a:cs typeface="Arial" pitchFamily="34" charset="0"/>
              </a:rPr>
              <a:t>mùn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cưa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sàng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trấu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rơm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cắt</a:t>
            </a:r>
            <a:r>
              <a:rPr lang="en-US" sz="2800" dirty="0" smtClean="0">
                <a:latin typeface="Arial" pitchFamily="34" charset="0"/>
                <a:cs typeface="Arial" pitchFamily="34" charset="0"/>
              </a:rPr>
              <a:t> &lt;2cm) </a:t>
            </a:r>
            <a:r>
              <a:rPr lang="en-US" sz="2800" dirty="0" err="1" smtClean="0">
                <a:latin typeface="Arial" pitchFamily="34" charset="0"/>
                <a:cs typeface="Arial" pitchFamily="34" charset="0"/>
              </a:rPr>
              <a:t>vào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trước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nước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loãng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lượng</a:t>
            </a:r>
            <a:r>
              <a:rPr lang="en-US" sz="2800" dirty="0" smtClean="0">
                <a:latin typeface="Arial" pitchFamily="34" charset="0"/>
                <a:cs typeface="Arial" pitchFamily="34" charset="0"/>
              </a:rPr>
              <a:t> 3-4% </a:t>
            </a:r>
            <a:r>
              <a:rPr lang="en-US" sz="2800" dirty="0" err="1" smtClean="0">
                <a:latin typeface="Arial" pitchFamily="34" charset="0"/>
                <a:cs typeface="Arial" pitchFamily="34" charset="0"/>
              </a:rPr>
              <a:t>khối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đạt</a:t>
            </a:r>
            <a:r>
              <a:rPr lang="en-US" sz="2800" dirty="0" smtClean="0">
                <a:latin typeface="Arial" pitchFamily="34" charset="0"/>
                <a:cs typeface="Arial" pitchFamily="34" charset="0"/>
              </a:rPr>
              <a:t> 6-7% </a:t>
            </a:r>
            <a:r>
              <a:rPr lang="en-US" sz="2800" dirty="0" err="1" smtClean="0">
                <a:latin typeface="Arial" pitchFamily="34" charset="0"/>
                <a:cs typeface="Arial" pitchFamily="34" charset="0"/>
              </a:rPr>
              <a:t>chất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hành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máy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endParaRPr lang="en-US" sz="2800" dirty="0" smtClean="0">
              <a:latin typeface="Arial" pitchFamily="34" charset="0"/>
              <a:cs typeface="Arial" pitchFamily="34" charset="0"/>
            </a:endParaRPr>
          </a:p>
          <a:p>
            <a:pPr marL="514350" indent="-514350">
              <a:spcBef>
                <a:spcPts val="1200"/>
              </a:spcBef>
              <a:buAutoNum type="arabicPeriod"/>
            </a:pPr>
            <a:r>
              <a:rPr lang="en-US" sz="2800" dirty="0" err="1" smtClean="0">
                <a:latin typeface="Arial" pitchFamily="34" charset="0"/>
                <a:cs typeface="Arial" pitchFamily="34" charset="0"/>
              </a:rPr>
              <a:t>Khảo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máy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tách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Phiếu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kiểm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kỹ</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thuật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tế</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từng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máy</a:t>
            </a:r>
            <a:endParaRPr lang="en-US" sz="2800" dirty="0" smtClean="0">
              <a:latin typeface="Arial" pitchFamily="34" charset="0"/>
              <a:cs typeface="Arial" pitchFamily="34" charset="0"/>
            </a:endParaRPr>
          </a:p>
          <a:p>
            <a:pPr marL="514350" indent="-514350">
              <a:spcBef>
                <a:spcPts val="1200"/>
              </a:spcBef>
              <a:buAutoNum type="arabicPeriod"/>
            </a:pPr>
            <a:r>
              <a:rPr lang="en-US" sz="2800" dirty="0" err="1" smtClean="0">
                <a:latin typeface="Arial" pitchFamily="34" charset="0"/>
                <a:cs typeface="Arial" pitchFamily="34" charset="0"/>
              </a:rPr>
              <a:t>Đánh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hệ</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thải</a:t>
            </a:r>
            <a:r>
              <a:rPr lang="en-US" sz="2800" dirty="0" smtClean="0">
                <a:latin typeface="Arial" pitchFamily="34" charset="0"/>
                <a:cs typeface="Arial" pitchFamily="34" charset="0"/>
              </a:rPr>
              <a:t> (BC </a:t>
            </a:r>
            <a:r>
              <a:rPr lang="en-US" sz="2800" dirty="0" err="1" smtClean="0">
                <a:latin typeface="Arial" pitchFamily="34" charset="0"/>
                <a:cs typeface="Arial" pitchFamily="34" charset="0"/>
              </a:rPr>
              <a:t>tư</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vấn</a:t>
            </a:r>
            <a:r>
              <a:rPr lang="en-US" sz="2800" dirty="0" smtClean="0">
                <a:latin typeface="Arial" pitchFamily="34" charset="0"/>
                <a:cs typeface="Arial" pitchFamily="34" charset="0"/>
              </a:rPr>
              <a:t> QT)</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Text Placeholder 5"/>
          <p:cNvSpPr>
            <a:spLocks noGrp="1"/>
          </p:cNvSpPr>
          <p:nvPr>
            <p:ph type="body" sz="half" idx="2"/>
          </p:nvPr>
        </p:nvSpPr>
        <p:spPr>
          <a:xfrm>
            <a:off x="0" y="5943600"/>
            <a:ext cx="9296400" cy="723900"/>
          </a:xfrm>
        </p:spPr>
        <p:txBody>
          <a:bodyPr/>
          <a:lstStyle/>
          <a:p>
            <a:pPr algn="ctr">
              <a:buFont typeface="Arial" pitchFamily="34" charset="0"/>
              <a:buNone/>
            </a:pPr>
            <a:r>
              <a:rPr lang="en-US" sz="6000" dirty="0" err="1" smtClean="0">
                <a:solidFill>
                  <a:srgbClr val="0000CC"/>
                </a:solidFill>
                <a:latin typeface="Brush Script MT" pitchFamily="66" charset="0"/>
                <a:ea typeface="MS PGothic" pitchFamily="34" charset="-128"/>
                <a:cs typeface="Arial" pitchFamily="34" charset="0"/>
              </a:rPr>
              <a:t>Chúc</a:t>
            </a:r>
            <a:r>
              <a:rPr lang="en-US" sz="6000" dirty="0" smtClean="0">
                <a:solidFill>
                  <a:srgbClr val="0000CC"/>
                </a:solidFill>
                <a:latin typeface="Brush Script MT" pitchFamily="66" charset="0"/>
                <a:ea typeface="MS PGothic" pitchFamily="34" charset="-128"/>
                <a:cs typeface="Arial" pitchFamily="34" charset="0"/>
              </a:rPr>
              <a:t> Hoi </a:t>
            </a:r>
            <a:r>
              <a:rPr lang="en-US" sz="6000" dirty="0" err="1" smtClean="0">
                <a:solidFill>
                  <a:srgbClr val="0000CC"/>
                </a:solidFill>
                <a:latin typeface="Brush Script MT" pitchFamily="66" charset="0"/>
                <a:ea typeface="MS PGothic" pitchFamily="34" charset="-128"/>
                <a:cs typeface="Arial" pitchFamily="34" charset="0"/>
              </a:rPr>
              <a:t>Nghi</a:t>
            </a:r>
            <a:r>
              <a:rPr lang="en-US" sz="6000" dirty="0" smtClean="0">
                <a:solidFill>
                  <a:srgbClr val="0000CC"/>
                </a:solidFill>
                <a:latin typeface="Brush Script MT" pitchFamily="66" charset="0"/>
                <a:ea typeface="MS PGothic" pitchFamily="34" charset="-128"/>
                <a:cs typeface="Arial" pitchFamily="34" charset="0"/>
              </a:rPr>
              <a:t> </a:t>
            </a:r>
            <a:r>
              <a:rPr lang="en-US" sz="6000" dirty="0" err="1" smtClean="0">
                <a:solidFill>
                  <a:srgbClr val="0000CC"/>
                </a:solidFill>
                <a:latin typeface="Brush Script MT" pitchFamily="66" charset="0"/>
                <a:ea typeface="MS PGothic" pitchFamily="34" charset="-128"/>
                <a:cs typeface="Arial" pitchFamily="34" charset="0"/>
              </a:rPr>
              <a:t>Thành</a:t>
            </a:r>
            <a:r>
              <a:rPr lang="en-US" sz="6000" dirty="0" smtClean="0">
                <a:solidFill>
                  <a:srgbClr val="0000CC"/>
                </a:solidFill>
                <a:latin typeface="Brush Script MT" pitchFamily="66" charset="0"/>
                <a:ea typeface="MS PGothic" pitchFamily="34" charset="-128"/>
                <a:cs typeface="Arial" pitchFamily="34" charset="0"/>
              </a:rPr>
              <a:t> </a:t>
            </a:r>
            <a:r>
              <a:rPr lang="en-US" sz="6000" dirty="0" err="1" smtClean="0">
                <a:solidFill>
                  <a:srgbClr val="0000CC"/>
                </a:solidFill>
                <a:latin typeface="Brush Script MT" pitchFamily="66" charset="0"/>
                <a:ea typeface="MS PGothic" pitchFamily="34" charset="-128"/>
                <a:cs typeface="Arial" pitchFamily="34" charset="0"/>
              </a:rPr>
              <a:t>Công</a:t>
            </a:r>
            <a:endParaRPr lang="en-US" sz="6000" dirty="0" smtClean="0">
              <a:solidFill>
                <a:srgbClr val="0000CC"/>
              </a:solidFill>
              <a:latin typeface="Brush Script MT" pitchFamily="66" charset="0"/>
              <a:ea typeface="MS PGothic" pitchFamily="34" charset="-128"/>
              <a:cs typeface="Arial" pitchFamily="34" charset="0"/>
            </a:endParaRPr>
          </a:p>
        </p:txBody>
      </p:sp>
      <p:pic>
        <p:nvPicPr>
          <p:cNvPr id="3075" name="Picture 3" descr="Đồi chè trái tim Mộc Châu 3"/>
          <p:cNvPicPr>
            <a:picLocks noChangeAspect="1" noChangeArrowheads="1"/>
          </p:cNvPicPr>
          <p:nvPr/>
        </p:nvPicPr>
        <p:blipFill>
          <a:blip r:embed="rId2"/>
          <a:srcRect/>
          <a:stretch>
            <a:fillRect/>
          </a:stretch>
        </p:blipFill>
        <p:spPr bwMode="auto">
          <a:xfrm>
            <a:off x="0" y="1"/>
            <a:ext cx="9144000" cy="6078798"/>
          </a:xfrm>
          <a:prstGeom prst="rect">
            <a:avLst/>
          </a:prstGeom>
          <a:noFill/>
        </p:spPr>
      </p:pic>
    </p:spTree>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5</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smtClean="0">
                <a:solidFill>
                  <a:srgbClr val="000099"/>
                </a:solidFill>
                <a:latin typeface="Arial" pitchFamily="34" charset="0"/>
              </a:rPr>
              <a:t>KINH PHÍ</a:t>
            </a:r>
          </a:p>
        </p:txBody>
      </p:sp>
      <p:sp>
        <p:nvSpPr>
          <p:cNvPr id="25605" name="Rectangle 3"/>
          <p:cNvSpPr>
            <a:spLocks noGrp="1" noChangeArrowheads="1"/>
          </p:cNvSpPr>
          <p:nvPr>
            <p:ph type="body" idx="1"/>
          </p:nvPr>
        </p:nvSpPr>
        <p:spPr>
          <a:xfrm>
            <a:off x="762000" y="1524000"/>
            <a:ext cx="8001000" cy="4171950"/>
          </a:xfrm>
        </p:spPr>
        <p:txBody>
          <a:bodyPr/>
          <a:lstStyle/>
          <a:p>
            <a:pPr marL="457200" lvl="0" indent="-457200">
              <a:spcBef>
                <a:spcPts val="1200"/>
              </a:spcBef>
              <a:buFont typeface="+mj-lt"/>
              <a:buAutoNum type="arabicPeriod"/>
            </a:pPr>
            <a:r>
              <a:rPr lang="en-US" sz="2200" dirty="0" smtClean="0"/>
              <a:t>T</a:t>
            </a:r>
            <a:r>
              <a:rPr lang="sq-AL" sz="2200" dirty="0" smtClean="0"/>
              <a:t>ổng </a:t>
            </a:r>
            <a:r>
              <a:rPr lang="en-US" sz="2200" dirty="0" err="1" smtClean="0"/>
              <a:t>kinh</a:t>
            </a:r>
            <a:r>
              <a:rPr lang="en-US" sz="2200" dirty="0" smtClean="0"/>
              <a:t> </a:t>
            </a:r>
            <a:r>
              <a:rPr lang="en-US" sz="2200" dirty="0" err="1" smtClean="0"/>
              <a:t>phí</a:t>
            </a:r>
            <a:r>
              <a:rPr lang="en-US" sz="2200" dirty="0" smtClean="0"/>
              <a:t> </a:t>
            </a:r>
            <a:r>
              <a:rPr lang="sq-AL" sz="2200" dirty="0" smtClean="0"/>
              <a:t>theo thiết kế ban đầu là 48.170.000 SDR</a:t>
            </a:r>
            <a:r>
              <a:rPr lang="en-US" sz="2200" dirty="0" smtClean="0"/>
              <a:t>*</a:t>
            </a:r>
            <a:r>
              <a:rPr lang="sq-AL" sz="2200" dirty="0" smtClean="0"/>
              <a:t> tương đương 84 triệu USD (ADB 74 triệu USD, Chính phủ Việt Nam 10 triệu  USD). </a:t>
            </a:r>
            <a:endParaRPr lang="en-US" sz="2200" dirty="0" smtClean="0"/>
          </a:p>
          <a:p>
            <a:pPr marL="457200" lvl="0" indent="-457200">
              <a:spcBef>
                <a:spcPts val="1200"/>
              </a:spcBef>
              <a:buFont typeface="+mj-lt"/>
              <a:buAutoNum type="arabicPeriod"/>
            </a:pPr>
            <a:r>
              <a:rPr lang="en-US" sz="2200" dirty="0" smtClean="0"/>
              <a:t>T</a:t>
            </a:r>
            <a:r>
              <a:rPr lang="sq-AL" sz="2200" dirty="0" smtClean="0"/>
              <a:t>ổng vốn của dự án theo kế hoạch tổng thể điều chỉnh, được Bộ NN &amp;PTNT phê duyệt (số 3559/QĐ-BNN-TC ngày 31/8/2017):</a:t>
            </a:r>
            <a:endParaRPr lang="en-US" sz="2200" dirty="0" smtClean="0"/>
          </a:p>
          <a:p>
            <a:pPr marL="857250" lvl="1" indent="-457200">
              <a:spcBef>
                <a:spcPts val="1200"/>
              </a:spcBef>
              <a:buFont typeface="+mj-lt"/>
              <a:buAutoNum type="arabicPeriod"/>
            </a:pPr>
            <a:r>
              <a:rPr lang="en-US" sz="2000" dirty="0" smtClean="0"/>
              <a:t>V</a:t>
            </a:r>
            <a:r>
              <a:rPr lang="sq-AL" sz="2000" dirty="0" smtClean="0"/>
              <a:t>ốn phi tín dụng (</a:t>
            </a:r>
            <a:r>
              <a:rPr lang="en-US" sz="2000" dirty="0" smtClean="0"/>
              <a:t>CPMU</a:t>
            </a:r>
            <a:r>
              <a:rPr lang="sq-AL" sz="2000" dirty="0" smtClean="0"/>
              <a:t> và </a:t>
            </a:r>
            <a:r>
              <a:rPr lang="en-US" sz="2000" dirty="0" err="1" smtClean="0"/>
              <a:t>các</a:t>
            </a:r>
            <a:r>
              <a:rPr lang="en-US" sz="2000" dirty="0" smtClean="0"/>
              <a:t> PPMU</a:t>
            </a:r>
            <a:r>
              <a:rPr lang="sq-AL" sz="2000" dirty="0" smtClean="0"/>
              <a:t>: 929</a:t>
            </a:r>
            <a:r>
              <a:rPr lang="en-US" sz="2000" dirty="0" smtClean="0"/>
              <a:t>,</a:t>
            </a:r>
            <a:r>
              <a:rPr lang="sq-AL" sz="2000" dirty="0" smtClean="0"/>
              <a:t>066 </a:t>
            </a:r>
            <a:r>
              <a:rPr lang="en-US" sz="2000" dirty="0" err="1" smtClean="0"/>
              <a:t>tỉ</a:t>
            </a:r>
            <a:r>
              <a:rPr lang="en-US" sz="2000" dirty="0" smtClean="0"/>
              <a:t> VND</a:t>
            </a:r>
            <a:r>
              <a:rPr lang="sq-AL" sz="2000" dirty="0" smtClean="0"/>
              <a:t> (ADB: 849</a:t>
            </a:r>
            <a:r>
              <a:rPr lang="en-US" sz="2000" dirty="0" smtClean="0"/>
              <a:t>,</a:t>
            </a:r>
            <a:r>
              <a:rPr lang="sq-AL" sz="2000" dirty="0" smtClean="0"/>
              <a:t>556 </a:t>
            </a:r>
            <a:r>
              <a:rPr lang="en-US" sz="2000" dirty="0" err="1" smtClean="0"/>
              <a:t>tỉ</a:t>
            </a:r>
            <a:r>
              <a:rPr lang="en-US" sz="2000" dirty="0" smtClean="0"/>
              <a:t> </a:t>
            </a:r>
            <a:r>
              <a:rPr lang="sq-AL" sz="2000" dirty="0" smtClean="0"/>
              <a:t>VN</a:t>
            </a:r>
            <a:r>
              <a:rPr lang="en-US" sz="2000" dirty="0" smtClean="0"/>
              <a:t>D</a:t>
            </a:r>
            <a:r>
              <a:rPr lang="sq-AL" sz="2000" dirty="0" smtClean="0"/>
              <a:t>, CPVN: 79</a:t>
            </a:r>
            <a:r>
              <a:rPr lang="en-US" sz="2000" dirty="0" smtClean="0"/>
              <a:t>,</a:t>
            </a:r>
            <a:r>
              <a:rPr lang="sq-AL" sz="2000" dirty="0" smtClean="0"/>
              <a:t>51</a:t>
            </a:r>
            <a:r>
              <a:rPr lang="en-US" sz="2000" dirty="0" smtClean="0"/>
              <a:t> </a:t>
            </a:r>
            <a:r>
              <a:rPr lang="en-US" sz="2000" dirty="0" err="1" smtClean="0"/>
              <a:t>tỉ</a:t>
            </a:r>
            <a:r>
              <a:rPr lang="sq-AL" sz="2000" dirty="0" smtClean="0"/>
              <a:t>VND);</a:t>
            </a:r>
            <a:endParaRPr lang="en-US" sz="2000" dirty="0" smtClean="0"/>
          </a:p>
          <a:p>
            <a:pPr marL="857250" lvl="1" indent="-457200">
              <a:spcBef>
                <a:spcPts val="1200"/>
              </a:spcBef>
              <a:buFont typeface="+mj-lt"/>
              <a:buAutoNum type="arabicPeriod"/>
            </a:pPr>
            <a:r>
              <a:rPr lang="en-US" sz="2000" dirty="0" smtClean="0"/>
              <a:t>V</a:t>
            </a:r>
            <a:r>
              <a:rPr lang="sq-AL" sz="2000" dirty="0" smtClean="0"/>
              <a:t>ốn tín dụng các định chế tài chính (Ngân hàng NN &amp;PTNT, Ngân hàng hợp tác xã</a:t>
            </a:r>
            <a:r>
              <a:rPr lang="en-US" sz="2000" dirty="0" smtClean="0"/>
              <a:t>, </a:t>
            </a:r>
            <a:r>
              <a:rPr lang="en-US" sz="2000" dirty="0" err="1" smtClean="0"/>
              <a:t>Ngân</a:t>
            </a:r>
            <a:r>
              <a:rPr lang="en-US" sz="2000" dirty="0" smtClean="0"/>
              <a:t> </a:t>
            </a:r>
            <a:r>
              <a:rPr lang="en-US" sz="2000" dirty="0" err="1" smtClean="0"/>
              <a:t>hàng</a:t>
            </a:r>
            <a:r>
              <a:rPr lang="en-US" sz="2000" dirty="0" smtClean="0"/>
              <a:t> CS-XH</a:t>
            </a:r>
            <a:r>
              <a:rPr lang="sq-AL" sz="2000" dirty="0" smtClean="0"/>
              <a:t>) thực hiện: 805</a:t>
            </a:r>
            <a:r>
              <a:rPr lang="en-US" sz="2000" dirty="0" smtClean="0"/>
              <a:t>,</a:t>
            </a:r>
            <a:r>
              <a:rPr lang="sq-AL" sz="2000" dirty="0" smtClean="0"/>
              <a:t>419 t</a:t>
            </a:r>
            <a:r>
              <a:rPr lang="en-US" sz="2000" dirty="0" smtClean="0"/>
              <a:t>ỉ</a:t>
            </a:r>
            <a:r>
              <a:rPr lang="sq-AL" sz="2000" dirty="0" smtClean="0"/>
              <a:t> VND (ADB: 664</a:t>
            </a:r>
            <a:r>
              <a:rPr lang="en-US" sz="2000" dirty="0" smtClean="0"/>
              <a:t>,</a:t>
            </a:r>
            <a:r>
              <a:rPr lang="sq-AL" sz="2000" dirty="0" smtClean="0"/>
              <a:t>929 t</a:t>
            </a:r>
            <a:r>
              <a:rPr lang="en-US" sz="2000" dirty="0" smtClean="0"/>
              <a:t>ỉ </a:t>
            </a:r>
            <a:r>
              <a:rPr lang="sq-AL" sz="2000" dirty="0" smtClean="0"/>
              <a:t>VN</a:t>
            </a:r>
            <a:r>
              <a:rPr lang="en-US" sz="2000" dirty="0" smtClean="0"/>
              <a:t>D</a:t>
            </a:r>
            <a:r>
              <a:rPr lang="sq-AL" sz="2000" dirty="0" smtClean="0"/>
              <a:t>, CPVN: 140</a:t>
            </a:r>
            <a:r>
              <a:rPr lang="en-US" sz="2000" dirty="0" smtClean="0"/>
              <a:t>,</a:t>
            </a:r>
            <a:r>
              <a:rPr lang="sq-AL" sz="2000" dirty="0" smtClean="0"/>
              <a:t>49 t</a:t>
            </a:r>
            <a:r>
              <a:rPr lang="en-US" sz="2000" dirty="0" smtClean="0"/>
              <a:t>ỉ</a:t>
            </a:r>
            <a:r>
              <a:rPr lang="sq-AL" sz="2000" dirty="0" smtClean="0"/>
              <a:t> VND);</a:t>
            </a:r>
            <a:endParaRPr lang="en-US" sz="2000" dirty="0" smtClean="0"/>
          </a:p>
          <a:p>
            <a:pPr>
              <a:buNone/>
            </a:pPr>
            <a:r>
              <a:rPr lang="en-US" sz="2400" dirty="0" smtClean="0"/>
              <a:t>*</a:t>
            </a:r>
            <a:r>
              <a:rPr lang="en-US" sz="2400" b="1" dirty="0" smtClean="0"/>
              <a:t> </a:t>
            </a:r>
            <a:r>
              <a:rPr lang="en-US" sz="2000" dirty="0" smtClean="0">
                <a:solidFill>
                  <a:srgbClr val="000099"/>
                </a:solidFill>
              </a:rPr>
              <a:t>SDR: Special Drawing Right (</a:t>
            </a:r>
            <a:r>
              <a:rPr lang="en-US" sz="2000" dirty="0" err="1" smtClean="0">
                <a:solidFill>
                  <a:srgbClr val="000099"/>
                </a:solidFill>
              </a:rPr>
              <a:t>Quyền</a:t>
            </a:r>
            <a:r>
              <a:rPr lang="en-US" sz="2000" dirty="0" smtClean="0">
                <a:solidFill>
                  <a:srgbClr val="000099"/>
                </a:solidFill>
              </a:rPr>
              <a:t> </a:t>
            </a:r>
            <a:r>
              <a:rPr lang="en-US" sz="2000" dirty="0" err="1" smtClean="0">
                <a:solidFill>
                  <a:srgbClr val="000099"/>
                </a:solidFill>
              </a:rPr>
              <a:t>Rút</a:t>
            </a:r>
            <a:r>
              <a:rPr lang="en-US" sz="2000" dirty="0" smtClean="0">
                <a:solidFill>
                  <a:srgbClr val="000099"/>
                </a:solidFill>
              </a:rPr>
              <a:t> </a:t>
            </a:r>
            <a:r>
              <a:rPr lang="en-US" sz="2000" dirty="0" err="1" smtClean="0">
                <a:solidFill>
                  <a:srgbClr val="000099"/>
                </a:solidFill>
              </a:rPr>
              <a:t>Vốn</a:t>
            </a:r>
            <a:r>
              <a:rPr lang="en-US" sz="2000" dirty="0" smtClean="0">
                <a:solidFill>
                  <a:srgbClr val="000099"/>
                </a:solidFill>
              </a:rPr>
              <a:t> </a:t>
            </a:r>
            <a:r>
              <a:rPr lang="en-US" sz="2000" dirty="0" err="1" smtClean="0">
                <a:solidFill>
                  <a:srgbClr val="000099"/>
                </a:solidFill>
              </a:rPr>
              <a:t>Đặc</a:t>
            </a:r>
            <a:r>
              <a:rPr lang="en-US" sz="2000" dirty="0" smtClean="0">
                <a:solidFill>
                  <a:srgbClr val="000099"/>
                </a:solidFill>
              </a:rPr>
              <a:t> </a:t>
            </a:r>
            <a:r>
              <a:rPr lang="en-US" sz="2000" dirty="0" err="1" smtClean="0">
                <a:solidFill>
                  <a:srgbClr val="000099"/>
                </a:solidFill>
              </a:rPr>
              <a:t>Biệt</a:t>
            </a:r>
            <a:r>
              <a:rPr lang="en-US" sz="2000" dirty="0" smtClean="0">
                <a:solidFill>
                  <a:srgbClr val="000099"/>
                </a:solidFill>
              </a:rPr>
              <a:t>), </a:t>
            </a:r>
            <a:r>
              <a:rPr lang="en-US" sz="2000" dirty="0" err="1" smtClean="0">
                <a:solidFill>
                  <a:srgbClr val="000099"/>
                </a:solidFill>
              </a:rPr>
              <a:t>là</a:t>
            </a:r>
            <a:r>
              <a:rPr lang="en-US" sz="2000" dirty="0" smtClean="0">
                <a:solidFill>
                  <a:srgbClr val="000099"/>
                </a:solidFill>
              </a:rPr>
              <a:t> </a:t>
            </a:r>
            <a:r>
              <a:rPr lang="en-US" sz="2000" dirty="0" err="1" smtClean="0">
                <a:solidFill>
                  <a:srgbClr val="000099"/>
                </a:solidFill>
              </a:rPr>
              <a:t>một</a:t>
            </a:r>
            <a:r>
              <a:rPr lang="en-US" sz="2000" dirty="0" smtClean="0">
                <a:solidFill>
                  <a:srgbClr val="000099"/>
                </a:solidFill>
              </a:rPr>
              <a:t> </a:t>
            </a:r>
            <a:r>
              <a:rPr lang="en-US" sz="2000" dirty="0" err="1" smtClean="0">
                <a:solidFill>
                  <a:srgbClr val="000099"/>
                </a:solidFill>
              </a:rPr>
              <a:t>dạng</a:t>
            </a:r>
            <a:r>
              <a:rPr lang="en-US" sz="2000" dirty="0" smtClean="0">
                <a:solidFill>
                  <a:srgbClr val="000099"/>
                </a:solidFill>
              </a:rPr>
              <a:t> </a:t>
            </a:r>
            <a:r>
              <a:rPr lang="en-US" sz="2000" dirty="0" err="1" smtClean="0">
                <a:solidFill>
                  <a:srgbClr val="000099"/>
                </a:solidFill>
              </a:rPr>
              <a:t>tiền</a:t>
            </a:r>
            <a:r>
              <a:rPr lang="en-US" sz="2000" dirty="0" smtClean="0">
                <a:solidFill>
                  <a:srgbClr val="000099"/>
                </a:solidFill>
              </a:rPr>
              <a:t> </a:t>
            </a:r>
            <a:r>
              <a:rPr lang="en-US" sz="2000" dirty="0" err="1" smtClean="0">
                <a:solidFill>
                  <a:srgbClr val="000099"/>
                </a:solidFill>
              </a:rPr>
              <a:t>dự</a:t>
            </a:r>
            <a:r>
              <a:rPr lang="en-US" sz="2000" dirty="0" smtClean="0">
                <a:solidFill>
                  <a:srgbClr val="000099"/>
                </a:solidFill>
              </a:rPr>
              <a:t> </a:t>
            </a:r>
            <a:r>
              <a:rPr lang="en-US" sz="2000" dirty="0" err="1" smtClean="0">
                <a:solidFill>
                  <a:srgbClr val="000099"/>
                </a:solidFill>
              </a:rPr>
              <a:t>trữ</a:t>
            </a:r>
            <a:r>
              <a:rPr lang="en-US" sz="2000" dirty="0" smtClean="0">
                <a:solidFill>
                  <a:srgbClr val="000099"/>
                </a:solidFill>
              </a:rPr>
              <a:t> </a:t>
            </a:r>
            <a:r>
              <a:rPr lang="en-US" sz="2000" dirty="0" err="1" smtClean="0">
                <a:solidFill>
                  <a:srgbClr val="000099"/>
                </a:solidFill>
              </a:rPr>
              <a:t>quốc</a:t>
            </a:r>
            <a:r>
              <a:rPr lang="en-US" sz="2000" dirty="0" smtClean="0">
                <a:solidFill>
                  <a:srgbClr val="000099"/>
                </a:solidFill>
              </a:rPr>
              <a:t> </a:t>
            </a:r>
            <a:r>
              <a:rPr lang="en-US" sz="2000" dirty="0" err="1" smtClean="0">
                <a:solidFill>
                  <a:srgbClr val="000099"/>
                </a:solidFill>
              </a:rPr>
              <a:t>tế</a:t>
            </a:r>
            <a:r>
              <a:rPr lang="en-US" sz="2000" dirty="0" smtClean="0">
                <a:solidFill>
                  <a:srgbClr val="000099"/>
                </a:solidFill>
              </a:rPr>
              <a:t>, </a:t>
            </a:r>
            <a:r>
              <a:rPr lang="en-US" sz="2000" dirty="0" err="1" smtClean="0">
                <a:solidFill>
                  <a:srgbClr val="000099"/>
                </a:solidFill>
              </a:rPr>
              <a:t>được</a:t>
            </a:r>
            <a:r>
              <a:rPr lang="en-US" sz="2000" dirty="0" smtClean="0">
                <a:solidFill>
                  <a:srgbClr val="000099"/>
                </a:solidFill>
              </a:rPr>
              <a:t> IMF </a:t>
            </a:r>
            <a:r>
              <a:rPr lang="en-US" sz="2000" dirty="0" err="1" smtClean="0">
                <a:solidFill>
                  <a:srgbClr val="000099"/>
                </a:solidFill>
              </a:rPr>
              <a:t>tạo</a:t>
            </a:r>
            <a:r>
              <a:rPr lang="en-US" sz="2000" dirty="0" smtClean="0">
                <a:solidFill>
                  <a:srgbClr val="000099"/>
                </a:solidFill>
              </a:rPr>
              <a:t> </a:t>
            </a:r>
            <a:r>
              <a:rPr lang="en-US" sz="2000" dirty="0" err="1" smtClean="0">
                <a:solidFill>
                  <a:srgbClr val="000099"/>
                </a:solidFill>
              </a:rPr>
              <a:t>ra</a:t>
            </a:r>
            <a:r>
              <a:rPr lang="en-US" sz="2000" dirty="0" smtClean="0">
                <a:solidFill>
                  <a:srgbClr val="000099"/>
                </a:solidFill>
              </a:rPr>
              <a:t>, </a:t>
            </a:r>
            <a:r>
              <a:rPr lang="en-US" sz="2000" dirty="0" err="1" smtClean="0">
                <a:solidFill>
                  <a:srgbClr val="000099"/>
                </a:solidFill>
              </a:rPr>
              <a:t>trong</a:t>
            </a:r>
            <a:r>
              <a:rPr lang="en-US" sz="2000" dirty="0" smtClean="0">
                <a:solidFill>
                  <a:srgbClr val="000099"/>
                </a:solidFill>
              </a:rPr>
              <a:t> </a:t>
            </a:r>
            <a:r>
              <a:rPr lang="en-US" sz="2000" dirty="0" err="1" smtClean="0">
                <a:solidFill>
                  <a:srgbClr val="000099"/>
                </a:solidFill>
              </a:rPr>
              <a:t>rổ</a:t>
            </a:r>
            <a:r>
              <a:rPr lang="en-US" sz="2000" dirty="0" smtClean="0">
                <a:solidFill>
                  <a:srgbClr val="000099"/>
                </a:solidFill>
              </a:rPr>
              <a:t> SDR </a:t>
            </a:r>
            <a:r>
              <a:rPr lang="en-US" sz="2000" dirty="0" err="1" smtClean="0">
                <a:solidFill>
                  <a:srgbClr val="000099"/>
                </a:solidFill>
              </a:rPr>
              <a:t>có</a:t>
            </a:r>
            <a:r>
              <a:rPr lang="en-US" sz="2000" dirty="0" smtClean="0">
                <a:solidFill>
                  <a:srgbClr val="000099"/>
                </a:solidFill>
              </a:rPr>
              <a:t> Euro, </a:t>
            </a:r>
            <a:r>
              <a:rPr lang="en-US" sz="2000" dirty="0" err="1" smtClean="0">
                <a:solidFill>
                  <a:srgbClr val="000099"/>
                </a:solidFill>
              </a:rPr>
              <a:t>Bảng</a:t>
            </a:r>
            <a:r>
              <a:rPr lang="en-US" sz="2000" dirty="0" smtClean="0">
                <a:solidFill>
                  <a:srgbClr val="000099"/>
                </a:solidFill>
              </a:rPr>
              <a:t> </a:t>
            </a:r>
            <a:r>
              <a:rPr lang="en-US" sz="2000" dirty="0" err="1" smtClean="0">
                <a:solidFill>
                  <a:srgbClr val="000099"/>
                </a:solidFill>
              </a:rPr>
              <a:t>Anh</a:t>
            </a:r>
            <a:r>
              <a:rPr lang="en-US" sz="2000" dirty="0" smtClean="0">
                <a:solidFill>
                  <a:srgbClr val="000099"/>
                </a:solidFill>
              </a:rPr>
              <a:t>, Yen </a:t>
            </a:r>
            <a:r>
              <a:rPr lang="en-US" sz="2000" dirty="0" err="1" smtClean="0">
                <a:solidFill>
                  <a:srgbClr val="000099"/>
                </a:solidFill>
              </a:rPr>
              <a:t>Nhật</a:t>
            </a:r>
            <a:r>
              <a:rPr lang="en-US" sz="2000" dirty="0" smtClean="0">
                <a:solidFill>
                  <a:srgbClr val="000099"/>
                </a:solidFill>
              </a:rPr>
              <a:t>, </a:t>
            </a:r>
            <a:r>
              <a:rPr lang="en-US" sz="2000" dirty="0" err="1" smtClean="0">
                <a:solidFill>
                  <a:srgbClr val="000099"/>
                </a:solidFill>
              </a:rPr>
              <a:t>và</a:t>
            </a:r>
            <a:r>
              <a:rPr lang="en-US" sz="2000" dirty="0" smtClean="0">
                <a:solidFill>
                  <a:srgbClr val="000099"/>
                </a:solidFill>
              </a:rPr>
              <a:t> USD.</a:t>
            </a:r>
          </a:p>
          <a:p>
            <a:pPr>
              <a:buNone/>
            </a:pPr>
            <a:r>
              <a:rPr lang="en-US" sz="2400" dirty="0" smtClean="0"/>
              <a:t> </a:t>
            </a:r>
          </a:p>
          <a:p>
            <a:pPr marL="457200" indent="-457200">
              <a:spcBef>
                <a:spcPts val="1200"/>
              </a:spcBef>
              <a:buFont typeface="+mj-lt"/>
              <a:buAutoNum type="arabicPeriod"/>
            </a:pPr>
            <a:endParaRPr lang="en-US" sz="22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6</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smtClean="0">
                <a:solidFill>
                  <a:srgbClr val="000099"/>
                </a:solidFill>
                <a:latin typeface="Arial" pitchFamily="34" charset="0"/>
              </a:rPr>
              <a:t>MỤC TIÊU TỔNG THỂ</a:t>
            </a:r>
          </a:p>
        </p:txBody>
      </p:sp>
      <p:sp>
        <p:nvSpPr>
          <p:cNvPr id="25605" name="Rectangle 3"/>
          <p:cNvSpPr>
            <a:spLocks noGrp="1" noChangeArrowheads="1"/>
          </p:cNvSpPr>
          <p:nvPr>
            <p:ph type="body" idx="1"/>
          </p:nvPr>
        </p:nvSpPr>
        <p:spPr>
          <a:xfrm>
            <a:off x="762000" y="1524000"/>
            <a:ext cx="7696200" cy="4171950"/>
          </a:xfrm>
        </p:spPr>
        <p:txBody>
          <a:bodyPr/>
          <a:lstStyle/>
          <a:p>
            <a:pPr marL="457200" indent="-457200">
              <a:spcBef>
                <a:spcPts val="1200"/>
              </a:spcBef>
              <a:buFont typeface="+mj-lt"/>
              <a:buAutoNum type="arabicPeriod"/>
            </a:pPr>
            <a:r>
              <a:rPr lang="sq-AL" sz="2000" dirty="0" smtClean="0"/>
              <a:t>Xây dựng một nền sản xuất nông nghiệp bền vững, hiệu quả và thân thiện với môi trường thông qua việc xây dựng/nhân rộng các mô hình nghiên cứu và chuyển giao công nghệ sản xuất nông nghiệp giảm phát thải khí nhà kính và ứng phó/giảm thiểu tác động của biến đổi khí hậu, sử dụng hiệu quả tài nguyên thiên nhiên, phế phụ phẩm trong nông nghiệp, quản lý hiệu quả các hoạt động chế biến, bảo quản sau thu hoạch nông sản. </a:t>
            </a:r>
            <a:endParaRPr lang="en-US" sz="2000" dirty="0" smtClean="0"/>
          </a:p>
          <a:p>
            <a:pPr marL="457200" indent="-457200">
              <a:spcBef>
                <a:spcPts val="1200"/>
              </a:spcBef>
              <a:buFont typeface="+mj-lt"/>
              <a:buAutoNum type="arabicPeriod"/>
            </a:pPr>
            <a:r>
              <a:rPr lang="sq-AL" sz="2000" dirty="0" smtClean="0"/>
              <a:t>Giảm thiểu ô nhiễm môi trường do chất thải nông nghiệp thông qua mở rộng và phát triển chương trình khí sinh học từ quy mô nhỏ hộ gia đình đến quy mô vừa và lớn tạo nguồn năng lượng sạch; cải thiện sinh kế và nâng cao chất lượng cuộc sống của người dân nông thôn.</a:t>
            </a:r>
            <a:endParaRPr lang="en-US" sz="2000" dirty="0" smtClean="0"/>
          </a:p>
          <a:p>
            <a:pPr marL="457200" lvl="0" indent="-457200">
              <a:spcBef>
                <a:spcPts val="1200"/>
              </a:spcBef>
              <a:buFont typeface="+mj-lt"/>
              <a:buAutoNum type="arabicPeriod"/>
            </a:pPr>
            <a:endParaRPr lang="en-US" sz="2400" dirty="0" smtClean="0"/>
          </a:p>
          <a:p>
            <a:pPr>
              <a:buNone/>
            </a:pPr>
            <a:r>
              <a:rPr lang="en-US" sz="2400" dirty="0" smtClean="0"/>
              <a:t> </a:t>
            </a:r>
          </a:p>
          <a:p>
            <a:pPr marL="457200" indent="-457200">
              <a:spcBef>
                <a:spcPts val="1200"/>
              </a:spcBef>
              <a:buFont typeface="+mj-lt"/>
              <a:buAutoNum type="arabicPeriod"/>
            </a:pPr>
            <a:endParaRPr lang="en-US" sz="22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7</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smtClean="0">
                <a:solidFill>
                  <a:srgbClr val="000099"/>
                </a:solidFill>
                <a:latin typeface="Arial" pitchFamily="34" charset="0"/>
              </a:rPr>
              <a:t>MỤC TIÊU CỤ THỂ</a:t>
            </a:r>
          </a:p>
        </p:txBody>
      </p:sp>
      <p:sp>
        <p:nvSpPr>
          <p:cNvPr id="25605" name="Rectangle 3"/>
          <p:cNvSpPr>
            <a:spLocks noGrp="1" noChangeArrowheads="1"/>
          </p:cNvSpPr>
          <p:nvPr>
            <p:ph type="body" idx="1"/>
          </p:nvPr>
        </p:nvSpPr>
        <p:spPr>
          <a:xfrm>
            <a:off x="762000" y="1447800"/>
            <a:ext cx="7848600" cy="4171950"/>
          </a:xfrm>
        </p:spPr>
        <p:txBody>
          <a:bodyPr/>
          <a:lstStyle/>
          <a:p>
            <a:pPr marL="457200" indent="-457200">
              <a:spcBef>
                <a:spcPts val="1200"/>
              </a:spcBef>
              <a:buFont typeface="+mj-lt"/>
              <a:buAutoNum type="arabicPeriod"/>
            </a:pPr>
            <a:r>
              <a:rPr lang="en-US" sz="2000" dirty="0" smtClean="0"/>
              <a:t>Q</a:t>
            </a:r>
            <a:r>
              <a:rPr lang="sq-AL" sz="2000" dirty="0" smtClean="0"/>
              <a:t>uản lý chất thải chăn nuôi, phế phụ phẩm trong sản xuất </a:t>
            </a:r>
            <a:r>
              <a:rPr lang="en-US" sz="2000" dirty="0" smtClean="0"/>
              <a:t>KSH</a:t>
            </a:r>
            <a:r>
              <a:rPr lang="sq-AL" sz="2000" dirty="0" smtClean="0"/>
              <a:t> được cải thiện một bước; giảm ô nhiễm môi trường; góp phần phát triển chăn nuôi nông hộ và trang trại bền vững; tạo nguồn năng lượng sạch; cải thiện sinh kế và nâng cao chất lượng đời sống của người dân nông thôn; tạo nguồn thu từ dự án CDM;</a:t>
            </a:r>
            <a:endParaRPr lang="en-US" sz="2000" dirty="0" smtClean="0"/>
          </a:p>
          <a:p>
            <a:pPr marL="457200" indent="-457200">
              <a:spcBef>
                <a:spcPts val="1200"/>
              </a:spcBef>
              <a:buFont typeface="+mj-lt"/>
              <a:buAutoNum type="arabicPeriod"/>
            </a:pPr>
            <a:r>
              <a:rPr lang="sq-AL" sz="2000" dirty="0" smtClean="0"/>
              <a:t>Ứng dụng công nghệ sản xuất nông nghiệp các bon thấp đã được khẳng định hiệu quả trên thế giới, thử nghiệm trong điều kiện Việt Nam và nhân rộng có chọn lọc các mô hình về trồng trọt, chăn nuôi và nuôi trồng thủy sản nhằm nâng cao hiệu quả kinh tế, ứng phó/giảm thiểu tác động của biến đổi khí hậu và giảm phát thải khí nhà kính. </a:t>
            </a:r>
            <a:endParaRPr lang="en-US" sz="2000" dirty="0" smtClean="0"/>
          </a:p>
          <a:p>
            <a:pPr marL="457200" indent="-457200">
              <a:spcBef>
                <a:spcPts val="1200"/>
              </a:spcBef>
              <a:buFont typeface="+mj-lt"/>
              <a:buAutoNum type="arabicPeriod"/>
            </a:pPr>
            <a:r>
              <a:rPr lang="en-US" sz="2000" dirty="0" smtClean="0"/>
              <a:t>Q</a:t>
            </a:r>
            <a:r>
              <a:rPr lang="sq-AL" sz="2000" dirty="0" smtClean="0"/>
              <a:t>uản lý toàn diện chất thải chăn nuôi nhằm: (i) Chuyển đổi ít nhất 70% lượng chất thải chăn nuôi để làm phân bón hữu cơ; (ii) Sử dụng tối thiểu 80% lượng khí ga sinh ra từ các công trình khí sinh học; (iii) Giảm thời gian lao động của phụ nữ và trẻ em xuống từ 1,8 – 2 giờ/ ngày. </a:t>
            </a:r>
            <a:endParaRPr lang="en-US" sz="2000" dirty="0" smtClean="0"/>
          </a:p>
          <a:p>
            <a:pPr marL="457200" indent="-457200">
              <a:spcBef>
                <a:spcPts val="1200"/>
              </a:spcBef>
              <a:buFont typeface="+mj-lt"/>
              <a:buAutoNum type="arabicPeriod"/>
            </a:pPr>
            <a:endParaRPr lang="en-US" sz="2000" dirty="0" smtClean="0"/>
          </a:p>
          <a:p>
            <a:pPr marL="457200" indent="-457200">
              <a:spcBef>
                <a:spcPts val="1200"/>
              </a:spcBef>
              <a:buFont typeface="+mj-lt"/>
              <a:buAutoNum type="arabicPeriod"/>
            </a:pPr>
            <a:endParaRPr lang="en-US" sz="2000" dirty="0" smtClean="0"/>
          </a:p>
          <a:p>
            <a:pPr>
              <a:buNone/>
            </a:pPr>
            <a:r>
              <a:rPr lang="en-US" sz="2400" dirty="0" smtClean="0"/>
              <a:t> </a:t>
            </a:r>
          </a:p>
          <a:p>
            <a:pPr marL="457200" indent="-457200">
              <a:spcBef>
                <a:spcPts val="1200"/>
              </a:spcBef>
              <a:buFont typeface="+mj-lt"/>
              <a:buAutoNum type="arabicPeriod"/>
            </a:pPr>
            <a:endParaRPr lang="en-US" sz="22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15-Jan-18</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8</a:t>
            </a:fld>
            <a:endParaRPr lang="en-US" smtClean="0">
              <a:solidFill>
                <a:srgbClr val="0070C0"/>
              </a:solidFill>
              <a:latin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a:effectLst/>
        </p:spPr>
      </p:pic>
      <p:sp>
        <p:nvSpPr>
          <p:cNvPr id="7" name="Rectangle 2"/>
          <p:cNvSpPr>
            <a:spLocks noGrp="1" noChangeArrowheads="1"/>
          </p:cNvSpPr>
          <p:nvPr>
            <p:ph type="ctrTitle"/>
          </p:nvPr>
        </p:nvSpPr>
        <p:spPr>
          <a:xfrm>
            <a:off x="0" y="0"/>
            <a:ext cx="9144000" cy="1295400"/>
          </a:xfrm>
        </p:spPr>
        <p:txBody>
          <a:bodyPr/>
          <a:lstStyle/>
          <a:p>
            <a:pPr algn="ctr"/>
            <a:r>
              <a:rPr lang="en-US" sz="4000" b="1" dirty="0" smtClean="0">
                <a:solidFill>
                  <a:srgbClr val="0070C0"/>
                </a:solidFill>
                <a:latin typeface="Arial" pitchFamily="34" charset="0"/>
                <a:cs typeface="Arial" pitchFamily="34" charset="0"/>
              </a:rPr>
              <a:t>KẾT QUẢ HOẠT ĐỘNG TƯ VẤN 2017</a:t>
            </a:r>
            <a:endParaRPr lang="en-US" b="1" dirty="0" smtClean="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15-Jan-18</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9</a:t>
            </a:fld>
            <a:endParaRPr lang="en-US" smtClean="0">
              <a:latin typeface="Arial" pitchFamily="34" charset="0"/>
            </a:endParaRPr>
          </a:p>
        </p:txBody>
      </p:sp>
      <p:sp>
        <p:nvSpPr>
          <p:cNvPr id="25604" name="Rectangle 2"/>
          <p:cNvSpPr>
            <a:spLocks noGrp="1" noChangeArrowheads="1"/>
          </p:cNvSpPr>
          <p:nvPr>
            <p:ph type="title"/>
          </p:nvPr>
        </p:nvSpPr>
        <p:spPr>
          <a:xfrm>
            <a:off x="0" y="228600"/>
            <a:ext cx="9144000" cy="685800"/>
          </a:xfrm>
        </p:spPr>
        <p:txBody>
          <a:bodyPr/>
          <a:lstStyle/>
          <a:p>
            <a:pPr algn="ctr"/>
            <a:r>
              <a:rPr lang="en-US" sz="3000" dirty="0" err="1" smtClean="0">
                <a:solidFill>
                  <a:srgbClr val="000099"/>
                </a:solidFill>
                <a:latin typeface="Arial" pitchFamily="34" charset="0"/>
              </a:rPr>
              <a:t>Kết</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quả</a:t>
            </a:r>
            <a:r>
              <a:rPr lang="en-US" sz="3000" dirty="0" smtClean="0">
                <a:solidFill>
                  <a:srgbClr val="000099"/>
                </a:solidFill>
                <a:latin typeface="Arial" pitchFamily="34" charset="0"/>
              </a:rPr>
              <a:t> 2017: </a:t>
            </a:r>
            <a:r>
              <a:rPr lang="en-US" sz="3000" dirty="0" err="1" smtClean="0">
                <a:solidFill>
                  <a:srgbClr val="000099"/>
                </a:solidFill>
                <a:latin typeface="Arial" pitchFamily="34" charset="0"/>
              </a:rPr>
              <a:t>Hợp</a:t>
            </a:r>
            <a:r>
              <a:rPr lang="en-US" sz="3000" dirty="0" smtClean="0">
                <a:solidFill>
                  <a:srgbClr val="000099"/>
                </a:solidFill>
                <a:latin typeface="Arial" pitchFamily="34" charset="0"/>
              </a:rPr>
              <a:t> </a:t>
            </a:r>
            <a:r>
              <a:rPr lang="en-US" sz="3000" dirty="0" err="1" smtClean="0">
                <a:solidFill>
                  <a:srgbClr val="000099"/>
                </a:solidFill>
                <a:latin typeface="Arial" pitchFamily="34" charset="0"/>
              </a:rPr>
              <a:t>phần</a:t>
            </a:r>
            <a:r>
              <a:rPr lang="en-US" sz="3000" dirty="0" smtClean="0">
                <a:solidFill>
                  <a:srgbClr val="000099"/>
                </a:solidFill>
                <a:latin typeface="Arial" pitchFamily="34" charset="0"/>
              </a:rPr>
              <a:t> 1</a:t>
            </a:r>
          </a:p>
        </p:txBody>
      </p:sp>
      <p:sp>
        <p:nvSpPr>
          <p:cNvPr id="25605" name="Rectangle 3"/>
          <p:cNvSpPr>
            <a:spLocks noGrp="1" noChangeArrowheads="1"/>
          </p:cNvSpPr>
          <p:nvPr>
            <p:ph type="body" idx="1"/>
          </p:nvPr>
        </p:nvSpPr>
        <p:spPr>
          <a:xfrm>
            <a:off x="762000" y="1600200"/>
            <a:ext cx="7848600" cy="4171950"/>
          </a:xfrm>
        </p:spPr>
        <p:txBody>
          <a:bodyPr/>
          <a:lstStyle/>
          <a:p>
            <a:pPr marL="457200" indent="-457200">
              <a:spcBef>
                <a:spcPts val="1200"/>
              </a:spcBef>
              <a:buFont typeface="+mj-lt"/>
              <a:buAutoNum type="arabicPeriod"/>
            </a:pPr>
            <a:r>
              <a:rPr lang="en-US" sz="2000" dirty="0" err="1" smtClean="0">
                <a:latin typeface="Arial" pitchFamily="34" charset="0"/>
                <a:cs typeface="Arial" pitchFamily="34" charset="0"/>
              </a:rPr>
              <a:t>Hỗ</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KSH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4,62 </a:t>
            </a:r>
            <a:r>
              <a:rPr lang="en-US" sz="2000" dirty="0" err="1" smtClean="0">
                <a:latin typeface="Arial" pitchFamily="34" charset="0"/>
                <a:cs typeface="Arial" pitchFamily="34" charset="0"/>
              </a:rPr>
              <a:t>tấn</a:t>
            </a:r>
            <a:r>
              <a:rPr lang="en-US" sz="2000" dirty="0" smtClean="0">
                <a:latin typeface="Arial" pitchFamily="34" charset="0"/>
                <a:cs typeface="Arial" pitchFamily="34" charset="0"/>
              </a:rPr>
              <a:t> CO2e/</a:t>
            </a:r>
            <a:r>
              <a:rPr lang="en-US" sz="2000" dirty="0" err="1" smtClean="0">
                <a:latin typeface="Arial" pitchFamily="34" charset="0"/>
                <a:cs typeface="Arial" pitchFamily="34" charset="0"/>
              </a:rPr>
              <a:t>năm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KNK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hầm</a:t>
            </a:r>
            <a:r>
              <a:rPr lang="en-US" sz="2000" dirty="0" smtClean="0">
                <a:latin typeface="Arial" pitchFamily="34" charset="0"/>
                <a:cs typeface="Arial" pitchFamily="34" charset="0"/>
              </a:rPr>
              <a:t> KSH </a:t>
            </a:r>
            <a:r>
              <a:rPr lang="en-US" sz="2000" dirty="0" err="1" smtClean="0">
                <a:latin typeface="Arial" pitchFamily="34" charset="0"/>
                <a:cs typeface="Arial" pitchFamily="34" charset="0"/>
              </a:rPr>
              <a:t>thuộc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án</a:t>
            </a:r>
            <a:r>
              <a:rPr lang="en-US" sz="2000" dirty="0" smtClean="0">
                <a:latin typeface="Arial" pitchFamily="34" charset="0"/>
                <a:cs typeface="Arial" pitchFamily="34" charset="0"/>
              </a:rPr>
              <a:t> LCASP </a:t>
            </a:r>
            <a:r>
              <a:rPr lang="en-US" sz="2000" dirty="0" err="1" smtClean="0">
                <a:latin typeface="Arial" pitchFamily="34" charset="0"/>
                <a:cs typeface="Arial" pitchFamily="34" charset="0"/>
              </a:rPr>
              <a:t>đến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tháng</a:t>
            </a:r>
            <a:r>
              <a:rPr lang="en-US" sz="2000" dirty="0" smtClean="0">
                <a:latin typeface="Arial" pitchFamily="34" charset="0"/>
                <a:cs typeface="Arial" pitchFamily="34" charset="0"/>
              </a:rPr>
              <a:t> 6/2017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204.162,42 </a:t>
            </a:r>
            <a:r>
              <a:rPr lang="en-US" sz="2000" dirty="0" err="1" smtClean="0">
                <a:latin typeface="Arial" pitchFamily="34" charset="0"/>
                <a:cs typeface="Arial" pitchFamily="34" charset="0"/>
              </a:rPr>
              <a:t>tấn</a:t>
            </a:r>
            <a:r>
              <a:rPr lang="en-US" sz="2000" dirty="0" smtClean="0">
                <a:latin typeface="Arial" pitchFamily="34" charset="0"/>
                <a:cs typeface="Arial" pitchFamily="34" charset="0"/>
              </a:rPr>
              <a:t> CO2e (</a:t>
            </a:r>
            <a:r>
              <a:rPr lang="en-US" sz="2000" dirty="0" err="1" smtClean="0">
                <a:latin typeface="Arial" pitchFamily="34" charset="0"/>
                <a:cs typeface="Arial" pitchFamily="34" charset="0"/>
              </a:rPr>
              <a:t>Hỗ</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việc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CER </a:t>
            </a: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KSH) </a:t>
            </a:r>
          </a:p>
          <a:p>
            <a:pPr marL="457200" indent="-457200">
              <a:spcBef>
                <a:spcPts val="1200"/>
              </a:spcBef>
              <a:buFont typeface="+mj-lt"/>
              <a:buAutoNum type="arabicPeriod"/>
            </a:pPr>
            <a:r>
              <a:rPr lang="en-US" sz="2000" dirty="0" err="1" smtClean="0">
                <a:latin typeface="Arial" pitchFamily="34" charset="0"/>
                <a:cs typeface="Arial" pitchFamily="34" charset="0"/>
              </a:rPr>
              <a:t>Quy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biểu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kiểm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ngẫu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nhiên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KSH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sát</a:t>
            </a:r>
            <a:r>
              <a:rPr lang="en-US" sz="2000" dirty="0" smtClean="0">
                <a:latin typeface="Arial" pitchFamily="34" charset="0"/>
                <a:cs typeface="Arial" pitchFamily="34" charset="0"/>
              </a:rPr>
              <a:t> MT</a:t>
            </a:r>
            <a:endParaRPr lang="vi-VN" sz="2000" dirty="0" smtClean="0">
              <a:solidFill>
                <a:srgbClr val="FF0000"/>
              </a:solidFill>
              <a:latin typeface="Arial" pitchFamily="34" charset="0"/>
              <a:cs typeface="Arial" pitchFamily="34" charset="0"/>
            </a:endParaRPr>
          </a:p>
          <a:p>
            <a:pPr marL="457200" indent="-457200">
              <a:spcBef>
                <a:spcPts val="1200"/>
              </a:spcBef>
              <a:buFont typeface="+mj-lt"/>
              <a:buAutoNum type="arabicPeriod"/>
            </a:pPr>
            <a:r>
              <a:rPr lang="en-US" sz="2000" dirty="0" err="1" smtClean="0">
                <a:latin typeface="Arial" pitchFamily="34" charset="0"/>
                <a:cs typeface="Arial" pitchFamily="34" charset="0"/>
              </a:rPr>
              <a:t>Hỗ</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KSH qui </a:t>
            </a:r>
            <a:r>
              <a:rPr lang="en-US" sz="2000" dirty="0" err="1" smtClean="0">
                <a:latin typeface="Arial" pitchFamily="34" charset="0"/>
                <a:cs typeface="Arial" pitchFamily="34" charset="0"/>
              </a:rPr>
              <a:t>mô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khoản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cấp</a:t>
            </a:r>
            <a:r>
              <a:rPr lang="en-US" sz="2000" dirty="0" smtClean="0">
                <a:latin typeface="Arial" pitchFamily="34" charset="0"/>
                <a:cs typeface="Arial" pitchFamily="34" charset="0"/>
              </a:rPr>
              <a:t> 5 </a:t>
            </a:r>
            <a:r>
              <a:rPr lang="en-US" sz="2000" dirty="0" err="1" smtClean="0">
                <a:latin typeface="Arial" pitchFamily="34" charset="0"/>
                <a:cs typeface="Arial" pitchFamily="34" charset="0"/>
              </a:rPr>
              <a:t>triệu</a:t>
            </a:r>
            <a:r>
              <a:rPr lang="en-US" sz="2000" dirty="0" smtClean="0">
                <a:latin typeface="Arial" pitchFamily="34" charset="0"/>
                <a:cs typeface="Arial" pitchFamily="34" charset="0"/>
              </a:rPr>
              <a:t> VND/</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trình</a:t>
            </a:r>
            <a:r>
              <a:rPr lang="en-US" sz="2000" dirty="0" smtClean="0">
                <a:latin typeface="Arial" pitchFamily="34" charset="0"/>
                <a:cs typeface="Arial" pitchFamily="34" charset="0"/>
              </a:rPr>
              <a:t> (</a:t>
            </a:r>
            <a:r>
              <a:rPr lang="sq-AL" sz="2000" dirty="0" smtClean="0">
                <a:latin typeface="Arial" pitchFamily="34" charset="0"/>
                <a:cs typeface="Arial" pitchFamily="34" charset="0"/>
              </a:rPr>
              <a:t>14.000 công trình theo Quyết định số 50/2014/Q</a:t>
            </a:r>
            <a:r>
              <a:rPr lang="en-US" sz="2000" dirty="0" smtClean="0">
                <a:latin typeface="Arial" pitchFamily="34" charset="0"/>
                <a:cs typeface="Arial" pitchFamily="34" charset="0"/>
              </a:rPr>
              <a:t>Đ</a:t>
            </a:r>
            <a:r>
              <a:rPr lang="sq-AL" sz="2000" dirty="0" smtClean="0">
                <a:latin typeface="Arial" pitchFamily="34" charset="0"/>
                <a:cs typeface="Arial" pitchFamily="34" charset="0"/>
              </a:rPr>
              <a:t>-TTg của Thủ tướng Chính phủ</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chọn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hộ</a:t>
            </a:r>
            <a:r>
              <a:rPr lang="en-US" sz="2000" dirty="0" smtClean="0">
                <a:latin typeface="Arial" pitchFamily="34" charset="0"/>
                <a:cs typeface="Arial" pitchFamily="34" charset="0"/>
              </a:rPr>
              <a:t> (</a:t>
            </a:r>
            <a:r>
              <a:rPr lang="sq-AL" sz="2000" dirty="0" smtClean="0">
                <a:latin typeface="Arial" pitchFamily="34" charset="0"/>
                <a:cs typeface="Arial" pitchFamily="34" charset="0"/>
              </a:rPr>
              <a:t>(i) xếp loại hộ nghèo hoặc hộ cận nghèo theo Quyết định Số 59/2015/QD-TTg (ngày 19/11/2015) ban hành về các mức độ hộ nghèo được áp dụng trong giai đoạn 2016-2020; (ii) người giữ vai trò trụ cột trong gia đình là nữ giới; và (iii) thuộc các nhóm dân tộc thiểu số. </a:t>
            </a:r>
            <a:endParaRPr lang="en-US" sz="20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
      <a:dk1>
        <a:srgbClr val="000000"/>
      </a:dk1>
      <a:lt1>
        <a:srgbClr val="FFFFFF"/>
      </a:lt1>
      <a:dk2>
        <a:srgbClr val="000000"/>
      </a:dk2>
      <a:lt2>
        <a:srgbClr val="EE1025"/>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19857</TotalTime>
  <Words>3973</Words>
  <Application>Microsoft Office PowerPoint</Application>
  <PresentationFormat>On-screen Show (4:3)</PresentationFormat>
  <Paragraphs>325</Paragraphs>
  <Slides>45</Slides>
  <Notes>29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Contemporary Portrait</vt:lpstr>
      <vt:lpstr>Slide 1</vt:lpstr>
      <vt:lpstr>Slide 2</vt:lpstr>
      <vt:lpstr>THÔNG TIN CHUNG VỀ DỰ ÁN HỖ TRỢ NÔNG NGHIỆP CÁC BON THẤP </vt:lpstr>
      <vt:lpstr>THÔNG TIN CHUNG VỀ DỰ ÁN (1)</vt:lpstr>
      <vt:lpstr>KINH PHÍ</vt:lpstr>
      <vt:lpstr>MỤC TIÊU TỔNG THỂ</vt:lpstr>
      <vt:lpstr>MỤC TIÊU CỤ THỂ</vt:lpstr>
      <vt:lpstr>KẾT QUẢ HOẠT ĐỘNG TƯ VẤN 2017</vt:lpstr>
      <vt:lpstr>Kết quả 2017: Hợp phần 1</vt:lpstr>
      <vt:lpstr>Kết quả 2017: Hợp phần 1 (Tiếp)</vt:lpstr>
      <vt:lpstr>Kết quả 2017: Hợp phần 1 (Tiếp)</vt:lpstr>
      <vt:lpstr>Kết quả 2017: Hợp phần 2</vt:lpstr>
      <vt:lpstr>Kết quả 2017: Nghiên cứu</vt:lpstr>
      <vt:lpstr>Kết quả 2017: Nghiên cứu</vt:lpstr>
      <vt:lpstr>Kết quả 2017: Hỗ trợ thiết kế Mô hình</vt:lpstr>
      <vt:lpstr>Kết quả 2017: Hỗ trợ thiết kế Mô hình</vt:lpstr>
      <vt:lpstr>Kết quả 2017: Quản lý</vt:lpstr>
      <vt:lpstr>Kết quả 2017: M &amp; E</vt:lpstr>
      <vt:lpstr>Kết quả 2017: Đào tạo</vt:lpstr>
      <vt:lpstr>Kết quả 2017: Môi trường</vt:lpstr>
      <vt:lpstr>Kết quả 2017: Giới và DTTS</vt:lpstr>
      <vt:lpstr>Kết quả 2017: Chính sách</vt:lpstr>
      <vt:lpstr>Hỗ trợ CPMU soạn thảo hướng dẫn kỹ thuật và môi trường (Lũy kế)</vt:lpstr>
      <vt:lpstr>Soạn thảo tài liệu kỹ thuật/tổng quan </vt:lpstr>
      <vt:lpstr>NHIỆM VỤ 2018 CỦA TƯ VẤN</vt:lpstr>
      <vt:lpstr>Giám sát triển khai các gói thầu: Máy tách phân</vt:lpstr>
      <vt:lpstr>Giám sát triển khai các gói thầu:  Sản phẩm của Máy tách phân (Phân ép) </vt:lpstr>
      <vt:lpstr>Giám sát thực hiện các gói thầu</vt:lpstr>
      <vt:lpstr>Hỗ trợ PPMU, các định chế tài chính đẩy nhanh tiến độ cho người dân vay tín dụng</vt:lpstr>
      <vt:lpstr>Kế hoạch 2018: Bảo vệ Môi trường</vt:lpstr>
      <vt:lpstr>Kế hoạch 2018: Giới và DTTS</vt:lpstr>
      <vt:lpstr>Kế hoạch 2018: Chính sách</vt:lpstr>
      <vt:lpstr>Khác</vt:lpstr>
      <vt:lpstr>Liên kết hoạt động tư vấn LIC và tư vấn tỉnh</vt:lpstr>
      <vt:lpstr>Quản lý tư vấn: Báo cáo</vt:lpstr>
      <vt:lpstr>Kế hoạch huy động LIC 2018</vt:lpstr>
      <vt:lpstr>MỘT SỐ CẢI TIẾN  DO TƯ VẤN ĐỀ XUẤT</vt:lpstr>
      <vt:lpstr>Một số cải tiến do tư vấn đề xuất: khắc phục hiện tượng quá tải của hầm KSH</vt:lpstr>
      <vt:lpstr>Một số cải tiến do tư vấn đề xuất</vt:lpstr>
      <vt:lpstr>Một số cải tiến do tư vấn đề xuất</vt:lpstr>
      <vt:lpstr>Một số cải tiến do tư vấn đề xuất</vt:lpstr>
      <vt:lpstr>Một số cải tiến do tư vấn đề xuất</vt:lpstr>
      <vt:lpstr>Một số cải tiến do tư vấn đề xuất: Mô hình ASP đơn giản tại Bến Tre</vt:lpstr>
      <vt:lpstr>Một số cải tiến do tư vấn đề xuất</vt:lpstr>
      <vt:lpstr>Slide 45</vt:lpstr>
    </vt:vector>
  </TitlesOfParts>
  <Company>IRRI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Site-Specific Nutrient Management (SSNM)  in Irrigated Rice</dc:title>
  <dc:creator>RTDP Project</dc:creator>
  <cp:lastModifiedBy>NVBo</cp:lastModifiedBy>
  <cp:revision>678</cp:revision>
  <cp:lastPrinted>1999-10-03T09:23:05Z</cp:lastPrinted>
  <dcterms:created xsi:type="dcterms:W3CDTF">1999-08-29T06:22:47Z</dcterms:created>
  <dcterms:modified xsi:type="dcterms:W3CDTF">2018-01-14T17:23:54Z</dcterms:modified>
</cp:coreProperties>
</file>