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handoutMasterIdLst>
    <p:handoutMasterId r:id="rId46"/>
  </p:handoutMasterIdLst>
  <p:sldIdLst>
    <p:sldId id="735" r:id="rId2"/>
    <p:sldId id="696" r:id="rId3"/>
    <p:sldId id="697" r:id="rId4"/>
    <p:sldId id="698" r:id="rId5"/>
    <p:sldId id="699" r:id="rId6"/>
    <p:sldId id="700" r:id="rId7"/>
    <p:sldId id="701" r:id="rId8"/>
    <p:sldId id="702" r:id="rId9"/>
    <p:sldId id="703" r:id="rId10"/>
    <p:sldId id="704" r:id="rId11"/>
    <p:sldId id="705" r:id="rId12"/>
    <p:sldId id="706" r:id="rId13"/>
    <p:sldId id="707" r:id="rId14"/>
    <p:sldId id="708" r:id="rId15"/>
    <p:sldId id="727" r:id="rId16"/>
    <p:sldId id="728" r:id="rId17"/>
    <p:sldId id="730" r:id="rId18"/>
    <p:sldId id="710" r:id="rId19"/>
    <p:sldId id="711" r:id="rId20"/>
    <p:sldId id="712" r:id="rId21"/>
    <p:sldId id="713" r:id="rId22"/>
    <p:sldId id="714" r:id="rId23"/>
    <p:sldId id="715" r:id="rId24"/>
    <p:sldId id="716" r:id="rId25"/>
    <p:sldId id="717" r:id="rId26"/>
    <p:sldId id="718" r:id="rId27"/>
    <p:sldId id="719" r:id="rId28"/>
    <p:sldId id="720" r:id="rId29"/>
    <p:sldId id="721" r:id="rId30"/>
    <p:sldId id="722" r:id="rId31"/>
    <p:sldId id="689" r:id="rId32"/>
    <p:sldId id="681" r:id="rId33"/>
    <p:sldId id="690" r:id="rId34"/>
    <p:sldId id="691" r:id="rId35"/>
    <p:sldId id="692" r:id="rId36"/>
    <p:sldId id="693" r:id="rId37"/>
    <p:sldId id="694" r:id="rId38"/>
    <p:sldId id="733" r:id="rId39"/>
    <p:sldId id="695" r:id="rId40"/>
    <p:sldId id="683" r:id="rId41"/>
    <p:sldId id="680" r:id="rId42"/>
    <p:sldId id="734" r:id="rId43"/>
    <p:sldId id="684" r:id="rId44"/>
  </p:sldIdLst>
  <p:sldSz cx="9144000" cy="5143500" type="screen16x9"/>
  <p:notesSz cx="6797675" cy="9928225"/>
  <p:defaultTextStyle>
    <a:defPPr>
      <a:defRPr lang="en-US"/>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BCDF"/>
    <a:srgbClr val="907E4E"/>
    <a:srgbClr val="68C6F3"/>
    <a:srgbClr val="948A54"/>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92" autoAdjust="0"/>
    <p:restoredTop sz="94434" autoAdjust="0"/>
  </p:normalViewPr>
  <p:slideViewPr>
    <p:cSldViewPr snapToGrid="0" snapToObjects="1">
      <p:cViewPr varScale="1">
        <p:scale>
          <a:sx n="147" d="100"/>
          <a:sy n="147" d="100"/>
        </p:scale>
        <p:origin x="588" y="11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60" cy="496412"/>
          </a:xfrm>
          <a:prstGeom prst="rect">
            <a:avLst/>
          </a:prstGeom>
        </p:spPr>
        <p:txBody>
          <a:bodyPr vert="horz" lIns="92117" tIns="46058" rIns="92117" bIns="46058" rtlCol="0"/>
          <a:lstStyle>
            <a:lvl1pPr algn="l">
              <a:defRPr sz="1200"/>
            </a:lvl1pPr>
          </a:lstStyle>
          <a:p>
            <a:endParaRPr lang="en-US"/>
          </a:p>
        </p:txBody>
      </p:sp>
      <p:sp>
        <p:nvSpPr>
          <p:cNvPr id="3" name="Date Placeholder 2"/>
          <p:cNvSpPr>
            <a:spLocks noGrp="1"/>
          </p:cNvSpPr>
          <p:nvPr>
            <p:ph type="dt" sz="quarter" idx="1"/>
          </p:nvPr>
        </p:nvSpPr>
        <p:spPr>
          <a:xfrm>
            <a:off x="3850442" y="0"/>
            <a:ext cx="2945660" cy="496412"/>
          </a:xfrm>
          <a:prstGeom prst="rect">
            <a:avLst/>
          </a:prstGeom>
        </p:spPr>
        <p:txBody>
          <a:bodyPr vert="horz" lIns="92117" tIns="46058" rIns="92117" bIns="46058" rtlCol="0"/>
          <a:lstStyle>
            <a:lvl1pPr algn="r">
              <a:defRPr sz="1200"/>
            </a:lvl1pPr>
          </a:lstStyle>
          <a:p>
            <a:fld id="{5122771C-3ABA-4A7A-94EE-D5570313B325}" type="datetimeFigureOut">
              <a:rPr lang="en-US" smtClean="0"/>
              <a:pPr/>
              <a:t>11/8/2019</a:t>
            </a:fld>
            <a:endParaRPr lang="en-US"/>
          </a:p>
        </p:txBody>
      </p:sp>
      <p:sp>
        <p:nvSpPr>
          <p:cNvPr id="4" name="Footer Placeholder 3"/>
          <p:cNvSpPr>
            <a:spLocks noGrp="1"/>
          </p:cNvSpPr>
          <p:nvPr>
            <p:ph type="ftr" sz="quarter" idx="2"/>
          </p:nvPr>
        </p:nvSpPr>
        <p:spPr>
          <a:xfrm>
            <a:off x="0" y="9430090"/>
            <a:ext cx="2945660" cy="496412"/>
          </a:xfrm>
          <a:prstGeom prst="rect">
            <a:avLst/>
          </a:prstGeom>
        </p:spPr>
        <p:txBody>
          <a:bodyPr vert="horz" lIns="92117" tIns="46058" rIns="92117" bIns="46058" rtlCol="0" anchor="b"/>
          <a:lstStyle>
            <a:lvl1pPr algn="l">
              <a:defRPr sz="1200"/>
            </a:lvl1pPr>
          </a:lstStyle>
          <a:p>
            <a:endParaRPr lang="en-US"/>
          </a:p>
        </p:txBody>
      </p:sp>
      <p:sp>
        <p:nvSpPr>
          <p:cNvPr id="5" name="Slide Number Placeholder 4"/>
          <p:cNvSpPr>
            <a:spLocks noGrp="1"/>
          </p:cNvSpPr>
          <p:nvPr>
            <p:ph type="sldNum" sz="quarter" idx="3"/>
          </p:nvPr>
        </p:nvSpPr>
        <p:spPr>
          <a:xfrm>
            <a:off x="3850442" y="9430090"/>
            <a:ext cx="2945660" cy="496412"/>
          </a:xfrm>
          <a:prstGeom prst="rect">
            <a:avLst/>
          </a:prstGeom>
        </p:spPr>
        <p:txBody>
          <a:bodyPr vert="horz" lIns="92117" tIns="46058" rIns="92117" bIns="46058" rtlCol="0" anchor="b"/>
          <a:lstStyle>
            <a:lvl1pPr algn="r">
              <a:defRPr sz="1200"/>
            </a:lvl1pPr>
          </a:lstStyle>
          <a:p>
            <a:fld id="{D8F101AA-EF3E-42C0-AA80-70847A7EFFD1}" type="slidenum">
              <a:rPr lang="en-US" smtClean="0"/>
              <a:pPr/>
              <a:t>‹#›</a:t>
            </a:fld>
            <a:endParaRPr lang="en-US"/>
          </a:p>
        </p:txBody>
      </p:sp>
    </p:spTree>
    <p:extLst>
      <p:ext uri="{BB962C8B-B14F-4D97-AF65-F5344CB8AC3E}">
        <p14:creationId xmlns:p14="http://schemas.microsoft.com/office/powerpoint/2010/main" val="4274593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60" cy="496412"/>
          </a:xfrm>
          <a:prstGeom prst="rect">
            <a:avLst/>
          </a:prstGeom>
        </p:spPr>
        <p:txBody>
          <a:bodyPr vert="horz" lIns="92117" tIns="46058" rIns="92117" bIns="46058" rtlCol="0"/>
          <a:lstStyle>
            <a:lvl1pPr algn="l">
              <a:defRPr sz="1200"/>
            </a:lvl1pPr>
          </a:lstStyle>
          <a:p>
            <a:endParaRPr lang="en-US"/>
          </a:p>
        </p:txBody>
      </p:sp>
      <p:sp>
        <p:nvSpPr>
          <p:cNvPr id="3" name="Date Placeholder 2"/>
          <p:cNvSpPr>
            <a:spLocks noGrp="1"/>
          </p:cNvSpPr>
          <p:nvPr>
            <p:ph type="dt" idx="1"/>
          </p:nvPr>
        </p:nvSpPr>
        <p:spPr>
          <a:xfrm>
            <a:off x="3850442" y="0"/>
            <a:ext cx="2945660" cy="496412"/>
          </a:xfrm>
          <a:prstGeom prst="rect">
            <a:avLst/>
          </a:prstGeom>
        </p:spPr>
        <p:txBody>
          <a:bodyPr vert="horz" lIns="92117" tIns="46058" rIns="92117" bIns="46058" rtlCol="0"/>
          <a:lstStyle>
            <a:lvl1pPr algn="r">
              <a:defRPr sz="1200"/>
            </a:lvl1pPr>
          </a:lstStyle>
          <a:p>
            <a:fld id="{80F7C9B9-1987-6345-8253-01CC4568BFF4}" type="datetimeFigureOut">
              <a:rPr lang="en-US" smtClean="0"/>
              <a:pPr/>
              <a:t>11/8/2019</a:t>
            </a:fld>
            <a:endParaRPr lang="en-US"/>
          </a:p>
        </p:txBody>
      </p:sp>
      <p:sp>
        <p:nvSpPr>
          <p:cNvPr id="4" name="Slide Image Placeholder 3"/>
          <p:cNvSpPr>
            <a:spLocks noGrp="1" noRot="1" noChangeAspect="1"/>
          </p:cNvSpPr>
          <p:nvPr>
            <p:ph type="sldImg" idx="2"/>
          </p:nvPr>
        </p:nvSpPr>
        <p:spPr>
          <a:xfrm>
            <a:off x="88900" y="744538"/>
            <a:ext cx="6619875" cy="3724275"/>
          </a:xfrm>
          <a:prstGeom prst="rect">
            <a:avLst/>
          </a:prstGeom>
          <a:noFill/>
          <a:ln w="12700">
            <a:solidFill>
              <a:prstClr val="black"/>
            </a:solidFill>
          </a:ln>
        </p:spPr>
        <p:txBody>
          <a:bodyPr vert="horz" lIns="92117" tIns="46058" rIns="92117" bIns="46058" rtlCol="0" anchor="ctr"/>
          <a:lstStyle/>
          <a:p>
            <a:endParaRPr lang="en-US"/>
          </a:p>
        </p:txBody>
      </p:sp>
      <p:sp>
        <p:nvSpPr>
          <p:cNvPr id="5" name="Notes Placeholder 4"/>
          <p:cNvSpPr>
            <a:spLocks noGrp="1"/>
          </p:cNvSpPr>
          <p:nvPr>
            <p:ph type="body" sz="quarter" idx="3"/>
          </p:nvPr>
        </p:nvSpPr>
        <p:spPr>
          <a:xfrm>
            <a:off x="679768" y="4715908"/>
            <a:ext cx="5438140" cy="4467701"/>
          </a:xfrm>
          <a:prstGeom prst="rect">
            <a:avLst/>
          </a:prstGeom>
        </p:spPr>
        <p:txBody>
          <a:bodyPr vert="horz" lIns="92117" tIns="46058" rIns="92117" bIns="4605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0"/>
            <a:ext cx="2945660" cy="496412"/>
          </a:xfrm>
          <a:prstGeom prst="rect">
            <a:avLst/>
          </a:prstGeom>
        </p:spPr>
        <p:txBody>
          <a:bodyPr vert="horz" lIns="92117" tIns="46058" rIns="92117" bIns="46058" rtlCol="0" anchor="b"/>
          <a:lstStyle>
            <a:lvl1pPr algn="l">
              <a:defRPr sz="1200"/>
            </a:lvl1pPr>
          </a:lstStyle>
          <a:p>
            <a:endParaRPr lang="en-US"/>
          </a:p>
        </p:txBody>
      </p:sp>
      <p:sp>
        <p:nvSpPr>
          <p:cNvPr id="7" name="Slide Number Placeholder 6"/>
          <p:cNvSpPr>
            <a:spLocks noGrp="1"/>
          </p:cNvSpPr>
          <p:nvPr>
            <p:ph type="sldNum" sz="quarter" idx="5"/>
          </p:nvPr>
        </p:nvSpPr>
        <p:spPr>
          <a:xfrm>
            <a:off x="3850442" y="9430090"/>
            <a:ext cx="2945660" cy="496412"/>
          </a:xfrm>
          <a:prstGeom prst="rect">
            <a:avLst/>
          </a:prstGeom>
        </p:spPr>
        <p:txBody>
          <a:bodyPr vert="horz" lIns="92117" tIns="46058" rIns="92117" bIns="46058" rtlCol="0" anchor="b"/>
          <a:lstStyle>
            <a:lvl1pPr algn="r">
              <a:defRPr sz="1200"/>
            </a:lvl1pPr>
          </a:lstStyle>
          <a:p>
            <a:fld id="{A77255AC-FD75-AF40-B47D-CA8A6E0CA6E9}" type="slidenum">
              <a:rPr lang="en-US" smtClean="0"/>
              <a:pPr/>
              <a:t>‹#›</a:t>
            </a:fld>
            <a:endParaRPr lang="en-US"/>
          </a:p>
        </p:txBody>
      </p:sp>
    </p:spTree>
    <p:extLst>
      <p:ext uri="{BB962C8B-B14F-4D97-AF65-F5344CB8AC3E}">
        <p14:creationId xmlns:p14="http://schemas.microsoft.com/office/powerpoint/2010/main" val="2619114592"/>
      </p:ext>
    </p:extLst>
  </p:cSld>
  <p:clrMap bg1="lt1" tx1="dk1" bg2="lt2" tx2="dk2" accent1="accent1" accent2="accent2" accent3="accent3" accent4="accent4" accent5="accent5" accent6="accent6" hlink="hlink" folHlink="folHlink"/>
  <p:notesStyle>
    <a:lvl1pPr marL="0" algn="l" defTabSz="389626" rtl="0" eaLnBrk="1" latinLnBrk="0" hangingPunct="1">
      <a:defRPr sz="1000" kern="1200">
        <a:solidFill>
          <a:schemeClr val="tx1"/>
        </a:solidFill>
        <a:latin typeface="+mn-lt"/>
        <a:ea typeface="+mn-ea"/>
        <a:cs typeface="+mn-cs"/>
      </a:defRPr>
    </a:lvl1pPr>
    <a:lvl2pPr marL="389626" algn="l" defTabSz="389626" rtl="0" eaLnBrk="1" latinLnBrk="0" hangingPunct="1">
      <a:defRPr sz="1000" kern="1200">
        <a:solidFill>
          <a:schemeClr val="tx1"/>
        </a:solidFill>
        <a:latin typeface="+mn-lt"/>
        <a:ea typeface="+mn-ea"/>
        <a:cs typeface="+mn-cs"/>
      </a:defRPr>
    </a:lvl2pPr>
    <a:lvl3pPr marL="779252" algn="l" defTabSz="389626" rtl="0" eaLnBrk="1" latinLnBrk="0" hangingPunct="1">
      <a:defRPr sz="1000" kern="1200">
        <a:solidFill>
          <a:schemeClr val="tx1"/>
        </a:solidFill>
        <a:latin typeface="+mn-lt"/>
        <a:ea typeface="+mn-ea"/>
        <a:cs typeface="+mn-cs"/>
      </a:defRPr>
    </a:lvl3pPr>
    <a:lvl4pPr marL="1168878" algn="l" defTabSz="389626" rtl="0" eaLnBrk="1" latinLnBrk="0" hangingPunct="1">
      <a:defRPr sz="1000" kern="1200">
        <a:solidFill>
          <a:schemeClr val="tx1"/>
        </a:solidFill>
        <a:latin typeface="+mn-lt"/>
        <a:ea typeface="+mn-ea"/>
        <a:cs typeface="+mn-cs"/>
      </a:defRPr>
    </a:lvl4pPr>
    <a:lvl5pPr marL="1558503" algn="l" defTabSz="389626" rtl="0" eaLnBrk="1" latinLnBrk="0" hangingPunct="1">
      <a:defRPr sz="1000" kern="1200">
        <a:solidFill>
          <a:schemeClr val="tx1"/>
        </a:solidFill>
        <a:latin typeface="+mn-lt"/>
        <a:ea typeface="+mn-ea"/>
        <a:cs typeface="+mn-cs"/>
      </a:defRPr>
    </a:lvl5pPr>
    <a:lvl6pPr marL="1948129" algn="l" defTabSz="389626" rtl="0" eaLnBrk="1" latinLnBrk="0" hangingPunct="1">
      <a:defRPr sz="1000" kern="1200">
        <a:solidFill>
          <a:schemeClr val="tx1"/>
        </a:solidFill>
        <a:latin typeface="+mn-lt"/>
        <a:ea typeface="+mn-ea"/>
        <a:cs typeface="+mn-cs"/>
      </a:defRPr>
    </a:lvl6pPr>
    <a:lvl7pPr marL="2337755" algn="l" defTabSz="389626" rtl="0" eaLnBrk="1" latinLnBrk="0" hangingPunct="1">
      <a:defRPr sz="1000" kern="1200">
        <a:solidFill>
          <a:schemeClr val="tx1"/>
        </a:solidFill>
        <a:latin typeface="+mn-lt"/>
        <a:ea typeface="+mn-ea"/>
        <a:cs typeface="+mn-cs"/>
      </a:defRPr>
    </a:lvl7pPr>
    <a:lvl8pPr marL="2727381" algn="l" defTabSz="389626" rtl="0" eaLnBrk="1" latinLnBrk="0" hangingPunct="1">
      <a:defRPr sz="1000" kern="1200">
        <a:solidFill>
          <a:schemeClr val="tx1"/>
        </a:solidFill>
        <a:latin typeface="+mn-lt"/>
        <a:ea typeface="+mn-ea"/>
        <a:cs typeface="+mn-cs"/>
      </a:defRPr>
    </a:lvl8pPr>
    <a:lvl9pPr marL="3117007" algn="l" defTabSz="389626"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255AC-FD75-AF40-B47D-CA8A6E0CA6E9}" type="slidenum">
              <a:rPr lang="en-US" smtClean="0"/>
              <a:pPr/>
              <a:t>2</a:t>
            </a:fld>
            <a:endParaRPr lang="en-US"/>
          </a:p>
        </p:txBody>
      </p:sp>
    </p:spTree>
    <p:extLst>
      <p:ext uri="{BB962C8B-B14F-4D97-AF65-F5344CB8AC3E}">
        <p14:creationId xmlns:p14="http://schemas.microsoft.com/office/powerpoint/2010/main" val="2883226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255AC-FD75-AF40-B47D-CA8A6E0CA6E9}" type="slidenum">
              <a:rPr lang="en-US" smtClean="0"/>
              <a:pPr/>
              <a:t>4</a:t>
            </a:fld>
            <a:endParaRPr lang="en-US"/>
          </a:p>
        </p:txBody>
      </p:sp>
    </p:spTree>
    <p:extLst>
      <p:ext uri="{BB962C8B-B14F-4D97-AF65-F5344CB8AC3E}">
        <p14:creationId xmlns:p14="http://schemas.microsoft.com/office/powerpoint/2010/main" val="2883226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255AC-FD75-AF40-B47D-CA8A6E0CA6E9}" type="slidenum">
              <a:rPr lang="en-US" smtClean="0"/>
              <a:pPr/>
              <a:t>6</a:t>
            </a:fld>
            <a:endParaRPr lang="en-US"/>
          </a:p>
        </p:txBody>
      </p:sp>
    </p:spTree>
    <p:extLst>
      <p:ext uri="{BB962C8B-B14F-4D97-AF65-F5344CB8AC3E}">
        <p14:creationId xmlns:p14="http://schemas.microsoft.com/office/powerpoint/2010/main" val="2883226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255AC-FD75-AF40-B47D-CA8A6E0CA6E9}" type="slidenum">
              <a:rPr lang="en-US" smtClean="0"/>
              <a:pPr/>
              <a:t>7</a:t>
            </a:fld>
            <a:endParaRPr lang="en-US"/>
          </a:p>
        </p:txBody>
      </p:sp>
    </p:spTree>
    <p:extLst>
      <p:ext uri="{BB962C8B-B14F-4D97-AF65-F5344CB8AC3E}">
        <p14:creationId xmlns:p14="http://schemas.microsoft.com/office/powerpoint/2010/main" val="2883226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255AC-FD75-AF40-B47D-CA8A6E0CA6E9}" type="slidenum">
              <a:rPr lang="en-US" smtClean="0"/>
              <a:pPr/>
              <a:t>8</a:t>
            </a:fld>
            <a:endParaRPr lang="en-US"/>
          </a:p>
        </p:txBody>
      </p:sp>
    </p:spTree>
    <p:extLst>
      <p:ext uri="{BB962C8B-B14F-4D97-AF65-F5344CB8AC3E}">
        <p14:creationId xmlns:p14="http://schemas.microsoft.com/office/powerpoint/2010/main" val="2883226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255AC-FD75-AF40-B47D-CA8A6E0CA6E9}" type="slidenum">
              <a:rPr lang="en-US" smtClean="0"/>
              <a:pPr/>
              <a:t>13</a:t>
            </a:fld>
            <a:endParaRPr lang="en-US"/>
          </a:p>
        </p:txBody>
      </p:sp>
    </p:spTree>
    <p:extLst>
      <p:ext uri="{BB962C8B-B14F-4D97-AF65-F5344CB8AC3E}">
        <p14:creationId xmlns:p14="http://schemas.microsoft.com/office/powerpoint/2010/main" val="2883226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ladsholder til diasbille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a-DK" altLang="da-DK"/>
          </a:p>
        </p:txBody>
      </p:sp>
      <p:sp>
        <p:nvSpPr>
          <p:cNvPr id="28676" name="Pladsholder til dias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8448" indent="-287865">
              <a:defRPr>
                <a:solidFill>
                  <a:schemeClr val="tx1"/>
                </a:solidFill>
                <a:latin typeface="Arial" panose="020B0604020202020204" pitchFamily="34" charset="0"/>
              </a:defRPr>
            </a:lvl2pPr>
            <a:lvl3pPr marL="1151458" indent="-230292">
              <a:defRPr>
                <a:solidFill>
                  <a:schemeClr val="tx1"/>
                </a:solidFill>
                <a:latin typeface="Arial" panose="020B0604020202020204" pitchFamily="34" charset="0"/>
              </a:defRPr>
            </a:lvl3pPr>
            <a:lvl4pPr marL="1612041" indent="-230292">
              <a:defRPr>
                <a:solidFill>
                  <a:schemeClr val="tx1"/>
                </a:solidFill>
                <a:latin typeface="Arial" panose="020B0604020202020204" pitchFamily="34" charset="0"/>
              </a:defRPr>
            </a:lvl4pPr>
            <a:lvl5pPr marL="2072625" indent="-230292">
              <a:defRPr>
                <a:solidFill>
                  <a:schemeClr val="tx1"/>
                </a:solidFill>
                <a:latin typeface="Arial" panose="020B0604020202020204" pitchFamily="34" charset="0"/>
              </a:defRPr>
            </a:lvl5pPr>
            <a:lvl6pPr marL="2533208" indent="-230292" eaLnBrk="0" fontAlgn="base" hangingPunct="0">
              <a:spcBef>
                <a:spcPct val="0"/>
              </a:spcBef>
              <a:spcAft>
                <a:spcPct val="0"/>
              </a:spcAft>
              <a:defRPr>
                <a:solidFill>
                  <a:schemeClr val="tx1"/>
                </a:solidFill>
                <a:latin typeface="Arial" panose="020B0604020202020204" pitchFamily="34" charset="0"/>
              </a:defRPr>
            </a:lvl6pPr>
            <a:lvl7pPr marL="2993791" indent="-230292" eaLnBrk="0" fontAlgn="base" hangingPunct="0">
              <a:spcBef>
                <a:spcPct val="0"/>
              </a:spcBef>
              <a:spcAft>
                <a:spcPct val="0"/>
              </a:spcAft>
              <a:defRPr>
                <a:solidFill>
                  <a:schemeClr val="tx1"/>
                </a:solidFill>
                <a:latin typeface="Arial" panose="020B0604020202020204" pitchFamily="34" charset="0"/>
              </a:defRPr>
            </a:lvl7pPr>
            <a:lvl8pPr marL="3454375" indent="-230292" eaLnBrk="0" fontAlgn="base" hangingPunct="0">
              <a:spcBef>
                <a:spcPct val="0"/>
              </a:spcBef>
              <a:spcAft>
                <a:spcPct val="0"/>
              </a:spcAft>
              <a:defRPr>
                <a:solidFill>
                  <a:schemeClr val="tx1"/>
                </a:solidFill>
                <a:latin typeface="Arial" panose="020B0604020202020204" pitchFamily="34" charset="0"/>
              </a:defRPr>
            </a:lvl8pPr>
            <a:lvl9pPr marL="3914958" indent="-230292" eaLnBrk="0" fontAlgn="base" hangingPunct="0">
              <a:spcBef>
                <a:spcPct val="0"/>
              </a:spcBef>
              <a:spcAft>
                <a:spcPct val="0"/>
              </a:spcAft>
              <a:defRPr>
                <a:solidFill>
                  <a:schemeClr val="tx1"/>
                </a:solidFill>
                <a:latin typeface="Arial" panose="020B0604020202020204" pitchFamily="34" charset="0"/>
              </a:defRPr>
            </a:lvl9pPr>
          </a:lstStyle>
          <a:p>
            <a:fld id="{C58F7238-DF0D-4DE8-A8F4-509F6A69D0F7}" type="slidenum">
              <a:rPr lang="da-DK" altLang="da-DK"/>
              <a:pPr/>
              <a:t>33</a:t>
            </a:fld>
            <a:endParaRPr lang="da-DK" altLang="da-DK"/>
          </a:p>
        </p:txBody>
      </p:sp>
    </p:spTree>
    <p:extLst>
      <p:ext uri="{BB962C8B-B14F-4D97-AF65-F5344CB8AC3E}">
        <p14:creationId xmlns:p14="http://schemas.microsoft.com/office/powerpoint/2010/main" val="1884083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89626" indent="0" algn="ctr">
              <a:buNone/>
              <a:defRPr>
                <a:solidFill>
                  <a:schemeClr val="tx1">
                    <a:tint val="75000"/>
                  </a:schemeClr>
                </a:solidFill>
              </a:defRPr>
            </a:lvl2pPr>
            <a:lvl3pPr marL="779252" indent="0" algn="ctr">
              <a:buNone/>
              <a:defRPr>
                <a:solidFill>
                  <a:schemeClr val="tx1">
                    <a:tint val="75000"/>
                  </a:schemeClr>
                </a:solidFill>
              </a:defRPr>
            </a:lvl3pPr>
            <a:lvl4pPr marL="1168878" indent="0" algn="ctr">
              <a:buNone/>
              <a:defRPr>
                <a:solidFill>
                  <a:schemeClr val="tx1">
                    <a:tint val="75000"/>
                  </a:schemeClr>
                </a:solidFill>
              </a:defRPr>
            </a:lvl4pPr>
            <a:lvl5pPr marL="1558503" indent="0" algn="ctr">
              <a:buNone/>
              <a:defRPr>
                <a:solidFill>
                  <a:schemeClr val="tx1">
                    <a:tint val="75000"/>
                  </a:schemeClr>
                </a:solidFill>
              </a:defRPr>
            </a:lvl5pPr>
            <a:lvl6pPr marL="1948129" indent="0" algn="ctr">
              <a:buNone/>
              <a:defRPr>
                <a:solidFill>
                  <a:schemeClr val="tx1">
                    <a:tint val="75000"/>
                  </a:schemeClr>
                </a:solidFill>
              </a:defRPr>
            </a:lvl6pPr>
            <a:lvl7pPr marL="2337755" indent="0" algn="ctr">
              <a:buNone/>
              <a:defRPr>
                <a:solidFill>
                  <a:schemeClr val="tx1">
                    <a:tint val="75000"/>
                  </a:schemeClr>
                </a:solidFill>
              </a:defRPr>
            </a:lvl7pPr>
            <a:lvl8pPr marL="2727381" indent="0" algn="ctr">
              <a:buNone/>
              <a:defRPr>
                <a:solidFill>
                  <a:schemeClr val="tx1">
                    <a:tint val="75000"/>
                  </a:schemeClr>
                </a:solidFill>
              </a:defRPr>
            </a:lvl8pPr>
            <a:lvl9pPr marL="311700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455289-E3EF-8444-B7C1-0B105E8E20EC}" type="datetimeFigureOut">
              <a:rPr lang="en-US" smtClean="0"/>
              <a:pPr/>
              <a:t>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1D9B2-08B9-F742-8730-02EFD9321FDB}" type="slidenum">
              <a:rPr lang="en-US" smtClean="0"/>
              <a:pPr/>
              <a:t>‹#›</a:t>
            </a:fld>
            <a:endParaRPr lang="en-US"/>
          </a:p>
        </p:txBody>
      </p:sp>
    </p:spTree>
    <p:extLst>
      <p:ext uri="{BB962C8B-B14F-4D97-AF65-F5344CB8AC3E}">
        <p14:creationId xmlns:p14="http://schemas.microsoft.com/office/powerpoint/2010/main" val="4183763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455289-E3EF-8444-B7C1-0B105E8E20EC}" type="datetimeFigureOut">
              <a:rPr lang="en-US" smtClean="0"/>
              <a:pPr/>
              <a:t>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1D9B2-08B9-F742-8730-02EFD9321FDB}" type="slidenum">
              <a:rPr lang="en-US" smtClean="0"/>
              <a:pPr/>
              <a:t>‹#›</a:t>
            </a:fld>
            <a:endParaRPr lang="en-US"/>
          </a:p>
        </p:txBody>
      </p:sp>
    </p:spTree>
    <p:extLst>
      <p:ext uri="{BB962C8B-B14F-4D97-AF65-F5344CB8AC3E}">
        <p14:creationId xmlns:p14="http://schemas.microsoft.com/office/powerpoint/2010/main" val="3310459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05979"/>
            <a:ext cx="222885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1" y="205979"/>
            <a:ext cx="653415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455289-E3EF-8444-B7C1-0B105E8E20EC}" type="datetimeFigureOut">
              <a:rPr lang="en-US" smtClean="0"/>
              <a:pPr/>
              <a:t>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1D9B2-08B9-F742-8730-02EFD9321FDB}" type="slidenum">
              <a:rPr lang="en-US" smtClean="0"/>
              <a:pPr/>
              <a:t>‹#›</a:t>
            </a:fld>
            <a:endParaRPr lang="en-US"/>
          </a:p>
        </p:txBody>
      </p:sp>
    </p:spTree>
    <p:extLst>
      <p:ext uri="{BB962C8B-B14F-4D97-AF65-F5344CB8AC3E}">
        <p14:creationId xmlns:p14="http://schemas.microsoft.com/office/powerpoint/2010/main" val="1127094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ne line title and bullet text">
    <p:spTree>
      <p:nvGrpSpPr>
        <p:cNvPr id="1" name=""/>
        <p:cNvGrpSpPr/>
        <p:nvPr/>
      </p:nvGrpSpPr>
      <p:grpSpPr>
        <a:xfrm>
          <a:off x="0" y="0"/>
          <a:ext cx="0" cy="0"/>
          <a:chOff x="0" y="0"/>
          <a:chExt cx="0" cy="0"/>
        </a:xfrm>
      </p:grpSpPr>
      <p:sp>
        <p:nvSpPr>
          <p:cNvPr id="5" name="TextBox 17"/>
          <p:cNvSpPr txBox="1">
            <a:spLocks noChangeArrowheads="1"/>
          </p:cNvSpPr>
          <p:nvPr userDrawn="1"/>
        </p:nvSpPr>
        <p:spPr bwMode="auto">
          <a:xfrm>
            <a:off x="-1481138" y="339329"/>
            <a:ext cx="137001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r>
              <a:rPr lang="en-US" altLang="en-US" sz="750" noProof="1">
                <a:solidFill>
                  <a:srgbClr val="404040"/>
                </a:solidFill>
              </a:rPr>
              <a:t>Overskrift én linje</a:t>
            </a:r>
            <a:br>
              <a:rPr lang="en-US" altLang="en-US" sz="750" noProof="1">
                <a:solidFill>
                  <a:srgbClr val="404040"/>
                </a:solidFill>
              </a:rPr>
            </a:br>
            <a:r>
              <a:rPr lang="en-US" altLang="en-US" sz="750" noProof="1">
                <a:solidFill>
                  <a:srgbClr val="404040"/>
                </a:solidFill>
              </a:rPr>
              <a:t>Bold eller Regular</a:t>
            </a:r>
          </a:p>
        </p:txBody>
      </p:sp>
      <p:sp>
        <p:nvSpPr>
          <p:cNvPr id="6" name="Title 5"/>
          <p:cNvSpPr>
            <a:spLocks noGrp="1"/>
          </p:cNvSpPr>
          <p:nvPr>
            <p:ph type="title"/>
          </p:nvPr>
        </p:nvSpPr>
        <p:spPr>
          <a:xfrm>
            <a:off x="352427" y="166688"/>
            <a:ext cx="8440737" cy="574632"/>
          </a:xfrm>
        </p:spPr>
        <p:txBody>
          <a:bodyPr/>
          <a:lstStyle>
            <a:lvl1pPr>
              <a:defRPr/>
            </a:lvl1p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4" name="Text Placeholder 3"/>
          <p:cNvSpPr>
            <a:spLocks noGrp="1"/>
          </p:cNvSpPr>
          <p:nvPr>
            <p:ph type="body" sz="quarter" idx="13"/>
          </p:nvPr>
        </p:nvSpPr>
        <p:spPr>
          <a:xfrm>
            <a:off x="346981" y="1149350"/>
            <a:ext cx="8448849" cy="2947988"/>
          </a:xfrm>
        </p:spPr>
        <p:txBody>
          <a:body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7" name="Slide Number Placeholder 20"/>
          <p:cNvSpPr>
            <a:spLocks noGrp="1"/>
          </p:cNvSpPr>
          <p:nvPr>
            <p:ph type="sldNum" sz="quarter" idx="14"/>
          </p:nvPr>
        </p:nvSpPr>
        <p:spPr/>
        <p:txBody>
          <a:bodyPr/>
          <a:lstStyle>
            <a:lvl1pPr>
              <a:defRPr smtClean="0"/>
            </a:lvl1pPr>
          </a:lstStyle>
          <a:p>
            <a:pPr>
              <a:defRPr/>
            </a:pPr>
            <a:fld id="{7B25E3C5-6BE5-4A68-9F15-2AC8F3ABF141}" type="slidenum">
              <a:rPr lang="da-DK" altLang="en-US"/>
              <a:pPr>
                <a:defRPr/>
              </a:pPr>
              <a:t>‹#›</a:t>
            </a:fld>
            <a:endParaRPr lang="da-DK" altLang="en-US"/>
          </a:p>
        </p:txBody>
      </p:sp>
    </p:spTree>
    <p:extLst>
      <p:ext uri="{BB962C8B-B14F-4D97-AF65-F5344CB8AC3E}">
        <p14:creationId xmlns:p14="http://schemas.microsoft.com/office/powerpoint/2010/main" val="1437513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148829"/>
            <a:ext cx="7715250" cy="857250"/>
          </a:xfrm>
        </p:spPr>
        <p:txBody>
          <a:bodyPr/>
          <a:lstStyle/>
          <a:p>
            <a:r>
              <a:rPr lang="en-US"/>
              <a:t>Click to edit Master title style</a:t>
            </a:r>
            <a:endParaRPr lang="da-DK"/>
          </a:p>
        </p:txBody>
      </p:sp>
      <p:sp>
        <p:nvSpPr>
          <p:cNvPr id="3" name="Content Placeholder 2"/>
          <p:cNvSpPr>
            <a:spLocks noGrp="1"/>
          </p:cNvSpPr>
          <p:nvPr>
            <p:ph sz="quarter" idx="1"/>
          </p:nvPr>
        </p:nvSpPr>
        <p:spPr>
          <a:xfrm>
            <a:off x="457200" y="1221582"/>
            <a:ext cx="4038600" cy="1778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quarter" idx="2"/>
          </p:nvPr>
        </p:nvSpPr>
        <p:spPr>
          <a:xfrm>
            <a:off x="4648200" y="1221582"/>
            <a:ext cx="4038600" cy="1778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Content Placeholder 4"/>
          <p:cNvSpPr>
            <a:spLocks noGrp="1"/>
          </p:cNvSpPr>
          <p:nvPr>
            <p:ph sz="quarter" idx="3"/>
          </p:nvPr>
        </p:nvSpPr>
        <p:spPr>
          <a:xfrm>
            <a:off x="457200" y="3114675"/>
            <a:ext cx="4038600" cy="1778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Content Placeholder 5"/>
          <p:cNvSpPr>
            <a:spLocks noGrp="1"/>
          </p:cNvSpPr>
          <p:nvPr>
            <p:ph sz="quarter" idx="4"/>
          </p:nvPr>
        </p:nvSpPr>
        <p:spPr>
          <a:xfrm>
            <a:off x="4648200" y="3114675"/>
            <a:ext cx="4038600" cy="1778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3113731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455289-E3EF-8444-B7C1-0B105E8E20EC}" type="datetimeFigureOut">
              <a:rPr lang="en-US" smtClean="0"/>
              <a:pPr/>
              <a:t>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1D9B2-08B9-F742-8730-02EFD9321FDB}" type="slidenum">
              <a:rPr lang="en-US" smtClean="0"/>
              <a:pPr/>
              <a:t>‹#›</a:t>
            </a:fld>
            <a:endParaRPr lang="en-US"/>
          </a:p>
        </p:txBody>
      </p:sp>
    </p:spTree>
    <p:extLst>
      <p:ext uri="{BB962C8B-B14F-4D97-AF65-F5344CB8AC3E}">
        <p14:creationId xmlns:p14="http://schemas.microsoft.com/office/powerpoint/2010/main" val="1179312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4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700">
                <a:solidFill>
                  <a:schemeClr val="tx1">
                    <a:tint val="75000"/>
                  </a:schemeClr>
                </a:solidFill>
              </a:defRPr>
            </a:lvl1pPr>
            <a:lvl2pPr marL="389626" indent="0">
              <a:buNone/>
              <a:defRPr sz="1500">
                <a:solidFill>
                  <a:schemeClr val="tx1">
                    <a:tint val="75000"/>
                  </a:schemeClr>
                </a:solidFill>
              </a:defRPr>
            </a:lvl2pPr>
            <a:lvl3pPr marL="779252" indent="0">
              <a:buNone/>
              <a:defRPr sz="1400">
                <a:solidFill>
                  <a:schemeClr val="tx1">
                    <a:tint val="75000"/>
                  </a:schemeClr>
                </a:solidFill>
              </a:defRPr>
            </a:lvl3pPr>
            <a:lvl4pPr marL="1168878" indent="0">
              <a:buNone/>
              <a:defRPr sz="1200">
                <a:solidFill>
                  <a:schemeClr val="tx1">
                    <a:tint val="75000"/>
                  </a:schemeClr>
                </a:solidFill>
              </a:defRPr>
            </a:lvl4pPr>
            <a:lvl5pPr marL="1558503" indent="0">
              <a:buNone/>
              <a:defRPr sz="1200">
                <a:solidFill>
                  <a:schemeClr val="tx1">
                    <a:tint val="75000"/>
                  </a:schemeClr>
                </a:solidFill>
              </a:defRPr>
            </a:lvl5pPr>
            <a:lvl6pPr marL="1948129" indent="0">
              <a:buNone/>
              <a:defRPr sz="1200">
                <a:solidFill>
                  <a:schemeClr val="tx1">
                    <a:tint val="75000"/>
                  </a:schemeClr>
                </a:solidFill>
              </a:defRPr>
            </a:lvl6pPr>
            <a:lvl7pPr marL="2337755" indent="0">
              <a:buNone/>
              <a:defRPr sz="1200">
                <a:solidFill>
                  <a:schemeClr val="tx1">
                    <a:tint val="75000"/>
                  </a:schemeClr>
                </a:solidFill>
              </a:defRPr>
            </a:lvl7pPr>
            <a:lvl8pPr marL="2727381" indent="0">
              <a:buNone/>
              <a:defRPr sz="1200">
                <a:solidFill>
                  <a:schemeClr val="tx1">
                    <a:tint val="75000"/>
                  </a:schemeClr>
                </a:solidFill>
              </a:defRPr>
            </a:lvl8pPr>
            <a:lvl9pPr marL="311700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455289-E3EF-8444-B7C1-0B105E8E20EC}" type="datetimeFigureOut">
              <a:rPr lang="en-US" smtClean="0"/>
              <a:pPr/>
              <a:t>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1D9B2-08B9-F742-8730-02EFD9321FDB}" type="slidenum">
              <a:rPr lang="en-US" smtClean="0"/>
              <a:pPr/>
              <a:t>‹#›</a:t>
            </a:fld>
            <a:endParaRPr lang="en-US"/>
          </a:p>
        </p:txBody>
      </p:sp>
    </p:spTree>
    <p:extLst>
      <p:ext uri="{BB962C8B-B14F-4D97-AF65-F5344CB8AC3E}">
        <p14:creationId xmlns:p14="http://schemas.microsoft.com/office/powerpoint/2010/main" val="2288641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200151"/>
            <a:ext cx="4381500" cy="3394472"/>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200151"/>
            <a:ext cx="4381500" cy="3394472"/>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455289-E3EF-8444-B7C1-0B105E8E20EC}" type="datetimeFigureOut">
              <a:rPr lang="en-US" smtClean="0"/>
              <a:pPr/>
              <a:t>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51D9B2-08B9-F742-8730-02EFD9321FDB}" type="slidenum">
              <a:rPr lang="en-US" smtClean="0"/>
              <a:pPr/>
              <a:t>‹#›</a:t>
            </a:fld>
            <a:endParaRPr lang="en-US"/>
          </a:p>
        </p:txBody>
      </p:sp>
    </p:spTree>
    <p:extLst>
      <p:ext uri="{BB962C8B-B14F-4D97-AF65-F5344CB8AC3E}">
        <p14:creationId xmlns:p14="http://schemas.microsoft.com/office/powerpoint/2010/main" val="1274965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0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0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0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455289-E3EF-8444-B7C1-0B105E8E20EC}" type="datetimeFigureOut">
              <a:rPr lang="en-US" smtClean="0"/>
              <a:pPr/>
              <a:t>11/8/2019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51D9B2-08B9-F742-8730-02EFD9321FDB}" type="slidenum">
              <a:rPr lang="en-US" smtClean="0"/>
              <a:pPr/>
              <a:t>‹#›</a:t>
            </a:fld>
            <a:endParaRPr lang="en-US"/>
          </a:p>
        </p:txBody>
      </p:sp>
    </p:spTree>
    <p:extLst>
      <p:ext uri="{BB962C8B-B14F-4D97-AF65-F5344CB8AC3E}">
        <p14:creationId xmlns:p14="http://schemas.microsoft.com/office/powerpoint/2010/main" val="3168539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455289-E3EF-8444-B7C1-0B105E8E20EC}" type="datetimeFigureOut">
              <a:rPr lang="en-US" smtClean="0"/>
              <a:pPr/>
              <a:t>11/8/2019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51D9B2-08B9-F742-8730-02EFD9321FDB}" type="slidenum">
              <a:rPr lang="en-US" smtClean="0"/>
              <a:pPr/>
              <a:t>‹#›</a:t>
            </a:fld>
            <a:endParaRPr lang="en-US"/>
          </a:p>
        </p:txBody>
      </p:sp>
    </p:spTree>
    <p:extLst>
      <p:ext uri="{BB962C8B-B14F-4D97-AF65-F5344CB8AC3E}">
        <p14:creationId xmlns:p14="http://schemas.microsoft.com/office/powerpoint/2010/main" val="2742189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55289-E3EF-8444-B7C1-0B105E8E20EC}" type="datetimeFigureOut">
              <a:rPr lang="en-US" smtClean="0"/>
              <a:pPr/>
              <a:t>11/8/2019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51D9B2-08B9-F742-8730-02EFD9321FDB}" type="slidenum">
              <a:rPr lang="en-US" smtClean="0"/>
              <a:pPr/>
              <a:t>‹#›</a:t>
            </a:fld>
            <a:endParaRPr lang="en-US"/>
          </a:p>
        </p:txBody>
      </p:sp>
    </p:spTree>
    <p:extLst>
      <p:ext uri="{BB962C8B-B14F-4D97-AF65-F5344CB8AC3E}">
        <p14:creationId xmlns:p14="http://schemas.microsoft.com/office/powerpoint/2010/main" val="812661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313" cy="871538"/>
          </a:xfrm>
        </p:spPr>
        <p:txBody>
          <a:bodyPr anchor="b"/>
          <a:lstStyle>
            <a:lvl1pPr algn="l">
              <a:defRPr sz="1700" b="1"/>
            </a:lvl1pPr>
          </a:lstStyle>
          <a:p>
            <a:r>
              <a:rPr lang="en-US"/>
              <a:t>Click to edit Master title style</a:t>
            </a:r>
          </a:p>
        </p:txBody>
      </p:sp>
      <p:sp>
        <p:nvSpPr>
          <p:cNvPr id="3" name="Content Placeholder 2"/>
          <p:cNvSpPr>
            <a:spLocks noGrp="1"/>
          </p:cNvSpPr>
          <p:nvPr>
            <p:ph idx="1"/>
          </p:nvPr>
        </p:nvSpPr>
        <p:spPr>
          <a:xfrm>
            <a:off x="3575051" y="204789"/>
            <a:ext cx="5111750" cy="4389835"/>
          </a:xfrm>
        </p:spPr>
        <p:txBody>
          <a:bodyPr/>
          <a:lstStyle>
            <a:lvl1pPr>
              <a:defRPr sz="27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6"/>
            <a:ext cx="3008313" cy="3518297"/>
          </a:xfrm>
        </p:spPr>
        <p:txBody>
          <a:bodyPr/>
          <a:lstStyle>
            <a:lvl1pPr marL="0" indent="0">
              <a:buNone/>
              <a:defRPr sz="1200"/>
            </a:lvl1pPr>
            <a:lvl2pPr marL="389626" indent="0">
              <a:buNone/>
              <a:defRPr sz="1000"/>
            </a:lvl2pPr>
            <a:lvl3pPr marL="779252" indent="0">
              <a:buNone/>
              <a:defRPr sz="900"/>
            </a:lvl3pPr>
            <a:lvl4pPr marL="1168878" indent="0">
              <a:buNone/>
              <a:defRPr sz="800"/>
            </a:lvl4pPr>
            <a:lvl5pPr marL="1558503" indent="0">
              <a:buNone/>
              <a:defRPr sz="800"/>
            </a:lvl5pPr>
            <a:lvl6pPr marL="1948129" indent="0">
              <a:buNone/>
              <a:defRPr sz="800"/>
            </a:lvl6pPr>
            <a:lvl7pPr marL="2337755" indent="0">
              <a:buNone/>
              <a:defRPr sz="800"/>
            </a:lvl7pPr>
            <a:lvl8pPr marL="2727381" indent="0">
              <a:buNone/>
              <a:defRPr sz="800"/>
            </a:lvl8pPr>
            <a:lvl9pPr marL="311700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AD455289-E3EF-8444-B7C1-0B105E8E20EC}" type="datetimeFigureOut">
              <a:rPr lang="en-US" smtClean="0"/>
              <a:pPr/>
              <a:t>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51D9B2-08B9-F742-8730-02EFD9321FDB}" type="slidenum">
              <a:rPr lang="en-US" smtClean="0"/>
              <a:pPr/>
              <a:t>‹#›</a:t>
            </a:fld>
            <a:endParaRPr lang="en-US"/>
          </a:p>
        </p:txBody>
      </p:sp>
    </p:spTree>
    <p:extLst>
      <p:ext uri="{BB962C8B-B14F-4D97-AF65-F5344CB8AC3E}">
        <p14:creationId xmlns:p14="http://schemas.microsoft.com/office/powerpoint/2010/main" val="770243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7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700"/>
            </a:lvl1pPr>
            <a:lvl2pPr marL="389626" indent="0">
              <a:buNone/>
              <a:defRPr sz="2400"/>
            </a:lvl2pPr>
            <a:lvl3pPr marL="779252" indent="0">
              <a:buNone/>
              <a:defRPr sz="2000"/>
            </a:lvl3pPr>
            <a:lvl4pPr marL="1168878" indent="0">
              <a:buNone/>
              <a:defRPr sz="1700"/>
            </a:lvl4pPr>
            <a:lvl5pPr marL="1558503" indent="0">
              <a:buNone/>
              <a:defRPr sz="1700"/>
            </a:lvl5pPr>
            <a:lvl6pPr marL="1948129" indent="0">
              <a:buNone/>
              <a:defRPr sz="1700"/>
            </a:lvl6pPr>
            <a:lvl7pPr marL="2337755" indent="0">
              <a:buNone/>
              <a:defRPr sz="1700"/>
            </a:lvl7pPr>
            <a:lvl8pPr marL="2727381" indent="0">
              <a:buNone/>
              <a:defRPr sz="1700"/>
            </a:lvl8pPr>
            <a:lvl9pPr marL="3117007" indent="0">
              <a:buNone/>
              <a:defRPr sz="17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200"/>
            </a:lvl1pPr>
            <a:lvl2pPr marL="389626" indent="0">
              <a:buNone/>
              <a:defRPr sz="1000"/>
            </a:lvl2pPr>
            <a:lvl3pPr marL="779252" indent="0">
              <a:buNone/>
              <a:defRPr sz="900"/>
            </a:lvl3pPr>
            <a:lvl4pPr marL="1168878" indent="0">
              <a:buNone/>
              <a:defRPr sz="800"/>
            </a:lvl4pPr>
            <a:lvl5pPr marL="1558503" indent="0">
              <a:buNone/>
              <a:defRPr sz="800"/>
            </a:lvl5pPr>
            <a:lvl6pPr marL="1948129" indent="0">
              <a:buNone/>
              <a:defRPr sz="800"/>
            </a:lvl6pPr>
            <a:lvl7pPr marL="2337755" indent="0">
              <a:buNone/>
              <a:defRPr sz="800"/>
            </a:lvl7pPr>
            <a:lvl8pPr marL="2727381" indent="0">
              <a:buNone/>
              <a:defRPr sz="800"/>
            </a:lvl8pPr>
            <a:lvl9pPr marL="311700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AD455289-E3EF-8444-B7C1-0B105E8E20EC}" type="datetimeFigureOut">
              <a:rPr lang="en-US" smtClean="0"/>
              <a:pPr/>
              <a:t>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51D9B2-08B9-F742-8730-02EFD9321FDB}" type="slidenum">
              <a:rPr lang="en-US" smtClean="0"/>
              <a:pPr/>
              <a:t>‹#›</a:t>
            </a:fld>
            <a:endParaRPr lang="en-US"/>
          </a:p>
        </p:txBody>
      </p:sp>
    </p:spTree>
    <p:extLst>
      <p:ext uri="{BB962C8B-B14F-4D97-AF65-F5344CB8AC3E}">
        <p14:creationId xmlns:p14="http://schemas.microsoft.com/office/powerpoint/2010/main" val="327917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email">
            <a:lum/>
            <a:extLst>
              <a:ext uri="{28A0092B-C50C-407E-A947-70E740481C1C}">
                <a14:useLocalDpi xmlns:a14="http://schemas.microsoft.com/office/drawing/2010/main"/>
              </a:ext>
            </a:extLst>
          </a:blip>
          <a:srcRect/>
          <a:stretch>
            <a:fillRect t="-13000" b="-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77925" tIns="38963" rIns="77925" bIns="38963"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77925" tIns="38963" rIns="77925" bIns="3896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77925" tIns="38963" rIns="77925" bIns="38963" rtlCol="0" anchor="ctr"/>
          <a:lstStyle>
            <a:lvl1pPr algn="l">
              <a:defRPr sz="1000">
                <a:solidFill>
                  <a:schemeClr val="tx1">
                    <a:tint val="75000"/>
                  </a:schemeClr>
                </a:solidFill>
              </a:defRPr>
            </a:lvl1pPr>
          </a:lstStyle>
          <a:p>
            <a:fld id="{AD455289-E3EF-8444-B7C1-0B105E8E20EC}" type="datetimeFigureOut">
              <a:rPr lang="en-US" smtClean="0"/>
              <a:pPr/>
              <a:t>11/8/2019</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77925" tIns="38963" rIns="77925" bIns="38963" rtlCol="0" anchor="ctr"/>
          <a:lstStyle>
            <a:lvl1pPr algn="ct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77925" tIns="38963" rIns="77925" bIns="38963" rtlCol="0" anchor="ctr"/>
          <a:lstStyle>
            <a:lvl1pPr algn="r">
              <a:defRPr sz="1000">
                <a:solidFill>
                  <a:schemeClr val="tx1">
                    <a:tint val="75000"/>
                  </a:schemeClr>
                </a:solidFill>
              </a:defRPr>
            </a:lvl1pPr>
          </a:lstStyle>
          <a:p>
            <a:fld id="{2551D9B2-08B9-F742-8730-02EFD9321FDB}" type="slidenum">
              <a:rPr lang="en-US" smtClean="0"/>
              <a:pPr/>
              <a:t>‹#›</a:t>
            </a:fld>
            <a:endParaRPr lang="en-US"/>
          </a:p>
        </p:txBody>
      </p:sp>
    </p:spTree>
    <p:extLst>
      <p:ext uri="{BB962C8B-B14F-4D97-AF65-F5344CB8AC3E}">
        <p14:creationId xmlns:p14="http://schemas.microsoft.com/office/powerpoint/2010/main" val="3896290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389626" rtl="0" eaLnBrk="1" latinLnBrk="0" hangingPunct="1">
        <a:spcBef>
          <a:spcPct val="0"/>
        </a:spcBef>
        <a:buNone/>
        <a:defRPr sz="3700" kern="1200">
          <a:solidFill>
            <a:schemeClr val="tx1"/>
          </a:solidFill>
          <a:latin typeface="+mj-lt"/>
          <a:ea typeface="+mj-ea"/>
          <a:cs typeface="+mj-cs"/>
        </a:defRPr>
      </a:lvl1pPr>
    </p:titleStyle>
    <p:bodyStyle>
      <a:lvl1pPr marL="292219" indent="-292219" algn="l" defTabSz="389626" rtl="0" eaLnBrk="1" latinLnBrk="0" hangingPunct="1">
        <a:spcBef>
          <a:spcPct val="20000"/>
        </a:spcBef>
        <a:buFont typeface="Arial"/>
        <a:buChar char="•"/>
        <a:defRPr sz="2700" kern="1200">
          <a:solidFill>
            <a:schemeClr val="tx1"/>
          </a:solidFill>
          <a:latin typeface="+mn-lt"/>
          <a:ea typeface="+mn-ea"/>
          <a:cs typeface="+mn-cs"/>
        </a:defRPr>
      </a:lvl1pPr>
      <a:lvl2pPr marL="633142" indent="-243516" algn="l" defTabSz="389626" rtl="0" eaLnBrk="1" latinLnBrk="0" hangingPunct="1">
        <a:spcBef>
          <a:spcPct val="20000"/>
        </a:spcBef>
        <a:buFont typeface="Arial"/>
        <a:buChar char="–"/>
        <a:defRPr sz="2400" kern="1200">
          <a:solidFill>
            <a:schemeClr val="tx1"/>
          </a:solidFill>
          <a:latin typeface="+mn-lt"/>
          <a:ea typeface="+mn-ea"/>
          <a:cs typeface="+mn-cs"/>
        </a:defRPr>
      </a:lvl2pPr>
      <a:lvl3pPr marL="974065" indent="-194813" algn="l" defTabSz="389626" rtl="0" eaLnBrk="1" latinLnBrk="0" hangingPunct="1">
        <a:spcBef>
          <a:spcPct val="20000"/>
        </a:spcBef>
        <a:buFont typeface="Arial"/>
        <a:buChar char="•"/>
        <a:defRPr sz="2000" kern="1200">
          <a:solidFill>
            <a:schemeClr val="tx1"/>
          </a:solidFill>
          <a:latin typeface="+mn-lt"/>
          <a:ea typeface="+mn-ea"/>
          <a:cs typeface="+mn-cs"/>
        </a:defRPr>
      </a:lvl3pPr>
      <a:lvl4pPr marL="1363690" indent="-194813" algn="l" defTabSz="389626" rtl="0" eaLnBrk="1" latinLnBrk="0" hangingPunct="1">
        <a:spcBef>
          <a:spcPct val="20000"/>
        </a:spcBef>
        <a:buFont typeface="Arial"/>
        <a:buChar char="–"/>
        <a:defRPr sz="1700" kern="1200">
          <a:solidFill>
            <a:schemeClr val="tx1"/>
          </a:solidFill>
          <a:latin typeface="+mn-lt"/>
          <a:ea typeface="+mn-ea"/>
          <a:cs typeface="+mn-cs"/>
        </a:defRPr>
      </a:lvl4pPr>
      <a:lvl5pPr marL="1753316" indent="-194813" algn="l" defTabSz="389626" rtl="0" eaLnBrk="1" latinLnBrk="0" hangingPunct="1">
        <a:spcBef>
          <a:spcPct val="20000"/>
        </a:spcBef>
        <a:buFont typeface="Arial"/>
        <a:buChar char="»"/>
        <a:defRPr sz="1700" kern="1200">
          <a:solidFill>
            <a:schemeClr val="tx1"/>
          </a:solidFill>
          <a:latin typeface="+mn-lt"/>
          <a:ea typeface="+mn-ea"/>
          <a:cs typeface="+mn-cs"/>
        </a:defRPr>
      </a:lvl5pPr>
      <a:lvl6pPr marL="2142942" indent="-194813" algn="l" defTabSz="389626" rtl="0" eaLnBrk="1" latinLnBrk="0" hangingPunct="1">
        <a:spcBef>
          <a:spcPct val="20000"/>
        </a:spcBef>
        <a:buFont typeface="Arial"/>
        <a:buChar char="•"/>
        <a:defRPr sz="1700" kern="1200">
          <a:solidFill>
            <a:schemeClr val="tx1"/>
          </a:solidFill>
          <a:latin typeface="+mn-lt"/>
          <a:ea typeface="+mn-ea"/>
          <a:cs typeface="+mn-cs"/>
        </a:defRPr>
      </a:lvl6pPr>
      <a:lvl7pPr marL="2532568" indent="-194813" algn="l" defTabSz="389626" rtl="0" eaLnBrk="1" latinLnBrk="0" hangingPunct="1">
        <a:spcBef>
          <a:spcPct val="20000"/>
        </a:spcBef>
        <a:buFont typeface="Arial"/>
        <a:buChar char="•"/>
        <a:defRPr sz="1700" kern="1200">
          <a:solidFill>
            <a:schemeClr val="tx1"/>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21.png"/><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image" Target="../media/image84.jpeg"/><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e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02.emf"/><Relationship Id="rId3" Type="http://schemas.openxmlformats.org/officeDocument/2006/relationships/image" Target="../media/image97.emf"/><Relationship Id="rId7" Type="http://schemas.openxmlformats.org/officeDocument/2006/relationships/image" Target="../media/image101.em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00.emf"/><Relationship Id="rId5" Type="http://schemas.openxmlformats.org/officeDocument/2006/relationships/image" Target="../media/image99.emf"/><Relationship Id="rId4" Type="http://schemas.openxmlformats.org/officeDocument/2006/relationships/image" Target="../media/image98.jpeg"/><Relationship Id="rId9" Type="http://schemas.openxmlformats.org/officeDocument/2006/relationships/hyperlink" Target="mailto:henrikb.moller@eng.au.dk"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3.xml"/><Relationship Id="rId5" Type="http://schemas.openxmlformats.org/officeDocument/2006/relationships/image" Target="../media/image106.jpeg"/><Relationship Id="rId4" Type="http://schemas.openxmlformats.org/officeDocument/2006/relationships/image" Target="../media/image10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3.jpeg"/><Relationship Id="rId5" Type="http://schemas.openxmlformats.org/officeDocument/2006/relationships/image" Target="../media/image5.png"/><Relationship Id="rId10" Type="http://schemas.openxmlformats.org/officeDocument/2006/relationships/image" Target="../media/image12.jpeg"/><Relationship Id="rId4" Type="http://schemas.openxmlformats.org/officeDocument/2006/relationships/image" Target="../media/image4.png"/><Relationship Id="rId9"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jpe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 Id="rId9"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58757" y="2066665"/>
            <a:ext cx="7936287" cy="940461"/>
          </a:xfrm>
          <a:prstGeom prst="rect">
            <a:avLst/>
          </a:prstGeom>
          <a:noFill/>
        </p:spPr>
        <p:txBody>
          <a:bodyPr wrap="square" lIns="77925" tIns="38963" rIns="77925" bIns="38963" rtlCol="0">
            <a:spAutoFit/>
          </a:bodyPr>
          <a:lstStyle/>
          <a:p>
            <a:pPr algn="ctr"/>
            <a:r>
              <a:rPr lang="en-GB" sz="2800" b="1" dirty="0">
                <a:solidFill>
                  <a:schemeClr val="tx2">
                    <a:lumMod val="60000"/>
                    <a:lumOff val="40000"/>
                  </a:schemeClr>
                </a:solidFill>
                <a:latin typeface="Arial" pitchFamily="34" charset="0"/>
                <a:cs typeface="Arial" pitchFamily="34" charset="0"/>
              </a:rPr>
              <a:t>KHÓ KHĂN, V</a:t>
            </a:r>
            <a:r>
              <a:rPr lang="vi-VN" sz="2800" b="1" dirty="0">
                <a:solidFill>
                  <a:schemeClr val="tx2">
                    <a:lumMod val="60000"/>
                    <a:lumOff val="40000"/>
                  </a:schemeClr>
                </a:solidFill>
                <a:cs typeface="Arial" pitchFamily="34" charset="0"/>
              </a:rPr>
              <a:t>Ư</a:t>
            </a:r>
            <a:r>
              <a:rPr lang="en-GB" sz="2800" b="1" dirty="0">
                <a:solidFill>
                  <a:schemeClr val="tx2">
                    <a:lumMod val="60000"/>
                    <a:lumOff val="40000"/>
                  </a:schemeClr>
                </a:solidFill>
                <a:latin typeface="Arial" pitchFamily="34" charset="0"/>
                <a:cs typeface="Arial" pitchFamily="34" charset="0"/>
              </a:rPr>
              <a:t>ỚNG MẮC TRONG VIỆC XỬ LÝ </a:t>
            </a:r>
            <a:r>
              <a:rPr lang="en-AU" sz="2800" b="1" dirty="0">
                <a:solidFill>
                  <a:schemeClr val="tx2">
                    <a:lumMod val="60000"/>
                    <a:lumOff val="40000"/>
                  </a:schemeClr>
                </a:solidFill>
                <a:latin typeface="Arial" pitchFamily="34" charset="0"/>
                <a:cs typeface="Arial" pitchFamily="34" charset="0"/>
              </a:rPr>
              <a:t>CHẤT THẢI CHĂN NUÔI</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97066" y="531052"/>
            <a:ext cx="5126122" cy="833569"/>
          </a:xfrm>
          <a:prstGeom prst="rect">
            <a:avLst/>
          </a:prstGeom>
        </p:spPr>
      </p:pic>
    </p:spTree>
    <p:extLst>
      <p:ext uri="{BB962C8B-B14F-4D97-AF65-F5344CB8AC3E}">
        <p14:creationId xmlns:p14="http://schemas.microsoft.com/office/powerpoint/2010/main" val="1624986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A_Works\Brand\Pics\2015\Farm &amp; Factory\Nha may sua TH\Day chuyen (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33623" y="219818"/>
            <a:ext cx="3030873" cy="1704866"/>
          </a:xfrm>
          <a:prstGeom prst="rect">
            <a:avLst/>
          </a:prstGeom>
          <a:noFill/>
        </p:spPr>
      </p:pic>
      <p:pic>
        <p:nvPicPr>
          <p:cNvPr id="14338" name="Picture 2" descr="Kết quả hình ảnh cho cửa hàng th true mar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10927" y="3227760"/>
            <a:ext cx="3358411" cy="188976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www.thmilk.vn/image/data/Poster%20Khuye%CC%82%CC%81n%20Ma%CC%A3i/Giao-hang-tan-nha-new.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018" r="1018" b="36692"/>
          <a:stretch/>
        </p:blipFill>
        <p:spPr bwMode="auto">
          <a:xfrm>
            <a:off x="3224518" y="3227760"/>
            <a:ext cx="2210511" cy="186507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Kết quả hình ảnh cho cửa hàng th true mar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4826" y="3241495"/>
            <a:ext cx="2946401" cy="18760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Factory_05.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6690" y="219818"/>
            <a:ext cx="2804843" cy="1704866"/>
          </a:xfrm>
          <a:prstGeom prst="rect">
            <a:avLst/>
          </a:prstGeom>
        </p:spPr>
      </p:pic>
      <p:pic>
        <p:nvPicPr>
          <p:cNvPr id="14346" name="Picture 10" descr="Hình ảnh có liên quan"/>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304" y="209543"/>
            <a:ext cx="3097923" cy="17348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129" y="2321960"/>
            <a:ext cx="9210791" cy="338554"/>
          </a:xfrm>
          <a:prstGeom prst="rect">
            <a:avLst/>
          </a:prstGeom>
          <a:noFill/>
        </p:spPr>
        <p:txBody>
          <a:bodyPr wrap="none" rtlCol="0">
            <a:spAutoFit/>
          </a:bodyPr>
          <a:lstStyle/>
          <a:p>
            <a:r>
              <a:rPr lang="en-US" sz="1600" b="1" dirty="0"/>
              <a:t>Nhà máy sữa với công nghệ hiện đại và hệ thống phân phối sữa với chuỗi hệ thống cửa hàng khắp 3 miền </a:t>
            </a:r>
          </a:p>
        </p:txBody>
      </p:sp>
    </p:spTree>
    <p:extLst>
      <p:ext uri="{BB962C8B-B14F-4D97-AF65-F5344CB8AC3E}">
        <p14:creationId xmlns:p14="http://schemas.microsoft.com/office/powerpoint/2010/main" val="2387275885"/>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7" descr="27.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3267075" cy="2087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Users\vmkt414\Desktop\TH intro 2015\13. Gieo hat_TH far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27079" y="6382"/>
            <a:ext cx="3016920" cy="2080772"/>
          </a:xfrm>
          <a:prstGeom prst="rect">
            <a:avLst/>
          </a:prstGeom>
          <a:noFill/>
        </p:spPr>
      </p:pic>
      <p:pic>
        <p:nvPicPr>
          <p:cNvPr id="9" name="Picture 8" descr="DSC07473.jpg"/>
          <p:cNvPicPr>
            <a:picLocks noChangeAspect="1"/>
          </p:cNvPicPr>
          <p:nvPr/>
        </p:nvPicPr>
        <p:blipFill>
          <a:blip r:embed="rId4" cstate="email">
            <a:extLst>
              <a:ext uri="{28A0092B-C50C-407E-A947-70E740481C1C}">
                <a14:useLocalDpi xmlns:a14="http://schemas.microsoft.com/office/drawing/2010/main"/>
              </a:ext>
            </a:extLst>
          </a:blip>
          <a:srcRect r="9503"/>
          <a:stretch>
            <a:fillRect/>
          </a:stretch>
        </p:blipFill>
        <p:spPr bwMode="auto">
          <a:xfrm>
            <a:off x="3267075" y="6381"/>
            <a:ext cx="3113347" cy="2080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E:\A_Works\Brand\Pics\2015\Thu hoach co\Lowres\Thu hoach ngo_TH true MILK_15_.jpg"/>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155" y="2209532"/>
            <a:ext cx="4292057" cy="2933968"/>
          </a:xfrm>
          <a:prstGeom prst="rect">
            <a:avLst/>
          </a:prstGeom>
          <a:noFill/>
        </p:spPr>
      </p:pic>
      <p:pic>
        <p:nvPicPr>
          <p:cNvPr id="11" name="Picture 2" descr="D:\Yogurt\Launching\7.7 SLIDE SHOW\Thu hoach co tai trang trai TH_2.jpg"/>
          <p:cNvPicPr>
            <a:picLocks noChangeAspect="1" noChangeArrowheads="1"/>
          </p:cNvPicPr>
          <p:nvPr/>
        </p:nvPicPr>
        <p:blipFill>
          <a:blip r:embed="rId6" cstate="email">
            <a:extLst>
              <a:ext uri="{28A0092B-C50C-407E-A947-70E740481C1C}">
                <a14:useLocalDpi xmlns:a14="http://schemas.microsoft.com/office/drawing/2010/main"/>
              </a:ext>
            </a:extLst>
          </a:blip>
          <a:srcRect l="12068" r="24887"/>
          <a:stretch>
            <a:fillRect/>
          </a:stretch>
        </p:blipFill>
        <p:spPr bwMode="auto">
          <a:xfrm>
            <a:off x="4292212" y="2209532"/>
            <a:ext cx="4851789" cy="293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0" y="2087152"/>
            <a:ext cx="9145319" cy="632685"/>
          </a:xfrm>
          <a:prstGeom prst="rect">
            <a:avLst/>
          </a:prstGeom>
          <a:solidFill>
            <a:schemeClr val="bg1"/>
          </a:solidFill>
        </p:spPr>
        <p:txBody>
          <a:bodyPr wrap="square" lIns="77925" tIns="38963" rIns="77925" bIns="38963">
            <a:spAutoFit/>
          </a:bodyPr>
          <a:lstStyle/>
          <a:p>
            <a:pPr algn="just" eaLnBrk="0" hangingPunct="0"/>
            <a:r>
              <a:rPr lang="en-US" sz="1800" b="1" dirty="0">
                <a:solidFill>
                  <a:schemeClr val="tx2"/>
                </a:solidFill>
                <a:latin typeface="Calibri" pitchFamily="34" charset="0"/>
              </a:rPr>
              <a:t>Trang bị máy móc nông nghiệp hiện đại nhập khẩu từ các nước có nền nông nghiệp tiên tiến nhất trên thế giới như Mỹ, Đức nhằm tăng năng suất, giảm chi phí …</a:t>
            </a:r>
            <a:endParaRPr lang="en-US" sz="1050" b="1" dirty="0">
              <a:solidFill>
                <a:schemeClr val="tx2"/>
              </a:solidFill>
              <a:latin typeface="Calibri" pitchFamily="34" charset="0"/>
            </a:endParaRPr>
          </a:p>
        </p:txBody>
      </p:sp>
    </p:spTree>
    <p:extLst>
      <p:ext uri="{BB962C8B-B14F-4D97-AF65-F5344CB8AC3E}">
        <p14:creationId xmlns:p14="http://schemas.microsoft.com/office/powerpoint/2010/main" val="175750885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7" name="Picture 11" descr="IMG_4746.jpg"/>
          <p:cNvPicPr>
            <a:picLocks noChangeAspect="1"/>
          </p:cNvPicPr>
          <p:nvPr/>
        </p:nvPicPr>
        <p:blipFill>
          <a:blip r:embed="rId2" cstate="email">
            <a:extLst>
              <a:ext uri="{28A0092B-C50C-407E-A947-70E740481C1C}">
                <a14:useLocalDpi xmlns:a14="http://schemas.microsoft.com/office/drawing/2010/main"/>
              </a:ext>
            </a:extLst>
          </a:blip>
          <a:srcRect r="11848" b="8742"/>
          <a:stretch>
            <a:fillRect/>
          </a:stretch>
        </p:blipFill>
        <p:spPr bwMode="auto">
          <a:xfrm>
            <a:off x="-9525" y="1055077"/>
            <a:ext cx="9144000" cy="408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IMG_4719.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3"/>
            <a:ext cx="3126463" cy="193446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0" descr="_57C2322.jpg"/>
          <p:cNvPicPr>
            <a:picLocks noChangeAspect="1"/>
          </p:cNvPicPr>
          <p:nvPr/>
        </p:nvPicPr>
        <p:blipFill>
          <a:blip r:embed="rId4" cstate="email">
            <a:extLst>
              <a:ext uri="{28A0092B-C50C-407E-A947-70E740481C1C}">
                <a14:useLocalDpi xmlns:a14="http://schemas.microsoft.com/office/drawing/2010/main"/>
              </a:ext>
            </a:extLst>
          </a:blip>
          <a:srcRect r="13113"/>
          <a:stretch>
            <a:fillRect/>
          </a:stretch>
        </p:blipFill>
        <p:spPr bwMode="auto">
          <a:xfrm>
            <a:off x="6181725" y="13702"/>
            <a:ext cx="2952750" cy="190711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descr="_57C2476.jpg"/>
          <p:cNvPicPr>
            <a:picLocks noChangeAspect="1"/>
          </p:cNvPicPr>
          <p:nvPr/>
        </p:nvPicPr>
        <p:blipFill>
          <a:blip r:embed="rId5" cstate="email">
            <a:extLst>
              <a:ext uri="{28A0092B-C50C-407E-A947-70E740481C1C}">
                <a14:useLocalDpi xmlns:a14="http://schemas.microsoft.com/office/drawing/2010/main"/>
              </a:ext>
            </a:extLst>
          </a:blip>
          <a:srcRect l="13089" r="6624"/>
          <a:stretch>
            <a:fillRect/>
          </a:stretch>
        </p:blipFill>
        <p:spPr bwMode="auto">
          <a:xfrm>
            <a:off x="3126464" y="0"/>
            <a:ext cx="3055261" cy="192081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5209" y="4664467"/>
            <a:ext cx="3037819" cy="400110"/>
          </a:xfrm>
          <a:prstGeom prst="rect">
            <a:avLst/>
          </a:prstGeom>
          <a:noFill/>
        </p:spPr>
        <p:txBody>
          <a:bodyPr wrap="none" rtlCol="0">
            <a:spAutoFit/>
          </a:bodyPr>
          <a:lstStyle/>
          <a:p>
            <a:r>
              <a:rPr lang="en-US" sz="2000" b="1" dirty="0">
                <a:solidFill>
                  <a:srgbClr val="FF0000"/>
                </a:solidFill>
              </a:rPr>
              <a:t>Ủ CHUA THỨC ĂN CHO BÒ </a:t>
            </a:r>
          </a:p>
        </p:txBody>
      </p:sp>
    </p:spTree>
    <p:extLst>
      <p:ext uri="{BB962C8B-B14F-4D97-AF65-F5344CB8AC3E}">
        <p14:creationId xmlns:p14="http://schemas.microsoft.com/office/powerpoint/2010/main" val="277380395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vmkt414\Desktop\TH intro 2015\thucan0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7074" y="0"/>
            <a:ext cx="4336926" cy="2673452"/>
          </a:xfrm>
          <a:prstGeom prst="rect">
            <a:avLst/>
          </a:prstGeom>
          <a:noFill/>
        </p:spPr>
      </p:pic>
      <p:pic>
        <p:nvPicPr>
          <p:cNvPr id="3074" name="Picture 2" descr="C:\Users\vmkt414\Desktop\TH intro 2015\thucan0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07073" y="2628899"/>
            <a:ext cx="4336925" cy="2514601"/>
          </a:xfrm>
          <a:prstGeom prst="rect">
            <a:avLst/>
          </a:prstGeom>
          <a:noFill/>
        </p:spPr>
      </p:pic>
      <p:pic>
        <p:nvPicPr>
          <p:cNvPr id="52" name="Picture 51" descr="logoTH.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51112" y="141391"/>
            <a:ext cx="1061284" cy="402894"/>
          </a:xfrm>
          <a:prstGeom prst="rect">
            <a:avLst/>
          </a:prstGeom>
        </p:spPr>
      </p:pic>
      <p:sp>
        <p:nvSpPr>
          <p:cNvPr id="12" name="Rectangle 11"/>
          <p:cNvSpPr/>
          <p:nvPr/>
        </p:nvSpPr>
        <p:spPr>
          <a:xfrm>
            <a:off x="38099" y="3463773"/>
            <a:ext cx="4634385" cy="1463682"/>
          </a:xfrm>
          <a:prstGeom prst="rect">
            <a:avLst/>
          </a:prstGeom>
        </p:spPr>
        <p:txBody>
          <a:bodyPr wrap="square" lIns="77925" tIns="38963" rIns="77925" bIns="38963">
            <a:spAutoFit/>
          </a:bodyPr>
          <a:lstStyle/>
          <a:p>
            <a:pPr marL="151521" indent="-151521" algn="just" eaLnBrk="0" hangingPunct="0">
              <a:buFont typeface="Arial" pitchFamily="34" charset="0"/>
              <a:buChar char="•"/>
            </a:pPr>
            <a:r>
              <a:rPr lang="en-US" sz="1800" dirty="0" err="1">
                <a:latin typeface="Calibri" pitchFamily="34" charset="0"/>
              </a:rPr>
              <a:t>Phối</a:t>
            </a:r>
            <a:r>
              <a:rPr lang="en-US" sz="1800" dirty="0">
                <a:latin typeface="Calibri" pitchFamily="34" charset="0"/>
              </a:rPr>
              <a:t> </a:t>
            </a:r>
            <a:r>
              <a:rPr lang="en-US" sz="1800" dirty="0" err="1">
                <a:latin typeface="Calibri" pitchFamily="34" charset="0"/>
              </a:rPr>
              <a:t>chế</a:t>
            </a:r>
            <a:r>
              <a:rPr lang="en-US" sz="1800" dirty="0">
                <a:latin typeface="Calibri" pitchFamily="34" charset="0"/>
              </a:rPr>
              <a:t> </a:t>
            </a:r>
            <a:r>
              <a:rPr lang="en-US" sz="1800" dirty="0" err="1">
                <a:latin typeface="Calibri" pitchFamily="34" charset="0"/>
              </a:rPr>
              <a:t>khẩu</a:t>
            </a:r>
            <a:r>
              <a:rPr lang="en-US" sz="1800" dirty="0">
                <a:latin typeface="Calibri" pitchFamily="34" charset="0"/>
              </a:rPr>
              <a:t> </a:t>
            </a:r>
            <a:r>
              <a:rPr lang="en-US" sz="1800" dirty="0" err="1">
                <a:latin typeface="Calibri" pitchFamily="34" charset="0"/>
              </a:rPr>
              <a:t>phần</a:t>
            </a:r>
            <a:r>
              <a:rPr lang="en-US" sz="1800" dirty="0">
                <a:latin typeface="Calibri" pitchFamily="34" charset="0"/>
              </a:rPr>
              <a:t> </a:t>
            </a:r>
            <a:r>
              <a:rPr lang="en-US" sz="1800" dirty="0" err="1">
                <a:latin typeface="Calibri" pitchFamily="34" charset="0"/>
              </a:rPr>
              <a:t>tối</a:t>
            </a:r>
            <a:r>
              <a:rPr lang="en-US" sz="1800" dirty="0">
                <a:latin typeface="Calibri" pitchFamily="34" charset="0"/>
              </a:rPr>
              <a:t> </a:t>
            </a:r>
            <a:r>
              <a:rPr lang="en-US" sz="1800" dirty="0" err="1">
                <a:latin typeface="Calibri" pitchFamily="34" charset="0"/>
              </a:rPr>
              <a:t>ưu</a:t>
            </a:r>
            <a:r>
              <a:rPr lang="en-US" sz="1800" dirty="0">
                <a:latin typeface="Calibri" pitchFamily="34" charset="0"/>
              </a:rPr>
              <a:t> </a:t>
            </a:r>
            <a:r>
              <a:rPr lang="en-US" sz="1800" dirty="0" err="1">
                <a:latin typeface="Calibri" pitchFamily="34" charset="0"/>
              </a:rPr>
              <a:t>bằng</a:t>
            </a:r>
            <a:r>
              <a:rPr lang="en-US" sz="1800" dirty="0">
                <a:latin typeface="Calibri" pitchFamily="34" charset="0"/>
              </a:rPr>
              <a:t> </a:t>
            </a:r>
            <a:r>
              <a:rPr lang="en-US" sz="1800" dirty="0" err="1">
                <a:latin typeface="Calibri" pitchFamily="34" charset="0"/>
              </a:rPr>
              <a:t>phần</a:t>
            </a:r>
            <a:r>
              <a:rPr lang="en-US" sz="1800" dirty="0">
                <a:latin typeface="Calibri" pitchFamily="34" charset="0"/>
              </a:rPr>
              <a:t> </a:t>
            </a:r>
            <a:r>
              <a:rPr lang="en-US" sz="1800" dirty="0" err="1">
                <a:latin typeface="Calibri" pitchFamily="34" charset="0"/>
              </a:rPr>
              <a:t>mềm</a:t>
            </a:r>
            <a:r>
              <a:rPr lang="en-US" sz="1800" dirty="0">
                <a:latin typeface="Calibri" pitchFamily="34" charset="0"/>
              </a:rPr>
              <a:t> </a:t>
            </a:r>
            <a:r>
              <a:rPr lang="en-US" sz="1800" dirty="0" err="1">
                <a:latin typeface="Calibri" pitchFamily="34" charset="0"/>
              </a:rPr>
              <a:t>chuyên</a:t>
            </a:r>
            <a:r>
              <a:rPr lang="en-US" sz="1800" dirty="0">
                <a:latin typeface="Calibri" pitchFamily="34" charset="0"/>
              </a:rPr>
              <a:t> </a:t>
            </a:r>
            <a:r>
              <a:rPr lang="en-US" sz="1800" dirty="0" err="1">
                <a:latin typeface="Calibri" pitchFamily="34" charset="0"/>
              </a:rPr>
              <a:t>dụng</a:t>
            </a:r>
            <a:r>
              <a:rPr lang="en-US" sz="1800" dirty="0">
                <a:latin typeface="Calibri" pitchFamily="34" charset="0"/>
              </a:rPr>
              <a:t> </a:t>
            </a:r>
            <a:r>
              <a:rPr lang="en-US" sz="1800" dirty="0" err="1">
                <a:latin typeface="Calibri" pitchFamily="34" charset="0"/>
              </a:rPr>
              <a:t>RationAll</a:t>
            </a:r>
            <a:r>
              <a:rPr lang="en-US" sz="1800" dirty="0">
                <a:latin typeface="Calibri" pitchFamily="34" charset="0"/>
              </a:rPr>
              <a:t> (Israel)</a:t>
            </a:r>
          </a:p>
          <a:p>
            <a:pPr marL="151521" indent="-151521" algn="just" eaLnBrk="0" hangingPunct="0">
              <a:buFont typeface="Arial" pitchFamily="34" charset="0"/>
              <a:buChar char="•"/>
            </a:pPr>
            <a:r>
              <a:rPr lang="en-US" sz="1800" dirty="0" err="1">
                <a:latin typeface="Calibri" pitchFamily="34" charset="0"/>
              </a:rPr>
              <a:t>Trộn</a:t>
            </a:r>
            <a:r>
              <a:rPr lang="en-US" sz="1800" dirty="0">
                <a:latin typeface="Calibri" pitchFamily="34" charset="0"/>
              </a:rPr>
              <a:t> TMR </a:t>
            </a:r>
            <a:r>
              <a:rPr lang="en-US" sz="1800" dirty="0" err="1">
                <a:latin typeface="Calibri" pitchFamily="34" charset="0"/>
              </a:rPr>
              <a:t>bằng</a:t>
            </a:r>
            <a:r>
              <a:rPr lang="en-US" sz="1800" dirty="0">
                <a:latin typeface="Calibri" pitchFamily="34" charset="0"/>
              </a:rPr>
              <a:t> </a:t>
            </a:r>
            <a:r>
              <a:rPr lang="en-US" sz="1800" dirty="0" err="1">
                <a:latin typeface="Calibri" pitchFamily="34" charset="0"/>
              </a:rPr>
              <a:t>phần</a:t>
            </a:r>
            <a:r>
              <a:rPr lang="en-US" sz="1800" dirty="0">
                <a:latin typeface="Calibri" pitchFamily="34" charset="0"/>
              </a:rPr>
              <a:t> </a:t>
            </a:r>
            <a:r>
              <a:rPr lang="en-US" sz="1800" dirty="0" err="1">
                <a:latin typeface="Calibri" pitchFamily="34" charset="0"/>
              </a:rPr>
              <a:t>mềm</a:t>
            </a:r>
            <a:r>
              <a:rPr lang="en-US" sz="1800" dirty="0">
                <a:latin typeface="Calibri" pitchFamily="34" charset="0"/>
              </a:rPr>
              <a:t> One1.</a:t>
            </a:r>
          </a:p>
          <a:p>
            <a:pPr marL="151521" indent="-151521" algn="just" eaLnBrk="0" hangingPunct="0">
              <a:buFont typeface="Arial" pitchFamily="34" charset="0"/>
              <a:buChar char="•"/>
            </a:pPr>
            <a:r>
              <a:rPr lang="en-US" sz="1800" dirty="0" err="1">
                <a:latin typeface="Calibri" pitchFamily="34" charset="0"/>
              </a:rPr>
              <a:t>Khẩu</a:t>
            </a:r>
            <a:r>
              <a:rPr lang="en-US" sz="1800" dirty="0">
                <a:latin typeface="Calibri" pitchFamily="34" charset="0"/>
              </a:rPr>
              <a:t> </a:t>
            </a:r>
            <a:r>
              <a:rPr lang="en-US" sz="1800" dirty="0" err="1">
                <a:latin typeface="Calibri" pitchFamily="34" charset="0"/>
              </a:rPr>
              <a:t>phần</a:t>
            </a:r>
            <a:r>
              <a:rPr lang="en-US" sz="1800" dirty="0">
                <a:latin typeface="Calibri" pitchFamily="34" charset="0"/>
              </a:rPr>
              <a:t> TMR </a:t>
            </a:r>
            <a:r>
              <a:rPr lang="en-US" sz="1800" dirty="0" err="1">
                <a:latin typeface="Calibri" pitchFamily="34" charset="0"/>
              </a:rPr>
              <a:t>phối</a:t>
            </a:r>
            <a:r>
              <a:rPr lang="en-US" sz="1800" dirty="0">
                <a:latin typeface="Calibri" pitchFamily="34" charset="0"/>
              </a:rPr>
              <a:t> </a:t>
            </a:r>
            <a:r>
              <a:rPr lang="en-US" sz="1800" dirty="0" err="1">
                <a:latin typeface="Calibri" pitchFamily="34" charset="0"/>
              </a:rPr>
              <a:t>chế</a:t>
            </a:r>
            <a:r>
              <a:rPr lang="en-US" sz="1800" dirty="0">
                <a:latin typeface="Calibri" pitchFamily="34" charset="0"/>
              </a:rPr>
              <a:t> </a:t>
            </a:r>
            <a:r>
              <a:rPr lang="en-US" sz="1800" dirty="0" err="1">
                <a:latin typeface="Calibri" pitchFamily="34" charset="0"/>
              </a:rPr>
              <a:t>riêng</a:t>
            </a:r>
            <a:r>
              <a:rPr lang="en-US" sz="1800" dirty="0">
                <a:latin typeface="Calibri" pitchFamily="34" charset="0"/>
              </a:rPr>
              <a:t> </a:t>
            </a:r>
            <a:r>
              <a:rPr lang="en-US" sz="1800" dirty="0" err="1">
                <a:latin typeface="Calibri" pitchFamily="34" charset="0"/>
              </a:rPr>
              <a:t>cho</a:t>
            </a:r>
            <a:r>
              <a:rPr lang="en-US" sz="1800" dirty="0">
                <a:latin typeface="Calibri" pitchFamily="34" charset="0"/>
              </a:rPr>
              <a:t> </a:t>
            </a:r>
            <a:r>
              <a:rPr lang="en-US" sz="1800" dirty="0" err="1">
                <a:latin typeface="Calibri" pitchFamily="34" charset="0"/>
              </a:rPr>
              <a:t>từng</a:t>
            </a:r>
            <a:r>
              <a:rPr lang="en-US" sz="1800" dirty="0">
                <a:latin typeface="Calibri" pitchFamily="34" charset="0"/>
              </a:rPr>
              <a:t> </a:t>
            </a:r>
            <a:r>
              <a:rPr lang="en-US" sz="1800" dirty="0" err="1">
                <a:latin typeface="Calibri" pitchFamily="34" charset="0"/>
              </a:rPr>
              <a:t>nhóm</a:t>
            </a:r>
            <a:r>
              <a:rPr lang="en-US" sz="1800" dirty="0">
                <a:latin typeface="Calibri" pitchFamily="34" charset="0"/>
              </a:rPr>
              <a:t> </a:t>
            </a:r>
            <a:r>
              <a:rPr lang="en-US" sz="1800" dirty="0" err="1">
                <a:latin typeface="Calibri" pitchFamily="34" charset="0"/>
              </a:rPr>
              <a:t>bò</a:t>
            </a:r>
            <a:endParaRPr lang="en-US" sz="1800" dirty="0">
              <a:latin typeface="Calibri" pitchFamily="34" charset="0"/>
            </a:endParaRPr>
          </a:p>
        </p:txBody>
      </p:sp>
      <p:pic>
        <p:nvPicPr>
          <p:cNvPr id="10" name="Picture 6" descr="C:\Users\vmkt414\Desktop\TH intro 2015\trung tam thuc an (6).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0"/>
            <a:ext cx="4807073" cy="3159194"/>
          </a:xfrm>
          <a:prstGeom prst="rect">
            <a:avLst/>
          </a:prstGeom>
          <a:noFill/>
        </p:spPr>
      </p:pic>
    </p:spTree>
    <p:extLst>
      <p:ext uri="{BB962C8B-B14F-4D97-AF65-F5344CB8AC3E}">
        <p14:creationId xmlns:p14="http://schemas.microsoft.com/office/powerpoint/2010/main" val="4075909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descr="IMG_4889.jpg"/>
          <p:cNvPicPr>
            <a:picLocks noChangeAspect="1"/>
          </p:cNvPicPr>
          <p:nvPr/>
        </p:nvPicPr>
        <p:blipFill>
          <a:blip r:embed="rId2" cstate="email">
            <a:extLst>
              <a:ext uri="{28A0092B-C50C-407E-A947-70E740481C1C}">
                <a14:useLocalDpi xmlns:a14="http://schemas.microsoft.com/office/drawing/2010/main"/>
              </a:ext>
            </a:extLst>
          </a:blip>
          <a:srcRect r="11980"/>
          <a:stretch>
            <a:fillRect/>
          </a:stretch>
        </p:blipFill>
        <p:spPr bwMode="auto">
          <a:xfrm>
            <a:off x="176758" y="1148299"/>
            <a:ext cx="4305446" cy="273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Box 4"/>
          <p:cNvSpPr txBox="1">
            <a:spLocks noChangeArrowheads="1"/>
          </p:cNvSpPr>
          <p:nvPr/>
        </p:nvSpPr>
        <p:spPr bwMode="auto">
          <a:xfrm>
            <a:off x="287336" y="3985337"/>
            <a:ext cx="4084291" cy="738664"/>
          </a:xfrm>
          <a:prstGeom prst="rect">
            <a:avLst/>
          </a:prstGeom>
          <a:solidFill>
            <a:srgbClr val="FFFFFF">
              <a:alpha val="7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just">
              <a:buFont typeface="Arial" pitchFamily="34" charset="0"/>
              <a:buChar char="•"/>
            </a:pPr>
            <a:r>
              <a:rPr lang="en-US" sz="1400" dirty="0" err="1">
                <a:solidFill>
                  <a:schemeClr val="tx2"/>
                </a:solidFill>
                <a:latin typeface="Calibri" pitchFamily="34" charset="0"/>
              </a:rPr>
              <a:t>Nước</a:t>
            </a:r>
            <a:r>
              <a:rPr lang="en-US" sz="1400" dirty="0">
                <a:solidFill>
                  <a:schemeClr val="tx2"/>
                </a:solidFill>
                <a:latin typeface="Calibri" pitchFamily="34" charset="0"/>
              </a:rPr>
              <a:t> </a:t>
            </a:r>
            <a:r>
              <a:rPr lang="en-US" sz="1400" dirty="0" err="1">
                <a:solidFill>
                  <a:schemeClr val="tx2"/>
                </a:solidFill>
                <a:latin typeface="Calibri" pitchFamily="34" charset="0"/>
              </a:rPr>
              <a:t>uống</a:t>
            </a:r>
            <a:r>
              <a:rPr lang="en-US" sz="1400" dirty="0">
                <a:solidFill>
                  <a:schemeClr val="tx2"/>
                </a:solidFill>
                <a:latin typeface="Calibri" pitchFamily="34" charset="0"/>
              </a:rPr>
              <a:t> </a:t>
            </a:r>
            <a:r>
              <a:rPr lang="en-US" sz="1400" dirty="0" err="1">
                <a:solidFill>
                  <a:schemeClr val="tx2"/>
                </a:solidFill>
                <a:latin typeface="Calibri" pitchFamily="34" charset="0"/>
              </a:rPr>
              <a:t>cho</a:t>
            </a:r>
            <a:r>
              <a:rPr lang="en-US" sz="1400" dirty="0">
                <a:solidFill>
                  <a:schemeClr val="tx2"/>
                </a:solidFill>
                <a:latin typeface="Calibri" pitchFamily="34" charset="0"/>
              </a:rPr>
              <a:t> </a:t>
            </a:r>
            <a:r>
              <a:rPr lang="en-US" sz="1400" dirty="0" err="1">
                <a:solidFill>
                  <a:schemeClr val="tx2"/>
                </a:solidFill>
                <a:latin typeface="Calibri" pitchFamily="34" charset="0"/>
              </a:rPr>
              <a:t>bò</a:t>
            </a:r>
            <a:r>
              <a:rPr lang="en-US" sz="1400" dirty="0">
                <a:solidFill>
                  <a:schemeClr val="tx2"/>
                </a:solidFill>
                <a:latin typeface="Calibri" pitchFamily="34" charset="0"/>
              </a:rPr>
              <a:t> </a:t>
            </a:r>
            <a:r>
              <a:rPr lang="en-US" sz="1400" dirty="0" err="1">
                <a:solidFill>
                  <a:schemeClr val="tx2"/>
                </a:solidFill>
                <a:latin typeface="Calibri" pitchFamily="34" charset="0"/>
              </a:rPr>
              <a:t>được</a:t>
            </a:r>
            <a:r>
              <a:rPr lang="en-US" sz="1400" dirty="0">
                <a:solidFill>
                  <a:schemeClr val="tx2"/>
                </a:solidFill>
                <a:latin typeface="Calibri" pitchFamily="34" charset="0"/>
              </a:rPr>
              <a:t> </a:t>
            </a:r>
            <a:r>
              <a:rPr lang="en-US" sz="1400" dirty="0" err="1">
                <a:solidFill>
                  <a:schemeClr val="tx2"/>
                </a:solidFill>
                <a:latin typeface="Calibri" pitchFamily="34" charset="0"/>
              </a:rPr>
              <a:t>xử</a:t>
            </a:r>
            <a:r>
              <a:rPr lang="en-US" sz="1400" dirty="0">
                <a:solidFill>
                  <a:schemeClr val="tx2"/>
                </a:solidFill>
                <a:latin typeface="Calibri" pitchFamily="34" charset="0"/>
              </a:rPr>
              <a:t> </a:t>
            </a:r>
            <a:r>
              <a:rPr lang="en-US" sz="1400" dirty="0" err="1">
                <a:solidFill>
                  <a:schemeClr val="tx2"/>
                </a:solidFill>
                <a:latin typeface="Calibri" pitchFamily="34" charset="0"/>
              </a:rPr>
              <a:t>lý</a:t>
            </a:r>
            <a:r>
              <a:rPr lang="en-US" sz="1400" dirty="0">
                <a:solidFill>
                  <a:schemeClr val="tx2"/>
                </a:solidFill>
                <a:latin typeface="Calibri" pitchFamily="34" charset="0"/>
              </a:rPr>
              <a:t> </a:t>
            </a:r>
            <a:r>
              <a:rPr lang="en-US" sz="1400" dirty="0" err="1">
                <a:solidFill>
                  <a:schemeClr val="tx2"/>
                </a:solidFill>
                <a:latin typeface="Calibri" pitchFamily="34" charset="0"/>
              </a:rPr>
              <a:t>bằng</a:t>
            </a:r>
            <a:r>
              <a:rPr lang="en-US" sz="1400" dirty="0">
                <a:solidFill>
                  <a:schemeClr val="tx2"/>
                </a:solidFill>
                <a:latin typeface="Calibri" pitchFamily="34" charset="0"/>
              </a:rPr>
              <a:t> </a:t>
            </a:r>
            <a:r>
              <a:rPr lang="en-US" sz="1400" dirty="0" err="1">
                <a:solidFill>
                  <a:schemeClr val="tx2"/>
                </a:solidFill>
                <a:latin typeface="Calibri" pitchFamily="34" charset="0"/>
              </a:rPr>
              <a:t>công</a:t>
            </a:r>
            <a:r>
              <a:rPr lang="en-US" sz="1400" dirty="0">
                <a:solidFill>
                  <a:schemeClr val="tx2"/>
                </a:solidFill>
                <a:latin typeface="Calibri" pitchFamily="34" charset="0"/>
              </a:rPr>
              <a:t> </a:t>
            </a:r>
            <a:r>
              <a:rPr lang="en-US" sz="1400" dirty="0" err="1">
                <a:solidFill>
                  <a:schemeClr val="tx2"/>
                </a:solidFill>
                <a:latin typeface="Calibri" pitchFamily="34" charset="0"/>
              </a:rPr>
              <a:t>nghệ</a:t>
            </a:r>
            <a:r>
              <a:rPr lang="en-US" sz="1400" dirty="0">
                <a:solidFill>
                  <a:schemeClr val="tx2"/>
                </a:solidFill>
                <a:latin typeface="Calibri" pitchFamily="34" charset="0"/>
              </a:rPr>
              <a:t> </a:t>
            </a:r>
            <a:r>
              <a:rPr lang="en-US" sz="1400" dirty="0" err="1">
                <a:solidFill>
                  <a:schemeClr val="tx2"/>
                </a:solidFill>
                <a:latin typeface="Calibri" pitchFamily="34" charset="0"/>
              </a:rPr>
              <a:t>của</a:t>
            </a:r>
            <a:r>
              <a:rPr lang="en-US" sz="1400" dirty="0">
                <a:solidFill>
                  <a:schemeClr val="tx2"/>
                </a:solidFill>
                <a:latin typeface="Calibri" pitchFamily="34" charset="0"/>
              </a:rPr>
              <a:t> Amiad - Israel, </a:t>
            </a:r>
            <a:r>
              <a:rPr lang="en-US" sz="1400" dirty="0" err="1">
                <a:solidFill>
                  <a:schemeClr val="tx2"/>
                </a:solidFill>
                <a:latin typeface="Calibri" pitchFamily="34" charset="0"/>
              </a:rPr>
              <a:t>công</a:t>
            </a:r>
            <a:r>
              <a:rPr lang="en-US" sz="1400" dirty="0">
                <a:solidFill>
                  <a:schemeClr val="tx2"/>
                </a:solidFill>
                <a:latin typeface="Calibri" pitchFamily="34" charset="0"/>
              </a:rPr>
              <a:t> </a:t>
            </a:r>
            <a:r>
              <a:rPr lang="en-US" sz="1400" dirty="0" err="1">
                <a:solidFill>
                  <a:schemeClr val="tx2"/>
                </a:solidFill>
                <a:latin typeface="Calibri" pitchFamily="34" charset="0"/>
              </a:rPr>
              <a:t>nghệ</a:t>
            </a:r>
            <a:r>
              <a:rPr lang="en-US" sz="1400" dirty="0">
                <a:solidFill>
                  <a:schemeClr val="tx2"/>
                </a:solidFill>
                <a:latin typeface="Calibri" pitchFamily="34" charset="0"/>
              </a:rPr>
              <a:t> </a:t>
            </a:r>
            <a:r>
              <a:rPr lang="en-US" sz="1400" dirty="0" err="1">
                <a:solidFill>
                  <a:schemeClr val="tx2"/>
                </a:solidFill>
                <a:latin typeface="Calibri" pitchFamily="34" charset="0"/>
              </a:rPr>
              <a:t>xử</a:t>
            </a:r>
            <a:r>
              <a:rPr lang="en-US" sz="1400" dirty="0">
                <a:solidFill>
                  <a:schemeClr val="tx2"/>
                </a:solidFill>
                <a:latin typeface="Calibri" pitchFamily="34" charset="0"/>
              </a:rPr>
              <a:t> </a:t>
            </a:r>
            <a:r>
              <a:rPr lang="en-US" sz="1400" dirty="0" err="1">
                <a:solidFill>
                  <a:schemeClr val="tx2"/>
                </a:solidFill>
                <a:latin typeface="Calibri" pitchFamily="34" charset="0"/>
              </a:rPr>
              <a:t>lý</a:t>
            </a:r>
            <a:r>
              <a:rPr lang="en-US" sz="1400" dirty="0">
                <a:solidFill>
                  <a:schemeClr val="tx2"/>
                </a:solidFill>
                <a:latin typeface="Calibri" pitchFamily="34" charset="0"/>
              </a:rPr>
              <a:t> </a:t>
            </a:r>
            <a:r>
              <a:rPr lang="en-US" sz="1400" dirty="0" err="1">
                <a:solidFill>
                  <a:schemeClr val="tx2"/>
                </a:solidFill>
                <a:latin typeface="Calibri" pitchFamily="34" charset="0"/>
              </a:rPr>
              <a:t>nước</a:t>
            </a:r>
            <a:r>
              <a:rPr lang="en-US" sz="1400" dirty="0">
                <a:solidFill>
                  <a:schemeClr val="tx2"/>
                </a:solidFill>
                <a:latin typeface="Calibri" pitchFamily="34" charset="0"/>
              </a:rPr>
              <a:t> </a:t>
            </a:r>
            <a:r>
              <a:rPr lang="en-US" sz="1400" dirty="0" err="1">
                <a:solidFill>
                  <a:schemeClr val="tx2"/>
                </a:solidFill>
                <a:latin typeface="Calibri" pitchFamily="34" charset="0"/>
              </a:rPr>
              <a:t>sạch</a:t>
            </a:r>
            <a:r>
              <a:rPr lang="en-US" sz="1400" dirty="0">
                <a:solidFill>
                  <a:schemeClr val="tx2"/>
                </a:solidFill>
                <a:latin typeface="Calibri" pitchFamily="34" charset="0"/>
              </a:rPr>
              <a:t> </a:t>
            </a:r>
            <a:r>
              <a:rPr lang="en-US" sz="1400" dirty="0" err="1">
                <a:solidFill>
                  <a:schemeClr val="tx2"/>
                </a:solidFill>
                <a:latin typeface="Calibri" pitchFamily="34" charset="0"/>
              </a:rPr>
              <a:t>hàng</a:t>
            </a:r>
            <a:r>
              <a:rPr lang="en-US" sz="1400" dirty="0">
                <a:solidFill>
                  <a:schemeClr val="tx2"/>
                </a:solidFill>
                <a:latin typeface="Calibri" pitchFamily="34" charset="0"/>
              </a:rPr>
              <a:t> </a:t>
            </a:r>
            <a:r>
              <a:rPr lang="en-US" sz="1400" dirty="0" err="1">
                <a:solidFill>
                  <a:schemeClr val="tx2"/>
                </a:solidFill>
                <a:latin typeface="Calibri" pitchFamily="34" charset="0"/>
              </a:rPr>
              <a:t>đầu</a:t>
            </a:r>
            <a:r>
              <a:rPr lang="en-US" sz="1400" dirty="0">
                <a:solidFill>
                  <a:schemeClr val="tx2"/>
                </a:solidFill>
                <a:latin typeface="Calibri" pitchFamily="34" charset="0"/>
              </a:rPr>
              <a:t> </a:t>
            </a:r>
            <a:r>
              <a:rPr lang="en-US" sz="1400" dirty="0" err="1">
                <a:solidFill>
                  <a:schemeClr val="tx2"/>
                </a:solidFill>
                <a:latin typeface="Calibri" pitchFamily="34" charset="0"/>
              </a:rPr>
              <a:t>thế</a:t>
            </a:r>
            <a:r>
              <a:rPr lang="en-US" sz="1400" dirty="0">
                <a:solidFill>
                  <a:schemeClr val="tx2"/>
                </a:solidFill>
                <a:latin typeface="Calibri" pitchFamily="34" charset="0"/>
              </a:rPr>
              <a:t> </a:t>
            </a:r>
            <a:r>
              <a:rPr lang="en-US" sz="1400" dirty="0" err="1">
                <a:solidFill>
                  <a:schemeClr val="tx2"/>
                </a:solidFill>
                <a:latin typeface="Calibri" pitchFamily="34" charset="0"/>
              </a:rPr>
              <a:t>giới</a:t>
            </a:r>
            <a:endParaRPr lang="en-US" sz="1400" dirty="0">
              <a:solidFill>
                <a:schemeClr val="tx2"/>
              </a:solidFill>
              <a:latin typeface="Calibri" pitchFamily="34" charset="0"/>
            </a:endParaRPr>
          </a:p>
        </p:txBody>
      </p:sp>
      <p:pic>
        <p:nvPicPr>
          <p:cNvPr id="70660" name="Picture 10"/>
          <p:cNvPicPr>
            <a:picLocks noChangeAspect="1" noChangeArrowheads="1"/>
          </p:cNvPicPr>
          <p:nvPr/>
        </p:nvPicPr>
        <p:blipFill>
          <a:blip r:embed="rId3" cstate="email">
            <a:extLst>
              <a:ext uri="{28A0092B-C50C-407E-A947-70E740481C1C}">
                <a14:useLocalDpi xmlns:a14="http://schemas.microsoft.com/office/drawing/2010/main"/>
              </a:ext>
            </a:extLst>
          </a:blip>
          <a:srcRect b="10271"/>
          <a:stretch>
            <a:fillRect/>
          </a:stretch>
        </p:blipFill>
        <p:spPr bwMode="auto">
          <a:xfrm>
            <a:off x="4565649" y="1129249"/>
            <a:ext cx="4445001" cy="273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Box 6"/>
          <p:cNvSpPr txBox="1">
            <a:spLocks noChangeArrowheads="1"/>
          </p:cNvSpPr>
          <p:nvPr/>
        </p:nvSpPr>
        <p:spPr bwMode="auto">
          <a:xfrm>
            <a:off x="4714875" y="3938138"/>
            <a:ext cx="4104276" cy="65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nSpc>
                <a:spcPct val="130000"/>
              </a:lnSpc>
            </a:pPr>
            <a:r>
              <a:rPr lang="en-US" sz="1400" dirty="0">
                <a:solidFill>
                  <a:schemeClr val="tx2"/>
                </a:solidFill>
                <a:latin typeface="Calibri" pitchFamily="34" charset="0"/>
              </a:rPr>
              <a:t>Nước thải được xử lý bằng hệ thống Aqua- Hà Lan với công suất 1.500m3/ngày cho mỗi cụm trang trại </a:t>
            </a:r>
            <a:endParaRPr lang="en-US" sz="600" dirty="0">
              <a:solidFill>
                <a:schemeClr val="tx2"/>
              </a:solidFill>
              <a:latin typeface="Calibri" pitchFamily="34" charset="0"/>
            </a:endParaRPr>
          </a:p>
        </p:txBody>
      </p:sp>
      <p:sp>
        <p:nvSpPr>
          <p:cNvPr id="70662" name="TextBox 7"/>
          <p:cNvSpPr txBox="1">
            <a:spLocks noChangeArrowheads="1"/>
          </p:cNvSpPr>
          <p:nvPr/>
        </p:nvSpPr>
        <p:spPr bwMode="auto">
          <a:xfrm>
            <a:off x="439738" y="205979"/>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vi-VN" sz="2800" b="1" dirty="0">
                <a:solidFill>
                  <a:schemeClr val="tx2"/>
                </a:solidFill>
                <a:latin typeface="DINRoundOT" pitchFamily="34" charset="0"/>
              </a:rPr>
              <a:t>N</a:t>
            </a:r>
            <a:r>
              <a:rPr lang="en-US" sz="2800" b="1" dirty="0" err="1">
                <a:solidFill>
                  <a:schemeClr val="tx2"/>
                </a:solidFill>
                <a:latin typeface="DINRoundOT" pitchFamily="34" charset="0"/>
              </a:rPr>
              <a:t>ước</a:t>
            </a:r>
            <a:r>
              <a:rPr lang="en-US" sz="2800" b="1" dirty="0">
                <a:solidFill>
                  <a:schemeClr val="tx2"/>
                </a:solidFill>
                <a:latin typeface="DINRoundOT" pitchFamily="34" charset="0"/>
              </a:rPr>
              <a:t> </a:t>
            </a:r>
            <a:r>
              <a:rPr lang="en-US" sz="2800" b="1" dirty="0" err="1">
                <a:solidFill>
                  <a:schemeClr val="tx2"/>
                </a:solidFill>
                <a:latin typeface="DINRoundOT" pitchFamily="34" charset="0"/>
              </a:rPr>
              <a:t>uống</a:t>
            </a:r>
            <a:r>
              <a:rPr lang="en-US" sz="2800" b="1" dirty="0">
                <a:solidFill>
                  <a:schemeClr val="tx2"/>
                </a:solidFill>
                <a:latin typeface="DINRoundOT" pitchFamily="34" charset="0"/>
              </a:rPr>
              <a:t> </a:t>
            </a:r>
            <a:r>
              <a:rPr lang="en-US" sz="2800" b="1" dirty="0" err="1">
                <a:solidFill>
                  <a:schemeClr val="tx2"/>
                </a:solidFill>
                <a:latin typeface="DINRoundOT" pitchFamily="34" charset="0"/>
              </a:rPr>
              <a:t>cho</a:t>
            </a:r>
            <a:r>
              <a:rPr lang="en-US" sz="2800" b="1" dirty="0">
                <a:solidFill>
                  <a:schemeClr val="tx2"/>
                </a:solidFill>
                <a:latin typeface="DINRoundOT" pitchFamily="34" charset="0"/>
              </a:rPr>
              <a:t> </a:t>
            </a:r>
            <a:r>
              <a:rPr lang="en-US" sz="2800" b="1" dirty="0" err="1">
                <a:solidFill>
                  <a:schemeClr val="tx2"/>
                </a:solidFill>
                <a:latin typeface="DINRoundOT" pitchFamily="34" charset="0"/>
              </a:rPr>
              <a:t>bò</a:t>
            </a:r>
            <a:r>
              <a:rPr lang="en-US" sz="2800" b="1" dirty="0">
                <a:solidFill>
                  <a:schemeClr val="tx2"/>
                </a:solidFill>
                <a:latin typeface="DINRoundOT" pitchFamily="34" charset="0"/>
              </a:rPr>
              <a:t> </a:t>
            </a:r>
            <a:r>
              <a:rPr lang="en-US" sz="2800" b="1" dirty="0" err="1">
                <a:solidFill>
                  <a:schemeClr val="tx2"/>
                </a:solidFill>
                <a:latin typeface="DINRoundOT" pitchFamily="34" charset="0"/>
              </a:rPr>
              <a:t>và</a:t>
            </a:r>
            <a:r>
              <a:rPr lang="en-US" sz="2800" b="1" dirty="0">
                <a:solidFill>
                  <a:schemeClr val="tx2"/>
                </a:solidFill>
                <a:latin typeface="DINRoundOT" pitchFamily="34" charset="0"/>
              </a:rPr>
              <a:t> </a:t>
            </a:r>
            <a:r>
              <a:rPr lang="en-US" sz="2800" b="1" dirty="0" err="1">
                <a:solidFill>
                  <a:schemeClr val="tx2"/>
                </a:solidFill>
                <a:latin typeface="DINRoundOT" pitchFamily="34" charset="0"/>
              </a:rPr>
              <a:t>xử</a:t>
            </a:r>
            <a:r>
              <a:rPr lang="en-US" sz="2800" b="1" dirty="0">
                <a:solidFill>
                  <a:schemeClr val="tx2"/>
                </a:solidFill>
                <a:latin typeface="DINRoundOT" pitchFamily="34" charset="0"/>
              </a:rPr>
              <a:t> </a:t>
            </a:r>
            <a:r>
              <a:rPr lang="en-US" sz="2800" b="1" dirty="0" err="1">
                <a:solidFill>
                  <a:schemeClr val="tx2"/>
                </a:solidFill>
                <a:latin typeface="DINRoundOT" pitchFamily="34" charset="0"/>
              </a:rPr>
              <a:t>lý</a:t>
            </a:r>
            <a:r>
              <a:rPr lang="en-US" sz="2800" b="1" dirty="0">
                <a:solidFill>
                  <a:schemeClr val="tx2"/>
                </a:solidFill>
                <a:latin typeface="DINRoundOT" pitchFamily="34" charset="0"/>
              </a:rPr>
              <a:t> </a:t>
            </a:r>
            <a:r>
              <a:rPr lang="en-US" sz="2800" b="1" dirty="0" err="1">
                <a:solidFill>
                  <a:schemeClr val="tx2"/>
                </a:solidFill>
                <a:latin typeface="DINRoundOT" pitchFamily="34" charset="0"/>
              </a:rPr>
              <a:t>nước</a:t>
            </a:r>
            <a:r>
              <a:rPr lang="en-US" sz="2800" b="1" dirty="0">
                <a:solidFill>
                  <a:schemeClr val="tx2"/>
                </a:solidFill>
                <a:latin typeface="DINRoundOT" pitchFamily="34" charset="0"/>
              </a:rPr>
              <a:t> </a:t>
            </a:r>
            <a:r>
              <a:rPr lang="en-US" sz="2800" b="1" dirty="0" err="1">
                <a:solidFill>
                  <a:schemeClr val="tx2"/>
                </a:solidFill>
                <a:latin typeface="DINRoundOT" pitchFamily="34" charset="0"/>
              </a:rPr>
              <a:t>thải</a:t>
            </a:r>
            <a:endParaRPr lang="vi-VN" sz="2800" b="1" dirty="0">
              <a:solidFill>
                <a:schemeClr val="tx2"/>
              </a:solidFill>
              <a:latin typeface="DINRoundOT" pitchFamily="34" charset="0"/>
            </a:endParaRPr>
          </a:p>
        </p:txBody>
      </p:sp>
    </p:spTree>
    <p:extLst>
      <p:ext uri="{BB962C8B-B14F-4D97-AF65-F5344CB8AC3E}">
        <p14:creationId xmlns:p14="http://schemas.microsoft.com/office/powerpoint/2010/main" val="370505964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04380"/>
            <a:ext cx="6172200" cy="857250"/>
          </a:xfrm>
        </p:spPr>
        <p:txBody>
          <a:bodyPr>
            <a:noAutofit/>
          </a:bodyPr>
          <a:lstStyle/>
          <a:p>
            <a:r>
              <a:rPr lang="en-US" sz="2800" b="1" dirty="0">
                <a:solidFill>
                  <a:srgbClr val="FF0000"/>
                </a:solidFill>
                <a:latin typeface="Arial" panose="020B0604020202020204" pitchFamily="34" charset="0"/>
                <a:cs typeface="Arial" panose="020B0604020202020204" pitchFamily="34" charset="0"/>
              </a:rPr>
              <a:t>Công tác bảo vệ môi trường</a:t>
            </a:r>
          </a:p>
        </p:txBody>
      </p:sp>
      <p:sp>
        <p:nvSpPr>
          <p:cNvPr id="3" name="Content Placeholder 2"/>
          <p:cNvSpPr>
            <a:spLocks noGrp="1"/>
          </p:cNvSpPr>
          <p:nvPr>
            <p:ph idx="1"/>
          </p:nvPr>
        </p:nvSpPr>
        <p:spPr>
          <a:xfrm>
            <a:off x="555171" y="914401"/>
            <a:ext cx="7892143" cy="3809108"/>
          </a:xfrm>
        </p:spPr>
        <p:txBody>
          <a:bodyPr>
            <a:noAutofit/>
          </a:bodyPr>
          <a:lstStyle/>
          <a:p>
            <a:pPr algn="just">
              <a:buNone/>
            </a:pPr>
            <a:r>
              <a:rPr lang="en-GB" sz="2400" b="1" dirty="0">
                <a:latin typeface="Arial" panose="020B0604020202020204" pitchFamily="34" charset="0"/>
                <a:cs typeface="Arial" panose="020B0604020202020204" pitchFamily="34" charset="0"/>
              </a:rPr>
              <a:t>	Trang trại phát sinh những chất thải sau đây</a:t>
            </a:r>
          </a:p>
          <a:p>
            <a:pPr algn="just"/>
            <a:r>
              <a:rPr lang="en-US" sz="2400" b="1" dirty="0">
                <a:latin typeface="Arial" panose="020B0604020202020204" pitchFamily="34" charset="0"/>
                <a:cs typeface="Arial" panose="020B0604020202020204" pitchFamily="34" charset="0"/>
              </a:rPr>
              <a:t>Phân bò và nước thải</a:t>
            </a:r>
          </a:p>
          <a:p>
            <a:pPr lvl="1" algn="just"/>
            <a:r>
              <a:rPr lang="en-US" dirty="0">
                <a:latin typeface="Arial" panose="020B0604020202020204" pitchFamily="34" charset="0"/>
                <a:cs typeface="Arial" panose="020B0604020202020204" pitchFamily="34" charset="0"/>
              </a:rPr>
              <a:t>Phân bò: Xử lý làm phân vi sinh</a:t>
            </a:r>
          </a:p>
          <a:p>
            <a:pPr lvl="1" algn="just"/>
            <a:r>
              <a:rPr lang="en-US" dirty="0">
                <a:latin typeface="Arial" panose="020B0604020202020204" pitchFamily="34" charset="0"/>
                <a:cs typeface="Arial" panose="020B0604020202020204" pitchFamily="34" charset="0"/>
              </a:rPr>
              <a:t>Phân lỏng: Xử lý bằng biện pháp sinh học thông qua hệ thống Biogas</a:t>
            </a:r>
          </a:p>
          <a:p>
            <a:pPr lvl="1" algn="just"/>
            <a:r>
              <a:rPr lang="en-US" dirty="0">
                <a:latin typeface="Arial" panose="020B0604020202020204" pitchFamily="34" charset="0"/>
                <a:cs typeface="Arial" panose="020B0604020202020204" pitchFamily="34" charset="0"/>
              </a:rPr>
              <a:t>Nước thải: Nước thải được thu gom và xử lý bằng biện pháp sinh học thông qua hệ thống Aqua – Công nghệ của Hà Lan</a:t>
            </a:r>
          </a:p>
        </p:txBody>
      </p:sp>
    </p:spTree>
    <p:extLst>
      <p:ext uri="{BB962C8B-B14F-4D97-AF65-F5344CB8AC3E}">
        <p14:creationId xmlns:p14="http://schemas.microsoft.com/office/powerpoint/2010/main" val="2436529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9606" y="128398"/>
            <a:ext cx="7694793" cy="4160573"/>
          </a:xfrm>
        </p:spPr>
        <p:txBody>
          <a:bodyPr>
            <a:noAutofit/>
          </a:bodyPr>
          <a:lstStyle/>
          <a:p>
            <a:pPr marL="0" indent="0">
              <a:buNone/>
            </a:pPr>
            <a:r>
              <a:rPr lang="en-GB" sz="1800" b="1" dirty="0">
                <a:latin typeface="Arial" panose="020B0604020202020204" pitchFamily="34" charset="0"/>
                <a:cs typeface="Arial" panose="020B0604020202020204" pitchFamily="34" charset="0"/>
              </a:rPr>
              <a:t>Chi phí đầu tư</a:t>
            </a:r>
          </a:p>
          <a:p>
            <a:pPr marL="0" indent="0">
              <a:buNone/>
            </a:pPr>
            <a:r>
              <a:rPr lang="en-GB" sz="1800" b="1" dirty="0">
                <a:solidFill>
                  <a:srgbClr val="0070C0"/>
                </a:solidFill>
                <a:latin typeface="Arial" panose="020B0604020202020204" pitchFamily="34" charset="0"/>
                <a:cs typeface="Arial" panose="020B0604020202020204" pitchFamily="34" charset="0"/>
              </a:rPr>
              <a:t>Những công trình đã đầu tư:</a:t>
            </a:r>
          </a:p>
          <a:p>
            <a:pPr algn="just">
              <a:buFontTx/>
              <a:buChar char="-"/>
            </a:pPr>
            <a:r>
              <a:rPr lang="en-US" sz="1800" dirty="0">
                <a:solidFill>
                  <a:srgbClr val="0070C0"/>
                </a:solidFill>
                <a:latin typeface="Arial" panose="020B0604020202020204" pitchFamily="34" charset="0"/>
                <a:cs typeface="Arial" panose="020B0604020202020204" pitchFamily="34" charset="0"/>
              </a:rPr>
              <a:t>Xây dựng Hệ thống xử lý nước thải cụm trại 1, theo công nghệ của Hà Lan, công suất xử lý 1.500 m</a:t>
            </a:r>
            <a:r>
              <a:rPr lang="en-US" sz="1800" baseline="30000" dirty="0">
                <a:solidFill>
                  <a:srgbClr val="0070C0"/>
                </a:solidFill>
                <a:latin typeface="Arial" panose="020B0604020202020204" pitchFamily="34" charset="0"/>
                <a:cs typeface="Arial" panose="020B0604020202020204" pitchFamily="34" charset="0"/>
              </a:rPr>
              <a:t>3</a:t>
            </a:r>
            <a:r>
              <a:rPr lang="en-US" sz="1800" dirty="0">
                <a:solidFill>
                  <a:srgbClr val="0070C0"/>
                </a:solidFill>
                <a:latin typeface="Arial" panose="020B0604020202020204" pitchFamily="34" charset="0"/>
                <a:cs typeface="Arial" panose="020B0604020202020204" pitchFamily="34" charset="0"/>
              </a:rPr>
              <a:t>/ ngày: </a:t>
            </a:r>
            <a:r>
              <a:rPr lang="en-US" sz="1800" b="1" dirty="0">
                <a:solidFill>
                  <a:srgbClr val="FF0000"/>
                </a:solidFill>
                <a:latin typeface="Arial" panose="020B0604020202020204" pitchFamily="34" charset="0"/>
                <a:cs typeface="Arial" panose="020B0604020202020204" pitchFamily="34" charset="0"/>
              </a:rPr>
              <a:t>57 tỷ đồng</a:t>
            </a:r>
            <a:r>
              <a:rPr lang="en-US" sz="1800" b="1" dirty="0">
                <a:latin typeface="Arial" panose="020B0604020202020204" pitchFamily="34" charset="0"/>
                <a:cs typeface="Arial" panose="020B0604020202020204" pitchFamily="34" charset="0"/>
              </a:rPr>
              <a:t>. </a:t>
            </a:r>
          </a:p>
          <a:p>
            <a:pPr algn="just">
              <a:buFontTx/>
              <a:buChar char="-"/>
            </a:pPr>
            <a:r>
              <a:rPr lang="en-US" sz="1800" dirty="0">
                <a:solidFill>
                  <a:srgbClr val="0070C0"/>
                </a:solidFill>
                <a:latin typeface="Arial" panose="020B0604020202020204" pitchFamily="34" charset="0"/>
                <a:cs typeface="Arial" panose="020B0604020202020204" pitchFamily="34" charset="0"/>
              </a:rPr>
              <a:t>Đầu tư </a:t>
            </a:r>
            <a:r>
              <a:rPr lang="en-US" sz="1800" b="1" dirty="0">
                <a:solidFill>
                  <a:srgbClr val="FF0000"/>
                </a:solidFill>
                <a:latin typeface="Arial" panose="020B0604020202020204" pitchFamily="34" charset="0"/>
                <a:cs typeface="Arial" panose="020B0604020202020204" pitchFamily="34" charset="0"/>
              </a:rPr>
              <a:t>147,6 tỷ đồng </a:t>
            </a:r>
            <a:r>
              <a:rPr lang="en-US" sz="1800" dirty="0">
                <a:solidFill>
                  <a:srgbClr val="0070C0"/>
                </a:solidFill>
                <a:latin typeface="Arial" panose="020B0604020202020204" pitchFamily="34" charset="0"/>
                <a:cs typeface="Arial" panose="020B0604020202020204" pitchFamily="34" charset="0"/>
              </a:rPr>
              <a:t>xây dựng Nhà máy sản xuất Compost, công nghệ của Nhật Bản, công suất 100.000 tấn/năm.</a:t>
            </a:r>
          </a:p>
          <a:p>
            <a:pPr algn="just">
              <a:buFontTx/>
              <a:buChar char="-"/>
            </a:pPr>
            <a:r>
              <a:rPr lang="en-US" sz="1800" dirty="0">
                <a:solidFill>
                  <a:srgbClr val="0070C0"/>
                </a:solidFill>
                <a:latin typeface="Arial" panose="020B0604020202020204" pitchFamily="34" charset="0"/>
                <a:cs typeface="Arial" panose="020B0604020202020204" pitchFamily="34" charset="0"/>
              </a:rPr>
              <a:t>Xây dựng hệ thống Biogas xử lý nước thải cụm 2, công suất 1.500 m3/ngày, kinh phí </a:t>
            </a:r>
            <a:r>
              <a:rPr lang="en-US" sz="1800" b="1" dirty="0">
                <a:solidFill>
                  <a:srgbClr val="FF0000"/>
                </a:solidFill>
                <a:latin typeface="Arial" panose="020B0604020202020204" pitchFamily="34" charset="0"/>
                <a:cs typeface="Arial" panose="020B0604020202020204" pitchFamily="34" charset="0"/>
              </a:rPr>
              <a:t>49,6 tỷ đồng.</a:t>
            </a:r>
          </a:p>
          <a:p>
            <a:pPr algn="just">
              <a:buFontTx/>
              <a:buChar char="-"/>
            </a:pPr>
            <a:r>
              <a:rPr lang="en-GB" sz="1800" dirty="0">
                <a:solidFill>
                  <a:srgbClr val="0070C0"/>
                </a:solidFill>
                <a:latin typeface="Arial" panose="020B0604020202020204" pitchFamily="34" charset="0"/>
                <a:cs typeface="Arial" panose="020B0604020202020204" pitchFamily="34" charset="0"/>
              </a:rPr>
              <a:t>Hệ thống thu gom, tách phân tại cụm trang trai: </a:t>
            </a:r>
            <a:r>
              <a:rPr lang="en-US" sz="1800" b="1" dirty="0">
                <a:latin typeface="Arial" panose="020B0604020202020204" pitchFamily="34" charset="0"/>
                <a:cs typeface="Arial" panose="020B0604020202020204" pitchFamily="34" charset="0"/>
              </a:rPr>
              <a:t> </a:t>
            </a:r>
            <a:r>
              <a:rPr lang="en-US" sz="1800" b="1" dirty="0">
                <a:solidFill>
                  <a:srgbClr val="FF0000"/>
                </a:solidFill>
                <a:latin typeface="Arial" panose="020B0604020202020204" pitchFamily="34" charset="0"/>
                <a:cs typeface="Arial" panose="020B0604020202020204" pitchFamily="34" charset="0"/>
              </a:rPr>
              <a:t>65,5 tỷ đồng</a:t>
            </a:r>
            <a:r>
              <a:rPr lang="en-US" sz="1800" b="1" dirty="0">
                <a:latin typeface="Arial" panose="020B0604020202020204" pitchFamily="34" charset="0"/>
                <a:cs typeface="Arial" panose="020B0604020202020204" pitchFamily="34" charset="0"/>
              </a:rPr>
              <a:t>.</a:t>
            </a:r>
          </a:p>
          <a:p>
            <a:pPr algn="just">
              <a:buFontTx/>
              <a:buChar char="-"/>
            </a:pPr>
            <a:r>
              <a:rPr lang="en-US" sz="1800" dirty="0">
                <a:solidFill>
                  <a:srgbClr val="0070C0"/>
                </a:solidFill>
                <a:latin typeface="Arial" panose="020B0604020202020204" pitchFamily="34" charset="0"/>
                <a:cs typeface="Arial" panose="020B0604020202020204" pitchFamily="34" charset="0"/>
              </a:rPr>
              <a:t>Xây dựng hệ thống đường ống và mương thoát để thu gom, dẫn nước để xử lý và chống chảy tràn, kinh phí hơn </a:t>
            </a:r>
            <a:r>
              <a:rPr lang="en-US" sz="1800" b="1" dirty="0">
                <a:solidFill>
                  <a:srgbClr val="FF0000"/>
                </a:solidFill>
                <a:latin typeface="Arial" panose="020B0604020202020204" pitchFamily="34" charset="0"/>
                <a:cs typeface="Arial" panose="020B0604020202020204" pitchFamily="34" charset="0"/>
              </a:rPr>
              <a:t>131,0 tỷ đồng.</a:t>
            </a:r>
          </a:p>
          <a:p>
            <a:pPr marL="0" indent="0">
              <a:buFontTx/>
              <a:buChar char="-"/>
            </a:pPr>
            <a:r>
              <a:rPr lang="en-GB" sz="1800" dirty="0">
                <a:solidFill>
                  <a:srgbClr val="0070C0"/>
                </a:solidFill>
                <a:latin typeface="Arial" panose="020B0604020202020204" pitchFamily="34" charset="0"/>
                <a:cs typeface="Arial" panose="020B0604020202020204" pitchFamily="34" charset="0"/>
              </a:rPr>
              <a:t> Lắp đặt trạm Quan trắc tự động, liên tục: </a:t>
            </a:r>
            <a:r>
              <a:rPr lang="en-GB" sz="1800" b="1" dirty="0">
                <a:solidFill>
                  <a:srgbClr val="FF0000"/>
                </a:solidFill>
                <a:latin typeface="Arial" panose="020B0604020202020204" pitchFamily="34" charset="0"/>
                <a:cs typeface="Arial" panose="020B0604020202020204" pitchFamily="34" charset="0"/>
              </a:rPr>
              <a:t>3,5 tỷ đồng</a:t>
            </a:r>
          </a:p>
          <a:p>
            <a:pPr marL="0" indent="0" algn="just">
              <a:buNone/>
            </a:pPr>
            <a:r>
              <a:rPr lang="en-GB" sz="1800" b="1" dirty="0">
                <a:solidFill>
                  <a:srgbClr val="FF0000"/>
                </a:solidFill>
                <a:latin typeface="Arial" panose="020B0604020202020204" pitchFamily="34" charset="0"/>
                <a:cs typeface="Arial" panose="020B0604020202020204" pitchFamily="34" charset="0"/>
              </a:rPr>
              <a:t>Tổng chi phí hơn </a:t>
            </a:r>
            <a:r>
              <a:rPr lang="en-US" sz="1800" b="1" dirty="0">
                <a:solidFill>
                  <a:srgbClr val="FF0000"/>
                </a:solidFill>
                <a:latin typeface="Arial" panose="020B0604020202020204" pitchFamily="34" charset="0"/>
                <a:cs typeface="Arial" panose="020B0604020202020204" pitchFamily="34" charset="0"/>
              </a:rPr>
              <a:t>652,2 tỷ đồng</a:t>
            </a:r>
            <a:r>
              <a:rPr lang="en-GB" sz="1800" b="1" dirty="0">
                <a:solidFill>
                  <a:srgbClr val="FF0000"/>
                </a:solidFill>
                <a:latin typeface="Arial" panose="020B0604020202020204" pitchFamily="34" charset="0"/>
                <a:cs typeface="Arial" panose="020B0604020202020204" pitchFamily="34" charset="0"/>
              </a:rPr>
              <a:t>/11.000 tỷ đồng </a:t>
            </a:r>
            <a:r>
              <a:rPr lang="en-GB" sz="1800" dirty="0">
                <a:solidFill>
                  <a:srgbClr val="FF0000"/>
                </a:solidFill>
                <a:latin typeface="Arial" panose="020B0604020202020204" pitchFamily="34" charset="0"/>
                <a:cs typeface="Arial" panose="020B0604020202020204" pitchFamily="34" charset="0"/>
              </a:rPr>
              <a:t>(</a:t>
            </a:r>
            <a:r>
              <a:rPr lang="vi-VN" sz="1800" dirty="0">
                <a:solidFill>
                  <a:srgbClr val="FF0000"/>
                </a:solidFill>
                <a:latin typeface="Arial" panose="020B0604020202020204" pitchFamily="34" charset="0"/>
                <a:cs typeface="Arial" panose="020B0604020202020204" pitchFamily="34" charset="0"/>
              </a:rPr>
              <a:t>tổng chi phí đầu tư dự án đến thời điểm </a:t>
            </a:r>
            <a:r>
              <a:rPr lang="en-US" sz="1800" dirty="0">
                <a:solidFill>
                  <a:srgbClr val="FF0000"/>
                </a:solidFill>
                <a:latin typeface="Arial" panose="020B0604020202020204" pitchFamily="34" charset="0"/>
                <a:cs typeface="Arial" panose="020B0604020202020204" pitchFamily="34" charset="0"/>
              </a:rPr>
              <a:t>báo cáo)</a:t>
            </a:r>
          </a:p>
        </p:txBody>
      </p:sp>
    </p:spTree>
    <p:extLst>
      <p:ext uri="{BB962C8B-B14F-4D97-AF65-F5344CB8AC3E}">
        <p14:creationId xmlns:p14="http://schemas.microsoft.com/office/powerpoint/2010/main" val="1073141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25148"/>
            <a:ext cx="8316685" cy="4254323"/>
          </a:xfrm>
        </p:spPr>
        <p:txBody>
          <a:bodyPr>
            <a:noAutofit/>
          </a:bodyPr>
          <a:lstStyle/>
          <a:p>
            <a:pPr marL="0" indent="0">
              <a:buNone/>
            </a:pPr>
            <a:r>
              <a:rPr lang="en-GB" sz="2400" b="1" dirty="0">
                <a:latin typeface="Arial" panose="020B0604020202020204" pitchFamily="34" charset="0"/>
                <a:cs typeface="Arial" panose="020B0604020202020204" pitchFamily="34" charset="0"/>
              </a:rPr>
              <a:t>Chi phí vận hành</a:t>
            </a:r>
          </a:p>
          <a:p>
            <a:pPr marL="292219" lvl="2" indent="-292219" algn="just">
              <a:buFontTx/>
              <a:buChar char="-"/>
            </a:pPr>
            <a:r>
              <a:rPr lang="en-US" sz="2200" dirty="0">
                <a:solidFill>
                  <a:srgbClr val="0070C0"/>
                </a:solidFill>
                <a:latin typeface="Arial" panose="020B0604020202020204" pitchFamily="34" charset="0"/>
                <a:cs typeface="Arial" panose="020B0604020202020204" pitchFamily="34" charset="0"/>
              </a:rPr>
              <a:t>Chi phí xử lý phân vi sinh theo công nghệ của Nhật Bản: khoảng </a:t>
            </a:r>
            <a:r>
              <a:rPr lang="en-US" sz="2200" b="1" dirty="0">
                <a:solidFill>
                  <a:srgbClr val="FF0000"/>
                </a:solidFill>
                <a:latin typeface="Arial" panose="020B0604020202020204" pitchFamily="34" charset="0"/>
                <a:cs typeface="Arial" panose="020B0604020202020204" pitchFamily="34" charset="0"/>
              </a:rPr>
              <a:t>22,2 tỷ đồng</a:t>
            </a:r>
            <a:r>
              <a:rPr lang="en-US" sz="2200" dirty="0">
                <a:solidFill>
                  <a:srgbClr val="0070C0"/>
                </a:solidFill>
                <a:latin typeface="Arial" panose="020B0604020202020204" pitchFamily="34" charset="0"/>
                <a:cs typeface="Arial" panose="020B0604020202020204" pitchFamily="34" charset="0"/>
              </a:rPr>
              <a:t>/ năm (221.750 đồng/</a:t>
            </a:r>
            <a:r>
              <a:rPr lang="en-AU" b="1" dirty="0">
                <a:solidFill>
                  <a:srgbClr val="FF0000"/>
                </a:solidFill>
                <a:latin typeface="Arial" panose="020B0604020202020204" pitchFamily="34" charset="0"/>
                <a:cs typeface="Arial" panose="020B0604020202020204" pitchFamily="34" charset="0"/>
              </a:rPr>
              <a:t>m</a:t>
            </a:r>
            <a:r>
              <a:rPr lang="en-AU" b="1" baseline="30000" dirty="0">
                <a:solidFill>
                  <a:srgbClr val="FF0000"/>
                </a:solidFill>
                <a:latin typeface="Arial" panose="020B0604020202020204" pitchFamily="34" charset="0"/>
                <a:cs typeface="Arial" panose="020B0604020202020204" pitchFamily="34" charset="0"/>
              </a:rPr>
              <a:t>3</a:t>
            </a:r>
            <a:r>
              <a:rPr lang="en-US" sz="2200" dirty="0">
                <a:solidFill>
                  <a:srgbClr val="0070C0"/>
                </a:solidFill>
                <a:latin typeface="Arial" panose="020B0604020202020204" pitchFamily="34" charset="0"/>
                <a:cs typeface="Arial" panose="020B0604020202020204" pitchFamily="34" charset="0"/>
              </a:rPr>
              <a:t> phân x 100,000 </a:t>
            </a:r>
            <a:r>
              <a:rPr lang="en-AU" sz="2400" b="1" dirty="0">
                <a:solidFill>
                  <a:srgbClr val="FF0000"/>
                </a:solidFill>
                <a:latin typeface="Arial" panose="020B0604020202020204" pitchFamily="34" charset="0"/>
                <a:cs typeface="Arial" panose="020B0604020202020204" pitchFamily="34" charset="0"/>
              </a:rPr>
              <a:t>m</a:t>
            </a:r>
            <a:r>
              <a:rPr lang="en-AU" sz="2400" b="1" baseline="30000" dirty="0">
                <a:solidFill>
                  <a:srgbClr val="FF0000"/>
                </a:solidFill>
                <a:latin typeface="Arial" panose="020B0604020202020204" pitchFamily="34" charset="0"/>
                <a:cs typeface="Arial" panose="020B0604020202020204" pitchFamily="34" charset="0"/>
              </a:rPr>
              <a:t>3</a:t>
            </a:r>
            <a:r>
              <a:rPr lang="en-US" sz="2200" dirty="0">
                <a:solidFill>
                  <a:srgbClr val="0070C0"/>
                </a:solidFill>
                <a:latin typeface="Arial" panose="020B0604020202020204" pitchFamily="34" charset="0"/>
                <a:cs typeface="Arial" panose="020B0604020202020204" pitchFamily="34" charset="0"/>
              </a:rPr>
              <a:t>/năm).</a:t>
            </a:r>
          </a:p>
          <a:p>
            <a:pPr marL="292219" lvl="2" indent="-292219" algn="just">
              <a:buFontTx/>
              <a:buChar char="-"/>
            </a:pPr>
            <a:r>
              <a:rPr lang="en-US" sz="2200" dirty="0">
                <a:solidFill>
                  <a:srgbClr val="0070C0"/>
                </a:solidFill>
                <a:latin typeface="Arial" panose="020B0604020202020204" pitchFamily="34" charset="0"/>
                <a:cs typeface="Arial" panose="020B0604020202020204" pitchFamily="34" charset="0"/>
              </a:rPr>
              <a:t>Xử lý nước thải theo hệ thống xử lý nước thải Aqua: Đạt QCVN 62-MT:2016/BTNMT, với giá thành khoảng </a:t>
            </a:r>
            <a:r>
              <a:rPr lang="en-US" sz="2200" b="1" dirty="0">
                <a:solidFill>
                  <a:srgbClr val="FF0000"/>
                </a:solidFill>
                <a:latin typeface="Arial" panose="020B0604020202020204" pitchFamily="34" charset="0"/>
                <a:cs typeface="Arial" panose="020B0604020202020204" pitchFamily="34" charset="0"/>
              </a:rPr>
              <a:t>22.400 đồng/</a:t>
            </a:r>
            <a:r>
              <a:rPr lang="en-AU" b="1" dirty="0">
                <a:solidFill>
                  <a:srgbClr val="FF0000"/>
                </a:solidFill>
                <a:latin typeface="Arial" panose="020B0604020202020204" pitchFamily="34" charset="0"/>
                <a:cs typeface="Arial" panose="020B0604020202020204" pitchFamily="34" charset="0"/>
              </a:rPr>
              <a:t>m</a:t>
            </a:r>
            <a:r>
              <a:rPr lang="en-AU" b="1" baseline="30000" dirty="0">
                <a:solidFill>
                  <a:srgbClr val="FF0000"/>
                </a:solidFill>
                <a:latin typeface="Arial" panose="020B0604020202020204" pitchFamily="34" charset="0"/>
                <a:cs typeface="Arial" panose="020B0604020202020204" pitchFamily="34" charset="0"/>
              </a:rPr>
              <a:t>3</a:t>
            </a:r>
            <a:r>
              <a:rPr lang="en-US" sz="2200" b="1" dirty="0">
                <a:solidFill>
                  <a:srgbClr val="FF0000"/>
                </a:solidFill>
                <a:latin typeface="Arial" panose="020B0604020202020204" pitchFamily="34" charset="0"/>
                <a:cs typeface="Arial" panose="020B0604020202020204" pitchFamily="34" charset="0"/>
              </a:rPr>
              <a:t> </a:t>
            </a:r>
            <a:r>
              <a:rPr lang="en-US" sz="2200" dirty="0">
                <a:solidFill>
                  <a:srgbClr val="0070C0"/>
                </a:solidFill>
                <a:latin typeface="Arial" panose="020B0604020202020204" pitchFamily="34" charset="0"/>
                <a:cs typeface="Arial" panose="020B0604020202020204" pitchFamily="34" charset="0"/>
              </a:rPr>
              <a:t>nước thải (chưa tính  tiền nhân công vận hành): </a:t>
            </a:r>
          </a:p>
          <a:p>
            <a:pPr marL="292219" lvl="2" indent="-292219" algn="just">
              <a:buFontTx/>
              <a:buChar char="-"/>
            </a:pPr>
            <a:r>
              <a:rPr lang="en-US" sz="2200" dirty="0">
                <a:solidFill>
                  <a:srgbClr val="0070C0"/>
                </a:solidFill>
                <a:latin typeface="Arial" panose="020B0604020202020204" pitchFamily="34" charset="0"/>
                <a:cs typeface="Arial" panose="020B0604020202020204" pitchFamily="34" charset="0"/>
              </a:rPr>
              <a:t>Chi phí xử lý nước thải tại trang trại TH (3 cụm trại): </a:t>
            </a:r>
            <a:r>
              <a:rPr lang="en-US" sz="2200" b="1" dirty="0">
                <a:solidFill>
                  <a:srgbClr val="FF0000"/>
                </a:solidFill>
                <a:latin typeface="Arial" panose="020B0604020202020204" pitchFamily="34" charset="0"/>
                <a:cs typeface="Arial" panose="020B0604020202020204" pitchFamily="34" charset="0"/>
              </a:rPr>
              <a:t>42,5 tỷ </a:t>
            </a:r>
            <a:r>
              <a:rPr lang="en-US" sz="2200" dirty="0">
                <a:solidFill>
                  <a:srgbClr val="0070C0"/>
                </a:solidFill>
                <a:latin typeface="Arial" panose="020B0604020202020204" pitchFamily="34" charset="0"/>
                <a:cs typeface="Arial" panose="020B0604020202020204" pitchFamily="34" charset="0"/>
              </a:rPr>
              <a:t>đồng (22.400 VNĐ/m3 x </a:t>
            </a:r>
            <a:r>
              <a:rPr lang="en-US" sz="2200" dirty="0">
                <a:solidFill>
                  <a:srgbClr val="FF0000"/>
                </a:solidFill>
                <a:latin typeface="Arial" panose="020B0604020202020204" pitchFamily="34" charset="0"/>
                <a:cs typeface="Arial" panose="020B0604020202020204" pitchFamily="34" charset="0"/>
              </a:rPr>
              <a:t>5,200 </a:t>
            </a:r>
            <a:r>
              <a:rPr lang="en-AU" dirty="0">
                <a:solidFill>
                  <a:srgbClr val="0070C0"/>
                </a:solidFill>
                <a:latin typeface="Arial" panose="020B0604020202020204" pitchFamily="34" charset="0"/>
                <a:cs typeface="Arial" panose="020B0604020202020204" pitchFamily="34" charset="0"/>
              </a:rPr>
              <a:t>m</a:t>
            </a:r>
            <a:r>
              <a:rPr lang="en-AU" baseline="30000" dirty="0">
                <a:solidFill>
                  <a:srgbClr val="0070C0"/>
                </a:solidFill>
                <a:latin typeface="Arial" panose="020B0604020202020204" pitchFamily="34" charset="0"/>
                <a:cs typeface="Arial" panose="020B0604020202020204" pitchFamily="34" charset="0"/>
              </a:rPr>
              <a:t>3</a:t>
            </a:r>
            <a:r>
              <a:rPr lang="en-US" sz="2200" dirty="0">
                <a:solidFill>
                  <a:srgbClr val="0070C0"/>
                </a:solidFill>
                <a:latin typeface="Arial" panose="020B0604020202020204" pitchFamily="34" charset="0"/>
                <a:cs typeface="Arial" panose="020B0604020202020204" pitchFamily="34" charset="0"/>
              </a:rPr>
              <a:t>/ ngày x 365 ngày/ năm).</a:t>
            </a:r>
          </a:p>
          <a:p>
            <a:pPr algn="just">
              <a:buFontTx/>
              <a:buChar char="-"/>
            </a:pPr>
            <a:r>
              <a:rPr lang="en-US" sz="2200" dirty="0">
                <a:solidFill>
                  <a:srgbClr val="0070C0"/>
                </a:solidFill>
                <a:latin typeface="Arial" panose="020B0604020202020204" pitchFamily="34" charset="0"/>
                <a:cs typeface="Arial" panose="020B0604020202020204" pitchFamily="34" charset="0"/>
              </a:rPr>
              <a:t>Tổng chi phí xử lý phân và nước thải: </a:t>
            </a:r>
            <a:r>
              <a:rPr lang="en-US" sz="2200" b="1" dirty="0">
                <a:solidFill>
                  <a:srgbClr val="FF0000"/>
                </a:solidFill>
                <a:latin typeface="Arial" panose="020B0604020202020204" pitchFamily="34" charset="0"/>
                <a:cs typeface="Arial" panose="020B0604020202020204" pitchFamily="34" charset="0"/>
              </a:rPr>
              <a:t>66,7 tỷ</a:t>
            </a:r>
            <a:r>
              <a:rPr lang="en-US" sz="2200" dirty="0">
                <a:solidFill>
                  <a:srgbClr val="0070C0"/>
                </a:solidFill>
                <a:latin typeface="Arial" panose="020B0604020202020204" pitchFamily="34" charset="0"/>
                <a:cs typeface="Arial" panose="020B0604020202020204" pitchFamily="34" charset="0"/>
              </a:rPr>
              <a:t> đồng/năm.</a:t>
            </a:r>
          </a:p>
          <a:p>
            <a:pPr algn="just">
              <a:buFontTx/>
              <a:buChar char="-"/>
            </a:pPr>
            <a:r>
              <a:rPr lang="en-GB" sz="2200" dirty="0">
                <a:solidFill>
                  <a:srgbClr val="0070C0"/>
                </a:solidFill>
                <a:latin typeface="Arial" panose="020B0604020202020204" pitchFamily="34" charset="0"/>
                <a:cs typeface="Arial" panose="020B0604020202020204" pitchFamily="34" charset="0"/>
              </a:rPr>
              <a:t>Chi phí mua phân vô cơ bón cho trồng trọt: </a:t>
            </a:r>
            <a:r>
              <a:rPr lang="en-GB" sz="2200" b="1" dirty="0">
                <a:solidFill>
                  <a:srgbClr val="FF0000"/>
                </a:solidFill>
                <a:latin typeface="Arial" panose="020B0604020202020204" pitchFamily="34" charset="0"/>
                <a:cs typeface="Arial" panose="020B0604020202020204" pitchFamily="34" charset="0"/>
              </a:rPr>
              <a:t>8,0 tỷ</a:t>
            </a:r>
            <a:r>
              <a:rPr lang="en-GB" sz="2200" dirty="0">
                <a:solidFill>
                  <a:srgbClr val="0070C0"/>
                </a:solidFill>
                <a:latin typeface="Arial" panose="020B0604020202020204" pitchFamily="34" charset="0"/>
                <a:cs typeface="Arial" panose="020B0604020202020204" pitchFamily="34" charset="0"/>
              </a:rPr>
              <a:t>/năm.</a:t>
            </a:r>
          </a:p>
        </p:txBody>
      </p:sp>
    </p:spTree>
    <p:extLst>
      <p:ext uri="{BB962C8B-B14F-4D97-AF65-F5344CB8AC3E}">
        <p14:creationId xmlns:p14="http://schemas.microsoft.com/office/powerpoint/2010/main" val="2435579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4433299" cy="857250"/>
          </a:xfrm>
        </p:spPr>
        <p:txBody>
          <a:bodyPr/>
          <a:lstStyle/>
          <a:p>
            <a:r>
              <a:rPr lang="en-US" b="1" dirty="0" err="1"/>
              <a:t>Thức</a:t>
            </a:r>
            <a:r>
              <a:rPr lang="en-US" b="1" dirty="0"/>
              <a:t> </a:t>
            </a:r>
            <a:r>
              <a:rPr lang="en-US" b="1" dirty="0" err="1"/>
              <a:t>ăn</a:t>
            </a:r>
            <a:r>
              <a:rPr lang="en-US" b="1" dirty="0"/>
              <a:t> </a:t>
            </a:r>
            <a:r>
              <a:rPr lang="en-US" b="1" dirty="0" err="1"/>
              <a:t>thừa</a:t>
            </a:r>
            <a:endParaRPr lang="en-US" b="1" dirty="0"/>
          </a:p>
        </p:txBody>
      </p:sp>
      <p:sp>
        <p:nvSpPr>
          <p:cNvPr id="3" name="Content Placeholder 2"/>
          <p:cNvSpPr>
            <a:spLocks noGrp="1"/>
          </p:cNvSpPr>
          <p:nvPr>
            <p:ph idx="1"/>
          </p:nvPr>
        </p:nvSpPr>
        <p:spPr>
          <a:xfrm>
            <a:off x="233672" y="965256"/>
            <a:ext cx="5034337" cy="3858093"/>
          </a:xfrm>
        </p:spPr>
        <p:txBody>
          <a:bodyPr>
            <a:normAutofit fontScale="70000" lnSpcReduction="20000"/>
          </a:bodyPr>
          <a:lstStyle/>
          <a:p>
            <a:r>
              <a:rPr lang="en-US" b="1" dirty="0" err="1">
                <a:solidFill>
                  <a:srgbClr val="FF0000"/>
                </a:solidFill>
                <a:latin typeface="Arial" panose="020B0604020202020204" pitchFamily="34" charset="0"/>
                <a:cs typeface="Arial" panose="020B0604020202020204" pitchFamily="34" charset="0"/>
              </a:rPr>
              <a:t>Hạn</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chế</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thức</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ăn</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thừa</a:t>
            </a:r>
            <a:endParaRPr lang="en-US" b="1" dirty="0">
              <a:solidFill>
                <a:srgbClr val="FF0000"/>
              </a:solidFill>
              <a:latin typeface="Arial" panose="020B0604020202020204" pitchFamily="34" charset="0"/>
              <a:cs typeface="Arial" panose="020B0604020202020204" pitchFamily="34" charset="0"/>
            </a:endParaRPr>
          </a:p>
          <a:p>
            <a:pPr lvl="1" algn="just"/>
            <a:r>
              <a:rPr lang="en-US" dirty="0" err="1">
                <a:latin typeface="Arial" panose="020B0604020202020204" pitchFamily="34" charset="0"/>
                <a:cs typeface="Arial" panose="020B0604020202020204" pitchFamily="34" charset="0"/>
              </a:rPr>
              <a:t>Phối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khẩu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phần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TMR </a:t>
            </a:r>
            <a:r>
              <a:rPr lang="en-US" dirty="0" err="1">
                <a:latin typeface="Arial" panose="020B0604020202020204" pitchFamily="34" charset="0"/>
                <a:cs typeface="Arial" panose="020B0604020202020204" pitchFamily="34" charset="0"/>
              </a:rPr>
              <a:t>cho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từng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nhóm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bò</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nhằm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đáp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ứng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cầu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dinh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dưỡng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thừa</a:t>
            </a:r>
            <a:r>
              <a:rPr lang="en-US" dirty="0">
                <a:latin typeface="Arial" panose="020B0604020202020204" pitchFamily="34" charset="0"/>
                <a:cs typeface="Arial" panose="020B0604020202020204" pitchFamily="34" charset="0"/>
              </a:rPr>
              <a:t>. Tỷ lệ sử dụng khẩu phần &gt; 96%</a:t>
            </a:r>
          </a:p>
          <a:p>
            <a:pPr lvl="1" algn="just"/>
            <a:r>
              <a:rPr lang="en-US" dirty="0" err="1">
                <a:latin typeface="Arial" panose="020B0604020202020204" pitchFamily="34" charset="0"/>
                <a:cs typeface="Arial" panose="020B0604020202020204" pitchFamily="34" charset="0"/>
              </a:rPr>
              <a:t>Rải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lần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ngày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luôn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tươi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mới</a:t>
            </a:r>
            <a:endParaRPr lang="en-US" dirty="0">
              <a:latin typeface="Arial" panose="020B0604020202020204" pitchFamily="34" charset="0"/>
              <a:cs typeface="Arial" panose="020B0604020202020204" pitchFamily="34" charset="0"/>
            </a:endParaRPr>
          </a:p>
          <a:p>
            <a:pPr lvl="1" algn="just"/>
            <a:r>
              <a:rPr lang="en-US" dirty="0">
                <a:latin typeface="Arial" panose="020B0604020202020204" pitchFamily="34" charset="0"/>
                <a:cs typeface="Arial" panose="020B0604020202020204" pitchFamily="34" charset="0"/>
              </a:rPr>
              <a:t>Điều chỉnh khẩu phần thức ăn theo mùa vụ</a:t>
            </a:r>
          </a:p>
          <a:p>
            <a:pPr algn="just"/>
            <a:r>
              <a:rPr lang="en-US" b="1" dirty="0">
                <a:solidFill>
                  <a:srgbClr val="FF0000"/>
                </a:solidFill>
                <a:latin typeface="Arial" panose="020B0604020202020204" pitchFamily="34" charset="0"/>
                <a:cs typeface="Arial" panose="020B0604020202020204" pitchFamily="34" charset="0"/>
              </a:rPr>
              <a:t>Thức ăn thừa</a:t>
            </a:r>
            <a:r>
              <a:rPr lang="en-US" dirty="0">
                <a:latin typeface="Arial" panose="020B0604020202020204" pitchFamily="34" charset="0"/>
                <a:cs typeface="Arial" panose="020B0604020202020204" pitchFamily="34" charset="0"/>
              </a:rPr>
              <a:t> của các nhóm bò vắt sữa, bò sinh sản và chờ đẻ, bê con được tái sử dụng cho các nhóm bò khác - Thức ăn thừa chuyển cho nhóm bò tơ hậu bị (cho ăn trước khi rải thức ăn mới).</a:t>
            </a:r>
          </a:p>
          <a:p>
            <a:pPr algn="just"/>
            <a:r>
              <a:rPr lang="en-GB" b="1" dirty="0">
                <a:solidFill>
                  <a:srgbClr val="FF0000"/>
                </a:solidFill>
                <a:latin typeface="Arial" panose="020B0604020202020204" pitchFamily="34" charset="0"/>
                <a:cs typeface="Arial" panose="020B0604020202020204" pitchFamily="34" charset="0"/>
              </a:rPr>
              <a:t>Lượng còn lại thải bỏ </a:t>
            </a:r>
            <a:r>
              <a:rPr lang="en-US" dirty="0">
                <a:latin typeface="Arial" panose="020B0604020202020204" pitchFamily="34" charset="0"/>
                <a:cs typeface="Arial" panose="020B0604020202020204" pitchFamily="34" charset="0"/>
              </a:rPr>
              <a:t>˂ 1</a:t>
            </a:r>
            <a:r>
              <a:rPr lang="en-GB" dirty="0">
                <a:latin typeface="Arial" panose="020B0604020202020204" pitchFamily="34" charset="0"/>
                <a:cs typeface="Arial" panose="020B0604020202020204" pitchFamily="34" charset="0"/>
              </a:rPr>
              <a:t>%, chuyển sang làm phân Compost.</a:t>
            </a:r>
            <a:endParaRPr lang="en-US" dirty="0">
              <a:latin typeface="Arial" panose="020B0604020202020204" pitchFamily="34" charset="0"/>
              <a:cs typeface="Arial" panose="020B0604020202020204" pitchFamily="34" charset="0"/>
            </a:endParaRPr>
          </a:p>
        </p:txBody>
      </p:sp>
      <p:pic>
        <p:nvPicPr>
          <p:cNvPr id="2052" name="Picture 4" descr="E:\1- THmilk Pictures\4b- Picture from Densu\HINH TRANG TRAI\_57C2276- resize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45521" y="452557"/>
            <a:ext cx="3252955" cy="216879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1- THmilk Pictures\4b- Picture from Densu\HINH TRANG TRAI\_57C234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45520" y="2752523"/>
            <a:ext cx="3252955" cy="2168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263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Phân</a:t>
            </a:r>
            <a:r>
              <a:rPr lang="en-US" dirty="0"/>
              <a:t> </a:t>
            </a:r>
            <a:r>
              <a:rPr lang="en-US" dirty="0" err="1"/>
              <a:t>bò</a:t>
            </a:r>
            <a:r>
              <a:rPr lang="en-US" dirty="0"/>
              <a:t> </a:t>
            </a:r>
            <a:r>
              <a:rPr lang="en-US" dirty="0" err="1"/>
              <a:t>và</a:t>
            </a:r>
            <a:r>
              <a:rPr lang="en-US" dirty="0"/>
              <a:t> </a:t>
            </a:r>
            <a:r>
              <a:rPr lang="en-US" dirty="0" err="1"/>
              <a:t>nước</a:t>
            </a:r>
            <a:r>
              <a:rPr lang="en-US" dirty="0"/>
              <a:t> </a:t>
            </a:r>
            <a:r>
              <a:rPr lang="en-US" dirty="0" err="1"/>
              <a:t>thải</a:t>
            </a:r>
            <a:endParaRPr lang="en-US" dirty="0"/>
          </a:p>
        </p:txBody>
      </p:sp>
      <p:sp>
        <p:nvSpPr>
          <p:cNvPr id="3" name="Content Placeholder 2"/>
          <p:cNvSpPr>
            <a:spLocks noGrp="1"/>
          </p:cNvSpPr>
          <p:nvPr>
            <p:ph idx="1"/>
          </p:nvPr>
        </p:nvSpPr>
        <p:spPr>
          <a:xfrm>
            <a:off x="333909" y="880688"/>
            <a:ext cx="8352891" cy="1804411"/>
          </a:xfrm>
        </p:spPr>
        <p:txBody>
          <a:bodyPr>
            <a:noAutofit/>
          </a:bodyPr>
          <a:lstStyle/>
          <a:p>
            <a:pPr algn="just"/>
            <a:r>
              <a:rPr lang="en-US" sz="2000" b="1" u="sng" dirty="0" err="1">
                <a:solidFill>
                  <a:srgbClr val="FF0000"/>
                </a:solidFill>
              </a:rPr>
              <a:t>Phân</a:t>
            </a:r>
            <a:r>
              <a:rPr lang="en-US" sz="2000" b="1" u="sng" dirty="0">
                <a:solidFill>
                  <a:srgbClr val="FF0000"/>
                </a:solidFill>
              </a:rPr>
              <a:t> </a:t>
            </a:r>
            <a:r>
              <a:rPr lang="en-US" sz="2000" b="1" u="sng" dirty="0" err="1">
                <a:solidFill>
                  <a:srgbClr val="FF0000"/>
                </a:solidFill>
              </a:rPr>
              <a:t>bò</a:t>
            </a:r>
            <a:r>
              <a:rPr lang="en-US" sz="2000" b="1" u="sng" dirty="0">
                <a:solidFill>
                  <a:srgbClr val="FF0000"/>
                </a:solidFill>
              </a:rPr>
              <a:t> </a:t>
            </a:r>
            <a:r>
              <a:rPr lang="en-US" sz="2000" b="1" u="sng" dirty="0" err="1">
                <a:solidFill>
                  <a:srgbClr val="FF0000"/>
                </a:solidFill>
              </a:rPr>
              <a:t>trên</a:t>
            </a:r>
            <a:r>
              <a:rPr lang="en-US" sz="2000" b="1" u="sng" dirty="0">
                <a:solidFill>
                  <a:srgbClr val="FF0000"/>
                </a:solidFill>
              </a:rPr>
              <a:t> </a:t>
            </a:r>
            <a:r>
              <a:rPr lang="en-US" sz="2000" b="1" u="sng" dirty="0" err="1">
                <a:solidFill>
                  <a:srgbClr val="FF0000"/>
                </a:solidFill>
              </a:rPr>
              <a:t>nền</a:t>
            </a:r>
            <a:r>
              <a:rPr lang="en-US" sz="2000" b="1" u="sng" dirty="0">
                <a:solidFill>
                  <a:srgbClr val="FF0000"/>
                </a:solidFill>
              </a:rPr>
              <a:t> </a:t>
            </a:r>
            <a:r>
              <a:rPr lang="en-US" sz="2000" b="1" u="sng" dirty="0" err="1">
                <a:solidFill>
                  <a:srgbClr val="FF0000"/>
                </a:solidFill>
              </a:rPr>
              <a:t>chuồng</a:t>
            </a:r>
            <a:r>
              <a:rPr lang="en-US" sz="2000" dirty="0"/>
              <a:t>: </a:t>
            </a:r>
            <a:r>
              <a:rPr lang="en-US" sz="2000" dirty="0" err="1"/>
              <a:t>Nền</a:t>
            </a:r>
            <a:r>
              <a:rPr lang="en-US" sz="2000" dirty="0"/>
              <a:t> </a:t>
            </a:r>
            <a:r>
              <a:rPr lang="en-US" sz="2000" dirty="0" err="1"/>
              <a:t>chuồng</a:t>
            </a:r>
            <a:r>
              <a:rPr lang="en-US" sz="2000" dirty="0"/>
              <a:t> </a:t>
            </a:r>
            <a:r>
              <a:rPr lang="en-US" sz="2000" dirty="0" err="1"/>
              <a:t>được</a:t>
            </a:r>
            <a:r>
              <a:rPr lang="en-US" sz="2000" dirty="0"/>
              <a:t> </a:t>
            </a:r>
            <a:r>
              <a:rPr lang="en-US" sz="2000" dirty="0" err="1"/>
              <a:t>cày</a:t>
            </a:r>
            <a:r>
              <a:rPr lang="en-US" sz="2000" dirty="0"/>
              <a:t> </a:t>
            </a:r>
            <a:r>
              <a:rPr lang="en-US" sz="2000" dirty="0" err="1"/>
              <a:t>xới</a:t>
            </a:r>
            <a:r>
              <a:rPr lang="en-US" sz="2000" dirty="0"/>
              <a:t> 2 </a:t>
            </a:r>
            <a:r>
              <a:rPr lang="en-US" sz="2000" dirty="0" err="1"/>
              <a:t>lần</a:t>
            </a:r>
            <a:r>
              <a:rPr lang="en-US" sz="2000" dirty="0"/>
              <a:t>/</a:t>
            </a:r>
            <a:r>
              <a:rPr lang="en-US" sz="2000" dirty="0" err="1"/>
              <a:t>ngày</a:t>
            </a:r>
            <a:r>
              <a:rPr lang="en-US" sz="2000" dirty="0"/>
              <a:t> </a:t>
            </a:r>
            <a:r>
              <a:rPr lang="en-US" sz="2000" dirty="0" err="1"/>
              <a:t>nhằm</a:t>
            </a:r>
            <a:r>
              <a:rPr lang="en-US" sz="2000" dirty="0"/>
              <a:t> </a:t>
            </a:r>
            <a:r>
              <a:rPr lang="en-US" sz="2000" dirty="0" err="1"/>
              <a:t>trộn</a:t>
            </a:r>
            <a:r>
              <a:rPr lang="en-US" sz="2000" dirty="0"/>
              <a:t> </a:t>
            </a:r>
            <a:r>
              <a:rPr lang="en-US" sz="2000" dirty="0" err="1"/>
              <a:t>phân</a:t>
            </a:r>
            <a:r>
              <a:rPr lang="en-US" sz="2000" dirty="0"/>
              <a:t> </a:t>
            </a:r>
            <a:r>
              <a:rPr lang="en-US" sz="2000" dirty="0" err="1"/>
              <a:t>bón</a:t>
            </a:r>
            <a:r>
              <a:rPr lang="en-US" sz="2000" dirty="0"/>
              <a:t> </a:t>
            </a:r>
            <a:r>
              <a:rPr lang="en-US" sz="2000" dirty="0" err="1"/>
              <a:t>với</a:t>
            </a:r>
            <a:r>
              <a:rPr lang="en-US" sz="2000" dirty="0"/>
              <a:t> </a:t>
            </a:r>
            <a:r>
              <a:rPr lang="en-US" sz="2000" dirty="0" err="1"/>
              <a:t>mùn</a:t>
            </a:r>
            <a:r>
              <a:rPr lang="en-US" sz="2000" dirty="0"/>
              <a:t> </a:t>
            </a:r>
            <a:r>
              <a:rPr lang="en-US" sz="2000" dirty="0" err="1"/>
              <a:t>cưa</a:t>
            </a:r>
            <a:r>
              <a:rPr lang="en-US" sz="2000" dirty="0"/>
              <a:t> </a:t>
            </a:r>
            <a:r>
              <a:rPr lang="en-US" sz="2000" dirty="0" err="1"/>
              <a:t>tạo</a:t>
            </a:r>
            <a:r>
              <a:rPr lang="en-US" sz="2000" dirty="0"/>
              <a:t> </a:t>
            </a:r>
            <a:r>
              <a:rPr lang="en-US" sz="2000" dirty="0" err="1"/>
              <a:t>thành</a:t>
            </a:r>
            <a:r>
              <a:rPr lang="en-US" sz="2000" dirty="0"/>
              <a:t> </a:t>
            </a:r>
            <a:r>
              <a:rPr lang="en-US" sz="2000" dirty="0" err="1"/>
              <a:t>đệm</a:t>
            </a:r>
            <a:r>
              <a:rPr lang="en-US" sz="2000" dirty="0"/>
              <a:t> </a:t>
            </a:r>
            <a:r>
              <a:rPr lang="en-US" sz="2000" dirty="0" err="1"/>
              <a:t>nằm</a:t>
            </a:r>
            <a:r>
              <a:rPr lang="en-US" sz="2000" dirty="0"/>
              <a:t> </a:t>
            </a:r>
            <a:r>
              <a:rPr lang="en-US" sz="2000" dirty="0" err="1"/>
              <a:t>cho</a:t>
            </a:r>
            <a:r>
              <a:rPr lang="en-US" sz="2000" dirty="0"/>
              <a:t> </a:t>
            </a:r>
            <a:r>
              <a:rPr lang="en-US" sz="2000" dirty="0" err="1"/>
              <a:t>bò</a:t>
            </a:r>
            <a:r>
              <a:rPr lang="en-US" sz="2000" dirty="0"/>
              <a:t>. Khi cày, hệ thống quạt cung cấp oxy tạo giúp vi khuẩn háo khí phân hủy phân bò thành khí CO2 và hạn chế phân hủy yếm khí tạo khí CH4 </a:t>
            </a:r>
            <a:r>
              <a:rPr lang="en-US" sz="2000" dirty="0">
                <a:sym typeface="Wingdings" pitchFamily="2" charset="2"/>
              </a:rPr>
              <a:t> khí gây hiệu ứng nhà kính. Lượng nền chuồng chuyển về làm phân Compost và đem bón cho cây trồng</a:t>
            </a:r>
            <a:endParaRPr lang="en-US" sz="2000" dirty="0"/>
          </a:p>
        </p:txBody>
      </p:sp>
      <p:pic>
        <p:nvPicPr>
          <p:cNvPr id="4" name="Picture 2" descr="C:\Users\NTDUNG\Pictures\4-Barn construction\IMG_125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59206" y="2670586"/>
            <a:ext cx="3518737" cy="2193525"/>
          </a:xfrm>
          <a:prstGeom prst="rect">
            <a:avLst/>
          </a:prstGeom>
          <a:noFill/>
        </p:spPr>
      </p:pic>
      <p:pic>
        <p:nvPicPr>
          <p:cNvPr id="5" name="Picture 3" descr="C:\Users\NTDUNG\Pictures\4-Barn construction\IMG_125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6687" y="2663444"/>
            <a:ext cx="3701142" cy="2200667"/>
          </a:xfrm>
          <a:prstGeom prst="rect">
            <a:avLst/>
          </a:prstGeom>
          <a:noFill/>
        </p:spPr>
      </p:pic>
    </p:spTree>
    <p:extLst>
      <p:ext uri="{BB962C8B-B14F-4D97-AF65-F5344CB8AC3E}">
        <p14:creationId xmlns:p14="http://schemas.microsoft.com/office/powerpoint/2010/main" val="4021473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23235"/>
            <a:ext cx="5908431" cy="571129"/>
          </a:xfrm>
          <a:prstGeom prst="rect">
            <a:avLst/>
          </a:prstGeom>
        </p:spPr>
        <p:txBody>
          <a:bodyPr wrap="square" lIns="77925" tIns="38963" rIns="77925" bIns="38963">
            <a:spAutoFit/>
          </a:bodyPr>
          <a:lstStyle/>
          <a:p>
            <a:r>
              <a:rPr lang="en-US" sz="1700" b="1" dirty="0">
                <a:solidFill>
                  <a:srgbClr val="0070C0"/>
                </a:solidFill>
                <a:latin typeface="Calibri"/>
                <a:cs typeface="Calibri"/>
              </a:rPr>
              <a:t>HỆ THỐNG QUẢN TRỊ TIÊN TIẾN</a:t>
            </a:r>
          </a:p>
          <a:p>
            <a:r>
              <a:rPr lang="en-US" b="1" dirty="0">
                <a:solidFill>
                  <a:srgbClr val="907E4E"/>
                </a:solidFill>
                <a:latin typeface="Calibri"/>
                <a:cs typeface="Calibri"/>
              </a:rPr>
              <a:t>TRUE HAPPINESS – VÌ HẠNH PHÚC ĐÍCH THỰC</a:t>
            </a:r>
          </a:p>
        </p:txBody>
      </p:sp>
      <p:grpSp>
        <p:nvGrpSpPr>
          <p:cNvPr id="2" name="Group 43"/>
          <p:cNvGrpSpPr/>
          <p:nvPr/>
        </p:nvGrpSpPr>
        <p:grpSpPr>
          <a:xfrm>
            <a:off x="3259015" y="794364"/>
            <a:ext cx="2267577" cy="2188152"/>
            <a:chOff x="3886200" y="1284114"/>
            <a:chExt cx="1971174" cy="2320255"/>
          </a:xfrm>
        </p:grpSpPr>
        <p:sp>
          <p:nvSpPr>
            <p:cNvPr id="39" name="Rounded Rectangle 38"/>
            <p:cNvSpPr/>
            <p:nvPr/>
          </p:nvSpPr>
          <p:spPr>
            <a:xfrm>
              <a:off x="3886200" y="1284114"/>
              <a:ext cx="1971174" cy="2320255"/>
            </a:xfrm>
            <a:prstGeom prst="roundRect">
              <a:avLst>
                <a:gd name="adj" fmla="val 3432"/>
              </a:avLst>
            </a:prstGeom>
            <a:solidFill>
              <a:schemeClr val="lt1">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3" name="Group 27"/>
            <p:cNvGrpSpPr>
              <a:grpSpLocks/>
            </p:cNvGrpSpPr>
            <p:nvPr/>
          </p:nvGrpSpPr>
          <p:grpSpPr bwMode="auto">
            <a:xfrm>
              <a:off x="3964781" y="1362075"/>
              <a:ext cx="1803400" cy="2120900"/>
              <a:chOff x="3494813" y="1675265"/>
              <a:chExt cx="1802680" cy="2120800"/>
            </a:xfrm>
          </p:grpSpPr>
          <p:sp>
            <p:nvSpPr>
              <p:cNvPr id="15" name="Rectangle 14"/>
              <p:cNvSpPr/>
              <p:nvPr/>
            </p:nvSpPr>
            <p:spPr>
              <a:xfrm>
                <a:off x="3494813" y="1675265"/>
                <a:ext cx="1802680" cy="2120800"/>
              </a:xfrm>
              <a:prstGeom prst="rect">
                <a:avLst/>
              </a:prstGeom>
              <a:solidFill>
                <a:schemeClr val="bg1"/>
              </a:solidFill>
              <a:ln>
                <a:solidFill>
                  <a:schemeClr val="bg1">
                    <a:lumMod val="9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6" name="Rectangle 15"/>
              <p:cNvSpPr/>
              <p:nvPr/>
            </p:nvSpPr>
            <p:spPr>
              <a:xfrm>
                <a:off x="3585265" y="2037198"/>
                <a:ext cx="1621777" cy="825461"/>
              </a:xfrm>
              <a:prstGeom prst="rect">
                <a:avLst/>
              </a:prstGeom>
              <a:blipFill rotWithShape="1">
                <a:blip r:embed="rId3" cstate="email">
                  <a:extLst/>
                </a:blip>
                <a:stretch>
                  <a:fillRect/>
                </a:stretch>
              </a:blipFill>
              <a:effectLst/>
            </p:spPr>
            <p:style>
              <a:lnRef idx="3">
                <a:schemeClr val="lt1">
                  <a:hueOff val="0"/>
                  <a:satOff val="0"/>
                  <a:lumOff val="0"/>
                  <a:alphaOff val="0"/>
                </a:schemeClr>
              </a:lnRef>
              <a:fillRef idx="1">
                <a:scrgbClr r="0" g="0" b="0"/>
              </a:fillRef>
              <a:effectRef idx="1">
                <a:schemeClr val="accent1">
                  <a:tint val="50000"/>
                  <a:hueOff val="-3272378"/>
                  <a:satOff val="-176"/>
                  <a:lumOff val="2841"/>
                  <a:alphaOff val="0"/>
                </a:schemeClr>
              </a:effectRef>
              <a:fontRef idx="minor">
                <a:schemeClr val="lt1">
                  <a:hueOff val="0"/>
                  <a:satOff val="0"/>
                  <a:lumOff val="0"/>
                  <a:alphaOff val="0"/>
                </a:schemeClr>
              </a:fontRef>
            </p:style>
          </p:sp>
          <p:sp>
            <p:nvSpPr>
              <p:cNvPr id="17" name="Freeform 16"/>
              <p:cNvSpPr/>
              <p:nvPr/>
            </p:nvSpPr>
            <p:spPr>
              <a:xfrm>
                <a:off x="3585265" y="3349998"/>
                <a:ext cx="1621777" cy="446067"/>
              </a:xfrm>
              <a:custGeom>
                <a:avLst/>
                <a:gdLst>
                  <a:gd name="connsiteX0" fmla="*/ 0 w 1622412"/>
                  <a:gd name="connsiteY0" fmla="*/ 0 h 360519"/>
                  <a:gd name="connsiteX1" fmla="*/ 1622412 w 1622412"/>
                  <a:gd name="connsiteY1" fmla="*/ 0 h 360519"/>
                  <a:gd name="connsiteX2" fmla="*/ 1622412 w 1622412"/>
                  <a:gd name="connsiteY2" fmla="*/ 360519 h 360519"/>
                  <a:gd name="connsiteX3" fmla="*/ 0 w 1622412"/>
                  <a:gd name="connsiteY3" fmla="*/ 360519 h 360519"/>
                  <a:gd name="connsiteX4" fmla="*/ 0 w 1622412"/>
                  <a:gd name="connsiteY4" fmla="*/ 0 h 360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412" h="360519">
                    <a:moveTo>
                      <a:pt x="0" y="0"/>
                    </a:moveTo>
                    <a:lnTo>
                      <a:pt x="1622412" y="0"/>
                    </a:lnTo>
                    <a:lnTo>
                      <a:pt x="1622412" y="360519"/>
                    </a:lnTo>
                    <a:lnTo>
                      <a:pt x="0" y="360519"/>
                    </a:lnTo>
                    <a:lnTo>
                      <a:pt x="0" y="0"/>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41910" tIns="41910" rIns="41910" bIns="41910" spcCol="1270" anchor="ctr"/>
              <a:lstStyle/>
              <a:p>
                <a:pPr algn="ctr" defTabSz="397743" eaLnBrk="0" hangingPunct="0">
                  <a:lnSpc>
                    <a:spcPct val="90000"/>
                  </a:lnSpc>
                  <a:spcAft>
                    <a:spcPct val="35000"/>
                  </a:spcAft>
                  <a:defRPr/>
                </a:pPr>
                <a:r>
                  <a:rPr lang="en-US" sz="1000" b="1" dirty="0">
                    <a:latin typeface="+mj-lt"/>
                  </a:rPr>
                  <a:t>QUẢN LÝ THÚ Y</a:t>
                </a:r>
              </a:p>
            </p:txBody>
          </p:sp>
          <p:sp>
            <p:nvSpPr>
              <p:cNvPr id="18" name="Freeform 17"/>
              <p:cNvSpPr/>
              <p:nvPr/>
            </p:nvSpPr>
            <p:spPr>
              <a:xfrm>
                <a:off x="3585265" y="3015052"/>
                <a:ext cx="1621777" cy="212715"/>
              </a:xfrm>
              <a:custGeom>
                <a:avLst/>
                <a:gdLst>
                  <a:gd name="connsiteX0" fmla="*/ 0 w 1622412"/>
                  <a:gd name="connsiteY0" fmla="*/ 0 h 212097"/>
                  <a:gd name="connsiteX1" fmla="*/ 1622412 w 1622412"/>
                  <a:gd name="connsiteY1" fmla="*/ 0 h 212097"/>
                  <a:gd name="connsiteX2" fmla="*/ 1622412 w 1622412"/>
                  <a:gd name="connsiteY2" fmla="*/ 212097 h 212097"/>
                  <a:gd name="connsiteX3" fmla="*/ 0 w 1622412"/>
                  <a:gd name="connsiteY3" fmla="*/ 212097 h 212097"/>
                  <a:gd name="connsiteX4" fmla="*/ 0 w 1622412"/>
                  <a:gd name="connsiteY4" fmla="*/ 0 h 21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412" h="212097">
                    <a:moveTo>
                      <a:pt x="0" y="0"/>
                    </a:moveTo>
                    <a:lnTo>
                      <a:pt x="1622412" y="0"/>
                    </a:lnTo>
                    <a:lnTo>
                      <a:pt x="1622412" y="212097"/>
                    </a:lnTo>
                    <a:lnTo>
                      <a:pt x="0" y="2120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8100" tIns="38100" rIns="38100" bIns="38100" spcCol="1270" anchor="ctr"/>
              <a:lstStyle/>
              <a:p>
                <a:pPr algn="ctr" defTabSz="378803" eaLnBrk="0" hangingPunct="0">
                  <a:lnSpc>
                    <a:spcPct val="90000"/>
                  </a:lnSpc>
                  <a:spcAft>
                    <a:spcPct val="35000"/>
                  </a:spcAft>
                  <a:defRPr/>
                </a:pPr>
                <a:r>
                  <a:rPr lang="en-US" sz="1000" b="1" dirty="0">
                    <a:solidFill>
                      <a:schemeClr val="tx2"/>
                    </a:solidFill>
                    <a:latin typeface="+mj-lt"/>
                    <a:cs typeface="Arial" pitchFamily="34" charset="0"/>
                  </a:rPr>
                  <a:t>Totally Vets - New Zealand </a:t>
                </a:r>
              </a:p>
            </p:txBody>
          </p:sp>
        </p:grpSp>
      </p:grpSp>
      <p:grpSp>
        <p:nvGrpSpPr>
          <p:cNvPr id="5" name="Group 44"/>
          <p:cNvGrpSpPr/>
          <p:nvPr/>
        </p:nvGrpSpPr>
        <p:grpSpPr>
          <a:xfrm>
            <a:off x="6049107" y="794364"/>
            <a:ext cx="2562330" cy="2188152"/>
            <a:chOff x="6553200" y="1284114"/>
            <a:chExt cx="1971174" cy="2320255"/>
          </a:xfrm>
        </p:grpSpPr>
        <p:sp>
          <p:nvSpPr>
            <p:cNvPr id="40" name="Rounded Rectangle 39"/>
            <p:cNvSpPr/>
            <p:nvPr/>
          </p:nvSpPr>
          <p:spPr>
            <a:xfrm>
              <a:off x="6553200" y="1284114"/>
              <a:ext cx="1971174" cy="2320255"/>
            </a:xfrm>
            <a:prstGeom prst="roundRect">
              <a:avLst>
                <a:gd name="adj" fmla="val 3432"/>
              </a:avLst>
            </a:prstGeom>
            <a:solidFill>
              <a:schemeClr val="lt1">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6" name="Group 26"/>
            <p:cNvGrpSpPr>
              <a:grpSpLocks/>
            </p:cNvGrpSpPr>
            <p:nvPr/>
          </p:nvGrpSpPr>
          <p:grpSpPr bwMode="auto">
            <a:xfrm>
              <a:off x="6634956" y="1362075"/>
              <a:ext cx="1803400" cy="2120900"/>
              <a:chOff x="5627033" y="1675265"/>
              <a:chExt cx="1802680" cy="2120800"/>
            </a:xfrm>
          </p:grpSpPr>
          <p:sp>
            <p:nvSpPr>
              <p:cNvPr id="20" name="Rectangle 19"/>
              <p:cNvSpPr/>
              <p:nvPr/>
            </p:nvSpPr>
            <p:spPr>
              <a:xfrm>
                <a:off x="5627033" y="1675265"/>
                <a:ext cx="1802680" cy="2120800"/>
              </a:xfrm>
              <a:prstGeom prst="rect">
                <a:avLst/>
              </a:prstGeom>
              <a:solidFill>
                <a:schemeClr val="lt1">
                  <a:hueOff val="0"/>
                  <a:satOff val="0"/>
                  <a:lumOff val="0"/>
                </a:schemeClr>
              </a:solidFill>
              <a:ln>
                <a:solidFill>
                  <a:schemeClr val="bg1">
                    <a:lumMod val="9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21" name="Rectangle 20"/>
              <p:cNvSpPr/>
              <p:nvPr/>
            </p:nvSpPr>
            <p:spPr>
              <a:xfrm>
                <a:off x="5717485" y="2037198"/>
                <a:ext cx="1621777" cy="825461"/>
              </a:xfrm>
              <a:prstGeom prst="rect">
                <a:avLst/>
              </a:prstGeom>
              <a:blipFill rotWithShape="1">
                <a:blip r:embed="rId4" cstate="email">
                  <a:extLst/>
                </a:blip>
                <a:stretch>
                  <a:fillRect/>
                </a:stretch>
              </a:blipFill>
              <a:ln>
                <a:noFill/>
              </a:ln>
              <a:effectLst/>
            </p:spPr>
            <p:style>
              <a:lnRef idx="3">
                <a:schemeClr val="lt1">
                  <a:hueOff val="0"/>
                  <a:satOff val="0"/>
                  <a:lumOff val="0"/>
                  <a:alphaOff val="0"/>
                </a:schemeClr>
              </a:lnRef>
              <a:fillRef idx="1">
                <a:scrgbClr r="0" g="0" b="0"/>
              </a:fillRef>
              <a:effectRef idx="1">
                <a:schemeClr val="accent1">
                  <a:tint val="50000"/>
                  <a:hueOff val="-6544756"/>
                  <a:satOff val="-351"/>
                  <a:lumOff val="5682"/>
                  <a:alphaOff val="0"/>
                </a:schemeClr>
              </a:effectRef>
              <a:fontRef idx="minor">
                <a:schemeClr val="lt1">
                  <a:hueOff val="0"/>
                  <a:satOff val="0"/>
                  <a:lumOff val="0"/>
                  <a:alphaOff val="0"/>
                </a:schemeClr>
              </a:fontRef>
            </p:style>
          </p:sp>
          <p:sp>
            <p:nvSpPr>
              <p:cNvPr id="22" name="Freeform 21"/>
              <p:cNvSpPr/>
              <p:nvPr/>
            </p:nvSpPr>
            <p:spPr>
              <a:xfrm>
                <a:off x="5717485" y="3349998"/>
                <a:ext cx="1621777" cy="446067"/>
              </a:xfrm>
              <a:custGeom>
                <a:avLst/>
                <a:gdLst>
                  <a:gd name="connsiteX0" fmla="*/ 0 w 1622412"/>
                  <a:gd name="connsiteY0" fmla="*/ 0 h 360519"/>
                  <a:gd name="connsiteX1" fmla="*/ 1622412 w 1622412"/>
                  <a:gd name="connsiteY1" fmla="*/ 0 h 360519"/>
                  <a:gd name="connsiteX2" fmla="*/ 1622412 w 1622412"/>
                  <a:gd name="connsiteY2" fmla="*/ 360519 h 360519"/>
                  <a:gd name="connsiteX3" fmla="*/ 0 w 1622412"/>
                  <a:gd name="connsiteY3" fmla="*/ 360519 h 360519"/>
                  <a:gd name="connsiteX4" fmla="*/ 0 w 1622412"/>
                  <a:gd name="connsiteY4" fmla="*/ 0 h 360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412" h="360519">
                    <a:moveTo>
                      <a:pt x="0" y="0"/>
                    </a:moveTo>
                    <a:lnTo>
                      <a:pt x="1622412" y="0"/>
                    </a:lnTo>
                    <a:lnTo>
                      <a:pt x="1622412" y="360519"/>
                    </a:lnTo>
                    <a:lnTo>
                      <a:pt x="0" y="360519"/>
                    </a:lnTo>
                    <a:lnTo>
                      <a:pt x="0" y="0"/>
                    </a:lnTo>
                    <a:close/>
                  </a:path>
                </a:pathLst>
              </a:cu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lIns="41910" tIns="41910" rIns="41910" bIns="41910" spcCol="1270" anchor="ctr"/>
              <a:lstStyle/>
              <a:p>
                <a:pPr algn="ctr" defTabSz="397743" eaLnBrk="0" hangingPunct="0">
                  <a:lnSpc>
                    <a:spcPct val="90000"/>
                  </a:lnSpc>
                  <a:defRPr/>
                </a:pPr>
                <a:r>
                  <a:rPr lang="en-US" sz="900" b="1" dirty="0">
                    <a:latin typeface="+mj-lt"/>
                  </a:rPr>
                  <a:t>HỆ THỐNG QUẢN LÝ     </a:t>
                </a:r>
              </a:p>
              <a:p>
                <a:pPr algn="ctr" defTabSz="397743" eaLnBrk="0" hangingPunct="0">
                  <a:lnSpc>
                    <a:spcPct val="90000"/>
                  </a:lnSpc>
                  <a:spcAft>
                    <a:spcPct val="35000"/>
                  </a:spcAft>
                  <a:defRPr/>
                </a:pPr>
                <a:r>
                  <a:rPr lang="en-US" sz="900" b="1" dirty="0">
                    <a:latin typeface="+mj-lt"/>
                  </a:rPr>
                  <a:t>TÀI CHÍNH</a:t>
                </a:r>
              </a:p>
            </p:txBody>
          </p:sp>
          <p:sp>
            <p:nvSpPr>
              <p:cNvPr id="23" name="Freeform 22"/>
              <p:cNvSpPr/>
              <p:nvPr/>
            </p:nvSpPr>
            <p:spPr>
              <a:xfrm>
                <a:off x="5717485" y="3026163"/>
                <a:ext cx="1621777" cy="212715"/>
              </a:xfrm>
              <a:custGeom>
                <a:avLst/>
                <a:gdLst>
                  <a:gd name="connsiteX0" fmla="*/ 0 w 1622412"/>
                  <a:gd name="connsiteY0" fmla="*/ 0 h 212097"/>
                  <a:gd name="connsiteX1" fmla="*/ 1622412 w 1622412"/>
                  <a:gd name="connsiteY1" fmla="*/ 0 h 212097"/>
                  <a:gd name="connsiteX2" fmla="*/ 1622412 w 1622412"/>
                  <a:gd name="connsiteY2" fmla="*/ 212097 h 212097"/>
                  <a:gd name="connsiteX3" fmla="*/ 0 w 1622412"/>
                  <a:gd name="connsiteY3" fmla="*/ 212097 h 212097"/>
                  <a:gd name="connsiteX4" fmla="*/ 0 w 1622412"/>
                  <a:gd name="connsiteY4" fmla="*/ 0 h 21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412" h="212097">
                    <a:moveTo>
                      <a:pt x="0" y="0"/>
                    </a:moveTo>
                    <a:lnTo>
                      <a:pt x="1622412" y="0"/>
                    </a:lnTo>
                    <a:lnTo>
                      <a:pt x="1622412" y="212097"/>
                    </a:lnTo>
                    <a:lnTo>
                      <a:pt x="0" y="2120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8100" tIns="38100" rIns="38100" bIns="38100" anchor="ctr"/>
              <a:lstStyle/>
              <a:p>
                <a:pPr algn="ctr" defTabSz="378803" eaLnBrk="0" hangingPunct="0">
                  <a:lnSpc>
                    <a:spcPct val="90000"/>
                  </a:lnSpc>
                  <a:spcAft>
                    <a:spcPct val="35000"/>
                  </a:spcAft>
                </a:pPr>
                <a:r>
                  <a:rPr lang="en-US" sz="1000" b="1" dirty="0" err="1">
                    <a:solidFill>
                      <a:schemeClr val="tx2"/>
                    </a:solidFill>
                    <a:latin typeface="+mj-lt"/>
                    <a:cs typeface="Arial" pitchFamily="34" charset="0"/>
                  </a:rPr>
                  <a:t>Cộng</a:t>
                </a:r>
                <a:r>
                  <a:rPr lang="en-US" sz="1000" b="1" dirty="0">
                    <a:solidFill>
                      <a:schemeClr val="tx2"/>
                    </a:solidFill>
                    <a:latin typeface="+mj-lt"/>
                    <a:cs typeface="Arial" pitchFamily="34" charset="0"/>
                  </a:rPr>
                  <a:t> </a:t>
                </a:r>
                <a:r>
                  <a:rPr lang="en-US" sz="1000" b="1" dirty="0" err="1">
                    <a:solidFill>
                      <a:schemeClr val="tx2"/>
                    </a:solidFill>
                    <a:latin typeface="+mj-lt"/>
                    <a:cs typeface="Arial" pitchFamily="34" charset="0"/>
                  </a:rPr>
                  <a:t>hòa</a:t>
                </a:r>
                <a:r>
                  <a:rPr lang="en-US" sz="1000" b="1" dirty="0">
                    <a:solidFill>
                      <a:schemeClr val="tx2"/>
                    </a:solidFill>
                    <a:latin typeface="+mj-lt"/>
                    <a:cs typeface="Arial" pitchFamily="34" charset="0"/>
                  </a:rPr>
                  <a:t> </a:t>
                </a:r>
                <a:r>
                  <a:rPr lang="en-US" sz="1000" b="1" dirty="0" err="1">
                    <a:solidFill>
                      <a:schemeClr val="tx2"/>
                    </a:solidFill>
                    <a:latin typeface="+mj-lt"/>
                    <a:cs typeface="Arial" pitchFamily="34" charset="0"/>
                  </a:rPr>
                  <a:t>liên</a:t>
                </a:r>
                <a:r>
                  <a:rPr lang="en-US" sz="1000" b="1" dirty="0">
                    <a:solidFill>
                      <a:schemeClr val="tx2"/>
                    </a:solidFill>
                    <a:latin typeface="+mj-lt"/>
                    <a:cs typeface="Arial" pitchFamily="34" charset="0"/>
                  </a:rPr>
                  <a:t> bang </a:t>
                </a:r>
                <a:r>
                  <a:rPr lang="en-US" sz="1000" b="1" dirty="0" err="1">
                    <a:solidFill>
                      <a:schemeClr val="tx2"/>
                    </a:solidFill>
                    <a:latin typeface="+mj-lt"/>
                    <a:cs typeface="Arial" pitchFamily="34" charset="0"/>
                  </a:rPr>
                  <a:t>Đức</a:t>
                </a:r>
                <a:endParaRPr lang="en-US" sz="1000" b="1" dirty="0">
                  <a:solidFill>
                    <a:schemeClr val="tx2"/>
                  </a:solidFill>
                  <a:latin typeface="+mj-lt"/>
                  <a:cs typeface="Arial" pitchFamily="34" charset="0"/>
                </a:endParaRPr>
              </a:p>
            </p:txBody>
          </p:sp>
        </p:grpSp>
      </p:grpSp>
      <p:grpSp>
        <p:nvGrpSpPr>
          <p:cNvPr id="7" name="Group 46"/>
          <p:cNvGrpSpPr/>
          <p:nvPr/>
        </p:nvGrpSpPr>
        <p:grpSpPr>
          <a:xfrm>
            <a:off x="1791009" y="2948362"/>
            <a:ext cx="2365262" cy="2105956"/>
            <a:chOff x="2531452" y="3823970"/>
            <a:chExt cx="1971174" cy="2320255"/>
          </a:xfrm>
        </p:grpSpPr>
        <p:sp>
          <p:nvSpPr>
            <p:cNvPr id="41" name="Rounded Rectangle 40"/>
            <p:cNvSpPr/>
            <p:nvPr/>
          </p:nvSpPr>
          <p:spPr>
            <a:xfrm>
              <a:off x="2531452" y="3823970"/>
              <a:ext cx="1971174" cy="2320255"/>
            </a:xfrm>
            <a:prstGeom prst="roundRect">
              <a:avLst>
                <a:gd name="adj" fmla="val 3432"/>
              </a:avLst>
            </a:prstGeom>
            <a:solidFill>
              <a:schemeClr val="bg1">
                <a:lumMod val="95000"/>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9" name="Group 25"/>
            <p:cNvGrpSpPr>
              <a:grpSpLocks/>
            </p:cNvGrpSpPr>
            <p:nvPr/>
          </p:nvGrpSpPr>
          <p:grpSpPr bwMode="auto">
            <a:xfrm>
              <a:off x="2616994" y="3892550"/>
              <a:ext cx="1801812" cy="2120900"/>
              <a:chOff x="2428702" y="3976334"/>
              <a:chExt cx="1802680" cy="2120800"/>
            </a:xfrm>
          </p:grpSpPr>
          <p:sp>
            <p:nvSpPr>
              <p:cNvPr id="25" name="Rectangle 24"/>
              <p:cNvSpPr/>
              <p:nvPr/>
            </p:nvSpPr>
            <p:spPr>
              <a:xfrm>
                <a:off x="2428702" y="3976334"/>
                <a:ext cx="1802680" cy="2120800"/>
              </a:xfrm>
              <a:prstGeom prst="rect">
                <a:avLst/>
              </a:prstGeom>
              <a:solidFill>
                <a:schemeClr val="lt1">
                  <a:hueOff val="0"/>
                  <a:satOff val="0"/>
                  <a:lumOff val="0"/>
                </a:schemeClr>
              </a:solidFill>
              <a:ln>
                <a:solidFill>
                  <a:schemeClr val="bg1">
                    <a:lumMod val="9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26" name="Rectangle 25"/>
              <p:cNvSpPr/>
              <p:nvPr/>
            </p:nvSpPr>
            <p:spPr>
              <a:xfrm>
                <a:off x="2519233" y="4060467"/>
                <a:ext cx="1621619" cy="1379473"/>
              </a:xfrm>
              <a:prstGeom prst="rect">
                <a:avLst/>
              </a:prstGeom>
              <a:blipFill rotWithShape="1">
                <a:blip r:embed="rId5" cstate="email">
                  <a:extLst/>
                </a:blip>
                <a:stretch>
                  <a:fillRect/>
                </a:stretch>
              </a:blipFill>
              <a:effectLst/>
            </p:spPr>
            <p:style>
              <a:lnRef idx="3">
                <a:schemeClr val="lt1">
                  <a:hueOff val="0"/>
                  <a:satOff val="0"/>
                  <a:lumOff val="0"/>
                  <a:alphaOff val="0"/>
                </a:schemeClr>
              </a:lnRef>
              <a:fillRef idx="1">
                <a:scrgbClr r="0" g="0" b="0"/>
              </a:fillRef>
              <a:effectRef idx="1">
                <a:schemeClr val="accent1">
                  <a:tint val="50000"/>
                  <a:hueOff val="-9817134"/>
                  <a:satOff val="-527"/>
                  <a:lumOff val="8523"/>
                  <a:alphaOff val="0"/>
                </a:schemeClr>
              </a:effectRef>
              <a:fontRef idx="minor">
                <a:schemeClr val="lt1">
                  <a:hueOff val="0"/>
                  <a:satOff val="0"/>
                  <a:lumOff val="0"/>
                  <a:alphaOff val="0"/>
                </a:schemeClr>
              </a:fontRef>
            </p:style>
          </p:sp>
          <p:sp>
            <p:nvSpPr>
              <p:cNvPr id="27" name="Freeform 26"/>
              <p:cNvSpPr/>
              <p:nvPr/>
            </p:nvSpPr>
            <p:spPr>
              <a:xfrm>
                <a:off x="2519233" y="5651067"/>
                <a:ext cx="1621619" cy="446067"/>
              </a:xfrm>
              <a:custGeom>
                <a:avLst/>
                <a:gdLst>
                  <a:gd name="connsiteX0" fmla="*/ 0 w 1622412"/>
                  <a:gd name="connsiteY0" fmla="*/ 0 h 360519"/>
                  <a:gd name="connsiteX1" fmla="*/ 1622412 w 1622412"/>
                  <a:gd name="connsiteY1" fmla="*/ 0 h 360519"/>
                  <a:gd name="connsiteX2" fmla="*/ 1622412 w 1622412"/>
                  <a:gd name="connsiteY2" fmla="*/ 360519 h 360519"/>
                  <a:gd name="connsiteX3" fmla="*/ 0 w 1622412"/>
                  <a:gd name="connsiteY3" fmla="*/ 360519 h 360519"/>
                  <a:gd name="connsiteX4" fmla="*/ 0 w 1622412"/>
                  <a:gd name="connsiteY4" fmla="*/ 0 h 360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412" h="360519">
                    <a:moveTo>
                      <a:pt x="0" y="0"/>
                    </a:moveTo>
                    <a:lnTo>
                      <a:pt x="1622412" y="0"/>
                    </a:lnTo>
                    <a:lnTo>
                      <a:pt x="1622412" y="360519"/>
                    </a:lnTo>
                    <a:lnTo>
                      <a:pt x="0" y="360519"/>
                    </a:lnTo>
                    <a:lnTo>
                      <a:pt x="0" y="0"/>
                    </a:ln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41910" tIns="41910" rIns="41910" bIns="41910" anchor="ctr"/>
              <a:lstStyle/>
              <a:p>
                <a:pPr algn="ctr" defTabSz="397743" eaLnBrk="0" hangingPunct="0">
                  <a:lnSpc>
                    <a:spcPct val="90000"/>
                  </a:lnSpc>
                  <a:spcAft>
                    <a:spcPct val="35000"/>
                  </a:spcAft>
                </a:pPr>
                <a:r>
                  <a:rPr lang="en-US" sz="1000" b="1" dirty="0">
                    <a:solidFill>
                      <a:srgbClr val="FFFFFF"/>
                    </a:solidFill>
                    <a:latin typeface="+mj-lt"/>
                    <a:cs typeface="Arial" pitchFamily="34" charset="0"/>
                  </a:rPr>
                  <a:t>CÔNG NGHỆ ĐÓNG GÓI</a:t>
                </a:r>
              </a:p>
            </p:txBody>
          </p:sp>
          <p:sp>
            <p:nvSpPr>
              <p:cNvPr id="28" name="Freeform 27"/>
              <p:cNvSpPr/>
              <p:nvPr/>
            </p:nvSpPr>
            <p:spPr>
              <a:xfrm>
                <a:off x="2519233" y="5424944"/>
                <a:ext cx="1621619" cy="212715"/>
              </a:xfrm>
              <a:custGeom>
                <a:avLst/>
                <a:gdLst>
                  <a:gd name="connsiteX0" fmla="*/ 0 w 1622412"/>
                  <a:gd name="connsiteY0" fmla="*/ 0 h 212097"/>
                  <a:gd name="connsiteX1" fmla="*/ 1622412 w 1622412"/>
                  <a:gd name="connsiteY1" fmla="*/ 0 h 212097"/>
                  <a:gd name="connsiteX2" fmla="*/ 1622412 w 1622412"/>
                  <a:gd name="connsiteY2" fmla="*/ 212097 h 212097"/>
                  <a:gd name="connsiteX3" fmla="*/ 0 w 1622412"/>
                  <a:gd name="connsiteY3" fmla="*/ 212097 h 212097"/>
                  <a:gd name="connsiteX4" fmla="*/ 0 w 1622412"/>
                  <a:gd name="connsiteY4" fmla="*/ 0 h 21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412" h="212097">
                    <a:moveTo>
                      <a:pt x="0" y="0"/>
                    </a:moveTo>
                    <a:lnTo>
                      <a:pt x="1622412" y="0"/>
                    </a:lnTo>
                    <a:lnTo>
                      <a:pt x="1622412" y="212097"/>
                    </a:lnTo>
                    <a:lnTo>
                      <a:pt x="0" y="2120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8100" tIns="38100" rIns="38100" bIns="38100" spcCol="1270" anchor="ctr"/>
              <a:lstStyle/>
              <a:p>
                <a:pPr algn="ctr" defTabSz="378803" eaLnBrk="0" hangingPunct="0">
                  <a:lnSpc>
                    <a:spcPct val="90000"/>
                  </a:lnSpc>
                  <a:spcAft>
                    <a:spcPct val="35000"/>
                  </a:spcAft>
                  <a:defRPr/>
                </a:pPr>
                <a:r>
                  <a:rPr lang="en-US" sz="1000" b="1" dirty="0" err="1">
                    <a:solidFill>
                      <a:schemeClr val="tx2"/>
                    </a:solidFill>
                    <a:latin typeface="+mj-lt"/>
                    <a:cs typeface="Arial" pitchFamily="34" charset="0"/>
                  </a:rPr>
                  <a:t>TetraPak</a:t>
                </a:r>
                <a:r>
                  <a:rPr lang="en-US" sz="1000" b="1" dirty="0">
                    <a:solidFill>
                      <a:schemeClr val="tx2"/>
                    </a:solidFill>
                    <a:latin typeface="+mj-lt"/>
                    <a:cs typeface="Arial" pitchFamily="34" charset="0"/>
                  </a:rPr>
                  <a:t> (</a:t>
                </a:r>
                <a:r>
                  <a:rPr lang="en-US" sz="1000" b="1" dirty="0" err="1">
                    <a:solidFill>
                      <a:schemeClr val="tx2"/>
                    </a:solidFill>
                    <a:latin typeface="+mj-lt"/>
                    <a:cs typeface="Arial" pitchFamily="34" charset="0"/>
                  </a:rPr>
                  <a:t>Thụy</a:t>
                </a:r>
                <a:r>
                  <a:rPr lang="en-US" sz="1000" b="1" dirty="0">
                    <a:solidFill>
                      <a:schemeClr val="tx2"/>
                    </a:solidFill>
                    <a:latin typeface="+mj-lt"/>
                    <a:cs typeface="Arial" pitchFamily="34" charset="0"/>
                  </a:rPr>
                  <a:t> </a:t>
                </a:r>
                <a:r>
                  <a:rPr lang="en-US" sz="1000" b="1" dirty="0" err="1">
                    <a:solidFill>
                      <a:schemeClr val="tx2"/>
                    </a:solidFill>
                    <a:latin typeface="+mj-lt"/>
                    <a:cs typeface="Arial" pitchFamily="34" charset="0"/>
                  </a:rPr>
                  <a:t>Điển</a:t>
                </a:r>
                <a:r>
                  <a:rPr lang="en-US" sz="1000" b="1" dirty="0">
                    <a:solidFill>
                      <a:schemeClr val="tx2"/>
                    </a:solidFill>
                    <a:latin typeface="+mj-lt"/>
                    <a:cs typeface="Arial" pitchFamily="34" charset="0"/>
                  </a:rPr>
                  <a:t>)</a:t>
                </a:r>
              </a:p>
            </p:txBody>
          </p:sp>
        </p:grpSp>
      </p:grpSp>
      <p:grpSp>
        <p:nvGrpSpPr>
          <p:cNvPr id="10" name="Group 45"/>
          <p:cNvGrpSpPr/>
          <p:nvPr/>
        </p:nvGrpSpPr>
        <p:grpSpPr>
          <a:xfrm>
            <a:off x="4845238" y="2948362"/>
            <a:ext cx="2228802" cy="2105956"/>
            <a:chOff x="5249008" y="3823970"/>
            <a:chExt cx="1971174" cy="2320255"/>
          </a:xfrm>
        </p:grpSpPr>
        <p:sp>
          <p:nvSpPr>
            <p:cNvPr id="42" name="Rounded Rectangle 41"/>
            <p:cNvSpPr/>
            <p:nvPr/>
          </p:nvSpPr>
          <p:spPr>
            <a:xfrm>
              <a:off x="5249008" y="3823970"/>
              <a:ext cx="1971174" cy="2320255"/>
            </a:xfrm>
            <a:prstGeom prst="roundRect">
              <a:avLst>
                <a:gd name="adj" fmla="val 3432"/>
              </a:avLst>
            </a:prstGeom>
            <a:solidFill>
              <a:schemeClr val="bg1">
                <a:lumMod val="95000"/>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13" name="Group 24"/>
            <p:cNvGrpSpPr>
              <a:grpSpLocks/>
            </p:cNvGrpSpPr>
            <p:nvPr/>
          </p:nvGrpSpPr>
          <p:grpSpPr bwMode="auto">
            <a:xfrm>
              <a:off x="5326856" y="3892550"/>
              <a:ext cx="1803400" cy="2120900"/>
              <a:chOff x="4560923" y="3976334"/>
              <a:chExt cx="1802680" cy="2120800"/>
            </a:xfrm>
          </p:grpSpPr>
          <p:sp>
            <p:nvSpPr>
              <p:cNvPr id="30" name="Rectangle 29"/>
              <p:cNvSpPr/>
              <p:nvPr/>
            </p:nvSpPr>
            <p:spPr>
              <a:xfrm>
                <a:off x="4560923" y="3976334"/>
                <a:ext cx="1802680" cy="2120800"/>
              </a:xfrm>
              <a:prstGeom prst="rect">
                <a:avLst/>
              </a:prstGeom>
              <a:solidFill>
                <a:schemeClr val="bg1"/>
              </a:solidFill>
              <a:ln>
                <a:solidFill>
                  <a:schemeClr val="bg1">
                    <a:lumMod val="9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31" name="Rectangle 30"/>
              <p:cNvSpPr/>
              <p:nvPr/>
            </p:nvSpPr>
            <p:spPr>
              <a:xfrm>
                <a:off x="4651375" y="4255721"/>
                <a:ext cx="1621777" cy="988965"/>
              </a:xfrm>
              <a:prstGeom prst="rect">
                <a:avLst/>
              </a:prstGeom>
              <a:blipFill rotWithShape="1">
                <a:blip r:embed="rId6" cstate="email">
                  <a:extLst>
                    <a:ext uri="{28A0092B-C50C-407E-A947-70E740481C1C}">
                      <a14:useLocalDpi xmlns:a14="http://schemas.microsoft.com/office/drawing/2010/main"/>
                    </a:ext>
                  </a:extLst>
                </a:blip>
                <a:stretch>
                  <a:fillRect/>
                </a:stretch>
              </a:blipFill>
              <a:ln>
                <a:noFill/>
              </a:ln>
            </p:spPr>
            <p:style>
              <a:lnRef idx="3">
                <a:schemeClr val="lt1">
                  <a:hueOff val="0"/>
                  <a:satOff val="0"/>
                  <a:lumOff val="0"/>
                  <a:alphaOff val="0"/>
                </a:schemeClr>
              </a:lnRef>
              <a:fillRef idx="1">
                <a:scrgbClr r="0" g="0" b="0"/>
              </a:fillRef>
              <a:effectRef idx="1">
                <a:schemeClr val="accent1">
                  <a:tint val="50000"/>
                  <a:hueOff val="-13089511"/>
                  <a:satOff val="-703"/>
                  <a:lumOff val="11364"/>
                  <a:alphaOff val="0"/>
                </a:schemeClr>
              </a:effectRef>
              <a:fontRef idx="minor">
                <a:schemeClr val="lt1">
                  <a:hueOff val="0"/>
                  <a:satOff val="0"/>
                  <a:lumOff val="0"/>
                  <a:alphaOff val="0"/>
                </a:schemeClr>
              </a:fontRef>
            </p:style>
          </p:sp>
          <p:sp>
            <p:nvSpPr>
              <p:cNvPr id="32" name="Freeform 31"/>
              <p:cNvSpPr/>
              <p:nvPr/>
            </p:nvSpPr>
            <p:spPr>
              <a:xfrm>
                <a:off x="4651375" y="5651067"/>
                <a:ext cx="1621777" cy="446067"/>
              </a:xfrm>
              <a:custGeom>
                <a:avLst/>
                <a:gdLst>
                  <a:gd name="connsiteX0" fmla="*/ 0 w 1622412"/>
                  <a:gd name="connsiteY0" fmla="*/ 0 h 360519"/>
                  <a:gd name="connsiteX1" fmla="*/ 1622412 w 1622412"/>
                  <a:gd name="connsiteY1" fmla="*/ 0 h 360519"/>
                  <a:gd name="connsiteX2" fmla="*/ 1622412 w 1622412"/>
                  <a:gd name="connsiteY2" fmla="*/ 360519 h 360519"/>
                  <a:gd name="connsiteX3" fmla="*/ 0 w 1622412"/>
                  <a:gd name="connsiteY3" fmla="*/ 360519 h 360519"/>
                  <a:gd name="connsiteX4" fmla="*/ 0 w 1622412"/>
                  <a:gd name="connsiteY4" fmla="*/ 0 h 360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412" h="360519">
                    <a:moveTo>
                      <a:pt x="0" y="0"/>
                    </a:moveTo>
                    <a:lnTo>
                      <a:pt x="1622412" y="0"/>
                    </a:lnTo>
                    <a:lnTo>
                      <a:pt x="1622412" y="360519"/>
                    </a:lnTo>
                    <a:lnTo>
                      <a:pt x="0" y="360519"/>
                    </a:lnTo>
                    <a:lnTo>
                      <a:pt x="0" y="0"/>
                    </a:lnTo>
                    <a:close/>
                  </a:path>
                </a:pathLst>
              </a:custGeom>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lIns="41910" tIns="41910" rIns="41910" bIns="41910" anchor="ctr"/>
              <a:lstStyle/>
              <a:p>
                <a:pPr algn="ctr" defTabSz="397743" eaLnBrk="0" hangingPunct="0">
                  <a:lnSpc>
                    <a:spcPct val="90000"/>
                  </a:lnSpc>
                  <a:spcAft>
                    <a:spcPct val="35000"/>
                  </a:spcAft>
                </a:pPr>
                <a:r>
                  <a:rPr lang="en-US" sz="1000" b="1" dirty="0">
                    <a:solidFill>
                      <a:srgbClr val="FFFFFF"/>
                    </a:solidFill>
                    <a:latin typeface="+mj-lt"/>
                    <a:cs typeface="Arial" pitchFamily="34" charset="0"/>
                  </a:rPr>
                  <a:t>CÔNG NGHỆ ĐÓNG GÓI</a:t>
                </a:r>
              </a:p>
            </p:txBody>
          </p:sp>
          <p:sp>
            <p:nvSpPr>
              <p:cNvPr id="33" name="Freeform 32"/>
              <p:cNvSpPr/>
              <p:nvPr/>
            </p:nvSpPr>
            <p:spPr>
              <a:xfrm>
                <a:off x="4651375" y="5404088"/>
                <a:ext cx="1621777" cy="211127"/>
              </a:xfrm>
              <a:custGeom>
                <a:avLst/>
                <a:gdLst>
                  <a:gd name="connsiteX0" fmla="*/ 0 w 1622412"/>
                  <a:gd name="connsiteY0" fmla="*/ 0 h 212097"/>
                  <a:gd name="connsiteX1" fmla="*/ 1622412 w 1622412"/>
                  <a:gd name="connsiteY1" fmla="*/ 0 h 212097"/>
                  <a:gd name="connsiteX2" fmla="*/ 1622412 w 1622412"/>
                  <a:gd name="connsiteY2" fmla="*/ 212097 h 212097"/>
                  <a:gd name="connsiteX3" fmla="*/ 0 w 1622412"/>
                  <a:gd name="connsiteY3" fmla="*/ 212097 h 212097"/>
                  <a:gd name="connsiteX4" fmla="*/ 0 w 1622412"/>
                  <a:gd name="connsiteY4" fmla="*/ 0 h 21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412" h="212097">
                    <a:moveTo>
                      <a:pt x="0" y="0"/>
                    </a:moveTo>
                    <a:lnTo>
                      <a:pt x="1622412" y="0"/>
                    </a:lnTo>
                    <a:lnTo>
                      <a:pt x="1622412" y="212097"/>
                    </a:lnTo>
                    <a:lnTo>
                      <a:pt x="0" y="2120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8100" tIns="38100" rIns="38100" bIns="38100" anchor="ctr"/>
              <a:lstStyle/>
              <a:p>
                <a:pPr algn="ctr" defTabSz="378803" eaLnBrk="0" hangingPunct="0">
                  <a:lnSpc>
                    <a:spcPct val="90000"/>
                  </a:lnSpc>
                  <a:spcAft>
                    <a:spcPct val="35000"/>
                  </a:spcAft>
                </a:pPr>
                <a:r>
                  <a:rPr lang="en-US" sz="1000" b="1" dirty="0" err="1">
                    <a:solidFill>
                      <a:schemeClr val="tx2"/>
                    </a:solidFill>
                    <a:latin typeface="+mj-lt"/>
                    <a:cs typeface="Arial" pitchFamily="34" charset="0"/>
                  </a:rPr>
                  <a:t>Cộng</a:t>
                </a:r>
                <a:r>
                  <a:rPr lang="en-US" sz="1000" b="1" dirty="0">
                    <a:solidFill>
                      <a:schemeClr val="tx2"/>
                    </a:solidFill>
                    <a:latin typeface="+mj-lt"/>
                    <a:cs typeface="Arial" pitchFamily="34" charset="0"/>
                  </a:rPr>
                  <a:t> </a:t>
                </a:r>
                <a:r>
                  <a:rPr lang="en-US" sz="1000" b="1" dirty="0" err="1">
                    <a:solidFill>
                      <a:schemeClr val="tx2"/>
                    </a:solidFill>
                    <a:latin typeface="+mj-lt"/>
                    <a:cs typeface="Arial" pitchFamily="34" charset="0"/>
                  </a:rPr>
                  <a:t>hòa</a:t>
                </a:r>
                <a:r>
                  <a:rPr lang="en-US" sz="1000" b="1" dirty="0">
                    <a:solidFill>
                      <a:schemeClr val="tx2"/>
                    </a:solidFill>
                    <a:latin typeface="+mj-lt"/>
                    <a:cs typeface="Arial" pitchFamily="34" charset="0"/>
                  </a:rPr>
                  <a:t> </a:t>
                </a:r>
                <a:r>
                  <a:rPr lang="en-US" sz="1000" b="1" dirty="0" err="1">
                    <a:solidFill>
                      <a:schemeClr val="tx2"/>
                    </a:solidFill>
                    <a:latin typeface="+mj-lt"/>
                    <a:cs typeface="Arial" pitchFamily="34" charset="0"/>
                  </a:rPr>
                  <a:t>liên</a:t>
                </a:r>
                <a:r>
                  <a:rPr lang="en-US" sz="1000" b="1" dirty="0">
                    <a:solidFill>
                      <a:schemeClr val="tx2"/>
                    </a:solidFill>
                    <a:latin typeface="+mj-lt"/>
                    <a:cs typeface="Arial" pitchFamily="34" charset="0"/>
                  </a:rPr>
                  <a:t> bang </a:t>
                </a:r>
                <a:r>
                  <a:rPr lang="en-US" sz="1000" b="1" dirty="0" err="1">
                    <a:solidFill>
                      <a:schemeClr val="tx2"/>
                    </a:solidFill>
                    <a:latin typeface="+mj-lt"/>
                    <a:cs typeface="Arial" pitchFamily="34" charset="0"/>
                  </a:rPr>
                  <a:t>Đức</a:t>
                </a:r>
                <a:endParaRPr lang="en-US" sz="1000" b="1" dirty="0">
                  <a:solidFill>
                    <a:schemeClr val="tx2"/>
                  </a:solidFill>
                  <a:latin typeface="+mj-lt"/>
                  <a:cs typeface="Arial" pitchFamily="34" charset="0"/>
                </a:endParaRPr>
              </a:p>
            </p:txBody>
          </p:sp>
        </p:grpSp>
      </p:grpSp>
      <p:grpSp>
        <p:nvGrpSpPr>
          <p:cNvPr id="14" name="Group 42"/>
          <p:cNvGrpSpPr/>
          <p:nvPr/>
        </p:nvGrpSpPr>
        <p:grpSpPr>
          <a:xfrm>
            <a:off x="592854" y="963086"/>
            <a:ext cx="2412762" cy="1956327"/>
            <a:chOff x="1284909" y="1284114"/>
            <a:chExt cx="1971174" cy="2320255"/>
          </a:xfrm>
        </p:grpSpPr>
        <p:sp>
          <p:nvSpPr>
            <p:cNvPr id="38" name="Rounded Rectangle 37"/>
            <p:cNvSpPr/>
            <p:nvPr/>
          </p:nvSpPr>
          <p:spPr>
            <a:xfrm>
              <a:off x="1284909" y="1284114"/>
              <a:ext cx="1971174" cy="2320255"/>
            </a:xfrm>
            <a:prstGeom prst="roundRect">
              <a:avLst>
                <a:gd name="adj" fmla="val 3432"/>
              </a:avLst>
            </a:prstGeom>
            <a:solidFill>
              <a:schemeClr val="lt1">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19" name="Group 36"/>
            <p:cNvGrpSpPr/>
            <p:nvPr/>
          </p:nvGrpSpPr>
          <p:grpSpPr>
            <a:xfrm>
              <a:off x="1362869" y="1362075"/>
              <a:ext cx="1801812" cy="2120900"/>
              <a:chOff x="1362869" y="1362075"/>
              <a:chExt cx="1801812" cy="2120900"/>
            </a:xfrm>
          </p:grpSpPr>
          <p:sp>
            <p:nvSpPr>
              <p:cNvPr id="8" name="Rectangle 7"/>
              <p:cNvSpPr/>
              <p:nvPr/>
            </p:nvSpPr>
            <p:spPr bwMode="auto">
              <a:xfrm>
                <a:off x="1362869" y="1362075"/>
                <a:ext cx="1801812" cy="2120900"/>
              </a:xfrm>
              <a:prstGeom prst="rect">
                <a:avLst/>
              </a:prstGeom>
              <a:solidFill>
                <a:schemeClr val="lt1">
                  <a:hueOff val="0"/>
                  <a:satOff val="0"/>
                  <a:lumOff val="0"/>
                </a:schemeClr>
              </a:solidFill>
              <a:ln>
                <a:solidFill>
                  <a:schemeClr val="bg1">
                    <a:lumMod val="9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1" name="Freeform 10"/>
              <p:cNvSpPr/>
              <p:nvPr/>
            </p:nvSpPr>
            <p:spPr bwMode="auto">
              <a:xfrm>
                <a:off x="1453356" y="3036887"/>
                <a:ext cx="1620838" cy="446088"/>
              </a:xfrm>
              <a:custGeom>
                <a:avLst/>
                <a:gdLst>
                  <a:gd name="connsiteX0" fmla="*/ 0 w 1622412"/>
                  <a:gd name="connsiteY0" fmla="*/ 0 h 360519"/>
                  <a:gd name="connsiteX1" fmla="*/ 1622412 w 1622412"/>
                  <a:gd name="connsiteY1" fmla="*/ 0 h 360519"/>
                  <a:gd name="connsiteX2" fmla="*/ 1622412 w 1622412"/>
                  <a:gd name="connsiteY2" fmla="*/ 360519 h 360519"/>
                  <a:gd name="connsiteX3" fmla="*/ 0 w 1622412"/>
                  <a:gd name="connsiteY3" fmla="*/ 360519 h 360519"/>
                  <a:gd name="connsiteX4" fmla="*/ 0 w 1622412"/>
                  <a:gd name="connsiteY4" fmla="*/ 0 h 360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412" h="360519">
                    <a:moveTo>
                      <a:pt x="0" y="0"/>
                    </a:moveTo>
                    <a:lnTo>
                      <a:pt x="1622412" y="0"/>
                    </a:lnTo>
                    <a:lnTo>
                      <a:pt x="1622412" y="360519"/>
                    </a:lnTo>
                    <a:lnTo>
                      <a:pt x="0" y="360519"/>
                    </a:lnTo>
                    <a:lnTo>
                      <a:pt x="0" y="0"/>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lIns="41910" tIns="41910" rIns="41910" bIns="41910" anchor="ctr"/>
              <a:lstStyle/>
              <a:p>
                <a:pPr algn="ctr" defTabSz="397743" eaLnBrk="0" hangingPunct="0">
                  <a:lnSpc>
                    <a:spcPct val="90000"/>
                  </a:lnSpc>
                  <a:spcAft>
                    <a:spcPct val="35000"/>
                  </a:spcAft>
                </a:pPr>
                <a:r>
                  <a:rPr lang="en-US" sz="900" b="1" dirty="0">
                    <a:solidFill>
                      <a:srgbClr val="FFFFFF"/>
                    </a:solidFill>
                    <a:latin typeface="+mj-lt"/>
                    <a:cs typeface="Arial" pitchFamily="34" charset="0"/>
                  </a:rPr>
                  <a:t>TƯ VẤN VÀ CHUYỂN GIAO CÔNG NGHỆ</a:t>
                </a:r>
              </a:p>
            </p:txBody>
          </p:sp>
          <p:sp>
            <p:nvSpPr>
              <p:cNvPr id="12" name="Freeform 11"/>
              <p:cNvSpPr/>
              <p:nvPr/>
            </p:nvSpPr>
            <p:spPr bwMode="auto">
              <a:xfrm>
                <a:off x="1453356" y="2635250"/>
                <a:ext cx="1620838" cy="211137"/>
              </a:xfrm>
              <a:custGeom>
                <a:avLst/>
                <a:gdLst>
                  <a:gd name="connsiteX0" fmla="*/ 0 w 1622412"/>
                  <a:gd name="connsiteY0" fmla="*/ 0 h 212097"/>
                  <a:gd name="connsiteX1" fmla="*/ 1622412 w 1622412"/>
                  <a:gd name="connsiteY1" fmla="*/ 0 h 212097"/>
                  <a:gd name="connsiteX2" fmla="*/ 1622412 w 1622412"/>
                  <a:gd name="connsiteY2" fmla="*/ 212097 h 212097"/>
                  <a:gd name="connsiteX3" fmla="*/ 0 w 1622412"/>
                  <a:gd name="connsiteY3" fmla="*/ 212097 h 212097"/>
                  <a:gd name="connsiteX4" fmla="*/ 0 w 1622412"/>
                  <a:gd name="connsiteY4" fmla="*/ 0 h 21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412" h="212097">
                    <a:moveTo>
                      <a:pt x="0" y="0"/>
                    </a:moveTo>
                    <a:lnTo>
                      <a:pt x="1622412" y="0"/>
                    </a:lnTo>
                    <a:lnTo>
                      <a:pt x="1622412" y="212097"/>
                    </a:lnTo>
                    <a:lnTo>
                      <a:pt x="0" y="2120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8100" tIns="38100" rIns="38100" bIns="38100" spcCol="1270" anchor="ctr"/>
              <a:lstStyle/>
              <a:p>
                <a:pPr algn="ctr" defTabSz="378803" eaLnBrk="0" hangingPunct="0">
                  <a:lnSpc>
                    <a:spcPct val="90000"/>
                  </a:lnSpc>
                  <a:spcAft>
                    <a:spcPct val="35000"/>
                  </a:spcAft>
                  <a:defRPr/>
                </a:pPr>
                <a:r>
                  <a:rPr lang="en-US" sz="1000" b="1" dirty="0" err="1">
                    <a:solidFill>
                      <a:schemeClr val="tx2"/>
                    </a:solidFill>
                    <a:latin typeface="+mj-lt"/>
                    <a:cs typeface="Arial" pitchFamily="34" charset="0"/>
                  </a:rPr>
                  <a:t>Afimilk</a:t>
                </a:r>
                <a:r>
                  <a:rPr lang="en-US" sz="1000" b="1" dirty="0">
                    <a:solidFill>
                      <a:schemeClr val="tx2"/>
                    </a:solidFill>
                    <a:latin typeface="+mj-lt"/>
                    <a:cs typeface="Arial" pitchFamily="34" charset="0"/>
                  </a:rPr>
                  <a:t> - </a:t>
                </a:r>
                <a:r>
                  <a:rPr lang="en-US" sz="1000" b="1" dirty="0" err="1">
                    <a:solidFill>
                      <a:schemeClr val="tx2"/>
                    </a:solidFill>
                    <a:latin typeface="+mj-lt"/>
                    <a:cs typeface="Arial" pitchFamily="34" charset="0"/>
                  </a:rPr>
                  <a:t>công</a:t>
                </a:r>
                <a:r>
                  <a:rPr lang="en-US" sz="1000" b="1" dirty="0">
                    <a:solidFill>
                      <a:schemeClr val="tx2"/>
                    </a:solidFill>
                    <a:latin typeface="+mj-lt"/>
                    <a:cs typeface="Arial" pitchFamily="34" charset="0"/>
                  </a:rPr>
                  <a:t> </a:t>
                </a:r>
                <a:r>
                  <a:rPr lang="en-US" sz="1000" b="1" dirty="0" err="1">
                    <a:solidFill>
                      <a:schemeClr val="tx2"/>
                    </a:solidFill>
                    <a:latin typeface="+mj-lt"/>
                    <a:cs typeface="Arial" pitchFamily="34" charset="0"/>
                  </a:rPr>
                  <a:t>ty</a:t>
                </a:r>
                <a:r>
                  <a:rPr lang="en-US" sz="1000" b="1" dirty="0">
                    <a:solidFill>
                      <a:schemeClr val="tx2"/>
                    </a:solidFill>
                    <a:latin typeface="+mj-lt"/>
                    <a:cs typeface="Arial" pitchFamily="34" charset="0"/>
                  </a:rPr>
                  <a:t> </a:t>
                </a:r>
                <a:r>
                  <a:rPr lang="en-US" sz="1000" b="1" dirty="0" err="1">
                    <a:solidFill>
                      <a:schemeClr val="tx2"/>
                    </a:solidFill>
                    <a:latin typeface="+mj-lt"/>
                    <a:cs typeface="Arial" pitchFamily="34" charset="0"/>
                  </a:rPr>
                  <a:t>hàng</a:t>
                </a:r>
                <a:r>
                  <a:rPr lang="en-US" sz="1000" b="1" dirty="0">
                    <a:solidFill>
                      <a:schemeClr val="tx2"/>
                    </a:solidFill>
                    <a:latin typeface="+mj-lt"/>
                    <a:cs typeface="Arial" pitchFamily="34" charset="0"/>
                  </a:rPr>
                  <a:t> </a:t>
                </a:r>
                <a:r>
                  <a:rPr lang="en-US" sz="1000" b="1" dirty="0" err="1">
                    <a:solidFill>
                      <a:schemeClr val="tx2"/>
                    </a:solidFill>
                    <a:latin typeface="+mj-lt"/>
                    <a:cs typeface="Arial" pitchFamily="34" charset="0"/>
                  </a:rPr>
                  <a:t>đầu</a:t>
                </a:r>
                <a:r>
                  <a:rPr lang="en-US" sz="1000" b="1" dirty="0">
                    <a:solidFill>
                      <a:schemeClr val="tx2"/>
                    </a:solidFill>
                    <a:latin typeface="+mj-lt"/>
                    <a:cs typeface="Arial" pitchFamily="34" charset="0"/>
                  </a:rPr>
                  <a:t> </a:t>
                </a:r>
                <a:r>
                  <a:rPr lang="en-US" sz="1000" b="1" dirty="0" err="1">
                    <a:solidFill>
                      <a:schemeClr val="tx2"/>
                    </a:solidFill>
                    <a:latin typeface="+mj-lt"/>
                    <a:cs typeface="Arial" pitchFamily="34" charset="0"/>
                  </a:rPr>
                  <a:t>về</a:t>
                </a:r>
                <a:r>
                  <a:rPr lang="en-US" sz="1000" b="1" dirty="0">
                    <a:solidFill>
                      <a:schemeClr val="tx2"/>
                    </a:solidFill>
                    <a:latin typeface="+mj-lt"/>
                    <a:cs typeface="Arial" pitchFamily="34" charset="0"/>
                  </a:rPr>
                  <a:t> </a:t>
                </a:r>
                <a:r>
                  <a:rPr lang="en-US" sz="1000" b="1" dirty="0" err="1">
                    <a:solidFill>
                      <a:schemeClr val="tx2"/>
                    </a:solidFill>
                    <a:latin typeface="+mj-lt"/>
                    <a:cs typeface="Arial" pitchFamily="34" charset="0"/>
                  </a:rPr>
                  <a:t>công</a:t>
                </a:r>
                <a:r>
                  <a:rPr lang="en-US" sz="1000" b="1" dirty="0">
                    <a:solidFill>
                      <a:schemeClr val="tx2"/>
                    </a:solidFill>
                    <a:latin typeface="+mj-lt"/>
                    <a:cs typeface="Arial" pitchFamily="34" charset="0"/>
                  </a:rPr>
                  <a:t> </a:t>
                </a:r>
                <a:r>
                  <a:rPr lang="en-US" sz="1000" b="1" dirty="0" err="1">
                    <a:solidFill>
                      <a:schemeClr val="tx2"/>
                    </a:solidFill>
                    <a:latin typeface="+mj-lt"/>
                    <a:cs typeface="Arial" pitchFamily="34" charset="0"/>
                  </a:rPr>
                  <a:t>nghệ</a:t>
                </a:r>
                <a:r>
                  <a:rPr lang="en-US" sz="1000" b="1" dirty="0">
                    <a:solidFill>
                      <a:schemeClr val="tx2"/>
                    </a:solidFill>
                    <a:latin typeface="+mj-lt"/>
                    <a:cs typeface="Arial" pitchFamily="34" charset="0"/>
                  </a:rPr>
                  <a:t> </a:t>
                </a:r>
                <a:r>
                  <a:rPr lang="en-US" sz="1000" b="1" dirty="0" err="1">
                    <a:solidFill>
                      <a:schemeClr val="tx2"/>
                    </a:solidFill>
                    <a:latin typeface="+mj-lt"/>
                    <a:cs typeface="Arial" pitchFamily="34" charset="0"/>
                  </a:rPr>
                  <a:t>của</a:t>
                </a:r>
                <a:r>
                  <a:rPr lang="en-US" sz="1000" b="1" dirty="0">
                    <a:solidFill>
                      <a:schemeClr val="tx2"/>
                    </a:solidFill>
                    <a:latin typeface="+mj-lt"/>
                    <a:cs typeface="Arial" pitchFamily="34" charset="0"/>
                  </a:rPr>
                  <a:t> Israel</a:t>
                </a:r>
                <a:endParaRPr lang="en-US" sz="1000" b="1" dirty="0">
                  <a:solidFill>
                    <a:schemeClr val="tx2"/>
                  </a:solidFill>
                  <a:latin typeface="+mj-lt"/>
                </a:endParaRPr>
              </a:p>
            </p:txBody>
          </p:sp>
          <p:pic>
            <p:nvPicPr>
              <p:cNvPr id="36" name="Picture 5" descr="C:\Users\vmkt414\Desktop\TH intro 2015\afimilk_logo_cmyk_con.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30753" y="1887637"/>
                <a:ext cx="1543441" cy="452743"/>
              </a:xfrm>
              <a:prstGeom prst="rect">
                <a:avLst/>
              </a:prstGeom>
              <a:noFill/>
            </p:spPr>
          </p:pic>
        </p:grpSp>
      </p:grpSp>
      <p:pic>
        <p:nvPicPr>
          <p:cNvPr id="48" name="Picture 47" descr="Trang_trai_1024.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7514"/>
            <a:ext cx="9144000" cy="5128475"/>
          </a:xfrm>
          <a:prstGeom prst="rect">
            <a:avLst/>
          </a:prstGeom>
        </p:spPr>
      </p:pic>
      <p:sp>
        <p:nvSpPr>
          <p:cNvPr id="53" name="TextBox 52"/>
          <p:cNvSpPr txBox="1"/>
          <p:nvPr/>
        </p:nvSpPr>
        <p:spPr>
          <a:xfrm>
            <a:off x="156918" y="751774"/>
            <a:ext cx="6588184" cy="1631216"/>
          </a:xfrm>
          <a:prstGeom prst="rect">
            <a:avLst/>
          </a:prstGeom>
          <a:noFill/>
        </p:spPr>
        <p:txBody>
          <a:bodyPr wrap="square" rtlCol="0">
            <a:spAutoFit/>
          </a:bodyPr>
          <a:lstStyle/>
          <a:p>
            <a:pPr algn="just"/>
            <a:r>
              <a:rPr lang="en-US" sz="2000" b="1" dirty="0" err="1"/>
              <a:t>Dự</a:t>
            </a:r>
            <a:r>
              <a:rPr lang="en-US" sz="2000" b="1" dirty="0"/>
              <a:t> </a:t>
            </a:r>
            <a:r>
              <a:rPr lang="en-US" sz="2000" b="1" dirty="0" err="1"/>
              <a:t>án</a:t>
            </a:r>
            <a:r>
              <a:rPr lang="en-US" sz="2000" b="1" dirty="0"/>
              <a:t> “</a:t>
            </a:r>
            <a:r>
              <a:rPr lang="en-US" sz="2000" b="1" dirty="0" err="1"/>
              <a:t>chăn</a:t>
            </a:r>
            <a:r>
              <a:rPr lang="en-US" sz="2000" b="1" dirty="0"/>
              <a:t> </a:t>
            </a:r>
            <a:r>
              <a:rPr lang="en-US" sz="2000" b="1" dirty="0" err="1"/>
              <a:t>nuôi</a:t>
            </a:r>
            <a:r>
              <a:rPr lang="en-US" sz="2000" b="1" dirty="0"/>
              <a:t> </a:t>
            </a:r>
            <a:r>
              <a:rPr lang="en-US" sz="2000" b="1" dirty="0" err="1"/>
              <a:t>bò</a:t>
            </a:r>
            <a:r>
              <a:rPr lang="en-US" sz="2000" b="1" dirty="0"/>
              <a:t> </a:t>
            </a:r>
            <a:r>
              <a:rPr lang="en-US" sz="2000" b="1" dirty="0" err="1"/>
              <a:t>sữa</a:t>
            </a:r>
            <a:r>
              <a:rPr lang="en-US" sz="2000" b="1" dirty="0"/>
              <a:t> </a:t>
            </a:r>
            <a:r>
              <a:rPr lang="en-US" sz="2000" b="1" dirty="0" err="1"/>
              <a:t>và</a:t>
            </a:r>
            <a:r>
              <a:rPr lang="en-US" sz="2000" b="1" dirty="0"/>
              <a:t> </a:t>
            </a:r>
            <a:r>
              <a:rPr lang="en-US" sz="2000" b="1" dirty="0" err="1"/>
              <a:t>chế</a:t>
            </a:r>
            <a:r>
              <a:rPr lang="en-US" sz="2000" b="1" dirty="0"/>
              <a:t> </a:t>
            </a:r>
            <a:r>
              <a:rPr lang="en-US" sz="2000" b="1" dirty="0" err="1"/>
              <a:t>biến</a:t>
            </a:r>
            <a:r>
              <a:rPr lang="en-US" sz="2000" b="1" dirty="0"/>
              <a:t> </a:t>
            </a:r>
            <a:r>
              <a:rPr lang="en-US" sz="2000" b="1" dirty="0" err="1"/>
              <a:t>sữa</a:t>
            </a:r>
            <a:r>
              <a:rPr lang="en-US" sz="2000" b="1" dirty="0"/>
              <a:t> </a:t>
            </a:r>
            <a:r>
              <a:rPr lang="en-US" sz="2000" b="1" dirty="0" err="1"/>
              <a:t>tập</a:t>
            </a:r>
            <a:r>
              <a:rPr lang="en-US" sz="2000" b="1" dirty="0"/>
              <a:t> </a:t>
            </a:r>
            <a:r>
              <a:rPr lang="en-US" sz="2000" b="1" dirty="0" err="1"/>
              <a:t>trung</a:t>
            </a:r>
            <a:r>
              <a:rPr lang="en-US" sz="2000" b="1" dirty="0"/>
              <a:t> </a:t>
            </a:r>
            <a:r>
              <a:rPr lang="en-US" sz="2000" b="1" dirty="0" err="1"/>
              <a:t>quy</a:t>
            </a:r>
            <a:r>
              <a:rPr lang="en-US" sz="2000" b="1" dirty="0"/>
              <a:t> </a:t>
            </a:r>
            <a:r>
              <a:rPr lang="en-US" sz="2000" b="1" dirty="0" err="1"/>
              <a:t>mô</a:t>
            </a:r>
            <a:r>
              <a:rPr lang="en-US" sz="2000" b="1" dirty="0"/>
              <a:t> </a:t>
            </a:r>
            <a:r>
              <a:rPr lang="en-US" sz="2000" b="1" dirty="0" err="1"/>
              <a:t>công</a:t>
            </a:r>
            <a:r>
              <a:rPr lang="en-US" sz="2000" b="1" dirty="0"/>
              <a:t> </a:t>
            </a:r>
            <a:r>
              <a:rPr lang="en-US" sz="2000" b="1" dirty="0" err="1"/>
              <a:t>nghiệp</a:t>
            </a:r>
            <a:r>
              <a:rPr lang="en-US" sz="2000" b="1" dirty="0"/>
              <a:t> – </a:t>
            </a:r>
            <a:r>
              <a:rPr lang="en-US" sz="2000" b="1" dirty="0" err="1"/>
              <a:t>công</a:t>
            </a:r>
            <a:r>
              <a:rPr lang="en-US" sz="2000" b="1" dirty="0"/>
              <a:t> </a:t>
            </a:r>
            <a:r>
              <a:rPr lang="en-US" sz="2000" b="1" dirty="0" err="1"/>
              <a:t>nghệ</a:t>
            </a:r>
            <a:r>
              <a:rPr lang="en-US" sz="2000" b="1" dirty="0"/>
              <a:t> </a:t>
            </a:r>
            <a:r>
              <a:rPr lang="en-US" sz="2000" b="1" dirty="0" err="1"/>
              <a:t>cao</a:t>
            </a:r>
            <a:r>
              <a:rPr lang="en-US" sz="2000" b="1" dirty="0"/>
              <a:t>”:</a:t>
            </a:r>
            <a:endParaRPr lang="en-US" sz="2000" dirty="0"/>
          </a:p>
          <a:p>
            <a:pPr marL="342900" indent="-342900" algn="just">
              <a:buFontTx/>
              <a:buChar char="-"/>
            </a:pPr>
            <a:r>
              <a:rPr lang="en-US" sz="2000" dirty="0" err="1"/>
              <a:t>Tổng</a:t>
            </a:r>
            <a:r>
              <a:rPr lang="en-US" sz="2000" dirty="0"/>
              <a:t> </a:t>
            </a:r>
            <a:r>
              <a:rPr lang="en-US" sz="2000" dirty="0" err="1"/>
              <a:t>mức</a:t>
            </a:r>
            <a:r>
              <a:rPr lang="en-US" sz="2000" dirty="0"/>
              <a:t> </a:t>
            </a:r>
            <a:r>
              <a:rPr lang="en-US" sz="2000" dirty="0" err="1"/>
              <a:t>đầu</a:t>
            </a:r>
            <a:r>
              <a:rPr lang="en-US" sz="2000" dirty="0"/>
              <a:t> </a:t>
            </a:r>
            <a:r>
              <a:rPr lang="en-US" sz="2000" dirty="0" err="1"/>
              <a:t>tư</a:t>
            </a:r>
            <a:r>
              <a:rPr lang="en-US" sz="2000" dirty="0"/>
              <a:t>: 1.2 </a:t>
            </a:r>
            <a:r>
              <a:rPr lang="en-US" sz="2000" dirty="0" err="1"/>
              <a:t>tỷ</a:t>
            </a:r>
            <a:r>
              <a:rPr lang="en-US" sz="2000" dirty="0"/>
              <a:t> USD, </a:t>
            </a:r>
            <a:r>
              <a:rPr lang="en-US" sz="2000" dirty="0" err="1"/>
              <a:t>giai</a:t>
            </a:r>
            <a:r>
              <a:rPr lang="en-US" sz="2000" dirty="0"/>
              <a:t> </a:t>
            </a:r>
            <a:r>
              <a:rPr lang="en-US" sz="2000" dirty="0" err="1"/>
              <a:t>đoạn</a:t>
            </a:r>
            <a:r>
              <a:rPr lang="en-US" sz="2000" dirty="0"/>
              <a:t> 1: 500 </a:t>
            </a:r>
            <a:r>
              <a:rPr lang="en-US" sz="2000" dirty="0" err="1"/>
              <a:t>triệu</a:t>
            </a:r>
            <a:r>
              <a:rPr lang="en-US" sz="2000" dirty="0"/>
              <a:t> USD</a:t>
            </a:r>
          </a:p>
          <a:p>
            <a:pPr marL="342900" indent="-342900" algn="just">
              <a:buFontTx/>
              <a:buChar char="-"/>
            </a:pPr>
            <a:r>
              <a:rPr lang="en-US" sz="2000" dirty="0" err="1"/>
              <a:t>Khởi</a:t>
            </a:r>
            <a:r>
              <a:rPr lang="en-US" sz="2000" dirty="0"/>
              <a:t> </a:t>
            </a:r>
            <a:r>
              <a:rPr lang="en-US" sz="2000" dirty="0" err="1"/>
              <a:t>công</a:t>
            </a:r>
            <a:r>
              <a:rPr lang="en-US" sz="2000" dirty="0"/>
              <a:t> </a:t>
            </a:r>
            <a:r>
              <a:rPr lang="en-US" sz="2000" dirty="0" err="1"/>
              <a:t>năm</a:t>
            </a:r>
            <a:r>
              <a:rPr lang="en-US" sz="2000" dirty="0"/>
              <a:t> 2009,</a:t>
            </a:r>
          </a:p>
          <a:p>
            <a:pPr marL="342900" indent="-342900" algn="just">
              <a:buFontTx/>
              <a:buChar char="-"/>
            </a:pPr>
            <a:r>
              <a:rPr lang="en-US" sz="2000" b="1" dirty="0"/>
              <a:t>Trang trại được chứng nhận tiêu chuẩn GlobalGAP</a:t>
            </a:r>
          </a:p>
        </p:txBody>
      </p:sp>
      <p:pic>
        <p:nvPicPr>
          <p:cNvPr id="49" name="Picture 48" descr="CERTIFICATEofASIARECORDS.png"/>
          <p:cNvPicPr>
            <a:picLocks noChangeAspect="1"/>
          </p:cNvPicPr>
          <p:nvPr/>
        </p:nvPicPr>
        <p:blipFill>
          <a:blip r:embed="rId9" cstate="email"/>
          <a:stretch>
            <a:fillRect/>
          </a:stretch>
        </p:blipFill>
        <p:spPr>
          <a:xfrm>
            <a:off x="6875788" y="7514"/>
            <a:ext cx="2254407" cy="2975002"/>
          </a:xfrm>
          <a:prstGeom prst="rect">
            <a:avLst/>
          </a:prstGeom>
        </p:spPr>
      </p:pic>
    </p:spTree>
    <p:extLst>
      <p:ext uri="{BB962C8B-B14F-4D97-AF65-F5344CB8AC3E}">
        <p14:creationId xmlns:p14="http://schemas.microsoft.com/office/powerpoint/2010/main" val="2705114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61" y="218822"/>
            <a:ext cx="3060980" cy="1938752"/>
          </a:xfrm>
        </p:spPr>
        <p:txBody>
          <a:bodyPr>
            <a:normAutofit fontScale="85000" lnSpcReduction="20000"/>
          </a:bodyPr>
          <a:lstStyle/>
          <a:p>
            <a:pPr algn="just"/>
            <a:r>
              <a:rPr lang="en-US" b="1" dirty="0">
                <a:solidFill>
                  <a:srgbClr val="FF0000"/>
                </a:solidFill>
              </a:rPr>
              <a:t>Phân bò trên đường cho ăn</a:t>
            </a:r>
            <a:r>
              <a:rPr lang="en-US" dirty="0"/>
              <a:t>: Được thu gom xuống cuối chuồng, tách nước và vận chuyển đến nơi làm phân Compost</a:t>
            </a:r>
          </a:p>
        </p:txBody>
      </p:sp>
      <p:pic>
        <p:nvPicPr>
          <p:cNvPr id="4" name="Picture 3" descr="D:\Anh chup\101MSDCF\DSC00700.JPG"/>
          <p:cNvPicPr preferRelativeResize="0">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1371" y="2510408"/>
            <a:ext cx="3442332" cy="2146588"/>
          </a:xfrm>
          <a:prstGeom prst="rect">
            <a:avLst/>
          </a:prstGeom>
          <a:noFill/>
        </p:spPr>
      </p:pic>
      <p:pic>
        <p:nvPicPr>
          <p:cNvPr id="5"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8133" y="2538873"/>
            <a:ext cx="3711837" cy="211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771799" y="4656996"/>
            <a:ext cx="2230932" cy="323165"/>
          </a:xfrm>
          <a:prstGeom prst="rect">
            <a:avLst/>
          </a:prstGeom>
          <a:noFill/>
        </p:spPr>
        <p:txBody>
          <a:bodyPr wrap="none" rtlCol="0">
            <a:spAutoFit/>
          </a:bodyPr>
          <a:lstStyle/>
          <a:p>
            <a:r>
              <a:rPr lang="en-US" dirty="0" err="1"/>
              <a:t>Gom</a:t>
            </a:r>
            <a:r>
              <a:rPr lang="en-US" dirty="0"/>
              <a:t> </a:t>
            </a:r>
            <a:r>
              <a:rPr lang="en-US" dirty="0" err="1"/>
              <a:t>phân</a:t>
            </a:r>
            <a:r>
              <a:rPr lang="en-US" dirty="0"/>
              <a:t> </a:t>
            </a:r>
            <a:r>
              <a:rPr lang="en-US" dirty="0" err="1"/>
              <a:t>tại</a:t>
            </a:r>
            <a:r>
              <a:rPr lang="en-US" dirty="0"/>
              <a:t> </a:t>
            </a:r>
            <a:r>
              <a:rPr lang="en-US" dirty="0" err="1"/>
              <a:t>cuối</a:t>
            </a:r>
            <a:r>
              <a:rPr lang="en-US" dirty="0"/>
              <a:t> </a:t>
            </a:r>
            <a:r>
              <a:rPr lang="en-US" dirty="0" err="1"/>
              <a:t>chuồng</a:t>
            </a:r>
            <a:endParaRPr lang="en-US" dirty="0"/>
          </a:p>
        </p:txBody>
      </p:sp>
      <p:sp>
        <p:nvSpPr>
          <p:cNvPr id="9" name="TextBox 8"/>
          <p:cNvSpPr txBox="1"/>
          <p:nvPr/>
        </p:nvSpPr>
        <p:spPr>
          <a:xfrm>
            <a:off x="4608462" y="4656996"/>
            <a:ext cx="2830134" cy="323165"/>
          </a:xfrm>
          <a:prstGeom prst="rect">
            <a:avLst/>
          </a:prstGeom>
          <a:noFill/>
        </p:spPr>
        <p:txBody>
          <a:bodyPr wrap="none" rtlCol="0">
            <a:spAutoFit/>
          </a:bodyPr>
          <a:lstStyle/>
          <a:p>
            <a:r>
              <a:rPr lang="en-US" dirty="0" err="1"/>
              <a:t>Tách</a:t>
            </a:r>
            <a:r>
              <a:rPr lang="en-US" dirty="0"/>
              <a:t> </a:t>
            </a:r>
            <a:r>
              <a:rPr lang="en-US" dirty="0" err="1"/>
              <a:t>chất</a:t>
            </a:r>
            <a:r>
              <a:rPr lang="en-US" dirty="0"/>
              <a:t> </a:t>
            </a:r>
            <a:r>
              <a:rPr lang="en-US" dirty="0" err="1"/>
              <a:t>rắn</a:t>
            </a:r>
            <a:r>
              <a:rPr lang="en-US" dirty="0"/>
              <a:t> </a:t>
            </a:r>
            <a:r>
              <a:rPr lang="en-US" dirty="0" err="1"/>
              <a:t>bằng</a:t>
            </a:r>
            <a:r>
              <a:rPr lang="en-US" dirty="0"/>
              <a:t> </a:t>
            </a:r>
            <a:r>
              <a:rPr lang="en-US" dirty="0" err="1"/>
              <a:t>máy</a:t>
            </a:r>
            <a:r>
              <a:rPr lang="en-US" dirty="0"/>
              <a:t> </a:t>
            </a:r>
            <a:r>
              <a:rPr lang="en-US" dirty="0" err="1"/>
              <a:t>tách</a:t>
            </a:r>
            <a:r>
              <a:rPr lang="en-US" dirty="0"/>
              <a:t> </a:t>
            </a:r>
            <a:r>
              <a:rPr lang="en-US" dirty="0" err="1"/>
              <a:t>phân</a:t>
            </a:r>
            <a:endParaRPr lang="en-US" dirty="0"/>
          </a:p>
        </p:txBody>
      </p:sp>
      <p:pic>
        <p:nvPicPr>
          <p:cNvPr id="10" name="Picture 2" descr="C:\Users\viettelstore thai ho\Desktop\New folder (3)\Untitled2.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66774" y="218821"/>
            <a:ext cx="2855837" cy="207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C:\Users\viettelstore thai ho\Desktop\New folder (3)\Untitled1.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88027" y="218820"/>
            <a:ext cx="3029243" cy="207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1217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788"/>
            <a:ext cx="8229600" cy="857250"/>
          </a:xfrm>
        </p:spPr>
        <p:txBody>
          <a:bodyPr/>
          <a:lstStyle/>
          <a:p>
            <a:r>
              <a:rPr lang="en-US" dirty="0"/>
              <a:t>Sơ đồ xử lý phân Compost</a:t>
            </a:r>
          </a:p>
        </p:txBody>
      </p:sp>
      <p:pic>
        <p:nvPicPr>
          <p:cNvPr id="9" name="Picture 8"/>
          <p:cNvPicPr/>
          <p:nvPr/>
        </p:nvPicPr>
        <p:blipFill>
          <a:blip r:embed="rId2" cstate="print"/>
          <a:srcRect/>
          <a:stretch>
            <a:fillRect/>
          </a:stretch>
        </p:blipFill>
        <p:spPr bwMode="auto">
          <a:xfrm>
            <a:off x="798286" y="687762"/>
            <a:ext cx="7300686" cy="4160010"/>
          </a:xfrm>
          <a:prstGeom prst="rect">
            <a:avLst/>
          </a:prstGeom>
          <a:noFill/>
          <a:ln w="9525">
            <a:noFill/>
            <a:miter lim="800000"/>
            <a:headEnd/>
            <a:tailEnd/>
          </a:ln>
        </p:spPr>
      </p:pic>
    </p:spTree>
    <p:extLst>
      <p:ext uri="{BB962C8B-B14F-4D97-AF65-F5344CB8AC3E}">
        <p14:creationId xmlns:p14="http://schemas.microsoft.com/office/powerpoint/2010/main" val="4022516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P1130028.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1125" y="2640458"/>
            <a:ext cx="2882693" cy="2162019"/>
          </a:xfrm>
          <a:prstGeom prst="rect">
            <a:avLst/>
          </a:prstGeom>
          <a:noFill/>
          <a:ln w="3175">
            <a:solidFill>
              <a:schemeClr val="tx1"/>
            </a:solidFill>
            <a:miter lim="800000"/>
            <a:headEnd/>
            <a:tailEnd/>
          </a:ln>
        </p:spPr>
      </p:pic>
      <p:pic>
        <p:nvPicPr>
          <p:cNvPr id="5" name="Picture 4" descr="541767_222630274561261_261196183_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8147" y="2640458"/>
            <a:ext cx="2630306" cy="2139049"/>
          </a:xfrm>
          <a:prstGeom prst="rect">
            <a:avLst/>
          </a:prstGeom>
        </p:spPr>
      </p:pic>
      <p:pic>
        <p:nvPicPr>
          <p:cNvPr id="6" name="Content Placeholder 5" descr="P1130079.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0529" y="510819"/>
            <a:ext cx="2458487" cy="1843865"/>
          </a:xfrm>
          <a:prstGeom prst="rect">
            <a:avLst/>
          </a:prstGeom>
          <a:noFill/>
          <a:ln w="3175">
            <a:solidFill>
              <a:schemeClr val="accent1">
                <a:shade val="50000"/>
              </a:schemeClr>
            </a:solidFill>
            <a:miter lim="800000"/>
            <a:headEnd/>
            <a:tailEnd/>
          </a:ln>
        </p:spPr>
      </p:pic>
      <p:pic>
        <p:nvPicPr>
          <p:cNvPr id="7" name="Content Placeholder 3" descr="P1140084.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0851" y="489139"/>
            <a:ext cx="3178764" cy="1865545"/>
          </a:xfrm>
          <a:prstGeom prst="rect">
            <a:avLst/>
          </a:prstGeom>
          <a:noFill/>
          <a:ln w="3175">
            <a:solidFill>
              <a:schemeClr val="tx1"/>
            </a:solidFill>
            <a:miter lim="800000"/>
            <a:headEnd/>
            <a:tailEnd/>
          </a:ln>
        </p:spPr>
      </p:pic>
      <p:pic>
        <p:nvPicPr>
          <p:cNvPr id="9" name="Picture 2" descr="C:\Users\Moshe B\Desktop\TH Vietnam 201401\תמונות\תמונות 20140113-1\P1130036.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19109" y="2637670"/>
            <a:ext cx="2886298" cy="2164808"/>
          </a:xfrm>
          <a:prstGeom prst="rect">
            <a:avLst/>
          </a:prstGeom>
          <a:noFill/>
          <a:ln w="3175">
            <a:solidFill>
              <a:schemeClr val="accent1">
                <a:shade val="50000"/>
              </a:schemeClr>
            </a:solidFill>
            <a:miter lim="800000"/>
            <a:headEnd/>
            <a:tailEnd/>
          </a:ln>
        </p:spPr>
      </p:pic>
      <p:sp>
        <p:nvSpPr>
          <p:cNvPr id="10" name="TextBox 9"/>
          <p:cNvSpPr txBox="1"/>
          <p:nvPr/>
        </p:nvSpPr>
        <p:spPr>
          <a:xfrm>
            <a:off x="6647380" y="4790563"/>
            <a:ext cx="2011833" cy="323165"/>
          </a:xfrm>
          <a:prstGeom prst="rect">
            <a:avLst/>
          </a:prstGeom>
          <a:noFill/>
        </p:spPr>
        <p:txBody>
          <a:bodyPr wrap="none" rtlCol="0">
            <a:spAutoFit/>
          </a:bodyPr>
          <a:lstStyle/>
          <a:p>
            <a:r>
              <a:rPr lang="en-US" dirty="0" err="1"/>
              <a:t>Phân</a:t>
            </a:r>
            <a:r>
              <a:rPr lang="en-US" dirty="0"/>
              <a:t> </a:t>
            </a:r>
            <a:r>
              <a:rPr lang="en-US" dirty="0" err="1"/>
              <a:t>bón</a:t>
            </a:r>
            <a:r>
              <a:rPr lang="en-US" dirty="0"/>
              <a:t> </a:t>
            </a:r>
            <a:r>
              <a:rPr lang="en-US" dirty="0" err="1"/>
              <a:t>cho</a:t>
            </a:r>
            <a:r>
              <a:rPr lang="en-US" dirty="0"/>
              <a:t> </a:t>
            </a:r>
            <a:r>
              <a:rPr lang="en-US" dirty="0" err="1"/>
              <a:t>cây</a:t>
            </a:r>
            <a:r>
              <a:rPr lang="en-US" dirty="0"/>
              <a:t> </a:t>
            </a:r>
            <a:r>
              <a:rPr lang="en-US" dirty="0" err="1"/>
              <a:t>trồng</a:t>
            </a:r>
            <a:endParaRPr lang="en-US" dirty="0"/>
          </a:p>
        </p:txBody>
      </p:sp>
      <p:sp>
        <p:nvSpPr>
          <p:cNvPr id="11" name="TextBox 10"/>
          <p:cNvSpPr txBox="1"/>
          <p:nvPr/>
        </p:nvSpPr>
        <p:spPr>
          <a:xfrm>
            <a:off x="1654139" y="165974"/>
            <a:ext cx="2601225" cy="323165"/>
          </a:xfrm>
          <a:prstGeom prst="rect">
            <a:avLst/>
          </a:prstGeom>
          <a:noFill/>
        </p:spPr>
        <p:txBody>
          <a:bodyPr wrap="none" rtlCol="0">
            <a:spAutoFit/>
          </a:bodyPr>
          <a:lstStyle/>
          <a:p>
            <a:r>
              <a:rPr lang="en-US" dirty="0"/>
              <a:t>Trộn phân với mùn cưa, bã mía</a:t>
            </a:r>
          </a:p>
        </p:txBody>
      </p:sp>
      <p:pic>
        <p:nvPicPr>
          <p:cNvPr id="12" name="Picture 11" descr="564399_222629817894640_1196581406_n.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35040" y="489139"/>
            <a:ext cx="2773107" cy="1865545"/>
          </a:xfrm>
          <a:prstGeom prst="rect">
            <a:avLst/>
          </a:prstGeom>
        </p:spPr>
      </p:pic>
      <p:sp>
        <p:nvSpPr>
          <p:cNvPr id="13" name="TextBox 12"/>
          <p:cNvSpPr txBox="1"/>
          <p:nvPr/>
        </p:nvSpPr>
        <p:spPr>
          <a:xfrm>
            <a:off x="5014977" y="187654"/>
            <a:ext cx="922047" cy="323165"/>
          </a:xfrm>
          <a:prstGeom prst="rect">
            <a:avLst/>
          </a:prstGeom>
          <a:noFill/>
        </p:spPr>
        <p:txBody>
          <a:bodyPr wrap="none" rtlCol="0">
            <a:spAutoFit/>
          </a:bodyPr>
          <a:lstStyle/>
          <a:p>
            <a:r>
              <a:rPr lang="en-US" dirty="0"/>
              <a:t>Ủ </a:t>
            </a:r>
            <a:r>
              <a:rPr lang="en-US" dirty="0" err="1"/>
              <a:t>háo</a:t>
            </a:r>
            <a:r>
              <a:rPr lang="en-US" dirty="0"/>
              <a:t> </a:t>
            </a:r>
            <a:r>
              <a:rPr lang="en-US" dirty="0" err="1"/>
              <a:t>khí</a:t>
            </a:r>
            <a:endParaRPr lang="en-US" dirty="0"/>
          </a:p>
        </p:txBody>
      </p:sp>
      <p:sp>
        <p:nvSpPr>
          <p:cNvPr id="14" name="TextBox 13"/>
          <p:cNvSpPr txBox="1"/>
          <p:nvPr/>
        </p:nvSpPr>
        <p:spPr>
          <a:xfrm>
            <a:off x="2445805" y="4790562"/>
            <a:ext cx="3243132" cy="323165"/>
          </a:xfrm>
          <a:prstGeom prst="rect">
            <a:avLst/>
          </a:prstGeom>
          <a:noFill/>
        </p:spPr>
        <p:txBody>
          <a:bodyPr wrap="none" rtlCol="0">
            <a:spAutoFit/>
          </a:bodyPr>
          <a:lstStyle/>
          <a:p>
            <a:r>
              <a:rPr lang="en-US" dirty="0" err="1"/>
              <a:t>Trộn</a:t>
            </a:r>
            <a:r>
              <a:rPr lang="en-US" dirty="0"/>
              <a:t> </a:t>
            </a:r>
            <a:r>
              <a:rPr lang="en-US" dirty="0" err="1"/>
              <a:t>phân</a:t>
            </a:r>
            <a:r>
              <a:rPr lang="en-US" dirty="0"/>
              <a:t> vi </a:t>
            </a:r>
            <a:r>
              <a:rPr lang="en-US" dirty="0" err="1"/>
              <a:t>sinh</a:t>
            </a:r>
            <a:r>
              <a:rPr lang="en-US" dirty="0"/>
              <a:t> </a:t>
            </a:r>
            <a:r>
              <a:rPr lang="en-US" dirty="0" err="1"/>
              <a:t>cũ</a:t>
            </a:r>
            <a:r>
              <a:rPr lang="en-US" dirty="0"/>
              <a:t> </a:t>
            </a:r>
            <a:r>
              <a:rPr lang="en-US" dirty="0" err="1"/>
              <a:t>vào</a:t>
            </a:r>
            <a:r>
              <a:rPr lang="en-US" dirty="0"/>
              <a:t> </a:t>
            </a:r>
            <a:r>
              <a:rPr lang="en-US" dirty="0" err="1"/>
              <a:t>phân</a:t>
            </a:r>
            <a:r>
              <a:rPr lang="en-US" dirty="0"/>
              <a:t> </a:t>
            </a:r>
            <a:r>
              <a:rPr lang="en-US" dirty="0" err="1"/>
              <a:t>mới</a:t>
            </a:r>
            <a:r>
              <a:rPr lang="en-US" dirty="0"/>
              <a:t> </a:t>
            </a:r>
            <a:r>
              <a:rPr lang="en-US" dirty="0" err="1"/>
              <a:t>rồi</a:t>
            </a:r>
            <a:r>
              <a:rPr lang="en-US" dirty="0"/>
              <a:t> ủ</a:t>
            </a:r>
          </a:p>
        </p:txBody>
      </p:sp>
      <p:sp>
        <p:nvSpPr>
          <p:cNvPr id="15" name="TextBox 14"/>
          <p:cNvSpPr txBox="1"/>
          <p:nvPr/>
        </p:nvSpPr>
        <p:spPr>
          <a:xfrm>
            <a:off x="6859464" y="187653"/>
            <a:ext cx="1540615" cy="323165"/>
          </a:xfrm>
          <a:prstGeom prst="rect">
            <a:avLst/>
          </a:prstGeom>
          <a:noFill/>
        </p:spPr>
        <p:txBody>
          <a:bodyPr wrap="none" rtlCol="0">
            <a:spAutoFit/>
          </a:bodyPr>
          <a:lstStyle/>
          <a:p>
            <a:r>
              <a:rPr lang="en-US" dirty="0" err="1"/>
              <a:t>Kiểm</a:t>
            </a:r>
            <a:r>
              <a:rPr lang="en-US" dirty="0"/>
              <a:t> </a:t>
            </a:r>
            <a:r>
              <a:rPr lang="en-US" dirty="0" err="1"/>
              <a:t>tra</a:t>
            </a:r>
            <a:r>
              <a:rPr lang="en-US" dirty="0"/>
              <a:t> </a:t>
            </a:r>
            <a:r>
              <a:rPr lang="en-US" dirty="0" err="1"/>
              <a:t>nhiệt</a:t>
            </a:r>
            <a:r>
              <a:rPr lang="en-US" dirty="0"/>
              <a:t> </a:t>
            </a:r>
            <a:r>
              <a:rPr lang="en-US" dirty="0" err="1"/>
              <a:t>độ</a:t>
            </a:r>
            <a:endParaRPr lang="en-US" dirty="0"/>
          </a:p>
        </p:txBody>
      </p:sp>
    </p:spTree>
    <p:extLst>
      <p:ext uri="{BB962C8B-B14F-4D97-AF65-F5344CB8AC3E}">
        <p14:creationId xmlns:p14="http://schemas.microsoft.com/office/powerpoint/2010/main" val="2269436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430"/>
            <a:ext cx="8229600" cy="857250"/>
          </a:xfrm>
        </p:spPr>
        <p:txBody>
          <a:bodyPr/>
          <a:lstStyle/>
          <a:p>
            <a:r>
              <a:rPr lang="en-US" dirty="0" err="1"/>
              <a:t>Xử</a:t>
            </a:r>
            <a:r>
              <a:rPr lang="en-US" dirty="0"/>
              <a:t> </a:t>
            </a:r>
            <a:r>
              <a:rPr lang="en-US" dirty="0" err="1"/>
              <a:t>lý</a:t>
            </a:r>
            <a:r>
              <a:rPr lang="en-US" dirty="0"/>
              <a:t> </a:t>
            </a:r>
            <a:r>
              <a:rPr lang="en-US" dirty="0" err="1"/>
              <a:t>nước</a:t>
            </a:r>
            <a:r>
              <a:rPr lang="en-US" dirty="0"/>
              <a:t> </a:t>
            </a:r>
            <a:r>
              <a:rPr lang="en-US" dirty="0" err="1"/>
              <a:t>thải</a:t>
            </a:r>
            <a:endParaRPr lang="en-US" dirty="0"/>
          </a:p>
        </p:txBody>
      </p:sp>
      <p:sp>
        <p:nvSpPr>
          <p:cNvPr id="3" name="Content Placeholder 2"/>
          <p:cNvSpPr>
            <a:spLocks noGrp="1"/>
          </p:cNvSpPr>
          <p:nvPr>
            <p:ph idx="1"/>
          </p:nvPr>
        </p:nvSpPr>
        <p:spPr>
          <a:xfrm>
            <a:off x="256854" y="1083776"/>
            <a:ext cx="8733034" cy="700568"/>
          </a:xfrm>
        </p:spPr>
        <p:txBody>
          <a:bodyPr>
            <a:noAutofit/>
          </a:bodyPr>
          <a:lstStyle/>
          <a:p>
            <a:r>
              <a:rPr lang="en-US" sz="2000" dirty="0">
                <a:solidFill>
                  <a:srgbClr val="002060"/>
                </a:solidFill>
              </a:rPr>
              <a:t>Hệ thống AQUA: Nhà máy Aqua, công suất 1.500 m</a:t>
            </a:r>
            <a:r>
              <a:rPr lang="en-US" sz="2000" baseline="30000" dirty="0">
                <a:solidFill>
                  <a:srgbClr val="002060"/>
                </a:solidFill>
              </a:rPr>
              <a:t>3</a:t>
            </a:r>
            <a:r>
              <a:rPr lang="en-US" sz="2000" dirty="0">
                <a:solidFill>
                  <a:srgbClr val="002060"/>
                </a:solidFill>
              </a:rPr>
              <a:t>/ngày. </a:t>
            </a:r>
          </a:p>
          <a:p>
            <a:pPr lvl="1"/>
            <a:r>
              <a:rPr lang="en-US" sz="1400" dirty="0" err="1">
                <a:solidFill>
                  <a:srgbClr val="002060"/>
                </a:solidFill>
              </a:rPr>
              <a:t>Toàn</a:t>
            </a:r>
            <a:r>
              <a:rPr lang="en-US" sz="1400" dirty="0">
                <a:solidFill>
                  <a:srgbClr val="002060"/>
                </a:solidFill>
              </a:rPr>
              <a:t> </a:t>
            </a:r>
            <a:r>
              <a:rPr lang="en-US" sz="1400" dirty="0" err="1">
                <a:solidFill>
                  <a:srgbClr val="002060"/>
                </a:solidFill>
              </a:rPr>
              <a:t>bộ</a:t>
            </a:r>
            <a:r>
              <a:rPr lang="en-US" sz="1400" dirty="0">
                <a:solidFill>
                  <a:srgbClr val="002060"/>
                </a:solidFill>
              </a:rPr>
              <a:t> </a:t>
            </a:r>
            <a:r>
              <a:rPr lang="en-US" sz="1400" dirty="0" err="1">
                <a:solidFill>
                  <a:srgbClr val="002060"/>
                </a:solidFill>
              </a:rPr>
              <a:t>nước</a:t>
            </a:r>
            <a:r>
              <a:rPr lang="en-US" sz="1400" dirty="0">
                <a:solidFill>
                  <a:srgbClr val="002060"/>
                </a:solidFill>
              </a:rPr>
              <a:t> </a:t>
            </a:r>
            <a:r>
              <a:rPr lang="en-US" sz="1400" dirty="0" err="1">
                <a:solidFill>
                  <a:srgbClr val="002060"/>
                </a:solidFill>
              </a:rPr>
              <a:t>thải</a:t>
            </a:r>
            <a:r>
              <a:rPr lang="en-US" sz="1400" dirty="0">
                <a:solidFill>
                  <a:srgbClr val="002060"/>
                </a:solidFill>
              </a:rPr>
              <a:t> ở </a:t>
            </a:r>
            <a:r>
              <a:rPr lang="en-US" sz="1400" dirty="0" err="1">
                <a:solidFill>
                  <a:srgbClr val="002060"/>
                </a:solidFill>
              </a:rPr>
              <a:t>đường</a:t>
            </a:r>
            <a:r>
              <a:rPr lang="en-US" sz="1400" dirty="0">
                <a:solidFill>
                  <a:srgbClr val="002060"/>
                </a:solidFill>
              </a:rPr>
              <a:t> </a:t>
            </a:r>
            <a:r>
              <a:rPr lang="en-US" sz="1400" dirty="0" err="1">
                <a:solidFill>
                  <a:srgbClr val="002060"/>
                </a:solidFill>
              </a:rPr>
              <a:t>đi</a:t>
            </a:r>
            <a:r>
              <a:rPr lang="en-US" sz="1400" dirty="0">
                <a:solidFill>
                  <a:srgbClr val="002060"/>
                </a:solidFill>
              </a:rPr>
              <a:t> </a:t>
            </a:r>
            <a:r>
              <a:rPr lang="en-US" sz="1400" dirty="0" err="1">
                <a:solidFill>
                  <a:srgbClr val="002060"/>
                </a:solidFill>
              </a:rPr>
              <a:t>của</a:t>
            </a:r>
            <a:r>
              <a:rPr lang="en-US" sz="1400" dirty="0">
                <a:solidFill>
                  <a:srgbClr val="002060"/>
                </a:solidFill>
              </a:rPr>
              <a:t> </a:t>
            </a:r>
            <a:r>
              <a:rPr lang="en-US" sz="1400" dirty="0" err="1">
                <a:solidFill>
                  <a:srgbClr val="002060"/>
                </a:solidFill>
              </a:rPr>
              <a:t>bò</a:t>
            </a:r>
            <a:r>
              <a:rPr lang="en-US" sz="1400" dirty="0">
                <a:solidFill>
                  <a:srgbClr val="002060"/>
                </a:solidFill>
              </a:rPr>
              <a:t>, </a:t>
            </a:r>
            <a:r>
              <a:rPr lang="en-US" sz="1400" dirty="0" err="1">
                <a:solidFill>
                  <a:srgbClr val="002060"/>
                </a:solidFill>
              </a:rPr>
              <a:t>nước</a:t>
            </a:r>
            <a:r>
              <a:rPr lang="en-US" sz="1400" dirty="0">
                <a:solidFill>
                  <a:srgbClr val="002060"/>
                </a:solidFill>
              </a:rPr>
              <a:t> </a:t>
            </a:r>
            <a:r>
              <a:rPr lang="en-US" sz="1400" dirty="0" err="1">
                <a:solidFill>
                  <a:srgbClr val="002060"/>
                </a:solidFill>
              </a:rPr>
              <a:t>thải</a:t>
            </a:r>
            <a:r>
              <a:rPr lang="en-US" sz="1400" dirty="0">
                <a:solidFill>
                  <a:srgbClr val="002060"/>
                </a:solidFill>
              </a:rPr>
              <a:t> </a:t>
            </a:r>
            <a:r>
              <a:rPr lang="en-US" sz="1400" dirty="0" err="1">
                <a:solidFill>
                  <a:srgbClr val="002060"/>
                </a:solidFill>
              </a:rPr>
              <a:t>từ</a:t>
            </a:r>
            <a:r>
              <a:rPr lang="en-US" sz="1400" dirty="0">
                <a:solidFill>
                  <a:srgbClr val="002060"/>
                </a:solidFill>
              </a:rPr>
              <a:t> </a:t>
            </a:r>
            <a:r>
              <a:rPr lang="en-US" sz="1400" dirty="0" err="1">
                <a:solidFill>
                  <a:srgbClr val="002060"/>
                </a:solidFill>
              </a:rPr>
              <a:t>hệ</a:t>
            </a:r>
            <a:r>
              <a:rPr lang="en-US" sz="1400" dirty="0">
                <a:solidFill>
                  <a:srgbClr val="002060"/>
                </a:solidFill>
              </a:rPr>
              <a:t> </a:t>
            </a:r>
            <a:r>
              <a:rPr lang="en-US" sz="1400" dirty="0" err="1">
                <a:solidFill>
                  <a:srgbClr val="002060"/>
                </a:solidFill>
              </a:rPr>
              <a:t>thống</a:t>
            </a:r>
            <a:r>
              <a:rPr lang="en-US" sz="1400" dirty="0">
                <a:solidFill>
                  <a:srgbClr val="002060"/>
                </a:solidFill>
              </a:rPr>
              <a:t> </a:t>
            </a:r>
            <a:r>
              <a:rPr lang="en-US" sz="1400" dirty="0" err="1">
                <a:solidFill>
                  <a:srgbClr val="002060"/>
                </a:solidFill>
              </a:rPr>
              <a:t>vắt</a:t>
            </a:r>
            <a:r>
              <a:rPr lang="en-US" sz="1400" dirty="0">
                <a:solidFill>
                  <a:srgbClr val="002060"/>
                </a:solidFill>
              </a:rPr>
              <a:t> </a:t>
            </a:r>
            <a:r>
              <a:rPr lang="en-US" sz="1400" dirty="0" err="1">
                <a:solidFill>
                  <a:srgbClr val="002060"/>
                </a:solidFill>
              </a:rPr>
              <a:t>sữa</a:t>
            </a:r>
            <a:r>
              <a:rPr lang="en-US" sz="1400" dirty="0">
                <a:solidFill>
                  <a:srgbClr val="002060"/>
                </a:solidFill>
              </a:rPr>
              <a:t>… </a:t>
            </a:r>
            <a:r>
              <a:rPr lang="en-US" sz="1400" dirty="0" err="1">
                <a:solidFill>
                  <a:srgbClr val="002060"/>
                </a:solidFill>
              </a:rPr>
              <a:t>được</a:t>
            </a:r>
            <a:r>
              <a:rPr lang="en-US" sz="1400" dirty="0">
                <a:solidFill>
                  <a:srgbClr val="002060"/>
                </a:solidFill>
              </a:rPr>
              <a:t> </a:t>
            </a:r>
            <a:r>
              <a:rPr lang="en-US" sz="1400" dirty="0" err="1">
                <a:solidFill>
                  <a:srgbClr val="002060"/>
                </a:solidFill>
              </a:rPr>
              <a:t>thu</a:t>
            </a:r>
            <a:r>
              <a:rPr lang="en-US" sz="1400" dirty="0">
                <a:solidFill>
                  <a:srgbClr val="002060"/>
                </a:solidFill>
              </a:rPr>
              <a:t> </a:t>
            </a:r>
            <a:r>
              <a:rPr lang="en-US" sz="1400" dirty="0" err="1">
                <a:solidFill>
                  <a:srgbClr val="002060"/>
                </a:solidFill>
              </a:rPr>
              <a:t>gom</a:t>
            </a:r>
            <a:r>
              <a:rPr lang="en-US" sz="1400" dirty="0">
                <a:solidFill>
                  <a:srgbClr val="002060"/>
                </a:solidFill>
              </a:rPr>
              <a:t> </a:t>
            </a:r>
            <a:r>
              <a:rPr lang="en-US" sz="1400" dirty="0">
                <a:solidFill>
                  <a:srgbClr val="002060"/>
                </a:solidFill>
                <a:sym typeface="Wingdings" pitchFamily="2" charset="2"/>
              </a:rPr>
              <a:t> </a:t>
            </a:r>
            <a:r>
              <a:rPr lang="en-US" sz="1400" dirty="0" err="1">
                <a:solidFill>
                  <a:srgbClr val="002060"/>
                </a:solidFill>
                <a:sym typeface="Wingdings" pitchFamily="2" charset="2"/>
              </a:rPr>
              <a:t>hệ</a:t>
            </a:r>
            <a:r>
              <a:rPr lang="en-US" sz="1400" dirty="0">
                <a:solidFill>
                  <a:srgbClr val="002060"/>
                </a:solidFill>
                <a:sym typeface="Wingdings" pitchFamily="2" charset="2"/>
              </a:rPr>
              <a:t> </a:t>
            </a:r>
            <a:r>
              <a:rPr lang="en-US" sz="1400" dirty="0" err="1">
                <a:solidFill>
                  <a:srgbClr val="002060"/>
                </a:solidFill>
                <a:sym typeface="Wingdings" pitchFamily="2" charset="2"/>
              </a:rPr>
              <a:t>thống</a:t>
            </a:r>
            <a:r>
              <a:rPr lang="en-US" sz="1400" dirty="0">
                <a:solidFill>
                  <a:srgbClr val="002060"/>
                </a:solidFill>
                <a:sym typeface="Wingdings" pitchFamily="2" charset="2"/>
              </a:rPr>
              <a:t> AQUA</a:t>
            </a:r>
          </a:p>
          <a:p>
            <a:pPr lvl="1"/>
            <a:r>
              <a:rPr lang="en-US" sz="1400" dirty="0">
                <a:solidFill>
                  <a:srgbClr val="002060"/>
                </a:solidFill>
              </a:rPr>
              <a:t>Nước sau khi xử lý đạt Quy chuẩn QCVN 62-MT: 2016/BTNMT</a:t>
            </a:r>
            <a:endParaRPr lang="en-US" sz="1400" dirty="0">
              <a:solidFill>
                <a:srgbClr val="002060"/>
              </a:solidFill>
              <a:sym typeface="Wingdings" pitchFamily="2" charset="2"/>
            </a:endParaRPr>
          </a:p>
          <a:p>
            <a:pPr lvl="1"/>
            <a:endParaRPr lang="en-US" sz="1700" dirty="0">
              <a:solidFill>
                <a:srgbClr val="002060"/>
              </a:solidFill>
            </a:endParaRPr>
          </a:p>
        </p:txBody>
      </p:sp>
      <p:pic>
        <p:nvPicPr>
          <p:cNvPr id="4" name="Picture 12" descr="C:\Users\viettelstore thai ho\Desktop\New folder (3)\Untitled7.png"/>
          <p:cNvPicPr>
            <a:picLocks noChangeAspect="1" noChangeArrowheads="1"/>
          </p:cNvPicPr>
          <p:nvPr/>
        </p:nvPicPr>
        <p:blipFill>
          <a:blip r:embed="rId2" cstate="email">
            <a:extLst>
              <a:ext uri="{28A0092B-C50C-407E-A947-70E740481C1C}">
                <a14:useLocalDpi xmlns:a14="http://schemas.microsoft.com/office/drawing/2010/main"/>
              </a:ext>
            </a:extLst>
          </a:blip>
          <a:srcRect b="12315"/>
          <a:stretch>
            <a:fillRect/>
          </a:stretch>
        </p:blipFill>
        <p:spPr bwMode="auto">
          <a:xfrm>
            <a:off x="354458" y="2531937"/>
            <a:ext cx="3868615" cy="247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C:\Users\viettelstore thai ho\Desktop\New folder (3)\Untitled8.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69653" y="2531937"/>
            <a:ext cx="4396945" cy="247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3384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IMG_088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7676" y="264241"/>
            <a:ext cx="2515350" cy="1871822"/>
          </a:xfrm>
          <a:prstGeom prst="rect">
            <a:avLst/>
          </a:prstGeom>
        </p:spPr>
      </p:pic>
      <p:pic>
        <p:nvPicPr>
          <p:cNvPr id="5" name="Content Placeholder 7" descr="IMG_088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49057" y="264240"/>
            <a:ext cx="2639560" cy="1871823"/>
          </a:xfrm>
          <a:prstGeom prst="rect">
            <a:avLst/>
          </a:prstGeom>
        </p:spPr>
      </p:pic>
      <p:sp>
        <p:nvSpPr>
          <p:cNvPr id="6" name="TextBox 5"/>
          <p:cNvSpPr txBox="1"/>
          <p:nvPr/>
        </p:nvSpPr>
        <p:spPr>
          <a:xfrm>
            <a:off x="2022972" y="2196582"/>
            <a:ext cx="1560107" cy="323165"/>
          </a:xfrm>
          <a:prstGeom prst="rect">
            <a:avLst/>
          </a:prstGeom>
          <a:noFill/>
        </p:spPr>
        <p:txBody>
          <a:bodyPr wrap="none" rtlCol="0">
            <a:spAutoFit/>
          </a:bodyPr>
          <a:lstStyle/>
          <a:p>
            <a:r>
              <a:rPr lang="en-US" dirty="0" err="1"/>
              <a:t>Tách</a:t>
            </a:r>
            <a:r>
              <a:rPr lang="en-US" dirty="0"/>
              <a:t> </a:t>
            </a:r>
            <a:r>
              <a:rPr lang="en-US" dirty="0" err="1"/>
              <a:t>chất</a:t>
            </a:r>
            <a:r>
              <a:rPr lang="en-US" dirty="0"/>
              <a:t> </a:t>
            </a:r>
            <a:r>
              <a:rPr lang="en-US" dirty="0" err="1"/>
              <a:t>thải</a:t>
            </a:r>
            <a:r>
              <a:rPr lang="en-US" dirty="0"/>
              <a:t> </a:t>
            </a:r>
            <a:r>
              <a:rPr lang="en-US" dirty="0" err="1"/>
              <a:t>rắn</a:t>
            </a:r>
            <a:endParaRPr lang="en-US" dirty="0"/>
          </a:p>
        </p:txBody>
      </p:sp>
      <p:pic>
        <p:nvPicPr>
          <p:cNvPr id="7" name="Content Placeholder 4" descr="IMG_0890.JPG"/>
          <p:cNvPicPr>
            <a:picLocks noGrp="1" noChangeAspect="1"/>
          </p:cNvPicPr>
          <p:nvPr>
            <p:ph sz="half" idx="4294967295"/>
          </p:nvPr>
        </p:nvPicPr>
        <p:blipFill>
          <a:blip r:embed="rId4" cstate="email">
            <a:extLst>
              <a:ext uri="{28A0092B-C50C-407E-A947-70E740481C1C}">
                <a14:useLocalDpi xmlns:a14="http://schemas.microsoft.com/office/drawing/2010/main"/>
              </a:ext>
            </a:extLst>
          </a:blip>
          <a:stretch>
            <a:fillRect/>
          </a:stretch>
        </p:blipFill>
        <p:spPr>
          <a:xfrm>
            <a:off x="287676" y="2622712"/>
            <a:ext cx="2494783" cy="1869898"/>
          </a:xfrm>
          <a:prstGeom prst="rect">
            <a:avLst/>
          </a:prstGeom>
        </p:spPr>
      </p:pic>
      <p:pic>
        <p:nvPicPr>
          <p:cNvPr id="8" name="Content Placeholder 7" descr="IMG_0889.JPG"/>
          <p:cNvPicPr>
            <a:picLocks noGrp="1" noChangeAspect="1"/>
          </p:cNvPicPr>
          <p:nvPr>
            <p:ph sz="half" idx="4294967295"/>
          </p:nvPr>
        </p:nvPicPr>
        <p:blipFill>
          <a:blip r:embed="rId5" cstate="email">
            <a:extLst>
              <a:ext uri="{28A0092B-C50C-407E-A947-70E740481C1C}">
                <a14:useLocalDpi xmlns:a14="http://schemas.microsoft.com/office/drawing/2010/main"/>
              </a:ext>
            </a:extLst>
          </a:blip>
          <a:stretch>
            <a:fillRect/>
          </a:stretch>
        </p:blipFill>
        <p:spPr>
          <a:xfrm>
            <a:off x="3152731" y="2622712"/>
            <a:ext cx="2345825" cy="1869898"/>
          </a:xfrm>
          <a:prstGeom prst="rect">
            <a:avLst/>
          </a:prstGeom>
        </p:spPr>
      </p:pic>
      <p:sp>
        <p:nvSpPr>
          <p:cNvPr id="9" name="TextBox 8"/>
          <p:cNvSpPr txBox="1"/>
          <p:nvPr/>
        </p:nvSpPr>
        <p:spPr>
          <a:xfrm>
            <a:off x="2157556" y="4587881"/>
            <a:ext cx="1502078" cy="323165"/>
          </a:xfrm>
          <a:prstGeom prst="rect">
            <a:avLst/>
          </a:prstGeom>
          <a:noFill/>
        </p:spPr>
        <p:txBody>
          <a:bodyPr wrap="none" rtlCol="0">
            <a:spAutoFit/>
          </a:bodyPr>
          <a:lstStyle/>
          <a:p>
            <a:r>
              <a:rPr lang="en-US" dirty="0" err="1"/>
              <a:t>Bể</a:t>
            </a:r>
            <a:r>
              <a:rPr lang="en-US" dirty="0"/>
              <a:t> </a:t>
            </a:r>
            <a:r>
              <a:rPr lang="en-US" dirty="0" err="1"/>
              <a:t>xử</a:t>
            </a:r>
            <a:r>
              <a:rPr lang="en-US" dirty="0"/>
              <a:t> </a:t>
            </a:r>
            <a:r>
              <a:rPr lang="en-US" dirty="0" err="1"/>
              <a:t>lý</a:t>
            </a:r>
            <a:r>
              <a:rPr lang="en-US" dirty="0"/>
              <a:t> </a:t>
            </a:r>
            <a:r>
              <a:rPr lang="en-US" dirty="0" err="1"/>
              <a:t>sinh</a:t>
            </a:r>
            <a:r>
              <a:rPr lang="en-US" dirty="0"/>
              <a:t> </a:t>
            </a:r>
            <a:r>
              <a:rPr lang="en-US" dirty="0" err="1"/>
              <a:t>hóa</a:t>
            </a:r>
            <a:endParaRPr lang="en-US" dirty="0"/>
          </a:p>
        </p:txBody>
      </p:sp>
      <p:pic>
        <p:nvPicPr>
          <p:cNvPr id="10" name="Picture 4" descr="flocculator_stile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28016" y="2606831"/>
            <a:ext cx="2946115" cy="2196645"/>
          </a:xfrm>
          <a:prstGeom prst="rect">
            <a:avLst/>
          </a:prstGeom>
          <a:noFill/>
          <a:ln w="9525">
            <a:noFill/>
            <a:miter lim="800000"/>
            <a:headEnd/>
            <a:tailEnd/>
          </a:ln>
        </p:spPr>
      </p:pic>
      <p:sp>
        <p:nvSpPr>
          <p:cNvPr id="11" name="TextBox 10"/>
          <p:cNvSpPr txBox="1"/>
          <p:nvPr/>
        </p:nvSpPr>
        <p:spPr>
          <a:xfrm>
            <a:off x="6976153" y="4641893"/>
            <a:ext cx="1234249" cy="323165"/>
          </a:xfrm>
          <a:prstGeom prst="rect">
            <a:avLst/>
          </a:prstGeom>
          <a:noFill/>
        </p:spPr>
        <p:txBody>
          <a:bodyPr wrap="none" rtlCol="0">
            <a:spAutoFit/>
          </a:bodyPr>
          <a:lstStyle/>
          <a:p>
            <a:r>
              <a:rPr lang="en-US" dirty="0" err="1"/>
              <a:t>Xử</a:t>
            </a:r>
            <a:r>
              <a:rPr lang="en-US" dirty="0"/>
              <a:t> </a:t>
            </a:r>
            <a:r>
              <a:rPr lang="en-US" dirty="0" err="1"/>
              <a:t>lý</a:t>
            </a:r>
            <a:r>
              <a:rPr lang="en-US" dirty="0"/>
              <a:t> </a:t>
            </a:r>
            <a:r>
              <a:rPr lang="en-US" dirty="0" err="1"/>
              <a:t>hóa</a:t>
            </a:r>
            <a:r>
              <a:rPr lang="en-US" dirty="0"/>
              <a:t> </a:t>
            </a:r>
            <a:r>
              <a:rPr lang="en-US" dirty="0" err="1"/>
              <a:t>học</a:t>
            </a:r>
            <a:endParaRPr lang="en-US" dirty="0"/>
          </a:p>
        </p:txBody>
      </p:sp>
      <p:sp>
        <p:nvSpPr>
          <p:cNvPr id="12" name="Rectangle 11"/>
          <p:cNvSpPr/>
          <p:nvPr/>
        </p:nvSpPr>
        <p:spPr>
          <a:xfrm>
            <a:off x="5769961" y="743206"/>
            <a:ext cx="3315983" cy="615553"/>
          </a:xfrm>
          <a:prstGeom prst="rect">
            <a:avLst/>
          </a:prstGeom>
        </p:spPr>
        <p:txBody>
          <a:bodyPr wrap="square">
            <a:spAutoFit/>
          </a:bodyPr>
          <a:lstStyle/>
          <a:p>
            <a:pPr algn="ctr"/>
            <a:r>
              <a:rPr lang="en-US" sz="1700" b="1" dirty="0">
                <a:solidFill>
                  <a:srgbClr val="002060"/>
                </a:solidFill>
                <a:latin typeface="Arial" pitchFamily="34" charset="0"/>
                <a:cs typeface="Arial" pitchFamily="34" charset="0"/>
              </a:rPr>
              <a:t>Hệ thống Xử lý nước thải công nghệ AQUA – Hà Lan</a:t>
            </a:r>
            <a:endParaRPr lang="en-US" sz="1700" b="1" dirty="0">
              <a:latin typeface="Arial" pitchFamily="34" charset="0"/>
              <a:cs typeface="Arial" pitchFamily="34" charset="0"/>
            </a:endParaRPr>
          </a:p>
        </p:txBody>
      </p:sp>
    </p:spTree>
    <p:extLst>
      <p:ext uri="{BB962C8B-B14F-4D97-AF65-F5344CB8AC3E}">
        <p14:creationId xmlns:p14="http://schemas.microsoft.com/office/powerpoint/2010/main" val="1862088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0" y="201289"/>
            <a:ext cx="5229555" cy="400752"/>
          </a:xfrm>
          <a:prstGeom prst="rect">
            <a:avLst/>
          </a:prstGeom>
          <a:noFill/>
          <a:ln w="9525">
            <a:noFill/>
            <a:miter lim="800000"/>
            <a:headEnd/>
            <a:tailEnd/>
          </a:ln>
          <a:effectLst/>
        </p:spPr>
        <p:txBody>
          <a:bodyPr wrap="square" lIns="0" tIns="46038" rIns="0" bIns="46038" anchor="b">
            <a:spAutoFit/>
          </a:bodyPr>
          <a:lstStyle/>
          <a:p>
            <a:pPr marL="381000" indent="-381000" algn="ctr" eaLnBrk="1" hangingPunct="1">
              <a:defRPr/>
            </a:pPr>
            <a:r>
              <a:rPr lang="en-US" sz="2000" b="1" dirty="0" err="1">
                <a:solidFill>
                  <a:srgbClr val="002060"/>
                </a:solidFill>
              </a:rPr>
              <a:t>Xử</a:t>
            </a:r>
            <a:r>
              <a:rPr lang="en-US" sz="2000" b="1" dirty="0">
                <a:solidFill>
                  <a:srgbClr val="002060"/>
                </a:solidFill>
              </a:rPr>
              <a:t> </a:t>
            </a:r>
            <a:r>
              <a:rPr lang="en-US" sz="2000" b="1" dirty="0" err="1">
                <a:solidFill>
                  <a:srgbClr val="002060"/>
                </a:solidFill>
              </a:rPr>
              <a:t>lý</a:t>
            </a:r>
            <a:r>
              <a:rPr lang="en-US" sz="2000" b="1" dirty="0">
                <a:solidFill>
                  <a:srgbClr val="002060"/>
                </a:solidFill>
              </a:rPr>
              <a:t> </a:t>
            </a:r>
            <a:r>
              <a:rPr lang="en-US" sz="2000" b="1" dirty="0" err="1">
                <a:solidFill>
                  <a:srgbClr val="002060"/>
                </a:solidFill>
              </a:rPr>
              <a:t>Hóa</a:t>
            </a:r>
            <a:r>
              <a:rPr lang="en-US" sz="2000" b="1" dirty="0">
                <a:solidFill>
                  <a:srgbClr val="002060"/>
                </a:solidFill>
              </a:rPr>
              <a:t> </a:t>
            </a:r>
            <a:r>
              <a:rPr lang="en-US" sz="2000" b="1" dirty="0" err="1">
                <a:solidFill>
                  <a:srgbClr val="002060"/>
                </a:solidFill>
              </a:rPr>
              <a:t>học</a:t>
            </a:r>
            <a:r>
              <a:rPr lang="en-US" sz="2000" b="1" dirty="0">
                <a:solidFill>
                  <a:srgbClr val="002060"/>
                </a:solidFill>
              </a:rPr>
              <a:t> </a:t>
            </a:r>
            <a:r>
              <a:rPr lang="en-US" sz="2000" b="1" dirty="0">
                <a:solidFill>
                  <a:srgbClr val="002060"/>
                </a:solidFill>
                <a:sym typeface="Wingdings" pitchFamily="2" charset="2"/>
              </a:rPr>
              <a:t> </a:t>
            </a:r>
            <a:r>
              <a:rPr lang="en-US" sz="2000" b="1" dirty="0" err="1">
                <a:solidFill>
                  <a:srgbClr val="002060"/>
                </a:solidFill>
                <a:sym typeface="Wingdings" pitchFamily="2" charset="2"/>
              </a:rPr>
              <a:t>nước</a:t>
            </a:r>
            <a:r>
              <a:rPr lang="en-US" sz="2000" b="1" dirty="0">
                <a:solidFill>
                  <a:srgbClr val="002060"/>
                </a:solidFill>
                <a:sym typeface="Wingdings" pitchFamily="2" charset="2"/>
              </a:rPr>
              <a:t> </a:t>
            </a:r>
            <a:r>
              <a:rPr lang="en-US" sz="2000" b="1" dirty="0" err="1">
                <a:solidFill>
                  <a:srgbClr val="002060"/>
                </a:solidFill>
                <a:sym typeface="Wingdings" pitchFamily="2" charset="2"/>
              </a:rPr>
              <a:t>thải</a:t>
            </a:r>
            <a:r>
              <a:rPr lang="en-US" sz="2000" b="1" dirty="0">
                <a:solidFill>
                  <a:srgbClr val="002060"/>
                </a:solidFill>
                <a:sym typeface="Wingdings" pitchFamily="2" charset="2"/>
              </a:rPr>
              <a:t> </a:t>
            </a:r>
            <a:r>
              <a:rPr lang="en-US" sz="2000" b="1" dirty="0" err="1">
                <a:solidFill>
                  <a:srgbClr val="002060"/>
                </a:solidFill>
                <a:sym typeface="Wingdings" pitchFamily="2" charset="2"/>
              </a:rPr>
              <a:t>ra</a:t>
            </a:r>
            <a:r>
              <a:rPr lang="en-US" sz="2000" b="1" dirty="0">
                <a:solidFill>
                  <a:srgbClr val="002060"/>
                </a:solidFill>
                <a:sym typeface="Wingdings" pitchFamily="2" charset="2"/>
              </a:rPr>
              <a:t> </a:t>
            </a:r>
            <a:r>
              <a:rPr lang="en-US" sz="2000" b="1" dirty="0" err="1">
                <a:solidFill>
                  <a:srgbClr val="002060"/>
                </a:solidFill>
                <a:sym typeface="Wingdings" pitchFamily="2" charset="2"/>
              </a:rPr>
              <a:t>môi</a:t>
            </a:r>
            <a:r>
              <a:rPr lang="en-US" sz="2000" b="1" dirty="0">
                <a:solidFill>
                  <a:srgbClr val="002060"/>
                </a:solidFill>
                <a:sym typeface="Wingdings" pitchFamily="2" charset="2"/>
              </a:rPr>
              <a:t> </a:t>
            </a:r>
            <a:r>
              <a:rPr lang="en-US" sz="2000" b="1" dirty="0" err="1">
                <a:solidFill>
                  <a:srgbClr val="002060"/>
                </a:solidFill>
                <a:sym typeface="Wingdings" pitchFamily="2" charset="2"/>
              </a:rPr>
              <a:t>trường</a:t>
            </a:r>
            <a:endParaRPr lang="en-US" sz="2000" b="1" dirty="0">
              <a:solidFill>
                <a:srgbClr val="002060"/>
              </a:solidFill>
            </a:endParaRPr>
          </a:p>
        </p:txBody>
      </p:sp>
      <p:sp>
        <p:nvSpPr>
          <p:cNvPr id="16387" name="Rectangle 3"/>
          <p:cNvSpPr>
            <a:spLocks noChangeArrowheads="1"/>
          </p:cNvSpPr>
          <p:nvPr/>
        </p:nvSpPr>
        <p:spPr bwMode="auto">
          <a:xfrm>
            <a:off x="53217" y="1600200"/>
            <a:ext cx="8458200" cy="3086100"/>
          </a:xfrm>
          <a:prstGeom prst="rect">
            <a:avLst/>
          </a:prstGeom>
          <a:noFill/>
          <a:ln w="9525">
            <a:noFill/>
            <a:miter lim="800000"/>
            <a:headEnd/>
            <a:tailEnd/>
          </a:ln>
        </p:spPr>
        <p:txBody>
          <a:bodyPr lIns="0" tIns="46038" rIns="0" bIns="46038"/>
          <a:lstStyle/>
          <a:p>
            <a:pPr marL="342900" indent="-342900">
              <a:lnSpc>
                <a:spcPts val="2400"/>
              </a:lnSpc>
              <a:spcBef>
                <a:spcPct val="40000"/>
              </a:spcBef>
              <a:buClr>
                <a:srgbClr val="16346E"/>
              </a:buClr>
              <a:buSzPct val="110000"/>
              <a:buFont typeface="Wingdings" pitchFamily="2" charset="2"/>
              <a:buNone/>
            </a:pPr>
            <a:r>
              <a:rPr lang="en-GB">
                <a:solidFill>
                  <a:srgbClr val="5F5F5F"/>
                </a:solidFill>
                <a:latin typeface="Arial" pitchFamily="34" charset="0"/>
              </a:rPr>
              <a:t>	</a:t>
            </a:r>
            <a:endParaRPr lang="nl-NL">
              <a:solidFill>
                <a:srgbClr val="5F5F5F"/>
              </a:solidFill>
              <a:latin typeface="Arial" pitchFamily="34" charset="0"/>
            </a:endParaRPr>
          </a:p>
        </p:txBody>
      </p:sp>
      <p:pic>
        <p:nvPicPr>
          <p:cNvPr id="10" name="Picture 2" descr="AQUA03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64886" y="837039"/>
            <a:ext cx="3129337" cy="2202627"/>
          </a:xfrm>
          <a:prstGeom prst="rect">
            <a:avLst/>
          </a:prstGeom>
          <a:noFill/>
          <a:ln w="9525">
            <a:noFill/>
            <a:miter lim="800000"/>
            <a:headEnd/>
            <a:tailEnd/>
          </a:ln>
        </p:spPr>
      </p:pic>
      <p:pic>
        <p:nvPicPr>
          <p:cNvPr id="11" name="Picture 5" descr="cff schematisch"/>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9402" y="3039665"/>
            <a:ext cx="5791200" cy="2103835"/>
          </a:xfrm>
          <a:prstGeom prst="rect">
            <a:avLst/>
          </a:prstGeom>
          <a:noFill/>
          <a:ln w="9525">
            <a:noFill/>
            <a:miter lim="800000"/>
            <a:headEnd/>
            <a:tailEnd/>
          </a:ln>
        </p:spPr>
      </p:pic>
      <p:sp>
        <p:nvSpPr>
          <p:cNvPr id="12" name="Line 6"/>
          <p:cNvSpPr>
            <a:spLocks noChangeShapeType="1"/>
          </p:cNvSpPr>
          <p:nvPr/>
        </p:nvSpPr>
        <p:spPr bwMode="auto">
          <a:xfrm flipH="1">
            <a:off x="2270588" y="2307570"/>
            <a:ext cx="1683857" cy="2331720"/>
          </a:xfrm>
          <a:prstGeom prst="line">
            <a:avLst/>
          </a:prstGeom>
          <a:noFill/>
          <a:ln w="19050">
            <a:solidFill>
              <a:srgbClr val="FF0000"/>
            </a:solidFill>
            <a:round/>
            <a:headEnd type="none" w="sm" len="sm"/>
            <a:tailEnd type="triangle" w="sm" len="sm"/>
          </a:ln>
        </p:spPr>
        <p:txBody>
          <a:bodyPr wrap="none" anchor="ctr"/>
          <a:lstStyle/>
          <a:p>
            <a:endParaRPr lang="en-US"/>
          </a:p>
        </p:txBody>
      </p:sp>
      <p:sp>
        <p:nvSpPr>
          <p:cNvPr id="13" name="Line 7"/>
          <p:cNvSpPr>
            <a:spLocks noChangeShapeType="1"/>
          </p:cNvSpPr>
          <p:nvPr/>
        </p:nvSpPr>
        <p:spPr bwMode="auto">
          <a:xfrm flipH="1">
            <a:off x="3811712" y="2238990"/>
            <a:ext cx="1300974" cy="2400300"/>
          </a:xfrm>
          <a:prstGeom prst="line">
            <a:avLst/>
          </a:prstGeom>
          <a:noFill/>
          <a:ln w="19050">
            <a:solidFill>
              <a:srgbClr val="FF0000"/>
            </a:solidFill>
            <a:round/>
            <a:headEnd type="none" w="sm" len="sm"/>
            <a:tailEnd type="triangle" w="sm" len="sm"/>
          </a:ln>
        </p:spPr>
        <p:txBody>
          <a:bodyPr wrap="none" anchor="ctr"/>
          <a:lstStyle/>
          <a:p>
            <a:endParaRPr lang="en-US"/>
          </a:p>
        </p:txBody>
      </p:sp>
      <p:sp>
        <p:nvSpPr>
          <p:cNvPr id="14" name="Line 8"/>
          <p:cNvSpPr>
            <a:spLocks noChangeShapeType="1"/>
          </p:cNvSpPr>
          <p:nvPr/>
        </p:nvSpPr>
        <p:spPr bwMode="auto">
          <a:xfrm flipH="1">
            <a:off x="4767208" y="2307570"/>
            <a:ext cx="1503717" cy="2331720"/>
          </a:xfrm>
          <a:prstGeom prst="line">
            <a:avLst/>
          </a:prstGeom>
          <a:noFill/>
          <a:ln w="19050">
            <a:solidFill>
              <a:srgbClr val="FF0000"/>
            </a:solidFill>
            <a:round/>
            <a:headEnd type="none" w="sm" len="sm"/>
            <a:tailEnd type="triangle" w="sm" len="sm"/>
          </a:ln>
        </p:spPr>
        <p:txBody>
          <a:bodyPr wrap="none" anchor="ctr"/>
          <a:lstStyle/>
          <a:p>
            <a:endParaRPr lang="en-US"/>
          </a:p>
        </p:txBody>
      </p:sp>
      <p:sp>
        <p:nvSpPr>
          <p:cNvPr id="15" name="Line 9"/>
          <p:cNvSpPr>
            <a:spLocks noChangeShapeType="1"/>
          </p:cNvSpPr>
          <p:nvPr/>
        </p:nvSpPr>
        <p:spPr bwMode="auto">
          <a:xfrm flipH="1">
            <a:off x="3112516" y="2124690"/>
            <a:ext cx="1969690" cy="2358966"/>
          </a:xfrm>
          <a:prstGeom prst="line">
            <a:avLst/>
          </a:prstGeom>
          <a:noFill/>
          <a:ln w="19050">
            <a:solidFill>
              <a:srgbClr val="FF0000"/>
            </a:solidFill>
            <a:round/>
            <a:headEnd type="none" w="sm" len="sm"/>
            <a:tailEnd type="triangle" w="sm" len="sm"/>
          </a:ln>
        </p:spPr>
        <p:txBody>
          <a:bodyPr wrap="none" anchor="ctr"/>
          <a:lstStyle/>
          <a:p>
            <a:endParaRPr lang="en-US"/>
          </a:p>
        </p:txBody>
      </p:sp>
      <p:pic>
        <p:nvPicPr>
          <p:cNvPr id="16" name="Picture 10" descr="overview cf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218" y="884049"/>
            <a:ext cx="3445827" cy="2155617"/>
          </a:xfrm>
          <a:prstGeom prst="rect">
            <a:avLst/>
          </a:prstGeom>
          <a:noFill/>
          <a:ln w="9525">
            <a:noFill/>
            <a:miter lim="800000"/>
            <a:headEnd/>
            <a:tailEnd/>
          </a:ln>
        </p:spPr>
      </p:pic>
      <p:pic>
        <p:nvPicPr>
          <p:cNvPr id="17"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94223" y="71167"/>
            <a:ext cx="2247269" cy="1625763"/>
          </a:xfrm>
          <a:prstGeom prst="rect">
            <a:avLst/>
          </a:prstGeom>
          <a:noFill/>
          <a:ln w="9525">
            <a:noFill/>
            <a:miter lim="800000"/>
            <a:headEnd/>
            <a:tailEnd/>
          </a:ln>
          <a:effectLst/>
        </p:spPr>
      </p:pic>
      <p:sp>
        <p:nvSpPr>
          <p:cNvPr id="2" name="TextBox 1"/>
          <p:cNvSpPr txBox="1"/>
          <p:nvPr/>
        </p:nvSpPr>
        <p:spPr>
          <a:xfrm>
            <a:off x="6886264" y="1769927"/>
            <a:ext cx="2177840" cy="323165"/>
          </a:xfrm>
          <a:prstGeom prst="rect">
            <a:avLst/>
          </a:prstGeom>
          <a:noFill/>
        </p:spPr>
        <p:txBody>
          <a:bodyPr wrap="none" rtlCol="0">
            <a:spAutoFit/>
          </a:bodyPr>
          <a:lstStyle/>
          <a:p>
            <a:r>
              <a:rPr lang="en-US" dirty="0" err="1"/>
              <a:t>Kiểm</a:t>
            </a:r>
            <a:r>
              <a:rPr lang="en-US" dirty="0"/>
              <a:t> </a:t>
            </a:r>
            <a:r>
              <a:rPr lang="en-US" dirty="0" err="1"/>
              <a:t>tra</a:t>
            </a:r>
            <a:r>
              <a:rPr lang="en-US" dirty="0"/>
              <a:t> </a:t>
            </a:r>
            <a:r>
              <a:rPr lang="en-US" dirty="0" err="1"/>
              <a:t>chất</a:t>
            </a:r>
            <a:r>
              <a:rPr lang="en-US" dirty="0"/>
              <a:t> </a:t>
            </a:r>
            <a:r>
              <a:rPr lang="en-US" dirty="0" err="1"/>
              <a:t>lượng</a:t>
            </a:r>
            <a:r>
              <a:rPr lang="en-US" dirty="0"/>
              <a:t> </a:t>
            </a:r>
            <a:r>
              <a:rPr lang="en-US" dirty="0" err="1"/>
              <a:t>nước</a:t>
            </a:r>
            <a:endParaRPr lang="en-US" dirty="0"/>
          </a:p>
        </p:txBody>
      </p:sp>
    </p:spTree>
    <p:extLst>
      <p:ext uri="{BB962C8B-B14F-4D97-AF65-F5344CB8AC3E}">
        <p14:creationId xmlns:p14="http://schemas.microsoft.com/office/powerpoint/2010/main" val="3152841358"/>
      </p:ext>
    </p:extLst>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05978"/>
            <a:ext cx="4516877" cy="857250"/>
          </a:xfrm>
        </p:spPr>
        <p:txBody>
          <a:bodyPr>
            <a:normAutofit fontScale="90000"/>
          </a:bodyPr>
          <a:lstStyle/>
          <a:p>
            <a:r>
              <a:rPr lang="en-US" sz="3200" b="1" dirty="0"/>
              <a:t>Xử lý nước thải thông qua hệ thống Biogas</a:t>
            </a:r>
          </a:p>
        </p:txBody>
      </p:sp>
      <p:sp>
        <p:nvSpPr>
          <p:cNvPr id="3" name="Content Placeholder 2"/>
          <p:cNvSpPr>
            <a:spLocks noGrp="1"/>
          </p:cNvSpPr>
          <p:nvPr>
            <p:ph idx="1"/>
          </p:nvPr>
        </p:nvSpPr>
        <p:spPr>
          <a:xfrm>
            <a:off x="70374" y="1200151"/>
            <a:ext cx="4793456" cy="1245098"/>
          </a:xfrm>
        </p:spPr>
        <p:txBody>
          <a:bodyPr>
            <a:normAutofit fontScale="85000" lnSpcReduction="20000"/>
          </a:bodyPr>
          <a:lstStyle/>
          <a:p>
            <a:pPr algn="just"/>
            <a:r>
              <a:rPr lang="de-DE" sz="2000" dirty="0">
                <a:latin typeface="Arial" pitchFamily="34" charset="0"/>
                <a:cs typeface="Arial" pitchFamily="34" charset="0"/>
              </a:rPr>
              <a:t>Đầu tư d</a:t>
            </a:r>
            <a:r>
              <a:rPr lang="vi-VN" sz="2000" dirty="0">
                <a:latin typeface="Arial" pitchFamily="34" charset="0"/>
                <a:cs typeface="Arial" pitchFamily="34" charset="0"/>
              </a:rPr>
              <a:t>ự án xử lý nước thải chăn nuôi, thu hồi Biogas phát điện theo cơ chế phát triển sạch CDM</a:t>
            </a:r>
            <a:r>
              <a:rPr lang="en-GB" sz="2000" dirty="0">
                <a:latin typeface="Arial" pitchFamily="34" charset="0"/>
                <a:cs typeface="Arial" pitchFamily="34" charset="0"/>
              </a:rPr>
              <a:t>, với công suất 1.500 m3/ngày</a:t>
            </a:r>
          </a:p>
          <a:p>
            <a:pPr algn="just"/>
            <a:r>
              <a:rPr lang="en-GB" sz="2000" dirty="0">
                <a:latin typeface="Arial" pitchFamily="34" charset="0"/>
                <a:cs typeface="Arial" pitchFamily="34" charset="0"/>
              </a:rPr>
              <a:t>Khí biogas làm nhiên liệu chạy máy </a:t>
            </a:r>
            <a:r>
              <a:rPr lang="en-GB" sz="2000">
                <a:latin typeface="Arial" pitchFamily="34" charset="0"/>
                <a:cs typeface="Arial" pitchFamily="34" charset="0"/>
              </a:rPr>
              <a:t>phát điện/máy </a:t>
            </a:r>
            <a:r>
              <a:rPr lang="en-GB" sz="2000" dirty="0">
                <a:latin typeface="Arial" pitchFamily="34" charset="0"/>
                <a:cs typeface="Arial" pitchFamily="34" charset="0"/>
              </a:rPr>
              <a:t>sấy cung cấp cho trang trại</a:t>
            </a:r>
            <a:endParaRPr lang="en-US" sz="2000" dirty="0">
              <a:latin typeface="Arial" pitchFamily="34" charset="0"/>
              <a:cs typeface="Arial" pitchFamily="34" charset="0"/>
            </a:endParaRPr>
          </a:p>
        </p:txBody>
      </p:sp>
      <p:sp>
        <p:nvSpPr>
          <p:cNvPr id="4" name="TextBox 9"/>
          <p:cNvSpPr txBox="1">
            <a:spLocks noChangeArrowheads="1"/>
          </p:cNvSpPr>
          <p:nvPr/>
        </p:nvSpPr>
        <p:spPr bwMode="auto">
          <a:xfrm>
            <a:off x="6911083" y="4619398"/>
            <a:ext cx="153957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dirty="0" err="1">
                <a:solidFill>
                  <a:srgbClr val="FF0000"/>
                </a:solidFill>
                <a:latin typeface="Times New Roman" pitchFamily="18" charset="0"/>
                <a:cs typeface="Times New Roman" pitchFamily="18" charset="0"/>
              </a:rPr>
              <a:t>Hầm</a:t>
            </a:r>
            <a:r>
              <a:rPr lang="en-US" altLang="en-US" dirty="0">
                <a:solidFill>
                  <a:srgbClr val="FF0000"/>
                </a:solidFill>
                <a:latin typeface="Times New Roman" pitchFamily="18" charset="0"/>
                <a:cs typeface="Times New Roman" pitchFamily="18" charset="0"/>
              </a:rPr>
              <a:t> Biogas</a:t>
            </a:r>
          </a:p>
        </p:txBody>
      </p:sp>
      <p:pic>
        <p:nvPicPr>
          <p:cNvPr id="7" name="Picture 15" descr="D:\Hoài Nam Hoài Bắc\biogas TH\04.09\IMG2016090409051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30126"/>
          <a:stretch/>
        </p:blipFill>
        <p:spPr bwMode="auto">
          <a:xfrm>
            <a:off x="6175752" y="2767153"/>
            <a:ext cx="2888641" cy="1825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http://hoainamhoaibac.com/image/data/TH%20MILK/image001.png"/>
          <p:cNvPicPr/>
          <p:nvPr/>
        </p:nvPicPr>
        <p:blipFill>
          <a:blip r:embed="rId3" cstate="email">
            <a:extLst>
              <a:ext uri="{28A0092B-C50C-407E-A947-70E740481C1C}">
                <a14:useLocalDpi xmlns:a14="http://schemas.microsoft.com/office/drawing/2010/main"/>
              </a:ext>
            </a:extLst>
          </a:blip>
          <a:srcRect/>
          <a:stretch>
            <a:fillRect/>
          </a:stretch>
        </p:blipFill>
        <p:spPr bwMode="auto">
          <a:xfrm>
            <a:off x="5180761" y="318994"/>
            <a:ext cx="3666124" cy="2239271"/>
          </a:xfrm>
          <a:prstGeom prst="rect">
            <a:avLst/>
          </a:prstGeom>
          <a:noFill/>
          <a:ln>
            <a:noFill/>
          </a:ln>
        </p:spPr>
      </p:pic>
      <p:pic>
        <p:nvPicPr>
          <p:cNvPr id="11" name="Picture 10" descr="http://hoainamhoaibac.com/image/data/TH%20MILK/image007.png"/>
          <p:cNvPicPr/>
          <p:nvPr/>
        </p:nvPicPr>
        <p:blipFill>
          <a:blip r:embed="rId4" cstate="email">
            <a:extLst>
              <a:ext uri="{28A0092B-C50C-407E-A947-70E740481C1C}">
                <a14:useLocalDpi xmlns:a14="http://schemas.microsoft.com/office/drawing/2010/main"/>
              </a:ext>
            </a:extLst>
          </a:blip>
          <a:srcRect/>
          <a:stretch>
            <a:fillRect/>
          </a:stretch>
        </p:blipFill>
        <p:spPr bwMode="auto">
          <a:xfrm>
            <a:off x="358739" y="2742331"/>
            <a:ext cx="2702960" cy="1850213"/>
          </a:xfrm>
          <a:prstGeom prst="rect">
            <a:avLst/>
          </a:prstGeom>
          <a:noFill/>
          <a:ln>
            <a:noFill/>
          </a:ln>
        </p:spPr>
      </p:pic>
      <p:pic>
        <p:nvPicPr>
          <p:cNvPr id="12" name="Picture 11" descr="http://hoainamhoaibac.com/image/data/TH%20MILK/image003.png"/>
          <p:cNvPicPr/>
          <p:nvPr/>
        </p:nvPicPr>
        <p:blipFill>
          <a:blip r:embed="rId5" cstate="email">
            <a:extLst>
              <a:ext uri="{28A0092B-C50C-407E-A947-70E740481C1C}">
                <a14:useLocalDpi xmlns:a14="http://schemas.microsoft.com/office/drawing/2010/main"/>
              </a:ext>
            </a:extLst>
          </a:blip>
          <a:srcRect/>
          <a:stretch>
            <a:fillRect/>
          </a:stretch>
        </p:blipFill>
        <p:spPr bwMode="auto">
          <a:xfrm>
            <a:off x="3296740" y="2767153"/>
            <a:ext cx="2805828" cy="1825391"/>
          </a:xfrm>
          <a:prstGeom prst="rect">
            <a:avLst/>
          </a:prstGeom>
          <a:noFill/>
          <a:ln>
            <a:noFill/>
          </a:ln>
        </p:spPr>
      </p:pic>
    </p:spTree>
    <p:extLst>
      <p:ext uri="{BB962C8B-B14F-4D97-AF65-F5344CB8AC3E}">
        <p14:creationId xmlns:p14="http://schemas.microsoft.com/office/powerpoint/2010/main" val="4020386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0"/>
          <p:cNvGrpSpPr>
            <a:grpSpLocks/>
          </p:cNvGrpSpPr>
          <p:nvPr/>
        </p:nvGrpSpPr>
        <p:grpSpPr bwMode="auto">
          <a:xfrm>
            <a:off x="1171255" y="0"/>
            <a:ext cx="7972746" cy="5013682"/>
            <a:chOff x="1524000" y="1"/>
            <a:chExt cx="6345238" cy="6858000"/>
          </a:xfrm>
        </p:grpSpPr>
        <p:grpSp>
          <p:nvGrpSpPr>
            <p:cNvPr id="3" name="Group 2"/>
            <p:cNvGrpSpPr>
              <a:grpSpLocks/>
            </p:cNvGrpSpPr>
            <p:nvPr/>
          </p:nvGrpSpPr>
          <p:grpSpPr bwMode="auto">
            <a:xfrm>
              <a:off x="1524000" y="1"/>
              <a:ext cx="6345238" cy="6858000"/>
              <a:chOff x="1279" y="2146"/>
              <a:chExt cx="9993" cy="11807"/>
            </a:xfrm>
          </p:grpSpPr>
          <p:cxnSp>
            <p:nvCxnSpPr>
              <p:cNvPr id="8211" name="AutoShape 3"/>
              <p:cNvCxnSpPr>
                <a:cxnSpLocks noChangeShapeType="1"/>
              </p:cNvCxnSpPr>
              <p:nvPr/>
            </p:nvCxnSpPr>
            <p:spPr bwMode="auto">
              <a:xfrm>
                <a:off x="5697" y="4123"/>
                <a:ext cx="0" cy="52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8212" name="Rectangle 4"/>
              <p:cNvSpPr>
                <a:spLocks noChangeArrowheads="1"/>
              </p:cNvSpPr>
              <p:nvPr/>
            </p:nvSpPr>
            <p:spPr bwMode="auto">
              <a:xfrm>
                <a:off x="3519" y="3474"/>
                <a:ext cx="4353" cy="596"/>
              </a:xfrm>
              <a:prstGeom prst="rect">
                <a:avLst/>
              </a:prstGeom>
              <a:gradFill rotWithShape="0">
                <a:gsLst>
                  <a:gs pos="0">
                    <a:srgbClr val="FFFFFF"/>
                  </a:gs>
                  <a:gs pos="100000">
                    <a:srgbClr val="B6DDE8"/>
                  </a:gs>
                </a:gsLst>
                <a:lin ang="5400000" scaled="1"/>
              </a:gradFill>
              <a:ln w="12700">
                <a:solidFill>
                  <a:srgbClr val="92CDDC"/>
                </a:solidFill>
                <a:miter lim="800000"/>
                <a:headEnd/>
                <a:tailEnd/>
              </a:ln>
              <a:effectLst>
                <a:outerShdw dist="28398" dir="3806097" algn="ctr" rotWithShape="0">
                  <a:srgbClr val="205867">
                    <a:alpha val="50000"/>
                  </a:srgbClr>
                </a:outerShdw>
              </a:effectLst>
            </p:spPr>
            <p:txBody>
              <a:bodyPr/>
              <a:lstStyle/>
              <a:p>
                <a:pPr algn="ctr">
                  <a:spcAft>
                    <a:spcPts val="1000"/>
                  </a:spcAft>
                </a:pPr>
                <a:r>
                  <a:rPr lang="en-US" sz="1300" b="1">
                    <a:latin typeface="Times New Roman" pitchFamily="18" charset="0"/>
                    <a:cs typeface="Times New Roman" pitchFamily="18" charset="0"/>
                  </a:rPr>
                  <a:t>Mương dẫn (MD)</a:t>
                </a:r>
                <a:endParaRPr lang="en-US" sz="1300">
                  <a:latin typeface="Times New Roman" pitchFamily="18" charset="0"/>
                  <a:cs typeface="Times New Roman" pitchFamily="18" charset="0"/>
                </a:endParaRPr>
              </a:p>
            </p:txBody>
          </p:sp>
          <p:sp>
            <p:nvSpPr>
              <p:cNvPr id="8213" name="Rectangle 5"/>
              <p:cNvSpPr>
                <a:spLocks noChangeArrowheads="1"/>
              </p:cNvSpPr>
              <p:nvPr/>
            </p:nvSpPr>
            <p:spPr bwMode="auto">
              <a:xfrm>
                <a:off x="3562" y="7276"/>
                <a:ext cx="4293" cy="511"/>
              </a:xfrm>
              <a:prstGeom prst="rect">
                <a:avLst/>
              </a:prstGeom>
              <a:gradFill rotWithShape="0">
                <a:gsLst>
                  <a:gs pos="0">
                    <a:srgbClr val="92CDDC"/>
                  </a:gs>
                  <a:gs pos="50000">
                    <a:srgbClr val="DAEEF3"/>
                  </a:gs>
                  <a:gs pos="100000">
                    <a:srgbClr val="92CDDC"/>
                  </a:gs>
                </a:gsLst>
                <a:lin ang="18900000" scaled="1"/>
              </a:gradFill>
              <a:ln w="12700">
                <a:solidFill>
                  <a:srgbClr val="92CDDC"/>
                </a:solidFill>
                <a:miter lim="800000"/>
                <a:headEnd/>
                <a:tailEnd/>
              </a:ln>
              <a:effectLst>
                <a:outerShdw dist="28398" dir="3806097" algn="ctr" rotWithShape="0">
                  <a:srgbClr val="205867">
                    <a:alpha val="50000"/>
                  </a:srgbClr>
                </a:outerShdw>
              </a:effectLst>
            </p:spPr>
            <p:txBody>
              <a:bodyPr/>
              <a:lstStyle/>
              <a:p>
                <a:pPr algn="ctr">
                  <a:spcAft>
                    <a:spcPts val="1000"/>
                  </a:spcAft>
                </a:pPr>
                <a:r>
                  <a:rPr lang="en-US" sz="1300" b="1">
                    <a:latin typeface="Times New Roman" pitchFamily="18" charset="0"/>
                    <a:cs typeface="Times New Roman" pitchFamily="18" charset="0"/>
                  </a:rPr>
                  <a:t>Bể Lắng đứng (B06)</a:t>
                </a:r>
                <a:endParaRPr lang="en-US" sz="1300">
                  <a:latin typeface="Times New Roman" pitchFamily="18" charset="0"/>
                  <a:cs typeface="Times New Roman" pitchFamily="18" charset="0"/>
                </a:endParaRPr>
              </a:p>
            </p:txBody>
          </p:sp>
          <p:sp>
            <p:nvSpPr>
              <p:cNvPr id="8214" name="Rectangle 6"/>
              <p:cNvSpPr>
                <a:spLocks noChangeArrowheads="1"/>
              </p:cNvSpPr>
              <p:nvPr/>
            </p:nvSpPr>
            <p:spPr bwMode="auto">
              <a:xfrm>
                <a:off x="3579" y="4707"/>
                <a:ext cx="4267" cy="835"/>
              </a:xfrm>
              <a:prstGeom prst="rect">
                <a:avLst/>
              </a:prstGeom>
              <a:solidFill>
                <a:srgbClr val="FFFFFF"/>
              </a:solidFill>
              <a:ln w="63500" cmpd="thickThin" algn="ctr">
                <a:solidFill>
                  <a:srgbClr val="C0504D"/>
                </a:solidFill>
                <a:miter lim="800000"/>
                <a:headEnd/>
                <a:tailEnd/>
              </a:ln>
            </p:spPr>
            <p:txBody>
              <a:bodyPr/>
              <a:lstStyle/>
              <a:p>
                <a:pPr algn="ctr">
                  <a:spcAft>
                    <a:spcPts val="1000"/>
                  </a:spcAft>
                </a:pPr>
                <a:r>
                  <a:rPr lang="en-US" altLang="en-US" sz="1300" b="1" dirty="0" err="1">
                    <a:latin typeface="Times New Roman" pitchFamily="18" charset="0"/>
                    <a:cs typeface="Times New Roman" pitchFamily="18" charset="0"/>
                  </a:rPr>
                  <a:t>Bể</a:t>
                </a:r>
                <a:r>
                  <a:rPr lang="en-US" altLang="en-US" sz="1300" b="1" dirty="0">
                    <a:latin typeface="Times New Roman" pitchFamily="18" charset="0"/>
                    <a:cs typeface="Times New Roman" pitchFamily="18" charset="0"/>
                  </a:rPr>
                  <a:t> Anoxic 5.000m</a:t>
                </a:r>
                <a:r>
                  <a:rPr lang="en-US" altLang="en-US" sz="1300" b="1" baseline="30000" dirty="0">
                    <a:latin typeface="Times New Roman" pitchFamily="18" charset="0"/>
                    <a:cs typeface="Times New Roman" pitchFamily="18" charset="0"/>
                  </a:rPr>
                  <a:t>3 </a:t>
                </a:r>
                <a:r>
                  <a:rPr lang="vi-VN" altLang="en-US" sz="1300" b="1" dirty="0">
                    <a:latin typeface="Times New Roman" pitchFamily="18" charset="0"/>
                    <a:cs typeface="Times New Roman" pitchFamily="18" charset="0"/>
                  </a:rPr>
                  <a:t>(B0</a:t>
                </a:r>
                <a:r>
                  <a:rPr lang="en-US" altLang="en-US" sz="1300" b="1" dirty="0">
                    <a:latin typeface="Times New Roman" pitchFamily="18" charset="0"/>
                    <a:cs typeface="Times New Roman" pitchFamily="18" charset="0"/>
                  </a:rPr>
                  <a:t>4</a:t>
                </a:r>
                <a:r>
                  <a:rPr lang="vi-VN" altLang="en-US" sz="1300" b="1" dirty="0">
                    <a:latin typeface="Times New Roman" pitchFamily="18" charset="0"/>
                    <a:cs typeface="Times New Roman" pitchFamily="18" charset="0"/>
                  </a:rPr>
                  <a:t>)</a:t>
                </a:r>
                <a:r>
                  <a:rPr lang="en-US" altLang="en-US" sz="1300" b="1" dirty="0">
                    <a:latin typeface="Times New Roman" pitchFamily="18" charset="0"/>
                    <a:cs typeface="Times New Roman" pitchFamily="18" charset="0"/>
                  </a:rPr>
                  <a:t> </a:t>
                </a:r>
                <a:endParaRPr lang="en-US" altLang="en-US" sz="1300" dirty="0">
                  <a:latin typeface="Times New Roman" pitchFamily="18" charset="0"/>
                  <a:cs typeface="Times New Roman" pitchFamily="18" charset="0"/>
                </a:endParaRPr>
              </a:p>
            </p:txBody>
          </p:sp>
          <p:cxnSp>
            <p:nvCxnSpPr>
              <p:cNvPr id="8215" name="AutoShape 7"/>
              <p:cNvCxnSpPr>
                <a:cxnSpLocks noChangeShapeType="1"/>
              </p:cNvCxnSpPr>
              <p:nvPr/>
            </p:nvCxnSpPr>
            <p:spPr bwMode="auto">
              <a:xfrm>
                <a:off x="2219" y="5089"/>
                <a:ext cx="1318" cy="0"/>
              </a:xfrm>
              <a:prstGeom prst="straightConnector1">
                <a:avLst/>
              </a:prstGeom>
              <a:noFill/>
              <a:ln w="9525">
                <a:solidFill>
                  <a:srgbClr val="000000"/>
                </a:solidFill>
                <a:prstDash val="lgDashDotDot"/>
                <a:round/>
                <a:headEnd/>
                <a:tailEnd type="triangle" w="med" len="lg"/>
              </a:ln>
              <a:extLst>
                <a:ext uri="{909E8E84-426E-40DD-AFC4-6F175D3DCCD1}">
                  <a14:hiddenFill xmlns:a14="http://schemas.microsoft.com/office/drawing/2010/main">
                    <a:noFill/>
                  </a14:hiddenFill>
                </a:ext>
              </a:extLst>
            </p:spPr>
          </p:cxnSp>
          <p:cxnSp>
            <p:nvCxnSpPr>
              <p:cNvPr id="8216" name="AutoShape 8"/>
              <p:cNvCxnSpPr>
                <a:cxnSpLocks noChangeShapeType="1"/>
              </p:cNvCxnSpPr>
              <p:nvPr/>
            </p:nvCxnSpPr>
            <p:spPr bwMode="auto">
              <a:xfrm flipV="1">
                <a:off x="2219" y="5088"/>
                <a:ext cx="0" cy="2358"/>
              </a:xfrm>
              <a:prstGeom prst="straightConnector1">
                <a:avLst/>
              </a:prstGeom>
              <a:noFill/>
              <a:ln w="9525">
                <a:solidFill>
                  <a:srgbClr val="000000"/>
                </a:solidFill>
                <a:prstDash val="lgDashDotDot"/>
                <a:round/>
                <a:headEnd/>
                <a:tailEnd/>
              </a:ln>
              <a:extLst>
                <a:ext uri="{909E8E84-426E-40DD-AFC4-6F175D3DCCD1}">
                  <a14:hiddenFill xmlns:a14="http://schemas.microsoft.com/office/drawing/2010/main">
                    <a:noFill/>
                  </a14:hiddenFill>
                </a:ext>
              </a:extLst>
            </p:spPr>
          </p:cxnSp>
          <p:cxnSp>
            <p:nvCxnSpPr>
              <p:cNvPr id="8217" name="AutoShape 9"/>
              <p:cNvCxnSpPr>
                <a:cxnSpLocks noChangeShapeType="1"/>
              </p:cNvCxnSpPr>
              <p:nvPr/>
            </p:nvCxnSpPr>
            <p:spPr bwMode="auto">
              <a:xfrm>
                <a:off x="5674" y="6702"/>
                <a:ext cx="0" cy="54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8218" name="AutoShape 10"/>
              <p:cNvSpPr>
                <a:spLocks noChangeArrowheads="1"/>
              </p:cNvSpPr>
              <p:nvPr/>
            </p:nvSpPr>
            <p:spPr bwMode="auto">
              <a:xfrm>
                <a:off x="8810" y="6041"/>
                <a:ext cx="1674" cy="660"/>
              </a:xfrm>
              <a:prstGeom prst="roundRect">
                <a:avLst>
                  <a:gd name="adj" fmla="val 16667"/>
                </a:avLst>
              </a:prstGeom>
              <a:solidFill>
                <a:srgbClr val="FFFFFF"/>
              </a:solidFill>
              <a:ln w="12700">
                <a:solidFill>
                  <a:srgbClr val="4BACC6"/>
                </a:solidFill>
                <a:prstDash val="dash"/>
                <a:round/>
                <a:headEnd/>
                <a:tailEnd/>
              </a:ln>
            </p:spPr>
            <p:txBody>
              <a:bodyPr/>
              <a:lstStyle/>
              <a:p>
                <a:pPr algn="ctr">
                  <a:spcBef>
                    <a:spcPts val="300"/>
                  </a:spcBef>
                  <a:spcAft>
                    <a:spcPts val="1000"/>
                  </a:spcAft>
                </a:pPr>
                <a:r>
                  <a:rPr lang="en-US" altLang="en-US" sz="1300" b="1">
                    <a:solidFill>
                      <a:srgbClr val="3366FF"/>
                    </a:solidFill>
                    <a:latin typeface="Times New Roman" pitchFamily="18" charset="0"/>
                    <a:cs typeface="Times New Roman" pitchFamily="18" charset="0"/>
                  </a:rPr>
                  <a:t>Cấp khí</a:t>
                </a:r>
              </a:p>
              <a:p>
                <a:endParaRPr lang="en-US" altLang="en-US" sz="1300">
                  <a:latin typeface="Times New Roman" pitchFamily="18" charset="0"/>
                  <a:cs typeface="Times New Roman" pitchFamily="18" charset="0"/>
                </a:endParaRPr>
              </a:p>
            </p:txBody>
          </p:sp>
          <p:cxnSp>
            <p:nvCxnSpPr>
              <p:cNvPr id="8219" name="AutoShape 11"/>
              <p:cNvCxnSpPr>
                <a:cxnSpLocks noChangeShapeType="1"/>
              </p:cNvCxnSpPr>
              <p:nvPr/>
            </p:nvCxnSpPr>
            <p:spPr bwMode="auto">
              <a:xfrm>
                <a:off x="5697" y="3013"/>
                <a:ext cx="0" cy="42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8220" name="Rectangle 12"/>
              <p:cNvSpPr>
                <a:spLocks noChangeArrowheads="1"/>
              </p:cNvSpPr>
              <p:nvPr/>
            </p:nvSpPr>
            <p:spPr bwMode="auto">
              <a:xfrm>
                <a:off x="3567" y="2146"/>
                <a:ext cx="4282" cy="819"/>
              </a:xfrm>
              <a:prstGeom prst="rect">
                <a:avLst/>
              </a:prstGeom>
              <a:solidFill>
                <a:srgbClr val="FFFFFF"/>
              </a:solidFill>
              <a:ln w="63500" cmpd="thickThin" algn="ctr">
                <a:solidFill>
                  <a:srgbClr val="C0504D"/>
                </a:solidFill>
                <a:miter lim="800000"/>
                <a:headEnd/>
                <a:tailEnd/>
              </a:ln>
            </p:spPr>
            <p:txBody>
              <a:bodyPr/>
              <a:lstStyle/>
              <a:p>
                <a:pPr algn="ctr">
                  <a:spcBef>
                    <a:spcPts val="600"/>
                  </a:spcBef>
                  <a:spcAft>
                    <a:spcPts val="1000"/>
                  </a:spcAft>
                </a:pPr>
                <a:r>
                  <a:rPr lang="en-US" altLang="en-US" sz="1300" b="1">
                    <a:latin typeface="Times New Roman" pitchFamily="18" charset="0"/>
                    <a:cs typeface="Times New Roman" pitchFamily="18" charset="0"/>
                  </a:rPr>
                  <a:t>Bể Biogas (B01.1/01.2/01.3) – 03 bể</a:t>
                </a:r>
                <a:endParaRPr lang="en-US" altLang="en-US" sz="1300">
                  <a:latin typeface="Times New Roman" pitchFamily="18" charset="0"/>
                  <a:cs typeface="Times New Roman" pitchFamily="18" charset="0"/>
                </a:endParaRPr>
              </a:p>
            </p:txBody>
          </p:sp>
          <p:cxnSp>
            <p:nvCxnSpPr>
              <p:cNvPr id="8221" name="AutoShape 13"/>
              <p:cNvCxnSpPr>
                <a:cxnSpLocks noChangeShapeType="1"/>
              </p:cNvCxnSpPr>
              <p:nvPr/>
            </p:nvCxnSpPr>
            <p:spPr bwMode="auto">
              <a:xfrm flipH="1">
                <a:off x="2236" y="7446"/>
                <a:ext cx="1284" cy="0"/>
              </a:xfrm>
              <a:prstGeom prst="straightConnector1">
                <a:avLst/>
              </a:prstGeom>
              <a:noFill/>
              <a:ln w="9525">
                <a:solidFill>
                  <a:srgbClr val="000000"/>
                </a:solidFill>
                <a:prstDash val="lgDashDotDot"/>
                <a:round/>
                <a:headEnd/>
                <a:tailEnd/>
              </a:ln>
              <a:extLst>
                <a:ext uri="{909E8E84-426E-40DD-AFC4-6F175D3DCCD1}">
                  <a14:hiddenFill xmlns:a14="http://schemas.microsoft.com/office/drawing/2010/main">
                    <a:noFill/>
                  </a14:hiddenFill>
                </a:ext>
              </a:extLst>
            </p:spPr>
          </p:cxnSp>
          <p:sp>
            <p:nvSpPr>
              <p:cNvPr id="8222" name="Rectangle 14"/>
              <p:cNvSpPr>
                <a:spLocks noChangeArrowheads="1"/>
              </p:cNvSpPr>
              <p:nvPr/>
            </p:nvSpPr>
            <p:spPr bwMode="auto">
              <a:xfrm>
                <a:off x="3519" y="13357"/>
                <a:ext cx="4315" cy="596"/>
              </a:xfrm>
              <a:prstGeom prst="rect">
                <a:avLst/>
              </a:prstGeom>
              <a:gradFill rotWithShape="0">
                <a:gsLst>
                  <a:gs pos="0">
                    <a:srgbClr val="C2D69B"/>
                  </a:gs>
                  <a:gs pos="50000">
                    <a:srgbClr val="9BBB59"/>
                  </a:gs>
                  <a:gs pos="100000">
                    <a:srgbClr val="C2D69B"/>
                  </a:gs>
                </a:gsLst>
                <a:lin ang="5400000" scaled="1"/>
              </a:gradFill>
              <a:ln w="12700">
                <a:solidFill>
                  <a:srgbClr val="9BBB59"/>
                </a:solidFill>
                <a:miter lim="800000"/>
                <a:headEnd/>
                <a:tailEnd/>
              </a:ln>
              <a:effectLst>
                <a:outerShdw dist="28398" dir="3806097" algn="ctr" rotWithShape="0">
                  <a:srgbClr val="4E6128"/>
                </a:outerShdw>
              </a:effectLst>
            </p:spPr>
            <p:txBody>
              <a:bodyPr/>
              <a:lstStyle/>
              <a:p>
                <a:pPr algn="ctr">
                  <a:spcBef>
                    <a:spcPts val="300"/>
                  </a:spcBef>
                  <a:spcAft>
                    <a:spcPts val="1000"/>
                  </a:spcAft>
                </a:pPr>
                <a:r>
                  <a:rPr lang="en-US" sz="1300" b="1">
                    <a:latin typeface="Times New Roman" pitchFamily="18" charset="0"/>
                    <a:cs typeface="Times New Roman" pitchFamily="18" charset="0"/>
                  </a:rPr>
                  <a:t>MÔI TRƯỜNG</a:t>
                </a:r>
              </a:p>
              <a:p>
                <a:endParaRPr lang="en-US" sz="1300">
                  <a:latin typeface="Times New Roman" pitchFamily="18" charset="0"/>
                  <a:cs typeface="Times New Roman" pitchFamily="18" charset="0"/>
                </a:endParaRPr>
              </a:p>
            </p:txBody>
          </p:sp>
          <p:cxnSp>
            <p:nvCxnSpPr>
              <p:cNvPr id="8223" name="AutoShape 15"/>
              <p:cNvCxnSpPr>
                <a:cxnSpLocks noChangeShapeType="1"/>
              </p:cNvCxnSpPr>
              <p:nvPr/>
            </p:nvCxnSpPr>
            <p:spPr bwMode="auto">
              <a:xfrm>
                <a:off x="5663" y="5576"/>
                <a:ext cx="1" cy="46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8224" name="Rectangle 16"/>
              <p:cNvSpPr>
                <a:spLocks noChangeArrowheads="1"/>
              </p:cNvSpPr>
              <p:nvPr/>
            </p:nvSpPr>
            <p:spPr bwMode="auto">
              <a:xfrm>
                <a:off x="3567" y="6071"/>
                <a:ext cx="4305" cy="609"/>
              </a:xfrm>
              <a:prstGeom prst="rect">
                <a:avLst/>
              </a:prstGeom>
              <a:gradFill rotWithShape="0">
                <a:gsLst>
                  <a:gs pos="0">
                    <a:srgbClr val="92CDDC"/>
                  </a:gs>
                  <a:gs pos="50000">
                    <a:srgbClr val="DAEEF3"/>
                  </a:gs>
                  <a:gs pos="100000">
                    <a:srgbClr val="92CDDC"/>
                  </a:gs>
                </a:gsLst>
                <a:lin ang="18900000" scaled="1"/>
              </a:gradFill>
              <a:ln w="12700" algn="ctr">
                <a:solidFill>
                  <a:srgbClr val="92CDDC"/>
                </a:solidFill>
                <a:miter lim="800000"/>
                <a:headEnd/>
                <a:tailEnd/>
              </a:ln>
              <a:effectLst>
                <a:outerShdw dist="28398" dir="3806097" algn="ctr" rotWithShape="0">
                  <a:srgbClr val="205867">
                    <a:alpha val="50000"/>
                  </a:srgbClr>
                </a:outerShdw>
              </a:effectLst>
            </p:spPr>
            <p:txBody>
              <a:bodyPr/>
              <a:lstStyle/>
              <a:p>
                <a:pPr algn="ctr">
                  <a:spcAft>
                    <a:spcPts val="1000"/>
                  </a:spcAft>
                </a:pPr>
                <a:r>
                  <a:rPr lang="en-US" sz="1300" b="1">
                    <a:latin typeface="Times New Roman" pitchFamily="18" charset="0"/>
                    <a:cs typeface="Times New Roman" pitchFamily="18" charset="0"/>
                  </a:rPr>
                  <a:t>Bể Aerotank 2.600m</a:t>
                </a:r>
                <a:r>
                  <a:rPr lang="en-US" sz="1300" b="1" baseline="30000">
                    <a:latin typeface="Times New Roman" pitchFamily="18" charset="0"/>
                    <a:cs typeface="Times New Roman" pitchFamily="18" charset="0"/>
                  </a:rPr>
                  <a:t>3 </a:t>
                </a:r>
                <a:r>
                  <a:rPr lang="vi-VN" sz="1300" b="1">
                    <a:latin typeface="Times New Roman" pitchFamily="18" charset="0"/>
                    <a:cs typeface="Times New Roman" pitchFamily="18" charset="0"/>
                  </a:rPr>
                  <a:t>(B0</a:t>
                </a:r>
                <a:r>
                  <a:rPr lang="en-US" sz="1300" b="1">
                    <a:latin typeface="Times New Roman" pitchFamily="18" charset="0"/>
                    <a:cs typeface="Times New Roman" pitchFamily="18" charset="0"/>
                  </a:rPr>
                  <a:t>5</a:t>
                </a:r>
                <a:r>
                  <a:rPr lang="vi-VN" sz="1300" b="1">
                    <a:latin typeface="Times New Roman" pitchFamily="18" charset="0"/>
                    <a:cs typeface="Times New Roman" pitchFamily="18" charset="0"/>
                  </a:rPr>
                  <a:t>)</a:t>
                </a:r>
                <a:endParaRPr lang="en-US" sz="1300">
                  <a:latin typeface="Times New Roman" pitchFamily="18" charset="0"/>
                  <a:cs typeface="Times New Roman" pitchFamily="18" charset="0"/>
                </a:endParaRPr>
              </a:p>
            </p:txBody>
          </p:sp>
          <p:cxnSp>
            <p:nvCxnSpPr>
              <p:cNvPr id="8225" name="AutoShape 17"/>
              <p:cNvCxnSpPr>
                <a:cxnSpLocks noChangeShapeType="1"/>
              </p:cNvCxnSpPr>
              <p:nvPr/>
            </p:nvCxnSpPr>
            <p:spPr bwMode="auto">
              <a:xfrm>
                <a:off x="5649" y="7816"/>
                <a:ext cx="0" cy="54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8226" name="Rectangle 18"/>
              <p:cNvSpPr>
                <a:spLocks noChangeArrowheads="1"/>
              </p:cNvSpPr>
              <p:nvPr/>
            </p:nvSpPr>
            <p:spPr bwMode="auto">
              <a:xfrm>
                <a:off x="3545" y="9361"/>
                <a:ext cx="4304" cy="959"/>
              </a:xfrm>
              <a:prstGeom prst="rect">
                <a:avLst/>
              </a:prstGeom>
              <a:solidFill>
                <a:srgbClr val="FFFFFF"/>
              </a:solidFill>
              <a:ln w="63500" cmpd="thickThin" algn="ctr">
                <a:solidFill>
                  <a:srgbClr val="C0504D"/>
                </a:solidFill>
                <a:miter lim="800000"/>
                <a:headEnd/>
                <a:tailEnd/>
              </a:ln>
            </p:spPr>
            <p:txBody>
              <a:bodyPr/>
              <a:lstStyle/>
              <a:p>
                <a:pPr algn="ctr">
                  <a:spcAft>
                    <a:spcPts val="1000"/>
                  </a:spcAft>
                </a:pPr>
                <a:r>
                  <a:rPr lang="en-US" altLang="en-US" sz="1300" b="1" dirty="0">
                    <a:latin typeface="Times New Roman" pitchFamily="18" charset="0"/>
                    <a:cs typeface="Times New Roman" pitchFamily="18" charset="0"/>
                  </a:rPr>
                  <a:t>Hồ </a:t>
                </a:r>
                <a:r>
                  <a:rPr lang="en-US" altLang="en-US" sz="1300" b="1" dirty="0" err="1">
                    <a:latin typeface="Times New Roman" pitchFamily="18" charset="0"/>
                    <a:cs typeface="Times New Roman" pitchFamily="18" charset="0"/>
                  </a:rPr>
                  <a:t>chứa</a:t>
                </a:r>
                <a:r>
                  <a:rPr lang="en-US" altLang="en-US" sz="1300" b="1" dirty="0">
                    <a:latin typeface="Times New Roman" pitchFamily="18" charset="0"/>
                    <a:cs typeface="Times New Roman" pitchFamily="18" charset="0"/>
                  </a:rPr>
                  <a:t> 50.000m</a:t>
                </a:r>
                <a:r>
                  <a:rPr lang="en-US" altLang="en-US" sz="1300" b="1" baseline="30000" dirty="0">
                    <a:latin typeface="Times New Roman" pitchFamily="18" charset="0"/>
                    <a:cs typeface="Times New Roman" pitchFamily="18" charset="0"/>
                  </a:rPr>
                  <a:t>3 </a:t>
                </a:r>
                <a:r>
                  <a:rPr lang="vi-VN" altLang="en-US" sz="1300" b="1" dirty="0">
                    <a:latin typeface="Times New Roman" pitchFamily="18" charset="0"/>
                    <a:cs typeface="Times New Roman" pitchFamily="18" charset="0"/>
                  </a:rPr>
                  <a:t>(B0</a:t>
                </a:r>
                <a:r>
                  <a:rPr lang="en-US" altLang="en-US" sz="1300" b="1" dirty="0">
                    <a:latin typeface="Times New Roman" pitchFamily="18" charset="0"/>
                    <a:cs typeface="Times New Roman" pitchFamily="18" charset="0"/>
                  </a:rPr>
                  <a:t>8</a:t>
                </a:r>
                <a:r>
                  <a:rPr lang="vi-VN" altLang="en-US" sz="1300" b="1" dirty="0">
                    <a:latin typeface="Times New Roman" pitchFamily="18" charset="0"/>
                    <a:cs typeface="Times New Roman" pitchFamily="18" charset="0"/>
                  </a:rPr>
                  <a:t>)</a:t>
                </a:r>
                <a:endParaRPr lang="en-US" altLang="en-US" sz="1300" dirty="0">
                  <a:latin typeface="Times New Roman" pitchFamily="18" charset="0"/>
                  <a:cs typeface="Times New Roman" pitchFamily="18" charset="0"/>
                </a:endParaRPr>
              </a:p>
            </p:txBody>
          </p:sp>
          <p:cxnSp>
            <p:nvCxnSpPr>
              <p:cNvPr id="8227" name="AutoShape 19"/>
              <p:cNvCxnSpPr>
                <a:cxnSpLocks noChangeShapeType="1"/>
              </p:cNvCxnSpPr>
              <p:nvPr/>
            </p:nvCxnSpPr>
            <p:spPr bwMode="auto">
              <a:xfrm>
                <a:off x="5642" y="10303"/>
                <a:ext cx="0" cy="92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8228" name="AutoShape 20"/>
              <p:cNvCxnSpPr>
                <a:cxnSpLocks noChangeShapeType="1"/>
              </p:cNvCxnSpPr>
              <p:nvPr/>
            </p:nvCxnSpPr>
            <p:spPr bwMode="auto">
              <a:xfrm>
                <a:off x="5658" y="11809"/>
                <a:ext cx="0" cy="45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8229" name="Rectangle 21"/>
              <p:cNvSpPr>
                <a:spLocks noChangeArrowheads="1"/>
              </p:cNvSpPr>
              <p:nvPr/>
            </p:nvSpPr>
            <p:spPr bwMode="auto">
              <a:xfrm>
                <a:off x="3519" y="11266"/>
                <a:ext cx="4293" cy="511"/>
              </a:xfrm>
              <a:prstGeom prst="rect">
                <a:avLst/>
              </a:prstGeom>
              <a:gradFill rotWithShape="0">
                <a:gsLst>
                  <a:gs pos="0">
                    <a:srgbClr val="92CDDC"/>
                  </a:gs>
                  <a:gs pos="50000">
                    <a:srgbClr val="DAEEF3"/>
                  </a:gs>
                  <a:gs pos="100000">
                    <a:srgbClr val="92CDDC"/>
                  </a:gs>
                </a:gsLst>
                <a:lin ang="18900000" scaled="1"/>
              </a:gradFill>
              <a:ln w="12700">
                <a:solidFill>
                  <a:srgbClr val="92CDDC"/>
                </a:solidFill>
                <a:miter lim="800000"/>
                <a:headEnd/>
                <a:tailEnd/>
              </a:ln>
              <a:effectLst>
                <a:outerShdw dist="28398" dir="3806097" algn="ctr" rotWithShape="0">
                  <a:srgbClr val="205867">
                    <a:alpha val="50000"/>
                  </a:srgbClr>
                </a:outerShdw>
              </a:effectLst>
            </p:spPr>
            <p:txBody>
              <a:bodyPr/>
              <a:lstStyle/>
              <a:p>
                <a:pPr algn="ctr">
                  <a:spcAft>
                    <a:spcPts val="1000"/>
                  </a:spcAft>
                </a:pPr>
                <a:r>
                  <a:rPr lang="en-US" sz="1300" b="1">
                    <a:latin typeface="Times New Roman" pitchFamily="18" charset="0"/>
                    <a:cs typeface="Times New Roman" pitchFamily="18" charset="0"/>
                  </a:rPr>
                  <a:t>Bể Lọc áp lực (B9)</a:t>
                </a:r>
                <a:endParaRPr lang="en-US" sz="1300">
                  <a:latin typeface="Times New Roman" pitchFamily="18" charset="0"/>
                  <a:cs typeface="Times New Roman" pitchFamily="18" charset="0"/>
                </a:endParaRPr>
              </a:p>
            </p:txBody>
          </p:sp>
          <p:cxnSp>
            <p:nvCxnSpPr>
              <p:cNvPr id="8230" name="AutoShape 22"/>
              <p:cNvCxnSpPr>
                <a:cxnSpLocks noChangeShapeType="1"/>
              </p:cNvCxnSpPr>
              <p:nvPr/>
            </p:nvCxnSpPr>
            <p:spPr bwMode="auto">
              <a:xfrm>
                <a:off x="2219" y="6414"/>
                <a:ext cx="1360" cy="0"/>
              </a:xfrm>
              <a:prstGeom prst="straightConnector1">
                <a:avLst/>
              </a:prstGeom>
              <a:noFill/>
              <a:ln w="9525">
                <a:solidFill>
                  <a:srgbClr val="000000"/>
                </a:solidFill>
                <a:prstDash val="lgDashDotDot"/>
                <a:round/>
                <a:headEnd/>
                <a:tailEnd type="triangle" w="med" len="lg"/>
              </a:ln>
              <a:extLst>
                <a:ext uri="{909E8E84-426E-40DD-AFC4-6F175D3DCCD1}">
                  <a14:hiddenFill xmlns:a14="http://schemas.microsoft.com/office/drawing/2010/main">
                    <a:noFill/>
                  </a14:hiddenFill>
                </a:ext>
              </a:extLst>
            </p:spPr>
          </p:cxnSp>
          <p:grpSp>
            <p:nvGrpSpPr>
              <p:cNvPr id="4" name="Group 23"/>
              <p:cNvGrpSpPr>
                <a:grpSpLocks/>
              </p:cNvGrpSpPr>
              <p:nvPr/>
            </p:nvGrpSpPr>
            <p:grpSpPr bwMode="auto">
              <a:xfrm flipH="1">
                <a:off x="5458" y="10560"/>
                <a:ext cx="369" cy="325"/>
                <a:chOff x="7020" y="2125"/>
                <a:chExt cx="360" cy="361"/>
              </a:xfrm>
            </p:grpSpPr>
            <p:sp>
              <p:nvSpPr>
                <p:cNvPr id="8245" name="Oval 24"/>
                <p:cNvSpPr>
                  <a:spLocks noChangeArrowheads="1"/>
                </p:cNvSpPr>
                <p:nvPr/>
              </p:nvSpPr>
              <p:spPr bwMode="auto">
                <a:xfrm>
                  <a:off x="7020" y="2125"/>
                  <a:ext cx="360" cy="361"/>
                </a:xfrm>
                <a:prstGeom prst="ellipse">
                  <a:avLst/>
                </a:prstGeom>
                <a:solidFill>
                  <a:srgbClr val="FFFFFF"/>
                </a:solidFill>
                <a:ln w="9525">
                  <a:solidFill>
                    <a:srgbClr val="000000"/>
                  </a:solidFill>
                  <a:round/>
                  <a:headEnd/>
                  <a:tailEnd/>
                </a:ln>
              </p:spPr>
              <p:txBody>
                <a:bodyPr/>
                <a:lstStyle/>
                <a:p>
                  <a:endParaRPr lang="en-US" altLang="en-US" sz="1300">
                    <a:latin typeface="Times New Roman" pitchFamily="18" charset="0"/>
                    <a:cs typeface="Times New Roman" pitchFamily="18" charset="0"/>
                  </a:endParaRPr>
                </a:p>
              </p:txBody>
            </p:sp>
            <p:sp>
              <p:nvSpPr>
                <p:cNvPr id="8246" name="AutoShape 25"/>
                <p:cNvSpPr>
                  <a:spLocks noChangeArrowheads="1"/>
                </p:cNvSpPr>
                <p:nvPr/>
              </p:nvSpPr>
              <p:spPr bwMode="auto">
                <a:xfrm>
                  <a:off x="7020" y="2276"/>
                  <a:ext cx="360" cy="180"/>
                </a:xfrm>
                <a:prstGeom prst="flowChartMerge">
                  <a:avLst/>
                </a:prstGeom>
                <a:solidFill>
                  <a:srgbClr val="000000"/>
                </a:solidFill>
                <a:ln w="9525">
                  <a:solidFill>
                    <a:srgbClr val="000000"/>
                  </a:solidFill>
                  <a:miter lim="800000"/>
                  <a:headEnd/>
                  <a:tailEnd/>
                </a:ln>
              </p:spPr>
              <p:txBody>
                <a:bodyPr/>
                <a:lstStyle/>
                <a:p>
                  <a:endParaRPr lang="en-US" altLang="en-US" sz="1300">
                    <a:latin typeface="Times New Roman" pitchFamily="18" charset="0"/>
                    <a:cs typeface="Times New Roman" pitchFamily="18" charset="0"/>
                  </a:endParaRPr>
                </a:p>
              </p:txBody>
            </p:sp>
          </p:grpSp>
          <p:cxnSp>
            <p:nvCxnSpPr>
              <p:cNvPr id="8232" name="AutoShape 26"/>
              <p:cNvCxnSpPr>
                <a:cxnSpLocks noChangeShapeType="1"/>
              </p:cNvCxnSpPr>
              <p:nvPr/>
            </p:nvCxnSpPr>
            <p:spPr bwMode="auto">
              <a:xfrm flipH="1">
                <a:off x="7888" y="6413"/>
                <a:ext cx="922" cy="0"/>
              </a:xfrm>
              <a:prstGeom prst="straightConnector1">
                <a:avLst/>
              </a:prstGeom>
              <a:noFill/>
              <a:ln w="9525">
                <a:solidFill>
                  <a:srgbClr val="000000"/>
                </a:solidFill>
                <a:prstDash val="lgDash"/>
                <a:round/>
                <a:headEnd/>
                <a:tailEnd type="triangle" w="med" len="med"/>
              </a:ln>
              <a:extLst>
                <a:ext uri="{909E8E84-426E-40DD-AFC4-6F175D3DCCD1}">
                  <a14:hiddenFill xmlns:a14="http://schemas.microsoft.com/office/drawing/2010/main">
                    <a:noFill/>
                  </a14:hiddenFill>
                </a:ext>
              </a:extLst>
            </p:spPr>
          </p:cxnSp>
          <p:cxnSp>
            <p:nvCxnSpPr>
              <p:cNvPr id="8233" name="AutoShape 27"/>
              <p:cNvCxnSpPr>
                <a:cxnSpLocks noChangeShapeType="1"/>
              </p:cNvCxnSpPr>
              <p:nvPr/>
            </p:nvCxnSpPr>
            <p:spPr bwMode="auto">
              <a:xfrm flipH="1">
                <a:off x="2212" y="7719"/>
                <a:ext cx="1327" cy="0"/>
              </a:xfrm>
              <a:prstGeom prst="straightConnector1">
                <a:avLst/>
              </a:prstGeom>
              <a:noFill/>
              <a:ln w="9525">
                <a:solidFill>
                  <a:srgbClr val="000000"/>
                </a:solidFill>
                <a:prstDash val="lgDashDotDot"/>
                <a:round/>
                <a:headEnd/>
                <a:tailEnd/>
              </a:ln>
              <a:extLst>
                <a:ext uri="{909E8E84-426E-40DD-AFC4-6F175D3DCCD1}">
                  <a14:hiddenFill xmlns:a14="http://schemas.microsoft.com/office/drawing/2010/main">
                    <a:noFill/>
                  </a14:hiddenFill>
                </a:ext>
              </a:extLst>
            </p:spPr>
          </p:cxnSp>
          <p:cxnSp>
            <p:nvCxnSpPr>
              <p:cNvPr id="8234" name="AutoShape 28"/>
              <p:cNvCxnSpPr>
                <a:cxnSpLocks noChangeShapeType="1"/>
              </p:cNvCxnSpPr>
              <p:nvPr/>
            </p:nvCxnSpPr>
            <p:spPr bwMode="auto">
              <a:xfrm flipH="1">
                <a:off x="2167" y="11496"/>
                <a:ext cx="1327" cy="1"/>
              </a:xfrm>
              <a:prstGeom prst="straightConnector1">
                <a:avLst/>
              </a:prstGeom>
              <a:noFill/>
              <a:ln w="9525">
                <a:solidFill>
                  <a:srgbClr val="000000"/>
                </a:solidFill>
                <a:prstDash val="lgDashDotDot"/>
                <a:round/>
                <a:headEnd/>
                <a:tailEnd/>
              </a:ln>
              <a:extLst>
                <a:ext uri="{909E8E84-426E-40DD-AFC4-6F175D3DCCD1}">
                  <a14:hiddenFill xmlns:a14="http://schemas.microsoft.com/office/drawing/2010/main">
                    <a:noFill/>
                  </a14:hiddenFill>
                </a:ext>
              </a:extLst>
            </p:spPr>
          </p:cxnSp>
          <p:cxnSp>
            <p:nvCxnSpPr>
              <p:cNvPr id="8235" name="AutoShape 29"/>
              <p:cNvCxnSpPr>
                <a:cxnSpLocks noChangeShapeType="1"/>
              </p:cNvCxnSpPr>
              <p:nvPr/>
            </p:nvCxnSpPr>
            <p:spPr bwMode="auto">
              <a:xfrm>
                <a:off x="2202" y="7719"/>
                <a:ext cx="0" cy="1688"/>
              </a:xfrm>
              <a:prstGeom prst="straightConnector1">
                <a:avLst/>
              </a:prstGeom>
              <a:noFill/>
              <a:ln w="9525">
                <a:solidFill>
                  <a:srgbClr val="000000"/>
                </a:solidFill>
                <a:prstDash val="lgDashDotDot"/>
                <a:round/>
                <a:headEnd/>
                <a:tailEnd type="triangle" w="med" len="lg"/>
              </a:ln>
              <a:extLst>
                <a:ext uri="{909E8E84-426E-40DD-AFC4-6F175D3DCCD1}">
                  <a14:hiddenFill xmlns:a14="http://schemas.microsoft.com/office/drawing/2010/main">
                    <a:noFill/>
                  </a14:hiddenFill>
                </a:ext>
              </a:extLst>
            </p:spPr>
          </p:cxnSp>
          <p:cxnSp>
            <p:nvCxnSpPr>
              <p:cNvPr id="8236" name="AutoShape 30"/>
              <p:cNvCxnSpPr>
                <a:cxnSpLocks noChangeShapeType="1"/>
              </p:cNvCxnSpPr>
              <p:nvPr/>
            </p:nvCxnSpPr>
            <p:spPr bwMode="auto">
              <a:xfrm flipV="1">
                <a:off x="2167" y="10270"/>
                <a:ext cx="1" cy="1225"/>
              </a:xfrm>
              <a:prstGeom prst="straightConnector1">
                <a:avLst/>
              </a:prstGeom>
              <a:noFill/>
              <a:ln w="9525">
                <a:solidFill>
                  <a:srgbClr val="000000"/>
                </a:solidFill>
                <a:prstDash val="lgDashDotDot"/>
                <a:round/>
                <a:headEnd/>
                <a:tailEnd type="triangle" w="med" len="lg"/>
              </a:ln>
              <a:extLst>
                <a:ext uri="{909E8E84-426E-40DD-AFC4-6F175D3DCCD1}">
                  <a14:hiddenFill xmlns:a14="http://schemas.microsoft.com/office/drawing/2010/main">
                    <a:noFill/>
                  </a14:hiddenFill>
                </a:ext>
              </a:extLst>
            </p:spPr>
          </p:cxnSp>
          <p:sp>
            <p:nvSpPr>
              <p:cNvPr id="8237" name="Rectangle 31"/>
              <p:cNvSpPr>
                <a:spLocks noChangeArrowheads="1"/>
              </p:cNvSpPr>
              <p:nvPr/>
            </p:nvSpPr>
            <p:spPr bwMode="auto">
              <a:xfrm>
                <a:off x="3529" y="8416"/>
                <a:ext cx="4290" cy="511"/>
              </a:xfrm>
              <a:prstGeom prst="rect">
                <a:avLst/>
              </a:prstGeom>
              <a:gradFill rotWithShape="0">
                <a:gsLst>
                  <a:gs pos="0">
                    <a:srgbClr val="92CDDC"/>
                  </a:gs>
                  <a:gs pos="50000">
                    <a:srgbClr val="DAEEF3"/>
                  </a:gs>
                  <a:gs pos="100000">
                    <a:srgbClr val="92CDDC"/>
                  </a:gs>
                </a:gsLst>
                <a:lin ang="18900000" scaled="1"/>
              </a:gradFill>
              <a:ln w="12700">
                <a:solidFill>
                  <a:srgbClr val="92CDDC"/>
                </a:solidFill>
                <a:miter lim="800000"/>
                <a:headEnd/>
                <a:tailEnd/>
              </a:ln>
              <a:effectLst>
                <a:outerShdw dist="28398" dir="3806097" algn="ctr" rotWithShape="0">
                  <a:srgbClr val="205867">
                    <a:alpha val="50000"/>
                  </a:srgbClr>
                </a:outerShdw>
              </a:effectLst>
            </p:spPr>
            <p:txBody>
              <a:bodyPr/>
              <a:lstStyle/>
              <a:p>
                <a:pPr algn="ctr">
                  <a:spcAft>
                    <a:spcPts val="1000"/>
                  </a:spcAft>
                </a:pPr>
                <a:r>
                  <a:rPr lang="en-US" sz="1300" b="1">
                    <a:latin typeface="Times New Roman" pitchFamily="18" charset="0"/>
                    <a:cs typeface="Times New Roman" pitchFamily="18" charset="0"/>
                  </a:rPr>
                  <a:t>Bể Lọc Sinh Học (B07)</a:t>
                </a:r>
                <a:endParaRPr lang="en-US" sz="1300">
                  <a:latin typeface="Times New Roman" pitchFamily="18" charset="0"/>
                  <a:cs typeface="Times New Roman" pitchFamily="18" charset="0"/>
                </a:endParaRPr>
              </a:p>
            </p:txBody>
          </p:sp>
          <p:cxnSp>
            <p:nvCxnSpPr>
              <p:cNvPr id="8238" name="AutoShape 32"/>
              <p:cNvCxnSpPr>
                <a:cxnSpLocks noChangeShapeType="1"/>
              </p:cNvCxnSpPr>
              <p:nvPr/>
            </p:nvCxnSpPr>
            <p:spPr bwMode="auto">
              <a:xfrm>
                <a:off x="5642" y="8980"/>
                <a:ext cx="0" cy="41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8239" name="AutoShape 33"/>
              <p:cNvCxnSpPr>
                <a:cxnSpLocks noChangeShapeType="1"/>
              </p:cNvCxnSpPr>
              <p:nvPr/>
            </p:nvCxnSpPr>
            <p:spPr bwMode="auto">
              <a:xfrm>
                <a:off x="5644" y="12870"/>
                <a:ext cx="0" cy="45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8240" name="Rectangle 34"/>
              <p:cNvSpPr>
                <a:spLocks noChangeArrowheads="1"/>
              </p:cNvSpPr>
              <p:nvPr/>
            </p:nvSpPr>
            <p:spPr bwMode="auto">
              <a:xfrm>
                <a:off x="3597" y="12297"/>
                <a:ext cx="4290" cy="511"/>
              </a:xfrm>
              <a:prstGeom prst="rect">
                <a:avLst/>
              </a:prstGeom>
              <a:gradFill rotWithShape="0">
                <a:gsLst>
                  <a:gs pos="0">
                    <a:srgbClr val="92CDDC"/>
                  </a:gs>
                  <a:gs pos="50000">
                    <a:srgbClr val="DAEEF3"/>
                  </a:gs>
                  <a:gs pos="100000">
                    <a:srgbClr val="92CDDC"/>
                  </a:gs>
                </a:gsLst>
                <a:lin ang="18900000" scaled="1"/>
              </a:gradFill>
              <a:ln w="12700">
                <a:solidFill>
                  <a:srgbClr val="92CDDC"/>
                </a:solidFill>
                <a:miter lim="800000"/>
                <a:headEnd/>
                <a:tailEnd/>
              </a:ln>
              <a:effectLst>
                <a:outerShdw dist="28398" dir="3806097" algn="ctr" rotWithShape="0">
                  <a:srgbClr val="205867">
                    <a:alpha val="50000"/>
                  </a:srgbClr>
                </a:outerShdw>
              </a:effectLst>
            </p:spPr>
            <p:txBody>
              <a:bodyPr/>
              <a:lstStyle/>
              <a:p>
                <a:pPr algn="ctr">
                  <a:spcAft>
                    <a:spcPts val="1000"/>
                  </a:spcAft>
                </a:pPr>
                <a:r>
                  <a:rPr lang="en-US" sz="1300" b="1">
                    <a:latin typeface="Times New Roman" pitchFamily="18" charset="0"/>
                    <a:cs typeface="Times New Roman" pitchFamily="18" charset="0"/>
                  </a:rPr>
                  <a:t>Bể Khử Trùng (B10)</a:t>
                </a:r>
                <a:endParaRPr lang="en-US" sz="1300">
                  <a:latin typeface="Times New Roman" pitchFamily="18" charset="0"/>
                  <a:cs typeface="Times New Roman" pitchFamily="18" charset="0"/>
                </a:endParaRPr>
              </a:p>
            </p:txBody>
          </p:sp>
          <p:sp>
            <p:nvSpPr>
              <p:cNvPr id="8241" name="AutoShape 35"/>
              <p:cNvSpPr>
                <a:spLocks noChangeArrowheads="1"/>
              </p:cNvSpPr>
              <p:nvPr/>
            </p:nvSpPr>
            <p:spPr bwMode="auto">
              <a:xfrm>
                <a:off x="1279" y="12061"/>
                <a:ext cx="1674" cy="937"/>
              </a:xfrm>
              <a:prstGeom prst="roundRect">
                <a:avLst>
                  <a:gd name="adj" fmla="val 16667"/>
                </a:avLst>
              </a:prstGeom>
              <a:solidFill>
                <a:srgbClr val="FFFFFF"/>
              </a:solidFill>
              <a:ln w="12700">
                <a:solidFill>
                  <a:srgbClr val="4BACC6"/>
                </a:solidFill>
                <a:prstDash val="dash"/>
                <a:round/>
                <a:headEnd/>
                <a:tailEnd/>
              </a:ln>
            </p:spPr>
            <p:txBody>
              <a:bodyPr/>
              <a:lstStyle/>
              <a:p>
                <a:pPr algn="ctr">
                  <a:spcBef>
                    <a:spcPts val="300"/>
                  </a:spcBef>
                  <a:spcAft>
                    <a:spcPts val="1000"/>
                  </a:spcAft>
                </a:pPr>
                <a:r>
                  <a:rPr lang="en-US" altLang="en-US" sz="1300" b="1">
                    <a:solidFill>
                      <a:srgbClr val="3366FF"/>
                    </a:solidFill>
                    <a:latin typeface="Times New Roman" pitchFamily="18" charset="0"/>
                    <a:cs typeface="Times New Roman" pitchFamily="18" charset="0"/>
                  </a:rPr>
                  <a:t>Dung dịch Clo</a:t>
                </a:r>
              </a:p>
              <a:p>
                <a:endParaRPr lang="en-US" altLang="en-US" sz="1300">
                  <a:latin typeface="Times New Roman" pitchFamily="18" charset="0"/>
                  <a:cs typeface="Times New Roman" pitchFamily="18" charset="0"/>
                </a:endParaRPr>
              </a:p>
            </p:txBody>
          </p:sp>
          <p:cxnSp>
            <p:nvCxnSpPr>
              <p:cNvPr id="8242" name="AutoShape 36"/>
              <p:cNvCxnSpPr>
                <a:cxnSpLocks noChangeShapeType="1"/>
              </p:cNvCxnSpPr>
              <p:nvPr/>
            </p:nvCxnSpPr>
            <p:spPr bwMode="auto">
              <a:xfrm>
                <a:off x="2972" y="12544"/>
                <a:ext cx="624"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8243" name="AutoShape 37"/>
              <p:cNvCxnSpPr>
                <a:cxnSpLocks noChangeShapeType="1"/>
              </p:cNvCxnSpPr>
              <p:nvPr/>
            </p:nvCxnSpPr>
            <p:spPr bwMode="auto">
              <a:xfrm>
                <a:off x="7888" y="9848"/>
                <a:ext cx="718"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8244" name="Rectangle 38"/>
              <p:cNvSpPr>
                <a:spLocks noChangeArrowheads="1"/>
              </p:cNvSpPr>
              <p:nvPr/>
            </p:nvSpPr>
            <p:spPr bwMode="auto">
              <a:xfrm>
                <a:off x="8607" y="9553"/>
                <a:ext cx="2665" cy="599"/>
              </a:xfrm>
              <a:prstGeom prst="rect">
                <a:avLst/>
              </a:prstGeom>
              <a:gradFill rotWithShape="0">
                <a:gsLst>
                  <a:gs pos="0">
                    <a:srgbClr val="C2D69B"/>
                  </a:gs>
                  <a:gs pos="50000">
                    <a:srgbClr val="9BBB59"/>
                  </a:gs>
                  <a:gs pos="100000">
                    <a:srgbClr val="C2D69B"/>
                  </a:gs>
                </a:gsLst>
                <a:lin ang="5400000" scaled="1"/>
              </a:gradFill>
              <a:ln w="12700">
                <a:solidFill>
                  <a:srgbClr val="9BBB59"/>
                </a:solidFill>
                <a:miter lim="800000"/>
                <a:headEnd/>
                <a:tailEnd/>
              </a:ln>
              <a:effectLst>
                <a:outerShdw dist="28398" dir="3806097" algn="ctr" rotWithShape="0">
                  <a:srgbClr val="4E6128"/>
                </a:outerShdw>
              </a:effectLst>
            </p:spPr>
            <p:txBody>
              <a:bodyPr/>
              <a:lstStyle/>
              <a:p>
                <a:pPr algn="ctr">
                  <a:spcBef>
                    <a:spcPts val="300"/>
                  </a:spcBef>
                  <a:spcAft>
                    <a:spcPts val="1000"/>
                  </a:spcAft>
                </a:pPr>
                <a:r>
                  <a:rPr lang="en-US" sz="1300" b="1">
                    <a:latin typeface="Times New Roman" pitchFamily="18" charset="0"/>
                    <a:cs typeface="Times New Roman" pitchFamily="18" charset="0"/>
                  </a:rPr>
                  <a:t>TƯỚI TIÊU</a:t>
                </a:r>
              </a:p>
              <a:p>
                <a:endParaRPr lang="en-US" sz="1300">
                  <a:latin typeface="Times New Roman" pitchFamily="18" charset="0"/>
                  <a:cs typeface="Times New Roman" pitchFamily="18" charset="0"/>
                </a:endParaRPr>
              </a:p>
            </p:txBody>
          </p:sp>
        </p:grpSp>
        <p:sp>
          <p:nvSpPr>
            <p:cNvPr id="8210" name="Rectangle 39"/>
            <p:cNvSpPr>
              <a:spLocks noChangeArrowheads="1"/>
            </p:cNvSpPr>
            <p:nvPr/>
          </p:nvSpPr>
          <p:spPr bwMode="auto">
            <a:xfrm>
              <a:off x="1600200" y="4191001"/>
              <a:ext cx="1196911" cy="519113"/>
            </a:xfrm>
            <a:prstGeom prst="rect">
              <a:avLst/>
            </a:prstGeom>
            <a:gradFill rotWithShape="0">
              <a:gsLst>
                <a:gs pos="0">
                  <a:srgbClr val="92CDDC"/>
                </a:gs>
                <a:gs pos="50000">
                  <a:srgbClr val="DAEEF3"/>
                </a:gs>
                <a:gs pos="100000">
                  <a:srgbClr val="92CDDC"/>
                </a:gs>
              </a:gsLst>
              <a:lin ang="18900000" scaled="1"/>
            </a:gradFill>
            <a:ln w="12700">
              <a:solidFill>
                <a:srgbClr val="92CDDC"/>
              </a:solidFill>
              <a:miter lim="800000"/>
              <a:headEnd/>
              <a:tailEnd/>
            </a:ln>
            <a:effectLst>
              <a:outerShdw dist="28398" dir="3806097" algn="ctr" rotWithShape="0">
                <a:srgbClr val="205867">
                  <a:alpha val="50000"/>
                </a:srgbClr>
              </a:outerShdw>
            </a:effectLst>
          </p:spPr>
          <p:txBody>
            <a:bodyPr/>
            <a:lstStyle/>
            <a:p>
              <a:pPr algn="ctr">
                <a:spcAft>
                  <a:spcPts val="1000"/>
                </a:spcAft>
              </a:pPr>
              <a:r>
                <a:rPr lang="en-US" sz="1300" b="1" dirty="0" err="1">
                  <a:latin typeface="Times New Roman" pitchFamily="18" charset="0"/>
                  <a:cs typeface="Times New Roman" pitchFamily="18" charset="0"/>
                </a:rPr>
                <a:t>Hố</a:t>
              </a:r>
              <a:r>
                <a:rPr lang="en-US" sz="1300" b="1" dirty="0">
                  <a:latin typeface="Times New Roman" pitchFamily="18" charset="0"/>
                  <a:cs typeface="Times New Roman" pitchFamily="18" charset="0"/>
                </a:rPr>
                <a:t> </a:t>
              </a:r>
              <a:r>
                <a:rPr lang="en-US" sz="1300" b="1" dirty="0" err="1">
                  <a:latin typeface="Times New Roman" pitchFamily="18" charset="0"/>
                  <a:cs typeface="Times New Roman" pitchFamily="18" charset="0"/>
                </a:rPr>
                <a:t>chứa</a:t>
              </a:r>
              <a:r>
                <a:rPr lang="en-US" sz="1300" b="1" dirty="0">
                  <a:latin typeface="Times New Roman" pitchFamily="18" charset="0"/>
                  <a:cs typeface="Times New Roman" pitchFamily="18" charset="0"/>
                </a:rPr>
                <a:t> </a:t>
              </a:r>
              <a:r>
                <a:rPr lang="en-US" sz="1300" b="1" dirty="0" err="1">
                  <a:latin typeface="Times New Roman" pitchFamily="18" charset="0"/>
                  <a:cs typeface="Times New Roman" pitchFamily="18" charset="0"/>
                </a:rPr>
                <a:t>bùn</a:t>
              </a:r>
              <a:r>
                <a:rPr lang="en-US" sz="1300" b="1" dirty="0">
                  <a:latin typeface="Times New Roman" pitchFamily="18" charset="0"/>
                  <a:cs typeface="Times New Roman" pitchFamily="18" charset="0"/>
                </a:rPr>
                <a:t> </a:t>
              </a:r>
              <a:r>
                <a:rPr lang="en-US" sz="1300" b="1" dirty="0" err="1">
                  <a:latin typeface="Times New Roman" pitchFamily="18" charset="0"/>
                  <a:cs typeface="Times New Roman" pitchFamily="18" charset="0"/>
                </a:rPr>
                <a:t>dư</a:t>
              </a:r>
              <a:endParaRPr lang="en-US" sz="1300" dirty="0">
                <a:latin typeface="Times New Roman" pitchFamily="18" charset="0"/>
                <a:cs typeface="Times New Roman" pitchFamily="18" charset="0"/>
              </a:endParaRPr>
            </a:p>
          </p:txBody>
        </p:sp>
      </p:grpSp>
      <p:sp>
        <p:nvSpPr>
          <p:cNvPr id="120" name="Rectangle 119"/>
          <p:cNvSpPr/>
          <p:nvPr/>
        </p:nvSpPr>
        <p:spPr>
          <a:xfrm>
            <a:off x="147638" y="128587"/>
            <a:ext cx="2743200" cy="101566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b="1" dirty="0">
                <a:solidFill>
                  <a:srgbClr val="FF0000"/>
                </a:solidFill>
                <a:latin typeface="Times New Roman" pitchFamily="18" charset="0"/>
                <a:cs typeface="Times New Roman" pitchFamily="18" charset="0"/>
              </a:rPr>
              <a:t>SƠ ĐỒ CÔNG NGHỆ HỆ THỐNG XỬ LÝ NƯỚC THẢI BIOGAS  </a:t>
            </a:r>
          </a:p>
          <a:p>
            <a:pPr algn="ctr">
              <a:defRPr/>
            </a:pPr>
            <a:r>
              <a:rPr lang="en-US" b="1" dirty="0">
                <a:solidFill>
                  <a:srgbClr val="FF0000"/>
                </a:solidFill>
                <a:latin typeface="Times New Roman" pitchFamily="18" charset="0"/>
                <a:cs typeface="Times New Roman" pitchFamily="18" charset="0"/>
              </a:rPr>
              <a:t> </a:t>
            </a:r>
            <a:endParaRPr lang="en-US" dirty="0">
              <a:solidFill>
                <a:srgbClr val="FF0000"/>
              </a:solidFill>
              <a:latin typeface="Times New Roman" pitchFamily="18" charset="0"/>
              <a:cs typeface="Times New Roman" pitchFamily="18" charset="0"/>
            </a:endParaRPr>
          </a:p>
        </p:txBody>
      </p:sp>
      <p:sp>
        <p:nvSpPr>
          <p:cNvPr id="8196" name="Rectangle 145"/>
          <p:cNvSpPr>
            <a:spLocks noChangeArrowheads="1"/>
          </p:cNvSpPr>
          <p:nvPr/>
        </p:nvSpPr>
        <p:spPr bwMode="auto">
          <a:xfrm>
            <a:off x="6545264" y="3560852"/>
            <a:ext cx="2362200" cy="1185309"/>
          </a:xfrm>
          <a:prstGeom prst="rect">
            <a:avLst/>
          </a:prstGeom>
          <a:solidFill>
            <a:srgbClr val="FFFFFF"/>
          </a:solidFill>
          <a:ln w="9525">
            <a:solidFill>
              <a:srgbClr val="000000"/>
            </a:solidFill>
            <a:miter lim="800000"/>
            <a:headEnd/>
            <a:tailEnd/>
          </a:ln>
        </p:spPr>
        <p:txBody>
          <a:bodyPr/>
          <a:lstStyle/>
          <a:p>
            <a:pPr algn="ctr"/>
            <a:r>
              <a:rPr lang="en-US" altLang="en-US" sz="1200" b="1" u="sng" dirty="0" err="1">
                <a:latin typeface="Times New Roman" pitchFamily="18" charset="0"/>
                <a:cs typeface="Times New Roman" pitchFamily="18" charset="0"/>
              </a:rPr>
              <a:t>Chú</a:t>
            </a:r>
            <a:r>
              <a:rPr lang="en-US" altLang="en-US" sz="1200" b="1" u="sng" dirty="0">
                <a:latin typeface="Times New Roman" pitchFamily="18" charset="0"/>
                <a:cs typeface="Times New Roman" pitchFamily="18" charset="0"/>
              </a:rPr>
              <a:t> </a:t>
            </a:r>
            <a:r>
              <a:rPr lang="en-US" altLang="en-US" sz="1200" b="1" u="sng" dirty="0" err="1">
                <a:latin typeface="Times New Roman" pitchFamily="18" charset="0"/>
                <a:cs typeface="Times New Roman" pitchFamily="18" charset="0"/>
              </a:rPr>
              <a:t>Thích</a:t>
            </a:r>
            <a:r>
              <a:rPr lang="en-US" altLang="en-US" sz="1200" b="1" u="sng" dirty="0">
                <a:latin typeface="Times New Roman" pitchFamily="18" charset="0"/>
                <a:cs typeface="Times New Roman" pitchFamily="18" charset="0"/>
              </a:rPr>
              <a:t>: </a:t>
            </a:r>
          </a:p>
          <a:p>
            <a:pPr algn="ctr"/>
            <a:r>
              <a:rPr lang="en-US" altLang="en-US" sz="1200" b="1" dirty="0">
                <a:latin typeface="Times New Roman" pitchFamily="18" charset="0"/>
                <a:cs typeface="Times New Roman" pitchFamily="18" charset="0"/>
              </a:rPr>
              <a:t>   : </a:t>
            </a:r>
            <a:r>
              <a:rPr lang="vi-VN" altLang="en-US" sz="1200" b="1" dirty="0">
                <a:latin typeface="Times New Roman" pitchFamily="18" charset="0"/>
                <a:cs typeface="Times New Roman" pitchFamily="18" charset="0"/>
              </a:rPr>
              <a:t> </a:t>
            </a:r>
            <a:r>
              <a:rPr lang="en-US" altLang="en-US" sz="1200" b="1" dirty="0" err="1">
                <a:latin typeface="Times New Roman" pitchFamily="18" charset="0"/>
                <a:cs typeface="Times New Roman" pitchFamily="18" charset="0"/>
              </a:rPr>
              <a:t>Đường</a:t>
            </a:r>
            <a:r>
              <a:rPr lang="en-US" altLang="en-US" sz="1200" b="1" dirty="0">
                <a:latin typeface="Times New Roman" pitchFamily="18" charset="0"/>
                <a:cs typeface="Times New Roman" pitchFamily="18" charset="0"/>
              </a:rPr>
              <a:t> </a:t>
            </a:r>
            <a:r>
              <a:rPr lang="en-US" altLang="en-US" sz="1200" b="1" dirty="0" err="1">
                <a:latin typeface="Times New Roman" pitchFamily="18" charset="0"/>
                <a:cs typeface="Times New Roman" pitchFamily="18" charset="0"/>
              </a:rPr>
              <a:t>Nước</a:t>
            </a:r>
            <a:endParaRPr lang="en-US" altLang="en-US" sz="1200" b="1" dirty="0">
              <a:latin typeface="Times New Roman" pitchFamily="18" charset="0"/>
              <a:cs typeface="Times New Roman" pitchFamily="18" charset="0"/>
            </a:endParaRPr>
          </a:p>
          <a:p>
            <a:pPr algn="ctr"/>
            <a:r>
              <a:rPr lang="en-US" altLang="en-US" sz="1200" b="1" dirty="0">
                <a:latin typeface="Times New Roman" pitchFamily="18" charset="0"/>
                <a:cs typeface="Times New Roman" pitchFamily="18" charset="0"/>
              </a:rPr>
              <a:t>: </a:t>
            </a:r>
            <a:r>
              <a:rPr lang="vi-VN" altLang="en-US" sz="1200" b="1" dirty="0">
                <a:latin typeface="Times New Roman" pitchFamily="18" charset="0"/>
                <a:cs typeface="Times New Roman" pitchFamily="18" charset="0"/>
              </a:rPr>
              <a:t> </a:t>
            </a:r>
            <a:r>
              <a:rPr lang="en-US" altLang="en-US" sz="1200" b="1" dirty="0" err="1">
                <a:latin typeface="Times New Roman" pitchFamily="18" charset="0"/>
                <a:cs typeface="Times New Roman" pitchFamily="18" charset="0"/>
              </a:rPr>
              <a:t>Đường</a:t>
            </a:r>
            <a:r>
              <a:rPr lang="en-US" altLang="en-US" sz="1200" b="1" dirty="0">
                <a:latin typeface="Times New Roman" pitchFamily="18" charset="0"/>
                <a:cs typeface="Times New Roman" pitchFamily="18" charset="0"/>
              </a:rPr>
              <a:t> </a:t>
            </a:r>
            <a:r>
              <a:rPr lang="en-US" altLang="en-US" sz="1200" b="1" dirty="0" err="1">
                <a:latin typeface="Times New Roman" pitchFamily="18" charset="0"/>
                <a:cs typeface="Times New Roman" pitchFamily="18" charset="0"/>
              </a:rPr>
              <a:t>Khí</a:t>
            </a:r>
            <a:endParaRPr lang="en-US" altLang="en-US" sz="1200" b="1" dirty="0">
              <a:latin typeface="Times New Roman" pitchFamily="18" charset="0"/>
              <a:cs typeface="Times New Roman" pitchFamily="18" charset="0"/>
            </a:endParaRPr>
          </a:p>
          <a:p>
            <a:r>
              <a:rPr lang="en-US" altLang="en-US" sz="1200" b="1" dirty="0">
                <a:latin typeface="Times New Roman" pitchFamily="18" charset="0"/>
                <a:cs typeface="Times New Roman" pitchFamily="18" charset="0"/>
              </a:rPr>
              <a:t>	       : </a:t>
            </a:r>
            <a:r>
              <a:rPr lang="vi-VN" altLang="en-US" sz="1200" b="1" dirty="0">
                <a:latin typeface="Times New Roman" pitchFamily="18" charset="0"/>
                <a:cs typeface="Times New Roman" pitchFamily="18" charset="0"/>
              </a:rPr>
              <a:t> </a:t>
            </a:r>
            <a:r>
              <a:rPr lang="en-US" altLang="en-US" sz="1200" b="1" dirty="0" err="1">
                <a:latin typeface="Times New Roman" pitchFamily="18" charset="0"/>
                <a:cs typeface="Times New Roman" pitchFamily="18" charset="0"/>
              </a:rPr>
              <a:t>Đường</a:t>
            </a:r>
            <a:r>
              <a:rPr lang="en-US" altLang="en-US" sz="1200" b="1" dirty="0">
                <a:latin typeface="Times New Roman" pitchFamily="18" charset="0"/>
                <a:cs typeface="Times New Roman" pitchFamily="18" charset="0"/>
              </a:rPr>
              <a:t> </a:t>
            </a:r>
            <a:r>
              <a:rPr lang="en-US" altLang="en-US" sz="1200" b="1" dirty="0" err="1">
                <a:latin typeface="Times New Roman" pitchFamily="18" charset="0"/>
                <a:cs typeface="Times New Roman" pitchFamily="18" charset="0"/>
              </a:rPr>
              <a:t>Bùn</a:t>
            </a:r>
            <a:endParaRPr lang="en-US" altLang="en-US" sz="1200" b="1" dirty="0">
              <a:latin typeface="Times New Roman" pitchFamily="18" charset="0"/>
              <a:cs typeface="Times New Roman" pitchFamily="18" charset="0"/>
            </a:endParaRPr>
          </a:p>
          <a:p>
            <a:pPr>
              <a:spcBef>
                <a:spcPts val="600"/>
              </a:spcBef>
              <a:spcAft>
                <a:spcPts val="1000"/>
              </a:spcAft>
            </a:pPr>
            <a:r>
              <a:rPr lang="en-US" altLang="en-US" sz="1200" b="1" dirty="0">
                <a:latin typeface="Times New Roman" pitchFamily="18" charset="0"/>
                <a:cs typeface="Times New Roman" pitchFamily="18" charset="0"/>
              </a:rPr>
              <a:t>                  :  </a:t>
            </a:r>
            <a:r>
              <a:rPr lang="en-US" altLang="en-US" sz="1200" b="1" dirty="0" err="1">
                <a:latin typeface="Times New Roman" pitchFamily="18" charset="0"/>
                <a:cs typeface="Times New Roman" pitchFamily="18" charset="0"/>
              </a:rPr>
              <a:t>Bơm</a:t>
            </a:r>
            <a:endParaRPr lang="en-US" altLang="en-US" dirty="0">
              <a:latin typeface="Times New Roman" pitchFamily="18" charset="0"/>
              <a:cs typeface="Times New Roman" pitchFamily="18" charset="0"/>
            </a:endParaRPr>
          </a:p>
        </p:txBody>
      </p:sp>
      <p:cxnSp>
        <p:nvCxnSpPr>
          <p:cNvPr id="124" name="Straight Arrow Connector 123"/>
          <p:cNvCxnSpPr/>
          <p:nvPr/>
        </p:nvCxnSpPr>
        <p:spPr>
          <a:xfrm>
            <a:off x="6650930" y="3875594"/>
            <a:ext cx="445904" cy="119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98" name="AutoShape 26"/>
          <p:cNvCxnSpPr>
            <a:cxnSpLocks noChangeShapeType="1"/>
          </p:cNvCxnSpPr>
          <p:nvPr/>
        </p:nvCxnSpPr>
        <p:spPr bwMode="auto">
          <a:xfrm>
            <a:off x="6643956" y="4103262"/>
            <a:ext cx="474136" cy="0"/>
          </a:xfrm>
          <a:prstGeom prst="straightConnector1">
            <a:avLst/>
          </a:prstGeom>
          <a:noFill/>
          <a:ln w="9525">
            <a:solidFill>
              <a:srgbClr val="000000"/>
            </a:solidFill>
            <a:prstDash val="lgDash"/>
            <a:round/>
            <a:headEnd/>
            <a:tailEnd type="triangle" w="med" len="med"/>
          </a:ln>
          <a:extLst>
            <a:ext uri="{909E8E84-426E-40DD-AFC4-6F175D3DCCD1}">
              <a14:hiddenFill xmlns:a14="http://schemas.microsoft.com/office/drawing/2010/main">
                <a:noFill/>
              </a14:hiddenFill>
            </a:ext>
          </a:extLst>
        </p:spPr>
      </p:cxnSp>
      <p:cxnSp>
        <p:nvCxnSpPr>
          <p:cNvPr id="8199" name="AutoShape 22"/>
          <p:cNvCxnSpPr>
            <a:cxnSpLocks noChangeShapeType="1"/>
          </p:cNvCxnSpPr>
          <p:nvPr/>
        </p:nvCxnSpPr>
        <p:spPr bwMode="auto">
          <a:xfrm>
            <a:off x="6627816" y="4324517"/>
            <a:ext cx="514775" cy="0"/>
          </a:xfrm>
          <a:prstGeom prst="straightConnector1">
            <a:avLst/>
          </a:prstGeom>
          <a:noFill/>
          <a:ln w="9525">
            <a:solidFill>
              <a:srgbClr val="000000"/>
            </a:solidFill>
            <a:prstDash val="lgDashDotDot"/>
            <a:round/>
            <a:headEnd/>
            <a:tailEnd type="triangle" w="med" len="lg"/>
          </a:ln>
          <a:extLst>
            <a:ext uri="{909E8E84-426E-40DD-AFC4-6F175D3DCCD1}">
              <a14:hiddenFill xmlns:a14="http://schemas.microsoft.com/office/drawing/2010/main">
                <a:noFill/>
              </a14:hiddenFill>
            </a:ext>
          </a:extLst>
        </p:spPr>
      </p:cxnSp>
      <p:grpSp>
        <p:nvGrpSpPr>
          <p:cNvPr id="5" name="Group 146"/>
          <p:cNvGrpSpPr>
            <a:grpSpLocks/>
          </p:cNvGrpSpPr>
          <p:nvPr/>
        </p:nvGrpSpPr>
        <p:grpSpPr bwMode="auto">
          <a:xfrm rot="-5400000">
            <a:off x="6815335" y="4443469"/>
            <a:ext cx="144066" cy="220663"/>
            <a:chOff x="7020" y="2125"/>
            <a:chExt cx="360" cy="361"/>
          </a:xfrm>
        </p:grpSpPr>
        <p:sp>
          <p:nvSpPr>
            <p:cNvPr id="8207" name="Oval 147"/>
            <p:cNvSpPr>
              <a:spLocks noChangeArrowheads="1"/>
            </p:cNvSpPr>
            <p:nvPr/>
          </p:nvSpPr>
          <p:spPr bwMode="auto">
            <a:xfrm>
              <a:off x="7020" y="2125"/>
              <a:ext cx="360" cy="361"/>
            </a:xfrm>
            <a:prstGeom prst="ellipse">
              <a:avLst/>
            </a:prstGeom>
            <a:solidFill>
              <a:srgbClr val="FFFFFF"/>
            </a:solidFill>
            <a:ln w="9525">
              <a:solidFill>
                <a:srgbClr val="000000"/>
              </a:solidFill>
              <a:round/>
              <a:headEnd/>
              <a:tailEnd/>
            </a:ln>
          </p:spPr>
          <p:txBody>
            <a:bodyPr/>
            <a:lstStyle/>
            <a:p>
              <a:endParaRPr lang="en-US" altLang="en-US"/>
            </a:p>
          </p:txBody>
        </p:sp>
        <p:sp>
          <p:nvSpPr>
            <p:cNvPr id="8208" name="AutoShape 148"/>
            <p:cNvSpPr>
              <a:spLocks noChangeArrowheads="1"/>
            </p:cNvSpPr>
            <p:nvPr/>
          </p:nvSpPr>
          <p:spPr bwMode="auto">
            <a:xfrm>
              <a:off x="7020" y="2276"/>
              <a:ext cx="360" cy="180"/>
            </a:xfrm>
            <a:prstGeom prst="flowChartMerge">
              <a:avLst/>
            </a:prstGeom>
            <a:solidFill>
              <a:srgbClr val="000000"/>
            </a:solidFill>
            <a:ln w="9525">
              <a:solidFill>
                <a:srgbClr val="000000"/>
              </a:solidFill>
              <a:miter lim="800000"/>
              <a:headEnd/>
              <a:tailEnd/>
            </a:ln>
          </p:spPr>
          <p:txBody>
            <a:bodyPr/>
            <a:lstStyle/>
            <a:p>
              <a:endParaRPr lang="en-US" altLang="en-US"/>
            </a:p>
          </p:txBody>
        </p:sp>
      </p:grpSp>
      <p:cxnSp>
        <p:nvCxnSpPr>
          <p:cNvPr id="8201" name="AutoShape 26"/>
          <p:cNvCxnSpPr>
            <a:cxnSpLocks noChangeShapeType="1"/>
          </p:cNvCxnSpPr>
          <p:nvPr/>
        </p:nvCxnSpPr>
        <p:spPr bwMode="auto">
          <a:xfrm>
            <a:off x="6096000" y="171450"/>
            <a:ext cx="762000" cy="1191"/>
          </a:xfrm>
          <a:prstGeom prst="straightConnector1">
            <a:avLst/>
          </a:prstGeom>
          <a:noFill/>
          <a:ln w="9525">
            <a:solidFill>
              <a:srgbClr val="000000"/>
            </a:solidFill>
            <a:prstDash val="lgDash"/>
            <a:round/>
            <a:headEnd/>
            <a:tailEnd type="triangle" w="med" len="med"/>
          </a:ln>
          <a:extLst>
            <a:ext uri="{909E8E84-426E-40DD-AFC4-6F175D3DCCD1}">
              <a14:hiddenFill xmlns:a14="http://schemas.microsoft.com/office/drawing/2010/main">
                <a:noFill/>
              </a14:hiddenFill>
            </a:ext>
          </a:extLst>
        </p:spPr>
      </p:cxnSp>
      <p:grpSp>
        <p:nvGrpSpPr>
          <p:cNvPr id="6" name="Group 146"/>
          <p:cNvGrpSpPr>
            <a:grpSpLocks/>
          </p:cNvGrpSpPr>
          <p:nvPr/>
        </p:nvGrpSpPr>
        <p:grpSpPr bwMode="auto">
          <a:xfrm rot="-5400000">
            <a:off x="6538492" y="133151"/>
            <a:ext cx="144065" cy="220663"/>
            <a:chOff x="7020" y="2125"/>
            <a:chExt cx="360" cy="361"/>
          </a:xfrm>
        </p:grpSpPr>
        <p:sp>
          <p:nvSpPr>
            <p:cNvPr id="8205" name="Oval 147"/>
            <p:cNvSpPr>
              <a:spLocks noChangeArrowheads="1"/>
            </p:cNvSpPr>
            <p:nvPr/>
          </p:nvSpPr>
          <p:spPr bwMode="auto">
            <a:xfrm>
              <a:off x="7020" y="2125"/>
              <a:ext cx="360" cy="361"/>
            </a:xfrm>
            <a:prstGeom prst="ellipse">
              <a:avLst/>
            </a:prstGeom>
            <a:solidFill>
              <a:srgbClr val="FFFFFF"/>
            </a:solidFill>
            <a:ln w="9525">
              <a:solidFill>
                <a:srgbClr val="000000"/>
              </a:solidFill>
              <a:round/>
              <a:headEnd/>
              <a:tailEnd/>
            </a:ln>
          </p:spPr>
          <p:txBody>
            <a:bodyPr/>
            <a:lstStyle/>
            <a:p>
              <a:endParaRPr lang="en-US" altLang="en-US"/>
            </a:p>
          </p:txBody>
        </p:sp>
        <p:sp>
          <p:nvSpPr>
            <p:cNvPr id="8206" name="AutoShape 148"/>
            <p:cNvSpPr>
              <a:spLocks noChangeArrowheads="1"/>
            </p:cNvSpPr>
            <p:nvPr/>
          </p:nvSpPr>
          <p:spPr bwMode="auto">
            <a:xfrm>
              <a:off x="7020" y="2276"/>
              <a:ext cx="360" cy="180"/>
            </a:xfrm>
            <a:prstGeom prst="flowChartMerge">
              <a:avLst/>
            </a:prstGeom>
            <a:solidFill>
              <a:srgbClr val="000000"/>
            </a:solidFill>
            <a:ln w="9525">
              <a:solidFill>
                <a:srgbClr val="000000"/>
              </a:solidFill>
              <a:miter lim="800000"/>
              <a:headEnd/>
              <a:tailEnd/>
            </a:ln>
          </p:spPr>
          <p:txBody>
            <a:bodyPr/>
            <a:lstStyle/>
            <a:p>
              <a:endParaRPr lang="en-US" altLang="en-US"/>
            </a:p>
          </p:txBody>
        </p:sp>
      </p:grpSp>
      <p:sp>
        <p:nvSpPr>
          <p:cNvPr id="146" name="Rectangle 145"/>
          <p:cNvSpPr/>
          <p:nvPr/>
        </p:nvSpPr>
        <p:spPr>
          <a:xfrm>
            <a:off x="7010400" y="114300"/>
            <a:ext cx="838200" cy="22860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00" dirty="0" err="1">
                <a:solidFill>
                  <a:schemeClr val="tx1"/>
                </a:solidFill>
                <a:latin typeface="Times New Roman" pitchFamily="18" charset="0"/>
                <a:cs typeface="Times New Roman" pitchFamily="18" charset="0"/>
              </a:rPr>
              <a:t>Phát</a:t>
            </a:r>
            <a:r>
              <a:rPr lang="en-US" sz="1300" dirty="0">
                <a:solidFill>
                  <a:schemeClr val="tx1"/>
                </a:solidFill>
                <a:latin typeface="Times New Roman" pitchFamily="18" charset="0"/>
                <a:cs typeface="Times New Roman" pitchFamily="18" charset="0"/>
              </a:rPr>
              <a:t> </a:t>
            </a:r>
            <a:r>
              <a:rPr lang="en-US" sz="1300" dirty="0" err="1">
                <a:solidFill>
                  <a:schemeClr val="tx1"/>
                </a:solidFill>
                <a:latin typeface="Times New Roman" pitchFamily="18" charset="0"/>
                <a:cs typeface="Times New Roman" pitchFamily="18" charset="0"/>
              </a:rPr>
              <a:t>điện</a:t>
            </a:r>
            <a:endParaRPr lang="en-US" sz="1300" dirty="0">
              <a:solidFill>
                <a:schemeClr val="tx1"/>
              </a:solidFill>
              <a:latin typeface="Times New Roman" pitchFamily="18" charset="0"/>
              <a:cs typeface="Times New Roman" pitchFamily="18" charset="0"/>
            </a:endParaRPr>
          </a:p>
        </p:txBody>
      </p:sp>
      <p:sp>
        <p:nvSpPr>
          <p:cNvPr id="147" name="Isosceles Triangle 146"/>
          <p:cNvSpPr/>
          <p:nvPr/>
        </p:nvSpPr>
        <p:spPr>
          <a:xfrm>
            <a:off x="6705600" y="0"/>
            <a:ext cx="1371600" cy="114300"/>
          </a:xfrm>
          <a:prstGeom prst="triangl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00887305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D:\Hoài Nam Hoài Bắc\biogas TH\31.08\IMG_20160831_17324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77456" y="255193"/>
            <a:ext cx="1582220" cy="249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D:\Hoài Nam Hoài Bắc\biogas TH\04.09\IMG2016090408315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90849" y="255193"/>
            <a:ext cx="3793660" cy="1896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Hoài Nam Hoài Bắc\biogas TH\05.09\IMG2016090507425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17783" y="2483376"/>
            <a:ext cx="3739793" cy="22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089965" y="2807325"/>
            <a:ext cx="1957202" cy="323165"/>
          </a:xfrm>
          <a:prstGeom prst="rect">
            <a:avLst/>
          </a:prstGeom>
          <a:noFill/>
        </p:spPr>
        <p:txBody>
          <a:bodyPr wrap="none" rtlCol="0">
            <a:spAutoFit/>
          </a:bodyPr>
          <a:lstStyle/>
          <a:p>
            <a:r>
              <a:rPr lang="en-US" dirty="0" err="1"/>
              <a:t>Mương</a:t>
            </a:r>
            <a:r>
              <a:rPr lang="en-US" dirty="0"/>
              <a:t> </a:t>
            </a:r>
            <a:r>
              <a:rPr lang="en-US" dirty="0" err="1"/>
              <a:t>dẫn</a:t>
            </a:r>
            <a:r>
              <a:rPr lang="en-US" dirty="0"/>
              <a:t> </a:t>
            </a:r>
            <a:r>
              <a:rPr lang="en-US" dirty="0" err="1"/>
              <a:t>sau</a:t>
            </a:r>
            <a:r>
              <a:rPr lang="en-US" dirty="0"/>
              <a:t> biogas</a:t>
            </a:r>
          </a:p>
        </p:txBody>
      </p:sp>
      <p:sp>
        <p:nvSpPr>
          <p:cNvPr id="7" name="TextBox 6"/>
          <p:cNvSpPr txBox="1"/>
          <p:nvPr/>
        </p:nvSpPr>
        <p:spPr>
          <a:xfrm>
            <a:off x="6393135" y="2174725"/>
            <a:ext cx="945708" cy="323165"/>
          </a:xfrm>
          <a:prstGeom prst="rect">
            <a:avLst/>
          </a:prstGeom>
          <a:noFill/>
        </p:spPr>
        <p:txBody>
          <a:bodyPr wrap="none" rtlCol="0">
            <a:spAutoFit/>
          </a:bodyPr>
          <a:lstStyle/>
          <a:p>
            <a:r>
              <a:rPr lang="en-US" dirty="0" err="1"/>
              <a:t>Bể</a:t>
            </a:r>
            <a:r>
              <a:rPr lang="en-US" dirty="0"/>
              <a:t> </a:t>
            </a:r>
            <a:r>
              <a:rPr lang="en-US" dirty="0" err="1"/>
              <a:t>Axonic</a:t>
            </a:r>
            <a:endParaRPr lang="en-US" dirty="0"/>
          </a:p>
        </p:txBody>
      </p:sp>
      <p:sp>
        <p:nvSpPr>
          <p:cNvPr id="8" name="TextBox 7"/>
          <p:cNvSpPr txBox="1"/>
          <p:nvPr/>
        </p:nvSpPr>
        <p:spPr>
          <a:xfrm>
            <a:off x="6393135" y="4733251"/>
            <a:ext cx="1098378" cy="323165"/>
          </a:xfrm>
          <a:prstGeom prst="rect">
            <a:avLst/>
          </a:prstGeom>
          <a:noFill/>
        </p:spPr>
        <p:txBody>
          <a:bodyPr wrap="none" rtlCol="0">
            <a:spAutoFit/>
          </a:bodyPr>
          <a:lstStyle/>
          <a:p>
            <a:r>
              <a:rPr lang="en-US" dirty="0"/>
              <a:t>Hồ </a:t>
            </a:r>
            <a:r>
              <a:rPr lang="en-US" dirty="0" err="1"/>
              <a:t>sinh</a:t>
            </a:r>
            <a:r>
              <a:rPr lang="en-US" dirty="0"/>
              <a:t> </a:t>
            </a:r>
            <a:r>
              <a:rPr lang="en-US" dirty="0" err="1"/>
              <a:t>học</a:t>
            </a:r>
            <a:endParaRPr lang="en-US" dirty="0"/>
          </a:p>
        </p:txBody>
      </p:sp>
      <p:pic>
        <p:nvPicPr>
          <p:cNvPr id="9" name="Picture 8" descr="http://hoainamhoaibac.com/image/data/TH%20MILK/image003.png"/>
          <p:cNvPicPr/>
          <p:nvPr/>
        </p:nvPicPr>
        <p:blipFill>
          <a:blip r:embed="rId5" cstate="email">
            <a:extLst>
              <a:ext uri="{28A0092B-C50C-407E-A947-70E740481C1C}">
                <a14:useLocalDpi xmlns:a14="http://schemas.microsoft.com/office/drawing/2010/main"/>
              </a:ext>
            </a:extLst>
          </a:blip>
          <a:srcRect/>
          <a:stretch>
            <a:fillRect/>
          </a:stretch>
        </p:blipFill>
        <p:spPr bwMode="auto">
          <a:xfrm>
            <a:off x="190389" y="255192"/>
            <a:ext cx="2899576" cy="2498017"/>
          </a:xfrm>
          <a:prstGeom prst="rect">
            <a:avLst/>
          </a:prstGeom>
          <a:noFill/>
          <a:ln>
            <a:noFill/>
          </a:ln>
        </p:spPr>
      </p:pic>
      <p:pic>
        <p:nvPicPr>
          <p:cNvPr id="10" name="Picture 9" descr="http://hoainamhoaibac.com/image/data/TH%20MILK/image013.png"/>
          <p:cNvPicPr/>
          <p:nvPr/>
        </p:nvPicPr>
        <p:blipFill>
          <a:blip r:embed="rId6" cstate="email">
            <a:extLst>
              <a:ext uri="{28A0092B-C50C-407E-A947-70E740481C1C}">
                <a14:useLocalDpi xmlns:a14="http://schemas.microsoft.com/office/drawing/2010/main"/>
              </a:ext>
            </a:extLst>
          </a:blip>
          <a:srcRect/>
          <a:stretch>
            <a:fillRect/>
          </a:stretch>
        </p:blipFill>
        <p:spPr bwMode="auto">
          <a:xfrm>
            <a:off x="190389" y="3298004"/>
            <a:ext cx="2293201" cy="1504692"/>
          </a:xfrm>
          <a:prstGeom prst="rect">
            <a:avLst/>
          </a:prstGeom>
          <a:noFill/>
          <a:ln>
            <a:noFill/>
          </a:ln>
        </p:spPr>
      </p:pic>
      <p:pic>
        <p:nvPicPr>
          <p:cNvPr id="11" name="Picture 10" descr="http://hoainamhoaibac.com/image/data/TH%20MILK/image015.png"/>
          <p:cNvPicPr/>
          <p:nvPr/>
        </p:nvPicPr>
        <p:blipFill>
          <a:blip r:embed="rId7" cstate="email">
            <a:extLst>
              <a:ext uri="{28A0092B-C50C-407E-A947-70E740481C1C}">
                <a14:useLocalDpi xmlns:a14="http://schemas.microsoft.com/office/drawing/2010/main"/>
              </a:ext>
            </a:extLst>
          </a:blip>
          <a:srcRect/>
          <a:stretch>
            <a:fillRect/>
          </a:stretch>
        </p:blipFill>
        <p:spPr bwMode="auto">
          <a:xfrm>
            <a:off x="2565782" y="3298004"/>
            <a:ext cx="2132659" cy="1504692"/>
          </a:xfrm>
          <a:prstGeom prst="rect">
            <a:avLst/>
          </a:prstGeom>
          <a:noFill/>
          <a:ln>
            <a:noFill/>
          </a:ln>
        </p:spPr>
      </p:pic>
    </p:spTree>
    <p:extLst>
      <p:ext uri="{BB962C8B-B14F-4D97-AF65-F5344CB8AC3E}">
        <p14:creationId xmlns:p14="http://schemas.microsoft.com/office/powerpoint/2010/main" val="3991008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a:xfrm>
            <a:off x="344185" y="190419"/>
            <a:ext cx="4207267" cy="857250"/>
          </a:xfrm>
        </p:spPr>
        <p:txBody>
          <a:bodyPr>
            <a:normAutofit/>
          </a:bodyPr>
          <a:lstStyle/>
          <a:p>
            <a:r>
              <a:rPr lang="en-US" sz="4000" b="1" dirty="0">
                <a:latin typeface="Calibri" pitchFamily="34" charset="0"/>
              </a:rPr>
              <a:t>Chất thải khác</a:t>
            </a:r>
            <a:endParaRPr lang="en-US" dirty="0"/>
          </a:p>
        </p:txBody>
      </p:sp>
      <p:sp>
        <p:nvSpPr>
          <p:cNvPr id="4" name="Content Placeholder 3"/>
          <p:cNvSpPr>
            <a:spLocks noGrp="1"/>
          </p:cNvSpPr>
          <p:nvPr>
            <p:ph idx="1"/>
          </p:nvPr>
        </p:nvSpPr>
        <p:spPr>
          <a:xfrm>
            <a:off x="244549" y="1233713"/>
            <a:ext cx="3993622" cy="3208427"/>
          </a:xfrm>
        </p:spPr>
        <p:txBody>
          <a:bodyPr>
            <a:noAutofit/>
          </a:bodyPr>
          <a:lstStyle/>
          <a:p>
            <a:pPr algn="just"/>
            <a:r>
              <a:rPr lang="en-US" sz="2000" dirty="0">
                <a:solidFill>
                  <a:schemeClr val="tx1">
                    <a:lumMod val="50000"/>
                  </a:schemeClr>
                </a:solidFill>
                <a:latin typeface="Arial" charset="0"/>
              </a:rPr>
              <a:t>Thực hiện quản lý CTNH theo Nghị định 38/2015/NĐ-CP, Thông tư 36/2015/TT-BTNMT.</a:t>
            </a:r>
          </a:p>
          <a:p>
            <a:pPr algn="just"/>
            <a:r>
              <a:rPr lang="en-US" sz="2000" dirty="0">
                <a:solidFill>
                  <a:schemeClr val="tx1">
                    <a:lumMod val="50000"/>
                  </a:schemeClr>
                </a:solidFill>
                <a:latin typeface="Arial" charset="0"/>
              </a:rPr>
              <a:t>Xây dựng nhà kho lưu trữ tạm thời.</a:t>
            </a:r>
          </a:p>
          <a:p>
            <a:pPr algn="just"/>
            <a:r>
              <a:rPr lang="en-US" sz="2000" dirty="0">
                <a:solidFill>
                  <a:schemeClr val="tx1">
                    <a:lumMod val="50000"/>
                  </a:schemeClr>
                </a:solidFill>
                <a:latin typeface="Arial" charset="0"/>
              </a:rPr>
              <a:t>Hợp đồng với đơn vị có chức năng thực hiện thu gom định kỳ và xử lý, có chứng từ CTNH theo quy định.</a:t>
            </a:r>
          </a:p>
          <a:p>
            <a:pPr algn="just"/>
            <a:endParaRPr lang="en-US" sz="2000" dirty="0">
              <a:solidFill>
                <a:schemeClr val="tx1">
                  <a:lumMod val="50000"/>
                </a:schemeClr>
              </a:solidFill>
              <a:latin typeface="Arial" charset="0"/>
            </a:endParaRPr>
          </a:p>
          <a:p>
            <a:pPr algn="just"/>
            <a:endParaRPr lang="en-US" sz="2000" dirty="0"/>
          </a:p>
        </p:txBody>
      </p:sp>
      <p:pic>
        <p:nvPicPr>
          <p:cNvPr id="11"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87124" y="100815"/>
            <a:ext cx="4537335" cy="2329462"/>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l="34602" t="11240" r="35524" b="6846"/>
          <a:stretch>
            <a:fillRect/>
          </a:stretch>
        </p:blipFill>
        <p:spPr bwMode="auto">
          <a:xfrm>
            <a:off x="4400036" y="2533960"/>
            <a:ext cx="1562172" cy="2408261"/>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l="34606" t="12463" r="33602" b="5791"/>
          <a:stretch>
            <a:fillRect/>
          </a:stretch>
        </p:blipFill>
        <p:spPr bwMode="auto">
          <a:xfrm>
            <a:off x="5246549" y="2506879"/>
            <a:ext cx="1605494" cy="2320925"/>
          </a:xfrm>
          <a:prstGeom prst="rect">
            <a:avLst/>
          </a:prstGeom>
          <a:noFill/>
          <a:ln w="9525">
            <a:noFill/>
            <a:miter lim="800000"/>
            <a:headEnd/>
            <a:tailEnd/>
          </a:ln>
          <a:effectLst/>
        </p:spPr>
      </p:pic>
      <p:pic>
        <p:nvPicPr>
          <p:cNvPr id="8"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17553"/>
          <a:stretch/>
        </p:blipFill>
        <p:spPr bwMode="auto">
          <a:xfrm>
            <a:off x="6329152" y="2577626"/>
            <a:ext cx="2695307" cy="2179430"/>
          </a:xfrm>
          <a:prstGeom prst="rect">
            <a:avLst/>
          </a:prstGeom>
          <a:noFill/>
          <a:ln w="9525">
            <a:noFill/>
            <a:miter lim="800000"/>
            <a:headEnd/>
            <a:tailEnd/>
          </a:ln>
          <a:effectLst/>
        </p:spPr>
      </p:pic>
    </p:spTree>
    <p:extLst>
      <p:ext uri="{BB962C8B-B14F-4D97-AF65-F5344CB8AC3E}">
        <p14:creationId xmlns:p14="http://schemas.microsoft.com/office/powerpoint/2010/main" val="235755050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apture_Cau_truc.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8758" y="402431"/>
            <a:ext cx="8518358" cy="2767013"/>
          </a:xfrm>
          <a:prstGeom prst="rect">
            <a:avLst/>
          </a:prstGeom>
          <a:effectLst>
            <a:softEdge rad="31750"/>
          </a:effectLst>
        </p:spPr>
      </p:pic>
      <p:sp>
        <p:nvSpPr>
          <p:cNvPr id="25" name="Rectangle 24"/>
          <p:cNvSpPr/>
          <p:nvPr/>
        </p:nvSpPr>
        <p:spPr>
          <a:xfrm>
            <a:off x="148566" y="4228444"/>
            <a:ext cx="8837612" cy="781491"/>
          </a:xfrm>
          <a:prstGeom prst="rect">
            <a:avLst/>
          </a:prstGeom>
          <a:ln/>
        </p:spPr>
        <p:style>
          <a:lnRef idx="1">
            <a:schemeClr val="accent5"/>
          </a:lnRef>
          <a:fillRef idx="2">
            <a:schemeClr val="accent5"/>
          </a:fillRef>
          <a:effectRef idx="1">
            <a:schemeClr val="accent5"/>
          </a:effectRef>
          <a:fontRef idx="minor">
            <a:schemeClr val="dk1"/>
          </a:fontRef>
        </p:style>
        <p:txBody>
          <a:bodyPr/>
          <a:lstStyle/>
          <a:p>
            <a:pPr algn="ctr" eaLnBrk="0" hangingPunct="0">
              <a:defRPr/>
            </a:pPr>
            <a:r>
              <a:rPr lang="en-US" sz="2400" dirty="0" err="1">
                <a:solidFill>
                  <a:schemeClr val="tx2"/>
                </a:solidFill>
                <a:latin typeface="DINRoundOT" panose="020B0504020101020102" pitchFamily="34" charset="0"/>
              </a:rPr>
              <a:t>Dự</a:t>
            </a:r>
            <a:r>
              <a:rPr lang="en-US" sz="2400" dirty="0">
                <a:solidFill>
                  <a:schemeClr val="tx2"/>
                </a:solidFill>
                <a:latin typeface="DINRoundOT" panose="020B0504020101020102" pitchFamily="34" charset="0"/>
              </a:rPr>
              <a:t> </a:t>
            </a:r>
            <a:r>
              <a:rPr lang="en-US" sz="2400" dirty="0" err="1">
                <a:solidFill>
                  <a:schemeClr val="tx2"/>
                </a:solidFill>
                <a:latin typeface="DINRoundOT" panose="020B0504020101020102" pitchFamily="34" charset="0"/>
              </a:rPr>
              <a:t>án</a:t>
            </a:r>
            <a:r>
              <a:rPr lang="en-US" sz="2400" dirty="0">
                <a:solidFill>
                  <a:schemeClr val="tx2"/>
                </a:solidFill>
                <a:latin typeface="DINRoundOT" panose="020B0504020101020102" pitchFamily="34" charset="0"/>
              </a:rPr>
              <a:t> </a:t>
            </a:r>
            <a:r>
              <a:rPr lang="en-US" sz="2400" dirty="0" err="1">
                <a:solidFill>
                  <a:schemeClr val="tx2"/>
                </a:solidFill>
                <a:latin typeface="DINRoundOT" panose="020B0504020101020102" pitchFamily="34" charset="0"/>
              </a:rPr>
              <a:t>sữa</a:t>
            </a:r>
            <a:r>
              <a:rPr lang="en-US" sz="2400" dirty="0">
                <a:solidFill>
                  <a:schemeClr val="tx2"/>
                </a:solidFill>
                <a:latin typeface="DINRoundOT" panose="020B0504020101020102" pitchFamily="34" charset="0"/>
              </a:rPr>
              <a:t> </a:t>
            </a:r>
            <a:r>
              <a:rPr lang="en-US" sz="2400" dirty="0" err="1">
                <a:solidFill>
                  <a:schemeClr val="tx2"/>
                </a:solidFill>
                <a:latin typeface="DINRoundOT" panose="020B0504020101020102" pitchFamily="34" charset="0"/>
              </a:rPr>
              <a:t>của</a:t>
            </a:r>
            <a:r>
              <a:rPr lang="en-US" sz="2400" dirty="0">
                <a:solidFill>
                  <a:schemeClr val="tx2"/>
                </a:solidFill>
                <a:latin typeface="DINRoundOT" panose="020B0504020101020102" pitchFamily="34" charset="0"/>
              </a:rPr>
              <a:t> </a:t>
            </a:r>
            <a:r>
              <a:rPr lang="en-US" sz="2400" dirty="0" err="1">
                <a:solidFill>
                  <a:schemeClr val="tx2"/>
                </a:solidFill>
                <a:latin typeface="DINRoundOT" panose="020B0504020101020102" pitchFamily="34" charset="0"/>
              </a:rPr>
              <a:t>Tập</a:t>
            </a:r>
            <a:r>
              <a:rPr lang="en-US" sz="2400" dirty="0">
                <a:solidFill>
                  <a:schemeClr val="tx2"/>
                </a:solidFill>
                <a:latin typeface="DINRoundOT" panose="020B0504020101020102" pitchFamily="34" charset="0"/>
              </a:rPr>
              <a:t> </a:t>
            </a:r>
            <a:r>
              <a:rPr lang="en-US" sz="2400" dirty="0" err="1">
                <a:solidFill>
                  <a:schemeClr val="tx2"/>
                </a:solidFill>
                <a:latin typeface="DINRoundOT" panose="020B0504020101020102" pitchFamily="34" charset="0"/>
              </a:rPr>
              <a:t>đoàn</a:t>
            </a:r>
            <a:r>
              <a:rPr lang="en-US" sz="2400" dirty="0">
                <a:solidFill>
                  <a:schemeClr val="tx2"/>
                </a:solidFill>
                <a:latin typeface="DINRoundOT" panose="020B0504020101020102" pitchFamily="34" charset="0"/>
              </a:rPr>
              <a:t> TH </a:t>
            </a:r>
            <a:r>
              <a:rPr lang="en-US" sz="2400" dirty="0" err="1">
                <a:solidFill>
                  <a:schemeClr val="tx2"/>
                </a:solidFill>
                <a:latin typeface="DINRoundOT" panose="020B0504020101020102" pitchFamily="34" charset="0"/>
              </a:rPr>
              <a:t>được</a:t>
            </a:r>
            <a:r>
              <a:rPr lang="en-US" sz="2400" dirty="0">
                <a:solidFill>
                  <a:schemeClr val="tx2"/>
                </a:solidFill>
                <a:latin typeface="DINRoundOT" panose="020B0504020101020102" pitchFamily="34" charset="0"/>
              </a:rPr>
              <a:t> </a:t>
            </a:r>
            <a:r>
              <a:rPr lang="en-US" sz="2400" dirty="0" err="1">
                <a:solidFill>
                  <a:schemeClr val="tx2"/>
                </a:solidFill>
                <a:latin typeface="DINRoundOT" panose="020B0504020101020102" pitchFamily="34" charset="0"/>
              </a:rPr>
              <a:t>tổ</a:t>
            </a:r>
            <a:r>
              <a:rPr lang="en-US" sz="2400" dirty="0">
                <a:solidFill>
                  <a:schemeClr val="tx2"/>
                </a:solidFill>
                <a:latin typeface="DINRoundOT" panose="020B0504020101020102" pitchFamily="34" charset="0"/>
              </a:rPr>
              <a:t> </a:t>
            </a:r>
            <a:r>
              <a:rPr lang="en-US" sz="2400" dirty="0" err="1">
                <a:solidFill>
                  <a:schemeClr val="tx2"/>
                </a:solidFill>
                <a:latin typeface="DINRoundOT" panose="020B0504020101020102" pitchFamily="34" charset="0"/>
              </a:rPr>
              <a:t>chức</a:t>
            </a:r>
            <a:r>
              <a:rPr lang="en-US" sz="2400" dirty="0">
                <a:solidFill>
                  <a:schemeClr val="tx2"/>
                </a:solidFill>
                <a:latin typeface="DINRoundOT" panose="020B0504020101020102" pitchFamily="34" charset="0"/>
              </a:rPr>
              <a:t> </a:t>
            </a:r>
            <a:r>
              <a:rPr lang="en-US" sz="2400" dirty="0" err="1">
                <a:solidFill>
                  <a:schemeClr val="tx2"/>
                </a:solidFill>
                <a:latin typeface="DINRoundOT" panose="020B0504020101020102" pitchFamily="34" charset="0"/>
              </a:rPr>
              <a:t>theo</a:t>
            </a:r>
            <a:r>
              <a:rPr lang="en-US" sz="2400" dirty="0">
                <a:solidFill>
                  <a:schemeClr val="tx2"/>
                </a:solidFill>
                <a:latin typeface="DINRoundOT" panose="020B0504020101020102" pitchFamily="34" charset="0"/>
              </a:rPr>
              <a:t> </a:t>
            </a:r>
            <a:r>
              <a:rPr lang="en-US" sz="2400" dirty="0" err="1">
                <a:solidFill>
                  <a:schemeClr val="tx2"/>
                </a:solidFill>
                <a:latin typeface="DINRoundOT" panose="020B0504020101020102" pitchFamily="34" charset="0"/>
              </a:rPr>
              <a:t>mô</a:t>
            </a:r>
            <a:r>
              <a:rPr lang="en-US" sz="2400" dirty="0">
                <a:solidFill>
                  <a:schemeClr val="tx2"/>
                </a:solidFill>
                <a:latin typeface="DINRoundOT" panose="020B0504020101020102" pitchFamily="34" charset="0"/>
              </a:rPr>
              <a:t> </a:t>
            </a:r>
            <a:r>
              <a:rPr lang="en-US" sz="2400" dirty="0" err="1">
                <a:solidFill>
                  <a:schemeClr val="tx2"/>
                </a:solidFill>
                <a:latin typeface="DINRoundOT" panose="020B0504020101020102" pitchFamily="34" charset="0"/>
              </a:rPr>
              <a:t>hình</a:t>
            </a:r>
            <a:r>
              <a:rPr lang="en-US" sz="2400" dirty="0">
                <a:solidFill>
                  <a:schemeClr val="tx2"/>
                </a:solidFill>
                <a:latin typeface="DINRoundOT" panose="020B0504020101020102" pitchFamily="34" charset="0"/>
              </a:rPr>
              <a:t> </a:t>
            </a:r>
            <a:r>
              <a:rPr lang="en-US" sz="2400" dirty="0" err="1">
                <a:solidFill>
                  <a:schemeClr val="tx2"/>
                </a:solidFill>
                <a:latin typeface="DINRoundOT" panose="020B0504020101020102" pitchFamily="34" charset="0"/>
              </a:rPr>
              <a:t>khép</a:t>
            </a:r>
            <a:r>
              <a:rPr lang="en-US" sz="2400" dirty="0">
                <a:solidFill>
                  <a:schemeClr val="tx2"/>
                </a:solidFill>
                <a:latin typeface="DINRoundOT" panose="020B0504020101020102" pitchFamily="34" charset="0"/>
              </a:rPr>
              <a:t> </a:t>
            </a:r>
            <a:r>
              <a:rPr lang="en-US" sz="2400" dirty="0" err="1">
                <a:solidFill>
                  <a:schemeClr val="tx2"/>
                </a:solidFill>
                <a:latin typeface="DINRoundOT" panose="020B0504020101020102" pitchFamily="34" charset="0"/>
              </a:rPr>
              <a:t>kín</a:t>
            </a:r>
            <a:r>
              <a:rPr lang="en-US" sz="2400" dirty="0">
                <a:solidFill>
                  <a:schemeClr val="tx2"/>
                </a:solidFill>
                <a:latin typeface="DINRoundOT" panose="020B0504020101020102" pitchFamily="34" charset="0"/>
              </a:rPr>
              <a:t> </a:t>
            </a:r>
            <a:r>
              <a:rPr lang="en-US" sz="2400" dirty="0" err="1">
                <a:solidFill>
                  <a:schemeClr val="tx2"/>
                </a:solidFill>
                <a:latin typeface="DINRoundOT" panose="020B0504020101020102" pitchFamily="34" charset="0"/>
              </a:rPr>
              <a:t>đồng</a:t>
            </a:r>
            <a:r>
              <a:rPr lang="en-US" sz="2400" dirty="0">
                <a:solidFill>
                  <a:schemeClr val="tx2"/>
                </a:solidFill>
                <a:latin typeface="DINRoundOT" panose="020B0504020101020102" pitchFamily="34" charset="0"/>
              </a:rPr>
              <a:t> </a:t>
            </a:r>
            <a:r>
              <a:rPr lang="en-US" sz="2400" dirty="0" err="1">
                <a:solidFill>
                  <a:schemeClr val="tx2"/>
                </a:solidFill>
                <a:latin typeface="DINRoundOT" panose="020B0504020101020102" pitchFamily="34" charset="0"/>
              </a:rPr>
              <a:t>bộ</a:t>
            </a:r>
            <a:r>
              <a:rPr lang="en-US" sz="2400" dirty="0">
                <a:solidFill>
                  <a:schemeClr val="tx2"/>
                </a:solidFill>
                <a:latin typeface="DINRoundOT" panose="020B0504020101020102" pitchFamily="34" charset="0"/>
              </a:rPr>
              <a:t> </a:t>
            </a:r>
            <a:r>
              <a:rPr lang="en-US" sz="2400" dirty="0" err="1">
                <a:solidFill>
                  <a:schemeClr val="tx2"/>
                </a:solidFill>
                <a:latin typeface="DINRoundOT" panose="020B0504020101020102" pitchFamily="34" charset="0"/>
              </a:rPr>
              <a:t>từ</a:t>
            </a:r>
            <a:r>
              <a:rPr lang="en-US" sz="2400" dirty="0">
                <a:solidFill>
                  <a:schemeClr val="tx2"/>
                </a:solidFill>
                <a:latin typeface="DINRoundOT" panose="020B0504020101020102" pitchFamily="34" charset="0"/>
              </a:rPr>
              <a:t> </a:t>
            </a:r>
            <a:r>
              <a:rPr lang="en-US" sz="2400" b="1" dirty="0">
                <a:solidFill>
                  <a:srgbClr val="0070C0"/>
                </a:solidFill>
                <a:latin typeface="DINRoundOT" panose="020B0504020101020102" pitchFamily="34" charset="0"/>
              </a:rPr>
              <a:t>“</a:t>
            </a:r>
            <a:r>
              <a:rPr lang="en-US" sz="2400" b="1" dirty="0" err="1">
                <a:solidFill>
                  <a:srgbClr val="0070C0"/>
                </a:solidFill>
                <a:latin typeface="DINRoundOT" panose="020B0504020101020102" pitchFamily="34" charset="0"/>
              </a:rPr>
              <a:t>đồng</a:t>
            </a:r>
            <a:r>
              <a:rPr lang="en-US" sz="2400" b="1" dirty="0">
                <a:solidFill>
                  <a:srgbClr val="0070C0"/>
                </a:solidFill>
                <a:latin typeface="DINRoundOT" panose="020B0504020101020102" pitchFamily="34" charset="0"/>
              </a:rPr>
              <a:t> </a:t>
            </a:r>
            <a:r>
              <a:rPr lang="en-US" sz="2400" b="1" dirty="0" err="1">
                <a:solidFill>
                  <a:srgbClr val="0070C0"/>
                </a:solidFill>
                <a:latin typeface="DINRoundOT" panose="020B0504020101020102" pitchFamily="34" charset="0"/>
              </a:rPr>
              <a:t>cỏ</a:t>
            </a:r>
            <a:r>
              <a:rPr lang="en-US" sz="2400" b="1" dirty="0">
                <a:solidFill>
                  <a:srgbClr val="0070C0"/>
                </a:solidFill>
                <a:latin typeface="DINRoundOT" panose="020B0504020101020102" pitchFamily="34" charset="0"/>
              </a:rPr>
              <a:t> </a:t>
            </a:r>
            <a:r>
              <a:rPr lang="en-US" sz="2400" b="1" dirty="0" err="1">
                <a:solidFill>
                  <a:srgbClr val="0070C0"/>
                </a:solidFill>
                <a:latin typeface="DINRoundOT" panose="020B0504020101020102" pitchFamily="34" charset="0"/>
              </a:rPr>
              <a:t>đến</a:t>
            </a:r>
            <a:r>
              <a:rPr lang="en-US" sz="2400" b="1" dirty="0">
                <a:solidFill>
                  <a:srgbClr val="0070C0"/>
                </a:solidFill>
                <a:latin typeface="DINRoundOT" panose="020B0504020101020102" pitchFamily="34" charset="0"/>
              </a:rPr>
              <a:t> </a:t>
            </a:r>
            <a:r>
              <a:rPr lang="en-US" sz="2400" b="1" dirty="0" err="1">
                <a:solidFill>
                  <a:srgbClr val="0070C0"/>
                </a:solidFill>
                <a:latin typeface="DINRoundOT" panose="020B0504020101020102" pitchFamily="34" charset="0"/>
              </a:rPr>
              <a:t>ly</a:t>
            </a:r>
            <a:r>
              <a:rPr lang="en-US" sz="2400" b="1" dirty="0">
                <a:solidFill>
                  <a:srgbClr val="0070C0"/>
                </a:solidFill>
                <a:latin typeface="DINRoundOT" panose="020B0504020101020102" pitchFamily="34" charset="0"/>
              </a:rPr>
              <a:t> </a:t>
            </a:r>
            <a:r>
              <a:rPr lang="en-US" sz="2400" b="1" dirty="0" err="1">
                <a:solidFill>
                  <a:srgbClr val="0070C0"/>
                </a:solidFill>
                <a:latin typeface="DINRoundOT" panose="020B0504020101020102" pitchFamily="34" charset="0"/>
              </a:rPr>
              <a:t>sữa</a:t>
            </a:r>
            <a:r>
              <a:rPr lang="en-US" sz="2400" b="1" dirty="0">
                <a:solidFill>
                  <a:srgbClr val="0070C0"/>
                </a:solidFill>
                <a:latin typeface="DINRoundOT" panose="020B0504020101020102" pitchFamily="34" charset="0"/>
              </a:rPr>
              <a:t>”</a:t>
            </a:r>
          </a:p>
        </p:txBody>
      </p:sp>
      <p:sp>
        <p:nvSpPr>
          <p:cNvPr id="43013" name="TextBox 27"/>
          <p:cNvSpPr txBox="1">
            <a:spLocks noChangeArrowheads="1"/>
          </p:cNvSpPr>
          <p:nvPr/>
        </p:nvSpPr>
        <p:spPr bwMode="auto">
          <a:xfrm>
            <a:off x="366947" y="3062702"/>
            <a:ext cx="26797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1500" b="1" dirty="0" err="1">
                <a:solidFill>
                  <a:srgbClr val="002060"/>
                </a:solidFill>
                <a:latin typeface="DINRoundOT" pitchFamily="34" charset="0"/>
              </a:rPr>
              <a:t>Nguyên</a:t>
            </a:r>
            <a:r>
              <a:rPr lang="en-US" sz="1500" b="1" dirty="0">
                <a:solidFill>
                  <a:srgbClr val="002060"/>
                </a:solidFill>
                <a:latin typeface="DINRoundOT" pitchFamily="34" charset="0"/>
              </a:rPr>
              <a:t> </a:t>
            </a:r>
            <a:r>
              <a:rPr lang="en-US" sz="1500" b="1" dirty="0" err="1">
                <a:solidFill>
                  <a:srgbClr val="002060"/>
                </a:solidFill>
                <a:latin typeface="DINRoundOT" pitchFamily="34" charset="0"/>
              </a:rPr>
              <a:t>liệu</a:t>
            </a:r>
            <a:r>
              <a:rPr lang="en-US" sz="1500" b="1" dirty="0">
                <a:solidFill>
                  <a:srgbClr val="002060"/>
                </a:solidFill>
                <a:latin typeface="DINRoundOT" pitchFamily="34" charset="0"/>
              </a:rPr>
              <a:t> </a:t>
            </a:r>
            <a:r>
              <a:rPr lang="en-US" sz="1500" b="1" dirty="0" err="1">
                <a:solidFill>
                  <a:srgbClr val="002060"/>
                </a:solidFill>
                <a:latin typeface="DINRoundOT" pitchFamily="34" charset="0"/>
              </a:rPr>
              <a:t>sữa</a:t>
            </a:r>
            <a:r>
              <a:rPr lang="en-US" sz="1500" b="1" dirty="0">
                <a:solidFill>
                  <a:srgbClr val="002060"/>
                </a:solidFill>
                <a:latin typeface="DINRoundOT" pitchFamily="34" charset="0"/>
              </a:rPr>
              <a:t> </a:t>
            </a:r>
            <a:r>
              <a:rPr lang="en-US" sz="1500" b="1" dirty="0" err="1">
                <a:solidFill>
                  <a:srgbClr val="002060"/>
                </a:solidFill>
                <a:latin typeface="DINRoundOT" pitchFamily="34" charset="0"/>
              </a:rPr>
              <a:t>tươi</a:t>
            </a:r>
            <a:r>
              <a:rPr lang="en-US" sz="1500" b="1" dirty="0">
                <a:solidFill>
                  <a:srgbClr val="002060"/>
                </a:solidFill>
                <a:latin typeface="DINRoundOT" pitchFamily="34" charset="0"/>
              </a:rPr>
              <a:t> </a:t>
            </a:r>
            <a:r>
              <a:rPr lang="en-US" sz="1500" b="1" dirty="0" err="1">
                <a:solidFill>
                  <a:srgbClr val="002060"/>
                </a:solidFill>
                <a:latin typeface="DINRoundOT" pitchFamily="34" charset="0"/>
              </a:rPr>
              <a:t>sạch</a:t>
            </a:r>
            <a:endParaRPr lang="en-US" sz="1500" b="1" dirty="0">
              <a:solidFill>
                <a:srgbClr val="002060"/>
              </a:solidFill>
              <a:latin typeface="DINRoundOT" pitchFamily="34" charset="0"/>
            </a:endParaRPr>
          </a:p>
        </p:txBody>
      </p:sp>
      <p:sp>
        <p:nvSpPr>
          <p:cNvPr id="43014" name="TextBox 28"/>
          <p:cNvSpPr txBox="1">
            <a:spLocks noChangeArrowheads="1"/>
          </p:cNvSpPr>
          <p:nvPr/>
        </p:nvSpPr>
        <p:spPr bwMode="auto">
          <a:xfrm>
            <a:off x="3428341" y="3064167"/>
            <a:ext cx="227806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1500" b="1" dirty="0" err="1">
                <a:solidFill>
                  <a:srgbClr val="002060"/>
                </a:solidFill>
                <a:latin typeface="DINRoundOT" pitchFamily="34" charset="0"/>
              </a:rPr>
              <a:t>Chế</a:t>
            </a:r>
            <a:r>
              <a:rPr lang="en-US" sz="1500" b="1" dirty="0">
                <a:solidFill>
                  <a:srgbClr val="002060"/>
                </a:solidFill>
                <a:latin typeface="DINRoundOT" pitchFamily="34" charset="0"/>
              </a:rPr>
              <a:t> </a:t>
            </a:r>
            <a:r>
              <a:rPr lang="en-US" sz="1500" b="1" dirty="0" err="1">
                <a:solidFill>
                  <a:srgbClr val="002060"/>
                </a:solidFill>
                <a:latin typeface="DINRoundOT" pitchFamily="34" charset="0"/>
              </a:rPr>
              <a:t>biến</a:t>
            </a:r>
            <a:r>
              <a:rPr lang="en-US" sz="1500" b="1" dirty="0">
                <a:solidFill>
                  <a:srgbClr val="002060"/>
                </a:solidFill>
                <a:latin typeface="DINRoundOT" pitchFamily="34" charset="0"/>
              </a:rPr>
              <a:t> - </a:t>
            </a:r>
            <a:r>
              <a:rPr lang="en-US" sz="1500" b="1" dirty="0" err="1">
                <a:solidFill>
                  <a:srgbClr val="002060"/>
                </a:solidFill>
                <a:latin typeface="DINRoundOT" pitchFamily="34" charset="0"/>
              </a:rPr>
              <a:t>Đóng</a:t>
            </a:r>
            <a:r>
              <a:rPr lang="en-US" sz="1500" b="1" dirty="0">
                <a:solidFill>
                  <a:srgbClr val="002060"/>
                </a:solidFill>
                <a:latin typeface="DINRoundOT" pitchFamily="34" charset="0"/>
              </a:rPr>
              <a:t> </a:t>
            </a:r>
            <a:r>
              <a:rPr lang="en-US" sz="1500" b="1" dirty="0" err="1">
                <a:solidFill>
                  <a:srgbClr val="002060"/>
                </a:solidFill>
                <a:latin typeface="DINRoundOT" pitchFamily="34" charset="0"/>
              </a:rPr>
              <a:t>gói</a:t>
            </a:r>
            <a:endParaRPr lang="en-US" sz="1500" b="1" dirty="0">
              <a:solidFill>
                <a:srgbClr val="002060"/>
              </a:solidFill>
              <a:latin typeface="DINRoundOT" pitchFamily="34" charset="0"/>
            </a:endParaRPr>
          </a:p>
        </p:txBody>
      </p:sp>
      <p:sp>
        <p:nvSpPr>
          <p:cNvPr id="43015" name="TextBox 31"/>
          <p:cNvSpPr txBox="1">
            <a:spLocks noChangeArrowheads="1"/>
          </p:cNvSpPr>
          <p:nvPr/>
        </p:nvSpPr>
        <p:spPr bwMode="auto">
          <a:xfrm>
            <a:off x="6160168" y="3051616"/>
            <a:ext cx="282190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1500" b="1" dirty="0" err="1">
                <a:solidFill>
                  <a:srgbClr val="002060"/>
                </a:solidFill>
                <a:latin typeface="DINRoundOT" pitchFamily="34" charset="0"/>
              </a:rPr>
              <a:t>Phân</a:t>
            </a:r>
            <a:r>
              <a:rPr lang="en-US" sz="1500" b="1" dirty="0">
                <a:solidFill>
                  <a:srgbClr val="002060"/>
                </a:solidFill>
                <a:latin typeface="DINRoundOT" pitchFamily="34" charset="0"/>
              </a:rPr>
              <a:t> </a:t>
            </a:r>
            <a:r>
              <a:rPr lang="en-US" sz="1500" b="1" dirty="0" err="1">
                <a:solidFill>
                  <a:srgbClr val="002060"/>
                </a:solidFill>
                <a:latin typeface="DINRoundOT" pitchFamily="34" charset="0"/>
              </a:rPr>
              <a:t>phối</a:t>
            </a:r>
            <a:r>
              <a:rPr lang="en-US" sz="1500" b="1" dirty="0">
                <a:solidFill>
                  <a:srgbClr val="002060"/>
                </a:solidFill>
                <a:latin typeface="DINRoundOT" pitchFamily="34" charset="0"/>
              </a:rPr>
              <a:t> </a:t>
            </a:r>
            <a:r>
              <a:rPr lang="en-US" sz="1500" b="1" dirty="0" err="1">
                <a:solidFill>
                  <a:srgbClr val="002060"/>
                </a:solidFill>
                <a:latin typeface="DINRoundOT" pitchFamily="34" charset="0"/>
              </a:rPr>
              <a:t>chuyên</a:t>
            </a:r>
            <a:r>
              <a:rPr lang="en-US" sz="1500" b="1" dirty="0">
                <a:solidFill>
                  <a:srgbClr val="002060"/>
                </a:solidFill>
                <a:latin typeface="DINRoundOT" pitchFamily="34" charset="0"/>
              </a:rPr>
              <a:t> </a:t>
            </a:r>
            <a:r>
              <a:rPr lang="en-US" sz="1500" b="1" dirty="0" err="1">
                <a:solidFill>
                  <a:srgbClr val="002060"/>
                </a:solidFill>
                <a:latin typeface="DINRoundOT" pitchFamily="34" charset="0"/>
              </a:rPr>
              <a:t>nghiệp</a:t>
            </a:r>
            <a:endParaRPr lang="en-US" sz="1500" b="1" dirty="0">
              <a:solidFill>
                <a:srgbClr val="002060"/>
              </a:solidFill>
              <a:latin typeface="DINRoundOT" pitchFamily="34" charset="0"/>
            </a:endParaRPr>
          </a:p>
        </p:txBody>
      </p:sp>
      <p:sp>
        <p:nvSpPr>
          <p:cNvPr id="43016" name="TextBox 32"/>
          <p:cNvSpPr txBox="1">
            <a:spLocks noChangeArrowheads="1"/>
          </p:cNvSpPr>
          <p:nvPr/>
        </p:nvSpPr>
        <p:spPr bwMode="auto">
          <a:xfrm>
            <a:off x="187560" y="1710000"/>
            <a:ext cx="28590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177800" indent="-68263"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r>
              <a:rPr lang="en-US" sz="1200" i="1" dirty="0" err="1">
                <a:solidFill>
                  <a:srgbClr val="1F497D"/>
                </a:solidFill>
                <a:latin typeface="DINRoundOT" pitchFamily="34" charset="0"/>
              </a:rPr>
              <a:t>Tư</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vấn</a:t>
            </a:r>
            <a:r>
              <a:rPr lang="en-US" sz="1200" i="1" dirty="0">
                <a:solidFill>
                  <a:srgbClr val="1F497D"/>
                </a:solidFill>
                <a:latin typeface="DINRoundOT" pitchFamily="34" charset="0"/>
              </a:rPr>
              <a:t> &amp; </a:t>
            </a:r>
            <a:r>
              <a:rPr lang="en-US" sz="1200" i="1" dirty="0" err="1">
                <a:solidFill>
                  <a:srgbClr val="1F497D"/>
                </a:solidFill>
                <a:latin typeface="DINRoundOT" pitchFamily="34" charset="0"/>
              </a:rPr>
              <a:t>Quản</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lý</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Quốc</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tế</a:t>
            </a:r>
            <a:r>
              <a:rPr lang="en-US" sz="1200" i="1" dirty="0">
                <a:solidFill>
                  <a:srgbClr val="1F497D"/>
                </a:solidFill>
                <a:latin typeface="DINRoundOT" pitchFamily="34" charset="0"/>
              </a:rPr>
              <a:t>:</a:t>
            </a:r>
          </a:p>
          <a:p>
            <a:pPr lvl="1">
              <a:buFont typeface="Arial" pitchFamily="34" charset="0"/>
              <a:buChar char="•"/>
            </a:pPr>
            <a:r>
              <a:rPr lang="en-US" sz="1200" i="1" dirty="0" err="1">
                <a:solidFill>
                  <a:srgbClr val="1F497D"/>
                </a:solidFill>
                <a:latin typeface="DINRoundOT" pitchFamily="34" charset="0"/>
              </a:rPr>
              <a:t>Công</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ty</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Afimilk</a:t>
            </a:r>
            <a:r>
              <a:rPr lang="en-US" sz="1200" i="1" dirty="0">
                <a:solidFill>
                  <a:srgbClr val="1F497D"/>
                </a:solidFill>
                <a:latin typeface="DINRoundOT" pitchFamily="34" charset="0"/>
              </a:rPr>
              <a:t> (Israel )</a:t>
            </a:r>
          </a:p>
          <a:p>
            <a:pPr lvl="1">
              <a:buFont typeface="Arial" pitchFamily="34" charset="0"/>
              <a:buChar char="•"/>
            </a:pPr>
            <a:r>
              <a:rPr lang="en-US" sz="1200" i="1" dirty="0" err="1">
                <a:solidFill>
                  <a:srgbClr val="1F497D"/>
                </a:solidFill>
                <a:latin typeface="DINRoundOT" pitchFamily="34" charset="0"/>
              </a:rPr>
              <a:t>Công</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ty</a:t>
            </a:r>
            <a:r>
              <a:rPr lang="en-US" sz="1200" i="1" dirty="0">
                <a:solidFill>
                  <a:srgbClr val="1F497D"/>
                </a:solidFill>
                <a:latin typeface="DINRoundOT" pitchFamily="34" charset="0"/>
              </a:rPr>
              <a:t> Totally Vets (New Zealand)</a:t>
            </a:r>
          </a:p>
        </p:txBody>
      </p:sp>
      <p:sp>
        <p:nvSpPr>
          <p:cNvPr id="43017" name="TextBox 33"/>
          <p:cNvSpPr txBox="1">
            <a:spLocks noChangeArrowheads="1"/>
          </p:cNvSpPr>
          <p:nvPr/>
        </p:nvSpPr>
        <p:spPr bwMode="auto">
          <a:xfrm>
            <a:off x="6008688" y="1710929"/>
            <a:ext cx="31353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r>
              <a:rPr lang="en-US" sz="1200" i="1" dirty="0" err="1">
                <a:solidFill>
                  <a:srgbClr val="1F497D"/>
                </a:solidFill>
                <a:latin typeface="DINRoundOT" pitchFamily="34" charset="0"/>
              </a:rPr>
              <a:t>Hệ</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thống</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quản</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lý</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tài</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chính</a:t>
            </a:r>
            <a:r>
              <a:rPr lang="en-US" sz="1200" i="1" dirty="0">
                <a:solidFill>
                  <a:srgbClr val="1F497D"/>
                </a:solidFill>
                <a:latin typeface="DINRoundOT" pitchFamily="34" charset="0"/>
              </a:rPr>
              <a:t> SAP (</a:t>
            </a:r>
            <a:r>
              <a:rPr lang="en-US" sz="1200" i="1" dirty="0" err="1">
                <a:solidFill>
                  <a:srgbClr val="1F497D"/>
                </a:solidFill>
                <a:latin typeface="DINRoundOT" pitchFamily="34" charset="0"/>
              </a:rPr>
              <a:t>Đức</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ưu</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việt</a:t>
            </a:r>
            <a:endParaRPr lang="en-US" sz="1200" i="1" dirty="0">
              <a:solidFill>
                <a:srgbClr val="1F497D"/>
              </a:solidFill>
              <a:latin typeface="DINRoundOT" pitchFamily="34" charset="0"/>
            </a:endParaRPr>
          </a:p>
          <a:p>
            <a:r>
              <a:rPr lang="en-US" sz="1200" i="1" dirty="0" err="1">
                <a:solidFill>
                  <a:srgbClr val="1F497D"/>
                </a:solidFill>
                <a:latin typeface="DINRoundOT" pitchFamily="34" charset="0"/>
              </a:rPr>
              <a:t>Hệ</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thống</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quản</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trị</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bán</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hàng</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tiên</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tiến</a:t>
            </a:r>
            <a:endParaRPr lang="en-US" sz="1200" i="1" dirty="0">
              <a:solidFill>
                <a:srgbClr val="1F497D"/>
              </a:solidFill>
              <a:latin typeface="DINRoundOT" pitchFamily="34" charset="0"/>
            </a:endParaRPr>
          </a:p>
        </p:txBody>
      </p:sp>
      <p:sp>
        <p:nvSpPr>
          <p:cNvPr id="43018" name="TextBox 34"/>
          <p:cNvSpPr txBox="1">
            <a:spLocks noChangeArrowheads="1"/>
          </p:cNvSpPr>
          <p:nvPr/>
        </p:nvSpPr>
        <p:spPr bwMode="auto">
          <a:xfrm>
            <a:off x="3428341" y="1709999"/>
            <a:ext cx="23381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1200" i="1" dirty="0" err="1">
                <a:solidFill>
                  <a:srgbClr val="1F497D"/>
                </a:solidFill>
                <a:latin typeface="DINRoundOT" pitchFamily="34" charset="0"/>
              </a:rPr>
              <a:t>Các</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mô</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thức</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quản</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lý</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vận</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hành</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nhà</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máy</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hiện</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đại</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nhất</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thế</a:t>
            </a:r>
            <a:r>
              <a:rPr lang="en-US" sz="1200" i="1" dirty="0">
                <a:solidFill>
                  <a:srgbClr val="1F497D"/>
                </a:solidFill>
                <a:latin typeface="DINRoundOT" pitchFamily="34" charset="0"/>
              </a:rPr>
              <a:t> </a:t>
            </a:r>
            <a:r>
              <a:rPr lang="en-US" sz="1200" i="1" dirty="0" err="1">
                <a:solidFill>
                  <a:srgbClr val="1F497D"/>
                </a:solidFill>
                <a:latin typeface="DINRoundOT" pitchFamily="34" charset="0"/>
              </a:rPr>
              <a:t>giới</a:t>
            </a:r>
            <a:endParaRPr lang="en-US" sz="1200" i="1" dirty="0">
              <a:solidFill>
                <a:srgbClr val="1F497D"/>
              </a:solidFill>
              <a:latin typeface="DINRoundOT" pitchFamily="34" charset="0"/>
            </a:endParaRPr>
          </a:p>
          <a:p>
            <a:pPr algn="ctr"/>
            <a:r>
              <a:rPr lang="en-US" sz="1200" i="1" dirty="0">
                <a:solidFill>
                  <a:srgbClr val="1F497D"/>
                </a:solidFill>
                <a:latin typeface="DINRoundOT" pitchFamily="34" charset="0"/>
              </a:rPr>
              <a:t>ISO 9001, ISO 22000:2005</a:t>
            </a:r>
          </a:p>
        </p:txBody>
      </p:sp>
      <p:sp>
        <p:nvSpPr>
          <p:cNvPr id="43019" name="TextBox 12"/>
          <p:cNvSpPr txBox="1">
            <a:spLocks noChangeArrowheads="1"/>
          </p:cNvSpPr>
          <p:nvPr/>
        </p:nvSpPr>
        <p:spPr bwMode="auto">
          <a:xfrm>
            <a:off x="144463" y="3413436"/>
            <a:ext cx="29593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1200" b="1" dirty="0">
                <a:solidFill>
                  <a:srgbClr val="0070C0"/>
                </a:solidFill>
                <a:latin typeface="DINRoundOT" pitchFamily="34" charset="0"/>
              </a:rPr>
              <a:t>Gđ1 (2014): </a:t>
            </a:r>
            <a:r>
              <a:rPr lang="en-US" sz="1200" dirty="0">
                <a:solidFill>
                  <a:srgbClr val="0070C0"/>
                </a:solidFill>
                <a:latin typeface="DINRoundOT" pitchFamily="34" charset="0"/>
              </a:rPr>
              <a:t>45.000 </a:t>
            </a:r>
            <a:r>
              <a:rPr lang="en-US" sz="1200" dirty="0" err="1">
                <a:solidFill>
                  <a:srgbClr val="0070C0"/>
                </a:solidFill>
                <a:latin typeface="DINRoundOT" pitchFamily="34" charset="0"/>
              </a:rPr>
              <a:t>bò</a:t>
            </a:r>
            <a:r>
              <a:rPr lang="en-US" sz="1200" dirty="0">
                <a:solidFill>
                  <a:srgbClr val="0070C0"/>
                </a:solidFill>
                <a:latin typeface="DINRoundOT" pitchFamily="34" charset="0"/>
              </a:rPr>
              <a:t>, 8.100 ha </a:t>
            </a:r>
          </a:p>
          <a:p>
            <a:pPr algn="ctr"/>
            <a:r>
              <a:rPr lang="en-US" sz="1200" b="1" dirty="0" err="1">
                <a:solidFill>
                  <a:srgbClr val="0070C0"/>
                </a:solidFill>
                <a:latin typeface="DINRoundOT" pitchFamily="34" charset="0"/>
              </a:rPr>
              <a:t>Gđ</a:t>
            </a:r>
            <a:r>
              <a:rPr lang="en-US" sz="1200" b="1" dirty="0">
                <a:solidFill>
                  <a:srgbClr val="0070C0"/>
                </a:solidFill>
                <a:latin typeface="DINRoundOT" pitchFamily="34" charset="0"/>
              </a:rPr>
              <a:t> 2 (2017): </a:t>
            </a:r>
            <a:r>
              <a:rPr lang="en-US" sz="1200" dirty="0">
                <a:solidFill>
                  <a:srgbClr val="0070C0"/>
                </a:solidFill>
                <a:latin typeface="DINRoundOT" pitchFamily="34" charset="0"/>
              </a:rPr>
              <a:t>137.000 </a:t>
            </a:r>
            <a:r>
              <a:rPr lang="en-US" sz="1200" dirty="0" err="1">
                <a:solidFill>
                  <a:srgbClr val="0070C0"/>
                </a:solidFill>
                <a:latin typeface="DINRoundOT" pitchFamily="34" charset="0"/>
              </a:rPr>
              <a:t>bò</a:t>
            </a:r>
            <a:r>
              <a:rPr lang="en-US" sz="1200" dirty="0">
                <a:solidFill>
                  <a:srgbClr val="0070C0"/>
                </a:solidFill>
                <a:latin typeface="DINRoundOT" pitchFamily="34" charset="0"/>
              </a:rPr>
              <a:t> – 31.000 ha</a:t>
            </a:r>
          </a:p>
          <a:p>
            <a:pPr algn="ctr"/>
            <a:endParaRPr lang="en-US" sz="1200" dirty="0">
              <a:solidFill>
                <a:srgbClr val="0070C0"/>
              </a:solidFill>
              <a:latin typeface="DINRoundOT" pitchFamily="34" charset="0"/>
            </a:endParaRPr>
          </a:p>
        </p:txBody>
      </p:sp>
      <p:sp>
        <p:nvSpPr>
          <p:cNvPr id="43020" name="TextBox 13"/>
          <p:cNvSpPr txBox="1">
            <a:spLocks noChangeArrowheads="1"/>
          </p:cNvSpPr>
          <p:nvPr/>
        </p:nvSpPr>
        <p:spPr bwMode="auto">
          <a:xfrm>
            <a:off x="6486857" y="3382727"/>
            <a:ext cx="21685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1200" dirty="0">
                <a:solidFill>
                  <a:srgbClr val="0070C0"/>
                </a:solidFill>
                <a:latin typeface="DINRoundOT" pitchFamily="34" charset="0"/>
              </a:rPr>
              <a:t>168 </a:t>
            </a:r>
            <a:r>
              <a:rPr lang="en-US" sz="1200" dirty="0" err="1">
                <a:solidFill>
                  <a:srgbClr val="0070C0"/>
                </a:solidFill>
                <a:latin typeface="DINRoundOT" pitchFamily="34" charset="0"/>
              </a:rPr>
              <a:t>Nhà</a:t>
            </a:r>
            <a:r>
              <a:rPr lang="en-US" sz="1200" dirty="0">
                <a:solidFill>
                  <a:srgbClr val="0070C0"/>
                </a:solidFill>
                <a:latin typeface="DINRoundOT" pitchFamily="34" charset="0"/>
              </a:rPr>
              <a:t> </a:t>
            </a:r>
            <a:r>
              <a:rPr lang="en-US" sz="1200" dirty="0" err="1">
                <a:solidFill>
                  <a:srgbClr val="0070C0"/>
                </a:solidFill>
                <a:latin typeface="DINRoundOT" pitchFamily="34" charset="0"/>
              </a:rPr>
              <a:t>phân</a:t>
            </a:r>
            <a:r>
              <a:rPr lang="en-US" sz="1200" dirty="0">
                <a:solidFill>
                  <a:srgbClr val="0070C0"/>
                </a:solidFill>
                <a:latin typeface="DINRoundOT" pitchFamily="34" charset="0"/>
              </a:rPr>
              <a:t> </a:t>
            </a:r>
            <a:r>
              <a:rPr lang="en-US" sz="1200" dirty="0" err="1">
                <a:solidFill>
                  <a:srgbClr val="0070C0"/>
                </a:solidFill>
                <a:latin typeface="DINRoundOT" pitchFamily="34" charset="0"/>
              </a:rPr>
              <a:t>phối</a:t>
            </a:r>
            <a:endParaRPr lang="en-US" sz="1200" dirty="0">
              <a:solidFill>
                <a:srgbClr val="0070C0"/>
              </a:solidFill>
              <a:latin typeface="DINRoundOT" pitchFamily="34" charset="0"/>
            </a:endParaRPr>
          </a:p>
          <a:p>
            <a:pPr algn="ctr"/>
            <a:r>
              <a:rPr lang="en-US" sz="1200" dirty="0">
                <a:solidFill>
                  <a:srgbClr val="0070C0"/>
                </a:solidFill>
                <a:latin typeface="DINRoundOT" pitchFamily="34" charset="0"/>
              </a:rPr>
              <a:t>125.690 </a:t>
            </a:r>
            <a:r>
              <a:rPr lang="en-US" sz="1200" dirty="0" err="1">
                <a:solidFill>
                  <a:srgbClr val="0070C0"/>
                </a:solidFill>
                <a:latin typeface="DINRoundOT" pitchFamily="34" charset="0"/>
              </a:rPr>
              <a:t>điểm</a:t>
            </a:r>
            <a:r>
              <a:rPr lang="en-US" sz="1200" dirty="0">
                <a:solidFill>
                  <a:srgbClr val="0070C0"/>
                </a:solidFill>
                <a:latin typeface="DINRoundOT" pitchFamily="34" charset="0"/>
              </a:rPr>
              <a:t> </a:t>
            </a:r>
            <a:r>
              <a:rPr lang="en-US" sz="1200" dirty="0" err="1">
                <a:solidFill>
                  <a:srgbClr val="0070C0"/>
                </a:solidFill>
                <a:latin typeface="DINRoundOT" pitchFamily="34" charset="0"/>
              </a:rPr>
              <a:t>bán</a:t>
            </a:r>
            <a:r>
              <a:rPr lang="en-US" sz="1200" dirty="0">
                <a:solidFill>
                  <a:srgbClr val="0070C0"/>
                </a:solidFill>
                <a:latin typeface="DINRoundOT" pitchFamily="34" charset="0"/>
              </a:rPr>
              <a:t> </a:t>
            </a:r>
            <a:r>
              <a:rPr lang="en-US" sz="1200" dirty="0" err="1">
                <a:solidFill>
                  <a:srgbClr val="0070C0"/>
                </a:solidFill>
                <a:latin typeface="DINRoundOT" pitchFamily="34" charset="0"/>
              </a:rPr>
              <a:t>hàng</a:t>
            </a:r>
            <a:endParaRPr lang="en-US" sz="1200" dirty="0">
              <a:solidFill>
                <a:srgbClr val="0070C0"/>
              </a:solidFill>
              <a:latin typeface="DINRoundOT" pitchFamily="34" charset="0"/>
            </a:endParaRPr>
          </a:p>
          <a:p>
            <a:pPr algn="ctr"/>
            <a:r>
              <a:rPr lang="en-US" sz="1200" dirty="0">
                <a:solidFill>
                  <a:srgbClr val="0070C0"/>
                </a:solidFill>
                <a:latin typeface="DINRoundOT" pitchFamily="34" charset="0"/>
              </a:rPr>
              <a:t>145 </a:t>
            </a:r>
            <a:r>
              <a:rPr lang="en-US" sz="1200" dirty="0" err="1">
                <a:solidFill>
                  <a:srgbClr val="0070C0"/>
                </a:solidFill>
                <a:latin typeface="DINRoundOT" pitchFamily="34" charset="0"/>
              </a:rPr>
              <a:t>cửa</a:t>
            </a:r>
            <a:r>
              <a:rPr lang="en-US" sz="1200" dirty="0">
                <a:solidFill>
                  <a:srgbClr val="0070C0"/>
                </a:solidFill>
                <a:latin typeface="DINRoundOT" pitchFamily="34" charset="0"/>
              </a:rPr>
              <a:t> </a:t>
            </a:r>
            <a:r>
              <a:rPr lang="en-US" sz="1200" dirty="0" err="1">
                <a:solidFill>
                  <a:srgbClr val="0070C0"/>
                </a:solidFill>
                <a:latin typeface="DINRoundOT" pitchFamily="34" charset="0"/>
              </a:rPr>
              <a:t>hàng</a:t>
            </a:r>
            <a:r>
              <a:rPr lang="en-US" sz="1200" dirty="0">
                <a:solidFill>
                  <a:srgbClr val="0070C0"/>
                </a:solidFill>
                <a:latin typeface="DINRoundOT" pitchFamily="34" charset="0"/>
              </a:rPr>
              <a:t> TH true mart</a:t>
            </a:r>
          </a:p>
        </p:txBody>
      </p:sp>
      <p:sp>
        <p:nvSpPr>
          <p:cNvPr id="43022" name="TextBox 15"/>
          <p:cNvSpPr txBox="1">
            <a:spLocks noChangeArrowheads="1"/>
          </p:cNvSpPr>
          <p:nvPr/>
        </p:nvSpPr>
        <p:spPr bwMode="auto">
          <a:xfrm>
            <a:off x="3103796" y="3374781"/>
            <a:ext cx="33830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marL="0" indent="0" algn="ctr"/>
            <a:r>
              <a:rPr lang="en-US" sz="1200" b="1" dirty="0" err="1">
                <a:solidFill>
                  <a:srgbClr val="0070C0"/>
                </a:solidFill>
                <a:latin typeface="DINRoundOT" pitchFamily="34" charset="0"/>
              </a:rPr>
              <a:t>Nhà</a:t>
            </a:r>
            <a:r>
              <a:rPr lang="en-US" sz="1200" b="1" dirty="0">
                <a:solidFill>
                  <a:srgbClr val="0070C0"/>
                </a:solidFill>
                <a:latin typeface="DINRoundOT" pitchFamily="34" charset="0"/>
              </a:rPr>
              <a:t> </a:t>
            </a:r>
            <a:r>
              <a:rPr lang="en-US" sz="1200" b="1" dirty="0" err="1">
                <a:solidFill>
                  <a:srgbClr val="0070C0"/>
                </a:solidFill>
                <a:latin typeface="DINRoundOT" pitchFamily="34" charset="0"/>
              </a:rPr>
              <a:t>máy</a:t>
            </a:r>
            <a:r>
              <a:rPr lang="en-US" sz="1200" b="1" dirty="0">
                <a:solidFill>
                  <a:srgbClr val="0070C0"/>
                </a:solidFill>
                <a:latin typeface="DINRoundOT" pitchFamily="34" charset="0"/>
              </a:rPr>
              <a:t> </a:t>
            </a:r>
            <a:r>
              <a:rPr lang="en-US" sz="1200" b="1" dirty="0" err="1">
                <a:solidFill>
                  <a:srgbClr val="0070C0"/>
                </a:solidFill>
                <a:latin typeface="DINRoundOT" pitchFamily="34" charset="0"/>
              </a:rPr>
              <a:t>tự</a:t>
            </a:r>
            <a:r>
              <a:rPr lang="en-US" sz="1200" b="1" dirty="0">
                <a:solidFill>
                  <a:srgbClr val="0070C0"/>
                </a:solidFill>
                <a:latin typeface="DINRoundOT" pitchFamily="34" charset="0"/>
              </a:rPr>
              <a:t> </a:t>
            </a:r>
            <a:r>
              <a:rPr lang="en-US" sz="1200" b="1" dirty="0" err="1">
                <a:solidFill>
                  <a:srgbClr val="0070C0"/>
                </a:solidFill>
                <a:latin typeface="DINRoundOT" pitchFamily="34" charset="0"/>
              </a:rPr>
              <a:t>động</a:t>
            </a:r>
            <a:r>
              <a:rPr lang="en-US" sz="1200" b="1" dirty="0">
                <a:solidFill>
                  <a:srgbClr val="0070C0"/>
                </a:solidFill>
                <a:latin typeface="DINRoundOT" pitchFamily="34" charset="0"/>
              </a:rPr>
              <a:t> </a:t>
            </a:r>
            <a:r>
              <a:rPr lang="en-US" sz="1200" b="1" dirty="0" err="1">
                <a:solidFill>
                  <a:srgbClr val="0070C0"/>
                </a:solidFill>
                <a:latin typeface="DINRoundOT" pitchFamily="34" charset="0"/>
              </a:rPr>
              <a:t>chế</a:t>
            </a:r>
            <a:r>
              <a:rPr lang="en-US" sz="1200" b="1" dirty="0">
                <a:solidFill>
                  <a:srgbClr val="0070C0"/>
                </a:solidFill>
                <a:latin typeface="DINRoundOT" pitchFamily="34" charset="0"/>
              </a:rPr>
              <a:t> </a:t>
            </a:r>
            <a:r>
              <a:rPr lang="en-US" sz="1200" b="1" dirty="0" err="1">
                <a:solidFill>
                  <a:srgbClr val="0070C0"/>
                </a:solidFill>
                <a:latin typeface="DINRoundOT" pitchFamily="34" charset="0"/>
              </a:rPr>
              <a:t>biến</a:t>
            </a:r>
            <a:r>
              <a:rPr lang="en-US" sz="1200" b="1" dirty="0">
                <a:solidFill>
                  <a:srgbClr val="0070C0"/>
                </a:solidFill>
                <a:latin typeface="DINRoundOT" pitchFamily="34" charset="0"/>
              </a:rPr>
              <a:t> </a:t>
            </a:r>
            <a:r>
              <a:rPr lang="en-US" sz="1200" b="1" dirty="0" err="1">
                <a:solidFill>
                  <a:srgbClr val="0070C0"/>
                </a:solidFill>
                <a:latin typeface="DINRoundOT" pitchFamily="34" charset="0"/>
              </a:rPr>
              <a:t>sữa</a:t>
            </a:r>
            <a:endParaRPr lang="en-US" sz="1200" b="1" dirty="0">
              <a:solidFill>
                <a:srgbClr val="0070C0"/>
              </a:solidFill>
              <a:latin typeface="DINRoundOT" pitchFamily="34" charset="0"/>
            </a:endParaRPr>
          </a:p>
          <a:p>
            <a:pPr marL="0" indent="0" algn="ctr"/>
            <a:r>
              <a:rPr lang="en-US" sz="1200" dirty="0" err="1">
                <a:solidFill>
                  <a:srgbClr val="0070C0"/>
                </a:solidFill>
                <a:latin typeface="DINRoundOT" pitchFamily="34" charset="0"/>
              </a:rPr>
              <a:t>Công</a:t>
            </a:r>
            <a:r>
              <a:rPr lang="en-US" sz="1200" dirty="0">
                <a:solidFill>
                  <a:srgbClr val="0070C0"/>
                </a:solidFill>
                <a:latin typeface="DINRoundOT" pitchFamily="34" charset="0"/>
              </a:rPr>
              <a:t> </a:t>
            </a:r>
            <a:r>
              <a:rPr lang="en-US" sz="1200" dirty="0" err="1">
                <a:solidFill>
                  <a:srgbClr val="0070C0"/>
                </a:solidFill>
                <a:latin typeface="DINRoundOT" pitchFamily="34" charset="0"/>
              </a:rPr>
              <a:t>suất</a:t>
            </a:r>
            <a:r>
              <a:rPr lang="en-US" sz="1200" dirty="0">
                <a:solidFill>
                  <a:srgbClr val="0070C0"/>
                </a:solidFill>
                <a:latin typeface="DINRoundOT" pitchFamily="34" charset="0"/>
              </a:rPr>
              <a:t> 500 </a:t>
            </a:r>
            <a:r>
              <a:rPr lang="en-US" sz="1200" dirty="0" err="1">
                <a:solidFill>
                  <a:srgbClr val="0070C0"/>
                </a:solidFill>
                <a:latin typeface="DINRoundOT" pitchFamily="34" charset="0"/>
              </a:rPr>
              <a:t>triệu</a:t>
            </a:r>
            <a:r>
              <a:rPr lang="en-US" sz="1200" dirty="0">
                <a:solidFill>
                  <a:srgbClr val="0070C0"/>
                </a:solidFill>
                <a:latin typeface="DINRoundOT" pitchFamily="34" charset="0"/>
              </a:rPr>
              <a:t> </a:t>
            </a:r>
            <a:r>
              <a:rPr lang="en-US" sz="1200" dirty="0" err="1">
                <a:solidFill>
                  <a:srgbClr val="0070C0"/>
                </a:solidFill>
                <a:latin typeface="DINRoundOT" pitchFamily="34" charset="0"/>
              </a:rPr>
              <a:t>lít</a:t>
            </a:r>
            <a:r>
              <a:rPr lang="en-US" sz="1200" dirty="0">
                <a:solidFill>
                  <a:srgbClr val="0070C0"/>
                </a:solidFill>
                <a:latin typeface="DINRoundOT" pitchFamily="34" charset="0"/>
              </a:rPr>
              <a:t>/</a:t>
            </a:r>
            <a:r>
              <a:rPr lang="en-US" sz="1200" dirty="0" err="1">
                <a:solidFill>
                  <a:srgbClr val="0070C0"/>
                </a:solidFill>
                <a:latin typeface="DINRoundOT" pitchFamily="34" charset="0"/>
              </a:rPr>
              <a:t>năm</a:t>
            </a:r>
            <a:endParaRPr lang="en-US" sz="1200" dirty="0">
              <a:solidFill>
                <a:srgbClr val="0070C0"/>
              </a:solidFill>
              <a:latin typeface="DINRoundOT" pitchFamily="34" charset="0"/>
            </a:endParaRPr>
          </a:p>
          <a:p>
            <a:pPr marL="0" indent="0" algn="ctr"/>
            <a:r>
              <a:rPr lang="en-US" sz="1200" dirty="0">
                <a:solidFill>
                  <a:srgbClr val="0070C0"/>
                </a:solidFill>
                <a:latin typeface="DINRoundOT" pitchFamily="34" charset="0"/>
              </a:rPr>
              <a:t>(</a:t>
            </a:r>
            <a:r>
              <a:rPr lang="en-US" sz="1200" dirty="0" err="1">
                <a:solidFill>
                  <a:srgbClr val="0070C0"/>
                </a:solidFill>
                <a:latin typeface="DINRoundOT" pitchFamily="34" charset="0"/>
              </a:rPr>
              <a:t>công</a:t>
            </a:r>
            <a:r>
              <a:rPr lang="en-US" sz="1200" dirty="0">
                <a:solidFill>
                  <a:srgbClr val="0070C0"/>
                </a:solidFill>
                <a:latin typeface="DINRoundOT" pitchFamily="34" charset="0"/>
              </a:rPr>
              <a:t> </a:t>
            </a:r>
            <a:r>
              <a:rPr lang="en-US" sz="1200" dirty="0" err="1">
                <a:solidFill>
                  <a:srgbClr val="0070C0"/>
                </a:solidFill>
                <a:latin typeface="DINRoundOT" pitchFamily="34" charset="0"/>
              </a:rPr>
              <a:t>nghệ</a:t>
            </a:r>
            <a:r>
              <a:rPr lang="en-US" sz="1200" dirty="0">
                <a:solidFill>
                  <a:srgbClr val="0070C0"/>
                </a:solidFill>
                <a:latin typeface="DINRoundOT" pitchFamily="34" charset="0"/>
              </a:rPr>
              <a:t> </a:t>
            </a:r>
            <a:r>
              <a:rPr lang="en-US" sz="1200" dirty="0" err="1">
                <a:solidFill>
                  <a:srgbClr val="0070C0"/>
                </a:solidFill>
                <a:latin typeface="DINRoundOT" pitchFamily="34" charset="0"/>
              </a:rPr>
              <a:t>hiện</a:t>
            </a:r>
            <a:r>
              <a:rPr lang="en-US" sz="1200" dirty="0">
                <a:solidFill>
                  <a:srgbClr val="0070C0"/>
                </a:solidFill>
                <a:latin typeface="DINRoundOT" pitchFamily="34" charset="0"/>
              </a:rPr>
              <a:t> </a:t>
            </a:r>
            <a:r>
              <a:rPr lang="en-US" sz="1200" dirty="0" err="1">
                <a:solidFill>
                  <a:srgbClr val="0070C0"/>
                </a:solidFill>
                <a:latin typeface="DINRoundOT" pitchFamily="34" charset="0"/>
              </a:rPr>
              <a:t>đại</a:t>
            </a:r>
            <a:r>
              <a:rPr lang="en-US" sz="1200" dirty="0">
                <a:solidFill>
                  <a:srgbClr val="0070C0"/>
                </a:solidFill>
                <a:latin typeface="DINRoundOT" pitchFamily="34" charset="0"/>
              </a:rPr>
              <a:t> </a:t>
            </a:r>
            <a:r>
              <a:rPr lang="en-US" sz="1200" dirty="0" err="1">
                <a:solidFill>
                  <a:srgbClr val="0070C0"/>
                </a:solidFill>
                <a:latin typeface="DINRoundOT" pitchFamily="34" charset="0"/>
              </a:rPr>
              <a:t>Simen</a:t>
            </a:r>
            <a:r>
              <a:rPr lang="en-US" sz="1200" dirty="0">
                <a:solidFill>
                  <a:srgbClr val="0070C0"/>
                </a:solidFill>
                <a:latin typeface="DINRoundOT" pitchFamily="34" charset="0"/>
              </a:rPr>
              <a:t>, </a:t>
            </a:r>
            <a:r>
              <a:rPr lang="en-US" sz="1200" dirty="0" err="1">
                <a:solidFill>
                  <a:srgbClr val="0070C0"/>
                </a:solidFill>
                <a:latin typeface="DINRoundOT" pitchFamily="34" charset="0"/>
              </a:rPr>
              <a:t>Dafoss</a:t>
            </a:r>
            <a:r>
              <a:rPr lang="en-US" sz="1200" dirty="0">
                <a:solidFill>
                  <a:srgbClr val="0070C0"/>
                </a:solidFill>
                <a:latin typeface="DINRoundOT" pitchFamily="34" charset="0"/>
              </a:rPr>
              <a:t>, </a:t>
            </a:r>
            <a:r>
              <a:rPr lang="en-US" sz="1200" dirty="0" err="1">
                <a:solidFill>
                  <a:srgbClr val="0070C0"/>
                </a:solidFill>
                <a:latin typeface="DINRoundOT" pitchFamily="34" charset="0"/>
              </a:rPr>
              <a:t>Grundfoss</a:t>
            </a:r>
            <a:endParaRPr lang="en-US" sz="1200" dirty="0">
              <a:solidFill>
                <a:srgbClr val="0070C0"/>
              </a:solidFill>
              <a:latin typeface="DINRoundOT" pitchFamily="34" charset="0"/>
            </a:endParaRPr>
          </a:p>
        </p:txBody>
      </p:sp>
    </p:spTree>
    <p:extLst>
      <p:ext uri="{BB962C8B-B14F-4D97-AF65-F5344CB8AC3E}">
        <p14:creationId xmlns:p14="http://schemas.microsoft.com/office/powerpoint/2010/main" val="156349845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Text Box 14"/>
          <p:cNvSpPr txBox="1">
            <a:spLocks noChangeArrowheads="1"/>
          </p:cNvSpPr>
          <p:nvPr/>
        </p:nvSpPr>
        <p:spPr bwMode="auto">
          <a:xfrm>
            <a:off x="0" y="222323"/>
            <a:ext cx="8897815" cy="50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5" tIns="38963" rIns="77925" bIns="38963">
            <a:spAutoFit/>
          </a:bodyPr>
          <a:lstStyle>
            <a:lvl1pPr indent="73977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90000"/>
              </a:lnSpc>
            </a:pPr>
            <a:r>
              <a:rPr lang="en-US" altLang="en-US" sz="3100" b="1" dirty="0" err="1">
                <a:solidFill>
                  <a:schemeClr val="tx1">
                    <a:lumMod val="50000"/>
                  </a:schemeClr>
                </a:solidFill>
                <a:latin typeface="Arial" charset="0"/>
              </a:rPr>
              <a:t>Quan</a:t>
            </a:r>
            <a:r>
              <a:rPr lang="en-US" altLang="en-US" sz="3100" b="1" dirty="0">
                <a:solidFill>
                  <a:schemeClr val="tx1">
                    <a:lumMod val="50000"/>
                  </a:schemeClr>
                </a:solidFill>
                <a:latin typeface="Arial" charset="0"/>
              </a:rPr>
              <a:t> </a:t>
            </a:r>
            <a:r>
              <a:rPr lang="en-US" altLang="en-US" sz="3100" b="1" dirty="0" err="1">
                <a:solidFill>
                  <a:schemeClr val="tx1">
                    <a:lumMod val="50000"/>
                  </a:schemeClr>
                </a:solidFill>
                <a:latin typeface="Arial" charset="0"/>
              </a:rPr>
              <a:t>trắc</a:t>
            </a:r>
            <a:r>
              <a:rPr lang="en-US" altLang="en-US" sz="3100" b="1" dirty="0">
                <a:solidFill>
                  <a:schemeClr val="tx1">
                    <a:lumMod val="50000"/>
                  </a:schemeClr>
                </a:solidFill>
                <a:latin typeface="Arial" charset="0"/>
              </a:rPr>
              <a:t> </a:t>
            </a:r>
            <a:r>
              <a:rPr lang="en-US" altLang="en-US" sz="3100" b="1" dirty="0" err="1">
                <a:solidFill>
                  <a:schemeClr val="tx1">
                    <a:lumMod val="50000"/>
                  </a:schemeClr>
                </a:solidFill>
                <a:latin typeface="Arial" charset="0"/>
              </a:rPr>
              <a:t>môi</a:t>
            </a:r>
            <a:r>
              <a:rPr lang="en-US" altLang="en-US" sz="3100" b="1" dirty="0">
                <a:solidFill>
                  <a:schemeClr val="tx1">
                    <a:lumMod val="50000"/>
                  </a:schemeClr>
                </a:solidFill>
                <a:latin typeface="Arial" charset="0"/>
              </a:rPr>
              <a:t> </a:t>
            </a:r>
            <a:r>
              <a:rPr lang="en-US" altLang="en-US" sz="3100" b="1" dirty="0" err="1">
                <a:solidFill>
                  <a:schemeClr val="tx1">
                    <a:lumMod val="50000"/>
                  </a:schemeClr>
                </a:solidFill>
                <a:latin typeface="Arial" charset="0"/>
              </a:rPr>
              <a:t>trường</a:t>
            </a:r>
            <a:endParaRPr lang="en-US" altLang="en-US" sz="3100" b="1" dirty="0">
              <a:solidFill>
                <a:schemeClr val="tx1">
                  <a:lumMod val="50000"/>
                </a:schemeClr>
              </a:solidFill>
              <a:latin typeface="Arial" charset="0"/>
            </a:endParaRPr>
          </a:p>
        </p:txBody>
      </p:sp>
      <p:sp>
        <p:nvSpPr>
          <p:cNvPr id="5" name="Rectangle 4"/>
          <p:cNvSpPr>
            <a:spLocks noChangeArrowheads="1"/>
          </p:cNvSpPr>
          <p:nvPr/>
        </p:nvSpPr>
        <p:spPr bwMode="auto">
          <a:xfrm>
            <a:off x="150269" y="3871614"/>
            <a:ext cx="8747547" cy="540352"/>
          </a:xfrm>
          <a:prstGeom prst="rect">
            <a:avLst/>
          </a:prstGeom>
          <a:noFill/>
          <a:ln>
            <a:noFill/>
          </a:ln>
          <a:extLst/>
        </p:spPr>
        <p:txBody>
          <a:bodyPr wrap="square" lIns="77925" tIns="38963" rIns="77925" bIns="38963">
            <a:spAutoFit/>
          </a:bodyPr>
          <a:lstStyle/>
          <a:p>
            <a:pPr marL="292219" indent="-292219" algn="just">
              <a:buFont typeface="Arial" pitchFamily="34" charset="0"/>
              <a:buChar char="•"/>
              <a:defRPr/>
            </a:pPr>
            <a:r>
              <a:rPr lang="en-US" dirty="0" err="1">
                <a:solidFill>
                  <a:schemeClr val="tx1">
                    <a:lumMod val="50000"/>
                  </a:schemeClr>
                </a:solidFill>
                <a:latin typeface="+mj-lt"/>
              </a:rPr>
              <a:t>Thực</a:t>
            </a:r>
            <a:r>
              <a:rPr lang="en-US" dirty="0">
                <a:solidFill>
                  <a:schemeClr val="tx1">
                    <a:lumMod val="50000"/>
                  </a:schemeClr>
                </a:solidFill>
                <a:latin typeface="+mj-lt"/>
              </a:rPr>
              <a:t> </a:t>
            </a:r>
            <a:r>
              <a:rPr lang="en-US" dirty="0" err="1">
                <a:solidFill>
                  <a:schemeClr val="tx1">
                    <a:lumMod val="50000"/>
                  </a:schemeClr>
                </a:solidFill>
                <a:latin typeface="+mj-lt"/>
              </a:rPr>
              <a:t>hiện</a:t>
            </a:r>
            <a:r>
              <a:rPr lang="en-US" dirty="0">
                <a:solidFill>
                  <a:schemeClr val="tx1">
                    <a:lumMod val="50000"/>
                  </a:schemeClr>
                </a:solidFill>
                <a:latin typeface="+mj-lt"/>
              </a:rPr>
              <a:t> </a:t>
            </a:r>
            <a:r>
              <a:rPr lang="en-US" dirty="0" err="1">
                <a:solidFill>
                  <a:schemeClr val="tx1">
                    <a:lumMod val="50000"/>
                  </a:schemeClr>
                </a:solidFill>
                <a:latin typeface="+mj-lt"/>
              </a:rPr>
              <a:t>quan</a:t>
            </a:r>
            <a:r>
              <a:rPr lang="en-US" dirty="0">
                <a:solidFill>
                  <a:schemeClr val="tx1">
                    <a:lumMod val="50000"/>
                  </a:schemeClr>
                </a:solidFill>
                <a:latin typeface="+mj-lt"/>
              </a:rPr>
              <a:t> </a:t>
            </a:r>
            <a:r>
              <a:rPr lang="en-US" dirty="0" err="1">
                <a:solidFill>
                  <a:schemeClr val="tx1">
                    <a:lumMod val="50000"/>
                  </a:schemeClr>
                </a:solidFill>
                <a:latin typeface="+mj-lt"/>
              </a:rPr>
              <a:t>trắc</a:t>
            </a:r>
            <a:r>
              <a:rPr lang="en-US" dirty="0">
                <a:solidFill>
                  <a:schemeClr val="tx1">
                    <a:lumMod val="50000"/>
                  </a:schemeClr>
                </a:solidFill>
                <a:latin typeface="+mj-lt"/>
              </a:rPr>
              <a:t> </a:t>
            </a:r>
            <a:r>
              <a:rPr lang="en-US" dirty="0" err="1">
                <a:solidFill>
                  <a:schemeClr val="tx1">
                    <a:lumMod val="50000"/>
                  </a:schemeClr>
                </a:solidFill>
                <a:latin typeface="+mj-lt"/>
              </a:rPr>
              <a:t>chất</a:t>
            </a:r>
            <a:r>
              <a:rPr lang="en-US" dirty="0">
                <a:solidFill>
                  <a:schemeClr val="tx1">
                    <a:lumMod val="50000"/>
                  </a:schemeClr>
                </a:solidFill>
                <a:latin typeface="+mj-lt"/>
              </a:rPr>
              <a:t> </a:t>
            </a:r>
            <a:r>
              <a:rPr lang="en-US" dirty="0" err="1">
                <a:solidFill>
                  <a:schemeClr val="tx1">
                    <a:lumMod val="50000"/>
                  </a:schemeClr>
                </a:solidFill>
                <a:latin typeface="+mj-lt"/>
              </a:rPr>
              <a:t>lượng</a:t>
            </a:r>
            <a:r>
              <a:rPr lang="en-US" dirty="0">
                <a:solidFill>
                  <a:schemeClr val="tx1">
                    <a:lumMod val="50000"/>
                  </a:schemeClr>
                </a:solidFill>
                <a:latin typeface="+mj-lt"/>
              </a:rPr>
              <a:t> </a:t>
            </a:r>
            <a:r>
              <a:rPr lang="en-US" dirty="0" err="1">
                <a:solidFill>
                  <a:schemeClr val="tx1">
                    <a:lumMod val="50000"/>
                  </a:schemeClr>
                </a:solidFill>
                <a:latin typeface="+mj-lt"/>
              </a:rPr>
              <a:t>môi</a:t>
            </a:r>
            <a:r>
              <a:rPr lang="en-US" dirty="0">
                <a:solidFill>
                  <a:schemeClr val="tx1">
                    <a:lumMod val="50000"/>
                  </a:schemeClr>
                </a:solidFill>
                <a:latin typeface="+mj-lt"/>
              </a:rPr>
              <a:t> </a:t>
            </a:r>
            <a:r>
              <a:rPr lang="en-US" dirty="0" err="1">
                <a:solidFill>
                  <a:schemeClr val="tx1">
                    <a:lumMod val="50000"/>
                  </a:schemeClr>
                </a:solidFill>
                <a:latin typeface="+mj-lt"/>
              </a:rPr>
              <a:t>trường</a:t>
            </a:r>
            <a:r>
              <a:rPr lang="en-US" dirty="0">
                <a:solidFill>
                  <a:schemeClr val="tx1">
                    <a:lumMod val="50000"/>
                  </a:schemeClr>
                </a:solidFill>
                <a:latin typeface="+mj-lt"/>
              </a:rPr>
              <a:t> </a:t>
            </a:r>
            <a:r>
              <a:rPr lang="en-US" b="1" dirty="0" err="1">
                <a:solidFill>
                  <a:schemeClr val="tx1">
                    <a:lumMod val="50000"/>
                  </a:schemeClr>
                </a:solidFill>
                <a:latin typeface="+mj-lt"/>
              </a:rPr>
              <a:t>tần</a:t>
            </a:r>
            <a:r>
              <a:rPr lang="en-US" b="1" dirty="0">
                <a:solidFill>
                  <a:schemeClr val="tx1">
                    <a:lumMod val="50000"/>
                  </a:schemeClr>
                </a:solidFill>
                <a:latin typeface="+mj-lt"/>
              </a:rPr>
              <a:t> </a:t>
            </a:r>
            <a:r>
              <a:rPr lang="en-US" b="1" dirty="0" err="1">
                <a:solidFill>
                  <a:schemeClr val="tx1">
                    <a:lumMod val="50000"/>
                  </a:schemeClr>
                </a:solidFill>
                <a:latin typeface="+mj-lt"/>
              </a:rPr>
              <a:t>suất</a:t>
            </a:r>
            <a:r>
              <a:rPr lang="en-US" b="1" dirty="0">
                <a:solidFill>
                  <a:schemeClr val="tx1">
                    <a:lumMod val="50000"/>
                  </a:schemeClr>
                </a:solidFill>
                <a:latin typeface="+mj-lt"/>
              </a:rPr>
              <a:t> 4 </a:t>
            </a:r>
            <a:r>
              <a:rPr lang="en-US" b="1" dirty="0" err="1">
                <a:solidFill>
                  <a:schemeClr val="tx1">
                    <a:lumMod val="50000"/>
                  </a:schemeClr>
                </a:solidFill>
                <a:latin typeface="+mj-lt"/>
              </a:rPr>
              <a:t>lần</a:t>
            </a:r>
            <a:r>
              <a:rPr lang="en-US" b="1" dirty="0">
                <a:solidFill>
                  <a:schemeClr val="tx1">
                    <a:lumMod val="50000"/>
                  </a:schemeClr>
                </a:solidFill>
                <a:latin typeface="+mj-lt"/>
              </a:rPr>
              <a:t>/</a:t>
            </a:r>
            <a:r>
              <a:rPr lang="en-US" b="1" dirty="0" err="1">
                <a:solidFill>
                  <a:schemeClr val="tx1">
                    <a:lumMod val="50000"/>
                  </a:schemeClr>
                </a:solidFill>
                <a:latin typeface="+mj-lt"/>
              </a:rPr>
              <a:t>năm</a:t>
            </a:r>
            <a:endParaRPr lang="en-US" b="1" dirty="0">
              <a:solidFill>
                <a:schemeClr val="tx1">
                  <a:lumMod val="50000"/>
                </a:schemeClr>
              </a:solidFill>
              <a:latin typeface="+mj-lt"/>
            </a:endParaRPr>
          </a:p>
          <a:p>
            <a:pPr marL="292219" indent="-292219" algn="just">
              <a:buFont typeface="Arial" pitchFamily="34" charset="0"/>
              <a:buChar char="•"/>
              <a:defRPr/>
            </a:pPr>
            <a:r>
              <a:rPr lang="en-US" dirty="0">
                <a:solidFill>
                  <a:schemeClr val="tx1">
                    <a:lumMod val="50000"/>
                  </a:schemeClr>
                </a:solidFill>
              </a:rPr>
              <a:t>Báo cáo quan trắc môi trường, được Công ty gửi đến các cơ quan chức năng theo quy định.</a:t>
            </a:r>
            <a:r>
              <a:rPr lang="en-US" b="1" dirty="0">
                <a:solidFill>
                  <a:schemeClr val="tx1">
                    <a:lumMod val="50000"/>
                  </a:schemeClr>
                </a:solidFill>
                <a:latin typeface="+mj-lt"/>
              </a:rPr>
              <a:t> </a:t>
            </a:r>
          </a:p>
        </p:txBody>
      </p:sp>
      <p:pic>
        <p:nvPicPr>
          <p:cNvPr id="17413" name="Picture 6" descr="11160083_465542600270630_1599542552_n"/>
          <p:cNvPicPr>
            <a:picLocks noChangeAspect="1" noChangeArrowheads="1"/>
          </p:cNvPicPr>
          <p:nvPr/>
        </p:nvPicPr>
        <p:blipFill>
          <a:blip r:embed="rId2" cstate="email">
            <a:extLst>
              <a:ext uri="{28A0092B-C50C-407E-A947-70E740481C1C}">
                <a14:useLocalDpi xmlns:a14="http://schemas.microsoft.com/office/drawing/2010/main"/>
              </a:ext>
            </a:extLst>
          </a:blip>
          <a:srcRect t="15509" b="20517"/>
          <a:stretch>
            <a:fillRect/>
          </a:stretch>
        </p:blipFill>
        <p:spPr bwMode="auto">
          <a:xfrm>
            <a:off x="4524042" y="1143000"/>
            <a:ext cx="4263129"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7" descr="P_20150928_09072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7127" y="1143000"/>
            <a:ext cx="406700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142757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724025" y="249528"/>
            <a:ext cx="5829300" cy="628650"/>
          </a:xfrm>
          <a:noFill/>
        </p:spPr>
        <p:txBody>
          <a:bodyPr>
            <a:noAutofit/>
          </a:bodyPr>
          <a:lstStyle/>
          <a:p>
            <a:pPr algn="ctr"/>
            <a:r>
              <a:rPr lang="en-US" sz="3600" b="1" dirty="0" err="1">
                <a:solidFill>
                  <a:srgbClr val="000099"/>
                </a:solidFill>
                <a:latin typeface="Arial" pitchFamily="34" charset="0"/>
                <a:cs typeface="Arial" pitchFamily="34" charset="0"/>
              </a:rPr>
              <a:t>Vai</a:t>
            </a:r>
            <a:r>
              <a:rPr lang="en-US" sz="3600" b="1" dirty="0">
                <a:solidFill>
                  <a:srgbClr val="000099"/>
                </a:solidFill>
                <a:latin typeface="Arial" pitchFamily="34" charset="0"/>
                <a:cs typeface="Arial" pitchFamily="34" charset="0"/>
              </a:rPr>
              <a:t> </a:t>
            </a:r>
            <a:r>
              <a:rPr lang="en-US" sz="3600" b="1" dirty="0" err="1">
                <a:solidFill>
                  <a:srgbClr val="000099"/>
                </a:solidFill>
                <a:latin typeface="Arial" pitchFamily="34" charset="0"/>
                <a:cs typeface="Arial" pitchFamily="34" charset="0"/>
              </a:rPr>
              <a:t>trò</a:t>
            </a:r>
            <a:r>
              <a:rPr lang="en-US" sz="3600" b="1" dirty="0">
                <a:solidFill>
                  <a:srgbClr val="000099"/>
                </a:solidFill>
                <a:latin typeface="Arial" pitchFamily="34" charset="0"/>
                <a:cs typeface="Arial" pitchFamily="34" charset="0"/>
              </a:rPr>
              <a:t> </a:t>
            </a:r>
            <a:r>
              <a:rPr lang="en-US" sz="3600" b="1" dirty="0" err="1">
                <a:solidFill>
                  <a:srgbClr val="000099"/>
                </a:solidFill>
                <a:latin typeface="Arial" pitchFamily="34" charset="0"/>
                <a:cs typeface="Arial" pitchFamily="34" charset="0"/>
              </a:rPr>
              <a:t>của</a:t>
            </a:r>
            <a:r>
              <a:rPr lang="en-US" sz="3600" b="1" dirty="0">
                <a:solidFill>
                  <a:srgbClr val="000099"/>
                </a:solidFill>
                <a:latin typeface="Arial" pitchFamily="34" charset="0"/>
                <a:cs typeface="Arial" pitchFamily="34" charset="0"/>
              </a:rPr>
              <a:t> </a:t>
            </a:r>
            <a:r>
              <a:rPr lang="en-US" sz="3600" b="1" dirty="0" err="1">
                <a:solidFill>
                  <a:srgbClr val="000099"/>
                </a:solidFill>
                <a:latin typeface="Arial" pitchFamily="34" charset="0"/>
                <a:cs typeface="Arial" pitchFamily="34" charset="0"/>
              </a:rPr>
              <a:t>phân</a:t>
            </a:r>
            <a:r>
              <a:rPr lang="en-US" sz="3600" b="1" dirty="0">
                <a:solidFill>
                  <a:srgbClr val="000099"/>
                </a:solidFill>
                <a:latin typeface="Arial" pitchFamily="34" charset="0"/>
                <a:cs typeface="Arial" pitchFamily="34" charset="0"/>
              </a:rPr>
              <a:t> </a:t>
            </a:r>
            <a:r>
              <a:rPr lang="en-US" sz="3600" b="1" dirty="0" err="1">
                <a:solidFill>
                  <a:srgbClr val="000099"/>
                </a:solidFill>
                <a:latin typeface="Arial" pitchFamily="34" charset="0"/>
                <a:cs typeface="Arial" pitchFamily="34" charset="0"/>
              </a:rPr>
              <a:t>hữu</a:t>
            </a:r>
            <a:r>
              <a:rPr lang="en-US" sz="3600" b="1" dirty="0">
                <a:solidFill>
                  <a:srgbClr val="000099"/>
                </a:solidFill>
                <a:latin typeface="Arial" pitchFamily="34" charset="0"/>
                <a:cs typeface="Arial" pitchFamily="34" charset="0"/>
              </a:rPr>
              <a:t> </a:t>
            </a:r>
            <a:r>
              <a:rPr lang="en-US" sz="3600" b="1" dirty="0" err="1">
                <a:solidFill>
                  <a:srgbClr val="000099"/>
                </a:solidFill>
                <a:latin typeface="Arial" pitchFamily="34" charset="0"/>
                <a:cs typeface="Arial" pitchFamily="34" charset="0"/>
              </a:rPr>
              <a:t>cơ</a:t>
            </a:r>
            <a:endParaRPr lang="en-US" sz="3600" b="1" dirty="0">
              <a:solidFill>
                <a:srgbClr val="000099"/>
              </a:solidFill>
              <a:latin typeface="Arial" pitchFamily="34" charset="0"/>
              <a:cs typeface="Arial" pitchFamily="34" charset="0"/>
            </a:endParaRPr>
          </a:p>
        </p:txBody>
      </p:sp>
      <p:sp>
        <p:nvSpPr>
          <p:cNvPr id="55299" name="Rectangle 3"/>
          <p:cNvSpPr>
            <a:spLocks noGrp="1" noChangeArrowheads="1"/>
          </p:cNvSpPr>
          <p:nvPr>
            <p:ph type="body" idx="1"/>
          </p:nvPr>
        </p:nvSpPr>
        <p:spPr>
          <a:xfrm>
            <a:off x="309094" y="1209003"/>
            <a:ext cx="5042078" cy="3833075"/>
          </a:xfrm>
        </p:spPr>
        <p:txBody>
          <a:bodyPr>
            <a:noAutofit/>
          </a:bodyPr>
          <a:lstStyle/>
          <a:p>
            <a:pPr marL="342900" indent="-342900">
              <a:spcBef>
                <a:spcPts val="450"/>
              </a:spcBef>
              <a:buFont typeface="+mj-lt"/>
              <a:buAutoNum type="arabicPeriod"/>
            </a:pPr>
            <a:r>
              <a:rPr lang="en-US" sz="1800" dirty="0" err="1">
                <a:latin typeface="Arial" panose="020B0604020202020204" pitchFamily="34" charset="0"/>
                <a:cs typeface="Arial" panose="020B0604020202020204" pitchFamily="34" charset="0"/>
              </a:rPr>
              <a:t>Ổn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định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và</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cải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thiện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độ</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phì</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nhiêu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đất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tăng</a:t>
            </a:r>
            <a:r>
              <a:rPr lang="en-US" sz="1800" dirty="0">
                <a:latin typeface="Arial" panose="020B0604020202020204" pitchFamily="34" charset="0"/>
                <a:cs typeface="Arial" panose="020B0604020202020204" pitchFamily="34" charset="0"/>
              </a:rPr>
              <a:t> CEC, </a:t>
            </a:r>
            <a:r>
              <a:rPr lang="en-US" sz="1800" dirty="0" err="1">
                <a:latin typeface="Arial" panose="020B0604020202020204" pitchFamily="34" charset="0"/>
                <a:cs typeface="Arial" panose="020B0604020202020204" pitchFamily="34" charset="0"/>
              </a:rPr>
              <a:t>kết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cấu</a:t>
            </a:r>
            <a:r>
              <a:rPr lang="en-US" sz="1800" dirty="0">
                <a:latin typeface="Arial" panose="020B0604020202020204" pitchFamily="34" charset="0"/>
                <a:cs typeface="Arial" panose="020B0604020202020204" pitchFamily="34" charset="0"/>
              </a:rPr>
              <a:t>/</a:t>
            </a:r>
            <a:r>
              <a:rPr lang="en-US" sz="1800" dirty="0" err="1">
                <a:latin typeface="Arial" panose="020B0604020202020204" pitchFamily="34" charset="0"/>
                <a:cs typeface="Arial" panose="020B0604020202020204" pitchFamily="34" charset="0"/>
              </a:rPr>
              <a:t>đoàn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lạp</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bền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độ</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đệm</a:t>
            </a:r>
            <a:r>
              <a:rPr lang="en-US" sz="1800" dirty="0">
                <a:latin typeface="Arial" panose="020B0604020202020204" pitchFamily="34" charset="0"/>
                <a:cs typeface="Arial" panose="020B0604020202020204" pitchFamily="34" charset="0"/>
              </a:rPr>
              <a:t>)</a:t>
            </a:r>
          </a:p>
          <a:p>
            <a:pPr marL="342900" indent="-342900">
              <a:spcBef>
                <a:spcPts val="450"/>
              </a:spcBef>
              <a:buFont typeface="+mj-lt"/>
              <a:buAutoNum type="arabicPeriod"/>
            </a:pPr>
            <a:r>
              <a:rPr lang="en-US" sz="1800" dirty="0" err="1">
                <a:latin typeface="Arial" panose="020B0604020202020204" pitchFamily="34" charset="0"/>
                <a:cs typeface="Arial" panose="020B0604020202020204" pitchFamily="34" charset="0"/>
              </a:rPr>
              <a:t>Tăng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hiệu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quả</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sử</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dụng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phân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đạm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lân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và</a:t>
            </a:r>
            <a:r>
              <a:rPr lang="en-US" sz="1800" dirty="0">
                <a:latin typeface="Arial" panose="020B0604020202020204" pitchFamily="34" charset="0"/>
                <a:cs typeface="Arial" panose="020B0604020202020204" pitchFamily="34" charset="0"/>
              </a:rPr>
              <a:t> kali, </a:t>
            </a:r>
            <a:r>
              <a:rPr lang="en-US" sz="1800" dirty="0" err="1">
                <a:latin typeface="Arial" panose="020B0604020202020204" pitchFamily="34" charset="0"/>
                <a:cs typeface="Arial" panose="020B0604020202020204" pitchFamily="34" charset="0"/>
              </a:rPr>
              <a:t>các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yếu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tố</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đa</a:t>
            </a:r>
            <a:r>
              <a:rPr lang="en-US" sz="1800" dirty="0">
                <a:latin typeface="Arial" panose="020B0604020202020204" pitchFamily="34" charset="0"/>
                <a:cs typeface="Arial" panose="020B0604020202020204" pitchFamily="34" charset="0"/>
              </a:rPr>
              <a:t> vi </a:t>
            </a:r>
            <a:r>
              <a:rPr lang="en-US" sz="1800" dirty="0" err="1">
                <a:latin typeface="Arial" panose="020B0604020202020204" pitchFamily="34" charset="0"/>
                <a:cs typeface="Arial" panose="020B0604020202020204" pitchFamily="34" charset="0"/>
              </a:rPr>
              <a:t>lượng</a:t>
            </a:r>
            <a:endParaRPr lang="en-US" sz="1800" dirty="0">
              <a:latin typeface="Arial" panose="020B0604020202020204" pitchFamily="34" charset="0"/>
              <a:cs typeface="Arial" panose="020B0604020202020204" pitchFamily="34" charset="0"/>
            </a:endParaRPr>
          </a:p>
          <a:p>
            <a:pPr marL="342900" indent="-342900">
              <a:spcBef>
                <a:spcPts val="450"/>
              </a:spcBef>
              <a:buFont typeface="+mj-lt"/>
              <a:buAutoNum type="arabicPeriod"/>
            </a:pPr>
            <a:r>
              <a:rPr lang="en-US" sz="1800" dirty="0" err="1">
                <a:latin typeface="Arial" panose="020B0604020202020204" pitchFamily="34" charset="0"/>
                <a:cs typeface="Arial" panose="020B0604020202020204" pitchFamily="34" charset="0"/>
              </a:rPr>
              <a:t>Giảm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độc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tố</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của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phèn</a:t>
            </a:r>
            <a:endParaRPr lang="en-US" sz="1800" dirty="0">
              <a:latin typeface="Arial" panose="020B0604020202020204" pitchFamily="34" charset="0"/>
              <a:cs typeface="Arial" panose="020B0604020202020204" pitchFamily="34" charset="0"/>
            </a:endParaRPr>
          </a:p>
          <a:p>
            <a:pPr marL="342900" indent="-342900">
              <a:spcBef>
                <a:spcPts val="450"/>
              </a:spcBef>
              <a:buFont typeface="+mj-lt"/>
              <a:buAutoNum type="arabicPeriod"/>
            </a:pPr>
            <a:r>
              <a:rPr lang="en-US" sz="1800" dirty="0" err="1">
                <a:latin typeface="Arial" panose="020B0604020202020204" pitchFamily="34" charset="0"/>
                <a:cs typeface="Arial" panose="020B0604020202020204" pitchFamily="34" charset="0"/>
              </a:rPr>
              <a:t>Tăng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khả</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năng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chịu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hạn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của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cây</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trồng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tăng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nước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hữu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hiệu</a:t>
            </a:r>
            <a:r>
              <a:rPr lang="en-US" sz="1800" dirty="0">
                <a:latin typeface="Arial" panose="020B0604020202020204" pitchFamily="34" charset="0"/>
                <a:cs typeface="Arial" panose="020B0604020202020204" pitchFamily="34" charset="0"/>
              </a:rPr>
              <a:t>)</a:t>
            </a:r>
          </a:p>
          <a:p>
            <a:pPr marL="342900" indent="-342900">
              <a:spcBef>
                <a:spcPts val="450"/>
              </a:spcBef>
              <a:buFont typeface="+mj-lt"/>
              <a:buAutoNum type="arabicPeriod"/>
            </a:pPr>
            <a:r>
              <a:rPr lang="en-US" sz="1800" dirty="0" err="1">
                <a:latin typeface="Arial" panose="020B0604020202020204" pitchFamily="34" charset="0"/>
                <a:cs typeface="Arial" panose="020B0604020202020204" pitchFamily="34" charset="0"/>
              </a:rPr>
              <a:t>Tăng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khả</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năng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chống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đổ</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nhờ</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bộ</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rễ</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phát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triển</a:t>
            </a:r>
            <a:endParaRPr lang="en-US" sz="1800" dirty="0">
              <a:latin typeface="Arial" panose="020B0604020202020204" pitchFamily="34" charset="0"/>
              <a:cs typeface="Arial" panose="020B0604020202020204" pitchFamily="34" charset="0"/>
            </a:endParaRPr>
          </a:p>
          <a:p>
            <a:pPr marL="342900" indent="-342900">
              <a:spcBef>
                <a:spcPts val="450"/>
              </a:spcBef>
              <a:buFont typeface="+mj-lt"/>
              <a:buAutoNum type="arabicPeriod"/>
            </a:pPr>
            <a:r>
              <a:rPr lang="en-US" sz="1800" dirty="0" err="1">
                <a:latin typeface="Arial" pitchFamily="34" charset="0"/>
                <a:cs typeface="Arial" pitchFamily="34" charset="0"/>
              </a:rPr>
              <a:t>Hạn</a:t>
            </a:r>
            <a:r>
              <a:rPr lang="en-US" sz="1800" dirty="0">
                <a:latin typeface="Arial" pitchFamily="34" charset="0"/>
                <a:cs typeface="Arial" pitchFamily="34" charset="0"/>
              </a:rPr>
              <a:t> </a:t>
            </a:r>
            <a:r>
              <a:rPr lang="en-US" sz="1800" dirty="0" err="1">
                <a:latin typeface="Arial" pitchFamily="34" charset="0"/>
                <a:cs typeface="Arial" pitchFamily="34" charset="0"/>
              </a:rPr>
              <a:t>chế</a:t>
            </a:r>
            <a:r>
              <a:rPr lang="en-US" sz="1800" dirty="0">
                <a:latin typeface="Arial" pitchFamily="34" charset="0"/>
                <a:cs typeface="Arial" pitchFamily="34" charset="0"/>
              </a:rPr>
              <a:t> </a:t>
            </a:r>
            <a:r>
              <a:rPr lang="en-US" sz="1800" dirty="0" err="1">
                <a:latin typeface="Arial" pitchFamily="34" charset="0"/>
                <a:cs typeface="Arial" pitchFamily="34" charset="0"/>
              </a:rPr>
              <a:t>xói</a:t>
            </a:r>
            <a:r>
              <a:rPr lang="en-US" sz="1800" dirty="0">
                <a:latin typeface="Arial" pitchFamily="34" charset="0"/>
                <a:cs typeface="Arial" pitchFamily="34" charset="0"/>
              </a:rPr>
              <a:t> </a:t>
            </a:r>
            <a:r>
              <a:rPr lang="en-US" sz="1800" dirty="0" err="1">
                <a:latin typeface="Arial" pitchFamily="34" charset="0"/>
                <a:cs typeface="Arial" pitchFamily="34" charset="0"/>
              </a:rPr>
              <a:t>mòn</a:t>
            </a:r>
            <a:r>
              <a:rPr lang="en-US" sz="1800" dirty="0">
                <a:latin typeface="Arial" pitchFamily="34" charset="0"/>
                <a:cs typeface="Arial" pitchFamily="34" charset="0"/>
              </a:rPr>
              <a:t> </a:t>
            </a:r>
            <a:r>
              <a:rPr lang="en-US" sz="1800" dirty="0" err="1">
                <a:latin typeface="Arial" pitchFamily="34" charset="0"/>
                <a:cs typeface="Arial" pitchFamily="34" charset="0"/>
              </a:rPr>
              <a:t>và</a:t>
            </a:r>
            <a:r>
              <a:rPr lang="en-US" sz="1800" dirty="0">
                <a:latin typeface="Arial" pitchFamily="34" charset="0"/>
                <a:cs typeface="Arial" pitchFamily="34" charset="0"/>
              </a:rPr>
              <a:t> </a:t>
            </a:r>
            <a:r>
              <a:rPr lang="en-US" sz="1800" dirty="0" err="1">
                <a:latin typeface="Arial" pitchFamily="34" charset="0"/>
                <a:cs typeface="Arial" pitchFamily="34" charset="0"/>
              </a:rPr>
              <a:t>rửa</a:t>
            </a:r>
            <a:r>
              <a:rPr lang="en-US" sz="1800" dirty="0">
                <a:latin typeface="Arial" pitchFamily="34" charset="0"/>
                <a:cs typeface="Arial" pitchFamily="34" charset="0"/>
              </a:rPr>
              <a:t> </a:t>
            </a:r>
            <a:r>
              <a:rPr lang="en-US" sz="1800" dirty="0" err="1">
                <a:latin typeface="Arial" pitchFamily="34" charset="0"/>
                <a:cs typeface="Arial" pitchFamily="34" charset="0"/>
              </a:rPr>
              <a:t>trôi</a:t>
            </a:r>
            <a:endParaRPr lang="en-US" sz="1800" dirty="0">
              <a:latin typeface="Arial" pitchFamily="34" charset="0"/>
              <a:cs typeface="Arial" pitchFamily="34" charset="0"/>
            </a:endParaRPr>
          </a:p>
          <a:p>
            <a:pPr marL="342900" indent="-342900">
              <a:spcBef>
                <a:spcPts val="450"/>
              </a:spcBef>
              <a:buFont typeface="+mj-lt"/>
              <a:buAutoNum type="arabicPeriod"/>
            </a:pPr>
            <a:r>
              <a:rPr lang="en-US" sz="1800" dirty="0" err="1">
                <a:latin typeface="Arial" panose="020B0604020202020204" pitchFamily="34" charset="0"/>
                <a:cs typeface="Arial" panose="020B0604020202020204" pitchFamily="34" charset="0"/>
              </a:rPr>
              <a:t>Giảm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phát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thải</a:t>
            </a:r>
            <a:r>
              <a:rPr lang="en-US" sz="1800" dirty="0">
                <a:latin typeface="Arial" panose="020B0604020202020204" pitchFamily="34" charset="0"/>
                <a:cs typeface="Arial" panose="020B0604020202020204" pitchFamily="34" charset="0"/>
              </a:rPr>
              <a:t> KNK</a:t>
            </a:r>
          </a:p>
          <a:p>
            <a:pPr marL="342900" indent="-342900">
              <a:spcBef>
                <a:spcPts val="450"/>
              </a:spcBef>
              <a:buFont typeface="+mj-lt"/>
              <a:buAutoNum type="arabicPeriod"/>
            </a:pPr>
            <a:r>
              <a:rPr lang="en-US" sz="1800" dirty="0" err="1">
                <a:latin typeface="Arial" panose="020B0604020202020204" pitchFamily="34" charset="0"/>
                <a:cs typeface="Arial" panose="020B0604020202020204" pitchFamily="34" charset="0"/>
              </a:rPr>
              <a:t>Phát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triển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Nông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nghiệp</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hữu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cơ</a:t>
            </a:r>
            <a:endParaRPr lang="en-US" sz="1800" dirty="0">
              <a:latin typeface="Arial" panose="020B0604020202020204" pitchFamily="34" charset="0"/>
              <a:cs typeface="Arial" panose="020B0604020202020204" pitchFamily="34" charset="0"/>
            </a:endParaRPr>
          </a:p>
        </p:txBody>
      </p:sp>
      <p:pic>
        <p:nvPicPr>
          <p:cNvPr id="4" name="Picture 3" descr="FST 95 drought compariso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83478" y="1312034"/>
            <a:ext cx="3605980" cy="219799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rot="10800000" flipV="1">
            <a:off x="5847892" y="2470225"/>
            <a:ext cx="919955" cy="338554"/>
          </a:xfrm>
          <a:prstGeom prst="rect">
            <a:avLst/>
          </a:prstGeom>
          <a:noFill/>
          <a:ln w="9525">
            <a:noFill/>
            <a:miter lim="800000"/>
            <a:headEnd/>
            <a:tailEnd/>
          </a:ln>
        </p:spPr>
        <p:txBody>
          <a:bodyPr wrap="square">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err="1">
                <a:solidFill>
                  <a:srgbClr val="FFFF00"/>
                </a:solidFill>
                <a:effectLst>
                  <a:outerShdw blurRad="38100" dist="38100" dir="2700000" algn="tl">
                    <a:srgbClr val="DDDDDD"/>
                  </a:outerShdw>
                </a:effectLst>
                <a:latin typeface="Arial" charset="0"/>
                <a:cs typeface="Arial" charset="0"/>
              </a:rPr>
              <a:t>Hữu</a:t>
            </a:r>
            <a:r>
              <a:rPr lang="en-US" sz="1600" dirty="0">
                <a:solidFill>
                  <a:srgbClr val="FFFF00"/>
                </a:solidFill>
                <a:effectLst>
                  <a:outerShdw blurRad="38100" dist="38100" dir="2700000" algn="tl">
                    <a:srgbClr val="DDDDDD"/>
                  </a:outerShdw>
                </a:effectLst>
                <a:latin typeface="Arial" charset="0"/>
                <a:cs typeface="Arial" charset="0"/>
              </a:rPr>
              <a:t> </a:t>
            </a:r>
            <a:r>
              <a:rPr lang="en-US" sz="1600" dirty="0" err="1">
                <a:solidFill>
                  <a:srgbClr val="FFFF00"/>
                </a:solidFill>
                <a:effectLst>
                  <a:outerShdw blurRad="38100" dist="38100" dir="2700000" algn="tl">
                    <a:srgbClr val="DDDDDD"/>
                  </a:outerShdw>
                </a:effectLst>
                <a:latin typeface="Arial" charset="0"/>
                <a:cs typeface="Arial" charset="0"/>
              </a:rPr>
              <a:t>cơ</a:t>
            </a:r>
            <a:endParaRPr lang="en-US" sz="1600" dirty="0">
              <a:solidFill>
                <a:srgbClr val="FFFF00"/>
              </a:solidFill>
              <a:effectLst>
                <a:outerShdw blurRad="38100" dist="38100" dir="2700000" algn="tl">
                  <a:srgbClr val="DDDDDD"/>
                </a:outerShdw>
              </a:effectLst>
              <a:latin typeface="Arial" charset="0"/>
              <a:cs typeface="Arial" charset="0"/>
            </a:endParaRPr>
          </a:p>
        </p:txBody>
      </p:sp>
      <p:sp>
        <p:nvSpPr>
          <p:cNvPr id="6" name="Text Box 5"/>
          <p:cNvSpPr txBox="1">
            <a:spLocks noChangeArrowheads="1"/>
          </p:cNvSpPr>
          <p:nvPr/>
        </p:nvSpPr>
        <p:spPr bwMode="auto">
          <a:xfrm>
            <a:off x="7817476" y="2088124"/>
            <a:ext cx="741004" cy="523220"/>
          </a:xfrm>
          <a:prstGeom prst="rect">
            <a:avLst/>
          </a:prstGeom>
          <a:noFill/>
          <a:ln w="9525">
            <a:noFill/>
            <a:miter lim="800000"/>
            <a:headEnd/>
            <a:tailEnd/>
          </a:ln>
        </p:spPr>
        <p:txBody>
          <a:bodyPr wrap="square">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1400" dirty="0" err="1">
                <a:solidFill>
                  <a:srgbClr val="FFFF00"/>
                </a:solidFill>
                <a:effectLst>
                  <a:outerShdw blurRad="38100" dist="38100" dir="2700000" algn="tl">
                    <a:srgbClr val="DDDDDD"/>
                  </a:outerShdw>
                </a:effectLst>
                <a:latin typeface="Arial" charset="0"/>
                <a:cs typeface="Arial" charset="0"/>
              </a:rPr>
              <a:t>Truyền</a:t>
            </a:r>
            <a:r>
              <a:rPr lang="en-US" sz="1400" dirty="0">
                <a:solidFill>
                  <a:srgbClr val="FFFF00"/>
                </a:solidFill>
                <a:effectLst>
                  <a:outerShdw blurRad="38100" dist="38100" dir="2700000" algn="tl">
                    <a:srgbClr val="DDDDDD"/>
                  </a:outerShdw>
                </a:effectLst>
                <a:latin typeface="Arial" charset="0"/>
                <a:cs typeface="Arial" charset="0"/>
              </a:rPr>
              <a:t> </a:t>
            </a:r>
            <a:r>
              <a:rPr lang="en-US" sz="1400" dirty="0" err="1">
                <a:solidFill>
                  <a:srgbClr val="FFFF00"/>
                </a:solidFill>
                <a:effectLst>
                  <a:outerShdw blurRad="38100" dist="38100" dir="2700000" algn="tl">
                    <a:srgbClr val="DDDDDD"/>
                  </a:outerShdw>
                </a:effectLst>
                <a:latin typeface="Arial" charset="0"/>
                <a:cs typeface="Arial" charset="0"/>
              </a:rPr>
              <a:t>thống</a:t>
            </a:r>
            <a:endParaRPr lang="en-US" sz="1400" dirty="0">
              <a:solidFill>
                <a:srgbClr val="FFFF00"/>
              </a:solidFill>
              <a:effectLst>
                <a:outerShdw blurRad="38100" dist="38100" dir="2700000" algn="tl">
                  <a:srgbClr val="DDDDDD"/>
                </a:outerShdw>
              </a:effectLst>
              <a:latin typeface="Arial" charset="0"/>
              <a:cs typeface="Arial" charset="0"/>
            </a:endParaRPr>
          </a:p>
        </p:txBody>
      </p:sp>
    </p:spTree>
    <p:extLst>
      <p:ext uri="{BB962C8B-B14F-4D97-AF65-F5344CB8AC3E}">
        <p14:creationId xmlns:p14="http://schemas.microsoft.com/office/powerpoint/2010/main" val="971790640"/>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067" y="363249"/>
            <a:ext cx="8645839" cy="857250"/>
          </a:xfrm>
        </p:spPr>
        <p:txBody>
          <a:bodyPr>
            <a:normAutofit/>
          </a:bodyPr>
          <a:lstStyle/>
          <a:p>
            <a:r>
              <a:rPr lang="en-US" sz="3200" b="1" dirty="0" err="1">
                <a:solidFill>
                  <a:srgbClr val="0070C0"/>
                </a:solidFill>
              </a:rPr>
              <a:t>Một</a:t>
            </a:r>
            <a:r>
              <a:rPr lang="en-US" sz="3200" b="1" dirty="0">
                <a:solidFill>
                  <a:srgbClr val="0070C0"/>
                </a:solidFill>
              </a:rPr>
              <a:t> </a:t>
            </a:r>
            <a:r>
              <a:rPr lang="en-US" sz="3200" b="1" dirty="0" err="1">
                <a:solidFill>
                  <a:srgbClr val="0070C0"/>
                </a:solidFill>
              </a:rPr>
              <a:t>số</a:t>
            </a:r>
            <a:r>
              <a:rPr lang="en-US" sz="3200" b="1" dirty="0">
                <a:solidFill>
                  <a:srgbClr val="0070C0"/>
                </a:solidFill>
              </a:rPr>
              <a:t> </a:t>
            </a:r>
            <a:r>
              <a:rPr lang="en-US" sz="3200" b="1" dirty="0" err="1">
                <a:solidFill>
                  <a:srgbClr val="0070C0"/>
                </a:solidFill>
              </a:rPr>
              <a:t>nghiên</a:t>
            </a:r>
            <a:r>
              <a:rPr lang="en-US" sz="3200" b="1" dirty="0">
                <a:solidFill>
                  <a:srgbClr val="0070C0"/>
                </a:solidFill>
              </a:rPr>
              <a:t> </a:t>
            </a:r>
            <a:r>
              <a:rPr lang="en-US" sz="3200" b="1" dirty="0" err="1">
                <a:solidFill>
                  <a:srgbClr val="0070C0"/>
                </a:solidFill>
              </a:rPr>
              <a:t>cứu</a:t>
            </a:r>
            <a:r>
              <a:rPr lang="en-US" sz="3200" b="1" dirty="0">
                <a:solidFill>
                  <a:srgbClr val="0070C0"/>
                </a:solidFill>
              </a:rPr>
              <a:t> </a:t>
            </a:r>
            <a:r>
              <a:rPr lang="en-US" sz="3200" b="1" dirty="0" err="1">
                <a:solidFill>
                  <a:srgbClr val="0070C0"/>
                </a:solidFill>
              </a:rPr>
              <a:t>tại</a:t>
            </a:r>
            <a:r>
              <a:rPr lang="en-US" sz="3200" b="1" dirty="0">
                <a:solidFill>
                  <a:srgbClr val="0070C0"/>
                </a:solidFill>
              </a:rPr>
              <a:t> </a:t>
            </a:r>
            <a:r>
              <a:rPr lang="en-US" sz="3200" b="1" dirty="0" err="1">
                <a:solidFill>
                  <a:srgbClr val="0070C0"/>
                </a:solidFill>
              </a:rPr>
              <a:t>các</a:t>
            </a:r>
            <a:r>
              <a:rPr lang="en-US" sz="3200" b="1" dirty="0">
                <a:solidFill>
                  <a:srgbClr val="0070C0"/>
                </a:solidFill>
              </a:rPr>
              <a:t> </a:t>
            </a:r>
            <a:r>
              <a:rPr lang="en-US" sz="3200" b="1" dirty="0" err="1">
                <a:solidFill>
                  <a:srgbClr val="0070C0"/>
                </a:solidFill>
              </a:rPr>
              <a:t>nước</a:t>
            </a:r>
            <a:r>
              <a:rPr lang="en-US" sz="3200" b="1" dirty="0">
                <a:solidFill>
                  <a:srgbClr val="0070C0"/>
                </a:solidFill>
              </a:rPr>
              <a:t> </a:t>
            </a:r>
            <a:r>
              <a:rPr lang="en-US" sz="3200" b="1" dirty="0" err="1">
                <a:solidFill>
                  <a:srgbClr val="0070C0"/>
                </a:solidFill>
              </a:rPr>
              <a:t>và</a:t>
            </a:r>
            <a:r>
              <a:rPr lang="en-US" sz="3200" b="1" dirty="0">
                <a:solidFill>
                  <a:srgbClr val="0070C0"/>
                </a:solidFill>
              </a:rPr>
              <a:t> </a:t>
            </a:r>
            <a:r>
              <a:rPr lang="en-US" sz="3200" b="1" dirty="0" err="1">
                <a:solidFill>
                  <a:srgbClr val="0070C0"/>
                </a:solidFill>
              </a:rPr>
              <a:t>tại</a:t>
            </a:r>
            <a:r>
              <a:rPr lang="en-US" sz="3200" b="1" dirty="0">
                <a:solidFill>
                  <a:srgbClr val="0070C0"/>
                </a:solidFill>
              </a:rPr>
              <a:t> </a:t>
            </a:r>
            <a:r>
              <a:rPr lang="en-US" sz="3200" b="1" dirty="0" err="1">
                <a:solidFill>
                  <a:srgbClr val="0070C0"/>
                </a:solidFill>
              </a:rPr>
              <a:t>Việt</a:t>
            </a:r>
            <a:r>
              <a:rPr lang="en-US" sz="3200" b="1" dirty="0">
                <a:solidFill>
                  <a:srgbClr val="0070C0"/>
                </a:solidFill>
              </a:rPr>
              <a:t> Nam</a:t>
            </a:r>
            <a:endParaRPr lang="vi-VN" sz="4000" dirty="0">
              <a:solidFill>
                <a:srgbClr val="0070C0"/>
              </a:solidFill>
            </a:endParaRPr>
          </a:p>
        </p:txBody>
      </p:sp>
      <p:sp>
        <p:nvSpPr>
          <p:cNvPr id="3" name="Content Placeholder 2"/>
          <p:cNvSpPr>
            <a:spLocks noGrp="1"/>
          </p:cNvSpPr>
          <p:nvPr>
            <p:ph idx="1"/>
          </p:nvPr>
        </p:nvSpPr>
        <p:spPr>
          <a:xfrm>
            <a:off x="189068" y="1307207"/>
            <a:ext cx="8761749" cy="3632906"/>
          </a:xfrm>
        </p:spPr>
        <p:txBody>
          <a:bodyPr>
            <a:noAutofit/>
          </a:bodyPr>
          <a:lstStyle/>
          <a:p>
            <a:pPr fontAlgn="base"/>
            <a:r>
              <a:rPr lang="vi-VN" sz="2000" b="1" dirty="0"/>
              <a:t>Tân Yên, Bắc Giang</a:t>
            </a:r>
            <a:r>
              <a:rPr lang="vi-VN" sz="2000" dirty="0"/>
              <a:t>: </a:t>
            </a:r>
          </a:p>
          <a:p>
            <a:pPr lvl="1" fontAlgn="base"/>
            <a:r>
              <a:rPr lang="vi-VN" sz="1700" dirty="0"/>
              <a:t>Sử dụng </a:t>
            </a:r>
            <a:r>
              <a:rPr lang="vi-VN" sz="1700" dirty="0">
                <a:solidFill>
                  <a:srgbClr val="FF0000"/>
                </a:solidFill>
              </a:rPr>
              <a:t>nước thải, bã thải</a:t>
            </a:r>
            <a:r>
              <a:rPr lang="vi-VN" sz="1700" dirty="0"/>
              <a:t> biogas tưới cho cây trồng </a:t>
            </a:r>
            <a:r>
              <a:rPr lang="vi-VN" sz="1700" dirty="0">
                <a:sym typeface="Wingdings" panose="05000000000000000000" pitchFamily="2" charset="2"/>
              </a:rPr>
              <a:t> </a:t>
            </a:r>
            <a:r>
              <a:rPr lang="vi-VN" sz="1700" dirty="0"/>
              <a:t>hiệu quả kinh tế cao</a:t>
            </a:r>
          </a:p>
          <a:p>
            <a:pPr lvl="1" fontAlgn="base"/>
            <a:r>
              <a:rPr lang="en-US" sz="1700" dirty="0" err="1"/>
              <a:t>Ông</a:t>
            </a:r>
            <a:r>
              <a:rPr lang="en-US" sz="1700" dirty="0"/>
              <a:t> </a:t>
            </a:r>
            <a:r>
              <a:rPr lang="en-US" sz="1700" dirty="0" err="1"/>
              <a:t>Hải</a:t>
            </a:r>
            <a:r>
              <a:rPr lang="en-US" sz="1700" dirty="0"/>
              <a:t> </a:t>
            </a:r>
            <a:r>
              <a:rPr lang="en-US" sz="1700" dirty="0" err="1"/>
              <a:t>tiết</a:t>
            </a:r>
            <a:r>
              <a:rPr lang="en-US" sz="1700" dirty="0"/>
              <a:t> </a:t>
            </a:r>
            <a:r>
              <a:rPr lang="en-US" sz="1700" dirty="0" err="1"/>
              <a:t>giảm</a:t>
            </a:r>
            <a:r>
              <a:rPr lang="en-US" sz="1700" dirty="0"/>
              <a:t> 100% </a:t>
            </a:r>
            <a:r>
              <a:rPr lang="en-US" sz="1700" dirty="0" err="1"/>
              <a:t>lượng</a:t>
            </a:r>
            <a:r>
              <a:rPr lang="en-US" sz="1700" dirty="0"/>
              <a:t> </a:t>
            </a:r>
            <a:r>
              <a:rPr lang="en-US" sz="1700" dirty="0" err="1"/>
              <a:t>phân</a:t>
            </a:r>
            <a:r>
              <a:rPr lang="en-US" sz="1700" dirty="0"/>
              <a:t> </a:t>
            </a:r>
            <a:r>
              <a:rPr lang="en-US" sz="1700" dirty="0" err="1"/>
              <a:t>đạm</a:t>
            </a:r>
            <a:r>
              <a:rPr lang="en-US" sz="1700" dirty="0"/>
              <a:t> </a:t>
            </a:r>
            <a:r>
              <a:rPr lang="en-US" sz="1700" dirty="0" err="1"/>
              <a:t>và</a:t>
            </a:r>
            <a:r>
              <a:rPr lang="en-US" sz="1700" dirty="0"/>
              <a:t> NPK, </a:t>
            </a:r>
            <a:r>
              <a:rPr lang="en-US" sz="1700" dirty="0" err="1"/>
              <a:t>ước</a:t>
            </a:r>
            <a:r>
              <a:rPr lang="en-US" sz="1700" dirty="0"/>
              <a:t> </a:t>
            </a:r>
            <a:r>
              <a:rPr lang="en-US" sz="1700" dirty="0" err="1"/>
              <a:t>hơn</a:t>
            </a:r>
            <a:r>
              <a:rPr lang="en-US" sz="1700" dirty="0"/>
              <a:t> </a:t>
            </a:r>
            <a:r>
              <a:rPr lang="en-US" sz="1700" b="1" dirty="0">
                <a:solidFill>
                  <a:srgbClr val="FF0000"/>
                </a:solidFill>
              </a:rPr>
              <a:t>10 </a:t>
            </a:r>
            <a:r>
              <a:rPr lang="en-US" sz="1700" b="1" dirty="0" err="1">
                <a:solidFill>
                  <a:srgbClr val="FF0000"/>
                </a:solidFill>
              </a:rPr>
              <a:t>triệu</a:t>
            </a:r>
            <a:r>
              <a:rPr lang="en-US" sz="1700" b="1" dirty="0">
                <a:solidFill>
                  <a:srgbClr val="FF0000"/>
                </a:solidFill>
              </a:rPr>
              <a:t> </a:t>
            </a:r>
            <a:r>
              <a:rPr lang="en-US" sz="1700" b="1" dirty="0" err="1">
                <a:solidFill>
                  <a:srgbClr val="FF0000"/>
                </a:solidFill>
              </a:rPr>
              <a:t>đồng</a:t>
            </a:r>
            <a:r>
              <a:rPr lang="en-US" sz="1700" b="1" dirty="0">
                <a:solidFill>
                  <a:srgbClr val="FF0000"/>
                </a:solidFill>
              </a:rPr>
              <a:t>/</a:t>
            </a:r>
            <a:r>
              <a:rPr lang="en-US" sz="1700" b="1" dirty="0" err="1">
                <a:solidFill>
                  <a:srgbClr val="FF0000"/>
                </a:solidFill>
              </a:rPr>
              <a:t>năm</a:t>
            </a:r>
            <a:r>
              <a:rPr lang="vi-VN" sz="1700" b="1" dirty="0">
                <a:solidFill>
                  <a:srgbClr val="FF0000"/>
                </a:solidFill>
              </a:rPr>
              <a:t> (</a:t>
            </a:r>
            <a:r>
              <a:rPr lang="vi-VN" sz="1700" dirty="0"/>
              <a:t>8.000m2)</a:t>
            </a:r>
          </a:p>
          <a:p>
            <a:pPr marL="389626" lvl="1" indent="0" fontAlgn="base">
              <a:buNone/>
            </a:pPr>
            <a:endParaRPr lang="vi-VN" sz="1700" dirty="0"/>
          </a:p>
          <a:p>
            <a:pPr fontAlgn="base"/>
            <a:r>
              <a:rPr lang="en-US" sz="2000" dirty="0" err="1"/>
              <a:t>Bình</a:t>
            </a:r>
            <a:r>
              <a:rPr lang="en-US" sz="2000" dirty="0"/>
              <a:t> </a:t>
            </a:r>
            <a:r>
              <a:rPr lang="en-US" sz="2000" dirty="0" err="1"/>
              <a:t>Định</a:t>
            </a:r>
            <a:r>
              <a:rPr lang="en-US" sz="2000" dirty="0"/>
              <a:t>: </a:t>
            </a:r>
            <a:r>
              <a:rPr lang="en-US" sz="2000" dirty="0" err="1"/>
              <a:t>sử</a:t>
            </a:r>
            <a:r>
              <a:rPr lang="en-US" sz="2000" dirty="0"/>
              <a:t> </a:t>
            </a:r>
            <a:r>
              <a:rPr lang="en-US" sz="2000" dirty="0" err="1"/>
              <a:t>dụng</a:t>
            </a:r>
            <a:r>
              <a:rPr lang="en-US" sz="2000" dirty="0"/>
              <a:t> </a:t>
            </a:r>
            <a:r>
              <a:rPr lang="en-US" sz="2000" b="1" dirty="0" err="1">
                <a:solidFill>
                  <a:srgbClr val="FF0000"/>
                </a:solidFill>
              </a:rPr>
              <a:t>nước</a:t>
            </a:r>
            <a:r>
              <a:rPr lang="en-US" sz="2000" b="1" dirty="0">
                <a:solidFill>
                  <a:srgbClr val="FF0000"/>
                </a:solidFill>
              </a:rPr>
              <a:t> </a:t>
            </a:r>
            <a:r>
              <a:rPr lang="en-US" sz="2000" b="1" dirty="0" err="1">
                <a:solidFill>
                  <a:srgbClr val="FF0000"/>
                </a:solidFill>
              </a:rPr>
              <a:t>thải</a:t>
            </a:r>
            <a:r>
              <a:rPr lang="en-US" sz="2000" b="1" dirty="0">
                <a:solidFill>
                  <a:srgbClr val="FF0000"/>
                </a:solidFill>
              </a:rPr>
              <a:t> biogas </a:t>
            </a:r>
            <a:r>
              <a:rPr lang="en-US" sz="2000" dirty="0" err="1"/>
              <a:t>cho</a:t>
            </a:r>
            <a:r>
              <a:rPr lang="en-US" sz="2000" dirty="0"/>
              <a:t> </a:t>
            </a:r>
            <a:r>
              <a:rPr lang="en-US" sz="2000" dirty="0" err="1"/>
              <a:t>khổ</a:t>
            </a:r>
            <a:r>
              <a:rPr lang="en-US" sz="2000" dirty="0"/>
              <a:t> qua (</a:t>
            </a:r>
            <a:r>
              <a:rPr lang="en-US" sz="2000" dirty="0" err="1"/>
              <a:t>hoà</a:t>
            </a:r>
            <a:r>
              <a:rPr lang="en-US" sz="2000" dirty="0"/>
              <a:t> </a:t>
            </a:r>
            <a:r>
              <a:rPr lang="en-US" sz="2000" dirty="0" err="1"/>
              <a:t>nước</a:t>
            </a:r>
            <a:r>
              <a:rPr lang="en-US" sz="2000" dirty="0"/>
              <a:t> </a:t>
            </a:r>
            <a:r>
              <a:rPr lang="en-US" sz="2000" dirty="0" err="1"/>
              <a:t>tỷ</a:t>
            </a:r>
            <a:r>
              <a:rPr lang="en-US" sz="2000" dirty="0"/>
              <a:t> </a:t>
            </a:r>
            <a:r>
              <a:rPr lang="en-US" sz="2000" dirty="0" err="1"/>
              <a:t>lệ</a:t>
            </a:r>
            <a:r>
              <a:rPr lang="en-US" sz="2000" dirty="0"/>
              <a:t> 1:1) </a:t>
            </a:r>
            <a:r>
              <a:rPr lang="en-US" sz="2000" dirty="0" err="1"/>
              <a:t>và</a:t>
            </a:r>
            <a:r>
              <a:rPr lang="en-US" sz="2000" dirty="0"/>
              <a:t> </a:t>
            </a:r>
            <a:r>
              <a:rPr lang="en-US" sz="2000" dirty="0" err="1"/>
              <a:t>bã</a:t>
            </a:r>
            <a:r>
              <a:rPr lang="en-US" sz="2000" dirty="0"/>
              <a:t> </a:t>
            </a:r>
            <a:r>
              <a:rPr lang="en-US" sz="2000" dirty="0" err="1"/>
              <a:t>thải</a:t>
            </a:r>
            <a:r>
              <a:rPr lang="en-US" sz="2000" dirty="0"/>
              <a:t> </a:t>
            </a:r>
            <a:r>
              <a:rPr lang="en-US" sz="2000" dirty="0" err="1"/>
              <a:t>đặc</a:t>
            </a:r>
            <a:r>
              <a:rPr lang="en-US" sz="2000" dirty="0"/>
              <a:t> </a:t>
            </a:r>
            <a:r>
              <a:rPr lang="en-US" sz="2000" dirty="0" err="1"/>
              <a:t>thay</a:t>
            </a:r>
            <a:r>
              <a:rPr lang="en-US" sz="2000" dirty="0"/>
              <a:t> 70% </a:t>
            </a:r>
            <a:r>
              <a:rPr lang="en-US" sz="2000" dirty="0" err="1"/>
              <a:t>phân</a:t>
            </a:r>
            <a:r>
              <a:rPr lang="en-US" sz="2000" dirty="0"/>
              <a:t> </a:t>
            </a:r>
            <a:r>
              <a:rPr lang="en-US" sz="2000" dirty="0" err="1"/>
              <a:t>bón</a:t>
            </a:r>
            <a:r>
              <a:rPr lang="en-US" sz="2000" dirty="0"/>
              <a:t> </a:t>
            </a:r>
            <a:r>
              <a:rPr lang="en-US" sz="2000" dirty="0" err="1"/>
              <a:t>lót</a:t>
            </a:r>
            <a:r>
              <a:rPr lang="en-US" sz="2000" dirty="0"/>
              <a:t> </a:t>
            </a:r>
            <a:r>
              <a:rPr lang="en-US" sz="2000" dirty="0">
                <a:sym typeface="Wingdings" panose="05000000000000000000" pitchFamily="2" charset="2"/>
              </a:rPr>
              <a:t> </a:t>
            </a:r>
            <a:r>
              <a:rPr lang="en-US" sz="2000" dirty="0" err="1">
                <a:solidFill>
                  <a:srgbClr val="FF0000"/>
                </a:solidFill>
              </a:rPr>
              <a:t>tăng</a:t>
            </a:r>
            <a:r>
              <a:rPr lang="en-US" sz="2000" dirty="0">
                <a:solidFill>
                  <a:srgbClr val="FF0000"/>
                </a:solidFill>
              </a:rPr>
              <a:t> </a:t>
            </a:r>
            <a:r>
              <a:rPr lang="en-US" sz="2000" dirty="0" err="1">
                <a:solidFill>
                  <a:srgbClr val="FF0000"/>
                </a:solidFill>
              </a:rPr>
              <a:t>năng</a:t>
            </a:r>
            <a:r>
              <a:rPr lang="en-US" sz="2000" dirty="0">
                <a:solidFill>
                  <a:srgbClr val="FF0000"/>
                </a:solidFill>
              </a:rPr>
              <a:t> </a:t>
            </a:r>
            <a:r>
              <a:rPr lang="en-US" sz="2000" dirty="0" err="1">
                <a:solidFill>
                  <a:srgbClr val="FF0000"/>
                </a:solidFill>
              </a:rPr>
              <a:t>suất</a:t>
            </a:r>
            <a:r>
              <a:rPr lang="en-US" sz="2000" dirty="0">
                <a:solidFill>
                  <a:srgbClr val="FF0000"/>
                </a:solidFill>
              </a:rPr>
              <a:t> 119%, </a:t>
            </a:r>
            <a:r>
              <a:rPr lang="en-US" sz="2000" dirty="0" err="1">
                <a:solidFill>
                  <a:srgbClr val="FF0000"/>
                </a:solidFill>
              </a:rPr>
              <a:t>giảm</a:t>
            </a:r>
            <a:r>
              <a:rPr lang="en-US" sz="2000" dirty="0">
                <a:solidFill>
                  <a:srgbClr val="FF0000"/>
                </a:solidFill>
              </a:rPr>
              <a:t> </a:t>
            </a:r>
            <a:r>
              <a:rPr lang="en-US" sz="2000" dirty="0" err="1">
                <a:solidFill>
                  <a:srgbClr val="FF0000"/>
                </a:solidFill>
              </a:rPr>
              <a:t>sâu</a:t>
            </a:r>
            <a:r>
              <a:rPr lang="en-US" sz="2000" dirty="0">
                <a:solidFill>
                  <a:srgbClr val="FF0000"/>
                </a:solidFill>
              </a:rPr>
              <a:t> </a:t>
            </a:r>
            <a:r>
              <a:rPr lang="en-US" sz="2000" dirty="0" err="1">
                <a:solidFill>
                  <a:srgbClr val="FF0000"/>
                </a:solidFill>
              </a:rPr>
              <a:t>bệnh</a:t>
            </a:r>
            <a:r>
              <a:rPr lang="en-US" sz="2000" dirty="0">
                <a:solidFill>
                  <a:srgbClr val="FF0000"/>
                </a:solidFill>
              </a:rPr>
              <a:t> 20%, </a:t>
            </a:r>
            <a:r>
              <a:rPr lang="en-US" sz="2000" dirty="0" err="1">
                <a:solidFill>
                  <a:srgbClr val="FF0000"/>
                </a:solidFill>
              </a:rPr>
              <a:t>lợi</a:t>
            </a:r>
            <a:r>
              <a:rPr lang="en-US" sz="2000" dirty="0">
                <a:solidFill>
                  <a:srgbClr val="FF0000"/>
                </a:solidFill>
              </a:rPr>
              <a:t> </a:t>
            </a:r>
            <a:r>
              <a:rPr lang="en-US" sz="2000" dirty="0" err="1">
                <a:solidFill>
                  <a:srgbClr val="FF0000"/>
                </a:solidFill>
              </a:rPr>
              <a:t>nhuận</a:t>
            </a:r>
            <a:r>
              <a:rPr lang="en-US" sz="2000" dirty="0">
                <a:solidFill>
                  <a:srgbClr val="FF0000"/>
                </a:solidFill>
              </a:rPr>
              <a:t> </a:t>
            </a:r>
            <a:r>
              <a:rPr lang="en-US" sz="2000" dirty="0" err="1">
                <a:solidFill>
                  <a:srgbClr val="FF0000"/>
                </a:solidFill>
              </a:rPr>
              <a:t>tăng</a:t>
            </a:r>
            <a:r>
              <a:rPr lang="en-US" sz="2000" dirty="0">
                <a:solidFill>
                  <a:srgbClr val="FF0000"/>
                </a:solidFill>
              </a:rPr>
              <a:t> 3,1 </a:t>
            </a:r>
            <a:r>
              <a:rPr lang="en-US" sz="2000" dirty="0" err="1">
                <a:solidFill>
                  <a:srgbClr val="FF0000"/>
                </a:solidFill>
              </a:rPr>
              <a:t>lần</a:t>
            </a:r>
            <a:endParaRPr lang="en-US" sz="2000" dirty="0">
              <a:solidFill>
                <a:srgbClr val="FF0000"/>
              </a:solidFill>
            </a:endParaRPr>
          </a:p>
          <a:p>
            <a:pPr fontAlgn="base"/>
            <a:endParaRPr lang="vi-VN" sz="2000" dirty="0">
              <a:solidFill>
                <a:srgbClr val="FF0000"/>
              </a:solidFill>
            </a:endParaRPr>
          </a:p>
          <a:p>
            <a:r>
              <a:rPr lang="de-DE" sz="2000" b="1" dirty="0"/>
              <a:t>Viện thổ nhưỡng nông hóa: </a:t>
            </a:r>
            <a:r>
              <a:rPr lang="de-DE" sz="2000" dirty="0"/>
              <a:t>ngoài việc </a:t>
            </a:r>
            <a:r>
              <a:rPr lang="de-DE" sz="2000" dirty="0">
                <a:solidFill>
                  <a:srgbClr val="FF0000"/>
                </a:solidFill>
              </a:rPr>
              <a:t>tiết kiệm phân hóa học,</a:t>
            </a:r>
            <a:r>
              <a:rPr lang="de-DE" sz="2000" dirty="0"/>
              <a:t> việc sử dụng phụ phẩm khí sinh học còn giúp tăng năng suất cây trồng từ </a:t>
            </a:r>
            <a:r>
              <a:rPr lang="de-DE" sz="2000" dirty="0">
                <a:solidFill>
                  <a:srgbClr val="FF0000"/>
                </a:solidFill>
              </a:rPr>
              <a:t>12-32%</a:t>
            </a:r>
            <a:r>
              <a:rPr lang="de-DE" sz="2000" dirty="0"/>
              <a:t> </a:t>
            </a:r>
            <a:r>
              <a:rPr lang="de-DE" sz="2000" dirty="0">
                <a:sym typeface="Wingdings" panose="05000000000000000000" pitchFamily="2" charset="2"/>
              </a:rPr>
              <a:t> </a:t>
            </a:r>
            <a:r>
              <a:rPr lang="de-DE" sz="2000" dirty="0"/>
              <a:t>Nước thải biogas là </a:t>
            </a:r>
            <a:r>
              <a:rPr lang="vi-VN" sz="2000" b="1" dirty="0">
                <a:solidFill>
                  <a:srgbClr val="FF0000"/>
                </a:solidFill>
              </a:rPr>
              <a:t>n</a:t>
            </a:r>
            <a:r>
              <a:rPr lang="de-DE" sz="2000" b="1" dirty="0">
                <a:solidFill>
                  <a:srgbClr val="FF0000"/>
                </a:solidFill>
              </a:rPr>
              <a:t>guồn phân bón hữu cơ rất có giá trị</a:t>
            </a:r>
          </a:p>
        </p:txBody>
      </p:sp>
    </p:spTree>
    <p:extLst>
      <p:ext uri="{BB962C8B-B14F-4D97-AF65-F5344CB8AC3E}">
        <p14:creationId xmlns:p14="http://schemas.microsoft.com/office/powerpoint/2010/main" val="278405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271811" y="800100"/>
            <a:ext cx="6858000" cy="4343399"/>
          </a:xfrm>
          <a:prstGeom prst="rect">
            <a:avLst/>
          </a:prstGeom>
          <a:solidFill>
            <a:srgbClr val="FAFB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25"/>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00190" y="3031034"/>
            <a:ext cx="765644" cy="460956"/>
          </a:xfrm>
          <a:prstGeom prst="rect">
            <a:avLst/>
          </a:prstGeom>
        </p:spPr>
      </p:pic>
      <p:pic>
        <p:nvPicPr>
          <p:cNvPr id="27650" name="Picture 3" descr="~AUT000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55780" y="4152901"/>
            <a:ext cx="1728788" cy="81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itel 1"/>
          <p:cNvSpPr>
            <a:spLocks noGrp="1"/>
          </p:cNvSpPr>
          <p:nvPr>
            <p:ph type="title"/>
          </p:nvPr>
        </p:nvSpPr>
        <p:spPr>
          <a:xfrm>
            <a:off x="2501008" y="153114"/>
            <a:ext cx="6330554" cy="575072"/>
          </a:xfrm>
        </p:spPr>
        <p:txBody>
          <a:bodyPr>
            <a:normAutofit fontScale="90000"/>
          </a:bodyPr>
          <a:lstStyle/>
          <a:p>
            <a:r>
              <a:rPr lang="da-DK" altLang="da-DK" b="1" dirty="0">
                <a:solidFill>
                  <a:srgbClr val="FF0000"/>
                </a:solidFill>
              </a:rPr>
              <a:t>Xử lý và sử dụng nước thải tại EU </a:t>
            </a:r>
          </a:p>
        </p:txBody>
      </p:sp>
      <p:sp>
        <p:nvSpPr>
          <p:cNvPr id="27653" name="Text Box 3"/>
          <p:cNvSpPr txBox="1">
            <a:spLocks noChangeArrowheads="1"/>
          </p:cNvSpPr>
          <p:nvPr/>
        </p:nvSpPr>
        <p:spPr bwMode="auto">
          <a:xfrm>
            <a:off x="7320061" y="1101329"/>
            <a:ext cx="1335622"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a-DK" altLang="da-DK" sz="1050" b="1"/>
              <a:t>Valuable compost</a:t>
            </a:r>
            <a:endParaRPr lang="en-US" altLang="da-DK" sz="1050" b="1"/>
          </a:p>
        </p:txBody>
      </p:sp>
      <p:sp>
        <p:nvSpPr>
          <p:cNvPr id="27654" name="Text Box 4"/>
          <p:cNvSpPr txBox="1">
            <a:spLocks noChangeArrowheads="1"/>
          </p:cNvSpPr>
          <p:nvPr/>
        </p:nvSpPr>
        <p:spPr bwMode="auto">
          <a:xfrm>
            <a:off x="7320061" y="1389460"/>
            <a:ext cx="1399742"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a-DK" altLang="da-DK" sz="1050" b="1" dirty="0"/>
              <a:t>Tro (phân lân)</a:t>
            </a:r>
          </a:p>
          <a:p>
            <a:pPr>
              <a:spcBef>
                <a:spcPct val="0"/>
              </a:spcBef>
              <a:buFontTx/>
              <a:buNone/>
            </a:pPr>
            <a:r>
              <a:rPr lang="da-DK" altLang="da-DK" sz="1050" b="1" dirty="0"/>
              <a:t>Năng l</a:t>
            </a:r>
            <a:r>
              <a:rPr lang="vi-VN" altLang="da-DK" sz="1050" b="1" dirty="0"/>
              <a:t>ư</a:t>
            </a:r>
            <a:r>
              <a:rPr lang="en-US" altLang="da-DK" sz="1050" b="1" dirty="0" err="1"/>
              <a:t>ợng</a:t>
            </a:r>
            <a:r>
              <a:rPr lang="da-DK" altLang="da-DK" sz="1050" b="1" dirty="0"/>
              <a:t> (nhiệt)</a:t>
            </a:r>
          </a:p>
          <a:p>
            <a:pPr>
              <a:spcBef>
                <a:spcPct val="0"/>
              </a:spcBef>
              <a:buFontTx/>
              <a:buNone/>
            </a:pPr>
            <a:r>
              <a:rPr lang="da-DK" altLang="da-DK" sz="1050" b="1" dirty="0"/>
              <a:t>NOx</a:t>
            </a:r>
            <a:endParaRPr lang="en-US" altLang="da-DK" sz="1050" b="1" dirty="0"/>
          </a:p>
        </p:txBody>
      </p:sp>
      <p:sp>
        <p:nvSpPr>
          <p:cNvPr id="27655" name="Text Box 5"/>
          <p:cNvSpPr txBox="1">
            <a:spLocks noChangeArrowheads="1"/>
          </p:cNvSpPr>
          <p:nvPr/>
        </p:nvSpPr>
        <p:spPr bwMode="auto">
          <a:xfrm>
            <a:off x="7320061" y="1837135"/>
            <a:ext cx="1552028"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a-DK" altLang="da-DK" sz="1050" b="1" dirty="0"/>
              <a:t>Tro (lân)</a:t>
            </a:r>
          </a:p>
          <a:p>
            <a:pPr>
              <a:spcBef>
                <a:spcPct val="0"/>
              </a:spcBef>
              <a:buFontTx/>
              <a:buNone/>
            </a:pPr>
            <a:r>
              <a:rPr lang="da-DK" altLang="da-DK" sz="1050" b="1" dirty="0"/>
              <a:t>N. l</a:t>
            </a:r>
            <a:r>
              <a:rPr lang="vi-VN" altLang="da-DK" sz="1050" b="1" dirty="0"/>
              <a:t>ư</a:t>
            </a:r>
            <a:r>
              <a:rPr lang="en-US" altLang="da-DK" sz="1050" b="1" dirty="0" err="1"/>
              <a:t>ợng</a:t>
            </a:r>
            <a:r>
              <a:rPr lang="da-DK" altLang="da-DK" sz="1050" b="1" dirty="0"/>
              <a:t> (nhiệt+điện)</a:t>
            </a:r>
          </a:p>
          <a:p>
            <a:pPr>
              <a:spcBef>
                <a:spcPct val="0"/>
              </a:spcBef>
              <a:buFontTx/>
              <a:buNone/>
            </a:pPr>
            <a:r>
              <a:rPr lang="da-DK" altLang="da-DK" sz="1050" b="1" dirty="0"/>
              <a:t>(NH</a:t>
            </a:r>
            <a:r>
              <a:rPr lang="da-DK" altLang="da-DK" sz="1050" b="1" baseline="-25000" dirty="0"/>
              <a:t>4</a:t>
            </a:r>
            <a:r>
              <a:rPr lang="da-DK" altLang="da-DK" sz="1050" b="1" dirty="0"/>
              <a:t>)</a:t>
            </a:r>
            <a:r>
              <a:rPr lang="da-DK" altLang="da-DK" sz="1050" b="1" baseline="-25000" dirty="0"/>
              <a:t>2</a:t>
            </a:r>
            <a:r>
              <a:rPr lang="da-DK" altLang="da-DK" sz="1050" b="1" dirty="0"/>
              <a:t>SO</a:t>
            </a:r>
            <a:r>
              <a:rPr lang="da-DK" altLang="da-DK" sz="1050" b="1" baseline="-25000" dirty="0"/>
              <a:t>4</a:t>
            </a:r>
            <a:endParaRPr lang="en-US" altLang="da-DK" sz="1050" b="1" dirty="0"/>
          </a:p>
        </p:txBody>
      </p:sp>
      <p:sp>
        <p:nvSpPr>
          <p:cNvPr id="27659" name="Text Box 29"/>
          <p:cNvSpPr txBox="1">
            <a:spLocks noChangeArrowheads="1"/>
          </p:cNvSpPr>
          <p:nvPr/>
        </p:nvSpPr>
        <p:spPr bwMode="auto">
          <a:xfrm>
            <a:off x="4038569" y="817356"/>
            <a:ext cx="91515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a-DK" altLang="da-DK" sz="900" b="1" dirty="0"/>
              <a:t>Tách chất thải</a:t>
            </a:r>
          </a:p>
          <a:p>
            <a:pPr>
              <a:spcBef>
                <a:spcPct val="0"/>
              </a:spcBef>
              <a:buFontTx/>
              <a:buNone/>
            </a:pPr>
            <a:r>
              <a:rPr lang="da-DK" altLang="da-DK" sz="900" b="1" dirty="0"/>
              <a:t>Rắn-lỏng</a:t>
            </a:r>
            <a:endParaRPr lang="en-US" altLang="da-DK" sz="900" b="1" dirty="0"/>
          </a:p>
        </p:txBody>
      </p:sp>
      <p:sp>
        <p:nvSpPr>
          <p:cNvPr id="27660" name="Line 30"/>
          <p:cNvSpPr>
            <a:spLocks noChangeShapeType="1"/>
          </p:cNvSpPr>
          <p:nvPr/>
        </p:nvSpPr>
        <p:spPr bwMode="auto">
          <a:xfrm>
            <a:off x="3638377" y="1493339"/>
            <a:ext cx="425759" cy="2681"/>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125"/>
          </a:p>
        </p:txBody>
      </p:sp>
      <p:sp>
        <p:nvSpPr>
          <p:cNvPr id="27661" name="Line 32"/>
          <p:cNvSpPr>
            <a:spLocks noChangeShapeType="1"/>
          </p:cNvSpPr>
          <p:nvPr/>
        </p:nvSpPr>
        <p:spPr bwMode="auto">
          <a:xfrm>
            <a:off x="4728072" y="1706048"/>
            <a:ext cx="938213" cy="1336000"/>
          </a:xfrm>
          <a:prstGeom prst="line">
            <a:avLst/>
          </a:prstGeom>
          <a:noFill/>
          <a:ln w="412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125"/>
          </a:p>
        </p:txBody>
      </p:sp>
      <p:sp>
        <p:nvSpPr>
          <p:cNvPr id="27662" name="Text Box 33"/>
          <p:cNvSpPr txBox="1">
            <a:spLocks noChangeArrowheads="1"/>
          </p:cNvSpPr>
          <p:nvPr/>
        </p:nvSpPr>
        <p:spPr bwMode="auto">
          <a:xfrm>
            <a:off x="5601478" y="2882816"/>
            <a:ext cx="597694" cy="230832"/>
          </a:xfrm>
          <a:prstGeom prst="rect">
            <a:avLst/>
          </a:prstGeom>
          <a:noFill/>
          <a:ln>
            <a:noFill/>
          </a:ln>
          <a:effectLs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da-DK" altLang="da-DK" sz="900" b="1" dirty="0"/>
              <a:t>Lỏng</a:t>
            </a:r>
            <a:endParaRPr lang="en-US" altLang="da-DK" sz="900" b="1" dirty="0"/>
          </a:p>
        </p:txBody>
      </p:sp>
      <p:sp>
        <p:nvSpPr>
          <p:cNvPr id="27664" name="Line 35"/>
          <p:cNvSpPr>
            <a:spLocks noChangeShapeType="1"/>
          </p:cNvSpPr>
          <p:nvPr/>
        </p:nvSpPr>
        <p:spPr bwMode="auto">
          <a:xfrm>
            <a:off x="4837610" y="1525191"/>
            <a:ext cx="37981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125"/>
          </a:p>
        </p:txBody>
      </p:sp>
      <p:sp>
        <p:nvSpPr>
          <p:cNvPr id="27665" name="Line 36"/>
          <p:cNvSpPr>
            <a:spLocks noChangeShapeType="1"/>
          </p:cNvSpPr>
          <p:nvPr/>
        </p:nvSpPr>
        <p:spPr bwMode="auto">
          <a:xfrm flipV="1">
            <a:off x="6047284" y="1208485"/>
            <a:ext cx="326231" cy="316706"/>
          </a:xfrm>
          <a:prstGeom prst="line">
            <a:avLst/>
          </a:prstGeom>
          <a:noFill/>
          <a:ln w="412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125"/>
          </a:p>
        </p:txBody>
      </p:sp>
      <p:sp>
        <p:nvSpPr>
          <p:cNvPr id="27666" name="Line 37"/>
          <p:cNvSpPr>
            <a:spLocks noChangeShapeType="1"/>
          </p:cNvSpPr>
          <p:nvPr/>
        </p:nvSpPr>
        <p:spPr bwMode="auto">
          <a:xfrm flipV="1">
            <a:off x="6047283" y="1651397"/>
            <a:ext cx="327422" cy="0"/>
          </a:xfrm>
          <a:prstGeom prst="line">
            <a:avLst/>
          </a:prstGeom>
          <a:noFill/>
          <a:ln w="952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125"/>
          </a:p>
        </p:txBody>
      </p:sp>
      <p:sp>
        <p:nvSpPr>
          <p:cNvPr id="27667" name="Line 38"/>
          <p:cNvSpPr>
            <a:spLocks noChangeShapeType="1"/>
          </p:cNvSpPr>
          <p:nvPr/>
        </p:nvSpPr>
        <p:spPr bwMode="auto">
          <a:xfrm>
            <a:off x="6047284" y="1778794"/>
            <a:ext cx="326231" cy="314325"/>
          </a:xfrm>
          <a:prstGeom prst="line">
            <a:avLst/>
          </a:prstGeom>
          <a:noFill/>
          <a:ln w="952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125"/>
          </a:p>
        </p:txBody>
      </p:sp>
      <p:sp>
        <p:nvSpPr>
          <p:cNvPr id="27668" name="Text Box 39"/>
          <p:cNvSpPr txBox="1">
            <a:spLocks noChangeArrowheads="1"/>
          </p:cNvSpPr>
          <p:nvPr/>
        </p:nvSpPr>
        <p:spPr bwMode="auto">
          <a:xfrm>
            <a:off x="6412805" y="1101329"/>
            <a:ext cx="829866" cy="230832"/>
          </a:xfrm>
          <a:prstGeom prst="rect">
            <a:avLst/>
          </a:prstGeom>
          <a:solidFill>
            <a:srgbClr val="66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a-DK" altLang="da-DK" sz="900" b="1" dirty="0"/>
              <a:t>Ủ Compost</a:t>
            </a:r>
            <a:endParaRPr lang="en-US" altLang="da-DK" sz="900" b="1" dirty="0"/>
          </a:p>
        </p:txBody>
      </p:sp>
      <p:sp>
        <p:nvSpPr>
          <p:cNvPr id="27669" name="Text Box 40"/>
          <p:cNvSpPr txBox="1">
            <a:spLocks noChangeArrowheads="1"/>
          </p:cNvSpPr>
          <p:nvPr/>
        </p:nvSpPr>
        <p:spPr bwMode="auto">
          <a:xfrm>
            <a:off x="6412805" y="1525191"/>
            <a:ext cx="829866" cy="230832"/>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a-DK" altLang="da-DK" sz="900" b="1" dirty="0">
                <a:solidFill>
                  <a:schemeClr val="bg1"/>
                </a:solidFill>
              </a:rPr>
              <a:t>Đốt</a:t>
            </a:r>
            <a:endParaRPr lang="en-US" altLang="da-DK" sz="900" b="1" dirty="0">
              <a:solidFill>
                <a:schemeClr val="bg1"/>
              </a:solidFill>
            </a:endParaRPr>
          </a:p>
        </p:txBody>
      </p:sp>
      <p:sp>
        <p:nvSpPr>
          <p:cNvPr id="27670" name="Text Box 41"/>
          <p:cNvSpPr txBox="1">
            <a:spLocks noChangeArrowheads="1"/>
          </p:cNvSpPr>
          <p:nvPr/>
        </p:nvSpPr>
        <p:spPr bwMode="auto">
          <a:xfrm>
            <a:off x="6373515" y="1968104"/>
            <a:ext cx="829865" cy="230832"/>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a-DK" altLang="da-DK" sz="900" b="1" dirty="0"/>
              <a:t>Khí hóa</a:t>
            </a:r>
            <a:endParaRPr lang="en-US" altLang="da-DK" sz="900" b="1" dirty="0"/>
          </a:p>
        </p:txBody>
      </p:sp>
      <p:sp>
        <p:nvSpPr>
          <p:cNvPr id="27671" name="Line 43"/>
          <p:cNvSpPr>
            <a:spLocks noChangeShapeType="1"/>
          </p:cNvSpPr>
          <p:nvPr/>
        </p:nvSpPr>
        <p:spPr bwMode="auto">
          <a:xfrm flipV="1">
            <a:off x="6047284" y="2863454"/>
            <a:ext cx="326231" cy="315515"/>
          </a:xfrm>
          <a:prstGeom prst="line">
            <a:avLst/>
          </a:prstGeom>
          <a:noFill/>
          <a:ln w="28575">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125"/>
          </a:p>
        </p:txBody>
      </p:sp>
      <p:sp>
        <p:nvSpPr>
          <p:cNvPr id="27672" name="Line 44"/>
          <p:cNvSpPr>
            <a:spLocks noChangeShapeType="1"/>
          </p:cNvSpPr>
          <p:nvPr/>
        </p:nvSpPr>
        <p:spPr bwMode="auto">
          <a:xfrm flipV="1">
            <a:off x="6047283" y="3306366"/>
            <a:ext cx="327422" cy="0"/>
          </a:xfrm>
          <a:prstGeom prst="line">
            <a:avLst/>
          </a:prstGeom>
          <a:noFill/>
          <a:ln w="38100">
            <a:solidFill>
              <a:srgbClr val="FF33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125"/>
          </a:p>
        </p:txBody>
      </p:sp>
      <p:sp>
        <p:nvSpPr>
          <p:cNvPr id="27673" name="Line 45"/>
          <p:cNvSpPr>
            <a:spLocks noChangeShapeType="1"/>
          </p:cNvSpPr>
          <p:nvPr/>
        </p:nvSpPr>
        <p:spPr bwMode="auto">
          <a:xfrm>
            <a:off x="6047284" y="3432573"/>
            <a:ext cx="326231" cy="315515"/>
          </a:xfrm>
          <a:prstGeom prst="line">
            <a:avLst/>
          </a:prstGeom>
          <a:noFill/>
          <a:ln w="952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125"/>
          </a:p>
        </p:txBody>
      </p:sp>
      <p:sp>
        <p:nvSpPr>
          <p:cNvPr id="27674" name="Text Box 46"/>
          <p:cNvSpPr txBox="1">
            <a:spLocks noChangeArrowheads="1"/>
          </p:cNvSpPr>
          <p:nvPr/>
        </p:nvSpPr>
        <p:spPr bwMode="auto">
          <a:xfrm>
            <a:off x="6427093" y="3611166"/>
            <a:ext cx="829866" cy="369332"/>
          </a:xfrm>
          <a:prstGeom prst="rect">
            <a:avLst/>
          </a:prstGeom>
          <a:solidFill>
            <a:srgbClr val="CC66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a-DK" altLang="da-DK" sz="900" b="1" dirty="0"/>
              <a:t>Màng lọcRO,UF</a:t>
            </a:r>
            <a:endParaRPr lang="en-US" altLang="da-DK" sz="900" b="1" dirty="0"/>
          </a:p>
        </p:txBody>
      </p:sp>
      <p:sp>
        <p:nvSpPr>
          <p:cNvPr id="27675" name="Text Box 47"/>
          <p:cNvSpPr txBox="1">
            <a:spLocks noChangeArrowheads="1"/>
          </p:cNvSpPr>
          <p:nvPr/>
        </p:nvSpPr>
        <p:spPr bwMode="auto">
          <a:xfrm>
            <a:off x="6412805" y="2537222"/>
            <a:ext cx="829866" cy="369332"/>
          </a:xfrm>
          <a:prstGeom prst="rect">
            <a:avLst/>
          </a:prstGeom>
          <a:solidFill>
            <a:srgbClr val="FF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a-DK" altLang="da-DK" sz="900" b="1" dirty="0">
                <a:solidFill>
                  <a:schemeClr val="bg1"/>
                </a:solidFill>
              </a:rPr>
              <a:t>Pha loãng/</a:t>
            </a:r>
          </a:p>
          <a:p>
            <a:pPr>
              <a:spcBef>
                <a:spcPct val="0"/>
              </a:spcBef>
              <a:buFontTx/>
              <a:buNone/>
            </a:pPr>
            <a:r>
              <a:rPr lang="da-DK" altLang="da-DK" sz="900" b="1" dirty="0">
                <a:solidFill>
                  <a:schemeClr val="bg1"/>
                </a:solidFill>
              </a:rPr>
              <a:t>Cô đặc</a:t>
            </a:r>
            <a:endParaRPr lang="en-US" altLang="da-DK" sz="900" b="1" dirty="0">
              <a:solidFill>
                <a:schemeClr val="bg1"/>
              </a:solidFill>
            </a:endParaRPr>
          </a:p>
        </p:txBody>
      </p:sp>
      <p:sp>
        <p:nvSpPr>
          <p:cNvPr id="27676" name="Text Box 48"/>
          <p:cNvSpPr txBox="1">
            <a:spLocks noChangeArrowheads="1"/>
          </p:cNvSpPr>
          <p:nvPr/>
        </p:nvSpPr>
        <p:spPr bwMode="auto">
          <a:xfrm>
            <a:off x="6427093" y="3042047"/>
            <a:ext cx="829866" cy="369332"/>
          </a:xfrm>
          <a:prstGeom prst="rect">
            <a:avLst/>
          </a:prstGeom>
          <a:solidFill>
            <a:srgbClr val="FF9933"/>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a-DK" altLang="da-DK" sz="900" b="1" dirty="0"/>
              <a:t>Phân tách/</a:t>
            </a:r>
          </a:p>
          <a:p>
            <a:pPr>
              <a:spcBef>
                <a:spcPct val="0"/>
              </a:spcBef>
              <a:buFontTx/>
              <a:buNone/>
            </a:pPr>
            <a:r>
              <a:rPr lang="da-DK" altLang="da-DK" sz="900" b="1" dirty="0"/>
              <a:t>Hấp thu</a:t>
            </a:r>
            <a:endParaRPr lang="en-US" altLang="da-DK" sz="900" b="1" dirty="0"/>
          </a:p>
        </p:txBody>
      </p:sp>
      <p:sp>
        <p:nvSpPr>
          <p:cNvPr id="27677" name="Text Box 49"/>
          <p:cNvSpPr txBox="1">
            <a:spLocks noChangeArrowheads="1"/>
          </p:cNvSpPr>
          <p:nvPr/>
        </p:nvSpPr>
        <p:spPr bwMode="auto">
          <a:xfrm>
            <a:off x="7296249" y="2472929"/>
            <a:ext cx="821059"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a-DK" altLang="da-DK" sz="1050" b="1" dirty="0"/>
              <a:t>(NH</a:t>
            </a:r>
            <a:r>
              <a:rPr lang="da-DK" altLang="da-DK" sz="1050" b="1" baseline="-25000" dirty="0"/>
              <a:t>4</a:t>
            </a:r>
            <a:r>
              <a:rPr lang="da-DK" altLang="da-DK" sz="1050" b="1" dirty="0"/>
              <a:t>)</a:t>
            </a:r>
            <a:r>
              <a:rPr lang="da-DK" altLang="da-DK" sz="1050" b="1" baseline="-25000" dirty="0"/>
              <a:t>2</a:t>
            </a:r>
            <a:r>
              <a:rPr lang="da-DK" altLang="da-DK" sz="1050" b="1" dirty="0"/>
              <a:t>CO</a:t>
            </a:r>
            <a:r>
              <a:rPr lang="da-DK" altLang="da-DK" sz="1050" b="1" baseline="-25000" dirty="0"/>
              <a:t>3</a:t>
            </a:r>
          </a:p>
          <a:p>
            <a:pPr>
              <a:spcBef>
                <a:spcPct val="0"/>
              </a:spcBef>
              <a:buFontTx/>
              <a:buNone/>
            </a:pPr>
            <a:r>
              <a:rPr lang="da-DK" altLang="da-DK" sz="1050" b="1" dirty="0"/>
              <a:t>PK</a:t>
            </a:r>
          </a:p>
          <a:p>
            <a:pPr>
              <a:spcBef>
                <a:spcPct val="0"/>
              </a:spcBef>
              <a:buFontTx/>
              <a:buNone/>
            </a:pPr>
            <a:r>
              <a:rPr lang="da-DK" altLang="da-DK" sz="1050" b="1" dirty="0"/>
              <a:t>N</a:t>
            </a:r>
            <a:r>
              <a:rPr lang="vi-VN" altLang="da-DK" sz="1050" b="1" dirty="0"/>
              <a:t>ư</a:t>
            </a:r>
            <a:r>
              <a:rPr lang="en-US" altLang="da-DK" sz="1050" b="1" dirty="0" err="1"/>
              <a:t>ớc</a:t>
            </a:r>
            <a:endParaRPr lang="en-US" altLang="da-DK" sz="1050" b="1" dirty="0"/>
          </a:p>
        </p:txBody>
      </p:sp>
      <p:sp>
        <p:nvSpPr>
          <p:cNvPr id="27678" name="Text Box 50"/>
          <p:cNvSpPr txBox="1">
            <a:spLocks noChangeArrowheads="1"/>
          </p:cNvSpPr>
          <p:nvPr/>
        </p:nvSpPr>
        <p:spPr bwMode="auto">
          <a:xfrm>
            <a:off x="7290297" y="3042047"/>
            <a:ext cx="81304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a-DK" altLang="da-DK" sz="1050" b="1"/>
              <a:t>(NH</a:t>
            </a:r>
            <a:r>
              <a:rPr lang="da-DK" altLang="da-DK" sz="1050" b="1" baseline="-25000"/>
              <a:t>4</a:t>
            </a:r>
            <a:r>
              <a:rPr lang="da-DK" altLang="da-DK" sz="1050" b="1"/>
              <a:t>)</a:t>
            </a:r>
            <a:r>
              <a:rPr lang="da-DK" altLang="da-DK" sz="1050" b="1" baseline="-25000"/>
              <a:t>2</a:t>
            </a:r>
            <a:r>
              <a:rPr lang="da-DK" altLang="da-DK" sz="1050" b="1"/>
              <a:t>SO</a:t>
            </a:r>
            <a:r>
              <a:rPr lang="da-DK" altLang="da-DK" sz="1050" b="1" baseline="-25000"/>
              <a:t>4</a:t>
            </a:r>
          </a:p>
          <a:p>
            <a:pPr>
              <a:spcBef>
                <a:spcPct val="0"/>
              </a:spcBef>
              <a:buFontTx/>
              <a:buNone/>
            </a:pPr>
            <a:r>
              <a:rPr lang="da-DK" altLang="da-DK" sz="1050" b="1"/>
              <a:t>(N)PK</a:t>
            </a:r>
            <a:endParaRPr lang="en-US" altLang="da-DK" sz="1050" b="1"/>
          </a:p>
        </p:txBody>
      </p:sp>
      <p:sp>
        <p:nvSpPr>
          <p:cNvPr id="27679" name="Text Box 51"/>
          <p:cNvSpPr txBox="1">
            <a:spLocks noChangeArrowheads="1"/>
          </p:cNvSpPr>
          <p:nvPr/>
        </p:nvSpPr>
        <p:spPr bwMode="auto">
          <a:xfrm>
            <a:off x="7290296" y="3570685"/>
            <a:ext cx="55175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a-DK" altLang="da-DK" sz="1050" b="1" dirty="0"/>
              <a:t>NPK</a:t>
            </a:r>
          </a:p>
          <a:p>
            <a:pPr>
              <a:spcBef>
                <a:spcPct val="0"/>
              </a:spcBef>
              <a:buFontTx/>
              <a:buNone/>
            </a:pPr>
            <a:r>
              <a:rPr lang="da-DK" altLang="da-DK" sz="1050" b="1" dirty="0"/>
              <a:t>N</a:t>
            </a:r>
            <a:r>
              <a:rPr lang="vi-VN" altLang="da-DK" sz="1050" b="1" dirty="0"/>
              <a:t>ư</a:t>
            </a:r>
            <a:r>
              <a:rPr lang="en-US" altLang="da-DK" sz="1050" b="1" dirty="0" err="1"/>
              <a:t>ớc</a:t>
            </a:r>
            <a:endParaRPr lang="en-US" altLang="da-DK" sz="1050" b="1" dirty="0"/>
          </a:p>
        </p:txBody>
      </p:sp>
      <p:sp>
        <p:nvSpPr>
          <p:cNvPr id="27682" name="Line 32"/>
          <p:cNvSpPr>
            <a:spLocks noChangeShapeType="1"/>
          </p:cNvSpPr>
          <p:nvPr/>
        </p:nvSpPr>
        <p:spPr bwMode="auto">
          <a:xfrm>
            <a:off x="4662819" y="3511036"/>
            <a:ext cx="1601159" cy="849097"/>
          </a:xfrm>
          <a:prstGeom prst="line">
            <a:avLst/>
          </a:prstGeom>
          <a:noFill/>
          <a:ln w="698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125"/>
          </a:p>
        </p:txBody>
      </p:sp>
      <p:sp>
        <p:nvSpPr>
          <p:cNvPr id="27683" name="Line 32"/>
          <p:cNvSpPr>
            <a:spLocks noChangeShapeType="1"/>
          </p:cNvSpPr>
          <p:nvPr/>
        </p:nvSpPr>
        <p:spPr bwMode="auto">
          <a:xfrm>
            <a:off x="5876707" y="3491990"/>
            <a:ext cx="523597" cy="719145"/>
          </a:xfrm>
          <a:prstGeom prst="line">
            <a:avLst/>
          </a:prstGeom>
          <a:noFill/>
          <a:ln w="412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125"/>
          </a:p>
        </p:txBody>
      </p:sp>
      <p:sp>
        <p:nvSpPr>
          <p:cNvPr id="27684" name="Text Box 46"/>
          <p:cNvSpPr txBox="1">
            <a:spLocks noChangeArrowheads="1"/>
          </p:cNvSpPr>
          <p:nvPr/>
        </p:nvSpPr>
        <p:spPr bwMode="auto">
          <a:xfrm>
            <a:off x="6455667" y="4152900"/>
            <a:ext cx="829866" cy="415498"/>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a-DK" altLang="da-DK" sz="1050" b="1" dirty="0"/>
              <a:t>Dùng tr</a:t>
            </a:r>
            <a:r>
              <a:rPr lang="en-US" altLang="da-DK" sz="1050" b="1" dirty="0" err="1"/>
              <a:t>ực</a:t>
            </a:r>
            <a:r>
              <a:rPr lang="en-US" altLang="da-DK" sz="1050" b="1" dirty="0"/>
              <a:t> </a:t>
            </a:r>
            <a:r>
              <a:rPr lang="en-US" altLang="da-DK" sz="1050" b="1" dirty="0" err="1"/>
              <a:t>tiếp</a:t>
            </a:r>
            <a:endParaRPr lang="en-US" altLang="da-DK" sz="1050" b="1" dirty="0"/>
          </a:p>
        </p:txBody>
      </p:sp>
      <p:sp>
        <p:nvSpPr>
          <p:cNvPr id="2" name="Tekstboks 1"/>
          <p:cNvSpPr txBox="1"/>
          <p:nvPr/>
        </p:nvSpPr>
        <p:spPr>
          <a:xfrm>
            <a:off x="4901307" y="2314575"/>
            <a:ext cx="635110"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da-DK" sz="900" b="1" dirty="0"/>
              <a:t>50-70% P</a:t>
            </a:r>
          </a:p>
          <a:p>
            <a:pPr>
              <a:defRPr/>
            </a:pPr>
            <a:r>
              <a:rPr lang="da-DK" sz="900" b="1" dirty="0"/>
              <a:t>70-90% N</a:t>
            </a:r>
          </a:p>
        </p:txBody>
      </p:sp>
      <p:sp>
        <p:nvSpPr>
          <p:cNvPr id="62" name="Tekstboks 61"/>
          <p:cNvSpPr txBox="1"/>
          <p:nvPr/>
        </p:nvSpPr>
        <p:spPr>
          <a:xfrm>
            <a:off x="5297411" y="914735"/>
            <a:ext cx="635110"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da-DK" sz="900" b="1" dirty="0"/>
              <a:t>30-50% P</a:t>
            </a:r>
          </a:p>
          <a:p>
            <a:pPr>
              <a:defRPr/>
            </a:pPr>
            <a:r>
              <a:rPr lang="da-DK" sz="900" b="1" dirty="0"/>
              <a:t>10-30% N</a:t>
            </a:r>
          </a:p>
        </p:txBody>
      </p:sp>
      <p:sp>
        <p:nvSpPr>
          <p:cNvPr id="27687" name="Text Box 51"/>
          <p:cNvSpPr txBox="1">
            <a:spLocks noChangeArrowheads="1"/>
          </p:cNvSpPr>
          <p:nvPr/>
        </p:nvSpPr>
        <p:spPr bwMode="auto">
          <a:xfrm>
            <a:off x="7355780" y="4283869"/>
            <a:ext cx="47000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a-DK" altLang="da-DK" sz="1050" b="1"/>
              <a:t>NPK</a:t>
            </a:r>
            <a:endParaRPr lang="en-US" altLang="da-DK" sz="1050" b="1"/>
          </a:p>
        </p:txBody>
      </p:sp>
      <p:sp>
        <p:nvSpPr>
          <p:cNvPr id="4" name="Division 3"/>
          <p:cNvSpPr/>
          <p:nvPr/>
        </p:nvSpPr>
        <p:spPr>
          <a:xfrm>
            <a:off x="8270180" y="2661047"/>
            <a:ext cx="435769" cy="234554"/>
          </a:xfrm>
          <a:prstGeom prst="mathDivid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25"/>
          </a:p>
        </p:txBody>
      </p:sp>
      <p:sp>
        <p:nvSpPr>
          <p:cNvPr id="47" name="Division 46"/>
          <p:cNvSpPr/>
          <p:nvPr/>
        </p:nvSpPr>
        <p:spPr>
          <a:xfrm>
            <a:off x="8270180" y="3139082"/>
            <a:ext cx="435769" cy="234554"/>
          </a:xfrm>
          <a:prstGeom prst="mathDivid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25"/>
          </a:p>
        </p:txBody>
      </p:sp>
      <p:sp>
        <p:nvSpPr>
          <p:cNvPr id="48" name="Division 47"/>
          <p:cNvSpPr/>
          <p:nvPr/>
        </p:nvSpPr>
        <p:spPr>
          <a:xfrm>
            <a:off x="8252320" y="3617117"/>
            <a:ext cx="435769" cy="234554"/>
          </a:xfrm>
          <a:prstGeom prst="mathDivid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25"/>
          </a:p>
        </p:txBody>
      </p:sp>
      <p:sp>
        <p:nvSpPr>
          <p:cNvPr id="49" name="Division 48"/>
          <p:cNvSpPr/>
          <p:nvPr/>
        </p:nvSpPr>
        <p:spPr>
          <a:xfrm>
            <a:off x="8708484" y="2011561"/>
            <a:ext cx="435769" cy="234554"/>
          </a:xfrm>
          <a:prstGeom prst="mathDivid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25"/>
          </a:p>
        </p:txBody>
      </p:sp>
      <p:sp>
        <p:nvSpPr>
          <p:cNvPr id="50" name="Division 49"/>
          <p:cNvSpPr/>
          <p:nvPr/>
        </p:nvSpPr>
        <p:spPr>
          <a:xfrm>
            <a:off x="8666397" y="1496020"/>
            <a:ext cx="435769" cy="234554"/>
          </a:xfrm>
          <a:prstGeom prst="mathDivid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25"/>
          </a:p>
        </p:txBody>
      </p:sp>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66516" y="979974"/>
            <a:ext cx="1085719" cy="79882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188317" y="1342442"/>
            <a:ext cx="578471" cy="47447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239974" y="1256409"/>
            <a:ext cx="752475" cy="563522"/>
          </a:xfrm>
          <a:prstGeom prst="rect">
            <a:avLst/>
          </a:prstGeom>
        </p:spPr>
      </p:pic>
      <p:sp>
        <p:nvSpPr>
          <p:cNvPr id="27663" name="Text Box 34"/>
          <p:cNvSpPr txBox="1">
            <a:spLocks noChangeArrowheads="1"/>
          </p:cNvSpPr>
          <p:nvPr/>
        </p:nvSpPr>
        <p:spPr bwMode="auto">
          <a:xfrm>
            <a:off x="5417097" y="1437758"/>
            <a:ext cx="453128" cy="230832"/>
          </a:xfrm>
          <a:prstGeom prst="rect">
            <a:avLst/>
          </a:prstGeom>
          <a:noFill/>
          <a:ln>
            <a:noFill/>
          </a:ln>
          <a:effectLs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da-DK" altLang="da-DK" sz="900" b="1" dirty="0">
                <a:solidFill>
                  <a:schemeClr val="bg1"/>
                </a:solidFill>
              </a:rPr>
              <a:t>Rắn</a:t>
            </a:r>
            <a:endParaRPr lang="en-US" altLang="da-DK" sz="900" b="1" dirty="0">
              <a:solidFill>
                <a:schemeClr val="bg1"/>
              </a:solidFill>
            </a:endParaRPr>
          </a:p>
        </p:txBody>
      </p:sp>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94655" y="2207003"/>
            <a:ext cx="1768163" cy="1601807"/>
          </a:xfrm>
          <a:prstGeom prst="rect">
            <a:avLst/>
          </a:prstGeom>
        </p:spPr>
      </p:pic>
      <p:sp>
        <p:nvSpPr>
          <p:cNvPr id="53" name="Line 30"/>
          <p:cNvSpPr>
            <a:spLocks noChangeShapeType="1"/>
          </p:cNvSpPr>
          <p:nvPr/>
        </p:nvSpPr>
        <p:spPr bwMode="auto">
          <a:xfrm flipH="1">
            <a:off x="4580967" y="1793856"/>
            <a:ext cx="636452" cy="363556"/>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125"/>
          </a:p>
        </p:txBody>
      </p:sp>
      <p:sp>
        <p:nvSpPr>
          <p:cNvPr id="54" name="Line 30"/>
          <p:cNvSpPr>
            <a:spLocks noChangeShapeType="1"/>
          </p:cNvSpPr>
          <p:nvPr/>
        </p:nvSpPr>
        <p:spPr bwMode="auto">
          <a:xfrm flipV="1">
            <a:off x="4429233" y="1784811"/>
            <a:ext cx="4763" cy="259000"/>
          </a:xfrm>
          <a:prstGeom prst="line">
            <a:avLst/>
          </a:prstGeom>
          <a:noFill/>
          <a:ln w="476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125"/>
          </a:p>
        </p:txBody>
      </p:sp>
      <p:sp>
        <p:nvSpPr>
          <p:cNvPr id="55" name="Line 35"/>
          <p:cNvSpPr>
            <a:spLocks noChangeShapeType="1"/>
          </p:cNvSpPr>
          <p:nvPr/>
        </p:nvSpPr>
        <p:spPr bwMode="auto">
          <a:xfrm>
            <a:off x="2669480" y="4514850"/>
            <a:ext cx="3402712" cy="0"/>
          </a:xfrm>
          <a:prstGeom prst="line">
            <a:avLst/>
          </a:prstGeom>
          <a:noFill/>
          <a:ln w="142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125"/>
          </a:p>
        </p:txBody>
      </p:sp>
      <p:sp>
        <p:nvSpPr>
          <p:cNvPr id="56" name="Line 35"/>
          <p:cNvSpPr>
            <a:spLocks noChangeShapeType="1"/>
          </p:cNvSpPr>
          <p:nvPr/>
        </p:nvSpPr>
        <p:spPr bwMode="auto">
          <a:xfrm flipH="1">
            <a:off x="3122843" y="1788618"/>
            <a:ext cx="1964" cy="294084"/>
          </a:xfrm>
          <a:prstGeom prst="line">
            <a:avLst/>
          </a:prstGeom>
          <a:noFill/>
          <a:ln w="698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125"/>
          </a:p>
        </p:txBody>
      </p:sp>
      <p:cxnSp>
        <p:nvCxnSpPr>
          <p:cNvPr id="16" name="Straight Connector 15"/>
          <p:cNvCxnSpPr/>
          <p:nvPr/>
        </p:nvCxnSpPr>
        <p:spPr>
          <a:xfrm>
            <a:off x="2690865" y="1787011"/>
            <a:ext cx="35765" cy="2727839"/>
          </a:xfrm>
          <a:prstGeom prst="line">
            <a:avLst/>
          </a:prstGeom>
          <a:ln w="142875">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407133" y="4724954"/>
            <a:ext cx="4169256" cy="288541"/>
          </a:xfrm>
          <a:prstGeom prst="rect">
            <a:avLst/>
          </a:prstGeom>
        </p:spPr>
        <p:txBody>
          <a:bodyPr wrap="square">
            <a:spAutoFit/>
          </a:bodyPr>
          <a:lstStyle/>
          <a:p>
            <a:pPr>
              <a:defRPr/>
            </a:pPr>
            <a:r>
              <a:rPr lang="en-US" sz="1275" b="1" dirty="0" err="1">
                <a:solidFill>
                  <a:srgbClr val="333399"/>
                </a:solidFill>
              </a:rPr>
              <a:t>Hiện</a:t>
            </a:r>
            <a:r>
              <a:rPr lang="en-US" sz="1275" b="1" dirty="0">
                <a:solidFill>
                  <a:srgbClr val="333399"/>
                </a:solidFill>
              </a:rPr>
              <a:t> nay: &gt;90% </a:t>
            </a:r>
            <a:r>
              <a:rPr lang="en-US" sz="1275" b="1" dirty="0" err="1">
                <a:solidFill>
                  <a:srgbClr val="333399"/>
                </a:solidFill>
              </a:rPr>
              <a:t>chất</a:t>
            </a:r>
            <a:r>
              <a:rPr lang="en-US" sz="1275" b="1" dirty="0">
                <a:solidFill>
                  <a:srgbClr val="333399"/>
                </a:solidFill>
              </a:rPr>
              <a:t> </a:t>
            </a:r>
            <a:r>
              <a:rPr lang="en-US" sz="1275" b="1" dirty="0" err="1">
                <a:solidFill>
                  <a:srgbClr val="333399"/>
                </a:solidFill>
              </a:rPr>
              <a:t>thải</a:t>
            </a:r>
            <a:r>
              <a:rPr lang="en-US" sz="1275" b="1" dirty="0">
                <a:solidFill>
                  <a:srgbClr val="333399"/>
                </a:solidFill>
              </a:rPr>
              <a:t> </a:t>
            </a:r>
            <a:r>
              <a:rPr lang="en-US" sz="1275" b="1" dirty="0" err="1">
                <a:solidFill>
                  <a:srgbClr val="333399"/>
                </a:solidFill>
              </a:rPr>
              <a:t>động</a:t>
            </a:r>
            <a:r>
              <a:rPr lang="en-US" sz="1275" b="1" dirty="0">
                <a:solidFill>
                  <a:srgbClr val="333399"/>
                </a:solidFill>
              </a:rPr>
              <a:t> </a:t>
            </a:r>
            <a:r>
              <a:rPr lang="en-US" sz="1275" b="1" dirty="0" err="1">
                <a:solidFill>
                  <a:srgbClr val="333399"/>
                </a:solidFill>
              </a:rPr>
              <a:t>vật</a:t>
            </a:r>
            <a:r>
              <a:rPr lang="en-US" sz="1275" b="1" dirty="0">
                <a:solidFill>
                  <a:srgbClr val="333399"/>
                </a:solidFill>
              </a:rPr>
              <a:t> đ</a:t>
            </a:r>
            <a:r>
              <a:rPr lang="vi-VN" sz="1275" b="1" dirty="0">
                <a:solidFill>
                  <a:srgbClr val="333399"/>
                </a:solidFill>
              </a:rPr>
              <a:t>ư</a:t>
            </a:r>
            <a:r>
              <a:rPr lang="en-US" sz="1275" b="1" dirty="0" err="1">
                <a:solidFill>
                  <a:srgbClr val="333399"/>
                </a:solidFill>
              </a:rPr>
              <a:t>ợc</a:t>
            </a:r>
            <a:r>
              <a:rPr lang="en-US" sz="1275" b="1" dirty="0">
                <a:solidFill>
                  <a:srgbClr val="333399"/>
                </a:solidFill>
              </a:rPr>
              <a:t> </a:t>
            </a:r>
            <a:r>
              <a:rPr lang="en-US" sz="1275" b="1" dirty="0" err="1">
                <a:solidFill>
                  <a:srgbClr val="333399"/>
                </a:solidFill>
              </a:rPr>
              <a:t>sử</a:t>
            </a:r>
            <a:r>
              <a:rPr lang="en-US" sz="1275" b="1" dirty="0">
                <a:solidFill>
                  <a:srgbClr val="333399"/>
                </a:solidFill>
              </a:rPr>
              <a:t> </a:t>
            </a:r>
            <a:r>
              <a:rPr lang="en-US" sz="1275" b="1" dirty="0" err="1">
                <a:solidFill>
                  <a:srgbClr val="333399"/>
                </a:solidFill>
              </a:rPr>
              <a:t>dụng</a:t>
            </a:r>
            <a:r>
              <a:rPr lang="en-US" sz="1275" b="1" dirty="0">
                <a:solidFill>
                  <a:srgbClr val="333399"/>
                </a:solidFill>
              </a:rPr>
              <a:t> </a:t>
            </a:r>
            <a:r>
              <a:rPr lang="en-US" sz="1275" b="1" dirty="0" err="1">
                <a:solidFill>
                  <a:srgbClr val="333399"/>
                </a:solidFill>
              </a:rPr>
              <a:t>trực</a:t>
            </a:r>
            <a:r>
              <a:rPr lang="en-US" sz="1275" b="1" dirty="0">
                <a:solidFill>
                  <a:srgbClr val="333399"/>
                </a:solidFill>
              </a:rPr>
              <a:t> </a:t>
            </a:r>
            <a:r>
              <a:rPr lang="en-US" sz="1275" b="1" dirty="0" err="1">
                <a:solidFill>
                  <a:srgbClr val="333399"/>
                </a:solidFill>
              </a:rPr>
              <a:t>tiếp</a:t>
            </a:r>
            <a:endParaRPr lang="en-US" sz="1275" b="1" dirty="0">
              <a:solidFill>
                <a:srgbClr val="333399"/>
              </a:solidFill>
            </a:endParaRPr>
          </a:p>
        </p:txBody>
      </p:sp>
      <p:sp>
        <p:nvSpPr>
          <p:cNvPr id="27681" name="Text Box 2"/>
          <p:cNvSpPr txBox="1">
            <a:spLocks noChangeArrowheads="1"/>
          </p:cNvSpPr>
          <p:nvPr/>
        </p:nvSpPr>
        <p:spPr bwMode="auto">
          <a:xfrm>
            <a:off x="3529952" y="2210069"/>
            <a:ext cx="761747"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a-DK" altLang="da-DK" sz="1350" b="1" dirty="0"/>
              <a:t>Biogas</a:t>
            </a:r>
            <a:endParaRPr lang="en-US" altLang="da-DK" sz="1350" b="1" dirty="0"/>
          </a:p>
        </p:txBody>
      </p:sp>
      <p:sp>
        <p:nvSpPr>
          <p:cNvPr id="27" name="Plus 26"/>
          <p:cNvSpPr/>
          <p:nvPr/>
        </p:nvSpPr>
        <p:spPr>
          <a:xfrm>
            <a:off x="8567241" y="1063823"/>
            <a:ext cx="290514" cy="325637"/>
          </a:xfrm>
          <a:prstGeom prst="mathPl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25"/>
          </a:p>
        </p:txBody>
      </p:sp>
      <p:sp>
        <p:nvSpPr>
          <p:cNvPr id="73" name="Plus 72"/>
          <p:cNvSpPr/>
          <p:nvPr/>
        </p:nvSpPr>
        <p:spPr>
          <a:xfrm>
            <a:off x="8319574" y="3967789"/>
            <a:ext cx="290514" cy="325637"/>
          </a:xfrm>
          <a:prstGeom prst="mathPl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25"/>
          </a:p>
        </p:txBody>
      </p:sp>
      <p:sp>
        <p:nvSpPr>
          <p:cNvPr id="74" name="Rectangle 73"/>
          <p:cNvSpPr/>
          <p:nvPr/>
        </p:nvSpPr>
        <p:spPr>
          <a:xfrm>
            <a:off x="6555680" y="4514850"/>
            <a:ext cx="3429000" cy="438582"/>
          </a:xfrm>
          <a:prstGeom prst="rect">
            <a:avLst/>
          </a:prstGeom>
        </p:spPr>
        <p:txBody>
          <a:bodyPr>
            <a:spAutoFit/>
          </a:bodyPr>
          <a:lstStyle/>
          <a:p>
            <a:pPr>
              <a:defRPr/>
            </a:pPr>
            <a:r>
              <a:rPr lang="en-US" sz="1125" b="1" dirty="0" err="1">
                <a:solidFill>
                  <a:srgbClr val="333399"/>
                </a:solidFill>
              </a:rPr>
              <a:t>Hiện</a:t>
            </a:r>
            <a:r>
              <a:rPr lang="en-US" sz="1125" b="1" dirty="0">
                <a:solidFill>
                  <a:srgbClr val="333399"/>
                </a:solidFill>
              </a:rPr>
              <a:t> nay </a:t>
            </a:r>
          </a:p>
          <a:p>
            <a:pPr>
              <a:defRPr/>
            </a:pPr>
            <a:r>
              <a:rPr lang="en-US" sz="1125" b="1" dirty="0">
                <a:solidFill>
                  <a:srgbClr val="333399"/>
                </a:solidFill>
              </a:rPr>
              <a:t>&gt;98% </a:t>
            </a:r>
          </a:p>
        </p:txBody>
      </p:sp>
      <p:sp>
        <p:nvSpPr>
          <p:cNvPr id="77" name="Rectangle 76"/>
          <p:cNvSpPr/>
          <p:nvPr/>
        </p:nvSpPr>
        <p:spPr>
          <a:xfrm>
            <a:off x="3462554" y="1605229"/>
            <a:ext cx="884457" cy="438582"/>
          </a:xfrm>
          <a:prstGeom prst="rect">
            <a:avLst/>
          </a:prstGeom>
        </p:spPr>
        <p:txBody>
          <a:bodyPr wrap="square">
            <a:spAutoFit/>
          </a:bodyPr>
          <a:lstStyle/>
          <a:p>
            <a:pPr>
              <a:defRPr/>
            </a:pPr>
            <a:r>
              <a:rPr lang="en-US" sz="1125" b="1" dirty="0" err="1">
                <a:solidFill>
                  <a:srgbClr val="333399"/>
                </a:solidFill>
              </a:rPr>
              <a:t>Hiện</a:t>
            </a:r>
            <a:r>
              <a:rPr lang="en-US" sz="1125" b="1" dirty="0">
                <a:solidFill>
                  <a:srgbClr val="333399"/>
                </a:solidFill>
              </a:rPr>
              <a:t> nay</a:t>
            </a:r>
          </a:p>
          <a:p>
            <a:pPr>
              <a:defRPr/>
            </a:pPr>
            <a:r>
              <a:rPr lang="en-US" sz="1125" b="1" dirty="0">
                <a:solidFill>
                  <a:srgbClr val="333399"/>
                </a:solidFill>
              </a:rPr>
              <a:t>&lt;1% </a:t>
            </a:r>
          </a:p>
        </p:txBody>
      </p:sp>
      <p:sp>
        <p:nvSpPr>
          <p:cNvPr id="78" name="Rectangle 77"/>
          <p:cNvSpPr/>
          <p:nvPr/>
        </p:nvSpPr>
        <p:spPr>
          <a:xfrm>
            <a:off x="7435819" y="810158"/>
            <a:ext cx="1421936" cy="265457"/>
          </a:xfrm>
          <a:prstGeom prst="rect">
            <a:avLst/>
          </a:prstGeom>
        </p:spPr>
        <p:txBody>
          <a:bodyPr wrap="square">
            <a:spAutoFit/>
          </a:bodyPr>
          <a:lstStyle/>
          <a:p>
            <a:pPr>
              <a:defRPr/>
            </a:pPr>
            <a:r>
              <a:rPr lang="en-US" sz="1125" b="1" dirty="0" err="1">
                <a:solidFill>
                  <a:srgbClr val="333399"/>
                </a:solidFill>
              </a:rPr>
              <a:t>Hiện</a:t>
            </a:r>
            <a:r>
              <a:rPr lang="en-US" sz="1125" b="1" dirty="0">
                <a:solidFill>
                  <a:srgbClr val="333399"/>
                </a:solidFill>
              </a:rPr>
              <a:t> nay:&lt;1% </a:t>
            </a:r>
          </a:p>
        </p:txBody>
      </p:sp>
      <p:sp>
        <p:nvSpPr>
          <p:cNvPr id="58" name="TextBox 57"/>
          <p:cNvSpPr txBox="1"/>
          <p:nvPr/>
        </p:nvSpPr>
        <p:spPr>
          <a:xfrm>
            <a:off x="41212" y="2335999"/>
            <a:ext cx="2203752" cy="2169825"/>
          </a:xfrm>
          <a:prstGeom prst="rect">
            <a:avLst/>
          </a:prstGeom>
          <a:noFill/>
        </p:spPr>
        <p:txBody>
          <a:bodyPr wrap="square" rtlCol="0">
            <a:spAutoFit/>
          </a:bodyPr>
          <a:lstStyle/>
          <a:p>
            <a:r>
              <a:rPr lang="da-DK" dirty="0"/>
              <a:t>EU</a:t>
            </a:r>
          </a:p>
          <a:p>
            <a:pPr marL="285750" indent="-285750">
              <a:buFont typeface="Arial" panose="020B0604020202020204" pitchFamily="34" charset="0"/>
              <a:buChar char="•"/>
            </a:pPr>
            <a:r>
              <a:rPr lang="da-DK" b="1" dirty="0"/>
              <a:t>100% chất thải </a:t>
            </a:r>
            <a:r>
              <a:rPr lang="da-DK" dirty="0"/>
              <a:t>đ</a:t>
            </a:r>
            <a:r>
              <a:rPr lang="vi-VN" dirty="0"/>
              <a:t>ư</a:t>
            </a:r>
            <a:r>
              <a:rPr lang="en-US" dirty="0" err="1"/>
              <a:t>ợc</a:t>
            </a:r>
            <a:r>
              <a:rPr lang="en-US" dirty="0"/>
              <a:t> </a:t>
            </a:r>
            <a:r>
              <a:rPr lang="en-US" dirty="0" err="1"/>
              <a:t>sử</a:t>
            </a:r>
            <a:r>
              <a:rPr lang="en-US" dirty="0"/>
              <a:t> </a:t>
            </a:r>
            <a:r>
              <a:rPr lang="en-US" dirty="0" err="1"/>
              <a:t>dụng</a:t>
            </a:r>
            <a:r>
              <a:rPr lang="en-US" dirty="0"/>
              <a:t> </a:t>
            </a:r>
            <a:r>
              <a:rPr lang="en-US" dirty="0" err="1"/>
              <a:t>làm</a:t>
            </a:r>
            <a:r>
              <a:rPr lang="en-US" dirty="0"/>
              <a:t> </a:t>
            </a:r>
            <a:r>
              <a:rPr lang="da-DK" dirty="0"/>
              <a:t>phân bón v</a:t>
            </a:r>
            <a:r>
              <a:rPr lang="en-US" dirty="0" err="1"/>
              <a:t>ới</a:t>
            </a:r>
            <a:r>
              <a:rPr lang="en-US" dirty="0"/>
              <a:t> </a:t>
            </a:r>
            <a:r>
              <a:rPr lang="en-US" dirty="0" err="1"/>
              <a:t>hàm</a:t>
            </a:r>
            <a:r>
              <a:rPr lang="en-US" dirty="0"/>
              <a:t> l</a:t>
            </a:r>
            <a:r>
              <a:rPr lang="vi-VN" dirty="0"/>
              <a:t>ư</a:t>
            </a:r>
            <a:r>
              <a:rPr lang="en-US" dirty="0" err="1"/>
              <a:t>ợng</a:t>
            </a:r>
            <a:r>
              <a:rPr lang="en-US" dirty="0"/>
              <a:t> </a:t>
            </a:r>
            <a:r>
              <a:rPr lang="en-US" dirty="0" err="1"/>
              <a:t>tối</a:t>
            </a:r>
            <a:r>
              <a:rPr lang="en-US" dirty="0"/>
              <a:t> </a:t>
            </a:r>
            <a:r>
              <a:rPr lang="en-US" dirty="0" err="1"/>
              <a:t>đa</a:t>
            </a:r>
            <a:r>
              <a:rPr lang="en-US" dirty="0"/>
              <a:t> </a:t>
            </a:r>
            <a:r>
              <a:rPr lang="en-US" dirty="0" err="1"/>
              <a:t>là</a:t>
            </a:r>
            <a:r>
              <a:rPr lang="en-US" dirty="0"/>
              <a:t> </a:t>
            </a:r>
            <a:r>
              <a:rPr lang="da-DK" b="1" dirty="0"/>
              <a:t>170 kg N/ha</a:t>
            </a:r>
          </a:p>
          <a:p>
            <a:pPr marL="285750" indent="-285750">
              <a:buFont typeface="Arial" panose="020B0604020202020204" pitchFamily="34" charset="0"/>
              <a:buChar char="•"/>
            </a:pPr>
            <a:r>
              <a:rPr lang="da-DK" b="1" dirty="0">
                <a:solidFill>
                  <a:srgbClr val="FF0000"/>
                </a:solidFill>
              </a:rPr>
              <a:t>Chủ yếu là chất thải lỏng</a:t>
            </a:r>
          </a:p>
          <a:p>
            <a:pPr marL="285750" indent="-285750">
              <a:buFont typeface="Arial" panose="020B0604020202020204" pitchFamily="34" charset="0"/>
              <a:buChar char="•"/>
            </a:pPr>
            <a:r>
              <a:rPr lang="da-DK" dirty="0"/>
              <a:t>&lt;10% KSH đ</a:t>
            </a:r>
            <a:r>
              <a:rPr lang="vi-VN" dirty="0"/>
              <a:t>ư</a:t>
            </a:r>
            <a:r>
              <a:rPr lang="en-US" dirty="0" err="1"/>
              <a:t>ợc</a:t>
            </a:r>
            <a:r>
              <a:rPr lang="en-US" dirty="0"/>
              <a:t> </a:t>
            </a:r>
            <a:r>
              <a:rPr lang="en-US" dirty="0" err="1"/>
              <a:t>xử</a:t>
            </a:r>
            <a:r>
              <a:rPr lang="en-US" dirty="0"/>
              <a:t> </a:t>
            </a:r>
            <a:r>
              <a:rPr lang="en-US" dirty="0" err="1"/>
              <a:t>lý</a:t>
            </a:r>
            <a:endParaRPr lang="da-DK" dirty="0"/>
          </a:p>
          <a:p>
            <a:pPr marL="285750" indent="-285750">
              <a:buFont typeface="Arial" panose="020B0604020202020204" pitchFamily="34" charset="0"/>
              <a:buChar char="•"/>
            </a:pPr>
            <a:r>
              <a:rPr lang="da-DK" dirty="0"/>
              <a:t>&lt;1% ủ compost</a:t>
            </a:r>
          </a:p>
        </p:txBody>
      </p:sp>
      <p:sp>
        <p:nvSpPr>
          <p:cNvPr id="59" name="Rectangle 5"/>
          <p:cNvSpPr>
            <a:spLocks noChangeArrowheads="1"/>
          </p:cNvSpPr>
          <p:nvPr/>
        </p:nvSpPr>
        <p:spPr bwMode="auto">
          <a:xfrm>
            <a:off x="41212" y="537861"/>
            <a:ext cx="2068430" cy="154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90000"/>
              </a:lnSpc>
              <a:buFontTx/>
              <a:buNone/>
              <a:defRPr/>
            </a:pPr>
            <a:r>
              <a:rPr lang="de-DE" altLang="en-US" sz="1600" b="1" dirty="0">
                <a:solidFill>
                  <a:schemeClr val="accent6"/>
                </a:solidFill>
                <a:latin typeface="+mn-lt"/>
              </a:rPr>
              <a:t>Henrik B. Møller, </a:t>
            </a:r>
            <a:r>
              <a:rPr lang="de-DE" altLang="en-US" sz="1600" b="1" dirty="0">
                <a:solidFill>
                  <a:schemeClr val="accent6"/>
                </a:solidFill>
                <a:latin typeface="+mn-lt"/>
                <a:hlinkClick r:id="rId9"/>
              </a:rPr>
              <a:t>henrikb.moller@eng.au.dk</a:t>
            </a:r>
            <a:endParaRPr lang="de-DE" altLang="en-US" sz="1600" b="1" dirty="0">
              <a:solidFill>
                <a:schemeClr val="accent6"/>
              </a:solidFill>
              <a:latin typeface="+mn-lt"/>
            </a:endParaRPr>
          </a:p>
          <a:p>
            <a:pPr eaLnBrk="1" hangingPunct="1">
              <a:lnSpc>
                <a:spcPct val="90000"/>
              </a:lnSpc>
              <a:buFontTx/>
              <a:buNone/>
              <a:defRPr/>
            </a:pPr>
            <a:r>
              <a:rPr lang="de-DE" altLang="en-US" sz="1600" b="1" dirty="0">
                <a:solidFill>
                  <a:schemeClr val="accent6"/>
                </a:solidFill>
                <a:latin typeface="+mn-lt"/>
              </a:rPr>
              <a:t>PGS Đại học Aarhus, Đan Mạch</a:t>
            </a:r>
          </a:p>
        </p:txBody>
      </p:sp>
    </p:spTree>
    <p:extLst>
      <p:ext uri="{BB962C8B-B14F-4D97-AF65-F5344CB8AC3E}">
        <p14:creationId xmlns:p14="http://schemas.microsoft.com/office/powerpoint/2010/main" val="592942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19" descr="~AUT0004"/>
          <p:cNvPicPr>
            <a:picLocks noGrp="1" noChangeAspect="1" noChangeArrowheads="1"/>
          </p:cNvPicPr>
          <p:nvPr>
            <p:ph sz="quarter" idx="4"/>
          </p:nvPr>
        </p:nvPicPr>
        <p:blipFill>
          <a:blip r:embed="rId2" cstate="email">
            <a:extLst>
              <a:ext uri="{28A0092B-C50C-407E-A947-70E740481C1C}">
                <a14:useLocalDpi xmlns:a14="http://schemas.microsoft.com/office/drawing/2010/main"/>
              </a:ext>
            </a:extLst>
          </a:blip>
          <a:srcRect/>
          <a:stretch>
            <a:fillRect/>
          </a:stretch>
        </p:blipFill>
        <p:spPr>
          <a:xfrm>
            <a:off x="4820701" y="1922394"/>
            <a:ext cx="4160745" cy="1957283"/>
          </a:xfrm>
          <a:noFill/>
        </p:spPr>
      </p:pic>
      <p:pic>
        <p:nvPicPr>
          <p:cNvPr id="17414" name="Picture 22" descr="~AUT0003"/>
          <p:cNvPicPr>
            <a:picLocks noGrp="1" noChangeAspect="1" noChangeArrowheads="1"/>
          </p:cNvPicPr>
          <p:nvPr>
            <p:ph sz="quarter" idx="3"/>
          </p:nvPr>
        </p:nvPicPr>
        <p:blipFill>
          <a:blip r:embed="rId3" cstate="email">
            <a:extLst>
              <a:ext uri="{28A0092B-C50C-407E-A947-70E740481C1C}">
                <a14:useLocalDpi xmlns:a14="http://schemas.microsoft.com/office/drawing/2010/main"/>
              </a:ext>
            </a:extLst>
          </a:blip>
          <a:srcRect/>
          <a:stretch>
            <a:fillRect/>
          </a:stretch>
        </p:blipFill>
        <p:spPr>
          <a:xfrm>
            <a:off x="4800604" y="76886"/>
            <a:ext cx="4200940" cy="1781118"/>
          </a:xfrm>
          <a:noFill/>
        </p:spPr>
      </p:pic>
      <p:pic>
        <p:nvPicPr>
          <p:cNvPr id="8" name="Picture 4" descr="C:\data\Billeder\gyllespreder\bredspreder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96064" y="3727847"/>
            <a:ext cx="2593812" cy="1415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ivision 8"/>
          <p:cNvSpPr/>
          <p:nvPr/>
        </p:nvSpPr>
        <p:spPr>
          <a:xfrm>
            <a:off x="5663749" y="4370786"/>
            <a:ext cx="2688199" cy="483144"/>
          </a:xfrm>
          <a:prstGeom prst="mathDivid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25"/>
          </a:p>
        </p:txBody>
      </p:sp>
      <p:pic>
        <p:nvPicPr>
          <p:cNvPr id="10" name="Picture 5" descr="C:\data\Billeder\gyllespreder\TSB_gyllevogn_Terra_Gator Skærm.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3260" y="2503604"/>
            <a:ext cx="4339158" cy="250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8184" y="554250"/>
            <a:ext cx="4336695" cy="1754326"/>
          </a:xfrm>
          <a:prstGeom prst="rect">
            <a:avLst/>
          </a:prstGeom>
          <a:noFill/>
        </p:spPr>
        <p:txBody>
          <a:bodyPr wrap="square" rtlCol="0">
            <a:spAutoFit/>
          </a:bodyPr>
          <a:lstStyle/>
          <a:p>
            <a:pPr>
              <a:spcBef>
                <a:spcPct val="50000"/>
              </a:spcBef>
            </a:pPr>
            <a:r>
              <a:rPr lang="da-DK" altLang="da-DK" sz="1800" b="1" dirty="0">
                <a:solidFill>
                  <a:srgbClr val="FF0000"/>
                </a:solidFill>
              </a:rPr>
              <a:t>Rải ra đồng:</a:t>
            </a:r>
          </a:p>
          <a:p>
            <a:pPr marL="285750" indent="-285750">
              <a:spcBef>
                <a:spcPct val="50000"/>
              </a:spcBef>
              <a:buFont typeface="Arial" panose="020B0604020202020204" pitchFamily="34" charset="0"/>
              <a:buChar char="•"/>
            </a:pPr>
            <a:r>
              <a:rPr lang="da-DK" altLang="da-DK" sz="1800" b="1" dirty="0"/>
              <a:t>Chủ yếu là chất thải lỏng (&gt;80%) và vào mùa xuân. </a:t>
            </a:r>
          </a:p>
          <a:p>
            <a:pPr marL="285750" indent="-285750">
              <a:spcBef>
                <a:spcPct val="50000"/>
              </a:spcBef>
              <a:buFont typeface="Arial" panose="020B0604020202020204" pitchFamily="34" charset="0"/>
              <a:buChar char="•"/>
            </a:pPr>
            <a:r>
              <a:rPr lang="da-DK" altLang="da-DK" sz="1800" b="1" dirty="0"/>
              <a:t>S</a:t>
            </a:r>
            <a:r>
              <a:rPr lang="en-US" altLang="da-DK" sz="1800" b="1" dirty="0"/>
              <a:t>ử </a:t>
            </a:r>
            <a:r>
              <a:rPr lang="en-US" altLang="da-DK" sz="1800" b="1" dirty="0" err="1"/>
              <a:t>dụng</a:t>
            </a:r>
            <a:r>
              <a:rPr lang="en-US" altLang="da-DK" sz="1800" b="1" dirty="0"/>
              <a:t> </a:t>
            </a:r>
            <a:r>
              <a:rPr lang="en-US" altLang="da-DK" sz="1800" b="1" dirty="0" err="1"/>
              <a:t>máy</a:t>
            </a:r>
            <a:r>
              <a:rPr lang="en-US" altLang="da-DK" sz="1800" b="1" dirty="0"/>
              <a:t> </a:t>
            </a:r>
            <a:r>
              <a:rPr lang="en-US" altLang="da-DK" sz="1800" b="1" dirty="0" err="1"/>
              <a:t>chuyên</a:t>
            </a:r>
            <a:r>
              <a:rPr lang="en-US" altLang="da-DK" sz="1800" b="1" dirty="0"/>
              <a:t> </a:t>
            </a:r>
            <a:r>
              <a:rPr lang="en-US" altLang="da-DK" sz="1800" b="1" dirty="0" err="1"/>
              <a:t>dụng</a:t>
            </a:r>
            <a:r>
              <a:rPr lang="da-DK" altLang="da-DK" sz="1800" b="1" dirty="0"/>
              <a:t>, b</a:t>
            </a:r>
            <a:r>
              <a:rPr lang="vi-VN" altLang="da-DK" sz="1800" b="1" dirty="0"/>
              <a:t>ơ</a:t>
            </a:r>
            <a:r>
              <a:rPr lang="en-US" altLang="da-DK" sz="1800" b="1" dirty="0"/>
              <a:t>m </a:t>
            </a:r>
            <a:r>
              <a:rPr lang="en-US" altLang="da-DK" sz="1800" b="1" dirty="0" err="1"/>
              <a:t>trực</a:t>
            </a:r>
            <a:r>
              <a:rPr lang="en-US" altLang="da-DK" sz="1800" b="1" dirty="0"/>
              <a:t> </a:t>
            </a:r>
            <a:r>
              <a:rPr lang="en-US" altLang="da-DK" sz="1800" b="1" dirty="0" err="1"/>
              <a:t>tiếp</a:t>
            </a:r>
            <a:r>
              <a:rPr lang="en-US" altLang="da-DK" sz="1800" b="1" dirty="0"/>
              <a:t> </a:t>
            </a:r>
            <a:r>
              <a:rPr lang="en-US" altLang="da-DK" sz="1800" b="1" dirty="0" err="1"/>
              <a:t>trong</a:t>
            </a:r>
            <a:r>
              <a:rPr lang="en-US" altLang="da-DK" sz="1800" b="1" dirty="0"/>
              <a:t> </a:t>
            </a:r>
            <a:r>
              <a:rPr lang="en-US" altLang="da-DK" sz="1800" b="1" dirty="0" err="1"/>
              <a:t>đất</a:t>
            </a:r>
            <a:endParaRPr lang="da-DK" altLang="da-DK" sz="1800" b="1" dirty="0"/>
          </a:p>
        </p:txBody>
      </p:sp>
    </p:spTree>
    <p:extLst>
      <p:ext uri="{BB962C8B-B14F-4D97-AF65-F5344CB8AC3E}">
        <p14:creationId xmlns:p14="http://schemas.microsoft.com/office/powerpoint/2010/main" val="1884777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987" y="205978"/>
            <a:ext cx="8860664" cy="708422"/>
          </a:xfrm>
        </p:spPr>
        <p:txBody>
          <a:bodyPr>
            <a:noAutofit/>
          </a:bodyPr>
          <a:lstStyle/>
          <a:p>
            <a:pPr lvl="0"/>
            <a:r>
              <a:rPr lang="en-US" sz="2800" b="1" dirty="0" err="1">
                <a:solidFill>
                  <a:srgbClr val="002060"/>
                </a:solidFill>
              </a:rPr>
              <a:t>Hiệu</a:t>
            </a:r>
            <a:r>
              <a:rPr lang="en-US" sz="2800" b="1" dirty="0">
                <a:solidFill>
                  <a:srgbClr val="002060"/>
                </a:solidFill>
              </a:rPr>
              <a:t> </a:t>
            </a:r>
            <a:r>
              <a:rPr lang="en-US" sz="2800" b="1" dirty="0" err="1">
                <a:solidFill>
                  <a:srgbClr val="002060"/>
                </a:solidFill>
              </a:rPr>
              <a:t>quả</a:t>
            </a:r>
            <a:r>
              <a:rPr lang="en-US" sz="2800" b="1" dirty="0">
                <a:solidFill>
                  <a:srgbClr val="002060"/>
                </a:solidFill>
              </a:rPr>
              <a:t> </a:t>
            </a:r>
            <a:r>
              <a:rPr lang="en-US" sz="2800" b="1" dirty="0" err="1">
                <a:solidFill>
                  <a:srgbClr val="002060"/>
                </a:solidFill>
              </a:rPr>
              <a:t>sử</a:t>
            </a:r>
            <a:r>
              <a:rPr lang="en-US" sz="2800" b="1" dirty="0">
                <a:solidFill>
                  <a:srgbClr val="002060"/>
                </a:solidFill>
              </a:rPr>
              <a:t> </a:t>
            </a:r>
            <a:r>
              <a:rPr lang="en-US" sz="2800" b="1" dirty="0" err="1">
                <a:solidFill>
                  <a:srgbClr val="002060"/>
                </a:solidFill>
              </a:rPr>
              <a:t>dụng</a:t>
            </a:r>
            <a:r>
              <a:rPr lang="en-US" sz="2800" b="1" dirty="0">
                <a:solidFill>
                  <a:srgbClr val="002060"/>
                </a:solidFill>
              </a:rPr>
              <a:t> </a:t>
            </a:r>
            <a:r>
              <a:rPr lang="en-US" sz="2800" b="1" dirty="0" err="1">
                <a:solidFill>
                  <a:srgbClr val="002060"/>
                </a:solidFill>
              </a:rPr>
              <a:t>nước</a:t>
            </a:r>
            <a:r>
              <a:rPr lang="en-US" sz="2800" b="1" dirty="0">
                <a:solidFill>
                  <a:srgbClr val="002060"/>
                </a:solidFill>
              </a:rPr>
              <a:t> </a:t>
            </a:r>
            <a:r>
              <a:rPr lang="en-US" sz="2800" b="1" dirty="0" err="1">
                <a:solidFill>
                  <a:srgbClr val="002060"/>
                </a:solidFill>
              </a:rPr>
              <a:t>thải</a:t>
            </a:r>
            <a:r>
              <a:rPr lang="en-US" sz="2800" b="1" dirty="0">
                <a:solidFill>
                  <a:srgbClr val="002060"/>
                </a:solidFill>
              </a:rPr>
              <a:t> biogas </a:t>
            </a:r>
            <a:r>
              <a:rPr lang="en-US" sz="2800" b="1" dirty="0" err="1">
                <a:solidFill>
                  <a:srgbClr val="002060"/>
                </a:solidFill>
              </a:rPr>
              <a:t>cho</a:t>
            </a:r>
            <a:r>
              <a:rPr lang="en-US" sz="2800" b="1" dirty="0">
                <a:solidFill>
                  <a:srgbClr val="002060"/>
                </a:solidFill>
              </a:rPr>
              <a:t> </a:t>
            </a:r>
            <a:r>
              <a:rPr lang="en-US" sz="2800" b="1" dirty="0" err="1">
                <a:solidFill>
                  <a:srgbClr val="002060"/>
                </a:solidFill>
              </a:rPr>
              <a:t>cây</a:t>
            </a:r>
            <a:r>
              <a:rPr lang="en-US" sz="2800" b="1" dirty="0">
                <a:solidFill>
                  <a:srgbClr val="002060"/>
                </a:solidFill>
              </a:rPr>
              <a:t> </a:t>
            </a:r>
            <a:r>
              <a:rPr lang="en-US" sz="2800" b="1" dirty="0" err="1">
                <a:solidFill>
                  <a:srgbClr val="002060"/>
                </a:solidFill>
              </a:rPr>
              <a:t>lương</a:t>
            </a:r>
            <a:r>
              <a:rPr lang="en-US" sz="2800" b="1" dirty="0">
                <a:solidFill>
                  <a:srgbClr val="002060"/>
                </a:solidFill>
              </a:rPr>
              <a:t> </a:t>
            </a:r>
            <a:r>
              <a:rPr lang="en-US" sz="2800" b="1" dirty="0" err="1">
                <a:solidFill>
                  <a:srgbClr val="002060"/>
                </a:solidFill>
              </a:rPr>
              <a:t>thưc</a:t>
            </a:r>
            <a:r>
              <a:rPr lang="en-US" sz="2800" b="1" dirty="0">
                <a:solidFill>
                  <a:srgbClr val="002060"/>
                </a:solidFill>
              </a:rPr>
              <a:t> </a:t>
            </a:r>
            <a:endParaRPr lang="en-US" sz="2800" dirty="0">
              <a:solidFill>
                <a:srgbClr val="00206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722821"/>
              </p:ext>
            </p:extLst>
          </p:nvPr>
        </p:nvGraphicFramePr>
        <p:xfrm>
          <a:off x="160987" y="1151850"/>
          <a:ext cx="8731871" cy="3725326"/>
        </p:xfrm>
        <a:graphic>
          <a:graphicData uri="http://schemas.openxmlformats.org/drawingml/2006/table">
            <a:tbl>
              <a:tblPr firstRow="1" bandRow="1">
                <a:tableStyleId>{21E4AEA4-8DFA-4A89-87EB-49C32662AFE0}</a:tableStyleId>
              </a:tblPr>
              <a:tblGrid>
                <a:gridCol w="1371599">
                  <a:extLst>
                    <a:ext uri="{9D8B030D-6E8A-4147-A177-3AD203B41FA5}">
                      <a16:colId xmlns:a16="http://schemas.microsoft.com/office/drawing/2014/main" xmlns="" val="20000"/>
                    </a:ext>
                  </a:extLst>
                </a:gridCol>
                <a:gridCol w="3232597">
                  <a:extLst>
                    <a:ext uri="{9D8B030D-6E8A-4147-A177-3AD203B41FA5}">
                      <a16:colId xmlns:a16="http://schemas.microsoft.com/office/drawing/2014/main" xmlns="" val="20001"/>
                    </a:ext>
                  </a:extLst>
                </a:gridCol>
                <a:gridCol w="1293249">
                  <a:extLst>
                    <a:ext uri="{9D8B030D-6E8A-4147-A177-3AD203B41FA5}">
                      <a16:colId xmlns:a16="http://schemas.microsoft.com/office/drawing/2014/main" xmlns="" val="20002"/>
                    </a:ext>
                  </a:extLst>
                </a:gridCol>
                <a:gridCol w="927394">
                  <a:extLst>
                    <a:ext uri="{9D8B030D-6E8A-4147-A177-3AD203B41FA5}">
                      <a16:colId xmlns:a16="http://schemas.microsoft.com/office/drawing/2014/main" xmlns="" val="20003"/>
                    </a:ext>
                  </a:extLst>
                </a:gridCol>
                <a:gridCol w="1907032">
                  <a:extLst>
                    <a:ext uri="{9D8B030D-6E8A-4147-A177-3AD203B41FA5}">
                      <a16:colId xmlns:a16="http://schemas.microsoft.com/office/drawing/2014/main" xmlns="" val="20004"/>
                    </a:ext>
                  </a:extLst>
                </a:gridCol>
              </a:tblGrid>
              <a:tr h="667955">
                <a:tc>
                  <a:txBody>
                    <a:bodyPr/>
                    <a:lstStyle/>
                    <a:p>
                      <a:pPr algn="ctr">
                        <a:lnSpc>
                          <a:spcPct val="115000"/>
                        </a:lnSpc>
                        <a:spcAft>
                          <a:spcPts val="0"/>
                        </a:spcAft>
                      </a:pPr>
                      <a:r>
                        <a:rPr lang="en-US" sz="1600" b="0" dirty="0" err="1">
                          <a:latin typeface="Arial" panose="020B0604020202020204" pitchFamily="34" charset="0"/>
                          <a:ea typeface="Calibri"/>
                          <a:cs typeface="Arial" panose="020B0604020202020204" pitchFamily="34" charset="0"/>
                        </a:rPr>
                        <a:t>Cây</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lương</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thực</a:t>
                      </a:r>
                      <a:endParaRPr lang="en-US" sz="1600" b="0" dirty="0">
                        <a:latin typeface="Arial" panose="020B0604020202020204" pitchFamily="34" charset="0"/>
                        <a:ea typeface="Calibri"/>
                        <a:cs typeface="Arial" panose="020B0604020202020204" pitchFamily="34" charset="0"/>
                      </a:endParaRPr>
                    </a:p>
                  </a:txBody>
                  <a:tcPr marL="51435" marR="51435" marT="0" marB="0"/>
                </a:tc>
                <a:tc>
                  <a:txBody>
                    <a:bodyPr/>
                    <a:lstStyle/>
                    <a:p>
                      <a:pPr algn="ctr">
                        <a:lnSpc>
                          <a:spcPct val="115000"/>
                        </a:lnSpc>
                        <a:spcAft>
                          <a:spcPts val="0"/>
                        </a:spcAft>
                      </a:pPr>
                      <a:r>
                        <a:rPr lang="en-US" sz="1600" b="0" dirty="0" err="1">
                          <a:latin typeface="Arial" panose="020B0604020202020204" pitchFamily="34" charset="0"/>
                          <a:ea typeface="Calibri"/>
                          <a:cs typeface="Arial" panose="020B0604020202020204" pitchFamily="34" charset="0"/>
                        </a:rPr>
                        <a:t>Chế</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độ</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bón</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phân</a:t>
                      </a:r>
                      <a:r>
                        <a:rPr lang="en-US" sz="1600" b="0" dirty="0">
                          <a:latin typeface="Arial" panose="020B0604020202020204" pitchFamily="34" charset="0"/>
                          <a:ea typeface="Calibri"/>
                          <a:cs typeface="Arial" panose="020B0604020202020204" pitchFamily="34" charset="0"/>
                        </a:rPr>
                        <a:t> </a:t>
                      </a:r>
                    </a:p>
                  </a:txBody>
                  <a:tcPr marL="51435" marR="51435" marT="0" marB="0"/>
                </a:tc>
                <a:tc>
                  <a:txBody>
                    <a:bodyPr/>
                    <a:lstStyle/>
                    <a:p>
                      <a:pPr algn="ctr">
                        <a:lnSpc>
                          <a:spcPct val="115000"/>
                        </a:lnSpc>
                        <a:spcAft>
                          <a:spcPts val="0"/>
                        </a:spcAft>
                      </a:pPr>
                      <a:r>
                        <a:rPr lang="en-US" sz="1600" b="0" dirty="0" err="1">
                          <a:latin typeface="Arial" panose="020B0604020202020204" pitchFamily="34" charset="0"/>
                          <a:ea typeface="Calibri"/>
                          <a:cs typeface="Arial" panose="020B0604020202020204" pitchFamily="34" charset="0"/>
                        </a:rPr>
                        <a:t>Năng</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suất</a:t>
                      </a:r>
                      <a:r>
                        <a:rPr lang="en-US" sz="1600" b="0" dirty="0">
                          <a:latin typeface="Arial" panose="020B0604020202020204" pitchFamily="34" charset="0"/>
                          <a:ea typeface="Calibri"/>
                          <a:cs typeface="Arial" panose="020B0604020202020204" pitchFamily="34" charset="0"/>
                        </a:rPr>
                        <a:t>,</a:t>
                      </a:r>
                    </a:p>
                    <a:p>
                      <a:pPr algn="ctr">
                        <a:lnSpc>
                          <a:spcPct val="115000"/>
                        </a:lnSpc>
                        <a:spcAft>
                          <a:spcPts val="0"/>
                        </a:spcAft>
                      </a:pPr>
                      <a:r>
                        <a:rPr lang="en-US" sz="1600" b="0" dirty="0" err="1">
                          <a:latin typeface="Arial" panose="020B0604020202020204" pitchFamily="34" charset="0"/>
                          <a:ea typeface="Calibri"/>
                          <a:cs typeface="Arial" panose="020B0604020202020204" pitchFamily="34" charset="0"/>
                        </a:rPr>
                        <a:t>tấn</a:t>
                      </a:r>
                      <a:r>
                        <a:rPr lang="en-US" sz="1600" b="0" dirty="0">
                          <a:latin typeface="Arial" panose="020B0604020202020204" pitchFamily="34" charset="0"/>
                          <a:ea typeface="Calibri"/>
                          <a:cs typeface="Arial" panose="020B0604020202020204" pitchFamily="34" charset="0"/>
                        </a:rPr>
                        <a:t>/ha</a:t>
                      </a:r>
                    </a:p>
                  </a:txBody>
                  <a:tcPr marL="51435" marR="51435" marT="0" marB="0"/>
                </a:tc>
                <a:tc>
                  <a:txBody>
                    <a:bodyPr/>
                    <a:lstStyle/>
                    <a:p>
                      <a:pPr algn="ctr">
                        <a:lnSpc>
                          <a:spcPct val="115000"/>
                        </a:lnSpc>
                        <a:spcAft>
                          <a:spcPts val="0"/>
                        </a:spcAft>
                      </a:pPr>
                      <a:r>
                        <a:rPr lang="en-US" sz="1600" b="0" dirty="0">
                          <a:latin typeface="Arial" panose="020B0604020202020204" pitchFamily="34" charset="0"/>
                          <a:ea typeface="Calibri"/>
                          <a:cs typeface="Arial" panose="020B0604020202020204" pitchFamily="34" charset="0"/>
                        </a:rPr>
                        <a:t>NS </a:t>
                      </a:r>
                      <a:r>
                        <a:rPr lang="en-US" sz="1600" b="0" dirty="0" err="1">
                          <a:latin typeface="Arial" panose="020B0604020202020204" pitchFamily="34" charset="0"/>
                          <a:ea typeface="Calibri"/>
                          <a:cs typeface="Arial" panose="020B0604020202020204" pitchFamily="34" charset="0"/>
                        </a:rPr>
                        <a:t>tăng</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thêm</a:t>
                      </a:r>
                      <a:r>
                        <a:rPr lang="en-US" sz="1600" b="0" dirty="0">
                          <a:latin typeface="Arial" panose="020B0604020202020204" pitchFamily="34" charset="0"/>
                          <a:ea typeface="Calibri"/>
                          <a:cs typeface="Arial" panose="020B0604020202020204" pitchFamily="34" charset="0"/>
                        </a:rPr>
                        <a:t>, %</a:t>
                      </a:r>
                    </a:p>
                  </a:txBody>
                  <a:tcPr marL="51435" marR="51435" marT="0" marB="0"/>
                </a:tc>
                <a:tc>
                  <a:txBody>
                    <a:bodyPr/>
                    <a:lstStyle/>
                    <a:p>
                      <a:pPr algn="ctr">
                        <a:lnSpc>
                          <a:spcPct val="115000"/>
                        </a:lnSpc>
                        <a:spcAft>
                          <a:spcPts val="0"/>
                        </a:spcAft>
                      </a:pPr>
                      <a:endParaRPr lang="en-US" sz="1600" b="0" dirty="0">
                        <a:latin typeface="Arial" panose="020B0604020202020204" pitchFamily="34" charset="0"/>
                        <a:ea typeface="Calibri"/>
                        <a:cs typeface="Arial" panose="020B0604020202020204" pitchFamily="34" charset="0"/>
                      </a:endParaRPr>
                    </a:p>
                    <a:p>
                      <a:pPr algn="ctr">
                        <a:lnSpc>
                          <a:spcPct val="115000"/>
                        </a:lnSpc>
                        <a:spcAft>
                          <a:spcPts val="0"/>
                        </a:spcAft>
                      </a:pPr>
                      <a:r>
                        <a:rPr lang="en-US" sz="1600" b="0" dirty="0" err="1">
                          <a:latin typeface="Arial" panose="020B0604020202020204" pitchFamily="34" charset="0"/>
                          <a:ea typeface="Calibri"/>
                          <a:cs typeface="Arial" panose="020B0604020202020204" pitchFamily="34" charset="0"/>
                        </a:rPr>
                        <a:t>Tác</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giả</a:t>
                      </a:r>
                      <a:endParaRPr lang="en-US" sz="1600" b="0" dirty="0">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xmlns="" val="10000"/>
                  </a:ext>
                </a:extLst>
              </a:tr>
              <a:tr h="489206">
                <a:tc>
                  <a:txBody>
                    <a:bodyPr/>
                    <a:lstStyle/>
                    <a:p>
                      <a:pPr>
                        <a:lnSpc>
                          <a:spcPct val="115000"/>
                        </a:lnSpc>
                        <a:spcAft>
                          <a:spcPts val="0"/>
                        </a:spcAft>
                      </a:pPr>
                      <a:r>
                        <a:rPr lang="en-US" sz="1600" b="0" dirty="0" err="1">
                          <a:latin typeface="Arial" panose="020B0604020202020204" pitchFamily="34" charset="0"/>
                          <a:ea typeface="Calibri"/>
                          <a:cs typeface="Arial" panose="020B0604020202020204" pitchFamily="34" charset="0"/>
                        </a:rPr>
                        <a:t>Lúa</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nước</a:t>
                      </a:r>
                      <a:r>
                        <a:rPr lang="vi-VN" sz="1600" b="0" dirty="0">
                          <a:latin typeface="Arial" panose="020B0604020202020204" pitchFamily="34" charset="0"/>
                          <a:ea typeface="Calibri"/>
                          <a:cs typeface="Arial" panose="020B0604020202020204" pitchFamily="34" charset="0"/>
                        </a:rPr>
                        <a:t>, India</a:t>
                      </a:r>
                      <a:endParaRPr lang="en-US" sz="1600" b="0" dirty="0">
                        <a:latin typeface="Arial" panose="020B0604020202020204" pitchFamily="34" charset="0"/>
                        <a:ea typeface="Calibri"/>
                        <a:cs typeface="Arial" panose="020B0604020202020204" pitchFamily="34" charset="0"/>
                      </a:endParaRPr>
                    </a:p>
                  </a:txBody>
                  <a:tcPr marL="51435" marR="51435" marT="0" marB="0"/>
                </a:tc>
                <a:tc>
                  <a:txBody>
                    <a:bodyPr/>
                    <a:lstStyle/>
                    <a:p>
                      <a:pPr>
                        <a:lnSpc>
                          <a:spcPct val="115000"/>
                        </a:lnSpc>
                        <a:spcAft>
                          <a:spcPts val="0"/>
                        </a:spcAft>
                      </a:pPr>
                      <a:r>
                        <a:rPr lang="en-US" sz="1600" b="0" dirty="0">
                          <a:latin typeface="Arial" panose="020B0604020202020204" pitchFamily="34" charset="0"/>
                          <a:ea typeface="Calibri"/>
                          <a:cs typeface="Arial" panose="020B0604020202020204" pitchFamily="34" charset="0"/>
                        </a:rPr>
                        <a:t>20 m</a:t>
                      </a:r>
                      <a:r>
                        <a:rPr lang="en-US" sz="1600" b="0" baseline="30000" dirty="0">
                          <a:latin typeface="Arial" panose="020B0604020202020204" pitchFamily="34" charset="0"/>
                          <a:ea typeface="Calibri"/>
                          <a:cs typeface="Arial" panose="020B0604020202020204" pitchFamily="34" charset="0"/>
                        </a:rPr>
                        <a:t>3</a:t>
                      </a:r>
                      <a:r>
                        <a:rPr lang="en-US" sz="1600" b="0" dirty="0">
                          <a:latin typeface="Arial" panose="020B0604020202020204" pitchFamily="34" charset="0"/>
                          <a:ea typeface="Calibri"/>
                          <a:cs typeface="Arial" panose="020B0604020202020204" pitchFamily="34" charset="0"/>
                        </a:rPr>
                        <a:t>/ha/ </a:t>
                      </a:r>
                      <a:r>
                        <a:rPr lang="en-US" sz="1600" b="0" dirty="0" err="1">
                          <a:latin typeface="Arial" panose="020B0604020202020204" pitchFamily="34" charset="0"/>
                          <a:ea typeface="Calibri"/>
                          <a:cs typeface="Arial" panose="020B0604020202020204" pitchFamily="34" charset="0"/>
                        </a:rPr>
                        <a:t>bã</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thải</a:t>
                      </a:r>
                      <a:r>
                        <a:rPr lang="en-US" sz="1600" b="0" dirty="0">
                          <a:latin typeface="Arial" panose="020B0604020202020204" pitchFamily="34" charset="0"/>
                          <a:ea typeface="Calibri"/>
                          <a:cs typeface="Arial" panose="020B0604020202020204" pitchFamily="34" charset="0"/>
                        </a:rPr>
                        <a:t> KSH 7%DM</a:t>
                      </a:r>
                    </a:p>
                  </a:txBody>
                  <a:tcPr marL="51435" marR="51435" marT="0" marB="0"/>
                </a:tc>
                <a:tc>
                  <a:txBody>
                    <a:bodyPr/>
                    <a:lstStyle/>
                    <a:p>
                      <a:pPr algn="ctr">
                        <a:lnSpc>
                          <a:spcPct val="115000"/>
                        </a:lnSpc>
                        <a:spcAft>
                          <a:spcPts val="0"/>
                        </a:spcAft>
                      </a:pPr>
                      <a:r>
                        <a:rPr lang="en-US" sz="1600" b="0" dirty="0">
                          <a:latin typeface="Arial" panose="020B0604020202020204" pitchFamily="34" charset="0"/>
                          <a:ea typeface="Calibri"/>
                          <a:cs typeface="Arial" panose="020B0604020202020204" pitchFamily="34" charset="0"/>
                        </a:rPr>
                        <a:t>-</a:t>
                      </a:r>
                    </a:p>
                  </a:txBody>
                  <a:tcPr marL="51435" marR="51435" marT="0" marB="0"/>
                </a:tc>
                <a:tc>
                  <a:txBody>
                    <a:bodyPr/>
                    <a:lstStyle/>
                    <a:p>
                      <a:pPr algn="ctr">
                        <a:lnSpc>
                          <a:spcPct val="115000"/>
                        </a:lnSpc>
                        <a:spcAft>
                          <a:spcPts val="0"/>
                        </a:spcAft>
                      </a:pPr>
                      <a:r>
                        <a:rPr lang="en-US" sz="1600" b="0" dirty="0">
                          <a:latin typeface="Arial" panose="020B0604020202020204" pitchFamily="34" charset="0"/>
                          <a:ea typeface="Calibri"/>
                          <a:cs typeface="Arial" panose="020B0604020202020204" pitchFamily="34" charset="0"/>
                        </a:rPr>
                        <a:t>31,9</a:t>
                      </a:r>
                    </a:p>
                  </a:txBody>
                  <a:tcPr marL="51435" marR="51435" marT="0" marB="0"/>
                </a:tc>
                <a:tc>
                  <a:txBody>
                    <a:bodyPr/>
                    <a:lstStyle/>
                    <a:p>
                      <a:pPr>
                        <a:lnSpc>
                          <a:spcPct val="115000"/>
                        </a:lnSpc>
                        <a:spcAft>
                          <a:spcPts val="0"/>
                        </a:spcAft>
                      </a:pPr>
                      <a:r>
                        <a:rPr lang="en-US" sz="1600" b="0" dirty="0" err="1">
                          <a:latin typeface="Arial" panose="020B0604020202020204" pitchFamily="34" charset="0"/>
                          <a:ea typeface="Calibri"/>
                          <a:cs typeface="Arial" panose="020B0604020202020204" pitchFamily="34" charset="0"/>
                        </a:rPr>
                        <a:t>Warnars</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ctv</a:t>
                      </a:r>
                      <a:r>
                        <a:rPr lang="en-US" sz="1600" b="0" dirty="0">
                          <a:latin typeface="Arial" panose="020B0604020202020204" pitchFamily="34" charset="0"/>
                          <a:ea typeface="Calibri"/>
                          <a:cs typeface="Arial" panose="020B0604020202020204" pitchFamily="34" charset="0"/>
                        </a:rPr>
                        <a:t>, 2014</a:t>
                      </a:r>
                    </a:p>
                  </a:txBody>
                  <a:tcPr marL="51435" marR="51435" marT="0" marB="0"/>
                </a:tc>
                <a:extLst>
                  <a:ext uri="{0D108BD9-81ED-4DB2-BD59-A6C34878D82A}">
                    <a16:rowId xmlns:a16="http://schemas.microsoft.com/office/drawing/2014/main" xmlns="" val="10001"/>
                  </a:ext>
                </a:extLst>
              </a:tr>
              <a:tr h="639861">
                <a:tc>
                  <a:txBody>
                    <a:bodyPr/>
                    <a:lstStyle/>
                    <a:p>
                      <a:pPr>
                        <a:lnSpc>
                          <a:spcPct val="115000"/>
                        </a:lnSpc>
                        <a:spcAft>
                          <a:spcPts val="0"/>
                        </a:spcAft>
                      </a:pPr>
                      <a:r>
                        <a:rPr lang="en-US" sz="1600" b="0" dirty="0" err="1">
                          <a:latin typeface="Arial" panose="020B0604020202020204" pitchFamily="34" charset="0"/>
                          <a:ea typeface="Calibri"/>
                          <a:cs typeface="Arial" panose="020B0604020202020204" pitchFamily="34" charset="0"/>
                        </a:rPr>
                        <a:t>Lúa</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nước</a:t>
                      </a:r>
                      <a:r>
                        <a:rPr lang="en-US" sz="1600" b="0" dirty="0">
                          <a:latin typeface="Arial" panose="020B0604020202020204" pitchFamily="34" charset="0"/>
                          <a:ea typeface="Calibri"/>
                          <a:cs typeface="Arial" panose="020B0604020202020204" pitchFamily="34" charset="0"/>
                        </a:rPr>
                        <a:t> - South </a:t>
                      </a:r>
                      <a:r>
                        <a:rPr lang="vi-VN" sz="1600" b="0" dirty="0">
                          <a:latin typeface="Arial" panose="020B0604020202020204" pitchFamily="34" charset="0"/>
                          <a:ea typeface="Calibri"/>
                          <a:cs typeface="Arial" panose="020B0604020202020204" pitchFamily="34" charset="0"/>
                        </a:rPr>
                        <a:t>China</a:t>
                      </a:r>
                      <a:endParaRPr lang="en-US" sz="1600" b="0" dirty="0">
                        <a:latin typeface="Arial" panose="020B0604020202020204" pitchFamily="34" charset="0"/>
                        <a:ea typeface="Calibri"/>
                        <a:cs typeface="Arial" panose="020B0604020202020204" pitchFamily="34" charset="0"/>
                      </a:endParaRPr>
                    </a:p>
                  </a:txBody>
                  <a:tcPr marL="51435" marR="51435" marT="0" marB="0"/>
                </a:tc>
                <a:tc>
                  <a:txBody>
                    <a:bodyPr/>
                    <a:lstStyle/>
                    <a:p>
                      <a:pPr>
                        <a:lnSpc>
                          <a:spcPct val="115000"/>
                        </a:lnSpc>
                        <a:spcAft>
                          <a:spcPts val="0"/>
                        </a:spcAft>
                      </a:pPr>
                      <a:r>
                        <a:rPr lang="en-US" sz="1600" b="0" dirty="0">
                          <a:latin typeface="Arial" panose="020B0604020202020204" pitchFamily="34" charset="0"/>
                          <a:ea typeface="Calibri"/>
                          <a:cs typeface="Arial" panose="020B0604020202020204" pitchFamily="34" charset="0"/>
                        </a:rPr>
                        <a:t>30 m</a:t>
                      </a:r>
                      <a:r>
                        <a:rPr lang="en-US" sz="1600" b="0" baseline="30000" dirty="0">
                          <a:latin typeface="Arial" panose="020B0604020202020204" pitchFamily="34" charset="0"/>
                          <a:ea typeface="Calibri"/>
                          <a:cs typeface="Arial" panose="020B0604020202020204" pitchFamily="34" charset="0"/>
                        </a:rPr>
                        <a:t>3</a:t>
                      </a:r>
                      <a:r>
                        <a:rPr lang="en-US" sz="1600" b="0" dirty="0">
                          <a:latin typeface="Arial" panose="020B0604020202020204" pitchFamily="34" charset="0"/>
                          <a:ea typeface="Calibri"/>
                          <a:cs typeface="Arial" panose="020B0604020202020204" pitchFamily="34" charset="0"/>
                        </a:rPr>
                        <a:t>/ha/</a:t>
                      </a:r>
                      <a:r>
                        <a:rPr lang="en-US" sz="1600" b="0" dirty="0" err="1">
                          <a:latin typeface="Arial" panose="020B0604020202020204" pitchFamily="34" charset="0"/>
                          <a:ea typeface="Calibri"/>
                          <a:cs typeface="Arial" panose="020B0604020202020204" pitchFamily="34" charset="0"/>
                        </a:rPr>
                        <a:t>vụ</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bã</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thải</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bể</a:t>
                      </a:r>
                      <a:r>
                        <a:rPr lang="en-US" sz="1600" b="0" dirty="0">
                          <a:latin typeface="Arial" panose="020B0604020202020204" pitchFamily="34" charset="0"/>
                          <a:ea typeface="Calibri"/>
                          <a:cs typeface="Arial" panose="020B0604020202020204" pitchFamily="34" charset="0"/>
                        </a:rPr>
                        <a:t> KSH </a:t>
                      </a:r>
                      <a:r>
                        <a:rPr lang="en-US" sz="1600" b="0" dirty="0" err="1">
                          <a:latin typeface="Arial" panose="020B0604020202020204" pitchFamily="34" charset="0"/>
                          <a:ea typeface="Calibri"/>
                          <a:cs typeface="Arial" panose="020B0604020202020204" pitchFamily="34" charset="0"/>
                        </a:rPr>
                        <a:t>có</a:t>
                      </a:r>
                      <a:r>
                        <a:rPr lang="en-US" sz="1600" b="0" dirty="0">
                          <a:latin typeface="Arial" panose="020B0604020202020204" pitchFamily="34" charset="0"/>
                          <a:ea typeface="Calibri"/>
                          <a:cs typeface="Arial" panose="020B0604020202020204" pitchFamily="34" charset="0"/>
                        </a:rPr>
                        <a:t> 24%DM</a:t>
                      </a:r>
                    </a:p>
                  </a:txBody>
                  <a:tcPr marL="51435" marR="51435" marT="0" marB="0"/>
                </a:tc>
                <a:tc>
                  <a:txBody>
                    <a:bodyPr/>
                    <a:lstStyle/>
                    <a:p>
                      <a:pPr algn="ctr">
                        <a:lnSpc>
                          <a:spcPct val="115000"/>
                        </a:lnSpc>
                        <a:spcAft>
                          <a:spcPts val="0"/>
                        </a:spcAft>
                      </a:pPr>
                      <a:r>
                        <a:rPr lang="en-US" sz="1600" b="0" dirty="0">
                          <a:latin typeface="Arial" panose="020B0604020202020204" pitchFamily="34" charset="0"/>
                          <a:ea typeface="Calibri"/>
                          <a:cs typeface="Arial" panose="020B0604020202020204" pitchFamily="34" charset="0"/>
                        </a:rPr>
                        <a:t>4,47</a:t>
                      </a:r>
                    </a:p>
                  </a:txBody>
                  <a:tcPr marL="51435" marR="51435" marT="0" marB="0"/>
                </a:tc>
                <a:tc>
                  <a:txBody>
                    <a:bodyPr/>
                    <a:lstStyle/>
                    <a:p>
                      <a:pPr algn="ctr">
                        <a:lnSpc>
                          <a:spcPct val="115000"/>
                        </a:lnSpc>
                        <a:spcAft>
                          <a:spcPts val="0"/>
                        </a:spcAft>
                      </a:pPr>
                      <a:r>
                        <a:rPr lang="en-US" sz="1600" b="0" dirty="0">
                          <a:latin typeface="Arial" panose="020B0604020202020204" pitchFamily="34" charset="0"/>
                          <a:ea typeface="Calibri"/>
                          <a:cs typeface="Arial" panose="020B0604020202020204" pitchFamily="34" charset="0"/>
                        </a:rPr>
                        <a:t>6,5</a:t>
                      </a:r>
                      <a:r>
                        <a:rPr lang="en-US" sz="1600" b="0" baseline="30000" dirty="0">
                          <a:latin typeface="Arial" panose="020B0604020202020204" pitchFamily="34" charset="0"/>
                          <a:ea typeface="Calibri"/>
                          <a:cs typeface="Arial" panose="020B0604020202020204" pitchFamily="34" charset="0"/>
                        </a:rPr>
                        <a:t>(2)</a:t>
                      </a:r>
                      <a:endParaRPr lang="en-US" sz="1600" b="0" dirty="0">
                        <a:latin typeface="Arial" panose="020B0604020202020204" pitchFamily="34" charset="0"/>
                        <a:ea typeface="Calibri"/>
                        <a:cs typeface="Arial" panose="020B0604020202020204" pitchFamily="34" charset="0"/>
                      </a:endParaRPr>
                    </a:p>
                  </a:txBody>
                  <a:tcPr marL="51435" marR="51435" marT="0" marB="0"/>
                </a:tc>
                <a:tc>
                  <a:txBody>
                    <a:bodyPr/>
                    <a:lstStyle/>
                    <a:p>
                      <a:pPr marR="39370">
                        <a:lnSpc>
                          <a:spcPct val="115000"/>
                        </a:lnSpc>
                        <a:spcBef>
                          <a:spcPts val="1480"/>
                        </a:spcBef>
                        <a:spcAft>
                          <a:spcPts val="1000"/>
                        </a:spcAft>
                      </a:pPr>
                      <a:r>
                        <a:rPr lang="en-US" sz="1600" b="0" dirty="0">
                          <a:solidFill>
                            <a:srgbClr val="000000"/>
                          </a:solidFill>
                          <a:latin typeface="Arial" panose="020B0604020202020204" pitchFamily="34" charset="0"/>
                          <a:ea typeface="Calibri"/>
                          <a:cs typeface="Arial" panose="020B0604020202020204" pitchFamily="34" charset="0"/>
                        </a:rPr>
                        <a:t>Zhang Mi, </a:t>
                      </a:r>
                      <a:r>
                        <a:rPr lang="en-US" sz="1600" b="0" dirty="0" err="1">
                          <a:solidFill>
                            <a:srgbClr val="000000"/>
                          </a:solidFill>
                          <a:latin typeface="Arial" panose="020B0604020202020204" pitchFamily="34" charset="0"/>
                          <a:ea typeface="Calibri"/>
                          <a:cs typeface="Arial" panose="020B0604020202020204" pitchFamily="34" charset="0"/>
                        </a:rPr>
                        <a:t>ctv</a:t>
                      </a:r>
                      <a:r>
                        <a:rPr lang="en-US" sz="1600" b="0" dirty="0">
                          <a:solidFill>
                            <a:srgbClr val="000000"/>
                          </a:solidFill>
                          <a:latin typeface="Arial" panose="020B0604020202020204" pitchFamily="34" charset="0"/>
                          <a:ea typeface="Calibri"/>
                          <a:cs typeface="Arial" panose="020B0604020202020204" pitchFamily="34" charset="0"/>
                        </a:rPr>
                        <a:t>, 2006, </a:t>
                      </a:r>
                      <a:endParaRPr lang="en-US" sz="1600" b="0" dirty="0">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xmlns="" val="10002"/>
                  </a:ext>
                </a:extLst>
              </a:tr>
              <a:tr h="694206">
                <a:tc>
                  <a:txBody>
                    <a:bodyPr/>
                    <a:lstStyle/>
                    <a:p>
                      <a:pPr>
                        <a:lnSpc>
                          <a:spcPct val="115000"/>
                        </a:lnSpc>
                        <a:spcAft>
                          <a:spcPts val="0"/>
                        </a:spcAft>
                      </a:pPr>
                      <a:r>
                        <a:rPr lang="en-US" sz="1600" b="0" dirty="0" err="1">
                          <a:latin typeface="Arial" panose="020B0604020202020204" pitchFamily="34" charset="0"/>
                          <a:ea typeface="Calibri"/>
                          <a:cs typeface="Arial" panose="020B0604020202020204" pitchFamily="34" charset="0"/>
                        </a:rPr>
                        <a:t>Lúa</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nước</a:t>
                      </a:r>
                      <a:r>
                        <a:rPr lang="en-US" sz="1600" b="0" dirty="0">
                          <a:latin typeface="Arial" panose="020B0604020202020204" pitchFamily="34" charset="0"/>
                          <a:ea typeface="Calibri"/>
                          <a:cs typeface="Arial" panose="020B0604020202020204" pitchFamily="34" charset="0"/>
                        </a:rPr>
                        <a:t>,</a:t>
                      </a:r>
                      <a:r>
                        <a:rPr lang="en-US" sz="1600" b="0" baseline="0" dirty="0">
                          <a:latin typeface="Arial" panose="020B0604020202020204" pitchFamily="34" charset="0"/>
                          <a:ea typeface="Calibri"/>
                          <a:cs typeface="Arial" panose="020B0604020202020204" pitchFamily="34" charset="0"/>
                        </a:rPr>
                        <a:t> Vietnam</a:t>
                      </a:r>
                      <a:endParaRPr lang="en-US" sz="1600" b="0" dirty="0">
                        <a:latin typeface="Arial" panose="020B0604020202020204" pitchFamily="34" charset="0"/>
                        <a:ea typeface="Calibri"/>
                        <a:cs typeface="Arial" panose="020B0604020202020204" pitchFamily="34" charset="0"/>
                      </a:endParaRPr>
                    </a:p>
                  </a:txBody>
                  <a:tcPr marL="51435" marR="51435" marT="0" marB="0"/>
                </a:tc>
                <a:tc>
                  <a:txBody>
                    <a:bodyPr/>
                    <a:lstStyle/>
                    <a:p>
                      <a:pPr>
                        <a:lnSpc>
                          <a:spcPct val="115000"/>
                        </a:lnSpc>
                        <a:spcAft>
                          <a:spcPts val="0"/>
                        </a:spcAft>
                      </a:pPr>
                      <a:r>
                        <a:rPr lang="en-US" sz="1600" b="0" dirty="0">
                          <a:latin typeface="Arial" panose="020B0604020202020204" pitchFamily="34" charset="0"/>
                          <a:ea typeface="Calibri"/>
                          <a:cs typeface="Arial" panose="020B0604020202020204" pitchFamily="34" charset="0"/>
                        </a:rPr>
                        <a:t>10 t. </a:t>
                      </a:r>
                      <a:r>
                        <a:rPr lang="en-US" sz="1600" b="0" dirty="0" err="1">
                          <a:latin typeface="Arial" panose="020B0604020202020204" pitchFamily="34" charset="0"/>
                          <a:ea typeface="Calibri"/>
                          <a:cs typeface="Arial" panose="020B0604020202020204" pitchFamily="34" charset="0"/>
                        </a:rPr>
                        <a:t>phân</a:t>
                      </a:r>
                      <a:r>
                        <a:rPr lang="en-US" sz="1600" b="0" dirty="0">
                          <a:latin typeface="Arial" panose="020B0604020202020204" pitchFamily="34" charset="0"/>
                          <a:ea typeface="Calibri"/>
                          <a:cs typeface="Arial" panose="020B0604020202020204" pitchFamily="34" charset="0"/>
                        </a:rPr>
                        <a:t> ủ ( ~ </a:t>
                      </a:r>
                      <a:r>
                        <a:rPr lang="en-US" sz="1600" b="0" dirty="0" err="1">
                          <a:latin typeface="Arial" panose="020B0604020202020204" pitchFamily="34" charset="0"/>
                          <a:ea typeface="Calibri"/>
                          <a:cs typeface="Arial" panose="020B0604020202020204" pitchFamily="34" charset="0"/>
                        </a:rPr>
                        <a:t>nước</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xả</a:t>
                      </a:r>
                      <a:r>
                        <a:rPr lang="en-US" sz="1600" b="0" dirty="0">
                          <a:latin typeface="Arial" panose="020B0604020202020204" pitchFamily="34" charset="0"/>
                          <a:ea typeface="Calibri"/>
                          <a:cs typeface="Arial" panose="020B0604020202020204" pitchFamily="34" charset="0"/>
                        </a:rPr>
                        <a:t> 31 m</a:t>
                      </a:r>
                      <a:r>
                        <a:rPr lang="en-US" sz="1600" b="0" baseline="30000" dirty="0">
                          <a:latin typeface="Arial" panose="020B0604020202020204" pitchFamily="34" charset="0"/>
                          <a:ea typeface="Calibri"/>
                          <a:cs typeface="Arial" panose="020B0604020202020204" pitchFamily="34" charset="0"/>
                        </a:rPr>
                        <a:t>3</a:t>
                      </a:r>
                      <a:r>
                        <a:rPr lang="en-US" sz="1600" b="0" dirty="0">
                          <a:latin typeface="Arial" panose="020B0604020202020204" pitchFamily="34" charset="0"/>
                          <a:ea typeface="Calibri"/>
                          <a:cs typeface="Arial" panose="020B0604020202020204" pitchFamily="34" charset="0"/>
                        </a:rPr>
                        <a:t> /ha/) +  NPK: 90- 60- 60 kg </a:t>
                      </a:r>
                    </a:p>
                  </a:txBody>
                  <a:tcPr marL="51435" marR="51435" marT="0" marB="0"/>
                </a:tc>
                <a:tc>
                  <a:txBody>
                    <a:bodyPr/>
                    <a:lstStyle/>
                    <a:p>
                      <a:pPr algn="ctr">
                        <a:lnSpc>
                          <a:spcPct val="115000"/>
                        </a:lnSpc>
                        <a:spcAft>
                          <a:spcPts val="0"/>
                        </a:spcAft>
                      </a:pPr>
                      <a:r>
                        <a:rPr lang="en-US" sz="1600" b="0" dirty="0">
                          <a:latin typeface="Arial" panose="020B0604020202020204" pitchFamily="34" charset="0"/>
                          <a:ea typeface="Calibri"/>
                          <a:cs typeface="Arial" panose="020B0604020202020204" pitchFamily="34" charset="0"/>
                        </a:rPr>
                        <a:t>5,99</a:t>
                      </a:r>
                    </a:p>
                  </a:txBody>
                  <a:tcPr marL="51435" marR="51435" marT="0" marB="0"/>
                </a:tc>
                <a:tc>
                  <a:txBody>
                    <a:bodyPr/>
                    <a:lstStyle/>
                    <a:p>
                      <a:pPr algn="ctr">
                        <a:lnSpc>
                          <a:spcPct val="115000"/>
                        </a:lnSpc>
                        <a:spcAft>
                          <a:spcPts val="0"/>
                        </a:spcAft>
                      </a:pPr>
                      <a:r>
                        <a:rPr lang="en-US" sz="1600" b="0" dirty="0">
                          <a:latin typeface="Arial" panose="020B0604020202020204" pitchFamily="34" charset="0"/>
                          <a:ea typeface="Calibri"/>
                          <a:cs typeface="Arial" panose="020B0604020202020204" pitchFamily="34" charset="0"/>
                        </a:rPr>
                        <a:t>5,9 </a:t>
                      </a:r>
                      <a:r>
                        <a:rPr lang="en-US" sz="1600" b="0" baseline="30000" dirty="0">
                          <a:latin typeface="Arial" panose="020B0604020202020204" pitchFamily="34" charset="0"/>
                          <a:ea typeface="Calibri"/>
                          <a:cs typeface="Arial" panose="020B0604020202020204" pitchFamily="34" charset="0"/>
                        </a:rPr>
                        <a:t>(3)</a:t>
                      </a:r>
                      <a:r>
                        <a:rPr lang="en-US" sz="1600" b="0" dirty="0">
                          <a:latin typeface="Arial" panose="020B0604020202020204" pitchFamily="34" charset="0"/>
                          <a:ea typeface="Calibri"/>
                          <a:cs typeface="Arial" panose="020B0604020202020204" pitchFamily="34" charset="0"/>
                        </a:rPr>
                        <a:t> </a:t>
                      </a:r>
                    </a:p>
                  </a:txBody>
                  <a:tcPr marL="51435" marR="51435" marT="0" marB="0"/>
                </a:tc>
                <a:tc>
                  <a:txBody>
                    <a:bodyPr/>
                    <a:lstStyle/>
                    <a:p>
                      <a:pPr>
                        <a:lnSpc>
                          <a:spcPct val="115000"/>
                        </a:lnSpc>
                        <a:spcAft>
                          <a:spcPts val="0"/>
                        </a:spcAft>
                      </a:pPr>
                      <a:r>
                        <a:rPr lang="en-US" sz="1600" b="0" dirty="0">
                          <a:latin typeface="Arial" panose="020B0604020202020204" pitchFamily="34" charset="0"/>
                          <a:ea typeface="Calibri"/>
                          <a:cs typeface="Arial" panose="020B0604020202020204" pitchFamily="34" charset="0"/>
                        </a:rPr>
                        <a:t>Ng </a:t>
                      </a:r>
                      <a:r>
                        <a:rPr lang="en-US" sz="1600" b="0" dirty="0" err="1">
                          <a:latin typeface="Arial" panose="020B0604020202020204" pitchFamily="34" charset="0"/>
                          <a:ea typeface="Calibri"/>
                          <a:cs typeface="Arial" panose="020B0604020202020204" pitchFamily="34" charset="0"/>
                        </a:rPr>
                        <a:t>Như</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Hà</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và</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ctv</a:t>
                      </a:r>
                      <a:r>
                        <a:rPr lang="en-US" sz="1600" b="0" dirty="0">
                          <a:latin typeface="Arial" panose="020B0604020202020204" pitchFamily="34" charset="0"/>
                          <a:ea typeface="Calibri"/>
                          <a:cs typeface="Arial" panose="020B0604020202020204" pitchFamily="34" charset="0"/>
                        </a:rPr>
                        <a:t>, 2005</a:t>
                      </a:r>
                    </a:p>
                  </a:txBody>
                  <a:tcPr marL="51435" marR="51435" marT="0" marB="0"/>
                </a:tc>
                <a:extLst>
                  <a:ext uri="{0D108BD9-81ED-4DB2-BD59-A6C34878D82A}">
                    <a16:rowId xmlns:a16="http://schemas.microsoft.com/office/drawing/2014/main" xmlns="" val="10003"/>
                  </a:ext>
                </a:extLst>
              </a:tr>
              <a:tr h="485168">
                <a:tc>
                  <a:txBody>
                    <a:bodyPr/>
                    <a:lstStyle/>
                    <a:p>
                      <a:pPr>
                        <a:lnSpc>
                          <a:spcPct val="115000"/>
                        </a:lnSpc>
                        <a:spcAft>
                          <a:spcPts val="0"/>
                        </a:spcAft>
                      </a:pPr>
                      <a:r>
                        <a:rPr lang="en-US" sz="1600" b="0" dirty="0" err="1">
                          <a:latin typeface="Arial" panose="020B0604020202020204" pitchFamily="34" charset="0"/>
                          <a:ea typeface="Calibri"/>
                          <a:cs typeface="Arial" panose="020B0604020202020204" pitchFamily="34" charset="0"/>
                        </a:rPr>
                        <a:t>Lúa</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mì</a:t>
                      </a:r>
                      <a:r>
                        <a:rPr lang="en-US" sz="1600" b="0" dirty="0">
                          <a:latin typeface="Arial" panose="020B0604020202020204" pitchFamily="34" charset="0"/>
                          <a:ea typeface="Calibri"/>
                          <a:cs typeface="Arial" panose="020B0604020202020204" pitchFamily="34" charset="0"/>
                        </a:rPr>
                        <a:t>, India</a:t>
                      </a:r>
                    </a:p>
                  </a:txBody>
                  <a:tcPr marL="51435" marR="51435" marT="0" marB="0"/>
                </a:tc>
                <a:tc>
                  <a:txBody>
                    <a:bodyPr/>
                    <a:lstStyle/>
                    <a:p>
                      <a:pPr>
                        <a:lnSpc>
                          <a:spcPct val="115000"/>
                        </a:lnSpc>
                        <a:spcAft>
                          <a:spcPts val="0"/>
                        </a:spcAft>
                      </a:pPr>
                      <a:r>
                        <a:rPr lang="en-US" sz="1600" b="0" dirty="0">
                          <a:latin typeface="Arial" panose="020B0604020202020204" pitchFamily="34" charset="0"/>
                          <a:ea typeface="Calibri"/>
                          <a:cs typeface="Arial" panose="020B0604020202020204" pitchFamily="34" charset="0"/>
                        </a:rPr>
                        <a:t>20 m</a:t>
                      </a:r>
                      <a:r>
                        <a:rPr lang="en-US" sz="1600" b="0" baseline="30000" dirty="0">
                          <a:latin typeface="Arial" panose="020B0604020202020204" pitchFamily="34" charset="0"/>
                          <a:ea typeface="Calibri"/>
                          <a:cs typeface="Arial" panose="020B0604020202020204" pitchFamily="34" charset="0"/>
                        </a:rPr>
                        <a:t>3</a:t>
                      </a:r>
                      <a:r>
                        <a:rPr lang="en-US" sz="1600" b="0" dirty="0">
                          <a:latin typeface="Arial" panose="020B0604020202020204" pitchFamily="34" charset="0"/>
                          <a:ea typeface="Calibri"/>
                          <a:cs typeface="Arial" panose="020B0604020202020204" pitchFamily="34" charset="0"/>
                        </a:rPr>
                        <a:t>/ha/; </a:t>
                      </a:r>
                      <a:r>
                        <a:rPr lang="en-US" sz="1600" b="0" dirty="0" err="1">
                          <a:latin typeface="Arial" panose="020B0604020202020204" pitchFamily="34" charset="0"/>
                          <a:ea typeface="Calibri"/>
                          <a:cs typeface="Arial" panose="020B0604020202020204" pitchFamily="34" charset="0"/>
                        </a:rPr>
                        <a:t>bã</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thải</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bể</a:t>
                      </a:r>
                      <a:r>
                        <a:rPr lang="en-US" sz="1600" b="0" dirty="0">
                          <a:latin typeface="Arial" panose="020B0604020202020204" pitchFamily="34" charset="0"/>
                          <a:ea typeface="Calibri"/>
                          <a:cs typeface="Arial" panose="020B0604020202020204" pitchFamily="34" charset="0"/>
                        </a:rPr>
                        <a:t> KSH , 7%DM</a:t>
                      </a:r>
                    </a:p>
                  </a:txBody>
                  <a:tcPr marL="51435" marR="51435" marT="0" marB="0"/>
                </a:tc>
                <a:tc>
                  <a:txBody>
                    <a:bodyPr/>
                    <a:lstStyle/>
                    <a:p>
                      <a:pPr algn="ctr">
                        <a:lnSpc>
                          <a:spcPct val="115000"/>
                        </a:lnSpc>
                        <a:spcAft>
                          <a:spcPts val="0"/>
                        </a:spcAft>
                      </a:pPr>
                      <a:r>
                        <a:rPr lang="en-US" sz="1600" b="0">
                          <a:latin typeface="Arial" panose="020B0604020202020204" pitchFamily="34" charset="0"/>
                          <a:ea typeface="Calibri"/>
                          <a:cs typeface="Arial" panose="020B0604020202020204" pitchFamily="34" charset="0"/>
                        </a:rPr>
                        <a:t>-</a:t>
                      </a:r>
                    </a:p>
                  </a:txBody>
                  <a:tcPr marL="51435" marR="51435" marT="0" marB="0"/>
                </a:tc>
                <a:tc>
                  <a:txBody>
                    <a:bodyPr/>
                    <a:lstStyle/>
                    <a:p>
                      <a:pPr algn="ctr">
                        <a:lnSpc>
                          <a:spcPct val="115000"/>
                        </a:lnSpc>
                        <a:spcAft>
                          <a:spcPts val="0"/>
                        </a:spcAft>
                      </a:pPr>
                      <a:r>
                        <a:rPr lang="en-US" sz="1600" b="0" dirty="0">
                          <a:latin typeface="Arial" panose="020B0604020202020204" pitchFamily="34" charset="0"/>
                          <a:ea typeface="Calibri"/>
                          <a:cs typeface="Arial" panose="020B0604020202020204" pitchFamily="34" charset="0"/>
                        </a:rPr>
                        <a:t>24,7</a:t>
                      </a:r>
                      <a:r>
                        <a:rPr lang="en-US" sz="1600" b="0" baseline="30000" dirty="0">
                          <a:latin typeface="Arial" panose="020B0604020202020204" pitchFamily="34" charset="0"/>
                          <a:ea typeface="Calibri"/>
                          <a:cs typeface="Arial" panose="020B0604020202020204" pitchFamily="34" charset="0"/>
                        </a:rPr>
                        <a:t>(1)</a:t>
                      </a:r>
                      <a:endParaRPr lang="en-US" sz="1600" b="0" dirty="0">
                        <a:latin typeface="Arial" panose="020B0604020202020204" pitchFamily="34" charset="0"/>
                        <a:ea typeface="Calibri"/>
                        <a:cs typeface="Arial" panose="020B0604020202020204" pitchFamily="34" charset="0"/>
                      </a:endParaRPr>
                    </a:p>
                  </a:txBody>
                  <a:tcPr marL="51435" marR="51435" marT="0" marB="0"/>
                </a:tc>
                <a:tc>
                  <a:txBody>
                    <a:bodyPr/>
                    <a:lstStyle/>
                    <a:p>
                      <a:pPr>
                        <a:lnSpc>
                          <a:spcPct val="115000"/>
                        </a:lnSpc>
                        <a:spcAft>
                          <a:spcPts val="0"/>
                        </a:spcAft>
                      </a:pPr>
                      <a:r>
                        <a:rPr lang="en-US" sz="1600" b="0" dirty="0" err="1">
                          <a:latin typeface="Arial" panose="020B0604020202020204" pitchFamily="34" charset="0"/>
                          <a:ea typeface="Calibri"/>
                          <a:cs typeface="Arial" panose="020B0604020202020204" pitchFamily="34" charset="0"/>
                        </a:rPr>
                        <a:t>Warnars</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ctv</a:t>
                      </a:r>
                      <a:r>
                        <a:rPr lang="en-US" sz="1600" b="0" dirty="0">
                          <a:latin typeface="Arial" panose="020B0604020202020204" pitchFamily="34" charset="0"/>
                          <a:ea typeface="Calibri"/>
                          <a:cs typeface="Arial" panose="020B0604020202020204" pitchFamily="34" charset="0"/>
                        </a:rPr>
                        <a:t>, 2014</a:t>
                      </a:r>
                    </a:p>
                  </a:txBody>
                  <a:tcPr marL="51435" marR="51435" marT="0" marB="0"/>
                </a:tc>
                <a:extLst>
                  <a:ext uri="{0D108BD9-81ED-4DB2-BD59-A6C34878D82A}">
                    <a16:rowId xmlns:a16="http://schemas.microsoft.com/office/drawing/2014/main" xmlns="" val="10004"/>
                  </a:ext>
                </a:extLst>
              </a:tr>
              <a:tr h="701180">
                <a:tc>
                  <a:txBody>
                    <a:bodyPr/>
                    <a:lstStyle/>
                    <a:p>
                      <a:pPr>
                        <a:lnSpc>
                          <a:spcPct val="115000"/>
                        </a:lnSpc>
                        <a:spcAft>
                          <a:spcPts val="0"/>
                        </a:spcAft>
                      </a:pPr>
                      <a:r>
                        <a:rPr lang="en-US" sz="1600" b="0" dirty="0">
                          <a:latin typeface="Arial" panose="020B0604020202020204" pitchFamily="34" charset="0"/>
                          <a:ea typeface="Calibri"/>
                          <a:cs typeface="Arial" panose="020B0604020202020204" pitchFamily="34" charset="0"/>
                        </a:rPr>
                        <a:t>Ngô - South China</a:t>
                      </a:r>
                    </a:p>
                  </a:txBody>
                  <a:tcPr marL="51435" marR="51435" marT="0" marB="0"/>
                </a:tc>
                <a:tc>
                  <a:txBody>
                    <a:bodyPr/>
                    <a:lstStyle/>
                    <a:p>
                      <a:pPr>
                        <a:lnSpc>
                          <a:spcPct val="115000"/>
                        </a:lnSpc>
                        <a:spcAft>
                          <a:spcPts val="0"/>
                        </a:spcAft>
                      </a:pPr>
                      <a:r>
                        <a:rPr lang="en-US" sz="1600" b="0" dirty="0">
                          <a:latin typeface="Arial" panose="020B0604020202020204" pitchFamily="34" charset="0"/>
                          <a:ea typeface="Calibri"/>
                          <a:cs typeface="Arial" panose="020B0604020202020204" pitchFamily="34" charset="0"/>
                        </a:rPr>
                        <a:t>30 m</a:t>
                      </a:r>
                      <a:r>
                        <a:rPr lang="en-US" sz="1600" b="0" baseline="30000" dirty="0">
                          <a:latin typeface="Arial" panose="020B0604020202020204" pitchFamily="34" charset="0"/>
                          <a:ea typeface="Calibri"/>
                          <a:cs typeface="Arial" panose="020B0604020202020204" pitchFamily="34" charset="0"/>
                        </a:rPr>
                        <a:t>3</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bã</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thải</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bể</a:t>
                      </a:r>
                      <a:r>
                        <a:rPr lang="en-US" sz="1600" b="0" dirty="0">
                          <a:latin typeface="Arial" panose="020B0604020202020204" pitchFamily="34" charset="0"/>
                          <a:ea typeface="Calibri"/>
                          <a:cs typeface="Arial" panose="020B0604020202020204" pitchFamily="34" charset="0"/>
                        </a:rPr>
                        <a:t> KSH </a:t>
                      </a:r>
                      <a:r>
                        <a:rPr lang="en-US" sz="1600" b="0" dirty="0" err="1">
                          <a:latin typeface="Arial" panose="020B0604020202020204" pitchFamily="34" charset="0"/>
                          <a:ea typeface="Calibri"/>
                          <a:cs typeface="Arial" panose="020B0604020202020204" pitchFamily="34" charset="0"/>
                        </a:rPr>
                        <a:t>cơ</a:t>
                      </a:r>
                      <a:r>
                        <a:rPr lang="en-US" sz="1600" b="0" dirty="0">
                          <a:latin typeface="Arial" panose="020B0604020202020204" pitchFamily="34" charset="0"/>
                          <a:ea typeface="Calibri"/>
                          <a:cs typeface="Arial" panose="020B0604020202020204" pitchFamily="34" charset="0"/>
                        </a:rPr>
                        <a:t>/ha/; </a:t>
                      </a:r>
                      <a:r>
                        <a:rPr lang="en-US" sz="1600" b="0" dirty="0" err="1">
                          <a:latin typeface="Arial" panose="020B0604020202020204" pitchFamily="34" charset="0"/>
                          <a:ea typeface="Calibri"/>
                          <a:cs typeface="Arial" panose="020B0604020202020204" pitchFamily="34" charset="0"/>
                        </a:rPr>
                        <a:t>bã</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thải</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bể</a:t>
                      </a:r>
                      <a:r>
                        <a:rPr lang="en-US" sz="1600" b="0" dirty="0">
                          <a:latin typeface="Arial" panose="020B0604020202020204" pitchFamily="34" charset="0"/>
                          <a:ea typeface="Calibri"/>
                          <a:cs typeface="Arial" panose="020B0604020202020204" pitchFamily="34" charset="0"/>
                        </a:rPr>
                        <a:t> KSH, 24%DM</a:t>
                      </a:r>
                    </a:p>
                  </a:txBody>
                  <a:tcPr marL="51435" marR="51435" marT="0" marB="0"/>
                </a:tc>
                <a:tc>
                  <a:txBody>
                    <a:bodyPr/>
                    <a:lstStyle/>
                    <a:p>
                      <a:pPr algn="ctr">
                        <a:lnSpc>
                          <a:spcPct val="115000"/>
                        </a:lnSpc>
                        <a:spcAft>
                          <a:spcPts val="0"/>
                        </a:spcAft>
                      </a:pPr>
                      <a:r>
                        <a:rPr lang="en-US" sz="1600" b="0">
                          <a:latin typeface="Arial" panose="020B0604020202020204" pitchFamily="34" charset="0"/>
                          <a:ea typeface="Calibri"/>
                          <a:cs typeface="Arial" panose="020B0604020202020204" pitchFamily="34" charset="0"/>
                        </a:rPr>
                        <a:t>4,17</a:t>
                      </a:r>
                    </a:p>
                  </a:txBody>
                  <a:tcPr marL="51435" marR="51435" marT="0" marB="0"/>
                </a:tc>
                <a:tc>
                  <a:txBody>
                    <a:bodyPr/>
                    <a:lstStyle/>
                    <a:p>
                      <a:pPr algn="ctr">
                        <a:lnSpc>
                          <a:spcPct val="115000"/>
                        </a:lnSpc>
                        <a:spcAft>
                          <a:spcPts val="0"/>
                        </a:spcAft>
                      </a:pPr>
                      <a:r>
                        <a:rPr lang="en-US" sz="1600" b="0" dirty="0">
                          <a:latin typeface="Arial" panose="020B0604020202020204" pitchFamily="34" charset="0"/>
                          <a:ea typeface="Calibri"/>
                          <a:cs typeface="Arial" panose="020B0604020202020204" pitchFamily="34" charset="0"/>
                        </a:rPr>
                        <a:t>8,9</a:t>
                      </a:r>
                      <a:r>
                        <a:rPr lang="en-US" sz="1600" b="0" baseline="30000" dirty="0">
                          <a:latin typeface="Arial" panose="020B0604020202020204" pitchFamily="34" charset="0"/>
                          <a:ea typeface="Calibri"/>
                          <a:cs typeface="Arial" panose="020B0604020202020204" pitchFamily="34" charset="0"/>
                        </a:rPr>
                        <a:t>(2)</a:t>
                      </a:r>
                      <a:endParaRPr lang="en-US" sz="1600" b="0" dirty="0">
                        <a:latin typeface="Arial" panose="020B0604020202020204" pitchFamily="34" charset="0"/>
                        <a:ea typeface="Calibri"/>
                        <a:cs typeface="Arial" panose="020B0604020202020204" pitchFamily="34" charset="0"/>
                      </a:endParaRPr>
                    </a:p>
                  </a:txBody>
                  <a:tcPr marL="51435" marR="51435" marT="0" marB="0"/>
                </a:tc>
                <a:tc>
                  <a:txBody>
                    <a:bodyPr/>
                    <a:lstStyle/>
                    <a:p>
                      <a:pPr marR="39370">
                        <a:lnSpc>
                          <a:spcPct val="115000"/>
                        </a:lnSpc>
                        <a:spcBef>
                          <a:spcPts val="1480"/>
                        </a:spcBef>
                        <a:spcAft>
                          <a:spcPts val="1000"/>
                        </a:spcAft>
                      </a:pPr>
                      <a:r>
                        <a:rPr lang="en-US" sz="1600" b="0" dirty="0">
                          <a:solidFill>
                            <a:srgbClr val="000000"/>
                          </a:solidFill>
                          <a:latin typeface="Arial" panose="020B0604020202020204" pitchFamily="34" charset="0"/>
                          <a:ea typeface="Calibri"/>
                          <a:cs typeface="Arial" panose="020B0604020202020204" pitchFamily="34" charset="0"/>
                        </a:rPr>
                        <a:t>Zhang Mi, </a:t>
                      </a:r>
                      <a:r>
                        <a:rPr lang="en-US" sz="1600" b="0" dirty="0" err="1">
                          <a:solidFill>
                            <a:srgbClr val="000000"/>
                          </a:solidFill>
                          <a:latin typeface="Arial" panose="020B0604020202020204" pitchFamily="34" charset="0"/>
                          <a:ea typeface="Calibri"/>
                          <a:cs typeface="Arial" panose="020B0604020202020204" pitchFamily="34" charset="0"/>
                        </a:rPr>
                        <a:t>và</a:t>
                      </a:r>
                      <a:r>
                        <a:rPr lang="en-US" sz="1600" b="0" dirty="0">
                          <a:solidFill>
                            <a:srgbClr val="000000"/>
                          </a:solidFill>
                          <a:latin typeface="Arial" panose="020B0604020202020204" pitchFamily="34" charset="0"/>
                          <a:ea typeface="Calibri"/>
                          <a:cs typeface="Arial" panose="020B0604020202020204" pitchFamily="34" charset="0"/>
                        </a:rPr>
                        <a:t> </a:t>
                      </a:r>
                      <a:r>
                        <a:rPr lang="en-US" sz="1600" b="0" dirty="0" err="1">
                          <a:solidFill>
                            <a:srgbClr val="000000"/>
                          </a:solidFill>
                          <a:latin typeface="Arial" panose="020B0604020202020204" pitchFamily="34" charset="0"/>
                          <a:ea typeface="Calibri"/>
                          <a:cs typeface="Arial" panose="020B0604020202020204" pitchFamily="34" charset="0"/>
                        </a:rPr>
                        <a:t>ctv</a:t>
                      </a:r>
                      <a:r>
                        <a:rPr lang="en-US" sz="1600" b="0" dirty="0">
                          <a:solidFill>
                            <a:srgbClr val="000000"/>
                          </a:solidFill>
                          <a:latin typeface="Arial" panose="020B0604020202020204" pitchFamily="34" charset="0"/>
                          <a:ea typeface="Calibri"/>
                          <a:cs typeface="Arial" panose="020B0604020202020204" pitchFamily="34" charset="0"/>
                        </a:rPr>
                        <a:t>, 2006</a:t>
                      </a:r>
                      <a:endParaRPr lang="en-US" sz="1600" b="0" dirty="0">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304481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5006953"/>
              </p:ext>
            </p:extLst>
          </p:nvPr>
        </p:nvGraphicFramePr>
        <p:xfrm>
          <a:off x="328411" y="1268567"/>
          <a:ext cx="8435662" cy="3499771"/>
        </p:xfrm>
        <a:graphic>
          <a:graphicData uri="http://schemas.openxmlformats.org/drawingml/2006/table">
            <a:tbl>
              <a:tblPr firstRow="1" bandRow="1">
                <a:tableStyleId>{93296810-A885-4BE3-A3E7-6D5BEEA58F35}</a:tableStyleId>
              </a:tblPr>
              <a:tblGrid>
                <a:gridCol w="1191296">
                  <a:extLst>
                    <a:ext uri="{9D8B030D-6E8A-4147-A177-3AD203B41FA5}">
                      <a16:colId xmlns:a16="http://schemas.microsoft.com/office/drawing/2014/main" xmlns="" val="20000"/>
                    </a:ext>
                  </a:extLst>
                </a:gridCol>
                <a:gridCol w="3155324">
                  <a:extLst>
                    <a:ext uri="{9D8B030D-6E8A-4147-A177-3AD203B41FA5}">
                      <a16:colId xmlns:a16="http://schemas.microsoft.com/office/drawing/2014/main" xmlns="" val="20001"/>
                    </a:ext>
                  </a:extLst>
                </a:gridCol>
                <a:gridCol w="1125161">
                  <a:extLst>
                    <a:ext uri="{9D8B030D-6E8A-4147-A177-3AD203B41FA5}">
                      <a16:colId xmlns:a16="http://schemas.microsoft.com/office/drawing/2014/main" xmlns="" val="20002"/>
                    </a:ext>
                  </a:extLst>
                </a:gridCol>
                <a:gridCol w="1276748">
                  <a:extLst>
                    <a:ext uri="{9D8B030D-6E8A-4147-A177-3AD203B41FA5}">
                      <a16:colId xmlns:a16="http://schemas.microsoft.com/office/drawing/2014/main" xmlns="" val="20003"/>
                    </a:ext>
                  </a:extLst>
                </a:gridCol>
                <a:gridCol w="1687133">
                  <a:extLst>
                    <a:ext uri="{9D8B030D-6E8A-4147-A177-3AD203B41FA5}">
                      <a16:colId xmlns:a16="http://schemas.microsoft.com/office/drawing/2014/main" xmlns="" val="20004"/>
                    </a:ext>
                  </a:extLst>
                </a:gridCol>
              </a:tblGrid>
              <a:tr h="563385">
                <a:tc>
                  <a:txBody>
                    <a:bodyPr/>
                    <a:lstStyle/>
                    <a:p>
                      <a:pPr algn="ctr">
                        <a:lnSpc>
                          <a:spcPct val="115000"/>
                        </a:lnSpc>
                        <a:spcAft>
                          <a:spcPts val="0"/>
                        </a:spcAft>
                      </a:pPr>
                      <a:r>
                        <a:rPr lang="en-US" sz="1600" b="0" dirty="0" err="1">
                          <a:latin typeface="Arial" panose="020B0604020202020204" pitchFamily="34" charset="0"/>
                          <a:ea typeface="Calibri"/>
                          <a:cs typeface="Arial" panose="020B0604020202020204" pitchFamily="34" charset="0"/>
                        </a:rPr>
                        <a:t>Loại</a:t>
                      </a:r>
                      <a:r>
                        <a:rPr lang="en-US" sz="1600" b="0" baseline="0" dirty="0">
                          <a:latin typeface="Arial" panose="020B0604020202020204" pitchFamily="34" charset="0"/>
                          <a:ea typeface="Calibri"/>
                          <a:cs typeface="Arial" panose="020B0604020202020204" pitchFamily="34" charset="0"/>
                        </a:rPr>
                        <a:t> </a:t>
                      </a:r>
                      <a:r>
                        <a:rPr lang="en-US" sz="1600" b="0" baseline="0" dirty="0" err="1">
                          <a:latin typeface="Arial" panose="020B0604020202020204" pitchFamily="34" charset="0"/>
                          <a:ea typeface="Calibri"/>
                          <a:cs typeface="Arial" panose="020B0604020202020204" pitchFamily="34" charset="0"/>
                        </a:rPr>
                        <a:t>rau</a:t>
                      </a:r>
                      <a:r>
                        <a:rPr lang="en-US" sz="1600" b="0" baseline="0" dirty="0">
                          <a:latin typeface="Arial" panose="020B0604020202020204" pitchFamily="34" charset="0"/>
                          <a:ea typeface="Calibri"/>
                          <a:cs typeface="Arial" panose="020B0604020202020204" pitchFamily="34" charset="0"/>
                        </a:rPr>
                        <a:t> </a:t>
                      </a:r>
                      <a:r>
                        <a:rPr lang="en-US" sz="1600" b="0" baseline="0" dirty="0" err="1">
                          <a:latin typeface="Arial" panose="020B0604020202020204" pitchFamily="34" charset="0"/>
                          <a:ea typeface="Calibri"/>
                          <a:cs typeface="Arial" panose="020B0604020202020204" pitchFamily="34" charset="0"/>
                        </a:rPr>
                        <a:t>màu</a:t>
                      </a:r>
                      <a:endParaRPr lang="en-US" sz="1600" b="0" dirty="0">
                        <a:latin typeface="Arial" panose="020B0604020202020204" pitchFamily="34" charset="0"/>
                        <a:ea typeface="Calibri"/>
                        <a:cs typeface="Arial" panose="020B0604020202020204" pitchFamily="34" charset="0"/>
                      </a:endParaRPr>
                    </a:p>
                  </a:txBody>
                  <a:tcPr marL="51435" marR="51435" marT="0" marB="0"/>
                </a:tc>
                <a:tc>
                  <a:txBody>
                    <a:bodyPr/>
                    <a:lstStyle/>
                    <a:p>
                      <a:pPr algn="ctr">
                        <a:lnSpc>
                          <a:spcPct val="115000"/>
                        </a:lnSpc>
                        <a:spcAft>
                          <a:spcPts val="0"/>
                        </a:spcAft>
                      </a:pPr>
                      <a:r>
                        <a:rPr lang="en-US" sz="1600" b="0" dirty="0" err="1">
                          <a:latin typeface="Arial" panose="020B0604020202020204" pitchFamily="34" charset="0"/>
                          <a:ea typeface="Calibri"/>
                          <a:cs typeface="Arial" panose="020B0604020202020204" pitchFamily="34" charset="0"/>
                        </a:rPr>
                        <a:t>Chế</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độ</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bón</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phân</a:t>
                      </a:r>
                      <a:r>
                        <a:rPr lang="en-US" sz="1600" b="0" dirty="0">
                          <a:latin typeface="Arial" panose="020B0604020202020204" pitchFamily="34" charset="0"/>
                          <a:ea typeface="Calibri"/>
                          <a:cs typeface="Arial" panose="020B0604020202020204" pitchFamily="34" charset="0"/>
                        </a:rPr>
                        <a:t> </a:t>
                      </a:r>
                    </a:p>
                  </a:txBody>
                  <a:tcPr marL="51435" marR="51435" marT="0" marB="0"/>
                </a:tc>
                <a:tc>
                  <a:txBody>
                    <a:bodyPr/>
                    <a:lstStyle/>
                    <a:p>
                      <a:pPr algn="ctr">
                        <a:lnSpc>
                          <a:spcPct val="115000"/>
                        </a:lnSpc>
                        <a:spcAft>
                          <a:spcPts val="0"/>
                        </a:spcAft>
                      </a:pPr>
                      <a:r>
                        <a:rPr lang="en-US" sz="1600" b="0" dirty="0" err="1">
                          <a:latin typeface="Arial" panose="020B0604020202020204" pitchFamily="34" charset="0"/>
                          <a:ea typeface="Calibri"/>
                          <a:cs typeface="Arial" panose="020B0604020202020204" pitchFamily="34" charset="0"/>
                        </a:rPr>
                        <a:t>Năng</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suất</a:t>
                      </a:r>
                      <a:r>
                        <a:rPr lang="en-US" sz="1600" b="0" dirty="0">
                          <a:latin typeface="Arial" panose="020B0604020202020204" pitchFamily="34" charset="0"/>
                          <a:ea typeface="Calibri"/>
                          <a:cs typeface="Arial" panose="020B0604020202020204" pitchFamily="34" charset="0"/>
                        </a:rPr>
                        <a:t>,</a:t>
                      </a:r>
                    </a:p>
                    <a:p>
                      <a:pPr algn="ctr">
                        <a:lnSpc>
                          <a:spcPct val="115000"/>
                        </a:lnSpc>
                        <a:spcAft>
                          <a:spcPts val="0"/>
                        </a:spcAft>
                      </a:pPr>
                      <a:r>
                        <a:rPr lang="en-US" sz="1600" b="0" dirty="0" err="1">
                          <a:latin typeface="Arial" panose="020B0604020202020204" pitchFamily="34" charset="0"/>
                          <a:ea typeface="Calibri"/>
                          <a:cs typeface="Arial" panose="020B0604020202020204" pitchFamily="34" charset="0"/>
                        </a:rPr>
                        <a:t>tấn</a:t>
                      </a:r>
                      <a:r>
                        <a:rPr lang="en-US" sz="1600" b="0" dirty="0">
                          <a:latin typeface="Arial" panose="020B0604020202020204" pitchFamily="34" charset="0"/>
                          <a:ea typeface="Calibri"/>
                          <a:cs typeface="Arial" panose="020B0604020202020204" pitchFamily="34" charset="0"/>
                        </a:rPr>
                        <a:t>/ha</a:t>
                      </a:r>
                    </a:p>
                  </a:txBody>
                  <a:tcPr marL="51435" marR="51435" marT="0" marB="0"/>
                </a:tc>
                <a:tc>
                  <a:txBody>
                    <a:bodyPr/>
                    <a:lstStyle/>
                    <a:p>
                      <a:pPr algn="ctr">
                        <a:lnSpc>
                          <a:spcPct val="115000"/>
                        </a:lnSpc>
                        <a:spcAft>
                          <a:spcPts val="0"/>
                        </a:spcAft>
                      </a:pPr>
                      <a:r>
                        <a:rPr lang="en-US" sz="1600" b="0" dirty="0">
                          <a:latin typeface="Arial" panose="020B0604020202020204" pitchFamily="34" charset="0"/>
                          <a:ea typeface="Calibri"/>
                          <a:cs typeface="Arial" panose="020B0604020202020204" pitchFamily="34" charset="0"/>
                        </a:rPr>
                        <a:t>NS </a:t>
                      </a:r>
                      <a:r>
                        <a:rPr lang="en-US" sz="1600" b="0" dirty="0" err="1">
                          <a:latin typeface="Arial" panose="020B0604020202020204" pitchFamily="34" charset="0"/>
                          <a:ea typeface="Calibri"/>
                          <a:cs typeface="Arial" panose="020B0604020202020204" pitchFamily="34" charset="0"/>
                        </a:rPr>
                        <a:t>tăng</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thêm</a:t>
                      </a:r>
                      <a:r>
                        <a:rPr lang="en-US" sz="1600" b="0" dirty="0">
                          <a:latin typeface="Arial" panose="020B0604020202020204" pitchFamily="34" charset="0"/>
                          <a:ea typeface="Calibri"/>
                          <a:cs typeface="Arial" panose="020B0604020202020204" pitchFamily="34" charset="0"/>
                        </a:rPr>
                        <a:t>, %</a:t>
                      </a:r>
                    </a:p>
                  </a:txBody>
                  <a:tcPr marL="51435" marR="51435" marT="0" marB="0"/>
                </a:tc>
                <a:tc>
                  <a:txBody>
                    <a:bodyPr/>
                    <a:lstStyle/>
                    <a:p>
                      <a:pPr algn="ctr">
                        <a:lnSpc>
                          <a:spcPct val="115000"/>
                        </a:lnSpc>
                        <a:spcAft>
                          <a:spcPts val="0"/>
                        </a:spcAft>
                      </a:pPr>
                      <a:endParaRPr lang="en-US" sz="1600" b="0" dirty="0">
                        <a:latin typeface="Arial" panose="020B0604020202020204" pitchFamily="34" charset="0"/>
                        <a:ea typeface="Calibri"/>
                        <a:cs typeface="Arial" panose="020B0604020202020204" pitchFamily="34" charset="0"/>
                      </a:endParaRPr>
                    </a:p>
                    <a:p>
                      <a:pPr algn="ctr">
                        <a:lnSpc>
                          <a:spcPct val="115000"/>
                        </a:lnSpc>
                        <a:spcAft>
                          <a:spcPts val="0"/>
                        </a:spcAft>
                      </a:pPr>
                      <a:r>
                        <a:rPr lang="en-US" sz="1600" b="0" dirty="0" err="1">
                          <a:latin typeface="Arial" panose="020B0604020202020204" pitchFamily="34" charset="0"/>
                          <a:ea typeface="Calibri"/>
                          <a:cs typeface="Arial" panose="020B0604020202020204" pitchFamily="34" charset="0"/>
                        </a:rPr>
                        <a:t>Tác</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giả</a:t>
                      </a:r>
                      <a:endParaRPr lang="en-US" sz="1600" b="0" dirty="0">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xmlns="" val="10000"/>
                  </a:ext>
                </a:extLst>
              </a:tr>
              <a:tr h="370333">
                <a:tc>
                  <a:txBody>
                    <a:bodyPr/>
                    <a:lstStyle/>
                    <a:p>
                      <a:pPr>
                        <a:lnSpc>
                          <a:spcPct val="115000"/>
                        </a:lnSpc>
                        <a:spcAft>
                          <a:spcPts val="0"/>
                        </a:spcAft>
                      </a:pPr>
                      <a:r>
                        <a:rPr lang="en-US" sz="1600" b="0" dirty="0" err="1">
                          <a:latin typeface="Arial" panose="020B0604020202020204" pitchFamily="34" charset="0"/>
                          <a:ea typeface="Calibri"/>
                          <a:cs typeface="Arial" panose="020B0604020202020204" pitchFamily="34" charset="0"/>
                        </a:rPr>
                        <a:t>Bắp</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cải</a:t>
                      </a:r>
                      <a:r>
                        <a:rPr lang="en-US" sz="1600" b="0" dirty="0">
                          <a:latin typeface="Arial" panose="020B0604020202020204" pitchFamily="34" charset="0"/>
                          <a:ea typeface="Calibri"/>
                          <a:cs typeface="Arial" panose="020B0604020202020204" pitchFamily="34" charset="0"/>
                        </a:rPr>
                        <a:t>,</a:t>
                      </a:r>
                      <a:r>
                        <a:rPr lang="en-US" sz="1600" b="0" baseline="0" dirty="0">
                          <a:latin typeface="Arial" panose="020B0604020202020204" pitchFamily="34" charset="0"/>
                          <a:ea typeface="Calibri"/>
                          <a:cs typeface="Arial" panose="020B0604020202020204" pitchFamily="34" charset="0"/>
                        </a:rPr>
                        <a:t> India</a:t>
                      </a:r>
                      <a:endParaRPr lang="en-US" sz="1600" b="0" dirty="0">
                        <a:latin typeface="Arial" panose="020B0604020202020204" pitchFamily="34" charset="0"/>
                        <a:ea typeface="Calibri"/>
                        <a:cs typeface="Arial" panose="020B0604020202020204" pitchFamily="34" charset="0"/>
                      </a:endParaRPr>
                    </a:p>
                  </a:txBody>
                  <a:tcPr marL="51435" marR="51435" marT="0" marB="0"/>
                </a:tc>
                <a:tc>
                  <a:txBody>
                    <a:bodyPr/>
                    <a:lstStyle/>
                    <a:p>
                      <a:pPr>
                        <a:lnSpc>
                          <a:spcPct val="115000"/>
                        </a:lnSpc>
                        <a:spcAft>
                          <a:spcPts val="0"/>
                        </a:spcAft>
                      </a:pPr>
                      <a:r>
                        <a:rPr lang="en-US" sz="1600" b="0" dirty="0">
                          <a:latin typeface="Arial" panose="020B0604020202020204" pitchFamily="34" charset="0"/>
                          <a:ea typeface="Calibri"/>
                          <a:cs typeface="Arial" panose="020B0604020202020204" pitchFamily="34" charset="0"/>
                        </a:rPr>
                        <a:t>40 m</a:t>
                      </a:r>
                      <a:r>
                        <a:rPr lang="en-US" sz="1600" b="0" baseline="30000" dirty="0">
                          <a:latin typeface="Arial" panose="020B0604020202020204" pitchFamily="34" charset="0"/>
                          <a:ea typeface="Calibri"/>
                          <a:cs typeface="Arial" panose="020B0604020202020204" pitchFamily="34" charset="0"/>
                        </a:rPr>
                        <a:t>3</a:t>
                      </a:r>
                      <a:r>
                        <a:rPr lang="en-US" sz="1600" b="0" dirty="0">
                          <a:latin typeface="Arial" panose="020B0604020202020204" pitchFamily="34" charset="0"/>
                          <a:ea typeface="Calibri"/>
                          <a:cs typeface="Arial" panose="020B0604020202020204" pitchFamily="34" charset="0"/>
                        </a:rPr>
                        <a:t>/ha/</a:t>
                      </a:r>
                      <a:r>
                        <a:rPr lang="en-US" sz="1600" b="0" dirty="0" err="1">
                          <a:latin typeface="Arial" panose="020B0604020202020204" pitchFamily="34" charset="0"/>
                          <a:ea typeface="Calibri"/>
                          <a:cs typeface="Arial" panose="020B0604020202020204" pitchFamily="34" charset="0"/>
                        </a:rPr>
                        <a:t>vụ</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bã</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thải</a:t>
                      </a:r>
                      <a:r>
                        <a:rPr lang="en-US" sz="1600" b="0" dirty="0">
                          <a:latin typeface="Arial" panose="020B0604020202020204" pitchFamily="34" charset="0"/>
                          <a:ea typeface="Calibri"/>
                          <a:cs typeface="Arial" panose="020B0604020202020204" pitchFamily="34" charset="0"/>
                        </a:rPr>
                        <a:t> –KSH, 7%DM</a:t>
                      </a:r>
                    </a:p>
                  </a:txBody>
                  <a:tcPr marL="51435" marR="51435" marT="0" marB="0"/>
                </a:tc>
                <a:tc>
                  <a:txBody>
                    <a:bodyPr/>
                    <a:lstStyle/>
                    <a:p>
                      <a:pPr algn="ctr">
                        <a:lnSpc>
                          <a:spcPct val="115000"/>
                        </a:lnSpc>
                        <a:spcAft>
                          <a:spcPts val="0"/>
                        </a:spcAft>
                      </a:pPr>
                      <a:r>
                        <a:rPr lang="en-US" sz="1600" b="0" dirty="0">
                          <a:latin typeface="Arial" panose="020B0604020202020204" pitchFamily="34" charset="0"/>
                          <a:ea typeface="Calibri"/>
                          <a:cs typeface="Arial" panose="020B0604020202020204" pitchFamily="34" charset="0"/>
                        </a:rPr>
                        <a:t>-</a:t>
                      </a:r>
                    </a:p>
                  </a:txBody>
                  <a:tcPr marL="51435" marR="51435" marT="0" marB="0"/>
                </a:tc>
                <a:tc>
                  <a:txBody>
                    <a:bodyPr/>
                    <a:lstStyle/>
                    <a:p>
                      <a:pPr algn="ctr">
                        <a:lnSpc>
                          <a:spcPct val="115000"/>
                        </a:lnSpc>
                        <a:spcAft>
                          <a:spcPts val="0"/>
                        </a:spcAft>
                      </a:pPr>
                      <a:r>
                        <a:rPr lang="en-US" sz="1600" b="0">
                          <a:latin typeface="Arial" panose="020B0604020202020204" pitchFamily="34" charset="0"/>
                          <a:ea typeface="Calibri"/>
                          <a:cs typeface="Arial" panose="020B0604020202020204" pitchFamily="34" charset="0"/>
                        </a:rPr>
                        <a:t>20,0</a:t>
                      </a:r>
                    </a:p>
                  </a:txBody>
                  <a:tcPr marL="51435" marR="51435" marT="0" marB="0"/>
                </a:tc>
                <a:tc>
                  <a:txBody>
                    <a:bodyPr/>
                    <a:lstStyle/>
                    <a:p>
                      <a:pPr>
                        <a:lnSpc>
                          <a:spcPct val="115000"/>
                        </a:lnSpc>
                        <a:spcAft>
                          <a:spcPts val="0"/>
                        </a:spcAft>
                      </a:pPr>
                      <a:r>
                        <a:rPr lang="en-US" sz="1600" b="0" dirty="0" err="1">
                          <a:latin typeface="Arial" panose="020B0604020202020204" pitchFamily="34" charset="0"/>
                          <a:ea typeface="Calibri"/>
                          <a:cs typeface="Arial" panose="020B0604020202020204" pitchFamily="34" charset="0"/>
                        </a:rPr>
                        <a:t>Warnars</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ctv</a:t>
                      </a:r>
                      <a:r>
                        <a:rPr lang="en-US" sz="1600" b="0" dirty="0">
                          <a:latin typeface="Arial" panose="020B0604020202020204" pitchFamily="34" charset="0"/>
                          <a:ea typeface="Calibri"/>
                          <a:cs typeface="Arial" panose="020B0604020202020204" pitchFamily="34" charset="0"/>
                        </a:rPr>
                        <a:t>, 2014</a:t>
                      </a:r>
                    </a:p>
                  </a:txBody>
                  <a:tcPr marL="51435" marR="51435" marT="0" marB="0"/>
                </a:tc>
                <a:extLst>
                  <a:ext uri="{0D108BD9-81ED-4DB2-BD59-A6C34878D82A}">
                    <a16:rowId xmlns:a16="http://schemas.microsoft.com/office/drawing/2014/main" xmlns="" val="10001"/>
                  </a:ext>
                </a:extLst>
              </a:tr>
              <a:tr h="392806">
                <a:tc rowSpan="2">
                  <a:txBody>
                    <a:bodyPr/>
                    <a:lstStyle/>
                    <a:p>
                      <a:r>
                        <a:rPr lang="en-US" sz="1600" b="0" kern="1200" dirty="0" err="1">
                          <a:solidFill>
                            <a:schemeClr val="dk1"/>
                          </a:solidFill>
                          <a:latin typeface="Arial" panose="020B0604020202020204" pitchFamily="34" charset="0"/>
                          <a:ea typeface="+mn-ea"/>
                          <a:cs typeface="Arial" panose="020B0604020202020204" pitchFamily="34" charset="0"/>
                        </a:rPr>
                        <a:t>Cà</a:t>
                      </a:r>
                      <a:r>
                        <a:rPr lang="en-US" sz="1600" b="0" kern="1200" dirty="0">
                          <a:solidFill>
                            <a:schemeClr val="dk1"/>
                          </a:solidFill>
                          <a:latin typeface="Arial" panose="020B0604020202020204" pitchFamily="34" charset="0"/>
                          <a:ea typeface="+mn-ea"/>
                          <a:cs typeface="Arial" panose="020B0604020202020204" pitchFamily="34" charset="0"/>
                        </a:rPr>
                        <a:t> </a:t>
                      </a:r>
                      <a:r>
                        <a:rPr lang="en-US" sz="1600" b="0" kern="1200" dirty="0" err="1">
                          <a:solidFill>
                            <a:schemeClr val="dk1"/>
                          </a:solidFill>
                          <a:latin typeface="Arial" panose="020B0604020202020204" pitchFamily="34" charset="0"/>
                          <a:ea typeface="+mn-ea"/>
                          <a:cs typeface="Arial" panose="020B0604020202020204" pitchFamily="34" charset="0"/>
                        </a:rPr>
                        <a:t>chua</a:t>
                      </a:r>
                      <a:r>
                        <a:rPr lang="en-US" sz="1600" b="0" kern="1200" dirty="0">
                          <a:solidFill>
                            <a:schemeClr val="dk1"/>
                          </a:solidFill>
                          <a:latin typeface="Arial" panose="020B0604020202020204" pitchFamily="34" charset="0"/>
                          <a:ea typeface="+mn-ea"/>
                          <a:cs typeface="Arial" panose="020B0604020202020204" pitchFamily="34" charset="0"/>
                        </a:rPr>
                        <a:t>, India</a:t>
                      </a:r>
                      <a:endParaRPr lang="en-US" sz="1600" b="0" dirty="0">
                        <a:latin typeface="Arial" panose="020B0604020202020204" pitchFamily="34" charset="0"/>
                        <a:cs typeface="Arial" panose="020B0604020202020204" pitchFamily="34" charset="0"/>
                      </a:endParaRPr>
                    </a:p>
                  </a:txBody>
                  <a:tcPr marL="68580" marR="68580" marT="34290" marB="34290"/>
                </a:tc>
                <a:tc>
                  <a:txBody>
                    <a:bodyPr/>
                    <a:lstStyle/>
                    <a:p>
                      <a:pPr>
                        <a:lnSpc>
                          <a:spcPct val="115000"/>
                        </a:lnSpc>
                        <a:spcAft>
                          <a:spcPts val="0"/>
                        </a:spcAft>
                      </a:pPr>
                      <a:r>
                        <a:rPr lang="en-US" sz="1600" b="0" dirty="0" err="1">
                          <a:latin typeface="Arial" panose="020B0604020202020204" pitchFamily="34" charset="0"/>
                          <a:ea typeface="Calibri"/>
                          <a:cs typeface="Arial" panose="020B0604020202020204" pitchFamily="34" charset="0"/>
                        </a:rPr>
                        <a:t>Không</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bón</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phân</a:t>
                      </a:r>
                      <a:r>
                        <a:rPr lang="en-US" sz="1600" b="0" dirty="0">
                          <a:latin typeface="Arial" panose="020B0604020202020204" pitchFamily="34" charset="0"/>
                          <a:ea typeface="Calibri"/>
                          <a:cs typeface="Arial" panose="020B0604020202020204" pitchFamily="34" charset="0"/>
                        </a:rPr>
                        <a:t> HC + HH</a:t>
                      </a:r>
                    </a:p>
                  </a:txBody>
                  <a:tcPr marL="51435" marR="51435" marT="0" marB="0">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600" b="0" dirty="0">
                          <a:latin typeface="Arial" panose="020B0604020202020204" pitchFamily="34" charset="0"/>
                          <a:ea typeface="Calibri"/>
                          <a:cs typeface="Arial" panose="020B0604020202020204" pitchFamily="34" charset="0"/>
                        </a:rPr>
                        <a:t>26,12</a:t>
                      </a:r>
                    </a:p>
                  </a:txBody>
                  <a:tcPr marL="51435" marR="51435" marT="0" marB="0">
                    <a:lnB w="12700" cap="flat" cmpd="sng" algn="ctr">
                      <a:solidFill>
                        <a:schemeClr val="tx1"/>
                      </a:solidFill>
                      <a:prstDash val="solid"/>
                      <a:round/>
                      <a:headEnd type="none" w="med" len="med"/>
                      <a:tailEnd type="none" w="med" len="med"/>
                    </a:lnB>
                  </a:tcPr>
                </a:tc>
                <a:tc>
                  <a:txBody>
                    <a:bodyPr/>
                    <a:lstStyle/>
                    <a:p>
                      <a:pPr algn="ctr"/>
                      <a:endParaRPr lang="en-US" sz="1600" b="0" dirty="0">
                        <a:latin typeface="Arial" panose="020B0604020202020204" pitchFamily="34" charset="0"/>
                        <a:cs typeface="Arial" panose="020B0604020202020204" pitchFamily="34" charset="0"/>
                      </a:endParaRPr>
                    </a:p>
                  </a:txBody>
                  <a:tcPr marL="68580" marR="68580" marT="34290" marB="34290">
                    <a:lnB w="12700" cap="flat" cmpd="sng" algn="ctr">
                      <a:solidFill>
                        <a:schemeClr val="tx1"/>
                      </a:solidFill>
                      <a:prstDash val="solid"/>
                      <a:round/>
                      <a:headEnd type="none" w="med" len="med"/>
                      <a:tailEnd type="none" w="med" len="med"/>
                    </a:lnB>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err="1">
                          <a:latin typeface="Arial" panose="020B0604020202020204" pitchFamily="34" charset="0"/>
                          <a:ea typeface="Calibri"/>
                          <a:cs typeface="Arial" panose="020B0604020202020204" pitchFamily="34" charset="0"/>
                        </a:rPr>
                        <a:t>Warnars</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ctv</a:t>
                      </a:r>
                      <a:r>
                        <a:rPr lang="en-US" sz="1600" b="0" dirty="0">
                          <a:latin typeface="Arial" panose="020B0604020202020204" pitchFamily="34" charset="0"/>
                          <a:ea typeface="Calibri"/>
                          <a:cs typeface="Arial" panose="020B0604020202020204" pitchFamily="34" charset="0"/>
                        </a:rPr>
                        <a:t>, 2014</a:t>
                      </a:r>
                    </a:p>
                  </a:txBody>
                  <a:tcPr marL="68580" marR="68580" marT="34290" marB="34290"/>
                </a:tc>
                <a:extLst>
                  <a:ext uri="{0D108BD9-81ED-4DB2-BD59-A6C34878D82A}">
                    <a16:rowId xmlns:a16="http://schemas.microsoft.com/office/drawing/2014/main" xmlns="" val="10002"/>
                  </a:ext>
                </a:extLst>
              </a:tr>
              <a:tr h="364902">
                <a:tc vMerge="1">
                  <a:txBody>
                    <a:bodyPr/>
                    <a:lstStyle/>
                    <a:p>
                      <a:endParaRPr lang="en-US"/>
                    </a:p>
                  </a:txBody>
                  <a:tcPr/>
                </a:tc>
                <a:tc>
                  <a:txBody>
                    <a:bodyPr/>
                    <a:lstStyle/>
                    <a:p>
                      <a:pPr>
                        <a:lnSpc>
                          <a:spcPct val="115000"/>
                        </a:lnSpc>
                        <a:spcAft>
                          <a:spcPts val="0"/>
                        </a:spcAft>
                      </a:pPr>
                      <a:r>
                        <a:rPr lang="en-US" sz="1600" b="0" dirty="0">
                          <a:latin typeface="Arial" panose="020B0604020202020204" pitchFamily="34" charset="0"/>
                          <a:ea typeface="Calibri"/>
                          <a:cs typeface="Arial" panose="020B0604020202020204" pitchFamily="34" charset="0"/>
                        </a:rPr>
                        <a:t>20 m</a:t>
                      </a:r>
                      <a:r>
                        <a:rPr lang="en-US" sz="1600" b="0" baseline="30000" dirty="0">
                          <a:latin typeface="Arial" panose="020B0604020202020204" pitchFamily="34" charset="0"/>
                          <a:ea typeface="Calibri"/>
                          <a:cs typeface="Arial" panose="020B0604020202020204" pitchFamily="34" charset="0"/>
                        </a:rPr>
                        <a:t>3</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bã</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thải</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bể</a:t>
                      </a:r>
                      <a:r>
                        <a:rPr lang="en-US" sz="1600" b="0" dirty="0">
                          <a:latin typeface="Arial" panose="020B0604020202020204" pitchFamily="34" charset="0"/>
                          <a:ea typeface="Calibri"/>
                          <a:cs typeface="Arial" panose="020B0604020202020204" pitchFamily="34" charset="0"/>
                        </a:rPr>
                        <a:t> KSH/ha/</a:t>
                      </a:r>
                      <a:r>
                        <a:rPr lang="en-US" sz="1600" b="0" dirty="0" err="1">
                          <a:latin typeface="Arial" panose="020B0604020202020204" pitchFamily="34" charset="0"/>
                          <a:ea typeface="Calibri"/>
                          <a:cs typeface="Arial" panose="020B0604020202020204" pitchFamily="34" charset="0"/>
                        </a:rPr>
                        <a:t>vụ</a:t>
                      </a:r>
                      <a:endParaRPr lang="en-US" sz="1600" b="0" dirty="0">
                        <a:latin typeface="Arial" panose="020B0604020202020204" pitchFamily="34" charset="0"/>
                        <a:ea typeface="Calibri"/>
                        <a:cs typeface="Arial" panose="020B0604020202020204" pitchFamily="34"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en-US" sz="1600" b="0" dirty="0">
                          <a:latin typeface="Arial" panose="020B0604020202020204" pitchFamily="34" charset="0"/>
                          <a:ea typeface="Calibri"/>
                          <a:cs typeface="Arial" panose="020B0604020202020204" pitchFamily="34" charset="0"/>
                        </a:rPr>
                        <a:t>42,74</a:t>
                      </a:r>
                    </a:p>
                  </a:txBody>
                  <a:tcPr marL="51435" marR="51435" marT="0" marB="0">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en-US" sz="1600" b="0" dirty="0">
                          <a:latin typeface="Arial" panose="020B0604020202020204" pitchFamily="34" charset="0"/>
                          <a:ea typeface="Calibri"/>
                          <a:cs typeface="Arial" panose="020B0604020202020204" pitchFamily="34" charset="0"/>
                        </a:rPr>
                        <a:t>63,63</a:t>
                      </a:r>
                    </a:p>
                  </a:txBody>
                  <a:tcPr marL="51435" marR="51435" marT="0" marB="0">
                    <a:lnT w="12700" cap="flat" cmpd="sng" algn="ctr">
                      <a:solidFill>
                        <a:schemeClr val="tx1"/>
                      </a:solidFill>
                      <a:prstDash val="solid"/>
                      <a:round/>
                      <a:headEnd type="none" w="med" len="med"/>
                      <a:tailEnd type="none" w="med" len="med"/>
                    </a:lnT>
                  </a:tcPr>
                </a:tc>
                <a:tc vMerge="1">
                  <a:txBody>
                    <a:bodyPr/>
                    <a:lstStyle/>
                    <a:p>
                      <a:endParaRPr lang="en-US"/>
                    </a:p>
                  </a:txBody>
                  <a:tcPr/>
                </a:tc>
                <a:extLst>
                  <a:ext uri="{0D108BD9-81ED-4DB2-BD59-A6C34878D82A}">
                    <a16:rowId xmlns:a16="http://schemas.microsoft.com/office/drawing/2014/main" xmlns="" val="10003"/>
                  </a:ext>
                </a:extLst>
              </a:tr>
              <a:tr h="567810">
                <a:tc>
                  <a:txBody>
                    <a:bodyPr/>
                    <a:lstStyle/>
                    <a:p>
                      <a:pPr>
                        <a:lnSpc>
                          <a:spcPct val="115000"/>
                        </a:lnSpc>
                        <a:spcAft>
                          <a:spcPts val="0"/>
                        </a:spcAft>
                      </a:pPr>
                      <a:r>
                        <a:rPr lang="en-US" sz="1600" b="0" dirty="0" err="1">
                          <a:latin typeface="Arial" panose="020B0604020202020204" pitchFamily="34" charset="0"/>
                          <a:ea typeface="Calibri"/>
                          <a:cs typeface="Arial" panose="020B0604020202020204" pitchFamily="34" charset="0"/>
                        </a:rPr>
                        <a:t>Khoai</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tây</a:t>
                      </a:r>
                      <a:r>
                        <a:rPr lang="en-US" sz="1600" b="0" dirty="0">
                          <a:latin typeface="Arial" panose="020B0604020202020204" pitchFamily="34" charset="0"/>
                          <a:ea typeface="Calibri"/>
                          <a:cs typeface="Arial" panose="020B0604020202020204" pitchFamily="34" charset="0"/>
                        </a:rPr>
                        <a:t>, China</a:t>
                      </a:r>
                    </a:p>
                  </a:txBody>
                  <a:tcPr marL="51435" marR="51435" marT="0" marB="0"/>
                </a:tc>
                <a:tc>
                  <a:txBody>
                    <a:bodyPr/>
                    <a:lstStyle/>
                    <a:p>
                      <a:pPr>
                        <a:lnSpc>
                          <a:spcPct val="115000"/>
                        </a:lnSpc>
                        <a:spcAft>
                          <a:spcPts val="0"/>
                        </a:spcAft>
                      </a:pPr>
                      <a:r>
                        <a:rPr lang="en-US" sz="1600" b="0" dirty="0">
                          <a:latin typeface="Arial" panose="020B0604020202020204" pitchFamily="34" charset="0"/>
                          <a:ea typeface="Calibri"/>
                          <a:cs typeface="Arial" panose="020B0604020202020204" pitchFamily="34" charset="0"/>
                        </a:rPr>
                        <a:t>30 m</a:t>
                      </a:r>
                      <a:r>
                        <a:rPr lang="en-US" sz="1600" b="0" baseline="30000" dirty="0">
                          <a:latin typeface="Arial" panose="020B0604020202020204" pitchFamily="34" charset="0"/>
                          <a:ea typeface="Calibri"/>
                          <a:cs typeface="Arial" panose="020B0604020202020204" pitchFamily="34" charset="0"/>
                        </a:rPr>
                        <a:t>3</a:t>
                      </a:r>
                      <a:r>
                        <a:rPr lang="en-US" sz="1600" b="0" dirty="0">
                          <a:latin typeface="Arial" panose="020B0604020202020204" pitchFamily="34" charset="0"/>
                          <a:ea typeface="Calibri"/>
                          <a:cs typeface="Arial" panose="020B0604020202020204" pitchFamily="34" charset="0"/>
                        </a:rPr>
                        <a:t>/ha/</a:t>
                      </a:r>
                      <a:r>
                        <a:rPr lang="en-US" sz="1600" b="0" dirty="0" err="1">
                          <a:latin typeface="Arial" panose="020B0604020202020204" pitchFamily="34" charset="0"/>
                          <a:ea typeface="Calibri"/>
                          <a:cs typeface="Arial" panose="020B0604020202020204" pitchFamily="34" charset="0"/>
                        </a:rPr>
                        <a:t>vụ</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bã</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thải</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bể</a:t>
                      </a:r>
                      <a:r>
                        <a:rPr lang="en-US" sz="1600" b="0" dirty="0">
                          <a:latin typeface="Arial" panose="020B0604020202020204" pitchFamily="34" charset="0"/>
                          <a:ea typeface="Calibri"/>
                          <a:cs typeface="Arial" panose="020B0604020202020204" pitchFamily="34" charset="0"/>
                        </a:rPr>
                        <a:t> KSH , 24%DM</a:t>
                      </a:r>
                    </a:p>
                  </a:txBody>
                  <a:tcPr marL="51435" marR="51435" marT="0" marB="0"/>
                </a:tc>
                <a:tc>
                  <a:txBody>
                    <a:bodyPr/>
                    <a:lstStyle/>
                    <a:p>
                      <a:pPr algn="ctr">
                        <a:lnSpc>
                          <a:spcPct val="115000"/>
                        </a:lnSpc>
                        <a:spcAft>
                          <a:spcPts val="0"/>
                        </a:spcAft>
                      </a:pPr>
                      <a:r>
                        <a:rPr lang="en-US" sz="1600" b="0">
                          <a:latin typeface="Arial" panose="020B0604020202020204" pitchFamily="34" charset="0"/>
                          <a:ea typeface="Calibri"/>
                          <a:cs typeface="Arial" panose="020B0604020202020204" pitchFamily="34" charset="0"/>
                        </a:rPr>
                        <a:t>33,65</a:t>
                      </a:r>
                    </a:p>
                  </a:txBody>
                  <a:tcPr marL="51435" marR="51435" marT="0" marB="0"/>
                </a:tc>
                <a:tc>
                  <a:txBody>
                    <a:bodyPr/>
                    <a:lstStyle/>
                    <a:p>
                      <a:pPr algn="ctr">
                        <a:lnSpc>
                          <a:spcPct val="115000"/>
                        </a:lnSpc>
                        <a:spcAft>
                          <a:spcPts val="0"/>
                        </a:spcAft>
                      </a:pPr>
                      <a:r>
                        <a:rPr lang="en-US" sz="1600" b="0" dirty="0">
                          <a:latin typeface="Arial" panose="020B0604020202020204" pitchFamily="34" charset="0"/>
                          <a:ea typeface="Calibri"/>
                          <a:cs typeface="Arial" panose="020B0604020202020204" pitchFamily="34" charset="0"/>
                        </a:rPr>
                        <a:t>17,4</a:t>
                      </a:r>
                    </a:p>
                  </a:txBody>
                  <a:tcPr marL="51435" marR="51435" marT="0" marB="0"/>
                </a:tc>
                <a:tc>
                  <a:txBody>
                    <a:bodyPr/>
                    <a:lstStyle/>
                    <a:p>
                      <a:pPr marR="39370">
                        <a:lnSpc>
                          <a:spcPct val="115000"/>
                        </a:lnSpc>
                        <a:spcBef>
                          <a:spcPts val="1480"/>
                        </a:spcBef>
                        <a:spcAft>
                          <a:spcPts val="1000"/>
                        </a:spcAft>
                      </a:pPr>
                      <a:r>
                        <a:rPr lang="en-US" sz="1600" b="0" dirty="0">
                          <a:solidFill>
                            <a:srgbClr val="000000"/>
                          </a:solidFill>
                          <a:latin typeface="Arial" panose="020B0604020202020204" pitchFamily="34" charset="0"/>
                          <a:ea typeface="Calibri"/>
                          <a:cs typeface="Arial" panose="020B0604020202020204" pitchFamily="34" charset="0"/>
                        </a:rPr>
                        <a:t>Zhang </a:t>
                      </a:r>
                      <a:r>
                        <a:rPr lang="en-US" sz="1600" b="0" dirty="0" err="1">
                          <a:solidFill>
                            <a:srgbClr val="000000"/>
                          </a:solidFill>
                          <a:latin typeface="Arial" panose="020B0604020202020204" pitchFamily="34" charset="0"/>
                          <a:ea typeface="Calibri"/>
                          <a:cs typeface="Arial" panose="020B0604020202020204" pitchFamily="34" charset="0"/>
                        </a:rPr>
                        <a:t>Mi</a:t>
                      </a:r>
                      <a:r>
                        <a:rPr lang="en-US" sz="1600" b="0" baseline="0" dirty="0">
                          <a:solidFill>
                            <a:srgbClr val="000000"/>
                          </a:solidFill>
                          <a:latin typeface="Arial" panose="020B0604020202020204" pitchFamily="34" charset="0"/>
                          <a:ea typeface="Calibri"/>
                          <a:cs typeface="Arial" panose="020B0604020202020204" pitchFamily="34" charset="0"/>
                        </a:rPr>
                        <a:t> </a:t>
                      </a:r>
                      <a:r>
                        <a:rPr lang="en-US" sz="1600" b="0" baseline="0" dirty="0" err="1">
                          <a:solidFill>
                            <a:srgbClr val="000000"/>
                          </a:solidFill>
                          <a:latin typeface="Arial" panose="020B0604020202020204" pitchFamily="34" charset="0"/>
                          <a:ea typeface="Calibri"/>
                          <a:cs typeface="Arial" panose="020B0604020202020204" pitchFamily="34" charset="0"/>
                        </a:rPr>
                        <a:t>và</a:t>
                      </a:r>
                      <a:r>
                        <a:rPr lang="en-US" sz="1600" b="0" baseline="0" dirty="0">
                          <a:solidFill>
                            <a:srgbClr val="000000"/>
                          </a:solidFill>
                          <a:latin typeface="Arial" panose="020B0604020202020204" pitchFamily="34" charset="0"/>
                          <a:ea typeface="Calibri"/>
                          <a:cs typeface="Arial" panose="020B0604020202020204" pitchFamily="34" charset="0"/>
                        </a:rPr>
                        <a:t> </a:t>
                      </a:r>
                      <a:r>
                        <a:rPr lang="en-US" sz="1600" b="0" dirty="0" err="1">
                          <a:solidFill>
                            <a:srgbClr val="000000"/>
                          </a:solidFill>
                          <a:latin typeface="Arial" panose="020B0604020202020204" pitchFamily="34" charset="0"/>
                          <a:ea typeface="Calibri"/>
                          <a:cs typeface="Arial" panose="020B0604020202020204" pitchFamily="34" charset="0"/>
                        </a:rPr>
                        <a:t>ctv</a:t>
                      </a:r>
                      <a:r>
                        <a:rPr lang="en-US" sz="1600" b="0" dirty="0">
                          <a:solidFill>
                            <a:srgbClr val="000000"/>
                          </a:solidFill>
                          <a:latin typeface="Arial" panose="020B0604020202020204" pitchFamily="34" charset="0"/>
                          <a:ea typeface="Calibri"/>
                          <a:cs typeface="Arial" panose="020B0604020202020204" pitchFamily="34" charset="0"/>
                        </a:rPr>
                        <a:t>, 2006,</a:t>
                      </a:r>
                      <a:endParaRPr lang="en-US" sz="1600" b="0" dirty="0">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xmlns="" val="10004"/>
                  </a:ext>
                </a:extLst>
              </a:tr>
              <a:tr h="404545">
                <a:tc>
                  <a:txBody>
                    <a:bodyPr/>
                    <a:lstStyle/>
                    <a:p>
                      <a:pPr>
                        <a:lnSpc>
                          <a:spcPct val="115000"/>
                        </a:lnSpc>
                        <a:spcAft>
                          <a:spcPts val="0"/>
                        </a:spcAft>
                      </a:pPr>
                      <a:r>
                        <a:rPr lang="en-US" sz="1600" b="0" dirty="0" err="1">
                          <a:latin typeface="Arial" panose="020B0604020202020204" pitchFamily="34" charset="0"/>
                          <a:ea typeface="Calibri"/>
                          <a:cs typeface="Arial" panose="020B0604020202020204" pitchFamily="34" charset="0"/>
                        </a:rPr>
                        <a:t>Xúp</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lơ</a:t>
                      </a:r>
                      <a:r>
                        <a:rPr lang="en-US" sz="1600" b="0" dirty="0">
                          <a:latin typeface="Arial" panose="020B0604020202020204" pitchFamily="34" charset="0"/>
                          <a:ea typeface="Calibri"/>
                          <a:cs typeface="Arial" panose="020B0604020202020204" pitchFamily="34" charset="0"/>
                        </a:rPr>
                        <a:t>,</a:t>
                      </a:r>
                      <a:r>
                        <a:rPr lang="en-US" sz="1600" b="0" baseline="0" dirty="0">
                          <a:latin typeface="Arial" panose="020B0604020202020204" pitchFamily="34" charset="0"/>
                          <a:ea typeface="Calibri"/>
                          <a:cs typeface="Arial" panose="020B0604020202020204" pitchFamily="34" charset="0"/>
                        </a:rPr>
                        <a:t> India</a:t>
                      </a:r>
                      <a:endParaRPr lang="en-US" sz="1600" b="0" dirty="0">
                        <a:latin typeface="Arial" panose="020B0604020202020204" pitchFamily="34" charset="0"/>
                        <a:ea typeface="Calibri"/>
                        <a:cs typeface="Arial" panose="020B0604020202020204" pitchFamily="34" charset="0"/>
                      </a:endParaRPr>
                    </a:p>
                  </a:txBody>
                  <a:tcPr marL="51435" marR="51435" marT="0" marB="0"/>
                </a:tc>
                <a:tc>
                  <a:txBody>
                    <a:bodyPr/>
                    <a:lstStyle/>
                    <a:p>
                      <a:pPr>
                        <a:lnSpc>
                          <a:spcPct val="115000"/>
                        </a:lnSpc>
                        <a:spcAft>
                          <a:spcPts val="0"/>
                        </a:spcAft>
                      </a:pPr>
                      <a:r>
                        <a:rPr lang="en-US" sz="1600" b="0" dirty="0" err="1">
                          <a:latin typeface="Arial" panose="020B0604020202020204" pitchFamily="34" charset="0"/>
                          <a:ea typeface="Calibri"/>
                          <a:cs typeface="Arial" panose="020B0604020202020204" pitchFamily="34" charset="0"/>
                        </a:rPr>
                        <a:t>Bã</a:t>
                      </a:r>
                      <a:r>
                        <a:rPr lang="en-US" sz="1600" b="0" baseline="0" dirty="0">
                          <a:latin typeface="Arial" panose="020B0604020202020204" pitchFamily="34" charset="0"/>
                          <a:ea typeface="Calibri"/>
                          <a:cs typeface="Arial" panose="020B0604020202020204" pitchFamily="34" charset="0"/>
                        </a:rPr>
                        <a:t> </a:t>
                      </a:r>
                      <a:r>
                        <a:rPr lang="en-US" sz="1600" b="0" baseline="0" dirty="0" err="1">
                          <a:latin typeface="Arial" panose="020B0604020202020204" pitchFamily="34" charset="0"/>
                          <a:ea typeface="Calibri"/>
                          <a:cs typeface="Arial" panose="020B0604020202020204" pitchFamily="34" charset="0"/>
                        </a:rPr>
                        <a:t>thải</a:t>
                      </a:r>
                      <a:r>
                        <a:rPr lang="en-US" sz="1600" b="0" dirty="0">
                          <a:latin typeface="Arial" panose="020B0604020202020204" pitchFamily="34" charset="0"/>
                          <a:ea typeface="Calibri"/>
                          <a:cs typeface="Arial" panose="020B0604020202020204" pitchFamily="34" charset="0"/>
                        </a:rPr>
                        <a:t> 2,7 m</a:t>
                      </a:r>
                      <a:r>
                        <a:rPr lang="en-US" sz="1600" b="0" baseline="30000" dirty="0">
                          <a:latin typeface="Arial" panose="020B0604020202020204" pitchFamily="34" charset="0"/>
                          <a:ea typeface="Calibri"/>
                          <a:cs typeface="Arial" panose="020B0604020202020204" pitchFamily="34" charset="0"/>
                        </a:rPr>
                        <a:t>3</a:t>
                      </a:r>
                      <a:r>
                        <a:rPr lang="en-US" sz="1600" b="0" dirty="0">
                          <a:latin typeface="Arial" panose="020B0604020202020204" pitchFamily="34" charset="0"/>
                          <a:ea typeface="Calibri"/>
                          <a:cs typeface="Arial" panose="020B0604020202020204" pitchFamily="34" charset="0"/>
                        </a:rPr>
                        <a:t>/ha/</a:t>
                      </a:r>
                      <a:r>
                        <a:rPr lang="en-US" sz="1600" b="0" dirty="0" err="1">
                          <a:latin typeface="Arial" panose="020B0604020202020204" pitchFamily="34" charset="0"/>
                          <a:ea typeface="Calibri"/>
                          <a:cs typeface="Arial" panose="020B0604020202020204" pitchFamily="34" charset="0"/>
                        </a:rPr>
                        <a:t>vụ</a:t>
                      </a:r>
                      <a:r>
                        <a:rPr lang="en-US" sz="1600" b="0" dirty="0">
                          <a:latin typeface="Arial" panose="020B0604020202020204" pitchFamily="34" charset="0"/>
                          <a:ea typeface="Calibri"/>
                          <a:cs typeface="Arial" panose="020B0604020202020204" pitchFamily="34" charset="0"/>
                        </a:rPr>
                        <a:t> </a:t>
                      </a:r>
                    </a:p>
                  </a:txBody>
                  <a:tcPr marL="51435" marR="51435" marT="0" marB="0"/>
                </a:tc>
                <a:tc>
                  <a:txBody>
                    <a:bodyPr/>
                    <a:lstStyle/>
                    <a:p>
                      <a:pPr algn="ctr">
                        <a:lnSpc>
                          <a:spcPct val="115000"/>
                        </a:lnSpc>
                        <a:spcAft>
                          <a:spcPts val="0"/>
                        </a:spcAft>
                      </a:pPr>
                      <a:r>
                        <a:rPr lang="en-US" sz="1600" b="0">
                          <a:latin typeface="Arial" panose="020B0604020202020204" pitchFamily="34" charset="0"/>
                          <a:ea typeface="Calibri"/>
                          <a:cs typeface="Arial" panose="020B0604020202020204" pitchFamily="34" charset="0"/>
                        </a:rPr>
                        <a:t>5,60</a:t>
                      </a:r>
                    </a:p>
                  </a:txBody>
                  <a:tcPr marL="51435" marR="51435" marT="0" marB="0"/>
                </a:tc>
                <a:tc>
                  <a:txBody>
                    <a:bodyPr/>
                    <a:lstStyle/>
                    <a:p>
                      <a:pPr algn="ctr">
                        <a:lnSpc>
                          <a:spcPct val="115000"/>
                        </a:lnSpc>
                        <a:spcAft>
                          <a:spcPts val="0"/>
                        </a:spcAft>
                      </a:pPr>
                      <a:r>
                        <a:rPr lang="en-US" sz="1600" b="0" dirty="0">
                          <a:latin typeface="Arial" panose="020B0604020202020204" pitchFamily="34" charset="0"/>
                          <a:ea typeface="Calibri"/>
                          <a:cs typeface="Arial" panose="020B0604020202020204" pitchFamily="34" charset="0"/>
                        </a:rPr>
                        <a:t>21,7</a:t>
                      </a:r>
                    </a:p>
                  </a:txBody>
                  <a:tcPr marL="51435" marR="51435" marT="0" marB="0"/>
                </a:tc>
                <a:tc>
                  <a:txBody>
                    <a:bodyPr/>
                    <a:lstStyle/>
                    <a:p>
                      <a:pPr>
                        <a:lnSpc>
                          <a:spcPct val="115000"/>
                        </a:lnSpc>
                        <a:spcAft>
                          <a:spcPts val="0"/>
                        </a:spcAft>
                      </a:pPr>
                      <a:r>
                        <a:rPr lang="en-US" sz="1600" b="0" dirty="0" err="1">
                          <a:latin typeface="Arial" panose="020B0604020202020204" pitchFamily="34" charset="0"/>
                          <a:ea typeface="Calibri"/>
                          <a:cs typeface="Arial" panose="020B0604020202020204" pitchFamily="34" charset="0"/>
                        </a:rPr>
                        <a:t>Gurung</a:t>
                      </a:r>
                      <a:r>
                        <a:rPr lang="en-US" sz="1600" b="0" dirty="0">
                          <a:latin typeface="Arial" panose="020B0604020202020204" pitchFamily="34" charset="0"/>
                          <a:ea typeface="Calibri"/>
                          <a:cs typeface="Arial" panose="020B0604020202020204" pitchFamily="34" charset="0"/>
                        </a:rPr>
                        <a:t>, 1997</a:t>
                      </a:r>
                    </a:p>
                  </a:txBody>
                  <a:tcPr marL="51435" marR="51435" marT="0" marB="0"/>
                </a:tc>
                <a:extLst>
                  <a:ext uri="{0D108BD9-81ED-4DB2-BD59-A6C34878D82A}">
                    <a16:rowId xmlns:a16="http://schemas.microsoft.com/office/drawing/2014/main" xmlns="" val="10005"/>
                  </a:ext>
                </a:extLst>
              </a:tr>
              <a:tr h="404545">
                <a:tc>
                  <a:txBody>
                    <a:bodyPr/>
                    <a:lstStyle/>
                    <a:p>
                      <a:pPr>
                        <a:lnSpc>
                          <a:spcPct val="115000"/>
                        </a:lnSpc>
                        <a:spcAft>
                          <a:spcPts val="0"/>
                        </a:spcAft>
                      </a:pPr>
                      <a:r>
                        <a:rPr lang="en-US" sz="1600" b="0" dirty="0" err="1">
                          <a:latin typeface="Arial" panose="020B0604020202020204" pitchFamily="34" charset="0"/>
                          <a:ea typeface="Calibri"/>
                          <a:cs typeface="Arial" panose="020B0604020202020204" pitchFamily="34" charset="0"/>
                        </a:rPr>
                        <a:t>Cải</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xanh</a:t>
                      </a:r>
                      <a:r>
                        <a:rPr lang="en-US" sz="1600" b="0" baseline="30000" dirty="0">
                          <a:latin typeface="Arial" panose="020B0604020202020204" pitchFamily="34" charset="0"/>
                          <a:ea typeface="Calibri"/>
                          <a:cs typeface="Arial" panose="020B0604020202020204" pitchFamily="34" charset="0"/>
                        </a:rPr>
                        <a:t>,</a:t>
                      </a:r>
                      <a:r>
                        <a:rPr lang="en-US" sz="1600" b="0" baseline="0" dirty="0">
                          <a:latin typeface="Arial" panose="020B0604020202020204" pitchFamily="34" charset="0"/>
                          <a:ea typeface="Calibri"/>
                          <a:cs typeface="Arial" panose="020B0604020202020204" pitchFamily="34" charset="0"/>
                        </a:rPr>
                        <a:t> Vietnam</a:t>
                      </a:r>
                      <a:endParaRPr lang="en-US" sz="1600" b="0" dirty="0">
                        <a:latin typeface="Arial" panose="020B0604020202020204" pitchFamily="34" charset="0"/>
                        <a:ea typeface="Calibri"/>
                        <a:cs typeface="Arial" panose="020B0604020202020204" pitchFamily="34" charset="0"/>
                      </a:endParaRPr>
                    </a:p>
                  </a:txBody>
                  <a:tcPr marL="51435" marR="51435" marT="0" marB="0"/>
                </a:tc>
                <a:tc>
                  <a:txBody>
                    <a:bodyPr/>
                    <a:lstStyle/>
                    <a:p>
                      <a:pPr>
                        <a:lnSpc>
                          <a:spcPct val="115000"/>
                        </a:lnSpc>
                        <a:spcAft>
                          <a:spcPts val="0"/>
                        </a:spcAft>
                      </a:pPr>
                      <a:r>
                        <a:rPr lang="en-US" sz="1600" b="0" dirty="0">
                          <a:latin typeface="Arial" panose="020B0604020202020204" pitchFamily="34" charset="0"/>
                          <a:ea typeface="Calibri"/>
                          <a:cs typeface="Arial" panose="020B0604020202020204" pitchFamily="34" charset="0"/>
                        </a:rPr>
                        <a:t>100 m</a:t>
                      </a:r>
                      <a:r>
                        <a:rPr lang="en-US" sz="1600" b="0" baseline="30000" dirty="0">
                          <a:latin typeface="Arial" panose="020B0604020202020204" pitchFamily="34" charset="0"/>
                          <a:ea typeface="Calibri"/>
                          <a:cs typeface="Arial" panose="020B0604020202020204" pitchFamily="34" charset="0"/>
                        </a:rPr>
                        <a:t>3</a:t>
                      </a:r>
                      <a:r>
                        <a:rPr lang="en-US" sz="1600" b="0" dirty="0">
                          <a:latin typeface="Arial" panose="020B0604020202020204" pitchFamily="34" charset="0"/>
                          <a:ea typeface="Calibri"/>
                          <a:cs typeface="Arial" panose="020B0604020202020204" pitchFamily="34" charset="0"/>
                        </a:rPr>
                        <a:t>/ha/ (</a:t>
                      </a:r>
                      <a:r>
                        <a:rPr lang="en-US" sz="1600" b="0" dirty="0" err="1">
                          <a:latin typeface="Arial" panose="020B0604020202020204" pitchFamily="34" charset="0"/>
                          <a:ea typeface="Calibri"/>
                          <a:cs typeface="Arial" panose="020B0604020202020204" pitchFamily="34" charset="0"/>
                        </a:rPr>
                        <a:t>nước</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xả</a:t>
                      </a:r>
                      <a:r>
                        <a:rPr lang="en-US" sz="1600" b="0" dirty="0">
                          <a:latin typeface="Arial" panose="020B0604020202020204" pitchFamily="34" charset="0"/>
                          <a:ea typeface="Calibri"/>
                          <a:cs typeface="Arial" panose="020B0604020202020204" pitchFamily="34" charset="0"/>
                        </a:rPr>
                        <a:t> - KSH) + 20t </a:t>
                      </a:r>
                      <a:r>
                        <a:rPr lang="en-US" sz="1600" b="0" dirty="0" err="1">
                          <a:latin typeface="Arial" panose="020B0604020202020204" pitchFamily="34" charset="0"/>
                          <a:ea typeface="Calibri"/>
                          <a:cs typeface="Arial" panose="020B0604020202020204" pitchFamily="34" charset="0"/>
                        </a:rPr>
                        <a:t>phân</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chuồng</a:t>
                      </a:r>
                      <a:r>
                        <a:rPr lang="en-US" sz="1600" b="0" dirty="0">
                          <a:latin typeface="Arial" panose="020B0604020202020204" pitchFamily="34" charset="0"/>
                          <a:ea typeface="Calibri"/>
                          <a:cs typeface="Arial" panose="020B0604020202020204" pitchFamily="34" charset="0"/>
                        </a:rPr>
                        <a:t>,  NPK 36-50 -40 kg  </a:t>
                      </a:r>
                    </a:p>
                  </a:txBody>
                  <a:tcPr marL="51435" marR="51435" marT="0" marB="0"/>
                </a:tc>
                <a:tc>
                  <a:txBody>
                    <a:bodyPr/>
                    <a:lstStyle/>
                    <a:p>
                      <a:pPr algn="ctr">
                        <a:lnSpc>
                          <a:spcPct val="115000"/>
                        </a:lnSpc>
                        <a:spcAft>
                          <a:spcPts val="0"/>
                        </a:spcAft>
                      </a:pPr>
                      <a:r>
                        <a:rPr lang="en-US" sz="1600" b="0" dirty="0">
                          <a:latin typeface="Arial" panose="020B0604020202020204" pitchFamily="34" charset="0"/>
                          <a:ea typeface="Calibri"/>
                          <a:cs typeface="Arial" panose="020B0604020202020204" pitchFamily="34" charset="0"/>
                        </a:rPr>
                        <a:t>-</a:t>
                      </a:r>
                    </a:p>
                  </a:txBody>
                  <a:tcPr marL="51435" marR="51435" marT="0" marB="0"/>
                </a:tc>
                <a:tc>
                  <a:txBody>
                    <a:bodyPr/>
                    <a:lstStyle/>
                    <a:p>
                      <a:pPr algn="ctr">
                        <a:lnSpc>
                          <a:spcPct val="115000"/>
                        </a:lnSpc>
                        <a:spcAft>
                          <a:spcPts val="0"/>
                        </a:spcAft>
                      </a:pPr>
                      <a:r>
                        <a:rPr lang="en-US" sz="1600" b="0" dirty="0">
                          <a:latin typeface="Arial" panose="020B0604020202020204" pitchFamily="34" charset="0"/>
                          <a:ea typeface="Calibri"/>
                          <a:cs typeface="Arial" panose="020B0604020202020204" pitchFamily="34" charset="0"/>
                        </a:rPr>
                        <a:t>30,0</a:t>
                      </a:r>
                    </a:p>
                  </a:txBody>
                  <a:tcPr marL="51435" marR="51435" marT="0" marB="0"/>
                </a:tc>
                <a:tc>
                  <a:txBody>
                    <a:bodyPr/>
                    <a:lstStyle/>
                    <a:p>
                      <a:pPr>
                        <a:lnSpc>
                          <a:spcPct val="115000"/>
                        </a:lnSpc>
                        <a:spcAft>
                          <a:spcPts val="0"/>
                        </a:spcAft>
                      </a:pPr>
                      <a:r>
                        <a:rPr lang="en-US" sz="1600" b="0" dirty="0" err="1">
                          <a:latin typeface="Arial" panose="020B0604020202020204" pitchFamily="34" charset="0"/>
                          <a:ea typeface="Calibri"/>
                          <a:cs typeface="Arial" panose="020B0604020202020204" pitchFamily="34" charset="0"/>
                        </a:rPr>
                        <a:t>Cục</a:t>
                      </a:r>
                      <a:r>
                        <a:rPr lang="en-US" sz="1600" b="0" dirty="0">
                          <a:latin typeface="Arial" panose="020B0604020202020204" pitchFamily="34" charset="0"/>
                          <a:ea typeface="Calibri"/>
                          <a:cs typeface="Arial" panose="020B0604020202020204" pitchFamily="34" charset="0"/>
                        </a:rPr>
                        <a:t> CN, SNV, 2011</a:t>
                      </a:r>
                    </a:p>
                  </a:txBody>
                  <a:tcPr marL="51435" marR="51435" marT="0" marB="0"/>
                </a:tc>
                <a:extLst>
                  <a:ext uri="{0D108BD9-81ED-4DB2-BD59-A6C34878D82A}">
                    <a16:rowId xmlns:a16="http://schemas.microsoft.com/office/drawing/2014/main" xmlns="" val="10006"/>
                  </a:ext>
                </a:extLst>
              </a:tr>
            </a:tbl>
          </a:graphicData>
        </a:graphic>
      </p:graphicFrame>
      <p:sp>
        <p:nvSpPr>
          <p:cNvPr id="3" name="Title 2"/>
          <p:cNvSpPr>
            <a:spLocks noGrp="1"/>
          </p:cNvSpPr>
          <p:nvPr>
            <p:ph type="title"/>
          </p:nvPr>
        </p:nvSpPr>
        <p:spPr>
          <a:xfrm>
            <a:off x="373487" y="258787"/>
            <a:ext cx="8435662" cy="629855"/>
          </a:xfrm>
        </p:spPr>
        <p:txBody>
          <a:bodyPr>
            <a:normAutofit/>
          </a:bodyPr>
          <a:lstStyle/>
          <a:p>
            <a:r>
              <a:rPr lang="en-US" sz="3200" b="1" dirty="0" err="1">
                <a:solidFill>
                  <a:srgbClr val="002060"/>
                </a:solidFill>
              </a:rPr>
              <a:t>Hiệu</a:t>
            </a:r>
            <a:r>
              <a:rPr lang="en-US" sz="3200" b="1" dirty="0">
                <a:solidFill>
                  <a:srgbClr val="002060"/>
                </a:solidFill>
              </a:rPr>
              <a:t> </a:t>
            </a:r>
            <a:r>
              <a:rPr lang="en-US" sz="3200" b="1" dirty="0" err="1">
                <a:solidFill>
                  <a:srgbClr val="002060"/>
                </a:solidFill>
              </a:rPr>
              <a:t>quả</a:t>
            </a:r>
            <a:r>
              <a:rPr lang="en-US" sz="3200" b="1" dirty="0">
                <a:solidFill>
                  <a:srgbClr val="002060"/>
                </a:solidFill>
              </a:rPr>
              <a:t> </a:t>
            </a:r>
            <a:r>
              <a:rPr lang="en-US" sz="3200" b="1" dirty="0" err="1">
                <a:solidFill>
                  <a:srgbClr val="002060"/>
                </a:solidFill>
              </a:rPr>
              <a:t>sử</a:t>
            </a:r>
            <a:r>
              <a:rPr lang="en-US" sz="3200" b="1" dirty="0">
                <a:solidFill>
                  <a:srgbClr val="002060"/>
                </a:solidFill>
              </a:rPr>
              <a:t> </a:t>
            </a:r>
            <a:r>
              <a:rPr lang="en-US" sz="3200" b="1" dirty="0" err="1">
                <a:solidFill>
                  <a:srgbClr val="002060"/>
                </a:solidFill>
              </a:rPr>
              <a:t>dụng</a:t>
            </a:r>
            <a:r>
              <a:rPr lang="en-US" sz="3200" b="1" dirty="0">
                <a:solidFill>
                  <a:srgbClr val="002060"/>
                </a:solidFill>
              </a:rPr>
              <a:t> </a:t>
            </a:r>
            <a:r>
              <a:rPr lang="en-US" sz="3200" b="1" dirty="0" err="1">
                <a:solidFill>
                  <a:srgbClr val="002060"/>
                </a:solidFill>
              </a:rPr>
              <a:t>nước</a:t>
            </a:r>
            <a:r>
              <a:rPr lang="en-US" sz="3200" b="1" dirty="0">
                <a:solidFill>
                  <a:srgbClr val="002060"/>
                </a:solidFill>
              </a:rPr>
              <a:t> </a:t>
            </a:r>
            <a:r>
              <a:rPr lang="en-US" sz="3200" b="1" dirty="0" err="1">
                <a:solidFill>
                  <a:srgbClr val="002060"/>
                </a:solidFill>
              </a:rPr>
              <a:t>thải</a:t>
            </a:r>
            <a:r>
              <a:rPr lang="en-US" sz="3200" b="1" dirty="0">
                <a:solidFill>
                  <a:srgbClr val="002060"/>
                </a:solidFill>
              </a:rPr>
              <a:t> biogas </a:t>
            </a:r>
            <a:r>
              <a:rPr lang="en-US" sz="3200" b="1" dirty="0" err="1">
                <a:solidFill>
                  <a:srgbClr val="002060"/>
                </a:solidFill>
              </a:rPr>
              <a:t>cho</a:t>
            </a:r>
            <a:r>
              <a:rPr lang="en-US" sz="3200" b="1" dirty="0">
                <a:solidFill>
                  <a:srgbClr val="002060"/>
                </a:solidFill>
              </a:rPr>
              <a:t> </a:t>
            </a:r>
            <a:r>
              <a:rPr lang="en-US" sz="3200" b="1" dirty="0" err="1">
                <a:solidFill>
                  <a:srgbClr val="002060"/>
                </a:solidFill>
              </a:rPr>
              <a:t>rau</a:t>
            </a:r>
            <a:r>
              <a:rPr lang="en-US" sz="3200" b="1" dirty="0">
                <a:solidFill>
                  <a:srgbClr val="002060"/>
                </a:solidFill>
              </a:rPr>
              <a:t> </a:t>
            </a:r>
            <a:r>
              <a:rPr lang="en-US" sz="3200" b="1" dirty="0" err="1">
                <a:solidFill>
                  <a:srgbClr val="002060"/>
                </a:solidFill>
              </a:rPr>
              <a:t>màu</a:t>
            </a:r>
            <a:endParaRPr lang="vi-VN" sz="3200" dirty="0"/>
          </a:p>
        </p:txBody>
      </p:sp>
    </p:spTree>
    <p:extLst>
      <p:ext uri="{BB962C8B-B14F-4D97-AF65-F5344CB8AC3E}">
        <p14:creationId xmlns:p14="http://schemas.microsoft.com/office/powerpoint/2010/main" val="2730418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138" y="313923"/>
            <a:ext cx="8570890" cy="685800"/>
          </a:xfrm>
        </p:spPr>
        <p:txBody>
          <a:bodyPr>
            <a:noAutofit/>
          </a:bodyPr>
          <a:lstStyle/>
          <a:p>
            <a:r>
              <a:rPr lang="en-US" sz="2400" b="1" dirty="0" err="1">
                <a:solidFill>
                  <a:srgbClr val="0070C0"/>
                </a:solidFill>
                <a:latin typeface="Arial" panose="020B0604020202020204" pitchFamily="34" charset="0"/>
                <a:cs typeface="Arial" panose="020B0604020202020204" pitchFamily="34" charset="0"/>
              </a:rPr>
              <a:t>Hiệu</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quả</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sử</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dụng</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chất</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thải</a:t>
            </a:r>
            <a:r>
              <a:rPr lang="en-US" sz="2400" b="1" dirty="0">
                <a:solidFill>
                  <a:srgbClr val="0070C0"/>
                </a:solidFill>
                <a:latin typeface="Arial" panose="020B0604020202020204" pitchFamily="34" charset="0"/>
                <a:cs typeface="Arial" panose="020B0604020202020204" pitchFamily="34" charset="0"/>
              </a:rPr>
              <a:t> chăn nuôi </a:t>
            </a:r>
            <a:r>
              <a:rPr lang="en-US" sz="2400" b="1" dirty="0" err="1">
                <a:solidFill>
                  <a:srgbClr val="0070C0"/>
                </a:solidFill>
                <a:latin typeface="Arial" panose="020B0604020202020204" pitchFamily="34" charset="0"/>
                <a:cs typeface="Arial" panose="020B0604020202020204" pitchFamily="34" charset="0"/>
              </a:rPr>
              <a:t>lỏng</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cho</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cây</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ăn</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quả</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và</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cây</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công</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nghiệp</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tại</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Ấn</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độ</a:t>
            </a:r>
            <a:endParaRPr lang="en-US" sz="2400" dirty="0">
              <a:solidFill>
                <a:srgbClr val="0070C0"/>
              </a:solidFill>
              <a:latin typeface="Arial" panose="020B0604020202020204" pitchFamily="34" charset="0"/>
              <a:cs typeface="Arial" panose="020B06040202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20718967"/>
              </p:ext>
            </p:extLst>
          </p:nvPr>
        </p:nvGraphicFramePr>
        <p:xfrm>
          <a:off x="379926" y="1363416"/>
          <a:ext cx="8538692" cy="3327448"/>
        </p:xfrm>
        <a:graphic>
          <a:graphicData uri="http://schemas.openxmlformats.org/drawingml/2006/table">
            <a:tbl>
              <a:tblPr firstRow="1" bandRow="1">
                <a:tableStyleId>{7DF18680-E054-41AD-8BC1-D1AEF772440D}</a:tableStyleId>
              </a:tblPr>
              <a:tblGrid>
                <a:gridCol w="1075387">
                  <a:extLst>
                    <a:ext uri="{9D8B030D-6E8A-4147-A177-3AD203B41FA5}">
                      <a16:colId xmlns:a16="http://schemas.microsoft.com/office/drawing/2014/main" xmlns="" val="20000"/>
                    </a:ext>
                  </a:extLst>
                </a:gridCol>
                <a:gridCol w="2899522">
                  <a:extLst>
                    <a:ext uri="{9D8B030D-6E8A-4147-A177-3AD203B41FA5}">
                      <a16:colId xmlns:a16="http://schemas.microsoft.com/office/drawing/2014/main" xmlns="" val="20001"/>
                    </a:ext>
                  </a:extLst>
                </a:gridCol>
                <a:gridCol w="1148307">
                  <a:extLst>
                    <a:ext uri="{9D8B030D-6E8A-4147-A177-3AD203B41FA5}">
                      <a16:colId xmlns:a16="http://schemas.microsoft.com/office/drawing/2014/main" xmlns="" val="20002"/>
                    </a:ext>
                  </a:extLst>
                </a:gridCol>
                <a:gridCol w="1943288">
                  <a:extLst>
                    <a:ext uri="{9D8B030D-6E8A-4147-A177-3AD203B41FA5}">
                      <a16:colId xmlns:a16="http://schemas.microsoft.com/office/drawing/2014/main" xmlns="" val="20003"/>
                    </a:ext>
                  </a:extLst>
                </a:gridCol>
                <a:gridCol w="1472188">
                  <a:extLst>
                    <a:ext uri="{9D8B030D-6E8A-4147-A177-3AD203B41FA5}">
                      <a16:colId xmlns:a16="http://schemas.microsoft.com/office/drawing/2014/main" xmlns="" val="20004"/>
                    </a:ext>
                  </a:extLst>
                </a:gridCol>
              </a:tblGrid>
              <a:tr h="832962">
                <a:tc>
                  <a:txBody>
                    <a:bodyPr/>
                    <a:lstStyle/>
                    <a:p>
                      <a:pPr algn="ctr">
                        <a:lnSpc>
                          <a:spcPct val="115000"/>
                        </a:lnSpc>
                        <a:spcAft>
                          <a:spcPts val="0"/>
                        </a:spcAft>
                      </a:pPr>
                      <a:r>
                        <a:rPr lang="en-US" sz="1600" b="0" dirty="0" err="1">
                          <a:latin typeface="Arial" panose="020B0604020202020204" pitchFamily="34" charset="0"/>
                          <a:ea typeface="Calibri"/>
                          <a:cs typeface="Arial" panose="020B0604020202020204" pitchFamily="34" charset="0"/>
                        </a:rPr>
                        <a:t>Loại</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cây</a:t>
                      </a:r>
                      <a:r>
                        <a:rPr lang="en-US" sz="1600" b="0" dirty="0">
                          <a:latin typeface="Arial" panose="020B0604020202020204" pitchFamily="34" charset="0"/>
                          <a:ea typeface="Calibri"/>
                          <a:cs typeface="Arial" panose="020B0604020202020204" pitchFamily="34" charset="0"/>
                        </a:rPr>
                        <a:t> </a:t>
                      </a:r>
                    </a:p>
                  </a:txBody>
                  <a:tcPr marL="51435" marR="51435" marT="0" marB="0"/>
                </a:tc>
                <a:tc>
                  <a:txBody>
                    <a:bodyPr/>
                    <a:lstStyle/>
                    <a:p>
                      <a:pPr algn="ctr">
                        <a:lnSpc>
                          <a:spcPct val="115000"/>
                        </a:lnSpc>
                        <a:spcAft>
                          <a:spcPts val="0"/>
                        </a:spcAft>
                      </a:pPr>
                      <a:r>
                        <a:rPr lang="en-US" sz="1600" b="0" dirty="0" err="1">
                          <a:latin typeface="Arial" panose="020B0604020202020204" pitchFamily="34" charset="0"/>
                          <a:ea typeface="Calibri"/>
                          <a:cs typeface="Arial" panose="020B0604020202020204" pitchFamily="34" charset="0"/>
                        </a:rPr>
                        <a:t>Chế</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độ</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bón</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phân</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hữu</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cơ</a:t>
                      </a:r>
                      <a:endParaRPr lang="en-US" sz="1600" b="0" dirty="0">
                        <a:latin typeface="Arial" panose="020B0604020202020204" pitchFamily="34" charset="0"/>
                        <a:ea typeface="Calibri"/>
                        <a:cs typeface="Arial" panose="020B0604020202020204" pitchFamily="34" charset="0"/>
                      </a:endParaRPr>
                    </a:p>
                  </a:txBody>
                  <a:tcPr marL="51435" marR="51435" marT="0" marB="0"/>
                </a:tc>
                <a:tc>
                  <a:txBody>
                    <a:bodyPr/>
                    <a:lstStyle/>
                    <a:p>
                      <a:pPr algn="ctr">
                        <a:lnSpc>
                          <a:spcPct val="115000"/>
                        </a:lnSpc>
                        <a:spcAft>
                          <a:spcPts val="0"/>
                        </a:spcAft>
                      </a:pPr>
                      <a:r>
                        <a:rPr lang="en-US" sz="1600" b="0" dirty="0" err="1">
                          <a:latin typeface="Arial" panose="020B0604020202020204" pitchFamily="34" charset="0"/>
                          <a:ea typeface="Calibri"/>
                          <a:cs typeface="Arial" panose="020B0604020202020204" pitchFamily="34" charset="0"/>
                        </a:rPr>
                        <a:t>Năng</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suất</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tăng</a:t>
                      </a:r>
                      <a:r>
                        <a:rPr lang="en-US" sz="1600" b="0" dirty="0">
                          <a:latin typeface="Arial" panose="020B0604020202020204" pitchFamily="34" charset="0"/>
                          <a:ea typeface="Calibri"/>
                          <a:cs typeface="Arial" panose="020B0604020202020204" pitchFamily="34" charset="0"/>
                        </a:rPr>
                        <a:t>, %</a:t>
                      </a:r>
                    </a:p>
                  </a:txBody>
                  <a:tcPr marL="51435" marR="51435" marT="0" marB="0"/>
                </a:tc>
                <a:tc>
                  <a:txBody>
                    <a:bodyPr/>
                    <a:lstStyle/>
                    <a:p>
                      <a:pPr algn="ctr">
                        <a:lnSpc>
                          <a:spcPct val="115000"/>
                        </a:lnSpc>
                        <a:spcAft>
                          <a:spcPts val="0"/>
                        </a:spcAft>
                      </a:pPr>
                      <a:r>
                        <a:rPr lang="en-US" sz="1600" b="0">
                          <a:latin typeface="Arial" panose="020B0604020202020204" pitchFamily="34" charset="0"/>
                          <a:ea typeface="Calibri"/>
                          <a:cs typeface="Arial" panose="020B0604020202020204" pitchFamily="34" charset="0"/>
                        </a:rPr>
                        <a:t>Hiệu quả kinh tế, kỹ thuật</a:t>
                      </a:r>
                    </a:p>
                  </a:txBody>
                  <a:tcPr marL="51435" marR="51435" marT="0" marB="0"/>
                </a:tc>
                <a:tc>
                  <a:txBody>
                    <a:bodyPr/>
                    <a:lstStyle/>
                    <a:p>
                      <a:pPr algn="ctr">
                        <a:lnSpc>
                          <a:spcPct val="115000"/>
                        </a:lnSpc>
                        <a:spcAft>
                          <a:spcPts val="0"/>
                        </a:spcAft>
                      </a:pPr>
                      <a:r>
                        <a:rPr lang="en-US" sz="1600" b="0" dirty="0" err="1">
                          <a:latin typeface="Arial" panose="020B0604020202020204" pitchFamily="34" charset="0"/>
                          <a:ea typeface="Calibri"/>
                          <a:cs typeface="Arial" panose="020B0604020202020204" pitchFamily="34" charset="0"/>
                        </a:rPr>
                        <a:t>Tác</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giả</a:t>
                      </a:r>
                      <a:endParaRPr lang="en-US" sz="1600" b="0" dirty="0">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xmlns="" val="10000"/>
                  </a:ext>
                </a:extLst>
              </a:tr>
              <a:tr h="408003">
                <a:tc>
                  <a:txBody>
                    <a:bodyPr/>
                    <a:lstStyle/>
                    <a:p>
                      <a:pPr>
                        <a:lnSpc>
                          <a:spcPct val="115000"/>
                        </a:lnSpc>
                        <a:spcAft>
                          <a:spcPts val="0"/>
                        </a:spcAft>
                      </a:pPr>
                      <a:r>
                        <a:rPr lang="en-US" sz="1600" b="0" dirty="0" err="1">
                          <a:latin typeface="Arial" panose="020B0604020202020204" pitchFamily="34" charset="0"/>
                          <a:ea typeface="Calibri"/>
                          <a:cs typeface="Arial" panose="020B0604020202020204" pitchFamily="34" charset="0"/>
                        </a:rPr>
                        <a:t>Chuối</a:t>
                      </a:r>
                      <a:endParaRPr lang="en-US" sz="1600" b="0" dirty="0">
                        <a:latin typeface="Arial" panose="020B0604020202020204" pitchFamily="34" charset="0"/>
                        <a:ea typeface="Calibri"/>
                        <a:cs typeface="Arial" panose="020B0604020202020204" pitchFamily="34" charset="0"/>
                      </a:endParaRPr>
                    </a:p>
                  </a:txBody>
                  <a:tcPr marL="51435" marR="51435" marT="0" marB="0"/>
                </a:tc>
                <a:tc>
                  <a:txBody>
                    <a:bodyPr/>
                    <a:lstStyle/>
                    <a:p>
                      <a:pPr>
                        <a:lnSpc>
                          <a:spcPct val="115000"/>
                        </a:lnSpc>
                        <a:spcAft>
                          <a:spcPts val="0"/>
                        </a:spcAft>
                      </a:pPr>
                      <a:r>
                        <a:rPr lang="en-US" sz="1600" b="0" dirty="0">
                          <a:latin typeface="Arial" panose="020B0604020202020204" pitchFamily="34" charset="0"/>
                          <a:ea typeface="Calibri"/>
                          <a:cs typeface="Arial" panose="020B0604020202020204" pitchFamily="34" charset="0"/>
                        </a:rPr>
                        <a:t>22 m</a:t>
                      </a:r>
                      <a:r>
                        <a:rPr lang="en-US" sz="1600" b="0" baseline="30000" dirty="0">
                          <a:latin typeface="Arial" panose="020B0604020202020204" pitchFamily="34" charset="0"/>
                          <a:ea typeface="Calibri"/>
                          <a:cs typeface="Arial" panose="020B0604020202020204" pitchFamily="34" charset="0"/>
                        </a:rPr>
                        <a:t>3</a:t>
                      </a:r>
                      <a:r>
                        <a:rPr lang="en-US" sz="1600" b="0" dirty="0">
                          <a:latin typeface="Arial" panose="020B0604020202020204" pitchFamily="34" charset="0"/>
                          <a:ea typeface="Calibri"/>
                          <a:cs typeface="Arial" panose="020B0604020202020204" pitchFamily="34" charset="0"/>
                        </a:rPr>
                        <a:t>/ha/</a:t>
                      </a:r>
                      <a:r>
                        <a:rPr lang="en-US" sz="1600" b="0" dirty="0" err="1">
                          <a:latin typeface="Arial" panose="020B0604020202020204" pitchFamily="34" charset="0"/>
                          <a:ea typeface="Calibri"/>
                          <a:cs typeface="Arial" panose="020B0604020202020204" pitchFamily="34" charset="0"/>
                        </a:rPr>
                        <a:t>năm</a:t>
                      </a:r>
                      <a:r>
                        <a:rPr lang="en-US" sz="1600" b="0" dirty="0">
                          <a:latin typeface="Arial" panose="020B0604020202020204" pitchFamily="34" charset="0"/>
                          <a:ea typeface="Calibri"/>
                          <a:cs typeface="Arial" panose="020B0604020202020204" pitchFamily="34" charset="0"/>
                        </a:rPr>
                        <a:t> (20l/</a:t>
                      </a:r>
                      <a:r>
                        <a:rPr lang="en-US" sz="1600" b="0" dirty="0" err="1">
                          <a:latin typeface="Arial" panose="020B0604020202020204" pitchFamily="34" charset="0"/>
                          <a:ea typeface="Calibri"/>
                          <a:cs typeface="Arial" panose="020B0604020202020204" pitchFamily="34" charset="0"/>
                        </a:rPr>
                        <a:t>khóm</a:t>
                      </a:r>
                      <a:r>
                        <a:rPr lang="en-US" sz="1600" b="0" dirty="0">
                          <a:latin typeface="Arial" panose="020B0604020202020204" pitchFamily="34" charset="0"/>
                          <a:ea typeface="Calibri"/>
                          <a:cs typeface="Arial" panose="020B0604020202020204" pitchFamily="34" charset="0"/>
                        </a:rPr>
                        <a:t>)</a:t>
                      </a:r>
                      <a:r>
                        <a:rPr lang="en-US" sz="1600" b="0" baseline="30000" dirty="0">
                          <a:latin typeface="Arial" panose="020B0604020202020204" pitchFamily="34" charset="0"/>
                          <a:ea typeface="Calibri"/>
                          <a:cs typeface="Arial" panose="020B0604020202020204" pitchFamily="34" charset="0"/>
                        </a:rPr>
                        <a:t> </a:t>
                      </a:r>
                      <a:r>
                        <a:rPr lang="en-US" sz="1600" b="0" dirty="0">
                          <a:latin typeface="Arial" panose="020B0604020202020204" pitchFamily="34" charset="0"/>
                          <a:ea typeface="Calibri"/>
                          <a:cs typeface="Arial" panose="020B0604020202020204" pitchFamily="34" charset="0"/>
                        </a:rPr>
                        <a:t> </a:t>
                      </a:r>
                    </a:p>
                  </a:txBody>
                  <a:tcPr marL="51435" marR="51435" marT="0" marB="0"/>
                </a:tc>
                <a:tc>
                  <a:txBody>
                    <a:bodyPr/>
                    <a:lstStyle/>
                    <a:p>
                      <a:pPr algn="ctr">
                        <a:lnSpc>
                          <a:spcPct val="115000"/>
                        </a:lnSpc>
                        <a:spcAft>
                          <a:spcPts val="0"/>
                        </a:spcAft>
                      </a:pPr>
                      <a:r>
                        <a:rPr lang="en-US" sz="1600" b="0" dirty="0">
                          <a:latin typeface="Arial" panose="020B0604020202020204" pitchFamily="34" charset="0"/>
                          <a:ea typeface="Calibri"/>
                          <a:cs typeface="Arial" panose="020B0604020202020204" pitchFamily="34" charset="0"/>
                        </a:rPr>
                        <a:t>4.69 </a:t>
                      </a:r>
                    </a:p>
                  </a:txBody>
                  <a:tcPr marL="51435" marR="51435" marT="0" marB="0"/>
                </a:tc>
                <a:tc>
                  <a:txBody>
                    <a:bodyPr/>
                    <a:lstStyle/>
                    <a:p>
                      <a:pPr algn="just">
                        <a:lnSpc>
                          <a:spcPct val="115000"/>
                        </a:lnSpc>
                        <a:spcAft>
                          <a:spcPts val="0"/>
                        </a:spcAft>
                      </a:pPr>
                      <a:endParaRPr lang="en-US" sz="1600" b="0">
                        <a:latin typeface="Arial" panose="020B0604020202020204" pitchFamily="34" charset="0"/>
                        <a:ea typeface="Calibri"/>
                        <a:cs typeface="Arial" panose="020B0604020202020204" pitchFamily="34" charset="0"/>
                      </a:endParaRPr>
                    </a:p>
                  </a:txBody>
                  <a:tcPr marL="51435" marR="51435" marT="0" marB="0"/>
                </a:tc>
                <a:tc>
                  <a:txBody>
                    <a:bodyPr/>
                    <a:lstStyle/>
                    <a:p>
                      <a:pPr>
                        <a:lnSpc>
                          <a:spcPct val="115000"/>
                        </a:lnSpc>
                        <a:spcAft>
                          <a:spcPts val="0"/>
                        </a:spcAft>
                      </a:pPr>
                      <a:r>
                        <a:rPr lang="en-US" sz="1600" b="0" dirty="0" err="1">
                          <a:latin typeface="Arial" panose="020B0604020202020204" pitchFamily="34" charset="0"/>
                          <a:ea typeface="Calibri"/>
                          <a:cs typeface="Arial" panose="020B0604020202020204" pitchFamily="34" charset="0"/>
                        </a:rPr>
                        <a:t>Gurung</a:t>
                      </a:r>
                      <a:r>
                        <a:rPr lang="en-US" sz="1600" b="0" dirty="0">
                          <a:latin typeface="Arial" panose="020B0604020202020204" pitchFamily="34" charset="0"/>
                          <a:ea typeface="Calibri"/>
                          <a:cs typeface="Arial" panose="020B0604020202020204" pitchFamily="34" charset="0"/>
                        </a:rPr>
                        <a:t>, 1997</a:t>
                      </a:r>
                    </a:p>
                  </a:txBody>
                  <a:tcPr marL="51435" marR="51435" marT="0" marB="0"/>
                </a:tc>
                <a:extLst>
                  <a:ext uri="{0D108BD9-81ED-4DB2-BD59-A6C34878D82A}">
                    <a16:rowId xmlns:a16="http://schemas.microsoft.com/office/drawing/2014/main" xmlns="" val="10001"/>
                  </a:ext>
                </a:extLst>
              </a:tr>
              <a:tr h="612219">
                <a:tc>
                  <a:txBody>
                    <a:bodyPr/>
                    <a:lstStyle/>
                    <a:p>
                      <a:r>
                        <a:rPr lang="en-US" sz="1600" b="0" kern="1200" dirty="0" err="1">
                          <a:solidFill>
                            <a:schemeClr val="dk1"/>
                          </a:solidFill>
                          <a:latin typeface="Arial" panose="020B0604020202020204" pitchFamily="34" charset="0"/>
                          <a:ea typeface="+mn-ea"/>
                          <a:cs typeface="Arial" panose="020B0604020202020204" pitchFamily="34" charset="0"/>
                        </a:rPr>
                        <a:t>Táo</a:t>
                      </a:r>
                      <a:r>
                        <a:rPr lang="en-US" sz="1600" b="0" kern="1200" baseline="30000" dirty="0">
                          <a:solidFill>
                            <a:schemeClr val="dk1"/>
                          </a:solidFill>
                          <a:latin typeface="Arial" panose="020B0604020202020204" pitchFamily="34" charset="0"/>
                          <a:ea typeface="+mn-ea"/>
                          <a:cs typeface="Arial" panose="020B0604020202020204" pitchFamily="34" charset="0"/>
                        </a:rPr>
                        <a:t> </a:t>
                      </a:r>
                      <a:endParaRPr lang="en-US" sz="1600" b="0" dirty="0">
                        <a:latin typeface="Arial" panose="020B0604020202020204" pitchFamily="34" charset="0"/>
                        <a:cs typeface="Arial" panose="020B0604020202020204" pitchFamily="34" charset="0"/>
                      </a:endParaRPr>
                    </a:p>
                  </a:txBody>
                  <a:tcPr marL="68580" marR="68580" marT="34290" marB="34290"/>
                </a:tc>
                <a:tc>
                  <a:txBody>
                    <a:bodyPr/>
                    <a:lstStyle/>
                    <a:p>
                      <a:pPr>
                        <a:lnSpc>
                          <a:spcPct val="115000"/>
                        </a:lnSpc>
                        <a:spcAft>
                          <a:spcPts val="0"/>
                        </a:spcAft>
                      </a:pPr>
                      <a:r>
                        <a:rPr lang="en-US" sz="1600" b="0" dirty="0" err="1">
                          <a:latin typeface="Arial" panose="020B0604020202020204" pitchFamily="34" charset="0"/>
                          <a:ea typeface="Calibri"/>
                          <a:cs typeface="Arial" panose="020B0604020202020204" pitchFamily="34" charset="0"/>
                        </a:rPr>
                        <a:t>Nước</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xả</a:t>
                      </a:r>
                      <a:r>
                        <a:rPr lang="en-US" sz="1600" b="0" baseline="0" dirty="0">
                          <a:latin typeface="Arial" panose="020B0604020202020204" pitchFamily="34" charset="0"/>
                          <a:ea typeface="Calibri"/>
                          <a:cs typeface="Arial" panose="020B0604020202020204" pitchFamily="34" charset="0"/>
                        </a:rPr>
                        <a:t> KSH</a:t>
                      </a:r>
                      <a:r>
                        <a:rPr lang="en-US" sz="1600" b="0" dirty="0">
                          <a:latin typeface="Arial" panose="020B0604020202020204" pitchFamily="34" charset="0"/>
                          <a:ea typeface="Calibri"/>
                          <a:cs typeface="Arial" panose="020B0604020202020204" pitchFamily="34" charset="0"/>
                        </a:rPr>
                        <a:t> 37,5 m</a:t>
                      </a:r>
                      <a:r>
                        <a:rPr lang="en-US" sz="1600" b="0" baseline="30000" dirty="0">
                          <a:latin typeface="Arial" panose="020B0604020202020204" pitchFamily="34" charset="0"/>
                          <a:ea typeface="Calibri"/>
                          <a:cs typeface="Arial" panose="020B0604020202020204" pitchFamily="34" charset="0"/>
                        </a:rPr>
                        <a:t>3</a:t>
                      </a:r>
                      <a:r>
                        <a:rPr lang="en-US" sz="1600" b="0" dirty="0">
                          <a:latin typeface="Arial" panose="020B0604020202020204" pitchFamily="34" charset="0"/>
                          <a:ea typeface="Calibri"/>
                          <a:cs typeface="Arial" panose="020B0604020202020204" pitchFamily="34" charset="0"/>
                        </a:rPr>
                        <a:t>/ha </a:t>
                      </a:r>
                      <a:r>
                        <a:rPr lang="en-US" sz="1600" b="0" dirty="0" err="1">
                          <a:latin typeface="Arial" panose="020B0604020202020204" pitchFamily="34" charset="0"/>
                          <a:ea typeface="Calibri"/>
                          <a:cs typeface="Arial" panose="020B0604020202020204" pitchFamily="34" charset="0"/>
                        </a:rPr>
                        <a:t>phun</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lá</a:t>
                      </a:r>
                      <a:r>
                        <a:rPr lang="en-US" sz="1600" b="0" dirty="0">
                          <a:latin typeface="Arial" panose="020B0604020202020204" pitchFamily="34" charset="0"/>
                          <a:ea typeface="Calibri"/>
                          <a:cs typeface="Arial" panose="020B0604020202020204" pitchFamily="34" charset="0"/>
                        </a:rPr>
                        <a:t>;</a:t>
                      </a:r>
                      <a:r>
                        <a:rPr lang="en-US" sz="1600" b="0" baseline="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không</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thuốc</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sâu</a:t>
                      </a:r>
                      <a:endParaRPr lang="en-US" sz="1600" b="0" dirty="0">
                        <a:latin typeface="Arial" panose="020B0604020202020204" pitchFamily="34" charset="0"/>
                        <a:ea typeface="Calibri"/>
                        <a:cs typeface="Arial" panose="020B0604020202020204" pitchFamily="34" charset="0"/>
                      </a:endParaRPr>
                    </a:p>
                  </a:txBody>
                  <a:tcPr marL="51435" marR="51435" marT="0" marB="0"/>
                </a:tc>
                <a:tc>
                  <a:txBody>
                    <a:bodyPr/>
                    <a:lstStyle/>
                    <a:p>
                      <a:pPr algn="ctr">
                        <a:lnSpc>
                          <a:spcPct val="115000"/>
                        </a:lnSpc>
                        <a:spcAft>
                          <a:spcPts val="0"/>
                        </a:spcAft>
                      </a:pPr>
                      <a:endParaRPr lang="en-US" sz="1600" b="0" dirty="0">
                        <a:latin typeface="Arial" panose="020B0604020202020204" pitchFamily="34" charset="0"/>
                        <a:ea typeface="Calibri"/>
                        <a:cs typeface="Arial" panose="020B0604020202020204" pitchFamily="34" charset="0"/>
                      </a:endParaRPr>
                    </a:p>
                    <a:p>
                      <a:pPr algn="ctr">
                        <a:lnSpc>
                          <a:spcPct val="115000"/>
                        </a:lnSpc>
                        <a:spcAft>
                          <a:spcPts val="0"/>
                        </a:spcAft>
                      </a:pPr>
                      <a:r>
                        <a:rPr lang="en-US" sz="1600" b="0" dirty="0">
                          <a:latin typeface="Arial" panose="020B0604020202020204" pitchFamily="34" charset="0"/>
                          <a:ea typeface="Calibri"/>
                          <a:cs typeface="Arial" panose="020B0604020202020204" pitchFamily="34" charset="0"/>
                        </a:rPr>
                        <a:t>-</a:t>
                      </a:r>
                    </a:p>
                  </a:txBody>
                  <a:tcPr marL="51435" marR="51435" marT="0" marB="0"/>
                </a:tc>
                <a:tc>
                  <a:txBody>
                    <a:bodyPr/>
                    <a:lstStyle/>
                    <a:p>
                      <a:pPr>
                        <a:lnSpc>
                          <a:spcPct val="115000"/>
                        </a:lnSpc>
                        <a:spcAft>
                          <a:spcPts val="0"/>
                        </a:spcAft>
                      </a:pPr>
                      <a:r>
                        <a:rPr lang="en-US" sz="1600" b="0" dirty="0" err="1">
                          <a:latin typeface="Arial" panose="020B0604020202020204" pitchFamily="34" charset="0"/>
                          <a:ea typeface="Calibri"/>
                          <a:cs typeface="Arial" panose="020B0604020202020204" pitchFamily="34" charset="0"/>
                        </a:rPr>
                        <a:t>Hạn</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chế</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sâu</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bệnh</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quả</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ngon</a:t>
                      </a:r>
                      <a:r>
                        <a:rPr lang="en-US" sz="1600" b="0" dirty="0">
                          <a:latin typeface="Arial" panose="020B0604020202020204" pitchFamily="34" charset="0"/>
                          <a:ea typeface="Calibri"/>
                          <a:cs typeface="Arial" panose="020B0604020202020204" pitchFamily="34" charset="0"/>
                        </a:rPr>
                        <a:t> </a:t>
                      </a:r>
                    </a:p>
                  </a:txBody>
                  <a:tcPr marL="51435" marR="51435" marT="0" marB="0"/>
                </a:tc>
                <a:tc>
                  <a:txBody>
                    <a:bodyPr/>
                    <a:lstStyle/>
                    <a:p>
                      <a:r>
                        <a:rPr lang="en-US" sz="1600" b="0" kern="1200" dirty="0">
                          <a:solidFill>
                            <a:schemeClr val="dk1"/>
                          </a:solidFill>
                          <a:latin typeface="Arial" panose="020B0604020202020204" pitchFamily="34" charset="0"/>
                          <a:ea typeface="+mn-ea"/>
                          <a:cs typeface="Arial" panose="020B0604020202020204" pitchFamily="34" charset="0"/>
                        </a:rPr>
                        <a:t>Nicolas 2013; </a:t>
                      </a:r>
                      <a:endParaRPr lang="en-US" sz="1600" b="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xmlns="" val="10002"/>
                  </a:ext>
                </a:extLst>
              </a:tr>
              <a:tr h="634183">
                <a:tc>
                  <a:txBody>
                    <a:bodyPr/>
                    <a:lstStyle/>
                    <a:p>
                      <a:pPr>
                        <a:lnSpc>
                          <a:spcPct val="115000"/>
                        </a:lnSpc>
                        <a:spcAft>
                          <a:spcPts val="0"/>
                        </a:spcAft>
                      </a:pPr>
                      <a:r>
                        <a:rPr lang="en-US" sz="1600" b="0" dirty="0" err="1">
                          <a:latin typeface="Arial" panose="020B0604020202020204" pitchFamily="34" charset="0"/>
                          <a:ea typeface="Calibri"/>
                          <a:cs typeface="Arial" panose="020B0604020202020204" pitchFamily="34" charset="0"/>
                        </a:rPr>
                        <a:t>Chè</a:t>
                      </a:r>
                      <a:r>
                        <a:rPr lang="en-US" sz="1600" b="0" dirty="0">
                          <a:latin typeface="Arial" panose="020B0604020202020204" pitchFamily="34" charset="0"/>
                          <a:ea typeface="Calibri"/>
                          <a:cs typeface="Arial" panose="020B0604020202020204" pitchFamily="34" charset="0"/>
                        </a:rPr>
                        <a:t> </a:t>
                      </a:r>
                    </a:p>
                  </a:txBody>
                  <a:tcPr marL="51435" marR="51435" marT="0" marB="0"/>
                </a:tc>
                <a:tc>
                  <a:txBody>
                    <a:bodyPr/>
                    <a:lstStyle/>
                    <a:p>
                      <a:pPr>
                        <a:lnSpc>
                          <a:spcPct val="115000"/>
                        </a:lnSpc>
                        <a:spcAft>
                          <a:spcPts val="0"/>
                        </a:spcAft>
                      </a:pPr>
                      <a:r>
                        <a:rPr lang="en-US" sz="1600" b="0" dirty="0" err="1">
                          <a:latin typeface="Arial" panose="020B0604020202020204" pitchFamily="34" charset="0"/>
                          <a:ea typeface="Calibri"/>
                          <a:cs typeface="Arial" panose="020B0604020202020204" pitchFamily="34" charset="0"/>
                        </a:rPr>
                        <a:t>Nước</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thải</a:t>
                      </a:r>
                      <a:r>
                        <a:rPr lang="en-US" sz="1600" b="0" dirty="0">
                          <a:latin typeface="Arial" panose="020B0604020202020204" pitchFamily="34" charset="0"/>
                          <a:ea typeface="Calibri"/>
                          <a:cs typeface="Arial" panose="020B0604020202020204" pitchFamily="34" charset="0"/>
                        </a:rPr>
                        <a:t> 15 m</a:t>
                      </a:r>
                      <a:r>
                        <a:rPr lang="en-US" sz="1600" b="0" baseline="30000" dirty="0">
                          <a:latin typeface="Arial" panose="020B0604020202020204" pitchFamily="34" charset="0"/>
                          <a:ea typeface="Calibri"/>
                          <a:cs typeface="Arial" panose="020B0604020202020204" pitchFamily="34" charset="0"/>
                        </a:rPr>
                        <a:t>3</a:t>
                      </a:r>
                      <a:r>
                        <a:rPr lang="en-US" sz="1600" b="0" dirty="0">
                          <a:latin typeface="Arial" panose="020B0604020202020204" pitchFamily="34" charset="0"/>
                          <a:ea typeface="Calibri"/>
                          <a:cs typeface="Arial" panose="020B0604020202020204" pitchFamily="34" charset="0"/>
                        </a:rPr>
                        <a:t>/ha/</a:t>
                      </a:r>
                      <a:r>
                        <a:rPr lang="en-US" sz="1600" b="0" dirty="0" err="1">
                          <a:latin typeface="Arial" panose="020B0604020202020204" pitchFamily="34" charset="0"/>
                          <a:ea typeface="Calibri"/>
                          <a:cs typeface="Arial" panose="020B0604020202020204" pitchFamily="34" charset="0"/>
                        </a:rPr>
                        <a:t>lứa</a:t>
                      </a:r>
                      <a:endParaRPr lang="en-US" sz="1600" b="0" dirty="0">
                        <a:latin typeface="Arial" panose="020B0604020202020204" pitchFamily="34" charset="0"/>
                        <a:ea typeface="Calibri"/>
                        <a:cs typeface="Arial" panose="020B0604020202020204" pitchFamily="34" charset="0"/>
                      </a:endParaRPr>
                    </a:p>
                  </a:txBody>
                  <a:tcPr marL="51435" marR="51435" marT="0" marB="0"/>
                </a:tc>
                <a:tc>
                  <a:txBody>
                    <a:bodyPr/>
                    <a:lstStyle/>
                    <a:p>
                      <a:pPr algn="ctr">
                        <a:lnSpc>
                          <a:spcPct val="115000"/>
                        </a:lnSpc>
                        <a:spcAft>
                          <a:spcPts val="0"/>
                        </a:spcAft>
                      </a:pPr>
                      <a:r>
                        <a:rPr lang="en-US" sz="1600" b="0" dirty="0">
                          <a:latin typeface="Arial" panose="020B0604020202020204" pitchFamily="34" charset="0"/>
                          <a:ea typeface="Calibri"/>
                          <a:cs typeface="Arial" panose="020B0604020202020204" pitchFamily="34" charset="0"/>
                        </a:rPr>
                        <a:t>11,0</a:t>
                      </a:r>
                    </a:p>
                  </a:txBody>
                  <a:tcPr marL="51435" marR="51435" marT="0" marB="0"/>
                </a:tc>
                <a:tc>
                  <a:txBody>
                    <a:bodyPr/>
                    <a:lstStyle/>
                    <a:p>
                      <a:pPr>
                        <a:lnSpc>
                          <a:spcPct val="115000"/>
                        </a:lnSpc>
                        <a:spcAft>
                          <a:spcPts val="0"/>
                        </a:spcAft>
                      </a:pPr>
                      <a:r>
                        <a:rPr lang="en-US" sz="1600" b="0" dirty="0" err="1">
                          <a:latin typeface="Arial" panose="020B0604020202020204" pitchFamily="34" charset="0"/>
                          <a:ea typeface="Calibri"/>
                          <a:cs typeface="Arial" panose="020B0604020202020204" pitchFamily="34" charset="0"/>
                        </a:rPr>
                        <a:t>Tăng</a:t>
                      </a:r>
                      <a:r>
                        <a:rPr lang="en-US" sz="1600" b="0" dirty="0">
                          <a:latin typeface="Arial" panose="020B0604020202020204" pitchFamily="34" charset="0"/>
                          <a:ea typeface="Calibri"/>
                          <a:cs typeface="Arial" panose="020B0604020202020204" pitchFamily="34" charset="0"/>
                        </a:rPr>
                        <a:t> thu </a:t>
                      </a:r>
                      <a:r>
                        <a:rPr lang="en-US" sz="1600" b="0" dirty="0" err="1">
                          <a:latin typeface="Arial" panose="020B0604020202020204" pitchFamily="34" charset="0"/>
                          <a:ea typeface="Calibri"/>
                          <a:cs typeface="Arial" panose="020B0604020202020204" pitchFamily="34" charset="0"/>
                        </a:rPr>
                        <a:t>nhập</a:t>
                      </a:r>
                      <a:r>
                        <a:rPr lang="en-US" sz="1600" b="0" dirty="0">
                          <a:latin typeface="Arial" panose="020B0604020202020204" pitchFamily="34" charset="0"/>
                          <a:ea typeface="Calibri"/>
                          <a:cs typeface="Arial" panose="020B0604020202020204" pitchFamily="34" charset="0"/>
                        </a:rPr>
                        <a:t> 138 </a:t>
                      </a:r>
                      <a:r>
                        <a:rPr lang="en-US" sz="1600" b="0" dirty="0" err="1">
                          <a:latin typeface="Arial" panose="020B0604020202020204" pitchFamily="34" charset="0"/>
                          <a:ea typeface="Calibri"/>
                          <a:cs typeface="Arial" panose="020B0604020202020204" pitchFamily="34" charset="0"/>
                        </a:rPr>
                        <a:t>bảng</a:t>
                      </a:r>
                      <a:r>
                        <a:rPr lang="en-US" sz="1600" b="0" dirty="0">
                          <a:latin typeface="Arial" panose="020B0604020202020204" pitchFamily="34" charset="0"/>
                          <a:ea typeface="Calibri"/>
                          <a:cs typeface="Arial" panose="020B0604020202020204" pitchFamily="34" charset="0"/>
                        </a:rPr>
                        <a:t> Anh/ha/</a:t>
                      </a:r>
                      <a:r>
                        <a:rPr lang="en-US" sz="1600" b="0" dirty="0" err="1">
                          <a:latin typeface="Arial" panose="020B0604020202020204" pitchFamily="34" charset="0"/>
                          <a:ea typeface="Calibri"/>
                          <a:cs typeface="Arial" panose="020B0604020202020204" pitchFamily="34" charset="0"/>
                        </a:rPr>
                        <a:t>lứa</a:t>
                      </a:r>
                      <a:endParaRPr lang="en-US" sz="1600" b="0" dirty="0">
                        <a:latin typeface="Arial" panose="020B0604020202020204" pitchFamily="34" charset="0"/>
                        <a:ea typeface="Calibri"/>
                        <a:cs typeface="Arial" panose="020B0604020202020204" pitchFamily="34" charset="0"/>
                      </a:endParaRPr>
                    </a:p>
                  </a:txBody>
                  <a:tcPr marL="51435" marR="51435" marT="0" marB="0"/>
                </a:tc>
                <a:tc>
                  <a:txBody>
                    <a:bodyPr/>
                    <a:lstStyle/>
                    <a:p>
                      <a:pPr>
                        <a:lnSpc>
                          <a:spcPct val="115000"/>
                        </a:lnSpc>
                        <a:spcAft>
                          <a:spcPts val="0"/>
                        </a:spcAft>
                      </a:pPr>
                      <a:r>
                        <a:rPr lang="en-US" sz="1600" b="0" dirty="0" err="1">
                          <a:latin typeface="Arial" panose="020B0604020202020204" pitchFamily="34" charset="0"/>
                          <a:ea typeface="Calibri"/>
                          <a:cs typeface="Arial" panose="020B0604020202020204" pitchFamily="34" charset="0"/>
                        </a:rPr>
                        <a:t>Warnars</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ctv</a:t>
                      </a:r>
                      <a:r>
                        <a:rPr lang="en-US" sz="1600" b="0" dirty="0">
                          <a:latin typeface="Arial" panose="020B0604020202020204" pitchFamily="34" charset="0"/>
                          <a:ea typeface="Calibri"/>
                          <a:cs typeface="Arial" panose="020B0604020202020204" pitchFamily="34" charset="0"/>
                        </a:rPr>
                        <a:t>, 2014</a:t>
                      </a:r>
                    </a:p>
                  </a:txBody>
                  <a:tcPr marL="51435" marR="51435" marT="0" marB="0"/>
                </a:tc>
                <a:extLst>
                  <a:ext uri="{0D108BD9-81ED-4DB2-BD59-A6C34878D82A}">
                    <a16:rowId xmlns:a16="http://schemas.microsoft.com/office/drawing/2014/main" xmlns="" val="10003"/>
                  </a:ext>
                </a:extLst>
              </a:tr>
              <a:tr h="421518">
                <a:tc>
                  <a:txBody>
                    <a:bodyPr/>
                    <a:lstStyle/>
                    <a:p>
                      <a:pPr algn="just">
                        <a:lnSpc>
                          <a:spcPct val="115000"/>
                        </a:lnSpc>
                        <a:spcAft>
                          <a:spcPts val="0"/>
                        </a:spcAft>
                      </a:pPr>
                      <a:r>
                        <a:rPr lang="en-US" sz="1600" b="0" dirty="0" err="1">
                          <a:latin typeface="Arial" panose="020B0604020202020204" pitchFamily="34" charset="0"/>
                          <a:ea typeface="Calibri"/>
                          <a:cs typeface="Arial" panose="020B0604020202020204" pitchFamily="34" charset="0"/>
                        </a:rPr>
                        <a:t>Cà</a:t>
                      </a:r>
                      <a:r>
                        <a:rPr lang="en-US" sz="1600" b="0" dirty="0">
                          <a:latin typeface="Arial" panose="020B0604020202020204" pitchFamily="34" charset="0"/>
                          <a:ea typeface="Calibri"/>
                          <a:cs typeface="Arial" panose="020B0604020202020204" pitchFamily="34" charset="0"/>
                        </a:rPr>
                        <a:t> </a:t>
                      </a:r>
                      <a:r>
                        <a:rPr lang="en-US" sz="1600" b="0" dirty="0" err="1">
                          <a:latin typeface="Arial" panose="020B0604020202020204" pitchFamily="34" charset="0"/>
                          <a:ea typeface="Calibri"/>
                          <a:cs typeface="Arial" panose="020B0604020202020204" pitchFamily="34" charset="0"/>
                        </a:rPr>
                        <a:t>phê</a:t>
                      </a:r>
                      <a:r>
                        <a:rPr lang="en-US" sz="1600" b="0" dirty="0">
                          <a:latin typeface="Arial" panose="020B0604020202020204" pitchFamily="34" charset="0"/>
                          <a:ea typeface="Calibri"/>
                          <a:cs typeface="Arial" panose="020B0604020202020204" pitchFamily="34" charset="0"/>
                        </a:rPr>
                        <a:t> </a:t>
                      </a:r>
                    </a:p>
                  </a:txBody>
                  <a:tcPr marL="51435" marR="51435" marT="0" marB="0"/>
                </a:tc>
                <a:tc>
                  <a:txBody>
                    <a:bodyPr/>
                    <a:lstStyle/>
                    <a:p>
                      <a:pPr algn="just">
                        <a:lnSpc>
                          <a:spcPct val="115000"/>
                        </a:lnSpc>
                        <a:spcAft>
                          <a:spcPts val="0"/>
                        </a:spcAft>
                      </a:pPr>
                      <a:r>
                        <a:rPr lang="en-US" sz="1600" b="0">
                          <a:latin typeface="Arial" panose="020B0604020202020204" pitchFamily="34" charset="0"/>
                          <a:ea typeface="Calibri"/>
                          <a:cs typeface="Arial" panose="020B0604020202020204" pitchFamily="34" charset="0"/>
                        </a:rPr>
                        <a:t>15  m</a:t>
                      </a:r>
                      <a:r>
                        <a:rPr lang="en-US" sz="1600" b="0" baseline="30000">
                          <a:latin typeface="Arial" panose="020B0604020202020204" pitchFamily="34" charset="0"/>
                          <a:ea typeface="Calibri"/>
                          <a:cs typeface="Arial" panose="020B0604020202020204" pitchFamily="34" charset="0"/>
                        </a:rPr>
                        <a:t>3</a:t>
                      </a:r>
                      <a:r>
                        <a:rPr lang="en-US" sz="1600" b="0">
                          <a:latin typeface="Arial" panose="020B0604020202020204" pitchFamily="34" charset="0"/>
                          <a:ea typeface="Calibri"/>
                          <a:cs typeface="Arial" panose="020B0604020202020204" pitchFamily="34" charset="0"/>
                        </a:rPr>
                        <a:t>/ha </a:t>
                      </a:r>
                    </a:p>
                  </a:txBody>
                  <a:tcPr marL="51435" marR="51435" marT="0" marB="0"/>
                </a:tc>
                <a:tc>
                  <a:txBody>
                    <a:bodyPr/>
                    <a:lstStyle/>
                    <a:p>
                      <a:pPr algn="ctr">
                        <a:lnSpc>
                          <a:spcPct val="115000"/>
                        </a:lnSpc>
                        <a:spcAft>
                          <a:spcPts val="0"/>
                        </a:spcAft>
                      </a:pPr>
                      <a:r>
                        <a:rPr lang="en-US" sz="1600" b="0" dirty="0">
                          <a:latin typeface="Arial" panose="020B0604020202020204" pitchFamily="34" charset="0"/>
                          <a:ea typeface="Calibri"/>
                          <a:cs typeface="Arial" panose="020B0604020202020204" pitchFamily="34" charset="0"/>
                        </a:rPr>
                        <a:t>45,0 </a:t>
                      </a:r>
                    </a:p>
                  </a:txBody>
                  <a:tcPr marL="51435" marR="51435" marT="0" marB="0"/>
                </a:tc>
                <a:tc>
                  <a:txBody>
                    <a:bodyPr/>
                    <a:lstStyle/>
                    <a:p>
                      <a:pPr>
                        <a:lnSpc>
                          <a:spcPct val="115000"/>
                        </a:lnSpc>
                        <a:spcAft>
                          <a:spcPts val="0"/>
                        </a:spcAft>
                      </a:pPr>
                      <a:endParaRPr lang="en-US" sz="1600" b="0">
                        <a:latin typeface="Arial" panose="020B0604020202020204" pitchFamily="34" charset="0"/>
                        <a:ea typeface="Calibri"/>
                        <a:cs typeface="Arial" panose="020B0604020202020204" pitchFamily="34" charset="0"/>
                      </a:endParaRPr>
                    </a:p>
                  </a:txBody>
                  <a:tcPr marL="51435" marR="51435" marT="0" marB="0"/>
                </a:tc>
                <a:tc>
                  <a:txBody>
                    <a:bodyPr/>
                    <a:lstStyle/>
                    <a:p>
                      <a:pPr>
                        <a:lnSpc>
                          <a:spcPct val="115000"/>
                        </a:lnSpc>
                        <a:spcAft>
                          <a:spcPts val="0"/>
                        </a:spcAft>
                      </a:pPr>
                      <a:r>
                        <a:rPr lang="en-US" sz="1600" b="0">
                          <a:latin typeface="Arial" panose="020B0604020202020204" pitchFamily="34" charset="0"/>
                          <a:ea typeface="Calibri"/>
                          <a:cs typeface="Arial" panose="020B0604020202020204" pitchFamily="34" charset="0"/>
                        </a:rPr>
                        <a:t>Gurung, 1997</a:t>
                      </a:r>
                    </a:p>
                  </a:txBody>
                  <a:tcPr marL="51435" marR="51435" marT="0" marB="0"/>
                </a:tc>
                <a:extLst>
                  <a:ext uri="{0D108BD9-81ED-4DB2-BD59-A6C34878D82A}">
                    <a16:rowId xmlns:a16="http://schemas.microsoft.com/office/drawing/2014/main" xmlns="" val="10004"/>
                  </a:ext>
                </a:extLst>
              </a:tr>
              <a:tr h="418563">
                <a:tc>
                  <a:txBody>
                    <a:bodyPr/>
                    <a:lstStyle/>
                    <a:p>
                      <a:pPr algn="just">
                        <a:lnSpc>
                          <a:spcPct val="115000"/>
                        </a:lnSpc>
                        <a:spcAft>
                          <a:spcPts val="0"/>
                        </a:spcAft>
                      </a:pPr>
                      <a:r>
                        <a:rPr lang="en-US" sz="1600" b="0" dirty="0" err="1">
                          <a:latin typeface="Arial" panose="020B0604020202020204" pitchFamily="34" charset="0"/>
                          <a:ea typeface="Calibri"/>
                          <a:cs typeface="Arial" panose="020B0604020202020204" pitchFamily="34" charset="0"/>
                        </a:rPr>
                        <a:t>Lạc</a:t>
                      </a:r>
                      <a:r>
                        <a:rPr lang="en-US" sz="1600" b="0" dirty="0">
                          <a:latin typeface="Arial" panose="020B0604020202020204" pitchFamily="34" charset="0"/>
                          <a:ea typeface="Calibri"/>
                          <a:cs typeface="Arial" panose="020B0604020202020204" pitchFamily="34" charset="0"/>
                        </a:rPr>
                        <a:t> </a:t>
                      </a:r>
                    </a:p>
                  </a:txBody>
                  <a:tcPr marL="51435" marR="51435" marT="0" marB="0"/>
                </a:tc>
                <a:tc>
                  <a:txBody>
                    <a:bodyPr/>
                    <a:lstStyle/>
                    <a:p>
                      <a:pPr algn="just">
                        <a:lnSpc>
                          <a:spcPct val="115000"/>
                        </a:lnSpc>
                        <a:spcAft>
                          <a:spcPts val="0"/>
                        </a:spcAft>
                      </a:pPr>
                      <a:r>
                        <a:rPr lang="en-US" sz="1600" b="0" dirty="0">
                          <a:latin typeface="Arial" panose="020B0604020202020204" pitchFamily="34" charset="0"/>
                          <a:ea typeface="Calibri"/>
                          <a:cs typeface="Arial" panose="020B0604020202020204" pitchFamily="34" charset="0"/>
                        </a:rPr>
                        <a:t>10 m</a:t>
                      </a:r>
                      <a:r>
                        <a:rPr lang="en-US" sz="1600" b="0" baseline="30000" dirty="0">
                          <a:latin typeface="Arial" panose="020B0604020202020204" pitchFamily="34" charset="0"/>
                          <a:ea typeface="Calibri"/>
                          <a:cs typeface="Arial" panose="020B0604020202020204" pitchFamily="34" charset="0"/>
                        </a:rPr>
                        <a:t>3</a:t>
                      </a:r>
                      <a:r>
                        <a:rPr lang="en-US" sz="1600" b="0" dirty="0">
                          <a:latin typeface="Arial" panose="020B0604020202020204" pitchFamily="34" charset="0"/>
                          <a:ea typeface="Calibri"/>
                          <a:cs typeface="Arial" panose="020B0604020202020204" pitchFamily="34" charset="0"/>
                        </a:rPr>
                        <a:t>/ha </a:t>
                      </a:r>
                    </a:p>
                  </a:txBody>
                  <a:tcPr marL="51435" marR="51435" marT="0" marB="0"/>
                </a:tc>
                <a:tc>
                  <a:txBody>
                    <a:bodyPr/>
                    <a:lstStyle/>
                    <a:p>
                      <a:pPr algn="ctr">
                        <a:lnSpc>
                          <a:spcPct val="115000"/>
                        </a:lnSpc>
                        <a:spcAft>
                          <a:spcPts val="0"/>
                        </a:spcAft>
                      </a:pPr>
                      <a:r>
                        <a:rPr lang="en-US" sz="1600" b="0" dirty="0">
                          <a:latin typeface="Arial" panose="020B0604020202020204" pitchFamily="34" charset="0"/>
                          <a:ea typeface="Calibri"/>
                          <a:cs typeface="Arial" panose="020B0604020202020204" pitchFamily="34" charset="0"/>
                        </a:rPr>
                        <a:t>20,0 </a:t>
                      </a:r>
                    </a:p>
                  </a:txBody>
                  <a:tcPr marL="51435" marR="51435" marT="0" marB="0"/>
                </a:tc>
                <a:tc>
                  <a:txBody>
                    <a:bodyPr/>
                    <a:lstStyle/>
                    <a:p>
                      <a:pPr algn="just">
                        <a:lnSpc>
                          <a:spcPct val="115000"/>
                        </a:lnSpc>
                        <a:spcAft>
                          <a:spcPts val="0"/>
                        </a:spcAft>
                      </a:pPr>
                      <a:endParaRPr lang="en-US" sz="1600" b="0" dirty="0">
                        <a:latin typeface="Arial" panose="020B0604020202020204" pitchFamily="34" charset="0"/>
                        <a:ea typeface="Calibri"/>
                        <a:cs typeface="Arial" panose="020B0604020202020204" pitchFamily="34" charset="0"/>
                      </a:endParaRPr>
                    </a:p>
                  </a:txBody>
                  <a:tcPr marL="51435" marR="51435" marT="0" marB="0"/>
                </a:tc>
                <a:tc>
                  <a:txBody>
                    <a:bodyPr/>
                    <a:lstStyle/>
                    <a:p>
                      <a:pPr>
                        <a:lnSpc>
                          <a:spcPct val="115000"/>
                        </a:lnSpc>
                        <a:spcAft>
                          <a:spcPts val="0"/>
                        </a:spcAft>
                      </a:pPr>
                      <a:r>
                        <a:rPr lang="en-US" sz="1600" b="0" dirty="0" err="1">
                          <a:latin typeface="Arial" panose="020B0604020202020204" pitchFamily="34" charset="0"/>
                          <a:ea typeface="Calibri"/>
                          <a:cs typeface="Arial" panose="020B0604020202020204" pitchFamily="34" charset="0"/>
                        </a:rPr>
                        <a:t>Gurung</a:t>
                      </a:r>
                      <a:r>
                        <a:rPr lang="en-US" sz="1600" b="0" dirty="0">
                          <a:latin typeface="Arial" panose="020B0604020202020204" pitchFamily="34" charset="0"/>
                          <a:ea typeface="Calibri"/>
                          <a:cs typeface="Arial" panose="020B0604020202020204" pitchFamily="34" charset="0"/>
                        </a:rPr>
                        <a:t>, 1997</a:t>
                      </a:r>
                    </a:p>
                  </a:txBody>
                  <a:tcPr marL="51435" marR="51435" marT="0" marB="0"/>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820904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Sử dụng phân trên cánh đồng</a:t>
            </a:r>
          </a:p>
        </p:txBody>
      </p:sp>
      <p:sp>
        <p:nvSpPr>
          <p:cNvPr id="3" name="Content Placeholder 2"/>
          <p:cNvSpPr>
            <a:spLocks noGrp="1"/>
          </p:cNvSpPr>
          <p:nvPr>
            <p:ph idx="1"/>
          </p:nvPr>
        </p:nvSpPr>
        <p:spPr>
          <a:xfrm>
            <a:off x="359229" y="1063228"/>
            <a:ext cx="8327571" cy="3394472"/>
          </a:xfrm>
        </p:spPr>
        <p:txBody>
          <a:bodyPr>
            <a:noAutofit/>
          </a:bodyPr>
          <a:lstStyle/>
          <a:p>
            <a:pPr algn="just"/>
            <a:r>
              <a:rPr lang="en-US" sz="1800" dirty="0">
                <a:solidFill>
                  <a:srgbClr val="FF0000"/>
                </a:solidFill>
                <a:latin typeface="Arial" panose="020B0604020202020204" pitchFamily="34" charset="0"/>
                <a:cs typeface="Arial" panose="020B0604020202020204" pitchFamily="34" charset="0"/>
              </a:rPr>
              <a:t>Phân lỏng </a:t>
            </a:r>
            <a:r>
              <a:rPr lang="en-US" sz="1800" dirty="0">
                <a:latin typeface="Arial" panose="020B0604020202020204" pitchFamily="34" charset="0"/>
                <a:cs typeface="Arial" panose="020B0604020202020204" pitchFamily="34" charset="0"/>
              </a:rPr>
              <a:t>được sử dụng bón trên cánh đồng như một nguồn phân hữu cơ, nước thải là phân lỏng lại được xử lý đến mức như nước sông hồ thông thường và mất đi hàm lượng dinh dưỡng hữu cơ trong quá trình xử lý.</a:t>
            </a:r>
          </a:p>
          <a:p>
            <a:pPr algn="just"/>
            <a:r>
              <a:rPr lang="en-GB" sz="1800" dirty="0">
                <a:solidFill>
                  <a:srgbClr val="FF0000"/>
                </a:solidFill>
                <a:latin typeface="Arial" panose="020B0604020202020204" pitchFamily="34" charset="0"/>
                <a:cs typeface="Arial" panose="020B0604020202020204" pitchFamily="34" charset="0"/>
              </a:rPr>
              <a:t>Phân vô cơ có thể được thay thế bằng việc sử dụng phân hữu cơ dạng lỏng</a:t>
            </a:r>
            <a:r>
              <a:rPr lang="en-GB" sz="1800" dirty="0">
                <a:latin typeface="Arial" panose="020B0604020202020204" pitchFamily="34" charset="0"/>
                <a:cs typeface="Arial" panose="020B0604020202020204" pitchFamily="34" charset="0"/>
              </a:rPr>
              <a:t> từ phân lỏng và nước thải sau khi xử lý bằng hệ thống Biogas. Phương thức này được thực hiện ở nhiều quốc gia có ngành công nghiệp chăn nuôi bò sữa phát triển và hướng tới nên nông nghiệp sản xuất sạch, hữu cơ. =&gt; Công ty và nhà nước cũng có thể tiết kiệm được một khoản tiền thay cho việc nhập khẩu phân vô cơ vào Việt Nam</a:t>
            </a:r>
          </a:p>
          <a:p>
            <a:pPr algn="just"/>
            <a:r>
              <a:rPr lang="en-GB" sz="1800" dirty="0">
                <a:latin typeface="Arial" panose="020B0604020202020204" pitchFamily="34" charset="0"/>
                <a:cs typeface="Arial" panose="020B0604020202020204" pitchFamily="34" charset="0"/>
              </a:rPr>
              <a:t>Kiến </a:t>
            </a:r>
            <a:r>
              <a:rPr lang="en-GB" sz="1800" dirty="0" err="1">
                <a:latin typeface="Arial" panose="020B0604020202020204" pitchFamily="34" charset="0"/>
                <a:cs typeface="Arial" panose="020B0604020202020204" pitchFamily="34" charset="0"/>
              </a:rPr>
              <a:t>nghị</a:t>
            </a:r>
            <a:r>
              <a:rPr lang="en-GB" sz="1800" dirty="0">
                <a:latin typeface="Arial" panose="020B0604020202020204" pitchFamily="34" charset="0"/>
                <a:cs typeface="Arial" panose="020B0604020202020204" pitchFamily="34" charset="0"/>
              </a:rPr>
              <a:t> </a:t>
            </a:r>
            <a:r>
              <a:rPr lang="en-GB" sz="1800" dirty="0" err="1">
                <a:latin typeface="Arial" panose="020B0604020202020204" pitchFamily="34" charset="0"/>
                <a:cs typeface="Arial" panose="020B0604020202020204" pitchFamily="34" charset="0"/>
              </a:rPr>
              <a:t>Bộ</a:t>
            </a:r>
            <a:r>
              <a:rPr lang="en-GB" sz="1800" dirty="0">
                <a:latin typeface="Arial" panose="020B0604020202020204" pitchFamily="34" charset="0"/>
                <a:cs typeface="Arial" panose="020B0604020202020204" pitchFamily="34" charset="0"/>
              </a:rPr>
              <a:t> </a:t>
            </a:r>
            <a:r>
              <a:rPr lang="en-GB" sz="1800" dirty="0" err="1">
                <a:latin typeface="Arial" panose="020B0604020202020204" pitchFamily="34" charset="0"/>
                <a:cs typeface="Arial" panose="020B0604020202020204" pitchFamily="34" charset="0"/>
              </a:rPr>
              <a:t>Nông</a:t>
            </a:r>
            <a:r>
              <a:rPr lang="en-GB" sz="1800" dirty="0">
                <a:latin typeface="Arial" panose="020B0604020202020204" pitchFamily="34" charset="0"/>
                <a:cs typeface="Arial" panose="020B0604020202020204" pitchFamily="34" charset="0"/>
              </a:rPr>
              <a:t> </a:t>
            </a:r>
            <a:r>
              <a:rPr lang="en-GB" sz="1800" dirty="0" err="1">
                <a:latin typeface="Arial" panose="020B0604020202020204" pitchFamily="34" charset="0"/>
                <a:cs typeface="Arial" panose="020B0604020202020204" pitchFamily="34" charset="0"/>
              </a:rPr>
              <a:t>nghiệp</a:t>
            </a:r>
            <a:r>
              <a:rPr lang="en-GB" sz="1800" dirty="0">
                <a:latin typeface="Arial" panose="020B0604020202020204" pitchFamily="34" charset="0"/>
                <a:cs typeface="Arial" panose="020B0604020202020204" pitchFamily="34" charset="0"/>
              </a:rPr>
              <a:t> </a:t>
            </a:r>
            <a:r>
              <a:rPr lang="en-GB" sz="1800" dirty="0" err="1">
                <a:latin typeface="Arial" panose="020B0604020202020204" pitchFamily="34" charset="0"/>
                <a:cs typeface="Arial" panose="020B0604020202020204" pitchFamily="34" charset="0"/>
              </a:rPr>
              <a:t>và</a:t>
            </a:r>
            <a:r>
              <a:rPr lang="en-GB" sz="1800" dirty="0">
                <a:latin typeface="Arial" panose="020B0604020202020204" pitchFamily="34" charset="0"/>
                <a:cs typeface="Arial" panose="020B0604020202020204" pitchFamily="34" charset="0"/>
              </a:rPr>
              <a:t> </a:t>
            </a:r>
            <a:r>
              <a:rPr lang="en-GB" sz="1800" dirty="0" err="1">
                <a:latin typeface="Arial" panose="020B0604020202020204" pitchFamily="34" charset="0"/>
                <a:cs typeface="Arial" panose="020B0604020202020204" pitchFamily="34" charset="0"/>
              </a:rPr>
              <a:t>Phát</a:t>
            </a:r>
            <a:r>
              <a:rPr lang="en-GB" sz="1800" dirty="0">
                <a:latin typeface="Arial" panose="020B0604020202020204" pitchFamily="34" charset="0"/>
                <a:cs typeface="Arial" panose="020B0604020202020204" pitchFamily="34" charset="0"/>
              </a:rPr>
              <a:t> </a:t>
            </a:r>
            <a:r>
              <a:rPr lang="en-GB" sz="1800" dirty="0" err="1">
                <a:latin typeface="Arial" panose="020B0604020202020204" pitchFamily="34" charset="0"/>
                <a:cs typeface="Arial" panose="020B0604020202020204" pitchFamily="34" charset="0"/>
              </a:rPr>
              <a:t>triển</a:t>
            </a:r>
            <a:r>
              <a:rPr lang="en-GB" sz="1800" dirty="0">
                <a:latin typeface="Arial" panose="020B0604020202020204" pitchFamily="34" charset="0"/>
                <a:cs typeface="Arial" panose="020B0604020202020204" pitchFamily="34" charset="0"/>
              </a:rPr>
              <a:t> </a:t>
            </a:r>
            <a:r>
              <a:rPr lang="en-GB" sz="1800" dirty="0" err="1">
                <a:latin typeface="Arial" panose="020B0604020202020204" pitchFamily="34" charset="0"/>
                <a:cs typeface="Arial" panose="020B0604020202020204" pitchFamily="34" charset="0"/>
              </a:rPr>
              <a:t>nông</a:t>
            </a:r>
            <a:r>
              <a:rPr lang="en-GB" sz="1800" dirty="0">
                <a:latin typeface="Arial" panose="020B0604020202020204" pitchFamily="34" charset="0"/>
                <a:cs typeface="Arial" panose="020B0604020202020204" pitchFamily="34" charset="0"/>
              </a:rPr>
              <a:t> </a:t>
            </a:r>
            <a:r>
              <a:rPr lang="en-GB" sz="1800" dirty="0" err="1">
                <a:latin typeface="Arial" panose="020B0604020202020204" pitchFamily="34" charset="0"/>
                <a:cs typeface="Arial" panose="020B0604020202020204" pitchFamily="34" charset="0"/>
              </a:rPr>
              <a:t>thôn</a:t>
            </a:r>
            <a:r>
              <a:rPr lang="en-GB" sz="1800" dirty="0">
                <a:latin typeface="Arial" panose="020B0604020202020204" pitchFamily="34" charset="0"/>
                <a:cs typeface="Arial" panose="020B0604020202020204" pitchFamily="34" charset="0"/>
              </a:rPr>
              <a:t> </a:t>
            </a:r>
            <a:r>
              <a:rPr lang="en-GB" sz="1800" dirty="0" err="1">
                <a:latin typeface="Arial" panose="020B0604020202020204" pitchFamily="34" charset="0"/>
                <a:cs typeface="Arial" panose="020B0604020202020204" pitchFamily="34" charset="0"/>
              </a:rPr>
              <a:t>xem</a:t>
            </a:r>
            <a:r>
              <a:rPr lang="en-GB" sz="1800" dirty="0">
                <a:latin typeface="Arial" panose="020B0604020202020204" pitchFamily="34" charset="0"/>
                <a:cs typeface="Arial" panose="020B0604020202020204" pitchFamily="34" charset="0"/>
              </a:rPr>
              <a:t> xét, nghiên </a:t>
            </a:r>
            <a:r>
              <a:rPr lang="en-GB" sz="1800" dirty="0" err="1">
                <a:latin typeface="Arial" panose="020B0604020202020204" pitchFamily="34" charset="0"/>
                <a:cs typeface="Arial" panose="020B0604020202020204" pitchFamily="34" charset="0"/>
              </a:rPr>
              <a:t>cứu</a:t>
            </a:r>
            <a:r>
              <a:rPr lang="en-GB" sz="1800" dirty="0">
                <a:latin typeface="Arial" panose="020B0604020202020204" pitchFamily="34" charset="0"/>
                <a:cs typeface="Arial" panose="020B0604020202020204" pitchFamily="34" charset="0"/>
              </a:rPr>
              <a:t> </a:t>
            </a:r>
            <a:r>
              <a:rPr lang="en-GB" sz="1800" dirty="0" err="1">
                <a:latin typeface="Arial" panose="020B0604020202020204" pitchFamily="34" charset="0"/>
                <a:cs typeface="Arial" panose="020B0604020202020204" pitchFamily="34" charset="0"/>
              </a:rPr>
              <a:t>sớm</a:t>
            </a:r>
            <a:r>
              <a:rPr lang="en-GB" sz="1800" dirty="0">
                <a:latin typeface="Arial" panose="020B0604020202020204" pitchFamily="34" charset="0"/>
                <a:cs typeface="Arial" panose="020B0604020202020204" pitchFamily="34" charset="0"/>
              </a:rPr>
              <a:t> ban </a:t>
            </a:r>
            <a:r>
              <a:rPr lang="en-GB" sz="1800" dirty="0" err="1">
                <a:latin typeface="Arial" panose="020B0604020202020204" pitchFamily="34" charset="0"/>
                <a:cs typeface="Arial" panose="020B0604020202020204" pitchFamily="34" charset="0"/>
              </a:rPr>
              <a:t>hành</a:t>
            </a:r>
            <a:r>
              <a:rPr lang="en-GB" sz="1800" dirty="0">
                <a:latin typeface="Arial" panose="020B0604020202020204" pitchFamily="34" charset="0"/>
                <a:cs typeface="Arial" panose="020B0604020202020204" pitchFamily="34" charset="0"/>
              </a:rPr>
              <a:t> </a:t>
            </a:r>
            <a:r>
              <a:rPr lang="en-GB" sz="1800" dirty="0" err="1">
                <a:latin typeface="Arial" panose="020B0604020202020204" pitchFamily="34" charset="0"/>
                <a:cs typeface="Arial" panose="020B0604020202020204" pitchFamily="34" charset="0"/>
              </a:rPr>
              <a:t>Quy</a:t>
            </a:r>
            <a:r>
              <a:rPr lang="en-GB" sz="1800" dirty="0">
                <a:latin typeface="Arial" panose="020B0604020202020204" pitchFamily="34" charset="0"/>
                <a:cs typeface="Arial" panose="020B0604020202020204" pitchFamily="34" charset="0"/>
              </a:rPr>
              <a:t> </a:t>
            </a:r>
            <a:r>
              <a:rPr lang="en-GB" sz="1800" dirty="0" err="1">
                <a:latin typeface="Arial" panose="020B0604020202020204" pitchFamily="34" charset="0"/>
                <a:cs typeface="Arial" panose="020B0604020202020204" pitchFamily="34" charset="0"/>
              </a:rPr>
              <a:t>chuẩn</a:t>
            </a:r>
            <a:r>
              <a:rPr lang="en-GB" sz="1800" dirty="0">
                <a:latin typeface="Arial" panose="020B0604020202020204" pitchFamily="34" charset="0"/>
                <a:cs typeface="Arial" panose="020B0604020202020204" pitchFamily="34" charset="0"/>
              </a:rPr>
              <a:t> </a:t>
            </a:r>
            <a:r>
              <a:rPr lang="en-GB" sz="1800" dirty="0" err="1">
                <a:latin typeface="Arial" panose="020B0604020202020204" pitchFamily="34" charset="0"/>
                <a:cs typeface="Arial" panose="020B0604020202020204" pitchFamily="34" charset="0"/>
              </a:rPr>
              <a:t>Việt</a:t>
            </a:r>
            <a:r>
              <a:rPr lang="en-GB" sz="1800" dirty="0">
                <a:latin typeface="Arial" panose="020B0604020202020204" pitchFamily="34" charset="0"/>
                <a:cs typeface="Arial" panose="020B0604020202020204" pitchFamily="34" charset="0"/>
              </a:rPr>
              <a:t> Nam để </a:t>
            </a:r>
            <a:r>
              <a:rPr lang="en-GB" sz="1800" dirty="0" err="1">
                <a:latin typeface="Arial" panose="020B0604020202020204" pitchFamily="34" charset="0"/>
                <a:cs typeface="Arial" panose="020B0604020202020204" pitchFamily="34" charset="0"/>
              </a:rPr>
              <a:t>quản</a:t>
            </a:r>
            <a:r>
              <a:rPr lang="en-GB" sz="1800" dirty="0">
                <a:latin typeface="Arial" panose="020B0604020202020204" pitchFamily="34" charset="0"/>
                <a:cs typeface="Arial" panose="020B0604020202020204" pitchFamily="34" charset="0"/>
              </a:rPr>
              <a:t> </a:t>
            </a:r>
            <a:r>
              <a:rPr lang="en-GB" sz="1800" dirty="0" err="1">
                <a:latin typeface="Arial" panose="020B0604020202020204" pitchFamily="34" charset="0"/>
                <a:cs typeface="Arial" panose="020B0604020202020204" pitchFamily="34" charset="0"/>
              </a:rPr>
              <a:t>lý</a:t>
            </a:r>
            <a:r>
              <a:rPr lang="en-GB" sz="1800" dirty="0">
                <a:latin typeface="Arial" panose="020B0604020202020204" pitchFamily="34" charset="0"/>
                <a:cs typeface="Arial" panose="020B0604020202020204" pitchFamily="34" charset="0"/>
              </a:rPr>
              <a:t>, </a:t>
            </a:r>
            <a:r>
              <a:rPr lang="en-GB" sz="1800" dirty="0" err="1">
                <a:latin typeface="Arial" panose="020B0604020202020204" pitchFamily="34" charset="0"/>
                <a:cs typeface="Arial" panose="020B0604020202020204" pitchFamily="34" charset="0"/>
              </a:rPr>
              <a:t>sử</a:t>
            </a:r>
            <a:r>
              <a:rPr lang="en-GB" sz="1800" dirty="0">
                <a:latin typeface="Arial" panose="020B0604020202020204" pitchFamily="34" charset="0"/>
                <a:cs typeface="Arial" panose="020B0604020202020204" pitchFamily="34" charset="0"/>
              </a:rPr>
              <a:t> </a:t>
            </a:r>
            <a:r>
              <a:rPr lang="en-GB" sz="1800" dirty="0" err="1">
                <a:latin typeface="Arial" panose="020B0604020202020204" pitchFamily="34" charset="0"/>
                <a:cs typeface="Arial" panose="020B0604020202020204" pitchFamily="34" charset="0"/>
              </a:rPr>
              <a:t>dụng</a:t>
            </a:r>
            <a:r>
              <a:rPr lang="en-GB" sz="1800" dirty="0">
                <a:latin typeface="Arial" panose="020B0604020202020204" pitchFamily="34" charset="0"/>
                <a:cs typeface="Arial" panose="020B0604020202020204" pitchFamily="34" charset="0"/>
              </a:rPr>
              <a:t> </a:t>
            </a:r>
            <a:r>
              <a:rPr lang="en-GB" sz="1800" dirty="0" err="1">
                <a:solidFill>
                  <a:srgbClr val="FF0000"/>
                </a:solidFill>
                <a:latin typeface="Arial" panose="020B0604020202020204" pitchFamily="34" charset="0"/>
                <a:cs typeface="Arial" panose="020B0604020202020204" pitchFamily="34" charset="0"/>
              </a:rPr>
              <a:t>phân</a:t>
            </a:r>
            <a:r>
              <a:rPr lang="en-GB" sz="1800" dirty="0">
                <a:solidFill>
                  <a:srgbClr val="FF0000"/>
                </a:solidFill>
                <a:latin typeface="Arial" panose="020B0604020202020204" pitchFamily="34" charset="0"/>
                <a:cs typeface="Arial" panose="020B0604020202020204" pitchFamily="34" charset="0"/>
              </a:rPr>
              <a:t> </a:t>
            </a:r>
            <a:r>
              <a:rPr lang="en-GB" sz="1800" dirty="0" err="1">
                <a:solidFill>
                  <a:srgbClr val="FF0000"/>
                </a:solidFill>
                <a:latin typeface="Arial" panose="020B0604020202020204" pitchFamily="34" charset="0"/>
                <a:cs typeface="Arial" panose="020B0604020202020204" pitchFamily="34" charset="0"/>
              </a:rPr>
              <a:t>lỏng</a:t>
            </a:r>
            <a:r>
              <a:rPr lang="en-GB" sz="1800" dirty="0">
                <a:solidFill>
                  <a:srgbClr val="FF0000"/>
                </a:solidFill>
                <a:latin typeface="Arial" panose="020B0604020202020204" pitchFamily="34" charset="0"/>
                <a:cs typeface="Arial" panose="020B0604020202020204" pitchFamily="34" charset="0"/>
              </a:rPr>
              <a:t> </a:t>
            </a:r>
            <a:r>
              <a:rPr lang="en-GB" sz="1800" dirty="0" err="1">
                <a:solidFill>
                  <a:srgbClr val="FF0000"/>
                </a:solidFill>
                <a:latin typeface="Arial" panose="020B0604020202020204" pitchFamily="34" charset="0"/>
                <a:cs typeface="Arial" panose="020B0604020202020204" pitchFamily="34" charset="0"/>
              </a:rPr>
              <a:t>cho</a:t>
            </a:r>
            <a:r>
              <a:rPr lang="en-GB" sz="1800" dirty="0">
                <a:solidFill>
                  <a:srgbClr val="FF0000"/>
                </a:solidFill>
                <a:latin typeface="Arial" panose="020B0604020202020204" pitchFamily="34" charset="0"/>
                <a:cs typeface="Arial" panose="020B0604020202020204" pitchFamily="34" charset="0"/>
              </a:rPr>
              <a:t> </a:t>
            </a:r>
            <a:r>
              <a:rPr lang="en-GB" sz="1800" dirty="0" err="1">
                <a:latin typeface="Arial" panose="020B0604020202020204" pitchFamily="34" charset="0"/>
                <a:cs typeface="Arial" panose="020B0604020202020204" pitchFamily="34" charset="0"/>
              </a:rPr>
              <a:t>cánh</a:t>
            </a:r>
            <a:r>
              <a:rPr lang="en-GB" sz="1800" dirty="0">
                <a:latin typeface="Arial" panose="020B0604020202020204" pitchFamily="34" charset="0"/>
                <a:cs typeface="Arial" panose="020B0604020202020204" pitchFamily="34" charset="0"/>
              </a:rPr>
              <a:t> đồng nhằm cải tạo đất, tăng năng suất cây trồng.</a:t>
            </a:r>
          </a:p>
        </p:txBody>
      </p:sp>
    </p:spTree>
    <p:extLst>
      <p:ext uri="{BB962C8B-B14F-4D97-AF65-F5344CB8AC3E}">
        <p14:creationId xmlns:p14="http://schemas.microsoft.com/office/powerpoint/2010/main" val="2983236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048" y="1622654"/>
            <a:ext cx="8229600" cy="857250"/>
          </a:xfrm>
        </p:spPr>
        <p:txBody>
          <a:bodyPr>
            <a:normAutofit fontScale="90000"/>
          </a:bodyPr>
          <a:lstStyle/>
          <a:p>
            <a:r>
              <a:rPr lang="en-US" b="1" dirty="0" err="1"/>
              <a:t>Một</a:t>
            </a:r>
            <a:r>
              <a:rPr lang="en-US" b="1" dirty="0"/>
              <a:t> </a:t>
            </a:r>
            <a:r>
              <a:rPr lang="en-US" b="1" dirty="0" err="1"/>
              <a:t>số</a:t>
            </a:r>
            <a:r>
              <a:rPr lang="en-US" b="1" dirty="0"/>
              <a:t> </a:t>
            </a:r>
            <a:r>
              <a:rPr lang="en-US" b="1" dirty="0" err="1"/>
              <a:t>bất</a:t>
            </a:r>
            <a:r>
              <a:rPr lang="en-US" b="1" dirty="0"/>
              <a:t> </a:t>
            </a:r>
            <a:r>
              <a:rPr lang="en-US" b="1" dirty="0" err="1"/>
              <a:t>cập</a:t>
            </a:r>
            <a:r>
              <a:rPr lang="en-US" b="1" dirty="0"/>
              <a:t> </a:t>
            </a:r>
            <a:r>
              <a:rPr lang="en-US" b="1" dirty="0" err="1"/>
              <a:t>khi</a:t>
            </a:r>
            <a:r>
              <a:rPr lang="en-US" b="1" dirty="0"/>
              <a:t> </a:t>
            </a:r>
            <a:r>
              <a:rPr lang="en-US" b="1" dirty="0" err="1"/>
              <a:t>sử</a:t>
            </a:r>
            <a:r>
              <a:rPr lang="en-US" b="1" dirty="0"/>
              <a:t> </a:t>
            </a:r>
            <a:r>
              <a:rPr lang="en-US" b="1" dirty="0" err="1"/>
              <a:t>dụng</a:t>
            </a:r>
            <a:r>
              <a:rPr lang="en-US" b="1" dirty="0"/>
              <a:t> </a:t>
            </a:r>
            <a:r>
              <a:rPr lang="en-US" b="1" dirty="0" err="1"/>
              <a:t>nước</a:t>
            </a:r>
            <a:r>
              <a:rPr lang="en-US" b="1" dirty="0"/>
              <a:t> </a:t>
            </a:r>
            <a:r>
              <a:rPr lang="en-US" b="1" dirty="0" err="1"/>
              <a:t>thải</a:t>
            </a:r>
            <a:r>
              <a:rPr lang="en-US" b="1" dirty="0"/>
              <a:t> </a:t>
            </a:r>
            <a:r>
              <a:rPr lang="en-US" b="1" dirty="0" err="1"/>
              <a:t>chăn</a:t>
            </a:r>
            <a:r>
              <a:rPr lang="en-US" b="1" dirty="0"/>
              <a:t> </a:t>
            </a:r>
            <a:r>
              <a:rPr lang="en-US" b="1" dirty="0" err="1"/>
              <a:t>nuôi</a:t>
            </a:r>
            <a:r>
              <a:rPr lang="en-US" b="1" dirty="0"/>
              <a:t> </a:t>
            </a:r>
            <a:r>
              <a:rPr lang="en-US" b="1" dirty="0" err="1"/>
              <a:t>tại</a:t>
            </a:r>
            <a:r>
              <a:rPr lang="en-US" b="1" dirty="0"/>
              <a:t> </a:t>
            </a:r>
            <a:r>
              <a:rPr lang="en-US" b="1" dirty="0" err="1"/>
              <a:t>Việt</a:t>
            </a:r>
            <a:r>
              <a:rPr lang="en-US" b="1" dirty="0"/>
              <a:t> Nam</a:t>
            </a:r>
            <a:endParaRPr lang="vi-VN" b="1" dirty="0"/>
          </a:p>
        </p:txBody>
      </p:sp>
    </p:spTree>
    <p:extLst>
      <p:ext uri="{BB962C8B-B14F-4D97-AF65-F5344CB8AC3E}">
        <p14:creationId xmlns:p14="http://schemas.microsoft.com/office/powerpoint/2010/main" val="567835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23235"/>
            <a:ext cx="5908431" cy="571129"/>
          </a:xfrm>
          <a:prstGeom prst="rect">
            <a:avLst/>
          </a:prstGeom>
        </p:spPr>
        <p:txBody>
          <a:bodyPr wrap="square" lIns="77925" tIns="38963" rIns="77925" bIns="38963">
            <a:spAutoFit/>
          </a:bodyPr>
          <a:lstStyle/>
          <a:p>
            <a:r>
              <a:rPr lang="en-US" sz="1700" b="1" dirty="0">
                <a:solidFill>
                  <a:srgbClr val="0070C0"/>
                </a:solidFill>
                <a:latin typeface="Calibri"/>
                <a:cs typeface="Calibri"/>
              </a:rPr>
              <a:t>HỆ THỐNG QUẢN TRỊ TIÊN TIẾN</a:t>
            </a:r>
          </a:p>
          <a:p>
            <a:r>
              <a:rPr lang="en-US" b="1" dirty="0">
                <a:solidFill>
                  <a:srgbClr val="907E4E"/>
                </a:solidFill>
                <a:latin typeface="Calibri"/>
                <a:cs typeface="Calibri"/>
              </a:rPr>
              <a:t>TRUE HAPPINESS – VÌ HẠNH PHÚC ĐÍCH THỰC</a:t>
            </a:r>
          </a:p>
        </p:txBody>
      </p:sp>
      <p:grpSp>
        <p:nvGrpSpPr>
          <p:cNvPr id="3" name="Group 43"/>
          <p:cNvGrpSpPr/>
          <p:nvPr/>
        </p:nvGrpSpPr>
        <p:grpSpPr>
          <a:xfrm>
            <a:off x="3259015" y="794364"/>
            <a:ext cx="2267577" cy="2188152"/>
            <a:chOff x="3886200" y="1284114"/>
            <a:chExt cx="1971174" cy="2320255"/>
          </a:xfrm>
        </p:grpSpPr>
        <p:sp>
          <p:nvSpPr>
            <p:cNvPr id="39" name="Rounded Rectangle 38"/>
            <p:cNvSpPr/>
            <p:nvPr/>
          </p:nvSpPr>
          <p:spPr>
            <a:xfrm>
              <a:off x="3886200" y="1284114"/>
              <a:ext cx="1971174" cy="2320255"/>
            </a:xfrm>
            <a:prstGeom prst="roundRect">
              <a:avLst>
                <a:gd name="adj" fmla="val 3432"/>
              </a:avLst>
            </a:prstGeom>
            <a:solidFill>
              <a:schemeClr val="lt1">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5" name="Group 27"/>
            <p:cNvGrpSpPr>
              <a:grpSpLocks/>
            </p:cNvGrpSpPr>
            <p:nvPr/>
          </p:nvGrpSpPr>
          <p:grpSpPr bwMode="auto">
            <a:xfrm>
              <a:off x="3964781" y="1362075"/>
              <a:ext cx="1803400" cy="2120900"/>
              <a:chOff x="3494813" y="1675265"/>
              <a:chExt cx="1802680" cy="2120800"/>
            </a:xfrm>
          </p:grpSpPr>
          <p:sp>
            <p:nvSpPr>
              <p:cNvPr id="15" name="Rectangle 14"/>
              <p:cNvSpPr/>
              <p:nvPr/>
            </p:nvSpPr>
            <p:spPr>
              <a:xfrm>
                <a:off x="3494813" y="1675265"/>
                <a:ext cx="1802680" cy="2120800"/>
              </a:xfrm>
              <a:prstGeom prst="rect">
                <a:avLst/>
              </a:prstGeom>
              <a:solidFill>
                <a:schemeClr val="bg1"/>
              </a:solidFill>
              <a:ln>
                <a:solidFill>
                  <a:schemeClr val="bg1">
                    <a:lumMod val="9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6" name="Rectangle 15"/>
              <p:cNvSpPr/>
              <p:nvPr/>
            </p:nvSpPr>
            <p:spPr>
              <a:xfrm>
                <a:off x="3585265" y="2037198"/>
                <a:ext cx="1621777" cy="825461"/>
              </a:xfrm>
              <a:prstGeom prst="rect">
                <a:avLst/>
              </a:prstGeom>
              <a:blipFill rotWithShape="1">
                <a:blip r:embed="rId3" cstate="email">
                  <a:extLst/>
                </a:blip>
                <a:stretch>
                  <a:fillRect/>
                </a:stretch>
              </a:blipFill>
              <a:effectLst/>
            </p:spPr>
            <p:style>
              <a:lnRef idx="3">
                <a:schemeClr val="lt1">
                  <a:hueOff val="0"/>
                  <a:satOff val="0"/>
                  <a:lumOff val="0"/>
                  <a:alphaOff val="0"/>
                </a:schemeClr>
              </a:lnRef>
              <a:fillRef idx="1">
                <a:scrgbClr r="0" g="0" b="0"/>
              </a:fillRef>
              <a:effectRef idx="1">
                <a:schemeClr val="accent1">
                  <a:tint val="50000"/>
                  <a:hueOff val="-3272378"/>
                  <a:satOff val="-176"/>
                  <a:lumOff val="2841"/>
                  <a:alphaOff val="0"/>
                </a:schemeClr>
              </a:effectRef>
              <a:fontRef idx="minor">
                <a:schemeClr val="lt1">
                  <a:hueOff val="0"/>
                  <a:satOff val="0"/>
                  <a:lumOff val="0"/>
                  <a:alphaOff val="0"/>
                </a:schemeClr>
              </a:fontRef>
            </p:style>
          </p:sp>
          <p:sp>
            <p:nvSpPr>
              <p:cNvPr id="17" name="Freeform 16"/>
              <p:cNvSpPr/>
              <p:nvPr/>
            </p:nvSpPr>
            <p:spPr>
              <a:xfrm>
                <a:off x="3585265" y="3349998"/>
                <a:ext cx="1621777" cy="446067"/>
              </a:xfrm>
              <a:custGeom>
                <a:avLst/>
                <a:gdLst>
                  <a:gd name="connsiteX0" fmla="*/ 0 w 1622412"/>
                  <a:gd name="connsiteY0" fmla="*/ 0 h 360519"/>
                  <a:gd name="connsiteX1" fmla="*/ 1622412 w 1622412"/>
                  <a:gd name="connsiteY1" fmla="*/ 0 h 360519"/>
                  <a:gd name="connsiteX2" fmla="*/ 1622412 w 1622412"/>
                  <a:gd name="connsiteY2" fmla="*/ 360519 h 360519"/>
                  <a:gd name="connsiteX3" fmla="*/ 0 w 1622412"/>
                  <a:gd name="connsiteY3" fmla="*/ 360519 h 360519"/>
                  <a:gd name="connsiteX4" fmla="*/ 0 w 1622412"/>
                  <a:gd name="connsiteY4" fmla="*/ 0 h 360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412" h="360519">
                    <a:moveTo>
                      <a:pt x="0" y="0"/>
                    </a:moveTo>
                    <a:lnTo>
                      <a:pt x="1622412" y="0"/>
                    </a:lnTo>
                    <a:lnTo>
                      <a:pt x="1622412" y="360519"/>
                    </a:lnTo>
                    <a:lnTo>
                      <a:pt x="0" y="360519"/>
                    </a:lnTo>
                    <a:lnTo>
                      <a:pt x="0" y="0"/>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41910" tIns="41910" rIns="41910" bIns="41910" spcCol="1270" anchor="ctr"/>
              <a:lstStyle/>
              <a:p>
                <a:pPr algn="ctr" defTabSz="397743" eaLnBrk="0" hangingPunct="0">
                  <a:lnSpc>
                    <a:spcPct val="90000"/>
                  </a:lnSpc>
                  <a:spcAft>
                    <a:spcPct val="35000"/>
                  </a:spcAft>
                  <a:defRPr/>
                </a:pPr>
                <a:r>
                  <a:rPr lang="en-US" sz="1000" b="1" dirty="0">
                    <a:latin typeface="+mj-lt"/>
                  </a:rPr>
                  <a:t>QUẢN LÝ THÚ Y</a:t>
                </a:r>
              </a:p>
            </p:txBody>
          </p:sp>
          <p:sp>
            <p:nvSpPr>
              <p:cNvPr id="18" name="Freeform 17"/>
              <p:cNvSpPr/>
              <p:nvPr/>
            </p:nvSpPr>
            <p:spPr>
              <a:xfrm>
                <a:off x="3585265" y="3015052"/>
                <a:ext cx="1621777" cy="212715"/>
              </a:xfrm>
              <a:custGeom>
                <a:avLst/>
                <a:gdLst>
                  <a:gd name="connsiteX0" fmla="*/ 0 w 1622412"/>
                  <a:gd name="connsiteY0" fmla="*/ 0 h 212097"/>
                  <a:gd name="connsiteX1" fmla="*/ 1622412 w 1622412"/>
                  <a:gd name="connsiteY1" fmla="*/ 0 h 212097"/>
                  <a:gd name="connsiteX2" fmla="*/ 1622412 w 1622412"/>
                  <a:gd name="connsiteY2" fmla="*/ 212097 h 212097"/>
                  <a:gd name="connsiteX3" fmla="*/ 0 w 1622412"/>
                  <a:gd name="connsiteY3" fmla="*/ 212097 h 212097"/>
                  <a:gd name="connsiteX4" fmla="*/ 0 w 1622412"/>
                  <a:gd name="connsiteY4" fmla="*/ 0 h 21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412" h="212097">
                    <a:moveTo>
                      <a:pt x="0" y="0"/>
                    </a:moveTo>
                    <a:lnTo>
                      <a:pt x="1622412" y="0"/>
                    </a:lnTo>
                    <a:lnTo>
                      <a:pt x="1622412" y="212097"/>
                    </a:lnTo>
                    <a:lnTo>
                      <a:pt x="0" y="2120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8100" tIns="38100" rIns="38100" bIns="38100" spcCol="1270" anchor="ctr"/>
              <a:lstStyle/>
              <a:p>
                <a:pPr algn="ctr" defTabSz="378803" eaLnBrk="0" hangingPunct="0">
                  <a:lnSpc>
                    <a:spcPct val="90000"/>
                  </a:lnSpc>
                  <a:spcAft>
                    <a:spcPct val="35000"/>
                  </a:spcAft>
                  <a:defRPr/>
                </a:pPr>
                <a:r>
                  <a:rPr lang="en-US" sz="1000" b="1" dirty="0">
                    <a:solidFill>
                      <a:schemeClr val="tx2"/>
                    </a:solidFill>
                    <a:latin typeface="+mj-lt"/>
                    <a:cs typeface="Arial" pitchFamily="34" charset="0"/>
                  </a:rPr>
                  <a:t>Totally Vets - New Zealand </a:t>
                </a:r>
              </a:p>
            </p:txBody>
          </p:sp>
        </p:grpSp>
      </p:grpSp>
      <p:grpSp>
        <p:nvGrpSpPr>
          <p:cNvPr id="6" name="Group 44"/>
          <p:cNvGrpSpPr/>
          <p:nvPr/>
        </p:nvGrpSpPr>
        <p:grpSpPr>
          <a:xfrm>
            <a:off x="6049107" y="794364"/>
            <a:ext cx="2562330" cy="2188152"/>
            <a:chOff x="6553200" y="1284114"/>
            <a:chExt cx="1971174" cy="2320255"/>
          </a:xfrm>
        </p:grpSpPr>
        <p:sp>
          <p:nvSpPr>
            <p:cNvPr id="40" name="Rounded Rectangle 39"/>
            <p:cNvSpPr/>
            <p:nvPr/>
          </p:nvSpPr>
          <p:spPr>
            <a:xfrm>
              <a:off x="6553200" y="1284114"/>
              <a:ext cx="1971174" cy="2320255"/>
            </a:xfrm>
            <a:prstGeom prst="roundRect">
              <a:avLst>
                <a:gd name="adj" fmla="val 3432"/>
              </a:avLst>
            </a:prstGeom>
            <a:solidFill>
              <a:schemeClr val="lt1">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7" name="Group 26"/>
            <p:cNvGrpSpPr>
              <a:grpSpLocks/>
            </p:cNvGrpSpPr>
            <p:nvPr/>
          </p:nvGrpSpPr>
          <p:grpSpPr bwMode="auto">
            <a:xfrm>
              <a:off x="6634956" y="1362075"/>
              <a:ext cx="1803400" cy="2120900"/>
              <a:chOff x="5627033" y="1675265"/>
              <a:chExt cx="1802680" cy="2120800"/>
            </a:xfrm>
          </p:grpSpPr>
          <p:sp>
            <p:nvSpPr>
              <p:cNvPr id="20" name="Rectangle 19"/>
              <p:cNvSpPr/>
              <p:nvPr/>
            </p:nvSpPr>
            <p:spPr>
              <a:xfrm>
                <a:off x="5627033" y="1675265"/>
                <a:ext cx="1802680" cy="2120800"/>
              </a:xfrm>
              <a:prstGeom prst="rect">
                <a:avLst/>
              </a:prstGeom>
              <a:solidFill>
                <a:schemeClr val="lt1">
                  <a:hueOff val="0"/>
                  <a:satOff val="0"/>
                  <a:lumOff val="0"/>
                </a:schemeClr>
              </a:solidFill>
              <a:ln>
                <a:solidFill>
                  <a:schemeClr val="bg1">
                    <a:lumMod val="9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21" name="Rectangle 20"/>
              <p:cNvSpPr/>
              <p:nvPr/>
            </p:nvSpPr>
            <p:spPr>
              <a:xfrm>
                <a:off x="5717485" y="2037198"/>
                <a:ext cx="1621777" cy="825461"/>
              </a:xfrm>
              <a:prstGeom prst="rect">
                <a:avLst/>
              </a:prstGeom>
              <a:blipFill rotWithShape="1">
                <a:blip r:embed="rId4" cstate="email">
                  <a:extLst/>
                </a:blip>
                <a:stretch>
                  <a:fillRect/>
                </a:stretch>
              </a:blipFill>
              <a:ln>
                <a:noFill/>
              </a:ln>
              <a:effectLst/>
            </p:spPr>
            <p:style>
              <a:lnRef idx="3">
                <a:schemeClr val="lt1">
                  <a:hueOff val="0"/>
                  <a:satOff val="0"/>
                  <a:lumOff val="0"/>
                  <a:alphaOff val="0"/>
                </a:schemeClr>
              </a:lnRef>
              <a:fillRef idx="1">
                <a:scrgbClr r="0" g="0" b="0"/>
              </a:fillRef>
              <a:effectRef idx="1">
                <a:schemeClr val="accent1">
                  <a:tint val="50000"/>
                  <a:hueOff val="-6544756"/>
                  <a:satOff val="-351"/>
                  <a:lumOff val="5682"/>
                  <a:alphaOff val="0"/>
                </a:schemeClr>
              </a:effectRef>
              <a:fontRef idx="minor">
                <a:schemeClr val="lt1">
                  <a:hueOff val="0"/>
                  <a:satOff val="0"/>
                  <a:lumOff val="0"/>
                  <a:alphaOff val="0"/>
                </a:schemeClr>
              </a:fontRef>
            </p:style>
          </p:sp>
          <p:sp>
            <p:nvSpPr>
              <p:cNvPr id="22" name="Freeform 21"/>
              <p:cNvSpPr/>
              <p:nvPr/>
            </p:nvSpPr>
            <p:spPr>
              <a:xfrm>
                <a:off x="5717485" y="3349998"/>
                <a:ext cx="1621777" cy="446067"/>
              </a:xfrm>
              <a:custGeom>
                <a:avLst/>
                <a:gdLst>
                  <a:gd name="connsiteX0" fmla="*/ 0 w 1622412"/>
                  <a:gd name="connsiteY0" fmla="*/ 0 h 360519"/>
                  <a:gd name="connsiteX1" fmla="*/ 1622412 w 1622412"/>
                  <a:gd name="connsiteY1" fmla="*/ 0 h 360519"/>
                  <a:gd name="connsiteX2" fmla="*/ 1622412 w 1622412"/>
                  <a:gd name="connsiteY2" fmla="*/ 360519 h 360519"/>
                  <a:gd name="connsiteX3" fmla="*/ 0 w 1622412"/>
                  <a:gd name="connsiteY3" fmla="*/ 360519 h 360519"/>
                  <a:gd name="connsiteX4" fmla="*/ 0 w 1622412"/>
                  <a:gd name="connsiteY4" fmla="*/ 0 h 360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412" h="360519">
                    <a:moveTo>
                      <a:pt x="0" y="0"/>
                    </a:moveTo>
                    <a:lnTo>
                      <a:pt x="1622412" y="0"/>
                    </a:lnTo>
                    <a:lnTo>
                      <a:pt x="1622412" y="360519"/>
                    </a:lnTo>
                    <a:lnTo>
                      <a:pt x="0" y="360519"/>
                    </a:lnTo>
                    <a:lnTo>
                      <a:pt x="0" y="0"/>
                    </a:lnTo>
                    <a:close/>
                  </a:path>
                </a:pathLst>
              </a:cu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lIns="41910" tIns="41910" rIns="41910" bIns="41910" spcCol="1270" anchor="ctr"/>
              <a:lstStyle/>
              <a:p>
                <a:pPr algn="ctr" defTabSz="397743" eaLnBrk="0" hangingPunct="0">
                  <a:lnSpc>
                    <a:spcPct val="90000"/>
                  </a:lnSpc>
                  <a:defRPr/>
                </a:pPr>
                <a:r>
                  <a:rPr lang="en-US" sz="900" b="1" dirty="0">
                    <a:latin typeface="+mj-lt"/>
                  </a:rPr>
                  <a:t>HỆ THỐNG QUẢN LÝ     </a:t>
                </a:r>
              </a:p>
              <a:p>
                <a:pPr algn="ctr" defTabSz="397743" eaLnBrk="0" hangingPunct="0">
                  <a:lnSpc>
                    <a:spcPct val="90000"/>
                  </a:lnSpc>
                  <a:spcAft>
                    <a:spcPct val="35000"/>
                  </a:spcAft>
                  <a:defRPr/>
                </a:pPr>
                <a:r>
                  <a:rPr lang="en-US" sz="900" b="1" dirty="0">
                    <a:latin typeface="+mj-lt"/>
                  </a:rPr>
                  <a:t>TÀI CHÍNH</a:t>
                </a:r>
              </a:p>
            </p:txBody>
          </p:sp>
          <p:sp>
            <p:nvSpPr>
              <p:cNvPr id="23" name="Freeform 22"/>
              <p:cNvSpPr/>
              <p:nvPr/>
            </p:nvSpPr>
            <p:spPr>
              <a:xfrm>
                <a:off x="5717485" y="3026163"/>
                <a:ext cx="1621777" cy="212715"/>
              </a:xfrm>
              <a:custGeom>
                <a:avLst/>
                <a:gdLst>
                  <a:gd name="connsiteX0" fmla="*/ 0 w 1622412"/>
                  <a:gd name="connsiteY0" fmla="*/ 0 h 212097"/>
                  <a:gd name="connsiteX1" fmla="*/ 1622412 w 1622412"/>
                  <a:gd name="connsiteY1" fmla="*/ 0 h 212097"/>
                  <a:gd name="connsiteX2" fmla="*/ 1622412 w 1622412"/>
                  <a:gd name="connsiteY2" fmla="*/ 212097 h 212097"/>
                  <a:gd name="connsiteX3" fmla="*/ 0 w 1622412"/>
                  <a:gd name="connsiteY3" fmla="*/ 212097 h 212097"/>
                  <a:gd name="connsiteX4" fmla="*/ 0 w 1622412"/>
                  <a:gd name="connsiteY4" fmla="*/ 0 h 21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412" h="212097">
                    <a:moveTo>
                      <a:pt x="0" y="0"/>
                    </a:moveTo>
                    <a:lnTo>
                      <a:pt x="1622412" y="0"/>
                    </a:lnTo>
                    <a:lnTo>
                      <a:pt x="1622412" y="212097"/>
                    </a:lnTo>
                    <a:lnTo>
                      <a:pt x="0" y="2120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8100" tIns="38100" rIns="38100" bIns="38100" anchor="ctr"/>
              <a:lstStyle/>
              <a:p>
                <a:pPr algn="ctr" defTabSz="378803" eaLnBrk="0" hangingPunct="0">
                  <a:lnSpc>
                    <a:spcPct val="90000"/>
                  </a:lnSpc>
                  <a:spcAft>
                    <a:spcPct val="35000"/>
                  </a:spcAft>
                </a:pPr>
                <a:r>
                  <a:rPr lang="en-US" sz="1000" b="1" dirty="0" err="1">
                    <a:solidFill>
                      <a:schemeClr val="tx2"/>
                    </a:solidFill>
                    <a:latin typeface="+mj-lt"/>
                    <a:cs typeface="Arial" pitchFamily="34" charset="0"/>
                  </a:rPr>
                  <a:t>Cộng</a:t>
                </a:r>
                <a:r>
                  <a:rPr lang="en-US" sz="1000" b="1" dirty="0">
                    <a:solidFill>
                      <a:schemeClr val="tx2"/>
                    </a:solidFill>
                    <a:latin typeface="+mj-lt"/>
                    <a:cs typeface="Arial" pitchFamily="34" charset="0"/>
                  </a:rPr>
                  <a:t> </a:t>
                </a:r>
                <a:r>
                  <a:rPr lang="en-US" sz="1000" b="1" dirty="0" err="1">
                    <a:solidFill>
                      <a:schemeClr val="tx2"/>
                    </a:solidFill>
                    <a:latin typeface="+mj-lt"/>
                    <a:cs typeface="Arial" pitchFamily="34" charset="0"/>
                  </a:rPr>
                  <a:t>hòa</a:t>
                </a:r>
                <a:r>
                  <a:rPr lang="en-US" sz="1000" b="1" dirty="0">
                    <a:solidFill>
                      <a:schemeClr val="tx2"/>
                    </a:solidFill>
                    <a:latin typeface="+mj-lt"/>
                    <a:cs typeface="Arial" pitchFamily="34" charset="0"/>
                  </a:rPr>
                  <a:t> </a:t>
                </a:r>
                <a:r>
                  <a:rPr lang="en-US" sz="1000" b="1" dirty="0" err="1">
                    <a:solidFill>
                      <a:schemeClr val="tx2"/>
                    </a:solidFill>
                    <a:latin typeface="+mj-lt"/>
                    <a:cs typeface="Arial" pitchFamily="34" charset="0"/>
                  </a:rPr>
                  <a:t>liên</a:t>
                </a:r>
                <a:r>
                  <a:rPr lang="en-US" sz="1000" b="1" dirty="0">
                    <a:solidFill>
                      <a:schemeClr val="tx2"/>
                    </a:solidFill>
                    <a:latin typeface="+mj-lt"/>
                    <a:cs typeface="Arial" pitchFamily="34" charset="0"/>
                  </a:rPr>
                  <a:t> bang </a:t>
                </a:r>
                <a:r>
                  <a:rPr lang="en-US" sz="1000" b="1" dirty="0" err="1">
                    <a:solidFill>
                      <a:schemeClr val="tx2"/>
                    </a:solidFill>
                    <a:latin typeface="+mj-lt"/>
                    <a:cs typeface="Arial" pitchFamily="34" charset="0"/>
                  </a:rPr>
                  <a:t>Đức</a:t>
                </a:r>
                <a:endParaRPr lang="en-US" sz="1000" b="1" dirty="0">
                  <a:solidFill>
                    <a:schemeClr val="tx2"/>
                  </a:solidFill>
                  <a:latin typeface="+mj-lt"/>
                  <a:cs typeface="Arial" pitchFamily="34" charset="0"/>
                </a:endParaRPr>
              </a:p>
            </p:txBody>
          </p:sp>
        </p:grpSp>
      </p:grpSp>
      <p:grpSp>
        <p:nvGrpSpPr>
          <p:cNvPr id="9" name="Group 46"/>
          <p:cNvGrpSpPr/>
          <p:nvPr/>
        </p:nvGrpSpPr>
        <p:grpSpPr>
          <a:xfrm>
            <a:off x="1791009" y="2948362"/>
            <a:ext cx="2365262" cy="2105956"/>
            <a:chOff x="2531452" y="3823970"/>
            <a:chExt cx="1971174" cy="2320255"/>
          </a:xfrm>
        </p:grpSpPr>
        <p:sp>
          <p:nvSpPr>
            <p:cNvPr id="41" name="Rounded Rectangle 40"/>
            <p:cNvSpPr/>
            <p:nvPr/>
          </p:nvSpPr>
          <p:spPr>
            <a:xfrm>
              <a:off x="2531452" y="3823970"/>
              <a:ext cx="1971174" cy="2320255"/>
            </a:xfrm>
            <a:prstGeom prst="roundRect">
              <a:avLst>
                <a:gd name="adj" fmla="val 3432"/>
              </a:avLst>
            </a:prstGeom>
            <a:solidFill>
              <a:schemeClr val="bg1">
                <a:lumMod val="95000"/>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10" name="Group 25"/>
            <p:cNvGrpSpPr>
              <a:grpSpLocks/>
            </p:cNvGrpSpPr>
            <p:nvPr/>
          </p:nvGrpSpPr>
          <p:grpSpPr bwMode="auto">
            <a:xfrm>
              <a:off x="2616994" y="3892550"/>
              <a:ext cx="1801812" cy="2120900"/>
              <a:chOff x="2428702" y="3976334"/>
              <a:chExt cx="1802680" cy="2120800"/>
            </a:xfrm>
          </p:grpSpPr>
          <p:sp>
            <p:nvSpPr>
              <p:cNvPr id="25" name="Rectangle 24"/>
              <p:cNvSpPr/>
              <p:nvPr/>
            </p:nvSpPr>
            <p:spPr>
              <a:xfrm>
                <a:off x="2428702" y="3976334"/>
                <a:ext cx="1802680" cy="2120800"/>
              </a:xfrm>
              <a:prstGeom prst="rect">
                <a:avLst/>
              </a:prstGeom>
              <a:solidFill>
                <a:schemeClr val="lt1">
                  <a:hueOff val="0"/>
                  <a:satOff val="0"/>
                  <a:lumOff val="0"/>
                </a:schemeClr>
              </a:solidFill>
              <a:ln>
                <a:solidFill>
                  <a:schemeClr val="bg1">
                    <a:lumMod val="9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26" name="Rectangle 25"/>
              <p:cNvSpPr/>
              <p:nvPr/>
            </p:nvSpPr>
            <p:spPr>
              <a:xfrm>
                <a:off x="2519233" y="4060467"/>
                <a:ext cx="1621619" cy="1379473"/>
              </a:xfrm>
              <a:prstGeom prst="rect">
                <a:avLst/>
              </a:prstGeom>
              <a:blipFill rotWithShape="1">
                <a:blip r:embed="rId5" cstate="email">
                  <a:extLst/>
                </a:blip>
                <a:stretch>
                  <a:fillRect/>
                </a:stretch>
              </a:blipFill>
              <a:effectLst/>
            </p:spPr>
            <p:style>
              <a:lnRef idx="3">
                <a:schemeClr val="lt1">
                  <a:hueOff val="0"/>
                  <a:satOff val="0"/>
                  <a:lumOff val="0"/>
                  <a:alphaOff val="0"/>
                </a:schemeClr>
              </a:lnRef>
              <a:fillRef idx="1">
                <a:scrgbClr r="0" g="0" b="0"/>
              </a:fillRef>
              <a:effectRef idx="1">
                <a:schemeClr val="accent1">
                  <a:tint val="50000"/>
                  <a:hueOff val="-9817134"/>
                  <a:satOff val="-527"/>
                  <a:lumOff val="8523"/>
                  <a:alphaOff val="0"/>
                </a:schemeClr>
              </a:effectRef>
              <a:fontRef idx="minor">
                <a:schemeClr val="lt1">
                  <a:hueOff val="0"/>
                  <a:satOff val="0"/>
                  <a:lumOff val="0"/>
                  <a:alphaOff val="0"/>
                </a:schemeClr>
              </a:fontRef>
            </p:style>
          </p:sp>
          <p:sp>
            <p:nvSpPr>
              <p:cNvPr id="27" name="Freeform 26"/>
              <p:cNvSpPr/>
              <p:nvPr/>
            </p:nvSpPr>
            <p:spPr>
              <a:xfrm>
                <a:off x="2519233" y="5651067"/>
                <a:ext cx="1621619" cy="446067"/>
              </a:xfrm>
              <a:custGeom>
                <a:avLst/>
                <a:gdLst>
                  <a:gd name="connsiteX0" fmla="*/ 0 w 1622412"/>
                  <a:gd name="connsiteY0" fmla="*/ 0 h 360519"/>
                  <a:gd name="connsiteX1" fmla="*/ 1622412 w 1622412"/>
                  <a:gd name="connsiteY1" fmla="*/ 0 h 360519"/>
                  <a:gd name="connsiteX2" fmla="*/ 1622412 w 1622412"/>
                  <a:gd name="connsiteY2" fmla="*/ 360519 h 360519"/>
                  <a:gd name="connsiteX3" fmla="*/ 0 w 1622412"/>
                  <a:gd name="connsiteY3" fmla="*/ 360519 h 360519"/>
                  <a:gd name="connsiteX4" fmla="*/ 0 w 1622412"/>
                  <a:gd name="connsiteY4" fmla="*/ 0 h 360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412" h="360519">
                    <a:moveTo>
                      <a:pt x="0" y="0"/>
                    </a:moveTo>
                    <a:lnTo>
                      <a:pt x="1622412" y="0"/>
                    </a:lnTo>
                    <a:lnTo>
                      <a:pt x="1622412" y="360519"/>
                    </a:lnTo>
                    <a:lnTo>
                      <a:pt x="0" y="360519"/>
                    </a:lnTo>
                    <a:lnTo>
                      <a:pt x="0" y="0"/>
                    </a:ln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41910" tIns="41910" rIns="41910" bIns="41910" anchor="ctr"/>
              <a:lstStyle/>
              <a:p>
                <a:pPr algn="ctr" defTabSz="397743" eaLnBrk="0" hangingPunct="0">
                  <a:lnSpc>
                    <a:spcPct val="90000"/>
                  </a:lnSpc>
                  <a:spcAft>
                    <a:spcPct val="35000"/>
                  </a:spcAft>
                </a:pPr>
                <a:r>
                  <a:rPr lang="en-US" sz="1000" b="1" dirty="0">
                    <a:solidFill>
                      <a:srgbClr val="FFFFFF"/>
                    </a:solidFill>
                    <a:latin typeface="+mj-lt"/>
                    <a:cs typeface="Arial" pitchFamily="34" charset="0"/>
                  </a:rPr>
                  <a:t>CÔNG NGHỆ ĐÓNG GÓI</a:t>
                </a:r>
              </a:p>
            </p:txBody>
          </p:sp>
          <p:sp>
            <p:nvSpPr>
              <p:cNvPr id="28" name="Freeform 27"/>
              <p:cNvSpPr/>
              <p:nvPr/>
            </p:nvSpPr>
            <p:spPr>
              <a:xfrm>
                <a:off x="2519233" y="5424944"/>
                <a:ext cx="1621619" cy="212715"/>
              </a:xfrm>
              <a:custGeom>
                <a:avLst/>
                <a:gdLst>
                  <a:gd name="connsiteX0" fmla="*/ 0 w 1622412"/>
                  <a:gd name="connsiteY0" fmla="*/ 0 h 212097"/>
                  <a:gd name="connsiteX1" fmla="*/ 1622412 w 1622412"/>
                  <a:gd name="connsiteY1" fmla="*/ 0 h 212097"/>
                  <a:gd name="connsiteX2" fmla="*/ 1622412 w 1622412"/>
                  <a:gd name="connsiteY2" fmla="*/ 212097 h 212097"/>
                  <a:gd name="connsiteX3" fmla="*/ 0 w 1622412"/>
                  <a:gd name="connsiteY3" fmla="*/ 212097 h 212097"/>
                  <a:gd name="connsiteX4" fmla="*/ 0 w 1622412"/>
                  <a:gd name="connsiteY4" fmla="*/ 0 h 21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412" h="212097">
                    <a:moveTo>
                      <a:pt x="0" y="0"/>
                    </a:moveTo>
                    <a:lnTo>
                      <a:pt x="1622412" y="0"/>
                    </a:lnTo>
                    <a:lnTo>
                      <a:pt x="1622412" y="212097"/>
                    </a:lnTo>
                    <a:lnTo>
                      <a:pt x="0" y="2120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8100" tIns="38100" rIns="38100" bIns="38100" spcCol="1270" anchor="ctr"/>
              <a:lstStyle/>
              <a:p>
                <a:pPr algn="ctr" defTabSz="378803" eaLnBrk="0" hangingPunct="0">
                  <a:lnSpc>
                    <a:spcPct val="90000"/>
                  </a:lnSpc>
                  <a:spcAft>
                    <a:spcPct val="35000"/>
                  </a:spcAft>
                  <a:defRPr/>
                </a:pPr>
                <a:r>
                  <a:rPr lang="en-US" sz="1000" b="1" dirty="0" err="1">
                    <a:solidFill>
                      <a:schemeClr val="tx2"/>
                    </a:solidFill>
                    <a:latin typeface="+mj-lt"/>
                    <a:cs typeface="Arial" pitchFamily="34" charset="0"/>
                  </a:rPr>
                  <a:t>TetraPak</a:t>
                </a:r>
                <a:r>
                  <a:rPr lang="en-US" sz="1000" b="1" dirty="0">
                    <a:solidFill>
                      <a:schemeClr val="tx2"/>
                    </a:solidFill>
                    <a:latin typeface="+mj-lt"/>
                    <a:cs typeface="Arial" pitchFamily="34" charset="0"/>
                  </a:rPr>
                  <a:t> (</a:t>
                </a:r>
                <a:r>
                  <a:rPr lang="en-US" sz="1000" b="1" dirty="0" err="1">
                    <a:solidFill>
                      <a:schemeClr val="tx2"/>
                    </a:solidFill>
                    <a:latin typeface="+mj-lt"/>
                    <a:cs typeface="Arial" pitchFamily="34" charset="0"/>
                  </a:rPr>
                  <a:t>Thụy</a:t>
                </a:r>
                <a:r>
                  <a:rPr lang="en-US" sz="1000" b="1" dirty="0">
                    <a:solidFill>
                      <a:schemeClr val="tx2"/>
                    </a:solidFill>
                    <a:latin typeface="+mj-lt"/>
                    <a:cs typeface="Arial" pitchFamily="34" charset="0"/>
                  </a:rPr>
                  <a:t> </a:t>
                </a:r>
                <a:r>
                  <a:rPr lang="en-US" sz="1000" b="1" dirty="0" err="1">
                    <a:solidFill>
                      <a:schemeClr val="tx2"/>
                    </a:solidFill>
                    <a:latin typeface="+mj-lt"/>
                    <a:cs typeface="Arial" pitchFamily="34" charset="0"/>
                  </a:rPr>
                  <a:t>Điển</a:t>
                </a:r>
                <a:r>
                  <a:rPr lang="en-US" sz="1000" b="1" dirty="0">
                    <a:solidFill>
                      <a:schemeClr val="tx2"/>
                    </a:solidFill>
                    <a:latin typeface="+mj-lt"/>
                    <a:cs typeface="Arial" pitchFamily="34" charset="0"/>
                  </a:rPr>
                  <a:t>)</a:t>
                </a:r>
              </a:p>
            </p:txBody>
          </p:sp>
        </p:grpSp>
      </p:grpSp>
      <p:grpSp>
        <p:nvGrpSpPr>
          <p:cNvPr id="13" name="Group 45"/>
          <p:cNvGrpSpPr/>
          <p:nvPr/>
        </p:nvGrpSpPr>
        <p:grpSpPr>
          <a:xfrm>
            <a:off x="4845238" y="2948362"/>
            <a:ext cx="2228802" cy="2105956"/>
            <a:chOff x="5249008" y="3823970"/>
            <a:chExt cx="1971174" cy="2320255"/>
          </a:xfrm>
        </p:grpSpPr>
        <p:sp>
          <p:nvSpPr>
            <p:cNvPr id="42" name="Rounded Rectangle 41"/>
            <p:cNvSpPr/>
            <p:nvPr/>
          </p:nvSpPr>
          <p:spPr>
            <a:xfrm>
              <a:off x="5249008" y="3823970"/>
              <a:ext cx="1971174" cy="2320255"/>
            </a:xfrm>
            <a:prstGeom prst="roundRect">
              <a:avLst>
                <a:gd name="adj" fmla="val 3432"/>
              </a:avLst>
            </a:prstGeom>
            <a:solidFill>
              <a:schemeClr val="bg1">
                <a:lumMod val="95000"/>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14" name="Group 24"/>
            <p:cNvGrpSpPr>
              <a:grpSpLocks/>
            </p:cNvGrpSpPr>
            <p:nvPr/>
          </p:nvGrpSpPr>
          <p:grpSpPr bwMode="auto">
            <a:xfrm>
              <a:off x="5326856" y="3892550"/>
              <a:ext cx="1803400" cy="2120900"/>
              <a:chOff x="4560923" y="3976334"/>
              <a:chExt cx="1802680" cy="2120800"/>
            </a:xfrm>
          </p:grpSpPr>
          <p:sp>
            <p:nvSpPr>
              <p:cNvPr id="30" name="Rectangle 29"/>
              <p:cNvSpPr/>
              <p:nvPr/>
            </p:nvSpPr>
            <p:spPr>
              <a:xfrm>
                <a:off x="4560923" y="3976334"/>
                <a:ext cx="1802680" cy="2120800"/>
              </a:xfrm>
              <a:prstGeom prst="rect">
                <a:avLst/>
              </a:prstGeom>
              <a:solidFill>
                <a:schemeClr val="bg1"/>
              </a:solidFill>
              <a:ln>
                <a:solidFill>
                  <a:schemeClr val="bg1">
                    <a:lumMod val="9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31" name="Rectangle 30"/>
              <p:cNvSpPr/>
              <p:nvPr/>
            </p:nvSpPr>
            <p:spPr>
              <a:xfrm>
                <a:off x="4651375" y="4255721"/>
                <a:ext cx="1621777" cy="988965"/>
              </a:xfrm>
              <a:prstGeom prst="rect">
                <a:avLst/>
              </a:prstGeom>
              <a:blipFill rotWithShape="1">
                <a:blip r:embed="rId6" cstate="email">
                  <a:extLst>
                    <a:ext uri="{28A0092B-C50C-407E-A947-70E740481C1C}">
                      <a14:useLocalDpi xmlns:a14="http://schemas.microsoft.com/office/drawing/2010/main"/>
                    </a:ext>
                  </a:extLst>
                </a:blip>
                <a:stretch>
                  <a:fillRect/>
                </a:stretch>
              </a:blipFill>
              <a:ln>
                <a:noFill/>
              </a:ln>
            </p:spPr>
            <p:style>
              <a:lnRef idx="3">
                <a:schemeClr val="lt1">
                  <a:hueOff val="0"/>
                  <a:satOff val="0"/>
                  <a:lumOff val="0"/>
                  <a:alphaOff val="0"/>
                </a:schemeClr>
              </a:lnRef>
              <a:fillRef idx="1">
                <a:scrgbClr r="0" g="0" b="0"/>
              </a:fillRef>
              <a:effectRef idx="1">
                <a:schemeClr val="accent1">
                  <a:tint val="50000"/>
                  <a:hueOff val="-13089511"/>
                  <a:satOff val="-703"/>
                  <a:lumOff val="11364"/>
                  <a:alphaOff val="0"/>
                </a:schemeClr>
              </a:effectRef>
              <a:fontRef idx="minor">
                <a:schemeClr val="lt1">
                  <a:hueOff val="0"/>
                  <a:satOff val="0"/>
                  <a:lumOff val="0"/>
                  <a:alphaOff val="0"/>
                </a:schemeClr>
              </a:fontRef>
            </p:style>
          </p:sp>
          <p:sp>
            <p:nvSpPr>
              <p:cNvPr id="32" name="Freeform 31"/>
              <p:cNvSpPr/>
              <p:nvPr/>
            </p:nvSpPr>
            <p:spPr>
              <a:xfrm>
                <a:off x="4651375" y="5651067"/>
                <a:ext cx="1621777" cy="446067"/>
              </a:xfrm>
              <a:custGeom>
                <a:avLst/>
                <a:gdLst>
                  <a:gd name="connsiteX0" fmla="*/ 0 w 1622412"/>
                  <a:gd name="connsiteY0" fmla="*/ 0 h 360519"/>
                  <a:gd name="connsiteX1" fmla="*/ 1622412 w 1622412"/>
                  <a:gd name="connsiteY1" fmla="*/ 0 h 360519"/>
                  <a:gd name="connsiteX2" fmla="*/ 1622412 w 1622412"/>
                  <a:gd name="connsiteY2" fmla="*/ 360519 h 360519"/>
                  <a:gd name="connsiteX3" fmla="*/ 0 w 1622412"/>
                  <a:gd name="connsiteY3" fmla="*/ 360519 h 360519"/>
                  <a:gd name="connsiteX4" fmla="*/ 0 w 1622412"/>
                  <a:gd name="connsiteY4" fmla="*/ 0 h 360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412" h="360519">
                    <a:moveTo>
                      <a:pt x="0" y="0"/>
                    </a:moveTo>
                    <a:lnTo>
                      <a:pt x="1622412" y="0"/>
                    </a:lnTo>
                    <a:lnTo>
                      <a:pt x="1622412" y="360519"/>
                    </a:lnTo>
                    <a:lnTo>
                      <a:pt x="0" y="360519"/>
                    </a:lnTo>
                    <a:lnTo>
                      <a:pt x="0" y="0"/>
                    </a:lnTo>
                    <a:close/>
                  </a:path>
                </a:pathLst>
              </a:custGeom>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lIns="41910" tIns="41910" rIns="41910" bIns="41910" anchor="ctr"/>
              <a:lstStyle/>
              <a:p>
                <a:pPr algn="ctr" defTabSz="397743" eaLnBrk="0" hangingPunct="0">
                  <a:lnSpc>
                    <a:spcPct val="90000"/>
                  </a:lnSpc>
                  <a:spcAft>
                    <a:spcPct val="35000"/>
                  </a:spcAft>
                </a:pPr>
                <a:r>
                  <a:rPr lang="en-US" sz="1000" b="1" dirty="0">
                    <a:solidFill>
                      <a:srgbClr val="FFFFFF"/>
                    </a:solidFill>
                    <a:latin typeface="+mj-lt"/>
                    <a:cs typeface="Arial" pitchFamily="34" charset="0"/>
                  </a:rPr>
                  <a:t>CÔNG NGHỆ ĐÓNG GÓI</a:t>
                </a:r>
              </a:p>
            </p:txBody>
          </p:sp>
          <p:sp>
            <p:nvSpPr>
              <p:cNvPr id="33" name="Freeform 32"/>
              <p:cNvSpPr/>
              <p:nvPr/>
            </p:nvSpPr>
            <p:spPr>
              <a:xfrm>
                <a:off x="4651375" y="5404088"/>
                <a:ext cx="1621777" cy="211127"/>
              </a:xfrm>
              <a:custGeom>
                <a:avLst/>
                <a:gdLst>
                  <a:gd name="connsiteX0" fmla="*/ 0 w 1622412"/>
                  <a:gd name="connsiteY0" fmla="*/ 0 h 212097"/>
                  <a:gd name="connsiteX1" fmla="*/ 1622412 w 1622412"/>
                  <a:gd name="connsiteY1" fmla="*/ 0 h 212097"/>
                  <a:gd name="connsiteX2" fmla="*/ 1622412 w 1622412"/>
                  <a:gd name="connsiteY2" fmla="*/ 212097 h 212097"/>
                  <a:gd name="connsiteX3" fmla="*/ 0 w 1622412"/>
                  <a:gd name="connsiteY3" fmla="*/ 212097 h 212097"/>
                  <a:gd name="connsiteX4" fmla="*/ 0 w 1622412"/>
                  <a:gd name="connsiteY4" fmla="*/ 0 h 21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412" h="212097">
                    <a:moveTo>
                      <a:pt x="0" y="0"/>
                    </a:moveTo>
                    <a:lnTo>
                      <a:pt x="1622412" y="0"/>
                    </a:lnTo>
                    <a:lnTo>
                      <a:pt x="1622412" y="212097"/>
                    </a:lnTo>
                    <a:lnTo>
                      <a:pt x="0" y="2120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8100" tIns="38100" rIns="38100" bIns="38100" anchor="ctr"/>
              <a:lstStyle/>
              <a:p>
                <a:pPr algn="ctr" defTabSz="378803" eaLnBrk="0" hangingPunct="0">
                  <a:lnSpc>
                    <a:spcPct val="90000"/>
                  </a:lnSpc>
                  <a:spcAft>
                    <a:spcPct val="35000"/>
                  </a:spcAft>
                </a:pPr>
                <a:r>
                  <a:rPr lang="en-US" sz="1000" b="1" dirty="0" err="1">
                    <a:solidFill>
                      <a:schemeClr val="tx2"/>
                    </a:solidFill>
                    <a:latin typeface="+mj-lt"/>
                    <a:cs typeface="Arial" pitchFamily="34" charset="0"/>
                  </a:rPr>
                  <a:t>Cộng</a:t>
                </a:r>
                <a:r>
                  <a:rPr lang="en-US" sz="1000" b="1" dirty="0">
                    <a:solidFill>
                      <a:schemeClr val="tx2"/>
                    </a:solidFill>
                    <a:latin typeface="+mj-lt"/>
                    <a:cs typeface="Arial" pitchFamily="34" charset="0"/>
                  </a:rPr>
                  <a:t> </a:t>
                </a:r>
                <a:r>
                  <a:rPr lang="en-US" sz="1000" b="1" dirty="0" err="1">
                    <a:solidFill>
                      <a:schemeClr val="tx2"/>
                    </a:solidFill>
                    <a:latin typeface="+mj-lt"/>
                    <a:cs typeface="Arial" pitchFamily="34" charset="0"/>
                  </a:rPr>
                  <a:t>hòa</a:t>
                </a:r>
                <a:r>
                  <a:rPr lang="en-US" sz="1000" b="1" dirty="0">
                    <a:solidFill>
                      <a:schemeClr val="tx2"/>
                    </a:solidFill>
                    <a:latin typeface="+mj-lt"/>
                    <a:cs typeface="Arial" pitchFamily="34" charset="0"/>
                  </a:rPr>
                  <a:t> </a:t>
                </a:r>
                <a:r>
                  <a:rPr lang="en-US" sz="1000" b="1" dirty="0" err="1">
                    <a:solidFill>
                      <a:schemeClr val="tx2"/>
                    </a:solidFill>
                    <a:latin typeface="+mj-lt"/>
                    <a:cs typeface="Arial" pitchFamily="34" charset="0"/>
                  </a:rPr>
                  <a:t>liên</a:t>
                </a:r>
                <a:r>
                  <a:rPr lang="en-US" sz="1000" b="1" dirty="0">
                    <a:solidFill>
                      <a:schemeClr val="tx2"/>
                    </a:solidFill>
                    <a:latin typeface="+mj-lt"/>
                    <a:cs typeface="Arial" pitchFamily="34" charset="0"/>
                  </a:rPr>
                  <a:t> bang </a:t>
                </a:r>
                <a:r>
                  <a:rPr lang="en-US" sz="1000" b="1" dirty="0" err="1">
                    <a:solidFill>
                      <a:schemeClr val="tx2"/>
                    </a:solidFill>
                    <a:latin typeface="+mj-lt"/>
                    <a:cs typeface="Arial" pitchFamily="34" charset="0"/>
                  </a:rPr>
                  <a:t>Đức</a:t>
                </a:r>
                <a:endParaRPr lang="en-US" sz="1000" b="1" dirty="0">
                  <a:solidFill>
                    <a:schemeClr val="tx2"/>
                  </a:solidFill>
                  <a:latin typeface="+mj-lt"/>
                  <a:cs typeface="Arial" pitchFamily="34" charset="0"/>
                </a:endParaRPr>
              </a:p>
            </p:txBody>
          </p:sp>
        </p:grpSp>
      </p:grpSp>
      <p:grpSp>
        <p:nvGrpSpPr>
          <p:cNvPr id="19" name="Group 42"/>
          <p:cNvGrpSpPr/>
          <p:nvPr/>
        </p:nvGrpSpPr>
        <p:grpSpPr>
          <a:xfrm>
            <a:off x="592854" y="963086"/>
            <a:ext cx="2412762" cy="1956327"/>
            <a:chOff x="1284909" y="1284114"/>
            <a:chExt cx="1971174" cy="2320255"/>
          </a:xfrm>
        </p:grpSpPr>
        <p:sp>
          <p:nvSpPr>
            <p:cNvPr id="38" name="Rounded Rectangle 37"/>
            <p:cNvSpPr/>
            <p:nvPr/>
          </p:nvSpPr>
          <p:spPr>
            <a:xfrm>
              <a:off x="1284909" y="1284114"/>
              <a:ext cx="1971174" cy="2320255"/>
            </a:xfrm>
            <a:prstGeom prst="roundRect">
              <a:avLst>
                <a:gd name="adj" fmla="val 3432"/>
              </a:avLst>
            </a:prstGeom>
            <a:solidFill>
              <a:schemeClr val="lt1">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24" name="Group 36"/>
            <p:cNvGrpSpPr/>
            <p:nvPr/>
          </p:nvGrpSpPr>
          <p:grpSpPr>
            <a:xfrm>
              <a:off x="1362869" y="1362075"/>
              <a:ext cx="1801812" cy="2120900"/>
              <a:chOff x="1362869" y="1362075"/>
              <a:chExt cx="1801812" cy="2120900"/>
            </a:xfrm>
          </p:grpSpPr>
          <p:sp>
            <p:nvSpPr>
              <p:cNvPr id="8" name="Rectangle 7"/>
              <p:cNvSpPr/>
              <p:nvPr/>
            </p:nvSpPr>
            <p:spPr bwMode="auto">
              <a:xfrm>
                <a:off x="1362869" y="1362075"/>
                <a:ext cx="1801812" cy="2120900"/>
              </a:xfrm>
              <a:prstGeom prst="rect">
                <a:avLst/>
              </a:prstGeom>
              <a:solidFill>
                <a:schemeClr val="lt1">
                  <a:hueOff val="0"/>
                  <a:satOff val="0"/>
                  <a:lumOff val="0"/>
                </a:schemeClr>
              </a:solidFill>
              <a:ln>
                <a:solidFill>
                  <a:schemeClr val="bg1">
                    <a:lumMod val="9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1" name="Freeform 10"/>
              <p:cNvSpPr/>
              <p:nvPr/>
            </p:nvSpPr>
            <p:spPr bwMode="auto">
              <a:xfrm>
                <a:off x="1453356" y="3036887"/>
                <a:ext cx="1620838" cy="446088"/>
              </a:xfrm>
              <a:custGeom>
                <a:avLst/>
                <a:gdLst>
                  <a:gd name="connsiteX0" fmla="*/ 0 w 1622412"/>
                  <a:gd name="connsiteY0" fmla="*/ 0 h 360519"/>
                  <a:gd name="connsiteX1" fmla="*/ 1622412 w 1622412"/>
                  <a:gd name="connsiteY1" fmla="*/ 0 h 360519"/>
                  <a:gd name="connsiteX2" fmla="*/ 1622412 w 1622412"/>
                  <a:gd name="connsiteY2" fmla="*/ 360519 h 360519"/>
                  <a:gd name="connsiteX3" fmla="*/ 0 w 1622412"/>
                  <a:gd name="connsiteY3" fmla="*/ 360519 h 360519"/>
                  <a:gd name="connsiteX4" fmla="*/ 0 w 1622412"/>
                  <a:gd name="connsiteY4" fmla="*/ 0 h 360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412" h="360519">
                    <a:moveTo>
                      <a:pt x="0" y="0"/>
                    </a:moveTo>
                    <a:lnTo>
                      <a:pt x="1622412" y="0"/>
                    </a:lnTo>
                    <a:lnTo>
                      <a:pt x="1622412" y="360519"/>
                    </a:lnTo>
                    <a:lnTo>
                      <a:pt x="0" y="360519"/>
                    </a:lnTo>
                    <a:lnTo>
                      <a:pt x="0" y="0"/>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lIns="41910" tIns="41910" rIns="41910" bIns="41910" anchor="ctr"/>
              <a:lstStyle/>
              <a:p>
                <a:pPr algn="ctr" defTabSz="397743" eaLnBrk="0" hangingPunct="0">
                  <a:lnSpc>
                    <a:spcPct val="90000"/>
                  </a:lnSpc>
                  <a:spcAft>
                    <a:spcPct val="35000"/>
                  </a:spcAft>
                </a:pPr>
                <a:r>
                  <a:rPr lang="en-US" sz="900" b="1" dirty="0">
                    <a:solidFill>
                      <a:srgbClr val="FFFFFF"/>
                    </a:solidFill>
                    <a:latin typeface="+mj-lt"/>
                    <a:cs typeface="Arial" pitchFamily="34" charset="0"/>
                  </a:rPr>
                  <a:t>TƯ VẤN VÀ CHUYỂN GIAO CÔNG NGHỆ</a:t>
                </a:r>
              </a:p>
            </p:txBody>
          </p:sp>
          <p:sp>
            <p:nvSpPr>
              <p:cNvPr id="12" name="Freeform 11"/>
              <p:cNvSpPr/>
              <p:nvPr/>
            </p:nvSpPr>
            <p:spPr bwMode="auto">
              <a:xfrm>
                <a:off x="1453356" y="2635250"/>
                <a:ext cx="1620838" cy="211137"/>
              </a:xfrm>
              <a:custGeom>
                <a:avLst/>
                <a:gdLst>
                  <a:gd name="connsiteX0" fmla="*/ 0 w 1622412"/>
                  <a:gd name="connsiteY0" fmla="*/ 0 h 212097"/>
                  <a:gd name="connsiteX1" fmla="*/ 1622412 w 1622412"/>
                  <a:gd name="connsiteY1" fmla="*/ 0 h 212097"/>
                  <a:gd name="connsiteX2" fmla="*/ 1622412 w 1622412"/>
                  <a:gd name="connsiteY2" fmla="*/ 212097 h 212097"/>
                  <a:gd name="connsiteX3" fmla="*/ 0 w 1622412"/>
                  <a:gd name="connsiteY3" fmla="*/ 212097 h 212097"/>
                  <a:gd name="connsiteX4" fmla="*/ 0 w 1622412"/>
                  <a:gd name="connsiteY4" fmla="*/ 0 h 21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412" h="212097">
                    <a:moveTo>
                      <a:pt x="0" y="0"/>
                    </a:moveTo>
                    <a:lnTo>
                      <a:pt x="1622412" y="0"/>
                    </a:lnTo>
                    <a:lnTo>
                      <a:pt x="1622412" y="212097"/>
                    </a:lnTo>
                    <a:lnTo>
                      <a:pt x="0" y="2120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8100" tIns="38100" rIns="38100" bIns="38100" spcCol="1270" anchor="ctr"/>
              <a:lstStyle/>
              <a:p>
                <a:pPr algn="ctr" defTabSz="378803" eaLnBrk="0" hangingPunct="0">
                  <a:lnSpc>
                    <a:spcPct val="90000"/>
                  </a:lnSpc>
                  <a:spcAft>
                    <a:spcPct val="35000"/>
                  </a:spcAft>
                  <a:defRPr/>
                </a:pPr>
                <a:r>
                  <a:rPr lang="en-US" sz="1000" b="1" dirty="0" err="1">
                    <a:solidFill>
                      <a:schemeClr val="tx2"/>
                    </a:solidFill>
                    <a:latin typeface="+mj-lt"/>
                    <a:cs typeface="Arial" pitchFamily="34" charset="0"/>
                  </a:rPr>
                  <a:t>Afimilk</a:t>
                </a:r>
                <a:r>
                  <a:rPr lang="en-US" sz="1000" b="1" dirty="0">
                    <a:solidFill>
                      <a:schemeClr val="tx2"/>
                    </a:solidFill>
                    <a:latin typeface="+mj-lt"/>
                    <a:cs typeface="Arial" pitchFamily="34" charset="0"/>
                  </a:rPr>
                  <a:t> - </a:t>
                </a:r>
                <a:r>
                  <a:rPr lang="en-US" sz="1000" b="1" dirty="0" err="1">
                    <a:solidFill>
                      <a:schemeClr val="tx2"/>
                    </a:solidFill>
                    <a:latin typeface="+mj-lt"/>
                    <a:cs typeface="Arial" pitchFamily="34" charset="0"/>
                  </a:rPr>
                  <a:t>công</a:t>
                </a:r>
                <a:r>
                  <a:rPr lang="en-US" sz="1000" b="1" dirty="0">
                    <a:solidFill>
                      <a:schemeClr val="tx2"/>
                    </a:solidFill>
                    <a:latin typeface="+mj-lt"/>
                    <a:cs typeface="Arial" pitchFamily="34" charset="0"/>
                  </a:rPr>
                  <a:t> </a:t>
                </a:r>
                <a:r>
                  <a:rPr lang="en-US" sz="1000" b="1" dirty="0" err="1">
                    <a:solidFill>
                      <a:schemeClr val="tx2"/>
                    </a:solidFill>
                    <a:latin typeface="+mj-lt"/>
                    <a:cs typeface="Arial" pitchFamily="34" charset="0"/>
                  </a:rPr>
                  <a:t>ty</a:t>
                </a:r>
                <a:r>
                  <a:rPr lang="en-US" sz="1000" b="1" dirty="0">
                    <a:solidFill>
                      <a:schemeClr val="tx2"/>
                    </a:solidFill>
                    <a:latin typeface="+mj-lt"/>
                    <a:cs typeface="Arial" pitchFamily="34" charset="0"/>
                  </a:rPr>
                  <a:t> </a:t>
                </a:r>
                <a:r>
                  <a:rPr lang="en-US" sz="1000" b="1" dirty="0" err="1">
                    <a:solidFill>
                      <a:schemeClr val="tx2"/>
                    </a:solidFill>
                    <a:latin typeface="+mj-lt"/>
                    <a:cs typeface="Arial" pitchFamily="34" charset="0"/>
                  </a:rPr>
                  <a:t>hàng</a:t>
                </a:r>
                <a:r>
                  <a:rPr lang="en-US" sz="1000" b="1" dirty="0">
                    <a:solidFill>
                      <a:schemeClr val="tx2"/>
                    </a:solidFill>
                    <a:latin typeface="+mj-lt"/>
                    <a:cs typeface="Arial" pitchFamily="34" charset="0"/>
                  </a:rPr>
                  <a:t> </a:t>
                </a:r>
                <a:r>
                  <a:rPr lang="en-US" sz="1000" b="1" dirty="0" err="1">
                    <a:solidFill>
                      <a:schemeClr val="tx2"/>
                    </a:solidFill>
                    <a:latin typeface="+mj-lt"/>
                    <a:cs typeface="Arial" pitchFamily="34" charset="0"/>
                  </a:rPr>
                  <a:t>đầu</a:t>
                </a:r>
                <a:r>
                  <a:rPr lang="en-US" sz="1000" b="1" dirty="0">
                    <a:solidFill>
                      <a:schemeClr val="tx2"/>
                    </a:solidFill>
                    <a:latin typeface="+mj-lt"/>
                    <a:cs typeface="Arial" pitchFamily="34" charset="0"/>
                  </a:rPr>
                  <a:t> </a:t>
                </a:r>
                <a:r>
                  <a:rPr lang="en-US" sz="1000" b="1" dirty="0" err="1">
                    <a:solidFill>
                      <a:schemeClr val="tx2"/>
                    </a:solidFill>
                    <a:latin typeface="+mj-lt"/>
                    <a:cs typeface="Arial" pitchFamily="34" charset="0"/>
                  </a:rPr>
                  <a:t>về</a:t>
                </a:r>
                <a:r>
                  <a:rPr lang="en-US" sz="1000" b="1" dirty="0">
                    <a:solidFill>
                      <a:schemeClr val="tx2"/>
                    </a:solidFill>
                    <a:latin typeface="+mj-lt"/>
                    <a:cs typeface="Arial" pitchFamily="34" charset="0"/>
                  </a:rPr>
                  <a:t> </a:t>
                </a:r>
                <a:r>
                  <a:rPr lang="en-US" sz="1000" b="1" dirty="0" err="1">
                    <a:solidFill>
                      <a:schemeClr val="tx2"/>
                    </a:solidFill>
                    <a:latin typeface="+mj-lt"/>
                    <a:cs typeface="Arial" pitchFamily="34" charset="0"/>
                  </a:rPr>
                  <a:t>công</a:t>
                </a:r>
                <a:r>
                  <a:rPr lang="en-US" sz="1000" b="1" dirty="0">
                    <a:solidFill>
                      <a:schemeClr val="tx2"/>
                    </a:solidFill>
                    <a:latin typeface="+mj-lt"/>
                    <a:cs typeface="Arial" pitchFamily="34" charset="0"/>
                  </a:rPr>
                  <a:t> </a:t>
                </a:r>
                <a:r>
                  <a:rPr lang="en-US" sz="1000" b="1" dirty="0" err="1">
                    <a:solidFill>
                      <a:schemeClr val="tx2"/>
                    </a:solidFill>
                    <a:latin typeface="+mj-lt"/>
                    <a:cs typeface="Arial" pitchFamily="34" charset="0"/>
                  </a:rPr>
                  <a:t>nghệ</a:t>
                </a:r>
                <a:r>
                  <a:rPr lang="en-US" sz="1000" b="1" dirty="0">
                    <a:solidFill>
                      <a:schemeClr val="tx2"/>
                    </a:solidFill>
                    <a:latin typeface="+mj-lt"/>
                    <a:cs typeface="Arial" pitchFamily="34" charset="0"/>
                  </a:rPr>
                  <a:t> </a:t>
                </a:r>
                <a:r>
                  <a:rPr lang="en-US" sz="1000" b="1" dirty="0" err="1">
                    <a:solidFill>
                      <a:schemeClr val="tx2"/>
                    </a:solidFill>
                    <a:latin typeface="+mj-lt"/>
                    <a:cs typeface="Arial" pitchFamily="34" charset="0"/>
                  </a:rPr>
                  <a:t>của</a:t>
                </a:r>
                <a:r>
                  <a:rPr lang="en-US" sz="1000" b="1" dirty="0">
                    <a:solidFill>
                      <a:schemeClr val="tx2"/>
                    </a:solidFill>
                    <a:latin typeface="+mj-lt"/>
                    <a:cs typeface="Arial" pitchFamily="34" charset="0"/>
                  </a:rPr>
                  <a:t> Israel</a:t>
                </a:r>
                <a:endParaRPr lang="en-US" sz="1000" b="1" dirty="0">
                  <a:solidFill>
                    <a:schemeClr val="tx2"/>
                  </a:solidFill>
                  <a:latin typeface="+mj-lt"/>
                </a:endParaRPr>
              </a:p>
            </p:txBody>
          </p:sp>
          <p:pic>
            <p:nvPicPr>
              <p:cNvPr id="36" name="Picture 5" descr="C:\Users\vmkt414\Desktop\TH intro 2015\afimilk_logo_cmyk_con.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30753" y="1887637"/>
                <a:ext cx="1543441" cy="452743"/>
              </a:xfrm>
              <a:prstGeom prst="rect">
                <a:avLst/>
              </a:prstGeom>
              <a:noFill/>
            </p:spPr>
          </p:pic>
        </p:grpSp>
      </p:grpSp>
      <p:pic>
        <p:nvPicPr>
          <p:cNvPr id="48" name="Picture 47" descr="Trang_trai_1024.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7514"/>
            <a:ext cx="9144000" cy="5128475"/>
          </a:xfrm>
          <a:prstGeom prst="rect">
            <a:avLst/>
          </a:prstGeom>
        </p:spPr>
      </p:pic>
      <p:pic>
        <p:nvPicPr>
          <p:cNvPr id="50" name="Picture 49" descr="Farm_Trai-bo.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7126" y="190811"/>
            <a:ext cx="2728160" cy="1750438"/>
          </a:xfrm>
          <a:prstGeom prst="rect">
            <a:avLst/>
          </a:prstGeom>
        </p:spPr>
      </p:pic>
      <p:pic>
        <p:nvPicPr>
          <p:cNvPr id="51" name="Picture 2" descr="C:\Users\vmkt414\Desktop\TH intro 2015\afitag.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039049" y="208238"/>
            <a:ext cx="3065901" cy="1711987"/>
          </a:xfrm>
          <a:prstGeom prst="rect">
            <a:avLst/>
          </a:prstGeom>
          <a:noFill/>
        </p:spPr>
      </p:pic>
      <p:pic>
        <p:nvPicPr>
          <p:cNvPr id="54" name="Picture 53" descr="Farm_Bo-gan-chip.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273008" y="190811"/>
            <a:ext cx="2585290" cy="1732128"/>
          </a:xfrm>
          <a:prstGeom prst="rect">
            <a:avLst/>
          </a:prstGeom>
        </p:spPr>
      </p:pic>
      <p:sp>
        <p:nvSpPr>
          <p:cNvPr id="2" name="TextBox 1"/>
          <p:cNvSpPr txBox="1"/>
          <p:nvPr/>
        </p:nvSpPr>
        <p:spPr>
          <a:xfrm>
            <a:off x="1491820" y="2137416"/>
            <a:ext cx="6706836" cy="369332"/>
          </a:xfrm>
          <a:prstGeom prst="rect">
            <a:avLst/>
          </a:prstGeom>
          <a:noFill/>
        </p:spPr>
        <p:txBody>
          <a:bodyPr wrap="none" rtlCol="0">
            <a:spAutoFit/>
          </a:bodyPr>
          <a:lstStyle/>
          <a:p>
            <a:r>
              <a:rPr lang="en-US" sz="1800" b="1" dirty="0" err="1"/>
              <a:t>Hệ</a:t>
            </a:r>
            <a:r>
              <a:rPr lang="en-US" sz="1800" b="1" dirty="0"/>
              <a:t> </a:t>
            </a:r>
            <a:r>
              <a:rPr lang="en-US" sz="1800" b="1" dirty="0" err="1"/>
              <a:t>thống</a:t>
            </a:r>
            <a:r>
              <a:rPr lang="en-US" sz="1800" b="1" dirty="0"/>
              <a:t> </a:t>
            </a:r>
            <a:r>
              <a:rPr lang="en-US" sz="1800" b="1" dirty="0" err="1"/>
              <a:t>chuồng</a:t>
            </a:r>
            <a:r>
              <a:rPr lang="en-US" sz="1800" b="1" dirty="0"/>
              <a:t> </a:t>
            </a:r>
            <a:r>
              <a:rPr lang="en-US" sz="1800" b="1" dirty="0" err="1"/>
              <a:t>trại</a:t>
            </a:r>
            <a:r>
              <a:rPr lang="en-US" sz="1800" b="1" dirty="0"/>
              <a:t> </a:t>
            </a:r>
            <a:r>
              <a:rPr lang="en-US" sz="1800" b="1" dirty="0" err="1"/>
              <a:t>hiện</a:t>
            </a:r>
            <a:r>
              <a:rPr lang="en-US" sz="1800" b="1" dirty="0"/>
              <a:t> </a:t>
            </a:r>
            <a:r>
              <a:rPr lang="en-US" sz="1800" b="1" dirty="0" err="1"/>
              <a:t>đại</a:t>
            </a:r>
            <a:r>
              <a:rPr lang="en-US" sz="1800" b="1" dirty="0"/>
              <a:t> </a:t>
            </a:r>
            <a:r>
              <a:rPr lang="en-US" sz="1800" b="1" dirty="0" err="1"/>
              <a:t>và</a:t>
            </a:r>
            <a:r>
              <a:rPr lang="en-US" sz="1800" b="1" dirty="0"/>
              <a:t> </a:t>
            </a:r>
            <a:r>
              <a:rPr lang="en-US" sz="1800" b="1" dirty="0" err="1"/>
              <a:t>bò</a:t>
            </a:r>
            <a:r>
              <a:rPr lang="en-US" sz="1800" b="1" dirty="0"/>
              <a:t> </a:t>
            </a:r>
            <a:r>
              <a:rPr lang="en-US" sz="1800" b="1" dirty="0" err="1"/>
              <a:t>được</a:t>
            </a:r>
            <a:r>
              <a:rPr lang="en-US" sz="1800" b="1" dirty="0"/>
              <a:t> </a:t>
            </a:r>
            <a:r>
              <a:rPr lang="en-US" sz="1800" b="1" dirty="0" err="1"/>
              <a:t>quản</a:t>
            </a:r>
            <a:r>
              <a:rPr lang="en-US" sz="1800" b="1" dirty="0"/>
              <a:t> </a:t>
            </a:r>
            <a:r>
              <a:rPr lang="en-US" sz="1800" b="1" dirty="0" err="1"/>
              <a:t>lý</a:t>
            </a:r>
            <a:r>
              <a:rPr lang="en-US" sz="1800" b="1" dirty="0"/>
              <a:t> </a:t>
            </a:r>
            <a:r>
              <a:rPr lang="en-US" sz="1800" b="1" dirty="0" err="1"/>
              <a:t>bằng</a:t>
            </a:r>
            <a:r>
              <a:rPr lang="en-US" sz="1800" b="1" dirty="0"/>
              <a:t> chip </a:t>
            </a:r>
            <a:r>
              <a:rPr lang="en-US" sz="1800" b="1" dirty="0" err="1"/>
              <a:t>điện</a:t>
            </a:r>
            <a:r>
              <a:rPr lang="en-US" sz="1800" b="1" dirty="0"/>
              <a:t> </a:t>
            </a:r>
            <a:r>
              <a:rPr lang="en-US" sz="1800" b="1" dirty="0" err="1"/>
              <a:t>tử</a:t>
            </a:r>
            <a:r>
              <a:rPr lang="en-US" sz="1800" b="1" dirty="0"/>
              <a:t> </a:t>
            </a:r>
          </a:p>
        </p:txBody>
      </p:sp>
    </p:spTree>
    <p:extLst>
      <p:ext uri="{BB962C8B-B14F-4D97-AF65-F5344CB8AC3E}">
        <p14:creationId xmlns:p14="http://schemas.microsoft.com/office/powerpoint/2010/main" val="2498347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138" y="1050796"/>
            <a:ext cx="8663217" cy="3579160"/>
          </a:xfrm>
        </p:spPr>
        <p:txBody>
          <a:bodyPr>
            <a:noAutofit/>
          </a:bodyPr>
          <a:lstStyle/>
          <a:p>
            <a:pPr algn="just"/>
            <a:r>
              <a:rPr lang="en-GB" sz="2000" dirty="0" err="1">
                <a:latin typeface="Arial" panose="020B0604020202020204" pitchFamily="34" charset="0"/>
                <a:cs typeface="Arial" panose="020B0604020202020204" pitchFamily="34" charset="0"/>
              </a:rPr>
              <a:t>Không</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thể</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xử</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lý</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đạt</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chuẩn</a:t>
            </a:r>
            <a:r>
              <a:rPr lang="en-GB" sz="2000" dirty="0">
                <a:latin typeface="Arial" panose="020B0604020202020204" pitchFamily="34" charset="0"/>
                <a:cs typeface="Arial" panose="020B0604020202020204" pitchFamily="34" charset="0"/>
              </a:rPr>
              <a:t> QCVN 08-MT:2015/BTNMT, QCVN 62-MT:2016/BTNMT</a:t>
            </a:r>
          </a:p>
          <a:p>
            <a:pPr algn="just"/>
            <a:r>
              <a:rPr lang="en-US" sz="2000" dirty="0" err="1">
                <a:latin typeface="Arial" panose="020B0604020202020204" pitchFamily="34" charset="0"/>
                <a:cs typeface="Arial" panose="020B0604020202020204" pitchFamily="34" charset="0"/>
              </a:rPr>
              <a:t>Nước</a:t>
            </a:r>
            <a:r>
              <a:rPr lang="en-US" sz="2000" dirty="0">
                <a:latin typeface="Arial" panose="020B0604020202020204" pitchFamily="34" charset="0"/>
                <a:cs typeface="Arial" panose="020B0604020202020204" pitchFamily="34" charset="0"/>
              </a:rPr>
              <a:t> sau Biogas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hàm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BOD, COD, N </a:t>
            </a:r>
            <a:r>
              <a:rPr lang="en-US" sz="2000" dirty="0" err="1">
                <a:latin typeface="Arial" panose="020B0604020202020204" pitchFamily="34" charset="0"/>
                <a:cs typeface="Arial" panose="020B0604020202020204" pitchFamily="34" charset="0"/>
              </a:rPr>
              <a:t>tổng</a:t>
            </a:r>
            <a:r>
              <a:rPr lang="en-US" sz="2000" dirty="0">
                <a:latin typeface="Arial" panose="020B0604020202020204" pitchFamily="34" charset="0"/>
                <a:cs typeface="Arial" panose="020B0604020202020204" pitchFamily="34" charset="0"/>
              </a:rPr>
              <a:t>, KLN (Cu, …)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vượt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nhiều</a:t>
            </a:r>
            <a:r>
              <a:rPr lang="en-US" sz="2000" dirty="0">
                <a:latin typeface="Arial" panose="020B0604020202020204" pitchFamily="34" charset="0"/>
                <a:cs typeface="Arial" panose="020B0604020202020204" pitchFamily="34" charset="0"/>
              </a:rPr>
              <a:t> lần so với các </a:t>
            </a:r>
            <a:r>
              <a:rPr lang="en-US" sz="2000" dirty="0" err="1">
                <a:latin typeface="Arial" panose="020B0604020202020204" pitchFamily="34" charset="0"/>
                <a:cs typeface="Arial" panose="020B0604020202020204" pitchFamily="34" charset="0"/>
              </a:rPr>
              <a:t>Quy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chuẩn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Nếu</a:t>
            </a:r>
            <a:r>
              <a:rPr lang="en-US" sz="2000" dirty="0">
                <a:latin typeface="Arial" panose="020B0604020202020204" pitchFamily="34" charset="0"/>
                <a:cs typeface="Arial" panose="020B0604020202020204" pitchFamily="34" charset="0"/>
              </a:rPr>
              <a:t> xử lý đạt các Quy chuẩn trên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tưới</a:t>
            </a:r>
            <a:r>
              <a:rPr lang="en-US" sz="2000" dirty="0">
                <a:latin typeface="Arial" panose="020B0604020202020204" pitchFamily="34" charset="0"/>
                <a:cs typeface="Arial" panose="020B0604020202020204" pitchFamily="34" charset="0"/>
              </a:rPr>
              <a:t>:</a:t>
            </a:r>
          </a:p>
          <a:p>
            <a:pPr lvl="2" algn="just"/>
            <a:r>
              <a:rPr lang="en-US" dirty="0">
                <a:latin typeface="Arial" panose="020B0604020202020204" pitchFamily="34" charset="0"/>
                <a:cs typeface="Arial" panose="020B0604020202020204" pitchFamily="34" charset="0"/>
              </a:rPr>
              <a:t>Chi phí xử lý &gt;</a:t>
            </a:r>
            <a:r>
              <a:rPr lang="en-AU" dirty="0">
                <a:latin typeface="Arial" panose="020B0604020202020204" pitchFamily="34" charset="0"/>
                <a:cs typeface="Arial" panose="020B0604020202020204" pitchFamily="34" charset="0"/>
              </a:rPr>
              <a:t> </a:t>
            </a:r>
            <a:r>
              <a:rPr lang="en-AU" b="1" dirty="0">
                <a:solidFill>
                  <a:srgbClr val="FF0000"/>
                </a:solidFill>
                <a:latin typeface="Arial" panose="020B0604020202020204" pitchFamily="34" charset="0"/>
                <a:cs typeface="Arial" panose="020B0604020202020204" pitchFamily="34" charset="0"/>
              </a:rPr>
              <a:t>22.400 đồng/m</a:t>
            </a:r>
            <a:r>
              <a:rPr lang="en-AU" b="1" baseline="30000" dirty="0">
                <a:solidFill>
                  <a:srgbClr val="FF0000"/>
                </a:solidFill>
                <a:latin typeface="Arial" panose="020B0604020202020204" pitchFamily="34" charset="0"/>
                <a:cs typeface="Arial" panose="020B0604020202020204" pitchFamily="34" charset="0"/>
              </a:rPr>
              <a:t>3</a:t>
            </a:r>
          </a:p>
          <a:p>
            <a:pPr lvl="2" algn="just"/>
            <a:r>
              <a:rPr lang="en-AU" b="1" dirty="0" err="1">
                <a:latin typeface="Arial" panose="020B0604020202020204" pitchFamily="34" charset="0"/>
                <a:cs typeface="Arial" panose="020B0604020202020204" pitchFamily="34" charset="0"/>
              </a:rPr>
              <a:t>Mất</a:t>
            </a:r>
            <a:r>
              <a:rPr lang="en-AU" b="1" dirty="0">
                <a:latin typeface="Arial" panose="020B0604020202020204" pitchFamily="34" charset="0"/>
                <a:cs typeface="Arial" panose="020B0604020202020204" pitchFamily="34" charset="0"/>
              </a:rPr>
              <a:t> đi các </a:t>
            </a:r>
            <a:r>
              <a:rPr lang="en-US" b="1" dirty="0">
                <a:latin typeface="Arial" panose="020B0604020202020204" pitchFamily="34" charset="0"/>
                <a:cs typeface="Arial" panose="020B0604020202020204" pitchFamily="34" charset="0"/>
              </a:rPr>
              <a:t>chất </a:t>
            </a:r>
            <a:r>
              <a:rPr lang="en-US" b="1" dirty="0" err="1">
                <a:latin typeface="Arial" panose="020B0604020202020204" pitchFamily="34" charset="0"/>
                <a:cs typeface="Arial" panose="020B0604020202020204" pitchFamily="34" charset="0"/>
              </a:rPr>
              <a:t>dinh</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dưỡng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mùn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để</a:t>
            </a:r>
            <a:r>
              <a:rPr lang="en-US" b="1" dirty="0">
                <a:latin typeface="Arial" panose="020B0604020202020204" pitchFamily="34" charset="0"/>
                <a:cs typeface="Arial" panose="020B0604020202020204" pitchFamily="34" charset="0"/>
              </a:rPr>
              <a:t> cải </a:t>
            </a:r>
            <a:r>
              <a:rPr lang="en-US" b="1" dirty="0" err="1">
                <a:latin typeface="Arial" panose="020B0604020202020204" pitchFamily="34" charset="0"/>
                <a:cs typeface="Arial" panose="020B0604020202020204" pitchFamily="34" charset="0"/>
              </a:rPr>
              <a:t>tạo</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đất</a:t>
            </a:r>
            <a:endParaRPr lang="en-US" b="1" dirty="0">
              <a:latin typeface="Arial" panose="020B0604020202020204" pitchFamily="34" charset="0"/>
              <a:cs typeface="Arial" panose="020B0604020202020204" pitchFamily="34" charset="0"/>
            </a:endParaRPr>
          </a:p>
          <a:p>
            <a:pPr marL="0" indent="0" algn="just">
              <a:buNone/>
            </a:pPr>
            <a:r>
              <a:rPr lang="en-US" sz="2000" b="1"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sz="2000" b="1" dirty="0">
                <a:solidFill>
                  <a:srgbClr val="FF0000"/>
                </a:solidFill>
                <a:latin typeface="Arial" panose="020B0604020202020204" pitchFamily="34" charset="0"/>
                <a:cs typeface="Arial" panose="020B0604020202020204" pitchFamily="34" charset="0"/>
              </a:rPr>
              <a:t>Vậy các hộ sử dụng biogas và nước biogas xả ra môi trường và tưới cho cây trồng đều vi phạm?</a:t>
            </a:r>
          </a:p>
          <a:p>
            <a:pPr algn="just">
              <a:buFont typeface="Wingdings" panose="05000000000000000000" pitchFamily="2" charset="2"/>
              <a:buChar char="à"/>
            </a:pPr>
            <a:r>
              <a:rPr lang="en-US" sz="2000" b="1" dirty="0">
                <a:latin typeface="Arial" panose="020B0604020202020204" pitchFamily="34" charset="0"/>
                <a:cs typeface="Arial" panose="020B0604020202020204" pitchFamily="34" charset="0"/>
                <a:sym typeface="Wingdings" panose="05000000000000000000" pitchFamily="2" charset="2"/>
              </a:rPr>
              <a:t>Bộ NN và PTNT, Bộ TNMT … phải làm gì khi các hộ vẫn sử dụng????</a:t>
            </a:r>
          </a:p>
        </p:txBody>
      </p:sp>
      <p:sp>
        <p:nvSpPr>
          <p:cNvPr id="6" name="AutoShape 4" descr="Image result for qcvn 08-mt 2015/btnm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qcvn 08-mt 2015/btnm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1570496" y="122827"/>
            <a:ext cx="6641432" cy="646331"/>
          </a:xfrm>
          <a:prstGeom prst="rect">
            <a:avLst/>
          </a:prstGeom>
          <a:noFill/>
        </p:spPr>
        <p:txBody>
          <a:bodyPr wrap="square" rtlCol="0">
            <a:spAutoFit/>
          </a:bodyPr>
          <a:lstStyle/>
          <a:p>
            <a:r>
              <a:rPr lang="en-US" sz="3600" b="1" dirty="0" err="1">
                <a:solidFill>
                  <a:srgbClr val="0070C0"/>
                </a:solidFill>
              </a:rPr>
              <a:t>Sử</a:t>
            </a:r>
            <a:r>
              <a:rPr lang="en-US" sz="3600" b="1" dirty="0">
                <a:solidFill>
                  <a:srgbClr val="0070C0"/>
                </a:solidFill>
              </a:rPr>
              <a:t> </a:t>
            </a:r>
            <a:r>
              <a:rPr lang="en-US" sz="3600" b="1" dirty="0" err="1">
                <a:solidFill>
                  <a:srgbClr val="0070C0"/>
                </a:solidFill>
              </a:rPr>
              <a:t>dụng</a:t>
            </a:r>
            <a:r>
              <a:rPr lang="en-US" sz="3600" b="1" dirty="0">
                <a:solidFill>
                  <a:srgbClr val="0070C0"/>
                </a:solidFill>
              </a:rPr>
              <a:t> </a:t>
            </a:r>
            <a:r>
              <a:rPr lang="en-US" sz="3600" b="1" dirty="0" err="1">
                <a:solidFill>
                  <a:srgbClr val="0070C0"/>
                </a:solidFill>
              </a:rPr>
              <a:t>hệ</a:t>
            </a:r>
            <a:r>
              <a:rPr lang="en-US" sz="3600" b="1" dirty="0">
                <a:solidFill>
                  <a:srgbClr val="0070C0"/>
                </a:solidFill>
              </a:rPr>
              <a:t> </a:t>
            </a:r>
            <a:r>
              <a:rPr lang="en-US" sz="3600" b="1" dirty="0" err="1">
                <a:solidFill>
                  <a:srgbClr val="0070C0"/>
                </a:solidFill>
              </a:rPr>
              <a:t>thống</a:t>
            </a:r>
            <a:r>
              <a:rPr lang="en-US" sz="3600" b="1" dirty="0">
                <a:solidFill>
                  <a:srgbClr val="0070C0"/>
                </a:solidFill>
              </a:rPr>
              <a:t> Biogas </a:t>
            </a:r>
            <a:r>
              <a:rPr lang="en-US" sz="3600" b="1" dirty="0" err="1">
                <a:solidFill>
                  <a:srgbClr val="0070C0"/>
                </a:solidFill>
              </a:rPr>
              <a:t>hiện</a:t>
            </a:r>
            <a:r>
              <a:rPr lang="en-US" sz="3600" b="1" dirty="0">
                <a:solidFill>
                  <a:srgbClr val="0070C0"/>
                </a:solidFill>
              </a:rPr>
              <a:t> </a:t>
            </a:r>
            <a:r>
              <a:rPr lang="en-US" sz="3600" b="1" dirty="0" err="1">
                <a:solidFill>
                  <a:srgbClr val="0070C0"/>
                </a:solidFill>
              </a:rPr>
              <a:t>tại</a:t>
            </a:r>
            <a:r>
              <a:rPr lang="en-US" sz="3600" b="1" dirty="0">
                <a:solidFill>
                  <a:srgbClr val="0070C0"/>
                </a:solidFill>
              </a:rPr>
              <a:t> </a:t>
            </a:r>
            <a:endParaRPr lang="vi-VN" sz="3600" b="1" dirty="0">
              <a:solidFill>
                <a:srgbClr val="0070C0"/>
              </a:solidFill>
            </a:endParaRPr>
          </a:p>
        </p:txBody>
      </p:sp>
    </p:spTree>
    <p:extLst>
      <p:ext uri="{BB962C8B-B14F-4D97-AF65-F5344CB8AC3E}">
        <p14:creationId xmlns:p14="http://schemas.microsoft.com/office/powerpoint/2010/main" val="3378771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7975" y="1343329"/>
            <a:ext cx="8294914" cy="3469302"/>
          </a:xfrm>
        </p:spPr>
        <p:txBody>
          <a:bodyPr>
            <a:noAutofit/>
          </a:bodyPr>
          <a:lstStyle/>
          <a:p>
            <a:pPr algn="just"/>
            <a:r>
              <a:rPr lang="en-AU" sz="2400" dirty="0" err="1">
                <a:latin typeface="Arial" panose="020B0604020202020204" pitchFamily="34" charset="0"/>
                <a:cs typeface="Arial" panose="020B0604020202020204" pitchFamily="34" charset="0"/>
              </a:rPr>
              <a:t>Nghị</a:t>
            </a:r>
            <a:r>
              <a:rPr lang="en-AU" sz="2400" dirty="0">
                <a:latin typeface="Arial" panose="020B0604020202020204" pitchFamily="34" charset="0"/>
                <a:cs typeface="Arial" panose="020B0604020202020204" pitchFamily="34" charset="0"/>
              </a:rPr>
              <a:t> </a:t>
            </a:r>
            <a:r>
              <a:rPr lang="en-AU" sz="2400" dirty="0" err="1">
                <a:latin typeface="Arial" panose="020B0604020202020204" pitchFamily="34" charset="0"/>
                <a:cs typeface="Arial" panose="020B0604020202020204" pitchFamily="34" charset="0"/>
              </a:rPr>
              <a:t>định</a:t>
            </a:r>
            <a:r>
              <a:rPr lang="vi-VN" sz="2400" dirty="0">
                <a:latin typeface="Arial" panose="020B0604020202020204" pitchFamily="34" charset="0"/>
                <a:cs typeface="Arial" panose="020B0604020202020204" pitchFamily="34" charset="0"/>
              </a:rPr>
              <a:t> 108/2017/NĐ-CP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AU" sz="2400" dirty="0" err="1">
                <a:latin typeface="Arial" panose="020B0604020202020204" pitchFamily="34" charset="0"/>
                <a:cs typeface="Arial" panose="020B0604020202020204" pitchFamily="34" charset="0"/>
              </a:rPr>
              <a:t>quản</a:t>
            </a:r>
            <a:r>
              <a:rPr lang="en-AU" sz="2400" dirty="0">
                <a:latin typeface="Arial" panose="020B0604020202020204" pitchFamily="34" charset="0"/>
                <a:cs typeface="Arial" panose="020B0604020202020204" pitchFamily="34" charset="0"/>
              </a:rPr>
              <a:t> </a:t>
            </a:r>
            <a:r>
              <a:rPr lang="en-AU" sz="2400" dirty="0" err="1">
                <a:latin typeface="Arial" panose="020B0604020202020204" pitchFamily="34" charset="0"/>
                <a:cs typeface="Arial" panose="020B0604020202020204" pitchFamily="34" charset="0"/>
              </a:rPr>
              <a:t>lý</a:t>
            </a:r>
            <a:r>
              <a:rPr lang="en-AU" sz="2400" dirty="0">
                <a:latin typeface="Arial" panose="020B0604020202020204" pitchFamily="34" charset="0"/>
                <a:cs typeface="Arial" panose="020B0604020202020204" pitchFamily="34" charset="0"/>
              </a:rPr>
              <a:t> </a:t>
            </a:r>
            <a:r>
              <a:rPr lang="en-AU" sz="2400" dirty="0" err="1">
                <a:latin typeface="Arial" panose="020B0604020202020204" pitchFamily="34" charset="0"/>
                <a:cs typeface="Arial" panose="020B0604020202020204" pitchFamily="34" charset="0"/>
              </a:rPr>
              <a:t>phân</a:t>
            </a:r>
            <a:r>
              <a:rPr lang="en-AU" sz="2400" dirty="0">
                <a:latin typeface="Arial" panose="020B0604020202020204" pitchFamily="34" charset="0"/>
                <a:cs typeface="Arial" panose="020B0604020202020204" pitchFamily="34" charset="0"/>
              </a:rPr>
              <a:t> </a:t>
            </a:r>
            <a:r>
              <a:rPr lang="en-AU" sz="2400" dirty="0" err="1">
                <a:latin typeface="Arial" panose="020B0604020202020204" pitchFamily="34" charset="0"/>
                <a:cs typeface="Arial" panose="020B0604020202020204" pitchFamily="34" charset="0"/>
              </a:rPr>
              <a:t>bón</a:t>
            </a:r>
            <a:r>
              <a:rPr lang="en-AU" sz="2400" dirty="0">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a:p>
            <a:pPr lvl="1" algn="just"/>
            <a:r>
              <a:rPr lang="vi-VN" sz="2000" dirty="0">
                <a:latin typeface="Arial" panose="020B0604020202020204" pitchFamily="34" charset="0"/>
                <a:cs typeface="Arial" panose="020B0604020202020204" pitchFamily="34" charset="0"/>
              </a:rPr>
              <a:t>C</a:t>
            </a:r>
            <a:r>
              <a:rPr lang="en-AU" sz="2000" dirty="0" err="1">
                <a:latin typeface="Arial" panose="020B0604020202020204" pitchFamily="34" charset="0"/>
                <a:cs typeface="Arial" panose="020B0604020202020204" pitchFamily="34" charset="0"/>
              </a:rPr>
              <a:t>hưa</a:t>
            </a:r>
            <a:r>
              <a:rPr lang="en-AU" sz="2000" dirty="0">
                <a:latin typeface="Arial" panose="020B0604020202020204" pitchFamily="34" charset="0"/>
                <a:cs typeface="Arial" panose="020B0604020202020204" pitchFamily="34" charset="0"/>
              </a:rPr>
              <a:t> có tiêu chuẩn, quy chuẩn về phân lỏng </a:t>
            </a:r>
            <a:r>
              <a:rPr lang="en-AU" sz="2000" dirty="0" err="1">
                <a:latin typeface="Arial" panose="020B0604020202020204" pitchFamily="34" charset="0"/>
                <a:cs typeface="Arial" panose="020B0604020202020204" pitchFamily="34" charset="0"/>
              </a:rPr>
              <a:t>hữu</a:t>
            </a:r>
            <a:r>
              <a:rPr lang="en-AU" sz="2000" dirty="0">
                <a:latin typeface="Arial" panose="020B0604020202020204" pitchFamily="34" charset="0"/>
                <a:cs typeface="Arial" panose="020B0604020202020204" pitchFamily="34" charset="0"/>
              </a:rPr>
              <a:t> </a:t>
            </a:r>
            <a:r>
              <a:rPr lang="en-AU" sz="2000" dirty="0" err="1">
                <a:latin typeface="Arial" panose="020B0604020202020204" pitchFamily="34" charset="0"/>
                <a:cs typeface="Arial" panose="020B0604020202020204" pitchFamily="34" charset="0"/>
              </a:rPr>
              <a:t>cơ</a:t>
            </a:r>
            <a:endParaRPr lang="vi-VN" sz="2000" dirty="0">
              <a:latin typeface="Arial" panose="020B0604020202020204" pitchFamily="34" charset="0"/>
              <a:cs typeface="Arial" panose="020B0604020202020204" pitchFamily="34" charset="0"/>
            </a:endParaRPr>
          </a:p>
          <a:p>
            <a:pPr lvl="1" algn="just"/>
            <a:r>
              <a:rPr lang="vi-VN" sz="2000" dirty="0">
                <a:latin typeface="Arial" panose="020B0604020202020204" pitchFamily="34" charset="0"/>
                <a:cs typeface="Arial" panose="020B0604020202020204" pitchFamily="34" charset="0"/>
              </a:rPr>
              <a:t>Không coi phân gia súc, nước thải từ gia súc sau xử lý là nguồn phân bón</a:t>
            </a:r>
          </a:p>
          <a:p>
            <a:pPr algn="just"/>
            <a:r>
              <a:rPr lang="vi-VN" sz="2200" b="1" dirty="0">
                <a:solidFill>
                  <a:srgbClr val="FF0000"/>
                </a:solidFill>
                <a:latin typeface="Arial" panose="020B0604020202020204" pitchFamily="34" charset="0"/>
                <a:cs typeface="Arial" panose="020B0604020202020204" pitchFamily="34" charset="0"/>
              </a:rPr>
              <a:t>Dự thảo luật Trồng trọt: </a:t>
            </a:r>
            <a:r>
              <a:rPr lang="vi-VN" sz="2200" dirty="0">
                <a:latin typeface="Arial" panose="020B0604020202020204" pitchFamily="34" charset="0"/>
                <a:cs typeface="Arial" panose="020B0604020202020204" pitchFamily="34" charset="0"/>
              </a:rPr>
              <a:t>Chương IV, Mục 1, 2, 3, 4, 5 từ điều 75 đến điều 92 không thấy nói về các loại phân bón hữu cơ từ chất thải chăn nuôi và nước thải chăn nuôi qua xử lý</a:t>
            </a:r>
          </a:p>
          <a:p>
            <a:pPr algn="just"/>
            <a:r>
              <a:rPr lang="vi-VN" sz="2200" b="1" dirty="0">
                <a:solidFill>
                  <a:srgbClr val="FF0000"/>
                </a:solidFill>
                <a:latin typeface="Arial" panose="020B0604020202020204" pitchFamily="34" charset="0"/>
                <a:cs typeface="Arial" panose="020B0604020202020204" pitchFamily="34" charset="0"/>
              </a:rPr>
              <a:t>Câu hỏi đặt ra là bây giờ phải làm gì với nước thải sau biogas và nước thải chăn nuôi chưa xử lý???</a:t>
            </a:r>
          </a:p>
        </p:txBody>
      </p:sp>
      <p:sp>
        <p:nvSpPr>
          <p:cNvPr id="6" name="AutoShape 4" descr="Image result for qcvn 08-mt 2015/btnm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qcvn 08-mt 2015/btnm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307975" y="187901"/>
            <a:ext cx="8294914" cy="954107"/>
          </a:xfrm>
          <a:prstGeom prst="rect">
            <a:avLst/>
          </a:prstGeom>
          <a:noFill/>
        </p:spPr>
        <p:txBody>
          <a:bodyPr wrap="square" rtlCol="0">
            <a:spAutoFit/>
          </a:bodyPr>
          <a:lstStyle/>
          <a:p>
            <a:pPr algn="ctr"/>
            <a:r>
              <a:rPr lang="vi-VN" sz="2800" b="1" dirty="0">
                <a:solidFill>
                  <a:srgbClr val="0070C0"/>
                </a:solidFill>
              </a:rPr>
              <a:t>Bất cập là chúng ta không quan tâm sử dụng nguồn tài nguyên phân hữu cơ </a:t>
            </a:r>
          </a:p>
        </p:txBody>
      </p:sp>
    </p:spTree>
    <p:extLst>
      <p:ext uri="{BB962C8B-B14F-4D97-AF65-F5344CB8AC3E}">
        <p14:creationId xmlns:p14="http://schemas.microsoft.com/office/powerpoint/2010/main" val="8529808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51521" y="1574004"/>
            <a:ext cx="653979" cy="591716"/>
          </a:xfrm>
          <a:prstGeom prst="rect">
            <a:avLst/>
          </a:prstGeom>
          <a:blipFill rotWithShape="1">
            <a:blip r:embed="rId2" cstate="email">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6" name="Rectangle 5"/>
          <p:cNvSpPr/>
          <p:nvPr/>
        </p:nvSpPr>
        <p:spPr>
          <a:xfrm>
            <a:off x="5251521" y="2261427"/>
            <a:ext cx="653979" cy="591716"/>
          </a:xfrm>
          <a:prstGeom prst="rect">
            <a:avLst/>
          </a:prstGeom>
          <a:blipFill rotWithShape="1">
            <a:blip r:embed="rId3" cstate="email">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7" name="Rectangle 6"/>
          <p:cNvSpPr/>
          <p:nvPr/>
        </p:nvSpPr>
        <p:spPr>
          <a:xfrm>
            <a:off x="5242422" y="2932041"/>
            <a:ext cx="653979" cy="591716"/>
          </a:xfrm>
          <a:prstGeom prst="rect">
            <a:avLst/>
          </a:prstGeom>
          <a:blipFill rotWithShape="1">
            <a:blip r:embed="rId4" cstate="email">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8" name="Rectangle 7"/>
          <p:cNvSpPr/>
          <p:nvPr/>
        </p:nvSpPr>
        <p:spPr>
          <a:xfrm>
            <a:off x="5251521" y="3638514"/>
            <a:ext cx="653979" cy="591716"/>
          </a:xfrm>
          <a:prstGeom prst="rect">
            <a:avLst/>
          </a:prstGeom>
          <a:blipFill rotWithShape="1">
            <a:blip r:embed="rId5" cstate="email">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9" name="Rectangle 8"/>
          <p:cNvSpPr/>
          <p:nvPr/>
        </p:nvSpPr>
        <p:spPr>
          <a:xfrm>
            <a:off x="5242422" y="4347229"/>
            <a:ext cx="653979" cy="591716"/>
          </a:xfrm>
          <a:prstGeom prst="rect">
            <a:avLst/>
          </a:prstGeom>
          <a:blipFill rotWithShape="1">
            <a:blip r:embed="rId6" cstate="email">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0" name="Rectangle 9"/>
          <p:cNvSpPr/>
          <p:nvPr/>
        </p:nvSpPr>
        <p:spPr>
          <a:xfrm>
            <a:off x="5941757" y="1667819"/>
            <a:ext cx="2478343" cy="369332"/>
          </a:xfrm>
          <a:prstGeom prst="rect">
            <a:avLst/>
          </a:prstGeom>
        </p:spPr>
        <p:txBody>
          <a:bodyPr wrap="square">
            <a:spAutoFit/>
          </a:bodyPr>
          <a:lstStyle/>
          <a:p>
            <a:pPr lvl="0">
              <a:lnSpc>
                <a:spcPct val="100000"/>
              </a:lnSpc>
              <a:spcBef>
                <a:spcPts val="2400"/>
              </a:spcBef>
            </a:pPr>
            <a:r>
              <a:rPr lang="en-US" sz="1800" dirty="0" err="1">
                <a:ln w="0"/>
                <a:solidFill>
                  <a:srgbClr val="0070C0"/>
                </a:solidFill>
                <a:latin typeface="Cambria" pitchFamily="18" charset="0"/>
              </a:rPr>
              <a:t>Vì</a:t>
            </a:r>
            <a:r>
              <a:rPr lang="en-US" sz="1800" dirty="0">
                <a:ln w="0"/>
                <a:solidFill>
                  <a:srgbClr val="0070C0"/>
                </a:solidFill>
                <a:latin typeface="Cambria" pitchFamily="18" charset="0"/>
              </a:rPr>
              <a:t> </a:t>
            </a:r>
            <a:r>
              <a:rPr lang="en-US" sz="1800" dirty="0" err="1">
                <a:ln w="0"/>
                <a:solidFill>
                  <a:srgbClr val="0070C0"/>
                </a:solidFill>
                <a:latin typeface="Cambria" pitchFamily="18" charset="0"/>
              </a:rPr>
              <a:t>sức</a:t>
            </a:r>
            <a:r>
              <a:rPr lang="en-US" sz="1800" dirty="0">
                <a:ln w="0"/>
                <a:solidFill>
                  <a:srgbClr val="0070C0"/>
                </a:solidFill>
                <a:latin typeface="Cambria" pitchFamily="18" charset="0"/>
              </a:rPr>
              <a:t> </a:t>
            </a:r>
            <a:r>
              <a:rPr lang="en-US" sz="1800" dirty="0" err="1">
                <a:ln w="0"/>
                <a:solidFill>
                  <a:srgbClr val="0070C0"/>
                </a:solidFill>
                <a:latin typeface="Cambria" pitchFamily="18" charset="0"/>
              </a:rPr>
              <a:t>khỏe</a:t>
            </a:r>
            <a:r>
              <a:rPr lang="en-US" sz="1800" dirty="0">
                <a:ln w="0"/>
                <a:solidFill>
                  <a:srgbClr val="0070C0"/>
                </a:solidFill>
                <a:latin typeface="Cambria" pitchFamily="18" charset="0"/>
              </a:rPr>
              <a:t> </a:t>
            </a:r>
            <a:r>
              <a:rPr lang="en-US" sz="1800" dirty="0" err="1">
                <a:ln w="0"/>
                <a:solidFill>
                  <a:srgbClr val="0070C0"/>
                </a:solidFill>
                <a:latin typeface="Cambria" pitchFamily="18" charset="0"/>
              </a:rPr>
              <a:t>cộng</a:t>
            </a:r>
            <a:r>
              <a:rPr lang="en-US" sz="1800" dirty="0">
                <a:ln w="0"/>
                <a:solidFill>
                  <a:srgbClr val="0070C0"/>
                </a:solidFill>
                <a:latin typeface="Cambria" pitchFamily="18" charset="0"/>
              </a:rPr>
              <a:t> </a:t>
            </a:r>
            <a:r>
              <a:rPr lang="en-US" sz="1800" dirty="0" err="1">
                <a:ln w="0"/>
                <a:solidFill>
                  <a:srgbClr val="0070C0"/>
                </a:solidFill>
                <a:latin typeface="Cambria" pitchFamily="18" charset="0"/>
              </a:rPr>
              <a:t>đồng</a:t>
            </a:r>
            <a:endParaRPr lang="en-US" sz="1800" dirty="0">
              <a:ln w="0"/>
              <a:solidFill>
                <a:srgbClr val="0070C0"/>
              </a:solidFill>
              <a:latin typeface="Cambria" pitchFamily="18" charset="0"/>
            </a:endParaRPr>
          </a:p>
        </p:txBody>
      </p:sp>
      <p:sp>
        <p:nvSpPr>
          <p:cNvPr id="11" name="Rectangle 10"/>
          <p:cNvSpPr/>
          <p:nvPr/>
        </p:nvSpPr>
        <p:spPr>
          <a:xfrm>
            <a:off x="5941760" y="2359914"/>
            <a:ext cx="2478340" cy="646331"/>
          </a:xfrm>
          <a:prstGeom prst="rect">
            <a:avLst/>
          </a:prstGeom>
        </p:spPr>
        <p:txBody>
          <a:bodyPr wrap="square">
            <a:spAutoFit/>
          </a:bodyPr>
          <a:lstStyle/>
          <a:p>
            <a:pPr>
              <a:spcBef>
                <a:spcPts val="2400"/>
              </a:spcBef>
            </a:pPr>
            <a:r>
              <a:rPr lang="en-US" sz="1800" dirty="0" err="1">
                <a:ln w="0"/>
                <a:solidFill>
                  <a:srgbClr val="0070C0"/>
                </a:solidFill>
                <a:latin typeface="Cambria" pitchFamily="18" charset="0"/>
              </a:rPr>
              <a:t>Hoàn</a:t>
            </a:r>
            <a:r>
              <a:rPr lang="en-US" sz="1800" dirty="0">
                <a:ln w="0"/>
                <a:solidFill>
                  <a:srgbClr val="0070C0"/>
                </a:solidFill>
                <a:latin typeface="Cambria" pitchFamily="18" charset="0"/>
              </a:rPr>
              <a:t> </a:t>
            </a:r>
            <a:r>
              <a:rPr lang="en-US" sz="1800" dirty="0" err="1">
                <a:ln w="0"/>
                <a:solidFill>
                  <a:srgbClr val="0070C0"/>
                </a:solidFill>
                <a:latin typeface="Cambria" pitchFamily="18" charset="0"/>
              </a:rPr>
              <a:t>toàn</a:t>
            </a:r>
            <a:r>
              <a:rPr lang="en-US" sz="1800" dirty="0">
                <a:ln w="0"/>
                <a:solidFill>
                  <a:srgbClr val="0070C0"/>
                </a:solidFill>
                <a:latin typeface="Cambria" pitchFamily="18" charset="0"/>
              </a:rPr>
              <a:t> </a:t>
            </a:r>
            <a:r>
              <a:rPr lang="en-US" sz="1800" dirty="0" err="1">
                <a:ln w="0"/>
                <a:solidFill>
                  <a:srgbClr val="0070C0"/>
                </a:solidFill>
                <a:latin typeface="Cambria" pitchFamily="18" charset="0"/>
              </a:rPr>
              <a:t>từ</a:t>
            </a:r>
            <a:r>
              <a:rPr lang="en-US" sz="1800" dirty="0">
                <a:ln w="0"/>
                <a:solidFill>
                  <a:srgbClr val="0070C0"/>
                </a:solidFill>
                <a:latin typeface="Cambria" pitchFamily="18" charset="0"/>
              </a:rPr>
              <a:t> </a:t>
            </a:r>
            <a:r>
              <a:rPr lang="en-US" sz="1800" dirty="0" err="1">
                <a:ln w="0"/>
                <a:solidFill>
                  <a:srgbClr val="0070C0"/>
                </a:solidFill>
                <a:latin typeface="Cambria" pitchFamily="18" charset="0"/>
              </a:rPr>
              <a:t>thiên</a:t>
            </a:r>
            <a:r>
              <a:rPr lang="en-US" sz="1800" dirty="0">
                <a:ln w="0"/>
                <a:solidFill>
                  <a:srgbClr val="0070C0"/>
                </a:solidFill>
                <a:latin typeface="Cambria" pitchFamily="18" charset="0"/>
              </a:rPr>
              <a:t> </a:t>
            </a:r>
            <a:r>
              <a:rPr lang="en-US" sz="1800" dirty="0" err="1">
                <a:ln w="0"/>
                <a:solidFill>
                  <a:srgbClr val="0070C0"/>
                </a:solidFill>
                <a:latin typeface="Cambria" pitchFamily="18" charset="0"/>
              </a:rPr>
              <a:t>nhiên</a:t>
            </a:r>
            <a:endParaRPr lang="en-US" sz="1800" dirty="0">
              <a:ln w="0"/>
              <a:solidFill>
                <a:srgbClr val="0070C0"/>
              </a:solidFill>
              <a:latin typeface="Cambria" pitchFamily="18" charset="0"/>
            </a:endParaRPr>
          </a:p>
        </p:txBody>
      </p:sp>
      <p:sp>
        <p:nvSpPr>
          <p:cNvPr id="12" name="Rectangle 11"/>
          <p:cNvSpPr/>
          <p:nvPr/>
        </p:nvSpPr>
        <p:spPr>
          <a:xfrm>
            <a:off x="5941759" y="3035200"/>
            <a:ext cx="2926015" cy="369332"/>
          </a:xfrm>
          <a:prstGeom prst="rect">
            <a:avLst/>
          </a:prstGeom>
        </p:spPr>
        <p:txBody>
          <a:bodyPr wrap="square">
            <a:spAutoFit/>
          </a:bodyPr>
          <a:lstStyle/>
          <a:p>
            <a:pPr>
              <a:spcBef>
                <a:spcPts val="2400"/>
              </a:spcBef>
            </a:pPr>
            <a:r>
              <a:rPr lang="en-US" sz="1800" dirty="0" err="1">
                <a:ln w="0"/>
                <a:solidFill>
                  <a:srgbClr val="0070C0"/>
                </a:solidFill>
                <a:latin typeface="Cambria" pitchFamily="18" charset="0"/>
              </a:rPr>
              <a:t>Tươi</a:t>
            </a:r>
            <a:r>
              <a:rPr lang="en-US" sz="1800" dirty="0">
                <a:ln w="0"/>
                <a:solidFill>
                  <a:srgbClr val="0070C0"/>
                </a:solidFill>
                <a:latin typeface="Cambria" pitchFamily="18" charset="0"/>
              </a:rPr>
              <a:t> – </a:t>
            </a:r>
            <a:r>
              <a:rPr lang="en-US" sz="1800" dirty="0" err="1">
                <a:ln w="0"/>
                <a:solidFill>
                  <a:srgbClr val="0070C0"/>
                </a:solidFill>
                <a:latin typeface="Cambria" pitchFamily="18" charset="0"/>
              </a:rPr>
              <a:t>Ngon</a:t>
            </a:r>
            <a:r>
              <a:rPr lang="en-US" sz="1800" dirty="0">
                <a:ln w="0"/>
                <a:solidFill>
                  <a:srgbClr val="0070C0"/>
                </a:solidFill>
                <a:latin typeface="Cambria" pitchFamily="18" charset="0"/>
              </a:rPr>
              <a:t> – </a:t>
            </a:r>
            <a:r>
              <a:rPr lang="en-US" sz="1800" dirty="0" err="1">
                <a:ln w="0"/>
                <a:solidFill>
                  <a:srgbClr val="0070C0"/>
                </a:solidFill>
                <a:latin typeface="Cambria" pitchFamily="18" charset="0"/>
              </a:rPr>
              <a:t>Bổ</a:t>
            </a:r>
            <a:r>
              <a:rPr lang="en-US" sz="1800" dirty="0">
                <a:ln w="0"/>
                <a:solidFill>
                  <a:srgbClr val="0070C0"/>
                </a:solidFill>
                <a:latin typeface="Cambria" pitchFamily="18" charset="0"/>
              </a:rPr>
              <a:t> </a:t>
            </a:r>
            <a:r>
              <a:rPr lang="en-US" sz="1800" dirty="0" err="1">
                <a:ln w="0"/>
                <a:solidFill>
                  <a:srgbClr val="0070C0"/>
                </a:solidFill>
                <a:latin typeface="Cambria" pitchFamily="18" charset="0"/>
              </a:rPr>
              <a:t>dưỡng</a:t>
            </a:r>
            <a:endParaRPr lang="en-US" sz="1800" dirty="0">
              <a:ln w="0"/>
              <a:solidFill>
                <a:srgbClr val="0070C0"/>
              </a:solidFill>
              <a:latin typeface="Cambria" pitchFamily="18" charset="0"/>
            </a:endParaRPr>
          </a:p>
        </p:txBody>
      </p:sp>
      <p:sp>
        <p:nvSpPr>
          <p:cNvPr id="13" name="Rectangle 12"/>
          <p:cNvSpPr/>
          <p:nvPr/>
        </p:nvSpPr>
        <p:spPr>
          <a:xfrm>
            <a:off x="5941758" y="3746345"/>
            <a:ext cx="3202242" cy="369332"/>
          </a:xfrm>
          <a:prstGeom prst="rect">
            <a:avLst/>
          </a:prstGeom>
        </p:spPr>
        <p:txBody>
          <a:bodyPr wrap="square">
            <a:spAutoFit/>
          </a:bodyPr>
          <a:lstStyle/>
          <a:p>
            <a:pPr>
              <a:spcBef>
                <a:spcPts val="2400"/>
              </a:spcBef>
            </a:pPr>
            <a:r>
              <a:rPr lang="en-US" sz="1800" dirty="0">
                <a:ln w="0"/>
                <a:solidFill>
                  <a:srgbClr val="0070C0"/>
                </a:solidFill>
                <a:latin typeface="Cambria" pitchFamily="18" charset="0"/>
              </a:rPr>
              <a:t>Thân </a:t>
            </a:r>
            <a:r>
              <a:rPr lang="en-US" sz="1800" dirty="0" err="1">
                <a:ln w="0"/>
                <a:solidFill>
                  <a:srgbClr val="0070C0"/>
                </a:solidFill>
                <a:latin typeface="Cambria" pitchFamily="18" charset="0"/>
              </a:rPr>
              <a:t>thiện</a:t>
            </a:r>
            <a:r>
              <a:rPr lang="en-US" sz="1800" dirty="0">
                <a:ln w="0"/>
                <a:solidFill>
                  <a:srgbClr val="0070C0"/>
                </a:solidFill>
                <a:latin typeface="Cambria" pitchFamily="18" charset="0"/>
              </a:rPr>
              <a:t> </a:t>
            </a:r>
            <a:r>
              <a:rPr lang="en-US" sz="1800" dirty="0" err="1">
                <a:ln w="0"/>
                <a:solidFill>
                  <a:srgbClr val="0070C0"/>
                </a:solidFill>
                <a:latin typeface="Cambria" pitchFamily="18" charset="0"/>
              </a:rPr>
              <a:t>với</a:t>
            </a:r>
            <a:r>
              <a:rPr lang="en-US" sz="1800" dirty="0">
                <a:ln w="0"/>
                <a:solidFill>
                  <a:srgbClr val="0070C0"/>
                </a:solidFill>
                <a:latin typeface="Cambria" pitchFamily="18" charset="0"/>
              </a:rPr>
              <a:t> </a:t>
            </a:r>
            <a:r>
              <a:rPr lang="en-US" sz="1800" dirty="0" err="1">
                <a:ln w="0"/>
                <a:solidFill>
                  <a:srgbClr val="0070C0"/>
                </a:solidFill>
                <a:latin typeface="Cambria" pitchFamily="18" charset="0"/>
              </a:rPr>
              <a:t>môi</a:t>
            </a:r>
            <a:r>
              <a:rPr lang="en-US" sz="1800" dirty="0">
                <a:ln w="0"/>
                <a:solidFill>
                  <a:srgbClr val="0070C0"/>
                </a:solidFill>
                <a:latin typeface="Cambria" pitchFamily="18" charset="0"/>
              </a:rPr>
              <a:t> </a:t>
            </a:r>
            <a:r>
              <a:rPr lang="en-US" sz="1800" dirty="0" err="1">
                <a:ln w="0"/>
                <a:solidFill>
                  <a:srgbClr val="0070C0"/>
                </a:solidFill>
                <a:latin typeface="Cambria" pitchFamily="18" charset="0"/>
              </a:rPr>
              <a:t>trường</a:t>
            </a:r>
            <a:endParaRPr lang="en-US" sz="1800" dirty="0">
              <a:ln w="0"/>
              <a:solidFill>
                <a:srgbClr val="0070C0"/>
              </a:solidFill>
              <a:latin typeface="Cambria" pitchFamily="18" charset="0"/>
            </a:endParaRPr>
          </a:p>
        </p:txBody>
      </p:sp>
      <p:sp>
        <p:nvSpPr>
          <p:cNvPr id="14" name="Rectangle 13"/>
          <p:cNvSpPr/>
          <p:nvPr/>
        </p:nvSpPr>
        <p:spPr>
          <a:xfrm>
            <a:off x="5941761" y="4316858"/>
            <a:ext cx="2478339" cy="646331"/>
          </a:xfrm>
          <a:prstGeom prst="rect">
            <a:avLst/>
          </a:prstGeom>
        </p:spPr>
        <p:txBody>
          <a:bodyPr wrap="square">
            <a:spAutoFit/>
          </a:bodyPr>
          <a:lstStyle/>
          <a:p>
            <a:r>
              <a:rPr lang="en-US" sz="1800" dirty="0" err="1">
                <a:ln w="0"/>
                <a:solidFill>
                  <a:srgbClr val="0070C0"/>
                </a:solidFill>
                <a:latin typeface="Cambria" pitchFamily="18" charset="0"/>
              </a:rPr>
              <a:t>Tư</a:t>
            </a:r>
            <a:r>
              <a:rPr lang="en-US" sz="1800" dirty="0">
                <a:ln w="0"/>
                <a:solidFill>
                  <a:srgbClr val="0070C0"/>
                </a:solidFill>
                <a:latin typeface="Cambria" pitchFamily="18" charset="0"/>
              </a:rPr>
              <a:t> </a:t>
            </a:r>
            <a:r>
              <a:rPr lang="en-US" sz="1800" dirty="0" err="1">
                <a:ln w="0"/>
                <a:solidFill>
                  <a:srgbClr val="0070C0"/>
                </a:solidFill>
                <a:latin typeface="Cambria" pitchFamily="18" charset="0"/>
              </a:rPr>
              <a:t>duy</a:t>
            </a:r>
            <a:r>
              <a:rPr lang="en-US" sz="1800" dirty="0">
                <a:ln w="0"/>
                <a:solidFill>
                  <a:srgbClr val="0070C0"/>
                </a:solidFill>
                <a:latin typeface="Cambria" pitchFamily="18" charset="0"/>
              </a:rPr>
              <a:t> </a:t>
            </a:r>
            <a:r>
              <a:rPr lang="en-US" sz="1800" dirty="0" err="1">
                <a:ln w="0"/>
                <a:solidFill>
                  <a:srgbClr val="0070C0"/>
                </a:solidFill>
                <a:latin typeface="Cambria" pitchFamily="18" charset="0"/>
              </a:rPr>
              <a:t>vượt</a:t>
            </a:r>
            <a:r>
              <a:rPr lang="en-US" sz="1800" dirty="0">
                <a:ln w="0"/>
                <a:solidFill>
                  <a:srgbClr val="0070C0"/>
                </a:solidFill>
                <a:latin typeface="Cambria" pitchFamily="18" charset="0"/>
              </a:rPr>
              <a:t> </a:t>
            </a:r>
            <a:r>
              <a:rPr lang="en-US" sz="1800" dirty="0" err="1">
                <a:ln w="0"/>
                <a:solidFill>
                  <a:srgbClr val="0070C0"/>
                </a:solidFill>
                <a:latin typeface="Cambria" pitchFamily="18" charset="0"/>
              </a:rPr>
              <a:t>trội</a:t>
            </a:r>
            <a:r>
              <a:rPr lang="en-US" sz="1800" dirty="0">
                <a:ln w="0"/>
                <a:solidFill>
                  <a:srgbClr val="0070C0"/>
                </a:solidFill>
                <a:latin typeface="Cambria" pitchFamily="18" charset="0"/>
              </a:rPr>
              <a:t> </a:t>
            </a:r>
            <a:r>
              <a:rPr lang="en-US" sz="1800" dirty="0" err="1">
                <a:ln w="0"/>
                <a:solidFill>
                  <a:srgbClr val="0070C0"/>
                </a:solidFill>
                <a:latin typeface="Cambria" pitchFamily="18" charset="0"/>
              </a:rPr>
              <a:t>và</a:t>
            </a:r>
            <a:r>
              <a:rPr lang="en-US" sz="1800" dirty="0">
                <a:ln w="0"/>
                <a:solidFill>
                  <a:srgbClr val="0070C0"/>
                </a:solidFill>
                <a:latin typeface="Cambria" pitchFamily="18" charset="0"/>
              </a:rPr>
              <a:t> </a:t>
            </a:r>
            <a:r>
              <a:rPr lang="en-US" sz="1800" dirty="0" err="1">
                <a:ln w="0"/>
                <a:solidFill>
                  <a:srgbClr val="0070C0"/>
                </a:solidFill>
                <a:latin typeface="Cambria" pitchFamily="18" charset="0"/>
              </a:rPr>
              <a:t>hài</a:t>
            </a:r>
            <a:r>
              <a:rPr lang="en-US" sz="1800" dirty="0">
                <a:ln w="0"/>
                <a:solidFill>
                  <a:srgbClr val="0070C0"/>
                </a:solidFill>
                <a:latin typeface="Cambria" pitchFamily="18" charset="0"/>
              </a:rPr>
              <a:t> </a:t>
            </a:r>
            <a:r>
              <a:rPr lang="en-US" sz="1800" dirty="0" err="1">
                <a:ln w="0"/>
                <a:solidFill>
                  <a:srgbClr val="0070C0"/>
                </a:solidFill>
                <a:latin typeface="Cambria" pitchFamily="18" charset="0"/>
              </a:rPr>
              <a:t>hòa</a:t>
            </a:r>
            <a:r>
              <a:rPr lang="en-US" sz="1800" dirty="0">
                <a:ln w="0"/>
                <a:solidFill>
                  <a:srgbClr val="0070C0"/>
                </a:solidFill>
                <a:latin typeface="Cambria" pitchFamily="18" charset="0"/>
              </a:rPr>
              <a:t> </a:t>
            </a:r>
            <a:r>
              <a:rPr lang="en-US" sz="1800" dirty="0" err="1">
                <a:ln w="0"/>
                <a:solidFill>
                  <a:srgbClr val="0070C0"/>
                </a:solidFill>
                <a:latin typeface="Cambria" pitchFamily="18" charset="0"/>
              </a:rPr>
              <a:t>lợi</a:t>
            </a:r>
            <a:r>
              <a:rPr lang="en-US" sz="1800" dirty="0">
                <a:ln w="0"/>
                <a:solidFill>
                  <a:srgbClr val="0070C0"/>
                </a:solidFill>
                <a:latin typeface="Cambria" pitchFamily="18" charset="0"/>
              </a:rPr>
              <a:t> </a:t>
            </a:r>
            <a:r>
              <a:rPr lang="en-US" sz="1800" dirty="0" err="1">
                <a:ln w="0"/>
                <a:solidFill>
                  <a:srgbClr val="0070C0"/>
                </a:solidFill>
                <a:latin typeface="Cambria" pitchFamily="18" charset="0"/>
              </a:rPr>
              <a:t>ích</a:t>
            </a:r>
            <a:endParaRPr lang="en-US" sz="1800" dirty="0">
              <a:ln w="0"/>
              <a:solidFill>
                <a:srgbClr val="0070C0"/>
              </a:solidFill>
              <a:latin typeface="Cambria" pitchFamily="18" charset="0"/>
            </a:endParaRPr>
          </a:p>
        </p:txBody>
      </p:sp>
      <p:pic>
        <p:nvPicPr>
          <p:cNvPr id="16" name="Content Placeholder 5" descr="Picture7.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390" y="1622567"/>
            <a:ext cx="5077159" cy="322204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85390" y="868257"/>
            <a:ext cx="8904498" cy="687643"/>
          </a:xfrm>
        </p:spPr>
        <p:txBody>
          <a:bodyPr>
            <a:noAutofit/>
          </a:bodyPr>
          <a:lstStyle/>
          <a:p>
            <a:r>
              <a:rPr lang="en-US" sz="2400" dirty="0"/>
              <a:t>Sản xuất đi đôi với bảo vệ môi trường là vấn đề sống còn đối với Tập đoàn TH – Phù hợp </a:t>
            </a:r>
            <a:r>
              <a:rPr lang="en-US" sz="2400" b="1" dirty="0"/>
              <a:t>5 giá trị cốt lõi của sản phẩm Tập đoàn TH</a:t>
            </a:r>
          </a:p>
        </p:txBody>
      </p:sp>
      <p:sp>
        <p:nvSpPr>
          <p:cNvPr id="15" name="Title 1"/>
          <p:cNvSpPr txBox="1">
            <a:spLocks/>
          </p:cNvSpPr>
          <p:nvPr/>
        </p:nvSpPr>
        <p:spPr>
          <a:xfrm>
            <a:off x="676275" y="11008"/>
            <a:ext cx="8229600" cy="857250"/>
          </a:xfrm>
          <a:prstGeom prst="rect">
            <a:avLst/>
          </a:prstGeom>
        </p:spPr>
        <p:txBody>
          <a:bodyPr vert="horz" lIns="77925" tIns="38963" rIns="77925" bIns="38963" rtlCol="0" anchor="ctr">
            <a:normAutofit/>
          </a:bodyPr>
          <a:lstStyle>
            <a:lvl1pPr algn="ctr" defTabSz="389626" rtl="0" eaLnBrk="1" latinLnBrk="0" hangingPunct="1">
              <a:spcBef>
                <a:spcPct val="0"/>
              </a:spcBef>
              <a:buNone/>
              <a:defRPr sz="3700" kern="1200">
                <a:solidFill>
                  <a:schemeClr val="tx1"/>
                </a:solidFill>
                <a:latin typeface="+mj-lt"/>
                <a:ea typeface="+mj-ea"/>
                <a:cs typeface="+mj-cs"/>
              </a:defRPr>
            </a:lvl1pPr>
          </a:lstStyle>
          <a:p>
            <a:r>
              <a:rPr lang="en-US" sz="4400" b="1" dirty="0" err="1">
                <a:solidFill>
                  <a:srgbClr val="0070C0"/>
                </a:solidFill>
              </a:rPr>
              <a:t>Kết</a:t>
            </a:r>
            <a:r>
              <a:rPr lang="en-US" sz="4400" b="1" dirty="0">
                <a:solidFill>
                  <a:srgbClr val="0070C0"/>
                </a:solidFill>
              </a:rPr>
              <a:t> </a:t>
            </a:r>
            <a:r>
              <a:rPr lang="en-US" sz="4400" b="1" dirty="0" err="1">
                <a:solidFill>
                  <a:srgbClr val="0070C0"/>
                </a:solidFill>
              </a:rPr>
              <a:t>luận</a:t>
            </a:r>
            <a:endParaRPr lang="en-US" sz="4400" b="1" dirty="0">
              <a:solidFill>
                <a:srgbClr val="0070C0"/>
              </a:solidFill>
            </a:endParaRPr>
          </a:p>
        </p:txBody>
      </p:sp>
    </p:spTree>
    <p:extLst>
      <p:ext uri="{BB962C8B-B14F-4D97-AF65-F5344CB8AC3E}">
        <p14:creationId xmlns:p14="http://schemas.microsoft.com/office/powerpoint/2010/main" val="13934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Đề xuất</a:t>
            </a:r>
            <a:endParaRPr lang="vi-VN" dirty="0"/>
          </a:p>
        </p:txBody>
      </p:sp>
      <p:sp>
        <p:nvSpPr>
          <p:cNvPr id="3" name="Content Placeholder 2"/>
          <p:cNvSpPr>
            <a:spLocks noGrp="1"/>
          </p:cNvSpPr>
          <p:nvPr>
            <p:ph idx="1"/>
          </p:nvPr>
        </p:nvSpPr>
        <p:spPr>
          <a:xfrm>
            <a:off x="457200" y="1004203"/>
            <a:ext cx="8363666" cy="3394472"/>
          </a:xfrm>
        </p:spPr>
        <p:txBody>
          <a:bodyPr>
            <a:noAutofit/>
          </a:bodyPr>
          <a:lstStyle/>
          <a:p>
            <a:pPr marL="0" indent="0" algn="just">
              <a:buNone/>
            </a:pPr>
            <a:r>
              <a:rPr lang="en-US" sz="2000" dirty="0" err="1">
                <a:latin typeface="Arial" panose="020B0604020202020204" pitchFamily="34" charset="0"/>
                <a:cs typeface="Arial" panose="020B0604020202020204" pitchFamily="34" charset="0"/>
              </a:rPr>
              <a:t>Bộ</a:t>
            </a:r>
            <a:r>
              <a:rPr lang="en-US" sz="2000" dirty="0">
                <a:latin typeface="Arial" panose="020B0604020202020204" pitchFamily="34" charset="0"/>
                <a:cs typeface="Arial" panose="020B0604020202020204" pitchFamily="34" charset="0"/>
              </a:rPr>
              <a:t> NN&amp;PTNT…. S</a:t>
            </a:r>
            <a:r>
              <a:rPr lang="en-GB" sz="2000" dirty="0" err="1">
                <a:latin typeface="Arial" panose="020B0604020202020204" pitchFamily="34" charset="0"/>
                <a:cs typeface="Arial" panose="020B0604020202020204" pitchFamily="34" charset="0"/>
              </a:rPr>
              <a:t>ớm</a:t>
            </a:r>
            <a:r>
              <a:rPr lang="en-GB"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ban hành </a:t>
            </a:r>
            <a:r>
              <a:rPr lang="en-US" sz="2000" dirty="0">
                <a:solidFill>
                  <a:srgbClr val="FF0000"/>
                </a:solidFill>
                <a:latin typeface="Arial" panose="020B0604020202020204" pitchFamily="34" charset="0"/>
                <a:cs typeface="Arial" panose="020B0604020202020204" pitchFamily="34" charset="0"/>
              </a:rPr>
              <a:t>QCVN </a:t>
            </a:r>
            <a:r>
              <a:rPr lang="en-US" sz="2000" dirty="0" err="1">
                <a:solidFill>
                  <a:srgbClr val="FF0000"/>
                </a:solidFill>
                <a:latin typeface="Arial" panose="020B0604020202020204" pitchFamily="34" charset="0"/>
                <a:cs typeface="Arial" panose="020B0604020202020204" pitchFamily="34" charset="0"/>
              </a:rPr>
              <a:t>về</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chất</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thải</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chăn</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nuôi</a:t>
            </a:r>
            <a:r>
              <a:rPr lang="en-US" sz="2000" dirty="0">
                <a:solidFill>
                  <a:srgbClr val="FF0000"/>
                </a:solidFill>
                <a:latin typeface="Arial" panose="020B0604020202020204" pitchFamily="34" charset="0"/>
                <a:cs typeface="Arial" panose="020B0604020202020204" pitchFamily="34" charset="0"/>
              </a:rPr>
              <a:t> s</a:t>
            </a:r>
            <a:r>
              <a:rPr lang="en-GB" sz="2000" dirty="0">
                <a:solidFill>
                  <a:srgbClr val="FF0000"/>
                </a:solidFill>
                <a:latin typeface="Arial" panose="020B0604020202020204" pitchFamily="34" charset="0"/>
                <a:cs typeface="Arial" panose="020B0604020202020204" pitchFamily="34" charset="0"/>
              </a:rPr>
              <a:t>ử </a:t>
            </a:r>
            <a:r>
              <a:rPr lang="en-GB" sz="2000" dirty="0" err="1">
                <a:solidFill>
                  <a:srgbClr val="FF0000"/>
                </a:solidFill>
                <a:latin typeface="Arial" panose="020B0604020202020204" pitchFamily="34" charset="0"/>
                <a:cs typeface="Arial" panose="020B0604020202020204" pitchFamily="34" charset="0"/>
              </a:rPr>
              <a:t>dụng</a:t>
            </a:r>
            <a:r>
              <a:rPr lang="en-US" sz="2000" dirty="0">
                <a:solidFill>
                  <a:srgbClr val="FF0000"/>
                </a:solidFill>
                <a:latin typeface="Arial" panose="020B0604020202020204" pitchFamily="34" charset="0"/>
                <a:cs typeface="Arial" panose="020B0604020202020204" pitchFamily="34" charset="0"/>
              </a:rPr>
              <a:t> bón </a:t>
            </a:r>
            <a:r>
              <a:rPr lang="en-US" sz="2000" dirty="0" err="1">
                <a:solidFill>
                  <a:srgbClr val="FF0000"/>
                </a:solidFill>
                <a:latin typeface="Arial" panose="020B0604020202020204" pitchFamily="34" charset="0"/>
                <a:cs typeface="Arial" panose="020B0604020202020204" pitchFamily="34" charset="0"/>
              </a:rPr>
              <a:t>cho</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trồng</a:t>
            </a:r>
            <a:r>
              <a:rPr lang="en-US" sz="2000" dirty="0">
                <a:solidFill>
                  <a:srgbClr val="FF0000"/>
                </a:solidFill>
                <a:latin typeface="Arial" panose="020B0604020202020204" pitchFamily="34" charset="0"/>
                <a:cs typeface="Arial" panose="020B0604020202020204" pitchFamily="34" charset="0"/>
              </a:rPr>
              <a:t> trọt </a:t>
            </a:r>
            <a:r>
              <a:rPr lang="en-US" sz="2000" dirty="0">
                <a:latin typeface="Arial" panose="020B0604020202020204" pitchFamily="34" charset="0"/>
                <a:cs typeface="Arial" panose="020B0604020202020204" pitchFamily="34" charset="0"/>
              </a:rPr>
              <a:t>cho phù hợp với thực tế, năng lực sản xuất tại Việt Nam và tái sử dụng</a:t>
            </a:r>
            <a:r>
              <a:rPr lang="en-US" sz="2000" dirty="0">
                <a:solidFill>
                  <a:srgbClr val="FF0000"/>
                </a:solidFill>
                <a:latin typeface="Arial" panose="020B0604020202020204" pitchFamily="34" charset="0"/>
                <a:cs typeface="Arial" panose="020B0604020202020204" pitchFamily="34" charset="0"/>
              </a:rPr>
              <a:t> nguồn tài nguyên phân bón để cải tạo đất, tăng năng suất cây trồng.</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0697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Bo Vat Sua.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60996" y="314922"/>
            <a:ext cx="2990538" cy="1739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Box 7"/>
          <p:cNvSpPr txBox="1">
            <a:spLocks noChangeArrowheads="1"/>
          </p:cNvSpPr>
          <p:nvPr/>
        </p:nvSpPr>
        <p:spPr bwMode="auto">
          <a:xfrm>
            <a:off x="38099" y="2155936"/>
            <a:ext cx="8940626" cy="70788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2000" b="1" dirty="0" err="1">
                <a:solidFill>
                  <a:schemeClr val="tx2"/>
                </a:solidFill>
                <a:latin typeface="Calibri" pitchFamily="34" charset="0"/>
              </a:rPr>
              <a:t>Hệ</a:t>
            </a:r>
            <a:r>
              <a:rPr lang="en-US" sz="2000" b="1" dirty="0">
                <a:solidFill>
                  <a:schemeClr val="tx2"/>
                </a:solidFill>
                <a:latin typeface="Calibri" pitchFamily="34" charset="0"/>
              </a:rPr>
              <a:t> </a:t>
            </a:r>
            <a:r>
              <a:rPr lang="en-US" sz="2000" b="1" dirty="0" err="1">
                <a:solidFill>
                  <a:schemeClr val="tx2"/>
                </a:solidFill>
                <a:latin typeface="Calibri" pitchFamily="34" charset="0"/>
              </a:rPr>
              <a:t>thống</a:t>
            </a:r>
            <a:r>
              <a:rPr lang="en-US" sz="2000" b="1" dirty="0">
                <a:solidFill>
                  <a:schemeClr val="tx2"/>
                </a:solidFill>
                <a:latin typeface="Calibri" pitchFamily="34" charset="0"/>
              </a:rPr>
              <a:t> </a:t>
            </a:r>
            <a:r>
              <a:rPr lang="en-US" sz="2000" b="1" dirty="0" err="1">
                <a:solidFill>
                  <a:schemeClr val="tx2"/>
                </a:solidFill>
                <a:latin typeface="Calibri" pitchFamily="34" charset="0"/>
              </a:rPr>
              <a:t>vắt</a:t>
            </a:r>
            <a:r>
              <a:rPr lang="en-US" sz="2000" b="1" dirty="0">
                <a:solidFill>
                  <a:schemeClr val="tx2"/>
                </a:solidFill>
                <a:latin typeface="Calibri" pitchFamily="34" charset="0"/>
              </a:rPr>
              <a:t> </a:t>
            </a:r>
            <a:r>
              <a:rPr lang="en-US" sz="2000" b="1" dirty="0" err="1">
                <a:solidFill>
                  <a:schemeClr val="tx2"/>
                </a:solidFill>
                <a:latin typeface="Calibri" pitchFamily="34" charset="0"/>
              </a:rPr>
              <a:t>sữa</a:t>
            </a:r>
            <a:r>
              <a:rPr lang="en-US" sz="2000" b="1" dirty="0">
                <a:solidFill>
                  <a:schemeClr val="tx2"/>
                </a:solidFill>
                <a:latin typeface="Calibri" pitchFamily="34" charset="0"/>
              </a:rPr>
              <a:t> </a:t>
            </a:r>
            <a:r>
              <a:rPr lang="en-US" sz="2000" b="1" dirty="0" err="1">
                <a:solidFill>
                  <a:schemeClr val="tx2"/>
                </a:solidFill>
                <a:latin typeface="Calibri" pitchFamily="34" charset="0"/>
              </a:rPr>
              <a:t>tư</a:t>
            </a:r>
            <a:r>
              <a:rPr lang="en-US" sz="2000" b="1" dirty="0">
                <a:solidFill>
                  <a:schemeClr val="tx2"/>
                </a:solidFill>
                <a:latin typeface="Calibri" pitchFamily="34" charset="0"/>
              </a:rPr>
              <a:t> </a:t>
            </a:r>
            <a:r>
              <a:rPr lang="en-US" sz="2000" b="1" dirty="0" err="1">
                <a:solidFill>
                  <a:schemeClr val="tx2"/>
                </a:solidFill>
                <a:latin typeface="Calibri" pitchFamily="34" charset="0"/>
              </a:rPr>
              <a:t>động</a:t>
            </a:r>
            <a:r>
              <a:rPr lang="en-US" sz="2000" b="1" dirty="0">
                <a:solidFill>
                  <a:schemeClr val="tx2"/>
                </a:solidFill>
                <a:latin typeface="Calibri" pitchFamily="34" charset="0"/>
              </a:rPr>
              <a:t> – </a:t>
            </a:r>
            <a:r>
              <a:rPr lang="en-US" sz="2000" b="1" dirty="0" err="1">
                <a:solidFill>
                  <a:schemeClr val="tx2"/>
                </a:solidFill>
                <a:latin typeface="Calibri" pitchFamily="34" charset="0"/>
              </a:rPr>
              <a:t>khép</a:t>
            </a:r>
            <a:r>
              <a:rPr lang="en-US" sz="2000" b="1" dirty="0">
                <a:solidFill>
                  <a:schemeClr val="tx2"/>
                </a:solidFill>
                <a:latin typeface="Calibri" pitchFamily="34" charset="0"/>
              </a:rPr>
              <a:t> </a:t>
            </a:r>
            <a:r>
              <a:rPr lang="en-US" sz="2000" b="1" dirty="0" err="1">
                <a:solidFill>
                  <a:schemeClr val="tx2"/>
                </a:solidFill>
                <a:latin typeface="Calibri" pitchFamily="34" charset="0"/>
              </a:rPr>
              <a:t>kín</a:t>
            </a:r>
            <a:r>
              <a:rPr lang="en-US" sz="2000" b="1" dirty="0">
                <a:solidFill>
                  <a:schemeClr val="tx2"/>
                </a:solidFill>
                <a:latin typeface="Calibri" pitchFamily="34" charset="0"/>
              </a:rPr>
              <a:t> – vi </a:t>
            </a:r>
            <a:r>
              <a:rPr lang="en-US" sz="2000" b="1" dirty="0" err="1">
                <a:solidFill>
                  <a:schemeClr val="tx2"/>
                </a:solidFill>
                <a:latin typeface="Calibri" pitchFamily="34" charset="0"/>
              </a:rPr>
              <a:t>tính</a:t>
            </a:r>
            <a:r>
              <a:rPr lang="en-US" sz="2000" b="1" dirty="0">
                <a:solidFill>
                  <a:schemeClr val="tx2"/>
                </a:solidFill>
                <a:latin typeface="Calibri" pitchFamily="34" charset="0"/>
              </a:rPr>
              <a:t> </a:t>
            </a:r>
            <a:r>
              <a:rPr lang="en-US" sz="2000" b="1" dirty="0" err="1">
                <a:solidFill>
                  <a:schemeClr val="tx2"/>
                </a:solidFill>
                <a:latin typeface="Calibri" pitchFamily="34" charset="0"/>
              </a:rPr>
              <a:t>hóa</a:t>
            </a:r>
            <a:r>
              <a:rPr lang="en-US" sz="2000" b="1" dirty="0">
                <a:solidFill>
                  <a:schemeClr val="tx2"/>
                </a:solidFill>
                <a:latin typeface="Calibri" pitchFamily="34" charset="0"/>
              </a:rPr>
              <a:t> </a:t>
            </a:r>
            <a:r>
              <a:rPr lang="en-US" sz="2000" b="1" dirty="0" err="1">
                <a:solidFill>
                  <a:schemeClr val="tx2"/>
                </a:solidFill>
                <a:latin typeface="Calibri" pitchFamily="34" charset="0"/>
              </a:rPr>
              <a:t>nhằm</a:t>
            </a:r>
            <a:r>
              <a:rPr lang="en-US" sz="2000" b="1" dirty="0">
                <a:solidFill>
                  <a:schemeClr val="tx2"/>
                </a:solidFill>
                <a:latin typeface="Calibri" pitchFamily="34" charset="0"/>
              </a:rPr>
              <a:t> </a:t>
            </a:r>
            <a:r>
              <a:rPr lang="en-US" sz="2000" b="1" dirty="0" err="1">
                <a:solidFill>
                  <a:schemeClr val="tx2"/>
                </a:solidFill>
                <a:latin typeface="Calibri" pitchFamily="34" charset="0"/>
              </a:rPr>
              <a:t>đảm</a:t>
            </a:r>
            <a:r>
              <a:rPr lang="en-US" sz="2000" b="1" dirty="0">
                <a:solidFill>
                  <a:schemeClr val="tx2"/>
                </a:solidFill>
                <a:latin typeface="Calibri" pitchFamily="34" charset="0"/>
              </a:rPr>
              <a:t> </a:t>
            </a:r>
            <a:r>
              <a:rPr lang="en-US" sz="2000" b="1" dirty="0" err="1">
                <a:solidFill>
                  <a:schemeClr val="tx2"/>
                </a:solidFill>
                <a:latin typeface="Calibri" pitchFamily="34" charset="0"/>
              </a:rPr>
              <a:t>bảo</a:t>
            </a:r>
            <a:r>
              <a:rPr lang="en-US" sz="2000" b="1" dirty="0">
                <a:solidFill>
                  <a:schemeClr val="tx2"/>
                </a:solidFill>
                <a:latin typeface="Calibri" pitchFamily="34" charset="0"/>
              </a:rPr>
              <a:t> </a:t>
            </a:r>
            <a:r>
              <a:rPr lang="en-US" sz="2000" b="1" dirty="0" err="1">
                <a:solidFill>
                  <a:schemeClr val="tx2"/>
                </a:solidFill>
                <a:latin typeface="Calibri" pitchFamily="34" charset="0"/>
              </a:rPr>
              <a:t>kiểm</a:t>
            </a:r>
            <a:r>
              <a:rPr lang="en-US" sz="2000" b="1" dirty="0">
                <a:solidFill>
                  <a:schemeClr val="tx2"/>
                </a:solidFill>
                <a:latin typeface="Calibri" pitchFamily="34" charset="0"/>
              </a:rPr>
              <a:t> </a:t>
            </a:r>
            <a:r>
              <a:rPr lang="en-US" sz="2000" b="1" dirty="0" err="1">
                <a:solidFill>
                  <a:schemeClr val="tx2"/>
                </a:solidFill>
                <a:latin typeface="Calibri" pitchFamily="34" charset="0"/>
              </a:rPr>
              <a:t>soát</a:t>
            </a:r>
            <a:r>
              <a:rPr lang="en-US" sz="2000" b="1" dirty="0">
                <a:solidFill>
                  <a:schemeClr val="tx2"/>
                </a:solidFill>
                <a:latin typeface="Calibri" pitchFamily="34" charset="0"/>
              </a:rPr>
              <a:t> </a:t>
            </a:r>
            <a:r>
              <a:rPr lang="en-US" sz="2000" b="1" dirty="0" err="1">
                <a:solidFill>
                  <a:schemeClr val="tx2"/>
                </a:solidFill>
                <a:latin typeface="Calibri" pitchFamily="34" charset="0"/>
              </a:rPr>
              <a:t>chất</a:t>
            </a:r>
            <a:r>
              <a:rPr lang="en-US" sz="2000" b="1" dirty="0">
                <a:solidFill>
                  <a:schemeClr val="tx2"/>
                </a:solidFill>
                <a:latin typeface="Calibri" pitchFamily="34" charset="0"/>
              </a:rPr>
              <a:t> </a:t>
            </a:r>
            <a:r>
              <a:rPr lang="en-US" sz="2000" b="1" dirty="0" err="1">
                <a:solidFill>
                  <a:schemeClr val="tx2"/>
                </a:solidFill>
                <a:latin typeface="Calibri" pitchFamily="34" charset="0"/>
              </a:rPr>
              <a:t>lượng</a:t>
            </a:r>
            <a:r>
              <a:rPr lang="en-US" sz="2000" b="1" dirty="0">
                <a:solidFill>
                  <a:schemeClr val="tx2"/>
                </a:solidFill>
                <a:latin typeface="Calibri" pitchFamily="34" charset="0"/>
              </a:rPr>
              <a:t> </a:t>
            </a:r>
            <a:r>
              <a:rPr lang="en-US" sz="2000" b="1" dirty="0" err="1">
                <a:solidFill>
                  <a:schemeClr val="tx2"/>
                </a:solidFill>
                <a:latin typeface="Calibri" pitchFamily="34" charset="0"/>
              </a:rPr>
              <a:t>sữa</a:t>
            </a:r>
            <a:r>
              <a:rPr lang="en-US" sz="2000" b="1" dirty="0">
                <a:solidFill>
                  <a:schemeClr val="tx2"/>
                </a:solidFill>
                <a:latin typeface="Calibri" pitchFamily="34" charset="0"/>
              </a:rPr>
              <a:t> ở </a:t>
            </a:r>
            <a:r>
              <a:rPr lang="en-US" sz="2000" b="1" dirty="0" err="1">
                <a:solidFill>
                  <a:schemeClr val="tx2"/>
                </a:solidFill>
                <a:latin typeface="Calibri" pitchFamily="34" charset="0"/>
              </a:rPr>
              <a:t>mức</a:t>
            </a:r>
            <a:r>
              <a:rPr lang="en-US" sz="2000" b="1" dirty="0">
                <a:solidFill>
                  <a:schemeClr val="tx2"/>
                </a:solidFill>
                <a:latin typeface="Calibri" pitchFamily="34" charset="0"/>
              </a:rPr>
              <a:t> </a:t>
            </a:r>
            <a:r>
              <a:rPr lang="en-US" sz="2000" b="1" dirty="0" err="1">
                <a:solidFill>
                  <a:schemeClr val="tx2"/>
                </a:solidFill>
                <a:latin typeface="Calibri" pitchFamily="34" charset="0"/>
              </a:rPr>
              <a:t>tốt</a:t>
            </a:r>
            <a:r>
              <a:rPr lang="en-US" sz="2000" b="1" dirty="0">
                <a:solidFill>
                  <a:schemeClr val="tx2"/>
                </a:solidFill>
                <a:latin typeface="Calibri" pitchFamily="34" charset="0"/>
              </a:rPr>
              <a:t> </a:t>
            </a:r>
            <a:r>
              <a:rPr lang="en-US" sz="2000" b="1" dirty="0" err="1">
                <a:solidFill>
                  <a:schemeClr val="tx2"/>
                </a:solidFill>
                <a:latin typeface="Calibri" pitchFamily="34" charset="0"/>
              </a:rPr>
              <a:t>nhất</a:t>
            </a:r>
            <a:endParaRPr lang="en-US" sz="1200" dirty="0">
              <a:solidFill>
                <a:schemeClr val="tx2"/>
              </a:solidFill>
              <a:latin typeface="Calibri" pitchFamily="34" charset="0"/>
            </a:endParaRPr>
          </a:p>
        </p:txBody>
      </p:sp>
      <p:pic>
        <p:nvPicPr>
          <p:cNvPr id="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34068" y="314919"/>
            <a:ext cx="3135315" cy="1739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b="9222"/>
          <a:stretch>
            <a:fillRect/>
          </a:stretch>
        </p:blipFill>
        <p:spPr bwMode="auto">
          <a:xfrm>
            <a:off x="5511467" y="3175374"/>
            <a:ext cx="3513630" cy="169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_57C2512.jpg"/>
          <p:cNvPicPr>
            <a:picLocks noChangeAspect="1"/>
          </p:cNvPicPr>
          <p:nvPr/>
        </p:nvPicPr>
        <p:blipFill>
          <a:blip r:embed="rId5" cstate="email">
            <a:extLst>
              <a:ext uri="{28A0092B-C50C-407E-A947-70E740481C1C}">
                <a14:useLocalDpi xmlns:a14="http://schemas.microsoft.com/office/drawing/2010/main"/>
              </a:ext>
            </a:extLst>
          </a:blip>
          <a:srcRect r="2930"/>
          <a:stretch>
            <a:fillRect/>
          </a:stretch>
        </p:blipFill>
        <p:spPr bwMode="auto">
          <a:xfrm>
            <a:off x="38099" y="314922"/>
            <a:ext cx="2759518" cy="1739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r="17523" b="9821"/>
          <a:stretch>
            <a:fillRect/>
          </a:stretch>
        </p:blipFill>
        <p:spPr bwMode="auto">
          <a:xfrm>
            <a:off x="2471072" y="3175374"/>
            <a:ext cx="2954045" cy="1687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IMG_5127.jpg"/>
          <p:cNvPicPr>
            <a:picLocks noChangeAspect="1"/>
          </p:cNvPicPr>
          <p:nvPr/>
        </p:nvPicPr>
        <p:blipFill>
          <a:blip r:embed="rId7" cstate="email">
            <a:extLst>
              <a:ext uri="{28A0092B-C50C-407E-A947-70E740481C1C}">
                <a14:useLocalDpi xmlns:a14="http://schemas.microsoft.com/office/drawing/2010/main"/>
              </a:ext>
            </a:extLst>
          </a:blip>
          <a:srcRect l="6166" r="5814"/>
          <a:stretch>
            <a:fillRect/>
          </a:stretch>
        </p:blipFill>
        <p:spPr bwMode="auto">
          <a:xfrm>
            <a:off x="181007" y="3162504"/>
            <a:ext cx="2166775" cy="1700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696930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_57C256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41776" y="147218"/>
            <a:ext cx="3004167" cy="1819593"/>
          </a:xfrm>
          <a:prstGeom prst="rect">
            <a:avLst/>
          </a:prstGeom>
          <a:noFill/>
          <a:ln w="9525">
            <a:noFill/>
            <a:miter lim="800000"/>
            <a:headEnd/>
            <a:tailEnd/>
          </a:ln>
        </p:spPr>
      </p:pic>
      <p:sp>
        <p:nvSpPr>
          <p:cNvPr id="13" name="Rectangle 12"/>
          <p:cNvSpPr/>
          <p:nvPr/>
        </p:nvSpPr>
        <p:spPr>
          <a:xfrm>
            <a:off x="0" y="0"/>
            <a:ext cx="9144000" cy="875714"/>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en-US"/>
          </a:p>
        </p:txBody>
      </p:sp>
      <p:pic>
        <p:nvPicPr>
          <p:cNvPr id="52" name="Picture 51" descr="logoTH.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51111" y="141391"/>
            <a:ext cx="1061286" cy="402895"/>
          </a:xfrm>
          <a:prstGeom prst="rect">
            <a:avLst/>
          </a:prstGeom>
        </p:spPr>
      </p:pic>
      <p:pic>
        <p:nvPicPr>
          <p:cNvPr id="7" name="Picture 2" descr="C:\Users\vmkt414\Desktop\TH intro 2015\afitag.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27900" y="147219"/>
            <a:ext cx="2688200" cy="1819592"/>
          </a:xfrm>
          <a:prstGeom prst="rect">
            <a:avLst/>
          </a:prstGeom>
          <a:noFill/>
        </p:spPr>
      </p:pic>
      <p:pic>
        <p:nvPicPr>
          <p:cNvPr id="8" name="Picture 3" descr="C:\Users\vmkt414\Desktop\TH intro 2015\afitagcom.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54028" y="147219"/>
            <a:ext cx="2983585" cy="1819592"/>
          </a:xfrm>
          <a:prstGeom prst="rect">
            <a:avLst/>
          </a:prstGeom>
          <a:noFill/>
        </p:spPr>
      </p:pic>
      <p:pic>
        <p:nvPicPr>
          <p:cNvPr id="9" name="Picture 2" descr="E:\A_Works\Brand\Pics\2015\Thu hoach co\Lowres\Thu hoach ngo_TH true MILK_15_.jpg"/>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28762" y="2948683"/>
            <a:ext cx="3149351" cy="1771510"/>
          </a:xfrm>
          <a:prstGeom prst="rect">
            <a:avLst/>
          </a:prstGeom>
          <a:noFill/>
        </p:spPr>
      </p:pic>
      <p:pic>
        <p:nvPicPr>
          <p:cNvPr id="10" name="Picture 3" descr="Lifestyle_farm_dong_co.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227901" y="2933403"/>
            <a:ext cx="3170014" cy="1786790"/>
          </a:xfrm>
          <a:prstGeom prst="rect">
            <a:avLst/>
          </a:prstGeom>
          <a:noFill/>
          <a:ln w="9525">
            <a:noFill/>
            <a:miter lim="800000"/>
            <a:headEnd/>
            <a:tailEnd/>
          </a:ln>
        </p:spPr>
      </p:pic>
      <p:pic>
        <p:nvPicPr>
          <p:cNvPr id="11" name="Picture 2" descr="E:\A_Works\Brand\Pics\2015\Thu hoach co\Lowres\Thu hoach ngo_TH true MILK_15_.jpg"/>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6453626" y="2943555"/>
            <a:ext cx="2583987" cy="1766364"/>
          </a:xfrm>
          <a:prstGeom prst="rect">
            <a:avLst/>
          </a:prstGeom>
          <a:noFill/>
        </p:spPr>
      </p:pic>
      <p:sp>
        <p:nvSpPr>
          <p:cNvPr id="2" name="TextBox 1"/>
          <p:cNvSpPr txBox="1"/>
          <p:nvPr/>
        </p:nvSpPr>
        <p:spPr>
          <a:xfrm>
            <a:off x="441789" y="2236961"/>
            <a:ext cx="7716215" cy="400110"/>
          </a:xfrm>
          <a:prstGeom prst="rect">
            <a:avLst/>
          </a:prstGeom>
          <a:noFill/>
        </p:spPr>
        <p:txBody>
          <a:bodyPr wrap="none" rtlCol="0">
            <a:spAutoFit/>
          </a:bodyPr>
          <a:lstStyle/>
          <a:p>
            <a:r>
              <a:rPr lang="en-US" sz="2000" dirty="0" err="1"/>
              <a:t>Bò</a:t>
            </a:r>
            <a:r>
              <a:rPr lang="en-US" sz="2000" dirty="0"/>
              <a:t> </a:t>
            </a:r>
            <a:r>
              <a:rPr lang="en-US" sz="2000" dirty="0" err="1"/>
              <a:t>được</a:t>
            </a:r>
            <a:r>
              <a:rPr lang="en-US" sz="2000" dirty="0"/>
              <a:t> </a:t>
            </a:r>
            <a:r>
              <a:rPr lang="en-US" sz="2000" dirty="0" err="1"/>
              <a:t>tắm</a:t>
            </a:r>
            <a:r>
              <a:rPr lang="en-US" sz="2000" dirty="0"/>
              <a:t> </a:t>
            </a:r>
            <a:r>
              <a:rPr lang="en-US" sz="2000" dirty="0" err="1"/>
              <a:t>mát</a:t>
            </a:r>
            <a:r>
              <a:rPr lang="en-US" sz="2000" dirty="0"/>
              <a:t> </a:t>
            </a:r>
            <a:r>
              <a:rPr lang="en-US" sz="2000" dirty="0" err="1"/>
              <a:t>trước</a:t>
            </a:r>
            <a:r>
              <a:rPr lang="en-US" sz="2000" dirty="0"/>
              <a:t> </a:t>
            </a:r>
            <a:r>
              <a:rPr lang="en-US" sz="2000" dirty="0" err="1"/>
              <a:t>khi</a:t>
            </a:r>
            <a:r>
              <a:rPr lang="en-US" sz="2000" dirty="0"/>
              <a:t> </a:t>
            </a:r>
            <a:r>
              <a:rPr lang="en-US" sz="2000" dirty="0" err="1"/>
              <a:t>vắt</a:t>
            </a:r>
            <a:r>
              <a:rPr lang="en-US" sz="2000" dirty="0"/>
              <a:t> </a:t>
            </a:r>
            <a:r>
              <a:rPr lang="en-US" sz="2000" dirty="0" err="1"/>
              <a:t>sữa</a:t>
            </a:r>
            <a:r>
              <a:rPr lang="en-US" sz="2000" dirty="0"/>
              <a:t> </a:t>
            </a:r>
            <a:r>
              <a:rPr lang="en-US" sz="2000" dirty="0" err="1"/>
              <a:t>và</a:t>
            </a:r>
            <a:r>
              <a:rPr lang="en-US" sz="2000" dirty="0"/>
              <a:t> </a:t>
            </a:r>
            <a:r>
              <a:rPr lang="en-US" sz="2000" dirty="0" err="1"/>
              <a:t>cánh</a:t>
            </a:r>
            <a:r>
              <a:rPr lang="en-US" sz="2000" dirty="0"/>
              <a:t> </a:t>
            </a:r>
            <a:r>
              <a:rPr lang="en-US" sz="2000" dirty="0" err="1"/>
              <a:t>đồng</a:t>
            </a:r>
            <a:r>
              <a:rPr lang="en-US" sz="2000" dirty="0"/>
              <a:t> </a:t>
            </a:r>
            <a:r>
              <a:rPr lang="en-US" sz="2000" dirty="0" err="1"/>
              <a:t>cỏ</a:t>
            </a:r>
            <a:r>
              <a:rPr lang="en-US" sz="2000" dirty="0"/>
              <a:t> </a:t>
            </a:r>
            <a:r>
              <a:rPr lang="en-US" sz="2000" dirty="0" err="1"/>
              <a:t>được</a:t>
            </a:r>
            <a:r>
              <a:rPr lang="en-US" sz="2000" dirty="0"/>
              <a:t> </a:t>
            </a:r>
            <a:r>
              <a:rPr lang="en-US" sz="2000" dirty="0" err="1"/>
              <a:t>quản</a:t>
            </a:r>
            <a:r>
              <a:rPr lang="en-US" sz="2000" dirty="0"/>
              <a:t> </a:t>
            </a:r>
            <a:r>
              <a:rPr lang="en-US" sz="2000" dirty="0" err="1"/>
              <a:t>lý</a:t>
            </a:r>
            <a:r>
              <a:rPr lang="en-US" sz="2000" dirty="0"/>
              <a:t> </a:t>
            </a:r>
            <a:r>
              <a:rPr lang="en-US" sz="2000" dirty="0" err="1"/>
              <a:t>rất</a:t>
            </a:r>
            <a:r>
              <a:rPr lang="en-US" sz="2000" dirty="0"/>
              <a:t> </a:t>
            </a:r>
            <a:r>
              <a:rPr lang="en-US" sz="2000" dirty="0" err="1"/>
              <a:t>tốt</a:t>
            </a:r>
            <a:endParaRPr lang="en-US" sz="2000" dirty="0"/>
          </a:p>
        </p:txBody>
      </p:sp>
    </p:spTree>
    <p:extLst>
      <p:ext uri="{BB962C8B-B14F-4D97-AF65-F5344CB8AC3E}">
        <p14:creationId xmlns:p14="http://schemas.microsoft.com/office/powerpoint/2010/main" val="3227819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A_Works\Brand\Pics\2015\Thu hoach co\Lowres\Thu hoach ngo_TH true MILK_15_.jpg"/>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 y="0"/>
            <a:ext cx="9143999" cy="5143500"/>
          </a:xfrm>
          <a:prstGeom prst="rect">
            <a:avLst/>
          </a:prstGeom>
          <a:noFill/>
        </p:spPr>
      </p:pic>
      <p:pic>
        <p:nvPicPr>
          <p:cNvPr id="52" name="Picture 51" descr="logoTH.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51112" y="141391"/>
            <a:ext cx="1061284" cy="402894"/>
          </a:xfrm>
          <a:prstGeom prst="rect">
            <a:avLst/>
          </a:prstGeom>
        </p:spPr>
      </p:pic>
      <p:sp>
        <p:nvSpPr>
          <p:cNvPr id="12" name="Rectangle 11"/>
          <p:cNvSpPr/>
          <p:nvPr/>
        </p:nvSpPr>
        <p:spPr>
          <a:xfrm>
            <a:off x="268202" y="141391"/>
            <a:ext cx="8607596" cy="771184"/>
          </a:xfrm>
          <a:prstGeom prst="rect">
            <a:avLst/>
          </a:prstGeom>
        </p:spPr>
        <p:txBody>
          <a:bodyPr wrap="square" lIns="77925" tIns="38963" rIns="77925" bIns="38963">
            <a:spAutoFit/>
          </a:bodyPr>
          <a:lstStyle/>
          <a:p>
            <a:pPr marL="151521" indent="-151521" eaLnBrk="0" hangingPunct="0"/>
            <a:r>
              <a:rPr lang="en-US" b="1" dirty="0">
                <a:solidFill>
                  <a:schemeClr val="tx2"/>
                </a:solidFill>
                <a:latin typeface="Calibri" pitchFamily="34" charset="0"/>
              </a:rPr>
              <a:t>THỨC ĂN THÔ XANH CHO BÒ: </a:t>
            </a:r>
          </a:p>
          <a:p>
            <a:pPr marL="151521" indent="-151521" eaLnBrk="0" hangingPunct="0"/>
            <a:r>
              <a:rPr lang="en-US" dirty="0">
                <a:solidFill>
                  <a:schemeClr val="tx2"/>
                </a:solidFill>
                <a:latin typeface="Calibri" pitchFamily="34" charset="0"/>
              </a:rPr>
              <a:t>Cây ngô cả bắp được trồng trong điều kiện canh tác tưới phun tự động Pivot </a:t>
            </a:r>
            <a:endParaRPr lang="en-US" b="1" dirty="0">
              <a:solidFill>
                <a:schemeClr val="tx2"/>
              </a:solidFill>
              <a:latin typeface="Calibri" pitchFamily="34" charset="0"/>
            </a:endParaRPr>
          </a:p>
          <a:p>
            <a:pPr marL="151521" indent="-151521" eaLnBrk="0" hangingPunct="0"/>
            <a:endParaRPr lang="en-US" b="1" dirty="0">
              <a:solidFill>
                <a:schemeClr val="tx2"/>
              </a:solidFill>
              <a:latin typeface="Calibri" pitchFamily="34" charset="0"/>
            </a:endParaRPr>
          </a:p>
        </p:txBody>
      </p:sp>
    </p:spTree>
    <p:extLst>
      <p:ext uri="{BB962C8B-B14F-4D97-AF65-F5344CB8AC3E}">
        <p14:creationId xmlns:p14="http://schemas.microsoft.com/office/powerpoint/2010/main" val="3080071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ifestyle_farm_dong_co.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5154051"/>
          </a:xfrm>
          <a:prstGeom prst="rect">
            <a:avLst/>
          </a:prstGeom>
          <a:noFill/>
          <a:ln w="9525">
            <a:noFill/>
            <a:miter lim="800000"/>
            <a:headEnd/>
            <a:tailEnd/>
          </a:ln>
        </p:spPr>
      </p:pic>
      <p:pic>
        <p:nvPicPr>
          <p:cNvPr id="52" name="Picture 51" descr="logoTH.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51112" y="141391"/>
            <a:ext cx="1061284" cy="402894"/>
          </a:xfrm>
          <a:prstGeom prst="rect">
            <a:avLst/>
          </a:prstGeom>
        </p:spPr>
      </p:pic>
      <p:sp>
        <p:nvSpPr>
          <p:cNvPr id="12" name="Rectangle 11"/>
          <p:cNvSpPr/>
          <p:nvPr/>
        </p:nvSpPr>
        <p:spPr>
          <a:xfrm>
            <a:off x="304800" y="267286"/>
            <a:ext cx="5794549" cy="355686"/>
          </a:xfrm>
          <a:prstGeom prst="rect">
            <a:avLst/>
          </a:prstGeom>
        </p:spPr>
        <p:txBody>
          <a:bodyPr wrap="square" lIns="77925" tIns="38963" rIns="77925" bIns="38963">
            <a:spAutoFit/>
          </a:bodyPr>
          <a:lstStyle/>
          <a:p>
            <a:pPr marL="151521" indent="-151521" eaLnBrk="0" hangingPunct="0"/>
            <a:r>
              <a:rPr lang="en-US" sz="1800" b="1" dirty="0">
                <a:solidFill>
                  <a:schemeClr val="tx2"/>
                </a:solidFill>
                <a:latin typeface="Calibri" pitchFamily="34" charset="0"/>
              </a:rPr>
              <a:t>SẢN XUẤT CỎ KHÔ LÀM THỨC ĂN CHO BÒ</a:t>
            </a:r>
          </a:p>
        </p:txBody>
      </p:sp>
    </p:spTree>
    <p:extLst>
      <p:ext uri="{BB962C8B-B14F-4D97-AF65-F5344CB8AC3E}">
        <p14:creationId xmlns:p14="http://schemas.microsoft.com/office/powerpoint/2010/main" val="3687366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7" name="Picture 11" descr="IMG_4746.jpg"/>
          <p:cNvPicPr>
            <a:picLocks noChangeAspect="1"/>
          </p:cNvPicPr>
          <p:nvPr/>
        </p:nvPicPr>
        <p:blipFill>
          <a:blip r:embed="rId2" cstate="email">
            <a:extLst>
              <a:ext uri="{28A0092B-C50C-407E-A947-70E740481C1C}">
                <a14:useLocalDpi xmlns:a14="http://schemas.microsoft.com/office/drawing/2010/main"/>
              </a:ext>
            </a:extLst>
          </a:blip>
          <a:srcRect r="11848" b="8742"/>
          <a:stretch>
            <a:fillRect/>
          </a:stretch>
        </p:blipFill>
        <p:spPr bwMode="auto">
          <a:xfrm>
            <a:off x="-9525" y="1055077"/>
            <a:ext cx="9144000" cy="408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IMG_4719.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07055" y="139733"/>
            <a:ext cx="2274882" cy="140755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descr="_57C2476.jpg"/>
          <p:cNvPicPr>
            <a:picLocks noChangeAspect="1"/>
          </p:cNvPicPr>
          <p:nvPr/>
        </p:nvPicPr>
        <p:blipFill>
          <a:blip r:embed="rId4" cstate="email">
            <a:extLst>
              <a:ext uri="{28A0092B-C50C-407E-A947-70E740481C1C}">
                <a14:useLocalDpi xmlns:a14="http://schemas.microsoft.com/office/drawing/2010/main"/>
              </a:ext>
            </a:extLst>
          </a:blip>
          <a:srcRect l="13089" r="6624"/>
          <a:stretch>
            <a:fillRect/>
          </a:stretch>
        </p:blipFill>
        <p:spPr bwMode="auto">
          <a:xfrm>
            <a:off x="6164738" y="154247"/>
            <a:ext cx="2267470" cy="142554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descr="IMG_4889.jpg"/>
          <p:cNvPicPr>
            <a:picLocks noChangeAspect="1"/>
          </p:cNvPicPr>
          <p:nvPr/>
        </p:nvPicPr>
        <p:blipFill>
          <a:blip r:embed="rId5" cstate="email">
            <a:extLst>
              <a:ext uri="{28A0092B-C50C-407E-A947-70E740481C1C}">
                <a14:useLocalDpi xmlns:a14="http://schemas.microsoft.com/office/drawing/2010/main"/>
              </a:ext>
            </a:extLst>
          </a:blip>
          <a:srcRect r="11980"/>
          <a:stretch>
            <a:fillRect/>
          </a:stretch>
        </p:blipFill>
        <p:spPr bwMode="auto">
          <a:xfrm>
            <a:off x="753165" y="125219"/>
            <a:ext cx="2243079" cy="1425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6" cstate="email">
            <a:extLst>
              <a:ext uri="{28A0092B-C50C-407E-A947-70E740481C1C}">
                <a14:useLocalDpi xmlns:a14="http://schemas.microsoft.com/office/drawing/2010/main"/>
              </a:ext>
            </a:extLst>
          </a:blip>
          <a:srcRect b="10271"/>
          <a:stretch>
            <a:fillRect/>
          </a:stretch>
        </p:blipFill>
        <p:spPr bwMode="auto">
          <a:xfrm>
            <a:off x="-9525" y="3801439"/>
            <a:ext cx="2180175" cy="134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70650" y="4541446"/>
            <a:ext cx="4600618" cy="338554"/>
          </a:xfrm>
          <a:prstGeom prst="rect">
            <a:avLst/>
          </a:prstGeom>
          <a:noFill/>
        </p:spPr>
        <p:txBody>
          <a:bodyPr wrap="none" rtlCol="0">
            <a:spAutoFit/>
          </a:bodyPr>
          <a:lstStyle/>
          <a:p>
            <a:r>
              <a:rPr lang="en-US" sz="1600" b="1" dirty="0" err="1"/>
              <a:t>Thức</a:t>
            </a:r>
            <a:r>
              <a:rPr lang="en-US" sz="1600" b="1" dirty="0"/>
              <a:t> </a:t>
            </a:r>
            <a:r>
              <a:rPr lang="en-US" sz="1600" b="1" dirty="0" err="1"/>
              <a:t>ăn</a:t>
            </a:r>
            <a:r>
              <a:rPr lang="en-US" sz="1600" b="1" dirty="0"/>
              <a:t>, </a:t>
            </a:r>
            <a:r>
              <a:rPr lang="en-US" sz="1600" b="1" dirty="0" err="1"/>
              <a:t>nước</a:t>
            </a:r>
            <a:r>
              <a:rPr lang="en-US" sz="1600" b="1" dirty="0"/>
              <a:t> </a:t>
            </a:r>
            <a:r>
              <a:rPr lang="en-US" sz="1600" b="1" dirty="0" err="1"/>
              <a:t>uống</a:t>
            </a:r>
            <a:r>
              <a:rPr lang="en-US" sz="1600" b="1" dirty="0"/>
              <a:t> </a:t>
            </a:r>
            <a:r>
              <a:rPr lang="en-US" sz="1600" b="1" dirty="0" err="1"/>
              <a:t>và</a:t>
            </a:r>
            <a:r>
              <a:rPr lang="en-US" sz="1600" b="1" dirty="0"/>
              <a:t> </a:t>
            </a:r>
            <a:r>
              <a:rPr lang="en-US" sz="1600" b="1" dirty="0" err="1"/>
              <a:t>chất</a:t>
            </a:r>
            <a:r>
              <a:rPr lang="en-US" sz="1600" b="1" dirty="0"/>
              <a:t> </a:t>
            </a:r>
            <a:r>
              <a:rPr lang="en-US" sz="1600" b="1" dirty="0" err="1"/>
              <a:t>thải</a:t>
            </a:r>
            <a:r>
              <a:rPr lang="en-US" sz="1600" b="1" dirty="0"/>
              <a:t> </a:t>
            </a:r>
            <a:r>
              <a:rPr lang="en-US" sz="1600" b="1" dirty="0" err="1"/>
              <a:t>được</a:t>
            </a:r>
            <a:r>
              <a:rPr lang="en-US" sz="1600" b="1" dirty="0"/>
              <a:t> </a:t>
            </a:r>
            <a:r>
              <a:rPr lang="en-US" sz="1600" b="1" dirty="0" err="1"/>
              <a:t>xử</a:t>
            </a:r>
            <a:r>
              <a:rPr lang="en-US" sz="1600" b="1" dirty="0"/>
              <a:t> </a:t>
            </a:r>
            <a:r>
              <a:rPr lang="en-US" sz="1600" b="1" dirty="0" err="1"/>
              <a:t>lý</a:t>
            </a:r>
            <a:r>
              <a:rPr lang="en-US" sz="1600" b="1" dirty="0"/>
              <a:t> </a:t>
            </a:r>
            <a:r>
              <a:rPr lang="en-US" sz="1600" b="1" dirty="0" err="1"/>
              <a:t>triệt</a:t>
            </a:r>
            <a:r>
              <a:rPr lang="en-US" sz="1600" b="1" dirty="0"/>
              <a:t> </a:t>
            </a:r>
            <a:r>
              <a:rPr lang="en-US" sz="1600" b="1" dirty="0" err="1"/>
              <a:t>để</a:t>
            </a:r>
            <a:endParaRPr lang="en-US" sz="1600" b="1" dirty="0"/>
          </a:p>
        </p:txBody>
      </p:sp>
      <p:pic>
        <p:nvPicPr>
          <p:cNvPr id="12" name="Picture 2" descr="C:\Users\Moshe B\Desktop\TH Vietnam 201401\תמונות\תמונות 20140113-1\P1130036.JPG"/>
          <p:cNvPicPr>
            <a:picLocks noChangeAspect="1" noChangeArrowheads="1"/>
          </p:cNvPicPr>
          <p:nvPr/>
        </p:nvPicPr>
        <p:blipFill>
          <a:blip r:embed="rId7" cstate="email">
            <a:extLst>
              <a:ext uri="{28A0092B-C50C-407E-A947-70E740481C1C}">
                <a14:useLocalDpi xmlns:a14="http://schemas.microsoft.com/office/drawing/2010/main"/>
              </a:ext>
            </a:extLst>
          </a:blip>
          <a:srcRect b="21136"/>
          <a:stretch>
            <a:fillRect/>
          </a:stretch>
        </p:blipFill>
        <p:spPr bwMode="auto">
          <a:xfrm>
            <a:off x="6814199" y="3717357"/>
            <a:ext cx="2329801" cy="1378087"/>
          </a:xfrm>
          <a:prstGeom prst="rect">
            <a:avLst/>
          </a:prstGeom>
          <a:noFill/>
          <a:ln w="3175">
            <a:solidFill>
              <a:schemeClr val="accent1">
                <a:shade val="50000"/>
              </a:schemeClr>
            </a:solidFill>
            <a:miter lim="800000"/>
            <a:headEnd/>
            <a:tailEnd/>
          </a:ln>
        </p:spPr>
      </p:pic>
    </p:spTree>
    <p:extLst>
      <p:ext uri="{BB962C8B-B14F-4D97-AF65-F5344CB8AC3E}">
        <p14:creationId xmlns:p14="http://schemas.microsoft.com/office/powerpoint/2010/main" val="1977990970"/>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7983</TotalTime>
  <Words>2875</Words>
  <Application>Microsoft Office PowerPoint</Application>
  <PresentationFormat>On-screen Show (16:9)</PresentationFormat>
  <Paragraphs>352</Paragraphs>
  <Slides>43</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ＭＳ Ｐゴシック</vt:lpstr>
      <vt:lpstr>Arial</vt:lpstr>
      <vt:lpstr>Calibri</vt:lpstr>
      <vt:lpstr>Cambria</vt:lpstr>
      <vt:lpstr>DINRoundOT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Công tác bảo vệ môi trường</vt:lpstr>
      <vt:lpstr>PowerPoint Presentation</vt:lpstr>
      <vt:lpstr>PowerPoint Presentation</vt:lpstr>
      <vt:lpstr>Thức ăn thừa</vt:lpstr>
      <vt:lpstr>Phân bò và nước thải</vt:lpstr>
      <vt:lpstr>PowerPoint Presentation</vt:lpstr>
      <vt:lpstr>Sơ đồ xử lý phân Compost</vt:lpstr>
      <vt:lpstr>PowerPoint Presentation</vt:lpstr>
      <vt:lpstr>Xử lý nước thải</vt:lpstr>
      <vt:lpstr>PowerPoint Presentation</vt:lpstr>
      <vt:lpstr>PowerPoint Presentation</vt:lpstr>
      <vt:lpstr>Xử lý nước thải thông qua hệ thống Biogas</vt:lpstr>
      <vt:lpstr>PowerPoint Presentation</vt:lpstr>
      <vt:lpstr>PowerPoint Presentation</vt:lpstr>
      <vt:lpstr>Chất thải khác</vt:lpstr>
      <vt:lpstr>PowerPoint Presentation</vt:lpstr>
      <vt:lpstr>Vai trò của phân hữu cơ</vt:lpstr>
      <vt:lpstr>Một số nghiên cứu tại các nước và tại Việt Nam</vt:lpstr>
      <vt:lpstr>Xử lý và sử dụng nước thải tại EU </vt:lpstr>
      <vt:lpstr>PowerPoint Presentation</vt:lpstr>
      <vt:lpstr>Hiệu quả sử dụng nước thải biogas cho cây lương thưc </vt:lpstr>
      <vt:lpstr>Hiệu quả sử dụng nước thải biogas cho rau màu</vt:lpstr>
      <vt:lpstr>Hiệu quả sử dụng chất thải chăn nuôi lỏng cho cây ăn quả và cây công nghiệp tại Ấn độ</vt:lpstr>
      <vt:lpstr>Sử dụng phân trên cánh đồng</vt:lpstr>
      <vt:lpstr>Một số bất cập khi sử dụng nước thải chăn nuôi tại Việt Nam</vt:lpstr>
      <vt:lpstr>PowerPoint Presentation</vt:lpstr>
      <vt:lpstr>PowerPoint Presentation</vt:lpstr>
      <vt:lpstr>Sản xuất đi đôi với bảo vệ môi trường là vấn đề sống còn đối với Tập đoàn TH – Phù hợp 5 giá trị cốt lõi của sản phẩm Tập đoàn TH</vt:lpstr>
      <vt:lpstr>Đề xuất</vt:lpstr>
    </vt:vector>
  </TitlesOfParts>
  <Company>At 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Thai</dc:creator>
  <cp:lastModifiedBy>ADMIN</cp:lastModifiedBy>
  <cp:revision>1241</cp:revision>
  <cp:lastPrinted>2018-06-04T06:45:27Z</cp:lastPrinted>
  <dcterms:created xsi:type="dcterms:W3CDTF">2015-10-31T21:10:40Z</dcterms:created>
  <dcterms:modified xsi:type="dcterms:W3CDTF">2019-11-08T07:19:51Z</dcterms:modified>
</cp:coreProperties>
</file>