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18"/>
  </p:notesMasterIdLst>
  <p:sldIdLst>
    <p:sldId id="359" r:id="rId5"/>
    <p:sldId id="259" r:id="rId6"/>
    <p:sldId id="360" r:id="rId7"/>
    <p:sldId id="356" r:id="rId8"/>
    <p:sldId id="348" r:id="rId9"/>
    <p:sldId id="347" r:id="rId10"/>
    <p:sldId id="355" r:id="rId11"/>
    <p:sldId id="306" r:id="rId12"/>
    <p:sldId id="352" r:id="rId13"/>
    <p:sldId id="353" r:id="rId14"/>
    <p:sldId id="354" r:id="rId15"/>
    <p:sldId id="358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00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9946" autoAdjust="0"/>
  </p:normalViewPr>
  <p:slideViewPr>
    <p:cSldViewPr snapToGrid="0">
      <p:cViewPr varScale="1">
        <p:scale>
          <a:sx n="106" d="100"/>
          <a:sy n="106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0493E-6E60-4106-987B-F399E58BF9B0}" type="datetimeFigureOut">
              <a:rPr lang="vi-VN" smtClean="0"/>
              <a:pPr/>
              <a:t>08/11/2019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7A63-E6C1-498D-AAA8-AB3233BD032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0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90B0-D460-4A9C-B99B-7E0D520F6136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EED3-DD65-4F36-9C81-07F8E5A8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8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FC69-4B73-4E33-9534-2867AB128594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EED3-DD65-4F36-9C81-07F8E5A8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1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47F9-2B4A-414D-AFD1-25E76B35A2B3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EED3-DD65-4F36-9C81-07F8E5A8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41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111C-B54A-4F14-9ABF-17EFBE2739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6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17B8-0547-4A1C-8831-3032CE6F67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2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B27A-D770-4A06-8BAE-F8078E4524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1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5C4-D3B4-495C-BC0D-007A6C0069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913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A1CD-E886-4DE4-BDE9-EF7CA644DD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70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BB52-28CD-4868-97A2-AF8A8ECDB4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5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1519-7A61-4B69-9387-8C9526ADE0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06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217C-CA81-47B2-8684-EDED5EE004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29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413A-7516-459C-8381-F7A3D33868C2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EED3-DD65-4F36-9C81-07F8E5A8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8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84B1-38BA-4DDA-A4BD-E4DB220E6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48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2455-73E9-429B-A967-8359889D2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3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C243-EE14-46E0-9018-9F9F69CCDC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7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102B-311D-40B3-A252-BECF6F9E83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15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3E0C-D1B0-48B6-BB4B-397DEE209F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95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E5B6-FB11-439A-B268-535794258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08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044E-5C11-4CF7-92C5-BB30C80F6D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54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7DDA-313E-4852-B27A-88766ECDA8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69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DA60-DF07-43D0-8B71-A8BA6BA21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10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8233-52ED-4223-8F1E-333F7E64F6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3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5D78-7A7B-4D14-B288-DDE587C02732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EED3-DD65-4F36-9C81-07F8E5A8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43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0008-2304-4E5B-AE77-80E4F99D4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51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13D-07C2-4576-A2E2-FA1B232499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16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1A73-B367-4316-9A69-4E6F73FA0F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26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EFE-3D31-40B0-B2A2-23A31BC380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46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239E-6B4A-412F-B873-5A1F7A52E7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17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C7E0-1FA1-4841-B8F2-53BBB4DFB0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72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482C-8911-4155-A587-EB64E231E0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65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430B-2853-47CE-B44F-BB729D6822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66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122-203E-4E07-81AA-4B320AA4F4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39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8CCC-3E5E-4306-9BAB-2E5353DEC7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4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157A-EDD0-43BD-A468-4FD792CC88C2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EED3-DD65-4F36-9C81-07F8E5A8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21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A3ED-0796-4F38-AFF4-D561056F2C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94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4AA0-83C7-468E-8DA3-EEDC8F5E0A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95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C8B2-EA77-45C5-BDDE-0ABF128046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65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791D-6390-4F9F-8D9F-33CB603987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80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EA10-BA4D-4CB0-A60E-E7DA704E4C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FC25-4E9F-4268-9017-20803041BD34}" type="datetime1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EED3-DD65-4F36-9C81-07F8E5A8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2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62CE-C1F5-4BE3-B250-EC292FDBE9CB}" type="datetime1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EED3-DD65-4F36-9C81-07F8E5A8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E9C-BAE6-4A34-BAC9-19399B910ADD}" type="datetime1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EED3-DD65-4F36-9C81-07F8E5A8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BF7-9D36-40E2-B0EF-7273ED484B04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EED3-DD65-4F36-9C81-07F8E5A8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0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6A07-61ED-463E-98C6-DA3ECED84E68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EED3-DD65-4F36-9C81-07F8E5A8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8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A0BC-778C-490D-A078-19BEFE9D99FC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FEED3-DD65-4F36-9C81-07F8E5A8E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2268-4C91-465C-A53E-82ACE1025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8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91EEE-5A28-4C98-BE75-D4B504A3D2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9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EC87-8416-42E6-9664-8E5DC7D341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9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68361" y="1166100"/>
            <a:ext cx="9521559" cy="114059"/>
            <a:chOff x="0" y="6019800"/>
            <a:chExt cx="9144000" cy="228600"/>
          </a:xfrm>
        </p:grpSpPr>
        <p:sp>
          <p:nvSpPr>
            <p:cNvPr id="4" name="Rectangle 3"/>
            <p:cNvSpPr/>
            <p:nvPr/>
          </p:nvSpPr>
          <p:spPr>
            <a:xfrm flipV="1">
              <a:off x="0" y="6019800"/>
              <a:ext cx="91440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0" y="6096000"/>
              <a:ext cx="91440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0" y="6172200"/>
              <a:ext cx="9144000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1236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920" y="1"/>
            <a:ext cx="1402608" cy="1293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4040" y="77"/>
            <a:ext cx="8585200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BỘ NÔNG NGHIỆP VÀ PHÁT TRIỂN NÔNG THÔN</a:t>
            </a:r>
          </a:p>
          <a:p>
            <a:pPr algn="ctr">
              <a:lnSpc>
                <a:spcPct val="150000"/>
              </a:lnSpc>
            </a:pPr>
            <a:r>
              <a:rPr lang="en-US" sz="2400" b="1" kern="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 </a:t>
            </a:r>
            <a:r>
              <a:rPr lang="en-US" sz="2400" b="1" kern="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VIỆN NÔNG NGHIỆP VIỆT </a:t>
            </a:r>
            <a:r>
              <a:rPr lang="en-US" sz="2400" b="1" kern="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NAM</a:t>
            </a:r>
            <a:endParaRPr lang="en-US" sz="2400" b="1" kern="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41" y="1538535"/>
            <a:ext cx="11968129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ỨNG DỤNG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KỸ THUẬT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KIỂM TOÁN CHẤT THẢI </a:t>
            </a:r>
          </a:p>
          <a:p>
            <a:pPr algn="ctr">
              <a:lnSpc>
                <a:spcPct val="150000"/>
              </a:lnSpc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HĂN NUÔI LỢN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4654" y="5748266"/>
            <a:ext cx="975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TS. </a:t>
            </a: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Trường Sơn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TS.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29/10/2019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2116-1968-4550-8166-60DD34152C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0C7BA-1FF9-4299-B78F-FD313489C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4" y="-15988"/>
            <a:ext cx="1341581" cy="1341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232" y="67646"/>
            <a:ext cx="6817418" cy="6790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65" y="1074420"/>
            <a:ext cx="4043065" cy="1257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61135" y="304931"/>
            <a:ext cx="3816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CÂN BẰNG NITƠ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45" y="2798564"/>
            <a:ext cx="49648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vi-VN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Tổng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N đầu vào và N đầu ra chênh lệch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218 gN/con</a:t>
            </a:r>
            <a:endParaRPr lang="vi-VN" sz="2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75" y="4217730"/>
            <a:ext cx="4953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Tỷ lệ N thất thoát là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2,99% &lt;5,0</a:t>
            </a:r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 </a:t>
            </a:r>
            <a:r>
              <a:rPr lang="vi-VN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 coi là chấp nhận được trong nghiên cứu về cân bằng vật chất </a:t>
            </a:r>
            <a:r>
              <a:rPr lang="vi-VN" sz="2200" b="1" i="1" dirty="0">
                <a:solidFill>
                  <a:srgbClr val="0000FF"/>
                </a:solidFill>
                <a:latin typeface="+mj-lt"/>
              </a:rPr>
              <a:t>(Do Thu Nga và Kei Nishida, 2014)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4428" y="1554442"/>
            <a:ext cx="5065059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</a:t>
            </a:r>
            <a:r>
              <a:rPr lang="vi-V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vi-V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 bằng Nitơ trên quy trình chăn nuôi lợn</a:t>
            </a:r>
            <a:endParaRPr lang="vi-VN" sz="2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C788-5FE4-4140-9DC3-8C1FEB6033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4" y="-50278"/>
            <a:ext cx="1341581" cy="13415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68361" y="968472"/>
            <a:ext cx="10894143" cy="167157"/>
            <a:chOff x="0" y="60198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 flipV="1">
              <a:off x="0" y="6019800"/>
              <a:ext cx="91440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0" y="6096000"/>
              <a:ext cx="91440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6172200"/>
              <a:ext cx="9144000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01315" y="179201"/>
            <a:ext cx="4955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GIÁ DÒNG NITƠ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" y="1361357"/>
            <a:ext cx="11761470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 N đầu vào quan trọng nhất là trong Cám hỗn hợp (thức ăn chính của lợn) chiếm tới </a:t>
            </a:r>
            <a:r>
              <a:rPr lang="vi-V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97,49%</a:t>
            </a: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 N trong lợn giống bình quân chỉ chiếm </a:t>
            </a:r>
            <a:r>
              <a:rPr lang="vi-V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2,5%</a:t>
            </a:r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khi đó lượng N trong nước uống là rất nhỏ chiếm </a:t>
            </a:r>
            <a:r>
              <a:rPr lang="vi-V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&lt;0,001%.</a:t>
            </a:r>
            <a:endParaRPr lang="vi-VN" sz="22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30" y="2710518"/>
            <a:ext cx="117500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N trong dòng thải chiếm tỷ lệ cao nhất với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57,32</a:t>
            </a:r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%.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N trong các dòng thải hiện chưa được tận thu mà chủ yếu thải bỏ ra môi trường dẫn tới việc làm lãng phí một lượng lớn N (gần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4,3 kgN/đầu lợn/chu kỳ nuôi</a:t>
            </a:r>
            <a:r>
              <a:rPr lang="vi-VN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vi-VN" sz="22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Gây ô nhiễm môi trường</a:t>
            </a:r>
            <a:endParaRPr lang="vi-VN" sz="2200" dirty="0"/>
          </a:p>
        </p:txBody>
      </p:sp>
      <p:sp>
        <p:nvSpPr>
          <p:cNvPr id="4" name="Rectangle 3"/>
          <p:cNvSpPr/>
          <p:nvPr/>
        </p:nvSpPr>
        <p:spPr>
          <a:xfrm>
            <a:off x="102870" y="4030325"/>
            <a:ext cx="11772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Tỷ lệ N trong lợn đầu ra (Xuất chuồng) chỉ chiếm </a:t>
            </a:r>
            <a:r>
              <a:rPr lang="vi-V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42,68%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so với tổng số. Điều này cho thấy khả năng chuyển hóa N từ thức ăn vào cơ thể vật nuôi còn khá </a:t>
            </a:r>
            <a:r>
              <a:rPr lang="vi-VN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Nghiên cứu tăng khả năng chuyển  hóa N từ thức vào lợn nuôi.</a:t>
            </a:r>
            <a:endParaRPr lang="vi-VN" sz="2200" dirty="0"/>
          </a:p>
        </p:txBody>
      </p:sp>
      <p:sp>
        <p:nvSpPr>
          <p:cNvPr id="5" name="Rectangle 4"/>
          <p:cNvSpPr/>
          <p:nvPr/>
        </p:nvSpPr>
        <p:spPr>
          <a:xfrm>
            <a:off x="125730" y="5279548"/>
            <a:ext cx="116243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Với trên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50.000 lợn nuôi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trong các trang trại và mỗi con lợn nuôi phát thải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4,3 kgN/chu kỳ nuôi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ta có thể thấy hoạt động chăn nuôi lợn quy mô trang trại của Gia Lâm tạo ra hơn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215 tấn N/chu kỳ </a:t>
            </a: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nuôi (6 tháng). </a:t>
            </a:r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Tận dụng nguồn N để tiết kiệm và hạn chế ô nhiễm môi trường</a:t>
            </a:r>
            <a:endParaRPr lang="vi-VN" sz="22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260" y="-2376"/>
            <a:ext cx="1152244" cy="1164437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9526-628A-46B3-9AFC-4F3FDEA568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4" y="-50278"/>
            <a:ext cx="1341581" cy="13415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68361" y="968472"/>
            <a:ext cx="10894143" cy="167157"/>
            <a:chOff x="0" y="60198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 flipV="1">
              <a:off x="0" y="6019800"/>
              <a:ext cx="91440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0" y="6096000"/>
              <a:ext cx="91440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6172200"/>
              <a:ext cx="9144000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58615" y="179201"/>
            <a:ext cx="3963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THÔNG ĐIỆP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610" y="18085"/>
            <a:ext cx="1152244" cy="11644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470" y="1383029"/>
            <a:ext cx="11361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" y="2975609"/>
            <a:ext cx="11361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KTCT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" y="4952999"/>
            <a:ext cx="11361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D48E-901C-4E90-893F-0A96EA2EE3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Kết quả hình ảnh cho học viện nông nghiệp việt 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4715" y="367603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1280-AFEE-46D6-B8E3-2CD8A5C8DB3E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EED3-DD65-4F36-9C81-07F8E5A8E94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76001" y="239861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8361" y="983221"/>
            <a:ext cx="9464409" cy="132018"/>
            <a:chOff x="0" y="6019800"/>
            <a:chExt cx="9144000" cy="228600"/>
          </a:xfrm>
        </p:grpSpPr>
        <p:sp>
          <p:nvSpPr>
            <p:cNvPr id="6" name="Rectangle 5"/>
            <p:cNvSpPr/>
            <p:nvPr/>
          </p:nvSpPr>
          <p:spPr>
            <a:xfrm flipV="1">
              <a:off x="0" y="6019800"/>
              <a:ext cx="91440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0" y="6096000"/>
              <a:ext cx="91440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0" y="6172200"/>
              <a:ext cx="9144000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4" y="522"/>
            <a:ext cx="1341581" cy="134158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4571" y="1401872"/>
            <a:ext cx="116028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Giải quyết vấn đề chất thải chăn nuôi là một bài toán khó đối với các cơ quan chức năng và các nhà khoa học.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267" y="3674366"/>
            <a:ext cx="11464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 KTCT là công cụ thúc đẩy giảm thiểu chất thải, ngăn ngừa ô nhiễm ngay tại nguồn, đồng thời tăng cường việc tái sử dụng, tái chế chất thải.</a:t>
            </a:r>
            <a:endParaRPr lang="da-DK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546" y="4782642"/>
            <a:ext cx="1142692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vi-VN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Nghiên cứu trình bày ứng dụng KTCT vào tính toán chi tiết dòng N trên quy trình chăn nuôi nhằm: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Tận dụng nguồn N phát sinh trên quy trình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nuôi lợn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Giảm thiểu ô nhiễm từ phát tán N ra ngoài môi trường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4210" y="-33984"/>
            <a:ext cx="1363083" cy="1376087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6951" y="2525822"/>
            <a:ext cx="116028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Chất</a:t>
            </a:r>
            <a:r>
              <a:rPr kumimoji="0" lang="vi-VN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thải chăn nuôi có chứa nhiều chất dinh dưỡng (N, P) nên có khả năng tận dụng cao để phục vụ sản xuất nông nghiệp và giảm thiểu ô nhiễm môi trường.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8F5F-A1C0-432D-90CE-D463B6030C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861" y="194141"/>
            <a:ext cx="5235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ĐỊA ĐIỂM NGHIÊN CỨU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8361" y="983221"/>
            <a:ext cx="9464409" cy="132018"/>
            <a:chOff x="0" y="6019800"/>
            <a:chExt cx="9144000" cy="228600"/>
          </a:xfrm>
        </p:grpSpPr>
        <p:sp>
          <p:nvSpPr>
            <p:cNvPr id="6" name="Rectangle 5"/>
            <p:cNvSpPr/>
            <p:nvPr/>
          </p:nvSpPr>
          <p:spPr>
            <a:xfrm flipV="1">
              <a:off x="0" y="6019800"/>
              <a:ext cx="91440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0" y="6096000"/>
              <a:ext cx="91440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0" y="6172200"/>
              <a:ext cx="9144000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4" y="522"/>
            <a:ext cx="1341581" cy="1341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4210" y="-33984"/>
            <a:ext cx="1363083" cy="13760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1543" y="1541264"/>
            <a:ext cx="3092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iện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tích 114,79 km</a:t>
            </a:r>
            <a:r>
              <a:rPr lang="vi-VN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vi-VN" sz="2400" dirty="0"/>
          </a:p>
        </p:txBody>
      </p:sp>
      <p:sp>
        <p:nvSpPr>
          <p:cNvPr id="12" name="Rectangle 11"/>
          <p:cNvSpPr/>
          <p:nvPr/>
        </p:nvSpPr>
        <p:spPr>
          <a:xfrm>
            <a:off x="171543" y="2202090"/>
            <a:ext cx="3453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Dân số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250.000 người. 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171543" y="2807786"/>
            <a:ext cx="5300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ổng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số 46 trang trại chăn nuôi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lợn.</a:t>
            </a:r>
            <a:endParaRPr lang="vi-VN" sz="2400" dirty="0"/>
          </a:p>
        </p:txBody>
      </p:sp>
      <p:sp>
        <p:nvSpPr>
          <p:cNvPr id="18" name="Rectangle 17"/>
          <p:cNvSpPr/>
          <p:nvPr/>
        </p:nvSpPr>
        <p:spPr>
          <a:xfrm>
            <a:off x="186292" y="3463114"/>
            <a:ext cx="5086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Tổng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đàn lợn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50.000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con.</a:t>
            </a:r>
            <a:endParaRPr lang="vi-VN" sz="2400" dirty="0"/>
          </a:p>
        </p:txBody>
      </p:sp>
      <p:sp>
        <p:nvSpPr>
          <p:cNvPr id="19" name="Rectangle 18"/>
          <p:cNvSpPr/>
          <p:nvPr/>
        </p:nvSpPr>
        <p:spPr>
          <a:xfrm>
            <a:off x="659118" y="4116103"/>
            <a:ext cx="4975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Trang trại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500 con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74,28%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500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1.000 con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20%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&gt;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1.000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5,72%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vi-VN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475" y="1460858"/>
            <a:ext cx="5462489" cy="48384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111" y="2202090"/>
            <a:ext cx="2426418" cy="17984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933" y="3801011"/>
            <a:ext cx="2341067" cy="1463167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F0E-7740-4F4A-9C92-7217F87EC7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861" y="194141"/>
            <a:ext cx="6206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PHƯƠNG PHÁP NGHIÊN CỨU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8361" y="983221"/>
            <a:ext cx="9464409" cy="132018"/>
            <a:chOff x="0" y="6019800"/>
            <a:chExt cx="9144000" cy="228600"/>
          </a:xfrm>
        </p:grpSpPr>
        <p:sp>
          <p:nvSpPr>
            <p:cNvPr id="6" name="Rectangle 5"/>
            <p:cNvSpPr/>
            <p:nvPr/>
          </p:nvSpPr>
          <p:spPr>
            <a:xfrm flipV="1">
              <a:off x="0" y="6019800"/>
              <a:ext cx="91440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0" y="6096000"/>
              <a:ext cx="91440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0" y="6172200"/>
              <a:ext cx="9144000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4" y="522"/>
            <a:ext cx="1341581" cy="1341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4210" y="-33984"/>
            <a:ext cx="1363083" cy="1376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0889" y="1500688"/>
            <a:ext cx="5405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Phương pháp tổng quan thu thập tài liệu</a:t>
            </a:r>
            <a:endParaRPr lang="vi-VN" sz="2400" dirty="0"/>
          </a:p>
        </p:txBody>
      </p:sp>
      <p:sp>
        <p:nvSpPr>
          <p:cNvPr id="3" name="Rectangle 2"/>
          <p:cNvSpPr/>
          <p:nvPr/>
        </p:nvSpPr>
        <p:spPr>
          <a:xfrm>
            <a:off x="462585" y="2120938"/>
            <a:ext cx="934903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 điều tra bảng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hỏi: 23/46 trang trại lợn của huyện Gia Lâm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090" y="2800312"/>
            <a:ext cx="1061861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pháp phân tích dòng vật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chất: Áp dụng cho N trên quy trình chăn nuôi lợn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4510" y="3520811"/>
            <a:ext cx="8938260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 chất đầu vào  = Vật chất tích lũy trong hệ thống + Vật chất trong trong các sản phẩm</a:t>
            </a:r>
            <a:endParaRPr lang="vi-VN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4943" y="4627364"/>
            <a:ext cx="11234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Phương pháp xác đinh các yếu tố đầu vào, đầu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ra: Xác định khối lượng và tính chất </a:t>
            </a:r>
            <a:endParaRPr lang="vi-VN" sz="2400" dirty="0"/>
          </a:p>
        </p:txBody>
      </p:sp>
      <p:sp>
        <p:nvSpPr>
          <p:cNvPr id="17" name="Rectangle 16"/>
          <p:cNvSpPr/>
          <p:nvPr/>
        </p:nvSpPr>
        <p:spPr>
          <a:xfrm>
            <a:off x="494943" y="5560449"/>
            <a:ext cx="11559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Phương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pháp lấy mẫu và phân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tích: Nhằm xác định rõ N trong các yếu tố đầu vào, đầu ra</a:t>
            </a:r>
            <a:endParaRPr lang="vi-VN" sz="24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67D4-0112-411F-AB91-F262B8415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4" y="522"/>
            <a:ext cx="1341581" cy="13415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68361" y="983220"/>
            <a:ext cx="10894143" cy="167157"/>
            <a:chOff x="0" y="6019800"/>
            <a:chExt cx="9144000" cy="228600"/>
          </a:xfrm>
        </p:grpSpPr>
        <p:sp>
          <p:nvSpPr>
            <p:cNvPr id="4" name="Rectangle 3"/>
            <p:cNvSpPr/>
            <p:nvPr/>
          </p:nvSpPr>
          <p:spPr>
            <a:xfrm flipV="1">
              <a:off x="0" y="6019800"/>
              <a:ext cx="91440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0" y="6096000"/>
              <a:ext cx="91440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0" y="6172200"/>
              <a:ext cx="9144000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4448" y="1206097"/>
            <a:ext cx="5609524" cy="5297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170" y="1417320"/>
            <a:ext cx="485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2944" y="6355042"/>
            <a:ext cx="542969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trình chăn nuôi lợn trên địa bàn huyện Gia Lâm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74" y="5215"/>
            <a:ext cx="1359526" cy="1377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" y="2446020"/>
            <a:ext cx="5897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vi-VN" sz="2200" dirty="0" smtClean="0">
                <a:latin typeface="+mj-lt"/>
              </a:rPr>
              <a:t>Bình quân một lứa lợn trên địa bàn huyện nuôi mất 180 ng</a:t>
            </a:r>
            <a:r>
              <a:rPr lang="en-US" sz="2200" dirty="0" smtClean="0">
                <a:latin typeface="+mj-lt"/>
              </a:rPr>
              <a:t>à</a:t>
            </a:r>
            <a:r>
              <a:rPr lang="vi-VN" sz="2200" dirty="0" smtClean="0">
                <a:latin typeface="+mj-lt"/>
              </a:rPr>
              <a:t>y (6 tháng)</a:t>
            </a:r>
            <a:endParaRPr lang="vi-VN" sz="2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410" y="3821430"/>
            <a:ext cx="5897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vi-VN" sz="2200" dirty="0" smtClean="0">
                <a:latin typeface="+mj-lt"/>
              </a:rPr>
              <a:t>Chia làm 4 giai đoạn như trong hình vẽ</a:t>
            </a:r>
            <a:endParaRPr lang="vi-VN" sz="22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61401" y="239861"/>
            <a:ext cx="7428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ĐẶC ĐIỂM QUY TRÌNH CHĂN NUÔI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5998-B0F9-4F66-A1AC-04924B597C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4" y="522"/>
            <a:ext cx="1341581" cy="13415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83111" y="924229"/>
            <a:ext cx="10908890" cy="196646"/>
            <a:chOff x="0" y="60198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 flipV="1">
              <a:off x="0" y="6019800"/>
              <a:ext cx="91440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0" y="6096000"/>
              <a:ext cx="91440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6172200"/>
              <a:ext cx="9144000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461401" y="239861"/>
            <a:ext cx="7428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ĐẶC ĐIỂM QUY TRÌNH CHĂN NUÔI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2467764"/>
            <a:ext cx="10275570" cy="43902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221" y="1932041"/>
            <a:ext cx="1102995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</a:t>
            </a:r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 mức các yếu tố đầu vào – đầu ra của các loại lợn thịt huyện Gia Lâm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904" y="8354"/>
            <a:ext cx="1359526" cy="1377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5840" y="1211442"/>
            <a:ext cx="6724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9A36-7043-479A-9706-6B96FE7CAE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4" y="-50278"/>
            <a:ext cx="1341581" cy="13415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68361" y="968472"/>
            <a:ext cx="10894143" cy="167157"/>
            <a:chOff x="0" y="60198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 flipV="1">
              <a:off x="0" y="6019800"/>
              <a:ext cx="91440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0" y="6096000"/>
              <a:ext cx="91440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6172200"/>
              <a:ext cx="9144000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1690" y="38293"/>
            <a:ext cx="1152244" cy="11644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61401" y="239861"/>
            <a:ext cx="7428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ĐẶC ĐIỂM QUY TRÌNH CHĂN NUÔI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" y="2080100"/>
            <a:ext cx="10218420" cy="443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" y="1394831"/>
            <a:ext cx="1059561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</a:t>
            </a:r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toán các yếu tố đầu vào – đầu ra trên một vòng đời của lợn nuôi</a:t>
            </a:r>
            <a:endParaRPr lang="vi-VN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CBCE-BB5E-4EC2-A7A0-E1567984B7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4" y="522"/>
            <a:ext cx="1164595" cy="11645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4117" y="703008"/>
            <a:ext cx="10894143" cy="167157"/>
            <a:chOff x="0" y="6019800"/>
            <a:chExt cx="9144000" cy="228600"/>
          </a:xfrm>
        </p:grpSpPr>
        <p:sp>
          <p:nvSpPr>
            <p:cNvPr id="9" name="Rectangle 8"/>
            <p:cNvSpPr/>
            <p:nvPr/>
          </p:nvSpPr>
          <p:spPr>
            <a:xfrm flipV="1">
              <a:off x="0" y="6019800"/>
              <a:ext cx="91440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6096000"/>
              <a:ext cx="91440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0" y="6172200"/>
              <a:ext cx="9144000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24" y="2023707"/>
            <a:ext cx="12088236" cy="3633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58271"/>
            <a:ext cx="1211826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3: Sơ đồ dòng vật chất trên quy trình chăn nuôi lợn huyện Gia Lâm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" y="1257300"/>
            <a:ext cx="7409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171" y="2671"/>
            <a:ext cx="1147016" cy="11624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104" y="27394"/>
            <a:ext cx="7565792" cy="85961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96E8-A370-4BFB-B817-C8C1FA77E9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4" y="-50278"/>
            <a:ext cx="1341581" cy="13415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68361" y="968472"/>
            <a:ext cx="10894143" cy="167157"/>
            <a:chOff x="0" y="6019800"/>
            <a:chExt cx="9144000" cy="228600"/>
          </a:xfrm>
        </p:grpSpPr>
        <p:sp>
          <p:nvSpPr>
            <p:cNvPr id="8" name="Rectangle 7"/>
            <p:cNvSpPr/>
            <p:nvPr/>
          </p:nvSpPr>
          <p:spPr>
            <a:xfrm flipV="1">
              <a:off x="0" y="6019800"/>
              <a:ext cx="9144000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0" y="6096000"/>
              <a:ext cx="9144000" cy="762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6172200"/>
              <a:ext cx="9144000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26995" y="179201"/>
            <a:ext cx="7553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KIỂM TOÁN XÁC ĐỊNH DÒNG NITƠ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040" y="2297430"/>
            <a:ext cx="7186134" cy="449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9801" y="1520152"/>
            <a:ext cx="6670159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</a:t>
            </a:r>
            <a:r>
              <a:rPr lang="vi-VN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 Nitơ trong các yếu tố đầu vào – đầu ra</a:t>
            </a:r>
            <a:endParaRPr lang="vi-V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1" y="2286000"/>
            <a:ext cx="442341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1" y="4301490"/>
            <a:ext cx="4423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610" y="18085"/>
            <a:ext cx="1152244" cy="1164437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B180-7942-49E0-AF8C-B5CA48FD16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9B29-C782-4A84-A673-BD803FB78B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1020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</dc:creator>
  <cp:lastModifiedBy>ADMIN</cp:lastModifiedBy>
  <cp:revision>202</cp:revision>
  <dcterms:created xsi:type="dcterms:W3CDTF">2017-05-18T04:09:59Z</dcterms:created>
  <dcterms:modified xsi:type="dcterms:W3CDTF">2019-11-08T07:18:58Z</dcterms:modified>
</cp:coreProperties>
</file>