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notesMasterIdLst>
    <p:notesMasterId r:id="rId26"/>
  </p:notesMasterIdLst>
  <p:handoutMasterIdLst>
    <p:handoutMasterId r:id="rId27"/>
  </p:handoutMasterIdLst>
  <p:sldIdLst>
    <p:sldId id="373" r:id="rId2"/>
    <p:sldId id="374" r:id="rId3"/>
    <p:sldId id="257" r:id="rId4"/>
    <p:sldId id="375" r:id="rId5"/>
    <p:sldId id="397" r:id="rId6"/>
    <p:sldId id="376" r:id="rId7"/>
    <p:sldId id="377" r:id="rId8"/>
    <p:sldId id="398" r:id="rId9"/>
    <p:sldId id="378" r:id="rId10"/>
    <p:sldId id="384" r:id="rId11"/>
    <p:sldId id="379" r:id="rId12"/>
    <p:sldId id="382" r:id="rId13"/>
    <p:sldId id="328" r:id="rId14"/>
    <p:sldId id="327" r:id="rId15"/>
    <p:sldId id="386" r:id="rId16"/>
    <p:sldId id="388" r:id="rId17"/>
    <p:sldId id="395" r:id="rId18"/>
    <p:sldId id="389" r:id="rId19"/>
    <p:sldId id="391" r:id="rId20"/>
    <p:sldId id="392" r:id="rId21"/>
    <p:sldId id="393" r:id="rId22"/>
    <p:sldId id="394" r:id="rId23"/>
    <p:sldId id="396" r:id="rId24"/>
    <p:sldId id="400" r:id="rId2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88085" autoAdjust="0"/>
  </p:normalViewPr>
  <p:slideViewPr>
    <p:cSldViewPr>
      <p:cViewPr>
        <p:scale>
          <a:sx n="109" d="100"/>
          <a:sy n="109" d="100"/>
        </p:scale>
        <p:origin x="-167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1" d="100"/>
          <a:sy n="71" d="100"/>
        </p:scale>
        <p:origin x="-3270" y="-9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A11B0E-CDBD-4AA5-9AEF-0FD59AD471CD}" type="doc">
      <dgm:prSet loTypeId="urn:microsoft.com/office/officeart/2008/layout/VerticalCurvedList" loCatId="list" qsTypeId="urn:microsoft.com/office/officeart/2005/8/quickstyle/simple5" qsCatId="simple" csTypeId="urn:microsoft.com/office/officeart/2005/8/colors/accent1_2" csCatId="accent1" phldr="1"/>
      <dgm:spPr/>
      <dgm:t>
        <a:bodyPr/>
        <a:lstStyle/>
        <a:p>
          <a:endParaRPr lang="en-US"/>
        </a:p>
      </dgm:t>
    </dgm:pt>
    <dgm:pt modelId="{84A5C6D2-86E1-4E32-B77B-61EC09C46547}">
      <dgm:prSet phldrT="[Text]" custT="1"/>
      <dgm:spPr>
        <a:solidFill>
          <a:schemeClr val="tx2">
            <a:lumMod val="75000"/>
          </a:schemeClr>
        </a:solidFill>
      </dgm:spPr>
      <dgm:t>
        <a:bodyPr/>
        <a:lstStyle/>
        <a:p>
          <a:r>
            <a:rPr lang="en-US" sz="2200" b="1" dirty="0" smtClean="0">
              <a:latin typeface="Times New Roman" pitchFamily="18" charset="0"/>
              <a:ea typeface="Tahoma" pitchFamily="34" charset="0"/>
              <a:cs typeface="Times New Roman" pitchFamily="18" charset="0"/>
            </a:rPr>
            <a:t> SỰ CẦN THIẾT BAN HÀNH QUY CHUẨN</a:t>
          </a:r>
          <a:endParaRPr lang="en-US" sz="2200" b="1" dirty="0">
            <a:latin typeface="Times New Roman" pitchFamily="18" charset="0"/>
            <a:ea typeface="Tahoma" pitchFamily="34" charset="0"/>
            <a:cs typeface="Times New Roman" pitchFamily="18" charset="0"/>
          </a:endParaRPr>
        </a:p>
      </dgm:t>
    </dgm:pt>
    <dgm:pt modelId="{F621037F-49BA-4AF1-ABBC-3F4A7C985A1E}" type="parTrans" cxnId="{3DF197CA-C0E7-49D3-96D4-D26031BB6B1B}">
      <dgm:prSet/>
      <dgm:spPr/>
      <dgm:t>
        <a:bodyPr/>
        <a:lstStyle/>
        <a:p>
          <a:endParaRPr lang="en-US" sz="2000">
            <a:latin typeface="Times New Roman" pitchFamily="18" charset="0"/>
            <a:ea typeface="Tahoma" pitchFamily="34" charset="0"/>
            <a:cs typeface="Times New Roman" pitchFamily="18" charset="0"/>
          </a:endParaRPr>
        </a:p>
      </dgm:t>
    </dgm:pt>
    <dgm:pt modelId="{C30CEC4C-F879-42EC-9E0A-605E938C64BB}" type="sibTrans" cxnId="{3DF197CA-C0E7-49D3-96D4-D26031BB6B1B}">
      <dgm:prSet/>
      <dgm:spPr>
        <a:ln>
          <a:solidFill>
            <a:schemeClr val="bg1"/>
          </a:solidFill>
        </a:ln>
      </dgm:spPr>
      <dgm:t>
        <a:bodyPr/>
        <a:lstStyle/>
        <a:p>
          <a:endParaRPr lang="en-US" sz="2000">
            <a:latin typeface="Times New Roman" pitchFamily="18" charset="0"/>
            <a:ea typeface="Tahoma" pitchFamily="34" charset="0"/>
            <a:cs typeface="Times New Roman" pitchFamily="18" charset="0"/>
          </a:endParaRPr>
        </a:p>
      </dgm:t>
    </dgm:pt>
    <dgm:pt modelId="{05CA6DCE-D833-4F5B-90E7-8EA58E173881}">
      <dgm:prSet phldrT="[Text]" custT="1"/>
      <dgm:spPr/>
      <dgm:t>
        <a:bodyPr/>
        <a:lstStyle/>
        <a:p>
          <a:r>
            <a:rPr lang="en-US" sz="2200" b="1" dirty="0" smtClean="0">
              <a:latin typeface="Times New Roman" pitchFamily="18" charset="0"/>
              <a:ea typeface="Tahoma" pitchFamily="34" charset="0"/>
              <a:cs typeface="Times New Roman" pitchFamily="18" charset="0"/>
            </a:rPr>
            <a:t>QUAN ĐIỂM, XÂY DỰNG</a:t>
          </a:r>
        </a:p>
      </dgm:t>
    </dgm:pt>
    <dgm:pt modelId="{72B9ABE4-2ECB-4EE3-A999-7FEA10832F0A}" type="parTrans" cxnId="{8C36D47D-906A-4F69-AF00-4853A8DE02C3}">
      <dgm:prSet/>
      <dgm:spPr/>
      <dgm:t>
        <a:bodyPr/>
        <a:lstStyle/>
        <a:p>
          <a:endParaRPr lang="en-US" sz="2000">
            <a:latin typeface="Times New Roman" pitchFamily="18" charset="0"/>
            <a:ea typeface="Tahoma" pitchFamily="34" charset="0"/>
            <a:cs typeface="Times New Roman" pitchFamily="18" charset="0"/>
          </a:endParaRPr>
        </a:p>
      </dgm:t>
    </dgm:pt>
    <dgm:pt modelId="{A7920961-8876-44EA-AA35-9657CBD43126}" type="sibTrans" cxnId="{8C36D47D-906A-4F69-AF00-4853A8DE02C3}">
      <dgm:prSet/>
      <dgm:spPr/>
      <dgm:t>
        <a:bodyPr/>
        <a:lstStyle/>
        <a:p>
          <a:endParaRPr lang="en-US" sz="2000">
            <a:latin typeface="Times New Roman" pitchFamily="18" charset="0"/>
            <a:ea typeface="Tahoma" pitchFamily="34" charset="0"/>
            <a:cs typeface="Times New Roman" pitchFamily="18" charset="0"/>
          </a:endParaRPr>
        </a:p>
      </dgm:t>
    </dgm:pt>
    <dgm:pt modelId="{E6C1B45C-4300-4BE2-AC0C-A38F92363CCC}">
      <dgm:prSet phldrT="[Text]" custT="1"/>
      <dgm:spPr>
        <a:solidFill>
          <a:schemeClr val="accent3"/>
        </a:solidFill>
        <a:ln>
          <a:solidFill>
            <a:srgbClr val="FFC000"/>
          </a:solidFill>
        </a:ln>
      </dgm:spPr>
      <dgm:t>
        <a:bodyPr/>
        <a:lstStyle/>
        <a:p>
          <a:pPr algn="l"/>
          <a:r>
            <a:rPr lang="en-US" sz="2200" b="1" dirty="0" smtClean="0">
              <a:latin typeface="Times New Roman" pitchFamily="18" charset="0"/>
              <a:ea typeface="Tahoma" pitchFamily="34" charset="0"/>
              <a:cs typeface="Times New Roman" pitchFamily="18" charset="0"/>
            </a:rPr>
            <a:t>QUÁ TRÌNH XÂY DỰNG  DỰ THẢO</a:t>
          </a:r>
          <a:endParaRPr lang="en-US" sz="2200" b="1" dirty="0">
            <a:latin typeface="Times New Roman" pitchFamily="18" charset="0"/>
            <a:ea typeface="Tahoma" pitchFamily="34" charset="0"/>
            <a:cs typeface="Times New Roman" pitchFamily="18" charset="0"/>
          </a:endParaRPr>
        </a:p>
      </dgm:t>
    </dgm:pt>
    <dgm:pt modelId="{DDDFD7F7-7621-4AE3-9B25-B9C199D81B73}" type="parTrans" cxnId="{35FE5253-3D6F-496E-ACD3-633DD8781FE5}">
      <dgm:prSet/>
      <dgm:spPr/>
      <dgm:t>
        <a:bodyPr/>
        <a:lstStyle/>
        <a:p>
          <a:endParaRPr lang="en-US" sz="2000">
            <a:latin typeface="Times New Roman" pitchFamily="18" charset="0"/>
            <a:ea typeface="Tahoma" pitchFamily="34" charset="0"/>
            <a:cs typeface="Times New Roman" pitchFamily="18" charset="0"/>
          </a:endParaRPr>
        </a:p>
      </dgm:t>
    </dgm:pt>
    <dgm:pt modelId="{8686B1EA-A549-4B85-B7A2-8A2B3E9149FA}" type="sibTrans" cxnId="{35FE5253-3D6F-496E-ACD3-633DD8781FE5}">
      <dgm:prSet/>
      <dgm:spPr/>
      <dgm:t>
        <a:bodyPr/>
        <a:lstStyle/>
        <a:p>
          <a:endParaRPr lang="en-US" sz="2000">
            <a:latin typeface="Times New Roman" pitchFamily="18" charset="0"/>
            <a:ea typeface="Tahoma" pitchFamily="34" charset="0"/>
            <a:cs typeface="Times New Roman" pitchFamily="18" charset="0"/>
          </a:endParaRPr>
        </a:p>
      </dgm:t>
    </dgm:pt>
    <dgm:pt modelId="{3FED3E72-09B5-406E-808A-409E4C1A7F05}">
      <dgm:prSet custT="1"/>
      <dgm:spPr>
        <a:solidFill>
          <a:srgbClr val="CC3300"/>
        </a:solidFill>
        <a:ln>
          <a:noFill/>
        </a:ln>
      </dgm:spPr>
      <dgm:t>
        <a:bodyPr/>
        <a:lstStyle/>
        <a:p>
          <a:r>
            <a:rPr lang="en-US" sz="2200" b="1" dirty="0" smtClean="0">
              <a:latin typeface="Times New Roman" pitchFamily="18" charset="0"/>
              <a:ea typeface="Tahoma" pitchFamily="34" charset="0"/>
              <a:cs typeface="Times New Roman" pitchFamily="18" charset="0"/>
            </a:rPr>
            <a:t>BỒ CỤC VÀ NỘI DUNG DỰ THẢO</a:t>
          </a:r>
          <a:endParaRPr lang="en-US" sz="2200" b="1" dirty="0">
            <a:latin typeface="Times New Roman" pitchFamily="18" charset="0"/>
            <a:ea typeface="Tahoma" pitchFamily="34" charset="0"/>
            <a:cs typeface="Times New Roman" pitchFamily="18" charset="0"/>
          </a:endParaRPr>
        </a:p>
      </dgm:t>
    </dgm:pt>
    <dgm:pt modelId="{D8B7B678-4F43-4283-B087-A422EBFDA068}" type="parTrans" cxnId="{C6930842-F655-477C-ACA9-6F46BC7D70E4}">
      <dgm:prSet/>
      <dgm:spPr/>
      <dgm:t>
        <a:bodyPr/>
        <a:lstStyle/>
        <a:p>
          <a:endParaRPr lang="en-US" sz="2000">
            <a:latin typeface="Times New Roman" pitchFamily="18" charset="0"/>
            <a:ea typeface="Tahoma" pitchFamily="34" charset="0"/>
            <a:cs typeface="Times New Roman" pitchFamily="18" charset="0"/>
          </a:endParaRPr>
        </a:p>
      </dgm:t>
    </dgm:pt>
    <dgm:pt modelId="{B626AB75-3A00-4A77-8D12-71F1C5C7D362}" type="sibTrans" cxnId="{C6930842-F655-477C-ACA9-6F46BC7D70E4}">
      <dgm:prSet/>
      <dgm:spPr/>
      <dgm:t>
        <a:bodyPr/>
        <a:lstStyle/>
        <a:p>
          <a:endParaRPr lang="en-US" sz="2000">
            <a:latin typeface="Times New Roman" pitchFamily="18" charset="0"/>
            <a:ea typeface="Tahoma" pitchFamily="34" charset="0"/>
            <a:cs typeface="Times New Roman" pitchFamily="18" charset="0"/>
          </a:endParaRPr>
        </a:p>
      </dgm:t>
    </dgm:pt>
    <dgm:pt modelId="{699B7EFF-D3D1-4D6B-8754-A8548F12296C}" type="pres">
      <dgm:prSet presAssocID="{43A11B0E-CDBD-4AA5-9AEF-0FD59AD471CD}" presName="Name0" presStyleCnt="0">
        <dgm:presLayoutVars>
          <dgm:chMax val="7"/>
          <dgm:chPref val="7"/>
          <dgm:dir/>
        </dgm:presLayoutVars>
      </dgm:prSet>
      <dgm:spPr/>
      <dgm:t>
        <a:bodyPr/>
        <a:lstStyle/>
        <a:p>
          <a:endParaRPr lang="en-US"/>
        </a:p>
      </dgm:t>
    </dgm:pt>
    <dgm:pt modelId="{C994FF98-2A9F-4D98-848D-6C0843B37C9C}" type="pres">
      <dgm:prSet presAssocID="{43A11B0E-CDBD-4AA5-9AEF-0FD59AD471CD}" presName="Name1" presStyleCnt="0"/>
      <dgm:spPr/>
    </dgm:pt>
    <dgm:pt modelId="{F0246DDC-96B9-4C18-847C-772CC54751A3}" type="pres">
      <dgm:prSet presAssocID="{43A11B0E-CDBD-4AA5-9AEF-0FD59AD471CD}" presName="cycle" presStyleCnt="0"/>
      <dgm:spPr/>
    </dgm:pt>
    <dgm:pt modelId="{903DD1B6-5179-41CB-A039-DD75629DC840}" type="pres">
      <dgm:prSet presAssocID="{43A11B0E-CDBD-4AA5-9AEF-0FD59AD471CD}" presName="srcNode" presStyleLbl="node1" presStyleIdx="0" presStyleCnt="4"/>
      <dgm:spPr/>
    </dgm:pt>
    <dgm:pt modelId="{7D71498F-A6B2-4A51-AF1F-7BB826E96391}" type="pres">
      <dgm:prSet presAssocID="{43A11B0E-CDBD-4AA5-9AEF-0FD59AD471CD}" presName="conn" presStyleLbl="parChTrans1D2" presStyleIdx="0" presStyleCnt="1"/>
      <dgm:spPr/>
      <dgm:t>
        <a:bodyPr/>
        <a:lstStyle/>
        <a:p>
          <a:endParaRPr lang="en-US"/>
        </a:p>
      </dgm:t>
    </dgm:pt>
    <dgm:pt modelId="{D2B7AAEB-8CAF-43DF-9B87-84B887A5B755}" type="pres">
      <dgm:prSet presAssocID="{43A11B0E-CDBD-4AA5-9AEF-0FD59AD471CD}" presName="extraNode" presStyleLbl="node1" presStyleIdx="0" presStyleCnt="4"/>
      <dgm:spPr/>
    </dgm:pt>
    <dgm:pt modelId="{B6A96502-D547-48EE-8263-2A286E8EE616}" type="pres">
      <dgm:prSet presAssocID="{43A11B0E-CDBD-4AA5-9AEF-0FD59AD471CD}" presName="dstNode" presStyleLbl="node1" presStyleIdx="0" presStyleCnt="4"/>
      <dgm:spPr/>
    </dgm:pt>
    <dgm:pt modelId="{B23680F6-8F46-41C7-B7DA-2D491C3DA615}" type="pres">
      <dgm:prSet presAssocID="{84A5C6D2-86E1-4E32-B77B-61EC09C46547}" presName="text_1" presStyleLbl="node1" presStyleIdx="0" presStyleCnt="4" custScaleX="83052" custLinFactNeighborX="-9428">
        <dgm:presLayoutVars>
          <dgm:bulletEnabled val="1"/>
        </dgm:presLayoutVars>
      </dgm:prSet>
      <dgm:spPr/>
      <dgm:t>
        <a:bodyPr/>
        <a:lstStyle/>
        <a:p>
          <a:endParaRPr lang="en-US"/>
        </a:p>
      </dgm:t>
    </dgm:pt>
    <dgm:pt modelId="{8ACF848A-36FD-494A-B09A-2347BA6D3F78}" type="pres">
      <dgm:prSet presAssocID="{84A5C6D2-86E1-4E32-B77B-61EC09C46547}" presName="accent_1" presStyleCnt="0"/>
      <dgm:spPr/>
    </dgm:pt>
    <dgm:pt modelId="{7A005A85-88A9-4BB8-B54B-65F95EEE7D7C}" type="pres">
      <dgm:prSet presAssocID="{84A5C6D2-86E1-4E32-B77B-61EC09C46547}" presName="accentRepeatNode" presStyleLbl="solidFgAcc1" presStyleIdx="0" presStyleCnt="4"/>
      <dgm:spPr>
        <a:ln>
          <a:solidFill>
            <a:srgbClr val="002060"/>
          </a:solidFill>
        </a:ln>
      </dgm:spPr>
      <dgm:t>
        <a:bodyPr/>
        <a:lstStyle/>
        <a:p>
          <a:endParaRPr lang="en-US"/>
        </a:p>
      </dgm:t>
    </dgm:pt>
    <dgm:pt modelId="{84CB3CE5-9464-4140-8FBC-11F844082DC4}" type="pres">
      <dgm:prSet presAssocID="{05CA6DCE-D833-4F5B-90E7-8EA58E173881}" presName="text_2" presStyleLbl="node1" presStyleIdx="1" presStyleCnt="4" custScaleX="86708" custLinFactNeighborX="-7724">
        <dgm:presLayoutVars>
          <dgm:bulletEnabled val="1"/>
        </dgm:presLayoutVars>
      </dgm:prSet>
      <dgm:spPr/>
      <dgm:t>
        <a:bodyPr/>
        <a:lstStyle/>
        <a:p>
          <a:endParaRPr lang="en-US"/>
        </a:p>
      </dgm:t>
    </dgm:pt>
    <dgm:pt modelId="{48346B5E-3713-48BE-84C7-35648B605D83}" type="pres">
      <dgm:prSet presAssocID="{05CA6DCE-D833-4F5B-90E7-8EA58E173881}" presName="accent_2" presStyleCnt="0"/>
      <dgm:spPr/>
    </dgm:pt>
    <dgm:pt modelId="{C6ACB502-530C-4E47-ABB9-28F07F426F36}" type="pres">
      <dgm:prSet presAssocID="{05CA6DCE-D833-4F5B-90E7-8EA58E173881}" presName="accentRepeatNode" presStyleLbl="solidFgAcc1" presStyleIdx="1" presStyleCnt="4" custLinFactNeighborX="-10044"/>
      <dgm:spPr/>
    </dgm:pt>
    <dgm:pt modelId="{D1BC7597-678E-4518-AE6E-8F7704A33166}" type="pres">
      <dgm:prSet presAssocID="{E6C1B45C-4300-4BE2-AC0C-A38F92363CCC}" presName="text_3" presStyleLbl="node1" presStyleIdx="2" presStyleCnt="4" custScaleX="88494" custLinFactNeighborX="-6550" custLinFactNeighborY="11100">
        <dgm:presLayoutVars>
          <dgm:bulletEnabled val="1"/>
        </dgm:presLayoutVars>
      </dgm:prSet>
      <dgm:spPr/>
      <dgm:t>
        <a:bodyPr/>
        <a:lstStyle/>
        <a:p>
          <a:endParaRPr lang="en-US"/>
        </a:p>
      </dgm:t>
    </dgm:pt>
    <dgm:pt modelId="{C9A8C005-6FCC-40F5-9B50-0DCEE2516A12}" type="pres">
      <dgm:prSet presAssocID="{E6C1B45C-4300-4BE2-AC0C-A38F92363CCC}" presName="accent_3" presStyleCnt="0"/>
      <dgm:spPr/>
    </dgm:pt>
    <dgm:pt modelId="{C482386C-4DAF-4C86-BA47-183F01355252}" type="pres">
      <dgm:prSet presAssocID="{E6C1B45C-4300-4BE2-AC0C-A38F92363CCC}" presName="accentRepeatNode" presStyleLbl="solidFgAcc1" presStyleIdx="2" presStyleCnt="4" custLinFactNeighborX="-4950" custLinFactNeighborY="8880"/>
      <dgm:spPr>
        <a:ln>
          <a:solidFill>
            <a:srgbClr val="FFC000"/>
          </a:solidFill>
        </a:ln>
      </dgm:spPr>
      <dgm:t>
        <a:bodyPr/>
        <a:lstStyle/>
        <a:p>
          <a:endParaRPr lang="en-US"/>
        </a:p>
      </dgm:t>
    </dgm:pt>
    <dgm:pt modelId="{AA949233-1F70-4A87-AECB-4C722CABBD3A}" type="pres">
      <dgm:prSet presAssocID="{3FED3E72-09B5-406E-808A-409E4C1A7F05}" presName="text_4" presStyleLbl="node1" presStyleIdx="3" presStyleCnt="4" custScaleX="78759" custLinFactNeighborX="-8315" custLinFactNeighborY="17561">
        <dgm:presLayoutVars>
          <dgm:bulletEnabled val="1"/>
        </dgm:presLayoutVars>
      </dgm:prSet>
      <dgm:spPr/>
      <dgm:t>
        <a:bodyPr/>
        <a:lstStyle/>
        <a:p>
          <a:endParaRPr lang="en-US"/>
        </a:p>
      </dgm:t>
    </dgm:pt>
    <dgm:pt modelId="{FF78E7A9-9486-4E56-8301-6D66C1DE623C}" type="pres">
      <dgm:prSet presAssocID="{3FED3E72-09B5-406E-808A-409E4C1A7F05}" presName="accent_4" presStyleCnt="0"/>
      <dgm:spPr/>
    </dgm:pt>
    <dgm:pt modelId="{7568C06F-2BE0-40D6-92A1-8F428232C807}" type="pres">
      <dgm:prSet presAssocID="{3FED3E72-09B5-406E-808A-409E4C1A7F05}" presName="accentRepeatNode" presStyleLbl="solidFgAcc1" presStyleIdx="3" presStyleCnt="4" custLinFactNeighborX="-3534" custLinFactNeighborY="14049"/>
      <dgm:spPr>
        <a:ln>
          <a:solidFill>
            <a:srgbClr val="990000"/>
          </a:solidFill>
        </a:ln>
      </dgm:spPr>
      <dgm:t>
        <a:bodyPr/>
        <a:lstStyle/>
        <a:p>
          <a:endParaRPr lang="en-US"/>
        </a:p>
      </dgm:t>
    </dgm:pt>
  </dgm:ptLst>
  <dgm:cxnLst>
    <dgm:cxn modelId="{C6930842-F655-477C-ACA9-6F46BC7D70E4}" srcId="{43A11B0E-CDBD-4AA5-9AEF-0FD59AD471CD}" destId="{3FED3E72-09B5-406E-808A-409E4C1A7F05}" srcOrd="3" destOrd="0" parTransId="{D8B7B678-4F43-4283-B087-A422EBFDA068}" sibTransId="{B626AB75-3A00-4A77-8D12-71F1C5C7D362}"/>
    <dgm:cxn modelId="{8C36D47D-906A-4F69-AF00-4853A8DE02C3}" srcId="{43A11B0E-CDBD-4AA5-9AEF-0FD59AD471CD}" destId="{05CA6DCE-D833-4F5B-90E7-8EA58E173881}" srcOrd="1" destOrd="0" parTransId="{72B9ABE4-2ECB-4EE3-A999-7FEA10832F0A}" sibTransId="{A7920961-8876-44EA-AA35-9657CBD43126}"/>
    <dgm:cxn modelId="{1989B18F-9545-4DBE-A730-8C9DF4421B45}" type="presOf" srcId="{05CA6DCE-D833-4F5B-90E7-8EA58E173881}" destId="{84CB3CE5-9464-4140-8FBC-11F844082DC4}" srcOrd="0" destOrd="0" presId="urn:microsoft.com/office/officeart/2008/layout/VerticalCurvedList"/>
    <dgm:cxn modelId="{7A45DF86-7523-4524-9FCC-98A013996B7A}" type="presOf" srcId="{84A5C6D2-86E1-4E32-B77B-61EC09C46547}" destId="{B23680F6-8F46-41C7-B7DA-2D491C3DA615}" srcOrd="0" destOrd="0" presId="urn:microsoft.com/office/officeart/2008/layout/VerticalCurvedList"/>
    <dgm:cxn modelId="{B18BF253-0F9A-4969-970F-2D6B1E99CA18}" type="presOf" srcId="{43A11B0E-CDBD-4AA5-9AEF-0FD59AD471CD}" destId="{699B7EFF-D3D1-4D6B-8754-A8548F12296C}" srcOrd="0" destOrd="0" presId="urn:microsoft.com/office/officeart/2008/layout/VerticalCurvedList"/>
    <dgm:cxn modelId="{275A8C04-82AE-457D-BC9B-10F818BC644D}" type="presOf" srcId="{3FED3E72-09B5-406E-808A-409E4C1A7F05}" destId="{AA949233-1F70-4A87-AECB-4C722CABBD3A}" srcOrd="0" destOrd="0" presId="urn:microsoft.com/office/officeart/2008/layout/VerticalCurvedList"/>
    <dgm:cxn modelId="{3DF197CA-C0E7-49D3-96D4-D26031BB6B1B}" srcId="{43A11B0E-CDBD-4AA5-9AEF-0FD59AD471CD}" destId="{84A5C6D2-86E1-4E32-B77B-61EC09C46547}" srcOrd="0" destOrd="0" parTransId="{F621037F-49BA-4AF1-ABBC-3F4A7C985A1E}" sibTransId="{C30CEC4C-F879-42EC-9E0A-605E938C64BB}"/>
    <dgm:cxn modelId="{3E7D56F6-5539-43AA-9361-593EDF2897B6}" type="presOf" srcId="{C30CEC4C-F879-42EC-9E0A-605E938C64BB}" destId="{7D71498F-A6B2-4A51-AF1F-7BB826E96391}" srcOrd="0" destOrd="0" presId="urn:microsoft.com/office/officeart/2008/layout/VerticalCurvedList"/>
    <dgm:cxn modelId="{35FE5253-3D6F-496E-ACD3-633DD8781FE5}" srcId="{43A11B0E-CDBD-4AA5-9AEF-0FD59AD471CD}" destId="{E6C1B45C-4300-4BE2-AC0C-A38F92363CCC}" srcOrd="2" destOrd="0" parTransId="{DDDFD7F7-7621-4AE3-9B25-B9C199D81B73}" sibTransId="{8686B1EA-A549-4B85-B7A2-8A2B3E9149FA}"/>
    <dgm:cxn modelId="{8D9DC2F0-82F6-40D1-B4D6-C8FDD71693E8}" type="presOf" srcId="{E6C1B45C-4300-4BE2-AC0C-A38F92363CCC}" destId="{D1BC7597-678E-4518-AE6E-8F7704A33166}" srcOrd="0" destOrd="0" presId="urn:microsoft.com/office/officeart/2008/layout/VerticalCurvedList"/>
    <dgm:cxn modelId="{696454BB-E94B-441D-AE07-D2267BFD4AD7}" type="presParOf" srcId="{699B7EFF-D3D1-4D6B-8754-A8548F12296C}" destId="{C994FF98-2A9F-4D98-848D-6C0843B37C9C}" srcOrd="0" destOrd="0" presId="urn:microsoft.com/office/officeart/2008/layout/VerticalCurvedList"/>
    <dgm:cxn modelId="{7CB34D92-08FD-4400-9354-98529F42C081}" type="presParOf" srcId="{C994FF98-2A9F-4D98-848D-6C0843B37C9C}" destId="{F0246DDC-96B9-4C18-847C-772CC54751A3}" srcOrd="0" destOrd="0" presId="urn:microsoft.com/office/officeart/2008/layout/VerticalCurvedList"/>
    <dgm:cxn modelId="{6CBE049E-DFF2-454F-A1C1-2A975B8765A5}" type="presParOf" srcId="{F0246DDC-96B9-4C18-847C-772CC54751A3}" destId="{903DD1B6-5179-41CB-A039-DD75629DC840}" srcOrd="0" destOrd="0" presId="urn:microsoft.com/office/officeart/2008/layout/VerticalCurvedList"/>
    <dgm:cxn modelId="{8183C0BC-193F-49C0-AED2-127EBD2FD7F3}" type="presParOf" srcId="{F0246DDC-96B9-4C18-847C-772CC54751A3}" destId="{7D71498F-A6B2-4A51-AF1F-7BB826E96391}" srcOrd="1" destOrd="0" presId="urn:microsoft.com/office/officeart/2008/layout/VerticalCurvedList"/>
    <dgm:cxn modelId="{B99CD7DB-9C0F-4A7F-B2FF-CD7C8B3760F5}" type="presParOf" srcId="{F0246DDC-96B9-4C18-847C-772CC54751A3}" destId="{D2B7AAEB-8CAF-43DF-9B87-84B887A5B755}" srcOrd="2" destOrd="0" presId="urn:microsoft.com/office/officeart/2008/layout/VerticalCurvedList"/>
    <dgm:cxn modelId="{8677CEA0-EDF6-413B-B59E-4AD95D4F0984}" type="presParOf" srcId="{F0246DDC-96B9-4C18-847C-772CC54751A3}" destId="{B6A96502-D547-48EE-8263-2A286E8EE616}" srcOrd="3" destOrd="0" presId="urn:microsoft.com/office/officeart/2008/layout/VerticalCurvedList"/>
    <dgm:cxn modelId="{AE972DC5-08B7-4171-8F09-EA7778EA8AED}" type="presParOf" srcId="{C994FF98-2A9F-4D98-848D-6C0843B37C9C}" destId="{B23680F6-8F46-41C7-B7DA-2D491C3DA615}" srcOrd="1" destOrd="0" presId="urn:microsoft.com/office/officeart/2008/layout/VerticalCurvedList"/>
    <dgm:cxn modelId="{648C18DE-6FFE-4249-B8B6-74A1E01DE893}" type="presParOf" srcId="{C994FF98-2A9F-4D98-848D-6C0843B37C9C}" destId="{8ACF848A-36FD-494A-B09A-2347BA6D3F78}" srcOrd="2" destOrd="0" presId="urn:microsoft.com/office/officeart/2008/layout/VerticalCurvedList"/>
    <dgm:cxn modelId="{3ACD39FD-4493-45F2-8D7B-1303EBE7D7EF}" type="presParOf" srcId="{8ACF848A-36FD-494A-B09A-2347BA6D3F78}" destId="{7A005A85-88A9-4BB8-B54B-65F95EEE7D7C}" srcOrd="0" destOrd="0" presId="urn:microsoft.com/office/officeart/2008/layout/VerticalCurvedList"/>
    <dgm:cxn modelId="{687047B3-0426-4EB5-8609-42F5989B96CB}" type="presParOf" srcId="{C994FF98-2A9F-4D98-848D-6C0843B37C9C}" destId="{84CB3CE5-9464-4140-8FBC-11F844082DC4}" srcOrd="3" destOrd="0" presId="urn:microsoft.com/office/officeart/2008/layout/VerticalCurvedList"/>
    <dgm:cxn modelId="{3D4B74E0-31E8-4735-9C7B-D7EEF1B4F54D}" type="presParOf" srcId="{C994FF98-2A9F-4D98-848D-6C0843B37C9C}" destId="{48346B5E-3713-48BE-84C7-35648B605D83}" srcOrd="4" destOrd="0" presId="urn:microsoft.com/office/officeart/2008/layout/VerticalCurvedList"/>
    <dgm:cxn modelId="{DDE38A05-8507-406F-A1BB-1B847A47B358}" type="presParOf" srcId="{48346B5E-3713-48BE-84C7-35648B605D83}" destId="{C6ACB502-530C-4E47-ABB9-28F07F426F36}" srcOrd="0" destOrd="0" presId="urn:microsoft.com/office/officeart/2008/layout/VerticalCurvedList"/>
    <dgm:cxn modelId="{2F5486A6-7C80-49B3-9BDA-D1BD960BDD34}" type="presParOf" srcId="{C994FF98-2A9F-4D98-848D-6C0843B37C9C}" destId="{D1BC7597-678E-4518-AE6E-8F7704A33166}" srcOrd="5" destOrd="0" presId="urn:microsoft.com/office/officeart/2008/layout/VerticalCurvedList"/>
    <dgm:cxn modelId="{1D049916-9B5B-41E6-87F2-8D4275A2A2B5}" type="presParOf" srcId="{C994FF98-2A9F-4D98-848D-6C0843B37C9C}" destId="{C9A8C005-6FCC-40F5-9B50-0DCEE2516A12}" srcOrd="6" destOrd="0" presId="urn:microsoft.com/office/officeart/2008/layout/VerticalCurvedList"/>
    <dgm:cxn modelId="{87645436-6991-41BC-9C75-6C5DA572910F}" type="presParOf" srcId="{C9A8C005-6FCC-40F5-9B50-0DCEE2516A12}" destId="{C482386C-4DAF-4C86-BA47-183F01355252}" srcOrd="0" destOrd="0" presId="urn:microsoft.com/office/officeart/2008/layout/VerticalCurvedList"/>
    <dgm:cxn modelId="{A4C8B635-BCB0-4B5D-8DFF-A51B8DB1D672}" type="presParOf" srcId="{C994FF98-2A9F-4D98-848D-6C0843B37C9C}" destId="{AA949233-1F70-4A87-AECB-4C722CABBD3A}" srcOrd="7" destOrd="0" presId="urn:microsoft.com/office/officeart/2008/layout/VerticalCurvedList"/>
    <dgm:cxn modelId="{5A41B01F-426B-4CF2-8C2E-83EE9C5D329F}" type="presParOf" srcId="{C994FF98-2A9F-4D98-848D-6C0843B37C9C}" destId="{FF78E7A9-9486-4E56-8301-6D66C1DE623C}" srcOrd="8" destOrd="0" presId="urn:microsoft.com/office/officeart/2008/layout/VerticalCurvedList"/>
    <dgm:cxn modelId="{E8EE458E-A745-4761-8D0E-6D287525AF7E}" type="presParOf" srcId="{FF78E7A9-9486-4E56-8301-6D66C1DE623C}" destId="{7568C06F-2BE0-40D6-92A1-8F428232C807}"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A11B0E-CDBD-4AA5-9AEF-0FD59AD471CD}" type="doc">
      <dgm:prSet loTypeId="urn:microsoft.com/office/officeart/2005/8/layout/chevron2" loCatId="process" qsTypeId="urn:microsoft.com/office/officeart/2005/8/quickstyle/simple5" qsCatId="simple" csTypeId="urn:microsoft.com/office/officeart/2005/8/colors/accent1_2" csCatId="accent1" phldr="1"/>
      <dgm:spPr/>
      <dgm:t>
        <a:bodyPr/>
        <a:lstStyle/>
        <a:p>
          <a:endParaRPr lang="en-US"/>
        </a:p>
      </dgm:t>
    </dgm:pt>
    <dgm:pt modelId="{84A5C6D2-86E1-4E32-B77B-61EC09C46547}">
      <dgm:prSet phldrT="[Text]" custT="1"/>
      <dgm:spPr/>
      <dgm:t>
        <a:bodyPr/>
        <a:lstStyle/>
        <a:p>
          <a:r>
            <a:rPr lang="en-US" sz="2500" b="1" smtClean="0">
              <a:latin typeface="Times New Roman" pitchFamily="18" charset="0"/>
              <a:ea typeface="Tahoma" pitchFamily="34" charset="0"/>
              <a:cs typeface="Times New Roman" pitchFamily="18" charset="0"/>
            </a:rPr>
            <a:t>1</a:t>
          </a:r>
          <a:endParaRPr lang="en-US" sz="2500" b="1">
            <a:latin typeface="Times New Roman" pitchFamily="18" charset="0"/>
            <a:ea typeface="Tahoma" pitchFamily="34" charset="0"/>
            <a:cs typeface="Times New Roman" pitchFamily="18" charset="0"/>
          </a:endParaRPr>
        </a:p>
      </dgm:t>
    </dgm:pt>
    <dgm:pt modelId="{F621037F-49BA-4AF1-ABBC-3F4A7C985A1E}" type="parTrans" cxnId="{3DF197CA-C0E7-49D3-96D4-D26031BB6B1B}">
      <dgm:prSet/>
      <dgm:spPr/>
      <dgm:t>
        <a:bodyPr/>
        <a:lstStyle/>
        <a:p>
          <a:endParaRPr lang="en-US" sz="2000">
            <a:latin typeface="Times New Roman" pitchFamily="18" charset="0"/>
            <a:ea typeface="Tahoma" pitchFamily="34" charset="0"/>
            <a:cs typeface="Times New Roman" pitchFamily="18" charset="0"/>
          </a:endParaRPr>
        </a:p>
      </dgm:t>
    </dgm:pt>
    <dgm:pt modelId="{C30CEC4C-F879-42EC-9E0A-605E938C64BB}" type="sibTrans" cxnId="{3DF197CA-C0E7-49D3-96D4-D26031BB6B1B}">
      <dgm:prSet/>
      <dgm:spPr/>
      <dgm:t>
        <a:bodyPr/>
        <a:lstStyle/>
        <a:p>
          <a:endParaRPr lang="en-US" sz="2000">
            <a:latin typeface="Times New Roman" pitchFamily="18" charset="0"/>
            <a:ea typeface="Tahoma" pitchFamily="34" charset="0"/>
            <a:cs typeface="Times New Roman" pitchFamily="18" charset="0"/>
          </a:endParaRPr>
        </a:p>
      </dgm:t>
    </dgm:pt>
    <dgm:pt modelId="{6257AA13-ECF5-47CB-8630-1513C6A1D64C}">
      <dgm:prSet phldrT="[Text]" custT="1"/>
      <dgm:spPr/>
      <dgm:t>
        <a:bodyPr/>
        <a:lstStyle/>
        <a:p>
          <a:r>
            <a:rPr lang="nl-NL" sz="2000" dirty="0" smtClean="0">
              <a:latin typeface="Times New Roman" pitchFamily="18" charset="0"/>
              <a:ea typeface="Tahoma" pitchFamily="34" charset="0"/>
              <a:cs typeface="Times New Roman" pitchFamily="18" charset="0"/>
            </a:rPr>
            <a:t>Quản lý chất thải chăn nuôi đã xử lý như là nguồn tài nguyên nước và dinh dưỡng cây trồng cho trồng trọt, góp phần nâng cao chuỗi giá trị sản xuất nông nghiệp.</a:t>
          </a:r>
          <a:endParaRPr lang="en-US" sz="2000" dirty="0">
            <a:latin typeface="Times New Roman" pitchFamily="18" charset="0"/>
            <a:ea typeface="Tahoma" pitchFamily="34" charset="0"/>
            <a:cs typeface="Times New Roman" pitchFamily="18" charset="0"/>
          </a:endParaRPr>
        </a:p>
      </dgm:t>
    </dgm:pt>
    <dgm:pt modelId="{E0A90736-20F7-4892-A27D-AE53C94B8F83}" type="parTrans" cxnId="{D9E56A33-8D02-408B-A7EC-ABAD51454EA3}">
      <dgm:prSet/>
      <dgm:spPr/>
      <dgm:t>
        <a:bodyPr/>
        <a:lstStyle/>
        <a:p>
          <a:endParaRPr lang="en-US" sz="2000">
            <a:latin typeface="Times New Roman" pitchFamily="18" charset="0"/>
            <a:ea typeface="Tahoma" pitchFamily="34" charset="0"/>
            <a:cs typeface="Times New Roman" pitchFamily="18" charset="0"/>
          </a:endParaRPr>
        </a:p>
      </dgm:t>
    </dgm:pt>
    <dgm:pt modelId="{6AC7DAF9-3F25-4992-A0EC-B6AC276BDDD1}" type="sibTrans" cxnId="{D9E56A33-8D02-408B-A7EC-ABAD51454EA3}">
      <dgm:prSet/>
      <dgm:spPr/>
      <dgm:t>
        <a:bodyPr/>
        <a:lstStyle/>
        <a:p>
          <a:endParaRPr lang="en-US" sz="2000">
            <a:latin typeface="Times New Roman" pitchFamily="18" charset="0"/>
            <a:ea typeface="Tahoma" pitchFamily="34" charset="0"/>
            <a:cs typeface="Times New Roman" pitchFamily="18" charset="0"/>
          </a:endParaRPr>
        </a:p>
      </dgm:t>
    </dgm:pt>
    <dgm:pt modelId="{05CA6DCE-D833-4F5B-90E7-8EA58E173881}">
      <dgm:prSet phldrT="[Text]" custT="1"/>
      <dgm:spPr/>
      <dgm:t>
        <a:bodyPr/>
        <a:lstStyle/>
        <a:p>
          <a:r>
            <a:rPr lang="en-US" sz="2500" b="1" dirty="0" smtClean="0">
              <a:latin typeface="Times New Roman" pitchFamily="18" charset="0"/>
              <a:ea typeface="Tahoma" pitchFamily="34" charset="0"/>
              <a:cs typeface="Times New Roman" pitchFamily="18" charset="0"/>
            </a:rPr>
            <a:t>2</a:t>
          </a:r>
          <a:endParaRPr lang="en-US" sz="2500" b="1" dirty="0">
            <a:latin typeface="Times New Roman" pitchFamily="18" charset="0"/>
            <a:ea typeface="Tahoma" pitchFamily="34" charset="0"/>
            <a:cs typeface="Times New Roman" pitchFamily="18" charset="0"/>
          </a:endParaRPr>
        </a:p>
      </dgm:t>
    </dgm:pt>
    <dgm:pt modelId="{72B9ABE4-2ECB-4EE3-A999-7FEA10832F0A}" type="parTrans" cxnId="{8C36D47D-906A-4F69-AF00-4853A8DE02C3}">
      <dgm:prSet/>
      <dgm:spPr/>
      <dgm:t>
        <a:bodyPr/>
        <a:lstStyle/>
        <a:p>
          <a:endParaRPr lang="en-US" sz="2000">
            <a:latin typeface="Times New Roman" pitchFamily="18" charset="0"/>
            <a:ea typeface="Tahoma" pitchFamily="34" charset="0"/>
            <a:cs typeface="Times New Roman" pitchFamily="18" charset="0"/>
          </a:endParaRPr>
        </a:p>
      </dgm:t>
    </dgm:pt>
    <dgm:pt modelId="{A7920961-8876-44EA-AA35-9657CBD43126}" type="sibTrans" cxnId="{8C36D47D-906A-4F69-AF00-4853A8DE02C3}">
      <dgm:prSet/>
      <dgm:spPr/>
      <dgm:t>
        <a:bodyPr/>
        <a:lstStyle/>
        <a:p>
          <a:endParaRPr lang="en-US" sz="2000">
            <a:latin typeface="Times New Roman" pitchFamily="18" charset="0"/>
            <a:ea typeface="Tahoma" pitchFamily="34" charset="0"/>
            <a:cs typeface="Times New Roman" pitchFamily="18" charset="0"/>
          </a:endParaRPr>
        </a:p>
      </dgm:t>
    </dgm:pt>
    <dgm:pt modelId="{CE379414-834E-4B37-962C-C5BB4AA12B56}">
      <dgm:prSet phldrT="[Text]" custT="1"/>
      <dgm:spPr/>
      <dgm:t>
        <a:bodyPr/>
        <a:lstStyle/>
        <a:p>
          <a:r>
            <a:rPr lang="en-US" sz="2000" dirty="0" err="1" smtClean="0">
              <a:latin typeface="Times New Roman" pitchFamily="18" charset="0"/>
              <a:ea typeface="Tahoma" pitchFamily="34" charset="0"/>
              <a:cs typeface="Times New Roman" pitchFamily="18" charset="0"/>
            </a:rPr>
            <a:t>Chỉ</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định</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để</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quản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lý</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các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thông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số</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có</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nguy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cơ</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gây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mất</a:t>
          </a:r>
          <a:r>
            <a:rPr lang="en-US" sz="2000" dirty="0" smtClean="0">
              <a:latin typeface="Times New Roman" pitchFamily="18" charset="0"/>
              <a:ea typeface="Tahoma" pitchFamily="34" charset="0"/>
              <a:cs typeface="Times New Roman" pitchFamily="18" charset="0"/>
            </a:rPr>
            <a:t> an </a:t>
          </a:r>
          <a:r>
            <a:rPr lang="en-US" sz="2000" dirty="0" err="1" smtClean="0">
              <a:latin typeface="Times New Roman" pitchFamily="18" charset="0"/>
              <a:ea typeface="Tahoma" pitchFamily="34" charset="0"/>
              <a:cs typeface="Times New Roman" pitchFamily="18" charset="0"/>
            </a:rPr>
            <a:t>toàn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đến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chất</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lượng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môi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trường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đất</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nước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sản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phẩm</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cây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trồng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khi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sử</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dụng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cho</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cây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trồng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để</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bảo</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tồn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được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các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giá</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trị</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về</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dinh</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dưỡng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cây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trồng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đồng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thời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giảm</a:t>
          </a:r>
          <a:r>
            <a:rPr lang="en-US" sz="2000" dirty="0" smtClean="0">
              <a:latin typeface="Times New Roman" pitchFamily="18" charset="0"/>
              <a:ea typeface="Tahoma" pitchFamily="34" charset="0"/>
              <a:cs typeface="Times New Roman" pitchFamily="18" charset="0"/>
            </a:rPr>
            <a:t> chi </a:t>
          </a:r>
          <a:r>
            <a:rPr lang="en-US" sz="2000" dirty="0" err="1" smtClean="0">
              <a:latin typeface="Times New Roman" pitchFamily="18" charset="0"/>
              <a:ea typeface="Tahoma" pitchFamily="34" charset="0"/>
              <a:cs typeface="Times New Roman" pitchFamily="18" charset="0"/>
            </a:rPr>
            <a:t>phí</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xử</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lý</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nước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thải</a:t>
          </a:r>
          <a:r>
            <a:rPr lang="en-US" sz="2000" dirty="0" smtClean="0">
              <a:latin typeface="Times New Roman" pitchFamily="18" charset="0"/>
              <a:ea typeface="Tahoma" pitchFamily="34" charset="0"/>
              <a:cs typeface="Times New Roman" pitchFamily="18" charset="0"/>
            </a:rPr>
            <a:t>.</a:t>
          </a:r>
          <a:endParaRPr lang="en-US" sz="2000" dirty="0">
            <a:latin typeface="Times New Roman" pitchFamily="18" charset="0"/>
            <a:ea typeface="Tahoma" pitchFamily="34" charset="0"/>
            <a:cs typeface="Times New Roman" pitchFamily="18" charset="0"/>
          </a:endParaRPr>
        </a:p>
      </dgm:t>
    </dgm:pt>
    <dgm:pt modelId="{DADAD52B-C1E2-4D02-8307-B8AE926DE3CB}" type="parTrans" cxnId="{F71E49C1-DD9A-4559-946C-77F21C72C98E}">
      <dgm:prSet/>
      <dgm:spPr/>
      <dgm:t>
        <a:bodyPr/>
        <a:lstStyle/>
        <a:p>
          <a:endParaRPr lang="en-US" sz="2000">
            <a:latin typeface="Times New Roman" pitchFamily="18" charset="0"/>
            <a:ea typeface="Tahoma" pitchFamily="34" charset="0"/>
            <a:cs typeface="Times New Roman" pitchFamily="18" charset="0"/>
          </a:endParaRPr>
        </a:p>
      </dgm:t>
    </dgm:pt>
    <dgm:pt modelId="{E089CDEA-248F-4640-9DCF-A003A68A9E78}" type="sibTrans" cxnId="{F71E49C1-DD9A-4559-946C-77F21C72C98E}">
      <dgm:prSet/>
      <dgm:spPr/>
      <dgm:t>
        <a:bodyPr/>
        <a:lstStyle/>
        <a:p>
          <a:endParaRPr lang="en-US" sz="2000">
            <a:latin typeface="Times New Roman" pitchFamily="18" charset="0"/>
            <a:ea typeface="Tahoma" pitchFamily="34" charset="0"/>
            <a:cs typeface="Times New Roman" pitchFamily="18" charset="0"/>
          </a:endParaRPr>
        </a:p>
      </dgm:t>
    </dgm:pt>
    <dgm:pt modelId="{E6C1B45C-4300-4BE2-AC0C-A38F92363CCC}">
      <dgm:prSet phldrT="[Text]" custT="1"/>
      <dgm:spPr/>
      <dgm:t>
        <a:bodyPr/>
        <a:lstStyle/>
        <a:p>
          <a:r>
            <a:rPr lang="en-US" sz="2500" b="1" smtClean="0">
              <a:latin typeface="Times New Roman" pitchFamily="18" charset="0"/>
              <a:ea typeface="Tahoma" pitchFamily="34" charset="0"/>
              <a:cs typeface="Times New Roman" pitchFamily="18" charset="0"/>
            </a:rPr>
            <a:t>3</a:t>
          </a:r>
          <a:endParaRPr lang="en-US" sz="2500" b="1">
            <a:latin typeface="Times New Roman" pitchFamily="18" charset="0"/>
            <a:ea typeface="Tahoma" pitchFamily="34" charset="0"/>
            <a:cs typeface="Times New Roman" pitchFamily="18" charset="0"/>
          </a:endParaRPr>
        </a:p>
      </dgm:t>
    </dgm:pt>
    <dgm:pt modelId="{DDDFD7F7-7621-4AE3-9B25-B9C199D81B73}" type="parTrans" cxnId="{35FE5253-3D6F-496E-ACD3-633DD8781FE5}">
      <dgm:prSet/>
      <dgm:spPr/>
      <dgm:t>
        <a:bodyPr/>
        <a:lstStyle/>
        <a:p>
          <a:endParaRPr lang="en-US" sz="2000">
            <a:latin typeface="Times New Roman" pitchFamily="18" charset="0"/>
            <a:ea typeface="Tahoma" pitchFamily="34" charset="0"/>
            <a:cs typeface="Times New Roman" pitchFamily="18" charset="0"/>
          </a:endParaRPr>
        </a:p>
      </dgm:t>
    </dgm:pt>
    <dgm:pt modelId="{8686B1EA-A549-4B85-B7A2-8A2B3E9149FA}" type="sibTrans" cxnId="{35FE5253-3D6F-496E-ACD3-633DD8781FE5}">
      <dgm:prSet/>
      <dgm:spPr/>
      <dgm:t>
        <a:bodyPr/>
        <a:lstStyle/>
        <a:p>
          <a:endParaRPr lang="en-US" sz="2000">
            <a:latin typeface="Times New Roman" pitchFamily="18" charset="0"/>
            <a:ea typeface="Tahoma" pitchFamily="34" charset="0"/>
            <a:cs typeface="Times New Roman" pitchFamily="18" charset="0"/>
          </a:endParaRPr>
        </a:p>
      </dgm:t>
    </dgm:pt>
    <dgm:pt modelId="{237D7437-7D70-41E2-BFF6-A073ACE65634}">
      <dgm:prSet phldrT="[Text]" custT="1"/>
      <dgm:spPr/>
      <dgm:t>
        <a:bodyPr/>
        <a:lstStyle/>
        <a:p>
          <a:r>
            <a:rPr lang="nl-NL" sz="2000" dirty="0" smtClean="0">
              <a:latin typeface="Times New Roman" pitchFamily="18" charset="0"/>
              <a:ea typeface="Tahoma" pitchFamily="34" charset="0"/>
              <a:cs typeface="Times New Roman" pitchFamily="18" charset="0"/>
            </a:rPr>
            <a:t>Mức giới hạn của các thông số quy định phù hợp với thực tế điều kiện sản xuất, công nghệ xử lý nước thải chăn nuôi trong nước nhưng phải bảo đảm an toàn cho môi trường đất, nước và chất lượng cây trồng và hài hòa với các quy định quốc tế. </a:t>
          </a:r>
          <a:endParaRPr lang="en-US" sz="2000" dirty="0">
            <a:latin typeface="Times New Roman" pitchFamily="18" charset="0"/>
            <a:ea typeface="Tahoma" pitchFamily="34" charset="0"/>
            <a:cs typeface="Times New Roman" pitchFamily="18" charset="0"/>
          </a:endParaRPr>
        </a:p>
      </dgm:t>
    </dgm:pt>
    <dgm:pt modelId="{3C97CFD8-71DD-4E2D-9A5F-989E9B9A759E}" type="parTrans" cxnId="{3F3D48D2-B1E6-4A25-89DC-8D5298AFB584}">
      <dgm:prSet/>
      <dgm:spPr/>
      <dgm:t>
        <a:bodyPr/>
        <a:lstStyle/>
        <a:p>
          <a:endParaRPr lang="en-US" sz="2000">
            <a:latin typeface="Times New Roman" pitchFamily="18" charset="0"/>
            <a:ea typeface="Tahoma" pitchFamily="34" charset="0"/>
            <a:cs typeface="Times New Roman" pitchFamily="18" charset="0"/>
          </a:endParaRPr>
        </a:p>
      </dgm:t>
    </dgm:pt>
    <dgm:pt modelId="{1D218935-801A-412C-BACC-52A8199D9421}" type="sibTrans" cxnId="{3F3D48D2-B1E6-4A25-89DC-8D5298AFB584}">
      <dgm:prSet/>
      <dgm:spPr/>
      <dgm:t>
        <a:bodyPr/>
        <a:lstStyle/>
        <a:p>
          <a:endParaRPr lang="en-US" sz="2000">
            <a:latin typeface="Times New Roman" pitchFamily="18" charset="0"/>
            <a:ea typeface="Tahoma" pitchFamily="34" charset="0"/>
            <a:cs typeface="Times New Roman" pitchFamily="18" charset="0"/>
          </a:endParaRPr>
        </a:p>
      </dgm:t>
    </dgm:pt>
    <dgm:pt modelId="{3FED3E72-09B5-406E-808A-409E4C1A7F05}">
      <dgm:prSet custT="1"/>
      <dgm:spPr/>
      <dgm:t>
        <a:bodyPr/>
        <a:lstStyle/>
        <a:p>
          <a:r>
            <a:rPr lang="en-US" sz="2500" b="1" smtClean="0">
              <a:latin typeface="Times New Roman" pitchFamily="18" charset="0"/>
              <a:ea typeface="Tahoma" pitchFamily="34" charset="0"/>
              <a:cs typeface="Times New Roman" pitchFamily="18" charset="0"/>
            </a:rPr>
            <a:t>4</a:t>
          </a:r>
          <a:endParaRPr lang="en-US" sz="2500" b="1">
            <a:latin typeface="Times New Roman" pitchFamily="18" charset="0"/>
            <a:ea typeface="Tahoma" pitchFamily="34" charset="0"/>
            <a:cs typeface="Times New Roman" pitchFamily="18" charset="0"/>
          </a:endParaRPr>
        </a:p>
      </dgm:t>
    </dgm:pt>
    <dgm:pt modelId="{D8B7B678-4F43-4283-B087-A422EBFDA068}" type="parTrans" cxnId="{C6930842-F655-477C-ACA9-6F46BC7D70E4}">
      <dgm:prSet/>
      <dgm:spPr/>
      <dgm:t>
        <a:bodyPr/>
        <a:lstStyle/>
        <a:p>
          <a:endParaRPr lang="en-US" sz="2000">
            <a:latin typeface="Times New Roman" pitchFamily="18" charset="0"/>
            <a:ea typeface="Tahoma" pitchFamily="34" charset="0"/>
            <a:cs typeface="Times New Roman" pitchFamily="18" charset="0"/>
          </a:endParaRPr>
        </a:p>
      </dgm:t>
    </dgm:pt>
    <dgm:pt modelId="{B626AB75-3A00-4A77-8D12-71F1C5C7D362}" type="sibTrans" cxnId="{C6930842-F655-477C-ACA9-6F46BC7D70E4}">
      <dgm:prSet/>
      <dgm:spPr/>
      <dgm:t>
        <a:bodyPr/>
        <a:lstStyle/>
        <a:p>
          <a:endParaRPr lang="en-US" sz="2000">
            <a:latin typeface="Times New Roman" pitchFamily="18" charset="0"/>
            <a:ea typeface="Tahoma" pitchFamily="34" charset="0"/>
            <a:cs typeface="Times New Roman" pitchFamily="18" charset="0"/>
          </a:endParaRPr>
        </a:p>
      </dgm:t>
    </dgm:pt>
    <dgm:pt modelId="{88AB7E06-95EE-489C-9042-8350213043DE}">
      <dgm:prSet custT="1"/>
      <dgm:spPr/>
      <dgm:t>
        <a:bodyPr/>
        <a:lstStyle/>
        <a:p>
          <a:r>
            <a:rPr lang="en-US" sz="2000" dirty="0" err="1" smtClean="0">
              <a:latin typeface="Times New Roman" pitchFamily="18" charset="0"/>
              <a:ea typeface="Tahoma" pitchFamily="34" charset="0"/>
              <a:cs typeface="Times New Roman" pitchFamily="18" charset="0"/>
            </a:rPr>
            <a:t>Bảo</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đảm</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tính</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kế</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thừa</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các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định</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đang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phù</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hợp</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với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thực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tiễn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đáp</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ứng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yêu</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cầu</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định</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của</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Luật</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Chăn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nuôi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Luật</a:t>
          </a:r>
          <a:r>
            <a:rPr lang="en-US" sz="2000" dirty="0" smtClean="0">
              <a:latin typeface="Times New Roman" pitchFamily="18" charset="0"/>
              <a:ea typeface="Tahoma" pitchFamily="34" charset="0"/>
              <a:cs typeface="Times New Roman" pitchFamily="18" charset="0"/>
            </a:rPr>
            <a:t> BVMT </a:t>
          </a:r>
          <a:r>
            <a:rPr lang="en-US" sz="2000" dirty="0" err="1" smtClean="0">
              <a:latin typeface="Times New Roman" pitchFamily="18" charset="0"/>
              <a:ea typeface="Tahoma" pitchFamily="34" charset="0"/>
              <a:cs typeface="Times New Roman" pitchFamily="18" charset="0"/>
            </a:rPr>
            <a:t>và</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văn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bản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phạm</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pháp</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luật</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liên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quan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quản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lý</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chặt</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chẽ</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nước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thải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chăn</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nuôi</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sử</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dụng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trực</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tiếp</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cho</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cây</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trồng</a:t>
          </a:r>
          <a:r>
            <a:rPr lang="en-US" sz="2000" dirty="0" smtClean="0">
              <a:latin typeface="Times New Roman" pitchFamily="18" charset="0"/>
              <a:ea typeface="Tahoma" pitchFamily="34" charset="0"/>
              <a:cs typeface="Times New Roman" pitchFamily="18" charset="0"/>
            </a:rPr>
            <a:t> </a:t>
          </a:r>
          <a:r>
            <a:rPr lang="en-US" sz="2000" dirty="0" err="1" smtClean="0">
              <a:latin typeface="Times New Roman" pitchFamily="18" charset="0"/>
              <a:ea typeface="Tahoma" pitchFamily="34" charset="0"/>
              <a:cs typeface="Times New Roman" pitchFamily="18" charset="0"/>
            </a:rPr>
            <a:t>nhưng</a:t>
          </a:r>
          <a:r>
            <a:rPr lang="en-US" sz="2000" dirty="0" smtClean="0">
              <a:latin typeface="Times New Roman" pitchFamily="18" charset="0"/>
              <a:ea typeface="Tahoma" pitchFamily="34" charset="0"/>
              <a:cs typeface="Times New Roman" pitchFamily="18" charset="0"/>
            </a:rPr>
            <a:t> </a:t>
          </a:r>
          <a:r>
            <a:rPr lang="nl-NL" sz="2000" dirty="0" smtClean="0">
              <a:latin typeface="Times New Roman" pitchFamily="18" charset="0"/>
              <a:ea typeface="Tahoma" pitchFamily="34" charset="0"/>
              <a:cs typeface="Times New Roman" pitchFamily="18" charset="0"/>
            </a:rPr>
            <a:t>bảo đảm cải cách hành chính và không làm ảnh hưởng đến các hoạt động hợp pháp của doanh nghiệp</a:t>
          </a:r>
          <a:endParaRPr lang="en-US" sz="2000" dirty="0">
            <a:latin typeface="Times New Roman" pitchFamily="18" charset="0"/>
            <a:ea typeface="Tahoma" pitchFamily="34" charset="0"/>
            <a:cs typeface="Times New Roman" pitchFamily="18" charset="0"/>
          </a:endParaRPr>
        </a:p>
      </dgm:t>
    </dgm:pt>
    <dgm:pt modelId="{A05C7AB8-EE76-4D8B-BE1D-7CFB820BBCE6}" type="parTrans" cxnId="{A85CF6AF-906A-47E2-BB73-B64108B9ADB3}">
      <dgm:prSet/>
      <dgm:spPr/>
      <dgm:t>
        <a:bodyPr/>
        <a:lstStyle/>
        <a:p>
          <a:endParaRPr lang="en-US" sz="2000">
            <a:latin typeface="Times New Roman" pitchFamily="18" charset="0"/>
            <a:ea typeface="Tahoma" pitchFamily="34" charset="0"/>
            <a:cs typeface="Times New Roman" pitchFamily="18" charset="0"/>
          </a:endParaRPr>
        </a:p>
      </dgm:t>
    </dgm:pt>
    <dgm:pt modelId="{52D4AB1E-4041-4585-934F-121EA366A7A6}" type="sibTrans" cxnId="{A85CF6AF-906A-47E2-BB73-B64108B9ADB3}">
      <dgm:prSet/>
      <dgm:spPr/>
      <dgm:t>
        <a:bodyPr/>
        <a:lstStyle/>
        <a:p>
          <a:endParaRPr lang="en-US" sz="2000">
            <a:latin typeface="Times New Roman" pitchFamily="18" charset="0"/>
            <a:ea typeface="Tahoma" pitchFamily="34" charset="0"/>
            <a:cs typeface="Times New Roman" pitchFamily="18" charset="0"/>
          </a:endParaRPr>
        </a:p>
      </dgm:t>
    </dgm:pt>
    <dgm:pt modelId="{7B335482-DF5D-4E89-93EB-F2E4BAF13E81}" type="pres">
      <dgm:prSet presAssocID="{43A11B0E-CDBD-4AA5-9AEF-0FD59AD471CD}" presName="linearFlow" presStyleCnt="0">
        <dgm:presLayoutVars>
          <dgm:dir/>
          <dgm:animLvl val="lvl"/>
          <dgm:resizeHandles val="exact"/>
        </dgm:presLayoutVars>
      </dgm:prSet>
      <dgm:spPr/>
      <dgm:t>
        <a:bodyPr/>
        <a:lstStyle/>
        <a:p>
          <a:endParaRPr lang="en-US"/>
        </a:p>
      </dgm:t>
    </dgm:pt>
    <dgm:pt modelId="{348F0B12-9803-45E5-A6C1-B0808344B93B}" type="pres">
      <dgm:prSet presAssocID="{84A5C6D2-86E1-4E32-B77B-61EC09C46547}" presName="composite" presStyleCnt="0"/>
      <dgm:spPr/>
    </dgm:pt>
    <dgm:pt modelId="{186D6FC9-C489-4874-999E-9C8B2446C00E}" type="pres">
      <dgm:prSet presAssocID="{84A5C6D2-86E1-4E32-B77B-61EC09C46547}" presName="parentText" presStyleLbl="alignNode1" presStyleIdx="0" presStyleCnt="4">
        <dgm:presLayoutVars>
          <dgm:chMax val="1"/>
          <dgm:bulletEnabled val="1"/>
        </dgm:presLayoutVars>
      </dgm:prSet>
      <dgm:spPr/>
      <dgm:t>
        <a:bodyPr/>
        <a:lstStyle/>
        <a:p>
          <a:endParaRPr lang="en-US"/>
        </a:p>
      </dgm:t>
    </dgm:pt>
    <dgm:pt modelId="{C8281E00-F2D2-44B8-B96F-A9DE579A7404}" type="pres">
      <dgm:prSet presAssocID="{84A5C6D2-86E1-4E32-B77B-61EC09C46547}" presName="descendantText" presStyleLbl="alignAcc1" presStyleIdx="0" presStyleCnt="4">
        <dgm:presLayoutVars>
          <dgm:bulletEnabled val="1"/>
        </dgm:presLayoutVars>
      </dgm:prSet>
      <dgm:spPr/>
      <dgm:t>
        <a:bodyPr/>
        <a:lstStyle/>
        <a:p>
          <a:endParaRPr lang="en-US"/>
        </a:p>
      </dgm:t>
    </dgm:pt>
    <dgm:pt modelId="{2C8CF8BE-2E7E-4A25-AB7F-27C012523D61}" type="pres">
      <dgm:prSet presAssocID="{C30CEC4C-F879-42EC-9E0A-605E938C64BB}" presName="sp" presStyleCnt="0"/>
      <dgm:spPr/>
    </dgm:pt>
    <dgm:pt modelId="{C7101466-8A95-4B1A-8D1E-65624D56EED8}" type="pres">
      <dgm:prSet presAssocID="{05CA6DCE-D833-4F5B-90E7-8EA58E173881}" presName="composite" presStyleCnt="0"/>
      <dgm:spPr/>
    </dgm:pt>
    <dgm:pt modelId="{BE9E16F5-EA8B-4282-977D-CADA86F96C72}" type="pres">
      <dgm:prSet presAssocID="{05CA6DCE-D833-4F5B-90E7-8EA58E173881}" presName="parentText" presStyleLbl="alignNode1" presStyleIdx="1" presStyleCnt="4">
        <dgm:presLayoutVars>
          <dgm:chMax val="1"/>
          <dgm:bulletEnabled val="1"/>
        </dgm:presLayoutVars>
      </dgm:prSet>
      <dgm:spPr/>
      <dgm:t>
        <a:bodyPr/>
        <a:lstStyle/>
        <a:p>
          <a:endParaRPr lang="en-US"/>
        </a:p>
      </dgm:t>
    </dgm:pt>
    <dgm:pt modelId="{E861664E-85C7-4273-83AB-0CEE7EADBB1C}" type="pres">
      <dgm:prSet presAssocID="{05CA6DCE-D833-4F5B-90E7-8EA58E173881}" presName="descendantText" presStyleLbl="alignAcc1" presStyleIdx="1" presStyleCnt="4" custScaleY="124753">
        <dgm:presLayoutVars>
          <dgm:bulletEnabled val="1"/>
        </dgm:presLayoutVars>
      </dgm:prSet>
      <dgm:spPr/>
      <dgm:t>
        <a:bodyPr/>
        <a:lstStyle/>
        <a:p>
          <a:endParaRPr lang="en-US"/>
        </a:p>
      </dgm:t>
    </dgm:pt>
    <dgm:pt modelId="{AA4C5FC9-34E6-486A-AA3C-CC88F601CE32}" type="pres">
      <dgm:prSet presAssocID="{A7920961-8876-44EA-AA35-9657CBD43126}" presName="sp" presStyleCnt="0"/>
      <dgm:spPr/>
    </dgm:pt>
    <dgm:pt modelId="{2312A8F9-C0A5-4D8A-A600-53B5DCEE2591}" type="pres">
      <dgm:prSet presAssocID="{E6C1B45C-4300-4BE2-AC0C-A38F92363CCC}" presName="composite" presStyleCnt="0"/>
      <dgm:spPr/>
    </dgm:pt>
    <dgm:pt modelId="{812F9433-A5BA-4B69-B2BA-D103C6F4B503}" type="pres">
      <dgm:prSet presAssocID="{E6C1B45C-4300-4BE2-AC0C-A38F92363CCC}" presName="parentText" presStyleLbl="alignNode1" presStyleIdx="2" presStyleCnt="4">
        <dgm:presLayoutVars>
          <dgm:chMax val="1"/>
          <dgm:bulletEnabled val="1"/>
        </dgm:presLayoutVars>
      </dgm:prSet>
      <dgm:spPr/>
      <dgm:t>
        <a:bodyPr/>
        <a:lstStyle/>
        <a:p>
          <a:endParaRPr lang="en-US"/>
        </a:p>
      </dgm:t>
    </dgm:pt>
    <dgm:pt modelId="{9B26A212-FE21-4065-B9A6-BF866DBC1A39}" type="pres">
      <dgm:prSet presAssocID="{E6C1B45C-4300-4BE2-AC0C-A38F92363CCC}" presName="descendantText" presStyleLbl="alignAcc1" presStyleIdx="2" presStyleCnt="4" custScaleY="138264">
        <dgm:presLayoutVars>
          <dgm:bulletEnabled val="1"/>
        </dgm:presLayoutVars>
      </dgm:prSet>
      <dgm:spPr/>
      <dgm:t>
        <a:bodyPr/>
        <a:lstStyle/>
        <a:p>
          <a:endParaRPr lang="en-US"/>
        </a:p>
      </dgm:t>
    </dgm:pt>
    <dgm:pt modelId="{D53ECE0A-606B-4556-BDEA-659FC7612A98}" type="pres">
      <dgm:prSet presAssocID="{8686B1EA-A549-4B85-B7A2-8A2B3E9149FA}" presName="sp" presStyleCnt="0"/>
      <dgm:spPr/>
    </dgm:pt>
    <dgm:pt modelId="{42EC0359-4B9B-4C46-A12B-08F1EA147020}" type="pres">
      <dgm:prSet presAssocID="{3FED3E72-09B5-406E-808A-409E4C1A7F05}" presName="composite" presStyleCnt="0"/>
      <dgm:spPr/>
    </dgm:pt>
    <dgm:pt modelId="{39A78506-23DB-4EB4-B23B-9E2588E64CFB}" type="pres">
      <dgm:prSet presAssocID="{3FED3E72-09B5-406E-808A-409E4C1A7F05}" presName="parentText" presStyleLbl="alignNode1" presStyleIdx="3" presStyleCnt="4">
        <dgm:presLayoutVars>
          <dgm:chMax val="1"/>
          <dgm:bulletEnabled val="1"/>
        </dgm:presLayoutVars>
      </dgm:prSet>
      <dgm:spPr/>
      <dgm:t>
        <a:bodyPr/>
        <a:lstStyle/>
        <a:p>
          <a:endParaRPr lang="en-US"/>
        </a:p>
      </dgm:t>
    </dgm:pt>
    <dgm:pt modelId="{417A4848-F344-4B94-AE32-BD83248927FA}" type="pres">
      <dgm:prSet presAssocID="{3FED3E72-09B5-406E-808A-409E4C1A7F05}" presName="descendantText" presStyleLbl="alignAcc1" presStyleIdx="3" presStyleCnt="4" custScaleY="169221">
        <dgm:presLayoutVars>
          <dgm:bulletEnabled val="1"/>
        </dgm:presLayoutVars>
      </dgm:prSet>
      <dgm:spPr/>
      <dgm:t>
        <a:bodyPr/>
        <a:lstStyle/>
        <a:p>
          <a:endParaRPr lang="en-US"/>
        </a:p>
      </dgm:t>
    </dgm:pt>
  </dgm:ptLst>
  <dgm:cxnLst>
    <dgm:cxn modelId="{C6930842-F655-477C-ACA9-6F46BC7D70E4}" srcId="{43A11B0E-CDBD-4AA5-9AEF-0FD59AD471CD}" destId="{3FED3E72-09B5-406E-808A-409E4C1A7F05}" srcOrd="3" destOrd="0" parTransId="{D8B7B678-4F43-4283-B087-A422EBFDA068}" sibTransId="{B626AB75-3A00-4A77-8D12-71F1C5C7D362}"/>
    <dgm:cxn modelId="{8C36D47D-906A-4F69-AF00-4853A8DE02C3}" srcId="{43A11B0E-CDBD-4AA5-9AEF-0FD59AD471CD}" destId="{05CA6DCE-D833-4F5B-90E7-8EA58E173881}" srcOrd="1" destOrd="0" parTransId="{72B9ABE4-2ECB-4EE3-A999-7FEA10832F0A}" sibTransId="{A7920961-8876-44EA-AA35-9657CBD43126}"/>
    <dgm:cxn modelId="{CCB46705-0E44-4B71-993A-631A78175704}" type="presOf" srcId="{CE379414-834E-4B37-962C-C5BB4AA12B56}" destId="{E861664E-85C7-4273-83AB-0CEE7EADBB1C}" srcOrd="0" destOrd="0" presId="urn:microsoft.com/office/officeart/2005/8/layout/chevron2"/>
    <dgm:cxn modelId="{D9E56A33-8D02-408B-A7EC-ABAD51454EA3}" srcId="{84A5C6D2-86E1-4E32-B77B-61EC09C46547}" destId="{6257AA13-ECF5-47CB-8630-1513C6A1D64C}" srcOrd="0" destOrd="0" parTransId="{E0A90736-20F7-4892-A27D-AE53C94B8F83}" sibTransId="{6AC7DAF9-3F25-4992-A0EC-B6AC276BDDD1}"/>
    <dgm:cxn modelId="{12E9F6E4-1A59-426C-9161-9975522E13FB}" type="presOf" srcId="{6257AA13-ECF5-47CB-8630-1513C6A1D64C}" destId="{C8281E00-F2D2-44B8-B96F-A9DE579A7404}" srcOrd="0" destOrd="0" presId="urn:microsoft.com/office/officeart/2005/8/layout/chevron2"/>
    <dgm:cxn modelId="{D467058E-C1D3-46C5-809A-8D489AF3177B}" type="presOf" srcId="{05CA6DCE-D833-4F5B-90E7-8EA58E173881}" destId="{BE9E16F5-EA8B-4282-977D-CADA86F96C72}" srcOrd="0" destOrd="0" presId="urn:microsoft.com/office/officeart/2005/8/layout/chevron2"/>
    <dgm:cxn modelId="{208DE57A-83D7-481B-98E8-C8E5580B6B87}" type="presOf" srcId="{E6C1B45C-4300-4BE2-AC0C-A38F92363CCC}" destId="{812F9433-A5BA-4B69-B2BA-D103C6F4B503}" srcOrd="0" destOrd="0" presId="urn:microsoft.com/office/officeart/2005/8/layout/chevron2"/>
    <dgm:cxn modelId="{3F3D48D2-B1E6-4A25-89DC-8D5298AFB584}" srcId="{E6C1B45C-4300-4BE2-AC0C-A38F92363CCC}" destId="{237D7437-7D70-41E2-BFF6-A073ACE65634}" srcOrd="0" destOrd="0" parTransId="{3C97CFD8-71DD-4E2D-9A5F-989E9B9A759E}" sibTransId="{1D218935-801A-412C-BACC-52A8199D9421}"/>
    <dgm:cxn modelId="{19F66AE0-8EC8-4C95-9722-8FBBA602D865}" type="presOf" srcId="{237D7437-7D70-41E2-BFF6-A073ACE65634}" destId="{9B26A212-FE21-4065-B9A6-BF866DBC1A39}" srcOrd="0" destOrd="0" presId="urn:microsoft.com/office/officeart/2005/8/layout/chevron2"/>
    <dgm:cxn modelId="{4A95E70A-752C-4882-BA5F-7895239F6BD7}" type="presOf" srcId="{43A11B0E-CDBD-4AA5-9AEF-0FD59AD471CD}" destId="{7B335482-DF5D-4E89-93EB-F2E4BAF13E81}" srcOrd="0" destOrd="0" presId="urn:microsoft.com/office/officeart/2005/8/layout/chevron2"/>
    <dgm:cxn modelId="{3DF197CA-C0E7-49D3-96D4-D26031BB6B1B}" srcId="{43A11B0E-CDBD-4AA5-9AEF-0FD59AD471CD}" destId="{84A5C6D2-86E1-4E32-B77B-61EC09C46547}" srcOrd="0" destOrd="0" parTransId="{F621037F-49BA-4AF1-ABBC-3F4A7C985A1E}" sibTransId="{C30CEC4C-F879-42EC-9E0A-605E938C64BB}"/>
    <dgm:cxn modelId="{21290F24-9295-4597-BE28-45611AA6CBF2}" type="presOf" srcId="{84A5C6D2-86E1-4E32-B77B-61EC09C46547}" destId="{186D6FC9-C489-4874-999E-9C8B2446C00E}" srcOrd="0" destOrd="0" presId="urn:microsoft.com/office/officeart/2005/8/layout/chevron2"/>
    <dgm:cxn modelId="{35FE5253-3D6F-496E-ACD3-633DD8781FE5}" srcId="{43A11B0E-CDBD-4AA5-9AEF-0FD59AD471CD}" destId="{E6C1B45C-4300-4BE2-AC0C-A38F92363CCC}" srcOrd="2" destOrd="0" parTransId="{DDDFD7F7-7621-4AE3-9B25-B9C199D81B73}" sibTransId="{8686B1EA-A549-4B85-B7A2-8A2B3E9149FA}"/>
    <dgm:cxn modelId="{10DF005C-AEC1-4405-9EFB-2FAA09A6D67D}" type="presOf" srcId="{3FED3E72-09B5-406E-808A-409E4C1A7F05}" destId="{39A78506-23DB-4EB4-B23B-9E2588E64CFB}" srcOrd="0" destOrd="0" presId="urn:microsoft.com/office/officeart/2005/8/layout/chevron2"/>
    <dgm:cxn modelId="{F71E49C1-DD9A-4559-946C-77F21C72C98E}" srcId="{05CA6DCE-D833-4F5B-90E7-8EA58E173881}" destId="{CE379414-834E-4B37-962C-C5BB4AA12B56}" srcOrd="0" destOrd="0" parTransId="{DADAD52B-C1E2-4D02-8307-B8AE926DE3CB}" sibTransId="{E089CDEA-248F-4640-9DCF-A003A68A9E78}"/>
    <dgm:cxn modelId="{A85CF6AF-906A-47E2-BB73-B64108B9ADB3}" srcId="{3FED3E72-09B5-406E-808A-409E4C1A7F05}" destId="{88AB7E06-95EE-489C-9042-8350213043DE}" srcOrd="0" destOrd="0" parTransId="{A05C7AB8-EE76-4D8B-BE1D-7CFB820BBCE6}" sibTransId="{52D4AB1E-4041-4585-934F-121EA366A7A6}"/>
    <dgm:cxn modelId="{6CF659E5-FAD2-434E-BF07-76ADE2FD44F5}" type="presOf" srcId="{88AB7E06-95EE-489C-9042-8350213043DE}" destId="{417A4848-F344-4B94-AE32-BD83248927FA}" srcOrd="0" destOrd="0" presId="urn:microsoft.com/office/officeart/2005/8/layout/chevron2"/>
    <dgm:cxn modelId="{D4D5BCDF-C346-49A9-91AB-BD4DA5054D3C}" type="presParOf" srcId="{7B335482-DF5D-4E89-93EB-F2E4BAF13E81}" destId="{348F0B12-9803-45E5-A6C1-B0808344B93B}" srcOrd="0" destOrd="0" presId="urn:microsoft.com/office/officeart/2005/8/layout/chevron2"/>
    <dgm:cxn modelId="{D3522666-8013-4233-8B75-3711F69B30DD}" type="presParOf" srcId="{348F0B12-9803-45E5-A6C1-B0808344B93B}" destId="{186D6FC9-C489-4874-999E-9C8B2446C00E}" srcOrd="0" destOrd="0" presId="urn:microsoft.com/office/officeart/2005/8/layout/chevron2"/>
    <dgm:cxn modelId="{2D4E1CCA-1798-4CC7-9CDD-B2B27A441759}" type="presParOf" srcId="{348F0B12-9803-45E5-A6C1-B0808344B93B}" destId="{C8281E00-F2D2-44B8-B96F-A9DE579A7404}" srcOrd="1" destOrd="0" presId="urn:microsoft.com/office/officeart/2005/8/layout/chevron2"/>
    <dgm:cxn modelId="{59E2A527-630F-45DB-900A-8D3F81860097}" type="presParOf" srcId="{7B335482-DF5D-4E89-93EB-F2E4BAF13E81}" destId="{2C8CF8BE-2E7E-4A25-AB7F-27C012523D61}" srcOrd="1" destOrd="0" presId="urn:microsoft.com/office/officeart/2005/8/layout/chevron2"/>
    <dgm:cxn modelId="{C4B7FA9A-9D5D-471F-9760-7A11FA83ACAB}" type="presParOf" srcId="{7B335482-DF5D-4E89-93EB-F2E4BAF13E81}" destId="{C7101466-8A95-4B1A-8D1E-65624D56EED8}" srcOrd="2" destOrd="0" presId="urn:microsoft.com/office/officeart/2005/8/layout/chevron2"/>
    <dgm:cxn modelId="{E790AE58-6868-4B46-A1BE-8FADC1B17776}" type="presParOf" srcId="{C7101466-8A95-4B1A-8D1E-65624D56EED8}" destId="{BE9E16F5-EA8B-4282-977D-CADA86F96C72}" srcOrd="0" destOrd="0" presId="urn:microsoft.com/office/officeart/2005/8/layout/chevron2"/>
    <dgm:cxn modelId="{4814BCCB-8179-4692-93E3-63AC67AB2385}" type="presParOf" srcId="{C7101466-8A95-4B1A-8D1E-65624D56EED8}" destId="{E861664E-85C7-4273-83AB-0CEE7EADBB1C}" srcOrd="1" destOrd="0" presId="urn:microsoft.com/office/officeart/2005/8/layout/chevron2"/>
    <dgm:cxn modelId="{EFA8613E-452D-46C1-8631-D3ACD3C83B6A}" type="presParOf" srcId="{7B335482-DF5D-4E89-93EB-F2E4BAF13E81}" destId="{AA4C5FC9-34E6-486A-AA3C-CC88F601CE32}" srcOrd="3" destOrd="0" presId="urn:microsoft.com/office/officeart/2005/8/layout/chevron2"/>
    <dgm:cxn modelId="{A55E7441-0EDA-4BAA-BF71-69EBB00EEBAE}" type="presParOf" srcId="{7B335482-DF5D-4E89-93EB-F2E4BAF13E81}" destId="{2312A8F9-C0A5-4D8A-A600-53B5DCEE2591}" srcOrd="4" destOrd="0" presId="urn:microsoft.com/office/officeart/2005/8/layout/chevron2"/>
    <dgm:cxn modelId="{3FAF03DD-1C9A-4B39-99FA-A4F8A965BA11}" type="presParOf" srcId="{2312A8F9-C0A5-4D8A-A600-53B5DCEE2591}" destId="{812F9433-A5BA-4B69-B2BA-D103C6F4B503}" srcOrd="0" destOrd="0" presId="urn:microsoft.com/office/officeart/2005/8/layout/chevron2"/>
    <dgm:cxn modelId="{DE07BF19-0842-4A42-A04A-5711D67D0923}" type="presParOf" srcId="{2312A8F9-C0A5-4D8A-A600-53B5DCEE2591}" destId="{9B26A212-FE21-4065-B9A6-BF866DBC1A39}" srcOrd="1" destOrd="0" presId="urn:microsoft.com/office/officeart/2005/8/layout/chevron2"/>
    <dgm:cxn modelId="{CC3446D3-016D-4D74-ADF7-A1071BEDE34A}" type="presParOf" srcId="{7B335482-DF5D-4E89-93EB-F2E4BAF13E81}" destId="{D53ECE0A-606B-4556-BDEA-659FC7612A98}" srcOrd="5" destOrd="0" presId="urn:microsoft.com/office/officeart/2005/8/layout/chevron2"/>
    <dgm:cxn modelId="{F9153C60-1E59-4CD4-8049-3946429C1B07}" type="presParOf" srcId="{7B335482-DF5D-4E89-93EB-F2E4BAF13E81}" destId="{42EC0359-4B9B-4C46-A12B-08F1EA147020}" srcOrd="6" destOrd="0" presId="urn:microsoft.com/office/officeart/2005/8/layout/chevron2"/>
    <dgm:cxn modelId="{23E36F9F-9B5E-4512-A457-909CC53BAA16}" type="presParOf" srcId="{42EC0359-4B9B-4C46-A12B-08F1EA147020}" destId="{39A78506-23DB-4EB4-B23B-9E2588E64CFB}" srcOrd="0" destOrd="0" presId="urn:microsoft.com/office/officeart/2005/8/layout/chevron2"/>
    <dgm:cxn modelId="{01398D21-4355-4F20-AFAD-CFA18F5AC663}" type="presParOf" srcId="{42EC0359-4B9B-4C46-A12B-08F1EA147020}" destId="{417A4848-F344-4B94-AE32-BD83248927F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1498F-A6B2-4A51-AF1F-7BB826E96391}">
      <dsp:nvSpPr>
        <dsp:cNvPr id="0" name=""/>
        <dsp:cNvSpPr/>
      </dsp:nvSpPr>
      <dsp:spPr>
        <a:xfrm>
          <a:off x="-4363472" y="-700039"/>
          <a:ext cx="5438678" cy="5438678"/>
        </a:xfrm>
        <a:prstGeom prst="blockArc">
          <a:avLst>
            <a:gd name="adj1" fmla="val 18900000"/>
            <a:gd name="adj2" fmla="val 2700000"/>
            <a:gd name="adj3" fmla="val 397"/>
          </a:avLst>
        </a:prstGeom>
        <a:noFill/>
        <a:ln w="55000" cap="flat" cmpd="thickThin" algn="ctr">
          <a:solidFill>
            <a:schemeClr val="bg1"/>
          </a:solidFill>
          <a:prstDash val="solid"/>
        </a:ln>
        <a:effectLst/>
      </dsp:spPr>
      <dsp:style>
        <a:lnRef idx="2">
          <a:scrgbClr r="0" g="0" b="0"/>
        </a:lnRef>
        <a:fillRef idx="0">
          <a:scrgbClr r="0" g="0" b="0"/>
        </a:fillRef>
        <a:effectRef idx="0">
          <a:scrgbClr r="0" g="0" b="0"/>
        </a:effectRef>
        <a:fontRef idx="minor"/>
      </dsp:style>
    </dsp:sp>
    <dsp:sp modelId="{B23680F6-8F46-41C7-B7DA-2D491C3DA615}">
      <dsp:nvSpPr>
        <dsp:cNvPr id="0" name=""/>
        <dsp:cNvSpPr/>
      </dsp:nvSpPr>
      <dsp:spPr>
        <a:xfrm>
          <a:off x="589001" y="310487"/>
          <a:ext cx="6131752" cy="621298"/>
        </a:xfrm>
        <a:prstGeom prst="rect">
          <a:avLst/>
        </a:prstGeom>
        <a:solidFill>
          <a:schemeClr val="tx2">
            <a:lumMod val="75000"/>
          </a:schemeClr>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3155"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itchFamily="18" charset="0"/>
              <a:ea typeface="Tahoma" pitchFamily="34" charset="0"/>
              <a:cs typeface="Times New Roman" pitchFamily="18" charset="0"/>
            </a:rPr>
            <a:t> SỰ CẦN THIẾT BAN HÀNH QUY CHUẨN</a:t>
          </a:r>
          <a:endParaRPr lang="en-US" sz="2200" b="1" kern="1200" dirty="0">
            <a:latin typeface="Times New Roman" pitchFamily="18" charset="0"/>
            <a:ea typeface="Tahoma" pitchFamily="34" charset="0"/>
            <a:cs typeface="Times New Roman" pitchFamily="18" charset="0"/>
          </a:endParaRPr>
        </a:p>
      </dsp:txBody>
      <dsp:txXfrm>
        <a:off x="589001" y="310487"/>
        <a:ext cx="6131752" cy="621298"/>
      </dsp:txXfrm>
    </dsp:sp>
    <dsp:sp modelId="{7A005A85-88A9-4BB8-B54B-65F95EEE7D7C}">
      <dsp:nvSpPr>
        <dsp:cNvPr id="0" name=""/>
        <dsp:cNvSpPr/>
      </dsp:nvSpPr>
      <dsp:spPr>
        <a:xfrm>
          <a:off x="271124" y="232825"/>
          <a:ext cx="776622" cy="776622"/>
        </a:xfrm>
        <a:prstGeom prst="ellipse">
          <a:avLst/>
        </a:prstGeom>
        <a:solidFill>
          <a:schemeClr val="lt1">
            <a:hueOff val="0"/>
            <a:satOff val="0"/>
            <a:lumOff val="0"/>
            <a:alphaOff val="0"/>
          </a:schemeClr>
        </a:solidFill>
        <a:ln w="9525" cap="flat" cmpd="sng" algn="ctr">
          <a:solidFill>
            <a:srgbClr val="002060"/>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4CB3CE5-9464-4140-8FBC-11F844082DC4}">
      <dsp:nvSpPr>
        <dsp:cNvPr id="0" name=""/>
        <dsp:cNvSpPr/>
      </dsp:nvSpPr>
      <dsp:spPr>
        <a:xfrm>
          <a:off x="939891" y="1242596"/>
          <a:ext cx="6092818" cy="621298"/>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3155"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itchFamily="18" charset="0"/>
              <a:ea typeface="Tahoma" pitchFamily="34" charset="0"/>
              <a:cs typeface="Times New Roman" pitchFamily="18" charset="0"/>
            </a:rPr>
            <a:t>QUAN ĐIỂM, XÂY DỰNG</a:t>
          </a:r>
        </a:p>
      </dsp:txBody>
      <dsp:txXfrm>
        <a:off x="939891" y="1242596"/>
        <a:ext cx="6092818" cy="621298"/>
      </dsp:txXfrm>
    </dsp:sp>
    <dsp:sp modelId="{C6ACB502-530C-4E47-ABB9-28F07F426F36}">
      <dsp:nvSpPr>
        <dsp:cNvPr id="0" name=""/>
        <dsp:cNvSpPr/>
      </dsp:nvSpPr>
      <dsp:spPr>
        <a:xfrm>
          <a:off x="549324" y="1164934"/>
          <a:ext cx="776622" cy="776622"/>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1BC7597-678E-4518-AE6E-8F7704A33166}">
      <dsp:nvSpPr>
        <dsp:cNvPr id="0" name=""/>
        <dsp:cNvSpPr/>
      </dsp:nvSpPr>
      <dsp:spPr>
        <a:xfrm>
          <a:off x="959636" y="2243669"/>
          <a:ext cx="6218317" cy="621298"/>
        </a:xfrm>
        <a:prstGeom prst="rect">
          <a:avLst/>
        </a:prstGeom>
        <a:solidFill>
          <a:schemeClr val="accent3"/>
        </a:solidFill>
        <a:ln>
          <a:solidFill>
            <a:srgbClr val="FFC000"/>
          </a:solid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3155"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itchFamily="18" charset="0"/>
              <a:ea typeface="Tahoma" pitchFamily="34" charset="0"/>
              <a:cs typeface="Times New Roman" pitchFamily="18" charset="0"/>
            </a:rPr>
            <a:t>QUÁ TRÌNH XÂY DỰNG  DỰ THẢO</a:t>
          </a:r>
          <a:endParaRPr lang="en-US" sz="2200" b="1" kern="1200" dirty="0">
            <a:latin typeface="Times New Roman" pitchFamily="18" charset="0"/>
            <a:ea typeface="Tahoma" pitchFamily="34" charset="0"/>
            <a:cs typeface="Times New Roman" pitchFamily="18" charset="0"/>
          </a:endParaRPr>
        </a:p>
      </dsp:txBody>
      <dsp:txXfrm>
        <a:off x="959636" y="2243669"/>
        <a:ext cx="6218317" cy="621298"/>
      </dsp:txXfrm>
    </dsp:sp>
    <dsp:sp modelId="{C482386C-4DAF-4C86-BA47-183F01355252}">
      <dsp:nvSpPr>
        <dsp:cNvPr id="0" name=""/>
        <dsp:cNvSpPr/>
      </dsp:nvSpPr>
      <dsp:spPr>
        <a:xfrm>
          <a:off x="588885" y="2166007"/>
          <a:ext cx="776622" cy="776622"/>
        </a:xfrm>
        <a:prstGeom prst="ellipse">
          <a:avLst/>
        </a:prstGeom>
        <a:solidFill>
          <a:schemeClr val="lt1">
            <a:hueOff val="0"/>
            <a:satOff val="0"/>
            <a:lumOff val="0"/>
            <a:alphaOff val="0"/>
          </a:schemeClr>
        </a:solidFill>
        <a:ln w="9525" cap="flat" cmpd="sng" algn="ctr">
          <a:solidFill>
            <a:srgbClr val="FFC000"/>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AA949233-1F70-4A87-AECB-4C722CABBD3A}">
      <dsp:nvSpPr>
        <dsp:cNvPr id="0" name=""/>
        <dsp:cNvSpPr/>
      </dsp:nvSpPr>
      <dsp:spPr>
        <a:xfrm>
          <a:off x="829651" y="3215920"/>
          <a:ext cx="5814799" cy="621298"/>
        </a:xfrm>
        <a:prstGeom prst="rect">
          <a:avLst/>
        </a:prstGeom>
        <a:solidFill>
          <a:srgbClr val="CC3300"/>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3155"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itchFamily="18" charset="0"/>
              <a:ea typeface="Tahoma" pitchFamily="34" charset="0"/>
              <a:cs typeface="Times New Roman" pitchFamily="18" charset="0"/>
            </a:rPr>
            <a:t>BỒ CỤC VÀ NỘI DUNG DỰ THẢO</a:t>
          </a:r>
          <a:endParaRPr lang="en-US" sz="2200" b="1" kern="1200" dirty="0">
            <a:latin typeface="Times New Roman" pitchFamily="18" charset="0"/>
            <a:ea typeface="Tahoma" pitchFamily="34" charset="0"/>
            <a:cs typeface="Times New Roman" pitchFamily="18" charset="0"/>
          </a:endParaRPr>
        </a:p>
      </dsp:txBody>
      <dsp:txXfrm>
        <a:off x="829651" y="3215920"/>
        <a:ext cx="5814799" cy="621298"/>
      </dsp:txXfrm>
    </dsp:sp>
    <dsp:sp modelId="{7568C06F-2BE0-40D6-92A1-8F428232C807}">
      <dsp:nvSpPr>
        <dsp:cNvPr id="0" name=""/>
        <dsp:cNvSpPr/>
      </dsp:nvSpPr>
      <dsp:spPr>
        <a:xfrm>
          <a:off x="243678" y="3138259"/>
          <a:ext cx="776622" cy="776622"/>
        </a:xfrm>
        <a:prstGeom prst="ellipse">
          <a:avLst/>
        </a:prstGeom>
        <a:solidFill>
          <a:schemeClr val="lt1">
            <a:hueOff val="0"/>
            <a:satOff val="0"/>
            <a:lumOff val="0"/>
            <a:alphaOff val="0"/>
          </a:schemeClr>
        </a:solidFill>
        <a:ln w="9525" cap="flat" cmpd="sng" algn="ctr">
          <a:solidFill>
            <a:srgbClr val="990000"/>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3FC16EA-C808-4CD2-8FD0-0F9AF9A7ADC6}" type="datetimeFigureOut">
              <a:rPr lang="en-US" smtClean="0"/>
              <a:t>10/28/2019</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FD27A099-237A-4BF0-A861-63F6386D6372}" type="slidenum">
              <a:rPr lang="en-US" smtClean="0"/>
              <a:t>‹#›</a:t>
            </a:fld>
            <a:endParaRPr lang="en-US"/>
          </a:p>
        </p:txBody>
      </p:sp>
    </p:spTree>
    <p:extLst>
      <p:ext uri="{BB962C8B-B14F-4D97-AF65-F5344CB8AC3E}">
        <p14:creationId xmlns:p14="http://schemas.microsoft.com/office/powerpoint/2010/main" val="1412232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1A536B-ECF5-48DA-A984-9AA37EAA5357}" type="datetimeFigureOut">
              <a:rPr lang="en-US" smtClean="0"/>
              <a:pPr/>
              <a:t>10/28/2019</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CCB6617-31E7-4444-AE6B-6D873E0B62B6}" type="slidenum">
              <a:rPr lang="en-US" smtClean="0"/>
              <a:pPr/>
              <a:t>‹#›</a:t>
            </a:fld>
            <a:endParaRPr lang="en-US"/>
          </a:p>
        </p:txBody>
      </p:sp>
    </p:spTree>
    <p:extLst>
      <p:ext uri="{BB962C8B-B14F-4D97-AF65-F5344CB8AC3E}">
        <p14:creationId xmlns:p14="http://schemas.microsoft.com/office/powerpoint/2010/main" val="4150963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1</a:t>
            </a:fld>
            <a:endParaRPr lang="en-US"/>
          </a:p>
        </p:txBody>
      </p:sp>
    </p:spTree>
    <p:extLst>
      <p:ext uri="{BB962C8B-B14F-4D97-AF65-F5344CB8AC3E}">
        <p14:creationId xmlns:p14="http://schemas.microsoft.com/office/powerpoint/2010/main" val="3708835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24</a:t>
            </a:fld>
            <a:endParaRPr lang="en-US"/>
          </a:p>
        </p:txBody>
      </p:sp>
    </p:spTree>
    <p:extLst>
      <p:ext uri="{BB962C8B-B14F-4D97-AF65-F5344CB8AC3E}">
        <p14:creationId xmlns:p14="http://schemas.microsoft.com/office/powerpoint/2010/main" val="3708835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CB6617-31E7-4444-AE6B-6D873E0B62B6}" type="slidenum">
              <a:rPr lang="en-US" smtClean="0"/>
              <a:pPr/>
              <a:t>2</a:t>
            </a:fld>
            <a:endParaRPr lang="en-US"/>
          </a:p>
        </p:txBody>
      </p:sp>
    </p:spTree>
    <p:extLst>
      <p:ext uri="{BB962C8B-B14F-4D97-AF65-F5344CB8AC3E}">
        <p14:creationId xmlns:p14="http://schemas.microsoft.com/office/powerpoint/2010/main" val="3708835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3</a:t>
            </a:fld>
            <a:endParaRPr lang="en-US"/>
          </a:p>
        </p:txBody>
      </p:sp>
    </p:spTree>
    <p:extLst>
      <p:ext uri="{BB962C8B-B14F-4D97-AF65-F5344CB8AC3E}">
        <p14:creationId xmlns:p14="http://schemas.microsoft.com/office/powerpoint/2010/main" val="3278710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4</a:t>
            </a:fld>
            <a:endParaRPr lang="en-US"/>
          </a:p>
        </p:txBody>
      </p:sp>
    </p:spTree>
    <p:extLst>
      <p:ext uri="{BB962C8B-B14F-4D97-AF65-F5344CB8AC3E}">
        <p14:creationId xmlns:p14="http://schemas.microsoft.com/office/powerpoint/2010/main" val="3278710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5</a:t>
            </a:fld>
            <a:endParaRPr lang="en-US"/>
          </a:p>
        </p:txBody>
      </p:sp>
    </p:spTree>
    <p:extLst>
      <p:ext uri="{BB962C8B-B14F-4D97-AF65-F5344CB8AC3E}">
        <p14:creationId xmlns:p14="http://schemas.microsoft.com/office/powerpoint/2010/main" val="3278710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6</a:t>
            </a:fld>
            <a:endParaRPr lang="en-US"/>
          </a:p>
        </p:txBody>
      </p:sp>
    </p:spTree>
    <p:extLst>
      <p:ext uri="{BB962C8B-B14F-4D97-AF65-F5344CB8AC3E}">
        <p14:creationId xmlns:p14="http://schemas.microsoft.com/office/powerpoint/2010/main" val="3278710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7</a:t>
            </a:fld>
            <a:endParaRPr lang="en-US"/>
          </a:p>
        </p:txBody>
      </p:sp>
    </p:spTree>
    <p:extLst>
      <p:ext uri="{BB962C8B-B14F-4D97-AF65-F5344CB8AC3E}">
        <p14:creationId xmlns:p14="http://schemas.microsoft.com/office/powerpoint/2010/main" val="3278710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CB6617-31E7-4444-AE6B-6D873E0B62B6}" type="slidenum">
              <a:rPr lang="en-US" smtClean="0"/>
              <a:pPr/>
              <a:t>8</a:t>
            </a:fld>
            <a:endParaRPr lang="en-US"/>
          </a:p>
        </p:txBody>
      </p:sp>
    </p:spTree>
    <p:extLst>
      <p:ext uri="{BB962C8B-B14F-4D97-AF65-F5344CB8AC3E}">
        <p14:creationId xmlns:p14="http://schemas.microsoft.com/office/powerpoint/2010/main" val="3278710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CB6617-31E7-4444-AE6B-6D873E0B62B6}" type="slidenum">
              <a:rPr lang="en-US" smtClean="0"/>
              <a:pPr/>
              <a:t>9</a:t>
            </a:fld>
            <a:endParaRPr lang="en-US"/>
          </a:p>
        </p:txBody>
      </p:sp>
    </p:spTree>
    <p:extLst>
      <p:ext uri="{BB962C8B-B14F-4D97-AF65-F5344CB8AC3E}">
        <p14:creationId xmlns:p14="http://schemas.microsoft.com/office/powerpoint/2010/main" val="3708835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3.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3.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Kết quả hình ảnh cho tỉnh thanh hó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307974" y="2057400"/>
            <a:ext cx="8607425" cy="1938992"/>
          </a:xfrm>
          <a:prstGeom prst="rect">
            <a:avLst/>
          </a:prstGeom>
        </p:spPr>
        <p:txBody>
          <a:bodyPr wrap="square">
            <a:spAutoFit/>
          </a:bodyPr>
          <a:lstStyle/>
          <a:p>
            <a:pPr algn="ctr"/>
            <a:r>
              <a:rPr lang="vi-VN" sz="3000" b="1" dirty="0" smtClean="0">
                <a:latin typeface="Times New Roman" panose="02020603050405020304" pitchFamily="18" charset="0"/>
                <a:cs typeface="Times New Roman" panose="02020603050405020304" pitchFamily="18" charset="0"/>
              </a:rPr>
              <a:t>DỰ </a:t>
            </a:r>
            <a:r>
              <a:rPr lang="vi-VN" sz="3000" b="1" dirty="0">
                <a:latin typeface="Times New Roman" panose="02020603050405020304" pitchFamily="18" charset="0"/>
                <a:cs typeface="Times New Roman" panose="02020603050405020304" pitchFamily="18" charset="0"/>
              </a:rPr>
              <a:t>THẢO </a:t>
            </a:r>
            <a:endParaRPr lang="en-US" sz="3000" b="1" dirty="0" smtClean="0">
              <a:latin typeface="Times New Roman" panose="02020603050405020304" pitchFamily="18" charset="0"/>
              <a:cs typeface="Times New Roman" panose="02020603050405020304" pitchFamily="18" charset="0"/>
            </a:endParaRPr>
          </a:p>
          <a:p>
            <a:pPr algn="ctr"/>
            <a:r>
              <a:rPr lang="vi-VN" sz="3000" b="1" dirty="0" smtClean="0">
                <a:latin typeface="Times New Roman" panose="02020603050405020304" pitchFamily="18" charset="0"/>
                <a:cs typeface="Times New Roman" panose="02020603050405020304" pitchFamily="18" charset="0"/>
              </a:rPr>
              <a:t>QUY </a:t>
            </a:r>
            <a:r>
              <a:rPr lang="vi-VN" sz="3000" b="1" dirty="0">
                <a:latin typeface="Times New Roman" panose="02020603050405020304" pitchFamily="18" charset="0"/>
                <a:cs typeface="Times New Roman" panose="02020603050405020304" pitchFamily="18" charset="0"/>
              </a:rPr>
              <a:t>CHUẨN KỸ THUẬT QUỐC GIA </a:t>
            </a:r>
            <a:endParaRPr lang="en-US" sz="3000" b="1" dirty="0" smtClean="0">
              <a:latin typeface="Times New Roman" panose="02020603050405020304" pitchFamily="18" charset="0"/>
              <a:cs typeface="Times New Roman" panose="02020603050405020304" pitchFamily="18" charset="0"/>
            </a:endParaRPr>
          </a:p>
          <a:p>
            <a:pPr algn="ctr"/>
            <a:r>
              <a:rPr lang="vi-VN" sz="3000" b="1" dirty="0" smtClean="0">
                <a:latin typeface="Times New Roman" panose="02020603050405020304" pitchFamily="18" charset="0"/>
                <a:cs typeface="Times New Roman" panose="02020603050405020304" pitchFamily="18" charset="0"/>
              </a:rPr>
              <a:t>VỀ NƯỚC </a:t>
            </a:r>
            <a:r>
              <a:rPr lang="vi-VN" sz="3000" b="1" dirty="0">
                <a:latin typeface="Times New Roman" panose="02020603050405020304" pitchFamily="18" charset="0"/>
                <a:cs typeface="Times New Roman" panose="02020603050405020304" pitchFamily="18" charset="0"/>
              </a:rPr>
              <a:t>THẢI CHĂN NUÔI DÙNG TRONG TRỒNG TRỌT</a:t>
            </a:r>
            <a:endParaRPr lang="en-US" sz="3000" b="1" dirty="0">
              <a:latin typeface="Times New Roman" panose="02020603050405020304" pitchFamily="18" charset="0"/>
              <a:cs typeface="Times New Roman" panose="02020603050405020304" pitchFamily="18" charset="0"/>
            </a:endParaRPr>
          </a:p>
        </p:txBody>
      </p:sp>
      <p:pic>
        <p:nvPicPr>
          <p:cNvPr id="1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55580" t="-9836" b="44954"/>
          <a:stretch/>
        </p:blipFill>
        <p:spPr bwMode="auto">
          <a:xfrm>
            <a:off x="0" y="-228600"/>
            <a:ext cx="9144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ectangle 2"/>
          <p:cNvSpPr txBox="1">
            <a:spLocks noChangeArrowheads="1"/>
          </p:cNvSpPr>
          <p:nvPr/>
        </p:nvSpPr>
        <p:spPr>
          <a:xfrm>
            <a:off x="1524000" y="278688"/>
            <a:ext cx="7543800" cy="86431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20000"/>
              </a:lnSpc>
              <a:spcAft>
                <a:spcPts val="0"/>
              </a:spcAft>
            </a:pPr>
            <a:r>
              <a:rPr lang="en-US" sz="2200" b="1" dirty="0">
                <a:solidFill>
                  <a:srgbClr val="FFFF00"/>
                </a:solidFill>
                <a:latin typeface="Times New Roman" panose="02020603050405020304" pitchFamily="18" charset="0"/>
                <a:cs typeface="Times New Roman" panose="02020603050405020304" pitchFamily="18" charset="0"/>
              </a:rPr>
              <a:t>BỘ NÔNG NGHIỆP VÀ PHÁT TRIỂN NÔNG THÔN</a:t>
            </a:r>
          </a:p>
          <a:p>
            <a:pPr algn="ctr" fontAlgn="auto">
              <a:lnSpc>
                <a:spcPct val="120000"/>
              </a:lnSpc>
              <a:spcAft>
                <a:spcPts val="0"/>
              </a:spcAft>
            </a:pPr>
            <a:r>
              <a:rPr lang="en-US" sz="1600" dirty="0">
                <a:solidFill>
                  <a:srgbClr val="FFFF00"/>
                </a:solidFill>
                <a:latin typeface="Times New Roman" panose="02020603050405020304" pitchFamily="18" charset="0"/>
                <a:cs typeface="Times New Roman" panose="02020603050405020304" pitchFamily="18" charset="0"/>
              </a:rPr>
              <a:t>MINISTRY OF AGRICULTURE AND RURAL DEVELOPMENT</a:t>
            </a:r>
          </a:p>
        </p:txBody>
      </p:sp>
      <p:pic>
        <p:nvPicPr>
          <p:cNvPr id="19" name="Picture 18" descr="1487353598_news_7776.png"/>
          <p:cNvPicPr>
            <a:picLocks noChangeAspect="1"/>
          </p:cNvPicPr>
          <p:nvPr/>
        </p:nvPicPr>
        <p:blipFill>
          <a:blip r:embed="rId4" cstate="print"/>
          <a:stretch>
            <a:fillRect/>
          </a:stretch>
        </p:blipFill>
        <p:spPr>
          <a:xfrm>
            <a:off x="457200" y="76200"/>
            <a:ext cx="1197746" cy="1199520"/>
          </a:xfrm>
          <a:prstGeom prst="rect">
            <a:avLst/>
          </a:prstGeom>
        </p:spPr>
      </p:pic>
      <p:sp>
        <p:nvSpPr>
          <p:cNvPr id="20" name="TextBox 19"/>
          <p:cNvSpPr txBox="1"/>
          <p:nvPr/>
        </p:nvSpPr>
        <p:spPr>
          <a:xfrm>
            <a:off x="2667000" y="5105400"/>
            <a:ext cx="4038600" cy="400110"/>
          </a:xfrm>
          <a:prstGeom prst="rect">
            <a:avLst/>
          </a:prstGeom>
          <a:noFill/>
        </p:spPr>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Nam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tháng</a:t>
            </a:r>
            <a:r>
              <a:rPr lang="en-US" sz="2000" dirty="0" smtClean="0">
                <a:latin typeface="Times New Roman" panose="02020603050405020304" pitchFamily="18" charset="0"/>
                <a:cs typeface="Times New Roman" panose="02020603050405020304" pitchFamily="18" charset="0"/>
              </a:rPr>
              <a:t> 10 </a:t>
            </a:r>
            <a:r>
              <a:rPr lang="en-US" sz="2000" dirty="0" err="1" smtClean="0">
                <a:latin typeface="Times New Roman" panose="02020603050405020304" pitchFamily="18" charset="0"/>
                <a:cs typeface="Times New Roman" panose="02020603050405020304" pitchFamily="18" charset="0"/>
              </a:rPr>
              <a:t>năm</a:t>
            </a:r>
            <a:r>
              <a:rPr lang="en-US" sz="2000" dirty="0" smtClean="0">
                <a:latin typeface="Times New Roman" panose="02020603050405020304" pitchFamily="18" charset="0"/>
                <a:cs typeface="Times New Roman" panose="02020603050405020304" pitchFamily="18" charset="0"/>
              </a:rPr>
              <a:t> 2019</a:t>
            </a:r>
            <a:endParaRPr lang="en-US" sz="2000" dirty="0">
              <a:latin typeface="Times New Roman" panose="02020603050405020304" pitchFamily="18" charset="0"/>
              <a:cs typeface="Times New Roman" panose="02020603050405020304" pitchFamily="18" charset="0"/>
            </a:endParaRPr>
          </a:p>
        </p:txBody>
      </p:sp>
      <p:sp>
        <p:nvSpPr>
          <p:cNvPr id="2" name="AutoShape 4" descr="Kết quả hình ảnh cho chăn nuôi lơ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507492" y="5654159"/>
            <a:ext cx="7940258" cy="1203841"/>
            <a:chOff x="507492" y="5654159"/>
            <a:chExt cx="7940258" cy="1203841"/>
          </a:xfrm>
        </p:grpSpPr>
        <p:pic>
          <p:nvPicPr>
            <p:cNvPr id="28" name="Picture 27">
              <a:extLst>
                <a:ext uri="{FF2B5EF4-FFF2-40B4-BE49-F238E27FC236}">
                  <a16:creationId xmlns="" xmlns:a16="http://schemas.microsoft.com/office/drawing/2014/main" id="{45FA778E-9780-45E2-B2C3-0B3073B8C4B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7492" y="5679616"/>
              <a:ext cx="1607405" cy="1178384"/>
            </a:xfrm>
            <a:prstGeom prst="rect">
              <a:avLst/>
            </a:prstGeom>
            <a:noFill/>
            <a:ln>
              <a:noFill/>
            </a:ln>
            <a:effectLst>
              <a:softEdge rad="88900"/>
            </a:effectLst>
          </p:spPr>
        </p:pic>
        <p:pic>
          <p:nvPicPr>
            <p:cNvPr id="30" name="Picture 29">
              <a:extLst>
                <a:ext uri="{FF2B5EF4-FFF2-40B4-BE49-F238E27FC236}">
                  <a16:creationId xmlns="" xmlns:a16="http://schemas.microsoft.com/office/drawing/2014/main" id="{16779D29-0A18-4A9A-8DDA-3F9BDC232C7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44222" y="5654159"/>
              <a:ext cx="1503528" cy="1190321"/>
            </a:xfrm>
            <a:prstGeom prst="rect">
              <a:avLst/>
            </a:prstGeom>
            <a:effectLst>
              <a:softEdge rad="63500"/>
            </a:effectLst>
          </p:spPr>
        </p:pic>
        <p:pic>
          <p:nvPicPr>
            <p:cNvPr id="9218"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2000"/>
                      </a14:imgEffect>
                    </a14:imgLayer>
                  </a14:imgProps>
                </a:ext>
                <a:ext uri="{28A0092B-C50C-407E-A947-70E740481C1C}">
                  <a14:useLocalDpi xmlns:a14="http://schemas.microsoft.com/office/drawing/2010/main" val="0"/>
                </a:ext>
              </a:extLst>
            </a:blip>
            <a:srcRect/>
            <a:stretch>
              <a:fillRect/>
            </a:stretch>
          </p:blipFill>
          <p:spPr bwMode="auto">
            <a:xfrm>
              <a:off x="3746669" y="5654159"/>
              <a:ext cx="1549231" cy="1192665"/>
            </a:xfrm>
            <a:prstGeom prst="rect">
              <a:avLst/>
            </a:prstGeom>
            <a:noFill/>
            <a:ln>
              <a:noFill/>
            </a:ln>
            <a:effectLst>
              <a:softEdge rad="889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1"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14897" y="5654160"/>
              <a:ext cx="1669195" cy="1165624"/>
            </a:xfrm>
            <a:prstGeom prst="rect">
              <a:avLst/>
            </a:prstGeom>
            <a:noFill/>
            <a:ln>
              <a:noFill/>
            </a:ln>
            <a:effectLst>
              <a:softEdge rad="381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3" name="Picture 7" descr="Kết quả hình ảnh cho chăn nuôi bò"/>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295900" y="5654159"/>
              <a:ext cx="1648322" cy="1192665"/>
            </a:xfrm>
            <a:prstGeom prst="rect">
              <a:avLst/>
            </a:prstGeom>
            <a:noFill/>
            <a:effectLst>
              <a:softEdge rad="76200"/>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6362548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772400" cy="944562"/>
          </a:xfrm>
        </p:spPr>
        <p:txBody>
          <a:bodyPr>
            <a:noAutofit/>
          </a:bodyPr>
          <a:lstStyle/>
          <a:p>
            <a:r>
              <a:rPr lang="en-US" sz="2800" dirty="0" smtClean="0">
                <a:solidFill>
                  <a:schemeClr val="bg2">
                    <a:lumMod val="10000"/>
                  </a:schemeClr>
                </a:solidFill>
                <a:latin typeface="Times New Roman" pitchFamily="18" charset="0"/>
                <a:cs typeface="Times New Roman" pitchFamily="18" charset="0"/>
              </a:rPr>
              <a:t>C. QUÁ TRÌNH XÂY DỰNG DỰ THẢO</a:t>
            </a:r>
            <a:endParaRPr lang="en-US" sz="2800" b="1" dirty="0">
              <a:solidFill>
                <a:schemeClr val="bg2">
                  <a:lumMod val="10000"/>
                </a:schemeClr>
              </a:solidFill>
              <a:latin typeface="Times New Roman" pitchFamily="18" charset="0"/>
              <a:cs typeface="Times New Roman" pitchFamily="18" charset="0"/>
            </a:endParaRPr>
          </a:p>
        </p:txBody>
      </p:sp>
      <p:pic>
        <p:nvPicPr>
          <p:cNvPr id="8" name="Picture 7" descr="img4349101114.jpg"/>
          <p:cNvPicPr>
            <a:picLocks noChangeAspect="1"/>
          </p:cNvPicPr>
          <p:nvPr/>
        </p:nvPicPr>
        <p:blipFill>
          <a:blip r:embed="rId2"/>
          <a:stretch>
            <a:fillRect/>
          </a:stretch>
        </p:blipFill>
        <p:spPr>
          <a:xfrm>
            <a:off x="76200" y="76200"/>
            <a:ext cx="973755" cy="961125"/>
          </a:xfrm>
          <a:prstGeom prst="rect">
            <a:avLst/>
          </a:prstGeom>
        </p:spPr>
      </p:pic>
      <p:cxnSp>
        <p:nvCxnSpPr>
          <p:cNvPr id="9" name="Straight Connector 8"/>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19883399"/>
              </p:ext>
            </p:extLst>
          </p:nvPr>
        </p:nvGraphicFramePr>
        <p:xfrm>
          <a:off x="381000" y="2057400"/>
          <a:ext cx="8540815" cy="1204468"/>
        </p:xfrm>
        <a:graphic>
          <a:graphicData uri="http://schemas.openxmlformats.org/drawingml/2006/table">
            <a:tbl>
              <a:tblPr firstRow="1" firstCol="1" lastRow="1" lastCol="1" bandRow="1" bandCol="1">
                <a:tableStyleId>{5C22544A-7EE6-4342-B048-85BDC9FD1C3A}</a:tableStyleId>
              </a:tblPr>
              <a:tblGrid>
                <a:gridCol w="596323"/>
                <a:gridCol w="2401389"/>
                <a:gridCol w="3962506"/>
                <a:gridCol w="1580597"/>
              </a:tblGrid>
              <a:tr h="231362">
                <a:tc>
                  <a:txBody>
                    <a:bodyPr/>
                    <a:lstStyle/>
                    <a:p>
                      <a:pPr algn="ctr">
                        <a:spcBef>
                          <a:spcPts val="600"/>
                        </a:spcBef>
                        <a:spcAft>
                          <a:spcPts val="0"/>
                        </a:spcAft>
                      </a:pPr>
                      <a:r>
                        <a:rPr lang="en-US" sz="1800" b="0" dirty="0" smtClean="0">
                          <a:solidFill>
                            <a:schemeClr val="tx1"/>
                          </a:solidFill>
                          <a:effectLst/>
                          <a:latin typeface="Times New Roman" panose="02020603050405020304" pitchFamily="18" charset="0"/>
                          <a:cs typeface="Times New Roman" panose="02020603050405020304" pitchFamily="18" charset="0"/>
                        </a:rPr>
                        <a:t>1)</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spcBef>
                          <a:spcPts val="600"/>
                        </a:spcBef>
                        <a:spcAft>
                          <a:spcPts val="0"/>
                        </a:spcAft>
                      </a:pPr>
                      <a:r>
                        <a:rPr lang="en-US" sz="1800" b="0" dirty="0" smtClean="0">
                          <a:solidFill>
                            <a:schemeClr val="tx1"/>
                          </a:solidFill>
                          <a:effectLst/>
                          <a:latin typeface="Times New Roman" panose="02020603050405020304" pitchFamily="18" charset="0"/>
                          <a:cs typeface="Times New Roman" panose="02020603050405020304" pitchFamily="18" charset="0"/>
                        </a:rPr>
                        <a:t>TS.</a:t>
                      </a:r>
                      <a:r>
                        <a:rPr lang="en-US" sz="1800" b="0" baseline="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Nguyễn</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Quý</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Dương</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spcBef>
                          <a:spcPts val="600"/>
                        </a:spcBef>
                        <a:spcAft>
                          <a:spcPts val="0"/>
                        </a:spcAft>
                      </a:pPr>
                      <a:r>
                        <a:rPr lang="en-US" sz="1800" b="0" dirty="0" err="1">
                          <a:solidFill>
                            <a:schemeClr val="tx1"/>
                          </a:solidFill>
                          <a:effectLst/>
                          <a:latin typeface="Times New Roman" panose="02020603050405020304" pitchFamily="18" charset="0"/>
                          <a:cs typeface="Times New Roman" panose="02020603050405020304" pitchFamily="18" charset="0"/>
                        </a:rPr>
                        <a:t>Phó</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trưởng</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Bảo</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vệ</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thực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vật</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lgn="ctr">
                        <a:spcBef>
                          <a:spcPts val="600"/>
                        </a:spcBef>
                        <a:spcAft>
                          <a:spcPts val="0"/>
                        </a:spcAft>
                      </a:pPr>
                      <a:r>
                        <a:rPr lang="en-US" sz="1800" b="0">
                          <a:solidFill>
                            <a:schemeClr val="tx1"/>
                          </a:solidFill>
                          <a:effectLst/>
                          <a:latin typeface="Times New Roman" panose="02020603050405020304" pitchFamily="18" charset="0"/>
                          <a:cs typeface="Times New Roman" panose="02020603050405020304" pitchFamily="18" charset="0"/>
                        </a:rPr>
                        <a:t>Trưởng ban</a:t>
                      </a:r>
                      <a:endParaRPr lang="en-US" sz="1800" b="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r>
              <a:tr h="253427">
                <a:tc>
                  <a:txBody>
                    <a:bodyPr/>
                    <a:lstStyle/>
                    <a:p>
                      <a:pPr algn="ctr">
                        <a:spcBef>
                          <a:spcPts val="600"/>
                        </a:spcBef>
                        <a:spcAft>
                          <a:spcPts val="0"/>
                        </a:spcAft>
                      </a:pPr>
                      <a:r>
                        <a:rPr lang="en-US" sz="1800" b="0" dirty="0" smtClean="0">
                          <a:solidFill>
                            <a:schemeClr val="tx1"/>
                          </a:solidFill>
                          <a:effectLst/>
                          <a:latin typeface="Times New Roman" panose="02020603050405020304" pitchFamily="18" charset="0"/>
                          <a:cs typeface="Times New Roman" panose="02020603050405020304" pitchFamily="18" charset="0"/>
                        </a:rPr>
                        <a:t>2)</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lnSpc>
                          <a:spcPct val="120000"/>
                        </a:lnSpc>
                        <a:spcBef>
                          <a:spcPts val="100"/>
                        </a:spcBef>
                        <a:spcAft>
                          <a:spcPts val="0"/>
                        </a:spcAft>
                      </a:pPr>
                      <a:r>
                        <a:rPr lang="en-US" sz="1800" b="0" dirty="0" smtClean="0">
                          <a:solidFill>
                            <a:schemeClr val="tx1"/>
                          </a:solidFill>
                          <a:effectLst/>
                          <a:latin typeface="Times New Roman" panose="02020603050405020304" pitchFamily="18" charset="0"/>
                          <a:cs typeface="Times New Roman" panose="02020603050405020304" pitchFamily="18" charset="0"/>
                        </a:rPr>
                        <a:t>TS. </a:t>
                      </a:r>
                      <a:r>
                        <a:rPr lang="en-US" sz="1800" b="0" dirty="0" err="1" smtClean="0">
                          <a:solidFill>
                            <a:schemeClr val="tx1"/>
                          </a:solidFill>
                          <a:effectLst/>
                          <a:latin typeface="Times New Roman" panose="02020603050405020304" pitchFamily="18" charset="0"/>
                          <a:cs typeface="Times New Roman" panose="02020603050405020304" pitchFamily="18" charset="0"/>
                        </a:rPr>
                        <a:t>Tống</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Xuân</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Chinh</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spcBef>
                          <a:spcPts val="600"/>
                        </a:spcBef>
                        <a:spcAft>
                          <a:spcPts val="0"/>
                        </a:spcAft>
                      </a:pPr>
                      <a:r>
                        <a:rPr lang="en-US" sz="1800" b="0" dirty="0" err="1">
                          <a:solidFill>
                            <a:schemeClr val="tx1"/>
                          </a:solidFill>
                          <a:effectLst/>
                          <a:latin typeface="Times New Roman" panose="02020603050405020304" pitchFamily="18" charset="0"/>
                          <a:cs typeface="Times New Roman" panose="02020603050405020304" pitchFamily="18" charset="0"/>
                        </a:rPr>
                        <a:t>Phó</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trưởng</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Chăn</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nuôi</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lgn="ctr">
                        <a:spcBef>
                          <a:spcPts val="600"/>
                        </a:spcBef>
                        <a:spcAft>
                          <a:spcPts val="0"/>
                        </a:spcAft>
                      </a:pPr>
                      <a:r>
                        <a:rPr lang="en-US" sz="1800" b="0" dirty="0" err="1">
                          <a:solidFill>
                            <a:schemeClr val="tx1"/>
                          </a:solidFill>
                          <a:effectLst/>
                          <a:latin typeface="Times New Roman" panose="02020603050405020304" pitchFamily="18" charset="0"/>
                          <a:cs typeface="Times New Roman" panose="02020603050405020304" pitchFamily="18" charset="0"/>
                        </a:rPr>
                        <a:t>Phó</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Trưởng</a:t>
                      </a:r>
                      <a:r>
                        <a:rPr lang="en-US" sz="1800" b="0" dirty="0">
                          <a:solidFill>
                            <a:schemeClr val="tx1"/>
                          </a:solidFill>
                          <a:effectLst/>
                          <a:latin typeface="Times New Roman" panose="02020603050405020304" pitchFamily="18" charset="0"/>
                          <a:cs typeface="Times New Roman" panose="02020603050405020304" pitchFamily="18" charset="0"/>
                        </a:rPr>
                        <a:t> ban</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r>
              <a:tr h="362575">
                <a:tc>
                  <a:txBody>
                    <a:bodyPr/>
                    <a:lstStyle/>
                    <a:p>
                      <a:pPr algn="ctr">
                        <a:spcBef>
                          <a:spcPts val="600"/>
                        </a:spcBef>
                        <a:spcAft>
                          <a:spcPts val="0"/>
                        </a:spcAft>
                      </a:pPr>
                      <a:r>
                        <a:rPr lang="en-US" sz="1800" b="0" dirty="0" smtClean="0">
                          <a:solidFill>
                            <a:schemeClr val="tx1"/>
                          </a:solidFill>
                          <a:effectLst/>
                          <a:latin typeface="Times New Roman" panose="02020603050405020304" pitchFamily="18" charset="0"/>
                          <a:cs typeface="Times New Roman" panose="02020603050405020304" pitchFamily="18" charset="0"/>
                        </a:rPr>
                        <a:t>3)</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lnSpc>
                          <a:spcPct val="120000"/>
                        </a:lnSpc>
                        <a:spcBef>
                          <a:spcPts val="100"/>
                        </a:spcBef>
                        <a:spcAft>
                          <a:spcPts val="0"/>
                        </a:spcAft>
                      </a:pPr>
                      <a:r>
                        <a:rPr lang="en-US" sz="1800" b="0" dirty="0" smtClean="0">
                          <a:solidFill>
                            <a:schemeClr val="tx1"/>
                          </a:solidFill>
                          <a:effectLst/>
                          <a:latin typeface="Times New Roman" panose="02020603050405020304" pitchFamily="18" charset="0"/>
                          <a:cs typeface="Times New Roman" panose="02020603050405020304" pitchFamily="18" charset="0"/>
                        </a:rPr>
                        <a:t>TS. </a:t>
                      </a:r>
                      <a:r>
                        <a:rPr lang="en-US" sz="1800" b="0" dirty="0" err="1" smtClean="0">
                          <a:solidFill>
                            <a:schemeClr val="tx1"/>
                          </a:solidFill>
                          <a:effectLst/>
                          <a:latin typeface="Times New Roman" panose="02020603050405020304" pitchFamily="18" charset="0"/>
                          <a:cs typeface="Times New Roman" panose="02020603050405020304" pitchFamily="18" charset="0"/>
                        </a:rPr>
                        <a:t>Nguyễn</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Việt</a:t>
                      </a:r>
                      <a:r>
                        <a:rPr lang="en-US" sz="1800" b="0" dirty="0">
                          <a:solidFill>
                            <a:schemeClr val="tx1"/>
                          </a:solidFill>
                          <a:effectLst/>
                          <a:latin typeface="Times New Roman" panose="02020603050405020304" pitchFamily="18" charset="0"/>
                          <a:cs typeface="Times New Roman" panose="02020603050405020304" pitchFamily="18" charset="0"/>
                        </a:rPr>
                        <a:t> Anh</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lnSpc>
                          <a:spcPct val="120000"/>
                        </a:lnSpc>
                        <a:spcBef>
                          <a:spcPts val="100"/>
                        </a:spcBef>
                        <a:spcAft>
                          <a:spcPts val="0"/>
                        </a:spcAft>
                      </a:pPr>
                      <a:r>
                        <a:rPr lang="en-US" sz="1800" b="0" dirty="0" err="1">
                          <a:solidFill>
                            <a:schemeClr val="tx1"/>
                          </a:solidFill>
                          <a:effectLst/>
                          <a:latin typeface="Times New Roman" panose="02020603050405020304" pitchFamily="18" charset="0"/>
                          <a:cs typeface="Times New Roman" panose="02020603050405020304" pitchFamily="18" charset="0"/>
                        </a:rPr>
                        <a:t>Phó</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trưởng</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Cục</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quản</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ly</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công</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trình</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thủy</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lợi</a:t>
                      </a:r>
                      <a:r>
                        <a:rPr lang="en-US" sz="1800" b="0" dirty="0" smtClean="0">
                          <a:solidFill>
                            <a:schemeClr val="tx1"/>
                          </a:solidFill>
                          <a:effectLst/>
                          <a:latin typeface="Times New Roman" panose="02020603050405020304" pitchFamily="18" charset="0"/>
                          <a:cs typeface="Times New Roman" panose="02020603050405020304" pitchFamily="18" charset="0"/>
                        </a:rPr>
                        <a:t> - </a:t>
                      </a:r>
                      <a:r>
                        <a:rPr lang="en-US" sz="1800" b="0" dirty="0" err="1" smtClean="0">
                          <a:solidFill>
                            <a:schemeClr val="tx1"/>
                          </a:solidFill>
                          <a:effectLst/>
                          <a:latin typeface="Times New Roman" panose="02020603050405020304" pitchFamily="18" charset="0"/>
                          <a:cs typeface="Times New Roman" panose="02020603050405020304" pitchFamily="18" charset="0"/>
                        </a:rPr>
                        <a:t>Tổng</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Thủy</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lợi</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c>
                  <a:txBody>
                    <a:bodyPr/>
                    <a:lstStyle/>
                    <a:p>
                      <a:pPr algn="ctr">
                        <a:spcBef>
                          <a:spcPts val="600"/>
                        </a:spcBef>
                        <a:spcAft>
                          <a:spcPts val="0"/>
                        </a:spcAft>
                      </a:pPr>
                      <a:r>
                        <a:rPr lang="en-US" sz="1800" b="0" dirty="0" err="1">
                          <a:solidFill>
                            <a:schemeClr val="tx1"/>
                          </a:solidFill>
                          <a:effectLst/>
                          <a:latin typeface="Times New Roman" panose="02020603050405020304" pitchFamily="18" charset="0"/>
                          <a:cs typeface="Times New Roman" panose="02020603050405020304" pitchFamily="18" charset="0"/>
                        </a:rPr>
                        <a:t>Phó</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Trưởng</a:t>
                      </a:r>
                      <a:r>
                        <a:rPr lang="en-US" sz="1800" b="0" dirty="0">
                          <a:solidFill>
                            <a:schemeClr val="tx1"/>
                          </a:solidFill>
                          <a:effectLst/>
                          <a:latin typeface="Times New Roman" panose="02020603050405020304" pitchFamily="18" charset="0"/>
                          <a:cs typeface="Times New Roman" panose="02020603050405020304" pitchFamily="18" charset="0"/>
                        </a:rPr>
                        <a:t> ban</a:t>
                      </a:r>
                      <a:endParaRPr lang="en-US" sz="1800" b="0" dirty="0">
                        <a:solidFill>
                          <a:schemeClr val="tx1"/>
                        </a:solidFill>
                        <a:effectLst/>
                        <a:latin typeface="Times New Roman" panose="02020603050405020304" pitchFamily="18" charset="0"/>
                        <a:ea typeface="MS Mincho"/>
                        <a:cs typeface="Times New Roman" panose="02020603050405020304" pitchFamily="18" charset="0"/>
                      </a:endParaRPr>
                    </a:p>
                  </a:txBody>
                  <a:tcPr marL="36195" marR="36195" marT="0" marB="0" anchor="ctr">
                    <a:solidFill>
                      <a:schemeClr val="bg1"/>
                    </a:solidFill>
                  </a:tcPr>
                </a:tc>
              </a:tr>
            </a:tbl>
          </a:graphicData>
        </a:graphic>
      </p:graphicFrame>
      <p:sp>
        <p:nvSpPr>
          <p:cNvPr id="10" name="Content Placeholder 5"/>
          <p:cNvSpPr txBox="1">
            <a:spLocks/>
          </p:cNvSpPr>
          <p:nvPr/>
        </p:nvSpPr>
        <p:spPr>
          <a:xfrm>
            <a:off x="381000" y="3314700"/>
            <a:ext cx="8458200" cy="49530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17 </a:t>
            </a:r>
            <a:r>
              <a:rPr lang="en-US" sz="2000" dirty="0" err="1" smtClean="0">
                <a:latin typeface="Times New Roman" panose="02020603050405020304" pitchFamily="18" charset="0"/>
                <a:cs typeface="Times New Roman" panose="02020603050405020304" pitchFamily="18" charset="0"/>
              </a:rPr>
              <a:t>thành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viên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thực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gồm</a:t>
            </a:r>
            <a:r>
              <a:rPr lang="en-US" sz="2000" dirty="0" smtClean="0">
                <a:latin typeface="Times New Roman" panose="02020603050405020304" pitchFamily="18" charset="0"/>
                <a:cs typeface="Times New Roman" panose="02020603050405020304" pitchFamily="18" charset="0"/>
              </a:rPr>
              <a:t>:</a:t>
            </a:r>
            <a:endParaRPr lang="en-US" sz="2500" dirty="0">
              <a:latin typeface="Times New Roman" pitchFamily="18" charset="0"/>
              <a:cs typeface="Times New Roman" pitchFamily="18" charset="0"/>
            </a:endParaRPr>
          </a:p>
        </p:txBody>
      </p:sp>
      <p:sp>
        <p:nvSpPr>
          <p:cNvPr id="4" name="Rectangle 3"/>
          <p:cNvSpPr/>
          <p:nvPr/>
        </p:nvSpPr>
        <p:spPr>
          <a:xfrm>
            <a:off x="808523" y="3594080"/>
            <a:ext cx="8335477" cy="341632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nuôi</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Tổng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Cục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trọt</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Viện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nghiệp</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6) </a:t>
            </a:r>
            <a:r>
              <a:rPr lang="vi-VN" dirty="0" smtClean="0">
                <a:latin typeface="Times New Roman" panose="02020603050405020304" pitchFamily="18" charset="0"/>
                <a:cs typeface="Times New Roman" panose="02020603050405020304" pitchFamily="18" charset="0"/>
              </a:rPr>
              <a:t>Viện </a:t>
            </a:r>
            <a:r>
              <a:rPr lang="vi-VN" dirty="0">
                <a:latin typeface="Times New Roman" panose="02020603050405020304" pitchFamily="18" charset="0"/>
                <a:cs typeface="Times New Roman" panose="02020603050405020304" pitchFamily="18" charset="0"/>
              </a:rPr>
              <a:t>Chăn nuôi</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7) </a:t>
            </a:r>
            <a:r>
              <a:rPr lang="en-US" dirty="0" err="1">
                <a:latin typeface="Times New Roman" panose="02020603050405020304" pitchFamily="18" charset="0"/>
                <a:cs typeface="Times New Roman" panose="02020603050405020304" pitchFamily="18" charset="0"/>
              </a:rPr>
              <a:t>Viện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8) Ban </a:t>
            </a:r>
            <a:r>
              <a:rPr lang="en-US" dirty="0" err="1">
                <a:latin typeface="Times New Roman" panose="02020603050405020304" pitchFamily="18" charset="0"/>
                <a:cs typeface="Times New Roman" panose="02020603050405020304" pitchFamily="18" charset="0"/>
              </a:rPr>
              <a:t>Quản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nghiệp</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9</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diện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DN </a:t>
            </a:r>
            <a:r>
              <a:rPr lang="en-US" dirty="0" err="1" smtClean="0">
                <a:latin typeface="Times New Roman" panose="02020603050405020304" pitchFamily="18" charset="0"/>
                <a:cs typeface="Times New Roman" panose="02020603050405020304" pitchFamily="18" charset="0"/>
              </a:rPr>
              <a:t>chăn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nuôi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bò</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lợn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ty CP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Sữa</a:t>
            </a:r>
            <a:r>
              <a:rPr lang="en-US" dirty="0">
                <a:latin typeface="Times New Roman" panose="02020603050405020304" pitchFamily="18" charset="0"/>
                <a:cs typeface="Times New Roman" panose="02020603050405020304" pitchFamily="18" charset="0"/>
              </a:rPr>
              <a:t> TH; </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ty CP </a:t>
            </a:r>
            <a:r>
              <a:rPr lang="en-US" dirty="0" err="1">
                <a:latin typeface="Times New Roman" panose="02020603050405020304" pitchFamily="18" charset="0"/>
                <a:cs typeface="Times New Roman" panose="02020603050405020304" pitchFamily="18" charset="0"/>
              </a:rPr>
              <a:t>Sữa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Việt</a:t>
            </a:r>
            <a:r>
              <a:rPr lang="en-US" dirty="0">
                <a:latin typeface="Times New Roman" panose="02020603050405020304" pitchFamily="18" charset="0"/>
                <a:cs typeface="Times New Roman" panose="02020603050405020304" pitchFamily="18" charset="0"/>
              </a:rPr>
              <a:t> Nam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Vinamilk</a:t>
            </a:r>
            <a:r>
              <a:rPr lang="en-US" dirty="0" smtClean="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ty CP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PT </a:t>
            </a:r>
            <a:r>
              <a:rPr lang="en-US" dirty="0" err="1">
                <a:latin typeface="Times New Roman" panose="02020603050405020304" pitchFamily="18" charset="0"/>
                <a:cs typeface="Times New Roman" panose="02020603050405020304" pitchFamily="18" charset="0"/>
              </a:rPr>
              <a:t>Thái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Dương</a:t>
            </a:r>
            <a:r>
              <a:rPr lang="en-US" dirty="0" smtClean="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ty CP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đoàn</a:t>
            </a:r>
            <a:r>
              <a:rPr lang="en-US" dirty="0">
                <a:latin typeface="Times New Roman" panose="02020603050405020304" pitchFamily="18" charset="0"/>
                <a:cs typeface="Times New Roman" panose="02020603050405020304" pitchFamily="18" charset="0"/>
              </a:rPr>
              <a:t> DABACO</a:t>
            </a:r>
          </a:p>
        </p:txBody>
      </p:sp>
      <p:graphicFrame>
        <p:nvGraphicFramePr>
          <p:cNvPr id="7" name="Table 6"/>
          <p:cNvGraphicFramePr>
            <a:graphicFrameLocks noGrp="1"/>
          </p:cNvGraphicFramePr>
          <p:nvPr>
            <p:extLst>
              <p:ext uri="{D42A27DB-BD31-4B8C-83A1-F6EECF244321}">
                <p14:modId xmlns:p14="http://schemas.microsoft.com/office/powerpoint/2010/main" val="734835940"/>
              </p:ext>
            </p:extLst>
          </p:nvPr>
        </p:nvGraphicFramePr>
        <p:xfrm>
          <a:off x="486876" y="1371600"/>
          <a:ext cx="8534400" cy="731520"/>
        </p:xfrm>
        <a:graphic>
          <a:graphicData uri="http://schemas.openxmlformats.org/drawingml/2006/table">
            <a:tbl>
              <a:tblPr firstRow="1" bandRow="1">
                <a:tableStyleId>{5C22544A-7EE6-4342-B048-85BDC9FD1C3A}</a:tableStyleId>
              </a:tblPr>
              <a:tblGrid>
                <a:gridCol w="6781800"/>
                <a:gridCol w="1752600"/>
              </a:tblGrid>
              <a:tr h="32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latin typeface="Times New Roman" panose="02020603050405020304" pitchFamily="18" charset="0"/>
                          <a:cs typeface="Times New Roman" panose="02020603050405020304" pitchFamily="18" charset="0"/>
                        </a:rPr>
                        <a:t>Nội</a:t>
                      </a:r>
                      <a:r>
                        <a:rPr lang="en-US" sz="1800" b="1" baseline="0" dirty="0" smtClean="0">
                          <a:solidFill>
                            <a:schemeClr val="tx1"/>
                          </a:solidFill>
                          <a:latin typeface="Times New Roman" panose="02020603050405020304" pitchFamily="18" charset="0"/>
                          <a:cs typeface="Times New Roman" panose="02020603050405020304" pitchFamily="18" charset="0"/>
                        </a:rPr>
                        <a:t> dung </a:t>
                      </a:r>
                      <a:r>
                        <a:rPr lang="en-US" sz="1800" b="1" baseline="0" dirty="0" err="1" smtClean="0">
                          <a:solidFill>
                            <a:schemeClr val="tx1"/>
                          </a:solidFill>
                          <a:latin typeface="Times New Roman" panose="02020603050405020304" pitchFamily="18" charset="0"/>
                          <a:cs typeface="Times New Roman" panose="02020603050405020304" pitchFamily="18" charset="0"/>
                        </a:rPr>
                        <a:t>thực</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hiện</a:t>
                      </a:r>
                      <a:endParaRPr lang="en-US" sz="1800" b="1"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dirty="0" err="1" smtClean="0">
                          <a:solidFill>
                            <a:schemeClr val="tx1"/>
                          </a:solidFill>
                          <a:latin typeface="Times New Roman" panose="02020603050405020304" pitchFamily="18" charset="0"/>
                          <a:cs typeface="Times New Roman" panose="02020603050405020304" pitchFamily="18" charset="0"/>
                        </a:rPr>
                        <a:t>Thời</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gian</a:t>
                      </a:r>
                      <a:endParaRPr lang="en-US" dirty="0">
                        <a:solidFill>
                          <a:schemeClr val="tx1"/>
                        </a:solidFill>
                        <a:latin typeface="Times New Roman" panose="02020603050405020304" pitchFamily="18" charset="0"/>
                        <a:cs typeface="Times New Roman" panose="02020603050405020304" pitchFamily="18" charset="0"/>
                      </a:endParaRPr>
                    </a:p>
                  </a:txBody>
                  <a:tcPr/>
                </a:tc>
              </a:tr>
              <a:tr h="320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imes New Roman" panose="02020603050405020304" pitchFamily="18" charset="0"/>
                          <a:cs typeface="Times New Roman" panose="02020603050405020304" pitchFamily="18" charset="0"/>
                        </a:rPr>
                        <a:t>1.</a:t>
                      </a:r>
                      <a:r>
                        <a:rPr lang="vi-VN" sz="1800" b="1" dirty="0" smtClean="0">
                          <a:latin typeface="Times New Roman" panose="02020603050405020304" pitchFamily="18" charset="0"/>
                          <a:cs typeface="Times New Roman" panose="02020603050405020304" pitchFamily="18" charset="0"/>
                        </a:rPr>
                        <a:t> </a:t>
                      </a:r>
                      <a:r>
                        <a:rPr lang="en-US" sz="1800" b="1" dirty="0" err="1" smtClean="0">
                          <a:latin typeface="Times New Roman" panose="02020603050405020304" pitchFamily="18" charset="0"/>
                          <a:cs typeface="Times New Roman" panose="02020603050405020304" pitchFamily="18" charset="0"/>
                        </a:rPr>
                        <a:t>Thành</a:t>
                      </a:r>
                      <a:r>
                        <a:rPr lang="en-US" sz="1800" b="1" dirty="0" smtClean="0">
                          <a:latin typeface="Times New Roman" panose="02020603050405020304" pitchFamily="18" charset="0"/>
                          <a:cs typeface="Times New Roman" panose="02020603050405020304" pitchFamily="18" charset="0"/>
                        </a:rPr>
                        <a:t> </a:t>
                      </a:r>
                      <a:r>
                        <a:rPr lang="en-US" sz="1800" b="1" dirty="0" err="1" smtClean="0">
                          <a:latin typeface="Times New Roman" panose="02020603050405020304" pitchFamily="18" charset="0"/>
                          <a:cs typeface="Times New Roman" panose="02020603050405020304" pitchFamily="18" charset="0"/>
                        </a:rPr>
                        <a:t>lập</a:t>
                      </a:r>
                      <a:r>
                        <a:rPr lang="en-US" sz="1800" b="1" dirty="0" smtClean="0">
                          <a:latin typeface="Times New Roman" panose="02020603050405020304" pitchFamily="18" charset="0"/>
                          <a:cs typeface="Times New Roman" panose="02020603050405020304" pitchFamily="18" charset="0"/>
                        </a:rPr>
                        <a:t> </a:t>
                      </a:r>
                      <a:r>
                        <a:rPr lang="vi-VN" sz="1800" b="1" dirty="0" smtClean="0">
                          <a:latin typeface="Times New Roman" panose="02020603050405020304" pitchFamily="18" charset="0"/>
                          <a:cs typeface="Times New Roman" panose="02020603050405020304" pitchFamily="18" charset="0"/>
                        </a:rPr>
                        <a:t>Ban </a:t>
                      </a:r>
                      <a:r>
                        <a:rPr lang="en-US" sz="1800" b="1" dirty="0" err="1" smtClean="0">
                          <a:latin typeface="Times New Roman" panose="02020603050405020304" pitchFamily="18" charset="0"/>
                          <a:cs typeface="Times New Roman" panose="02020603050405020304" pitchFamily="18" charset="0"/>
                        </a:rPr>
                        <a:t>biên</a:t>
                      </a:r>
                      <a:r>
                        <a:rPr lang="en-US" sz="1800" b="1" dirty="0" smtClean="0">
                          <a:latin typeface="Times New Roman" panose="02020603050405020304" pitchFamily="18" charset="0"/>
                          <a:cs typeface="Times New Roman" panose="02020603050405020304" pitchFamily="18" charset="0"/>
                        </a:rPr>
                        <a:t> </a:t>
                      </a:r>
                      <a:r>
                        <a:rPr lang="en-US" sz="1800" b="1" dirty="0" err="1" smtClean="0">
                          <a:latin typeface="Times New Roman" panose="02020603050405020304" pitchFamily="18" charset="0"/>
                          <a:cs typeface="Times New Roman" panose="02020603050405020304" pitchFamily="18" charset="0"/>
                        </a:rPr>
                        <a:t>soạn</a:t>
                      </a:r>
                      <a:r>
                        <a:rPr lang="en-US" sz="1800" b="1" dirty="0" smtClean="0">
                          <a:latin typeface="Times New Roman" panose="02020603050405020304" pitchFamily="18" charset="0"/>
                          <a:cs typeface="Times New Roman" panose="02020603050405020304" pitchFamily="18" charset="0"/>
                        </a:rPr>
                        <a:t>:</a:t>
                      </a:r>
                      <a:endParaRPr lang="en-US" sz="1800" b="1"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sz="1800" b="1" dirty="0" smtClean="0">
                          <a:latin typeface="Times New Roman" panose="02020603050405020304" pitchFamily="18" charset="0"/>
                          <a:cs typeface="Times New Roman" panose="02020603050405020304" pitchFamily="18" charset="0"/>
                        </a:rPr>
                        <a:t>14</a:t>
                      </a:r>
                      <a:r>
                        <a:rPr lang="vi-VN" sz="1800" b="1" dirty="0" smtClean="0">
                          <a:latin typeface="Times New Roman" panose="02020603050405020304" pitchFamily="18" charset="0"/>
                          <a:cs typeface="Times New Roman" panose="02020603050405020304" pitchFamily="18" charset="0"/>
                        </a:rPr>
                        <a:t>/</a:t>
                      </a:r>
                      <a:r>
                        <a:rPr lang="en-US" sz="1800" b="1" dirty="0" smtClean="0">
                          <a:latin typeface="Times New Roman" panose="02020603050405020304" pitchFamily="18" charset="0"/>
                          <a:cs typeface="Times New Roman" panose="02020603050405020304" pitchFamily="18" charset="0"/>
                        </a:rPr>
                        <a:t>12</a:t>
                      </a:r>
                      <a:r>
                        <a:rPr lang="vi-VN" sz="1800" b="1" dirty="0" smtClean="0">
                          <a:latin typeface="Times New Roman" panose="02020603050405020304" pitchFamily="18" charset="0"/>
                          <a:cs typeface="Times New Roman" panose="02020603050405020304" pitchFamily="18" charset="0"/>
                        </a:rPr>
                        <a:t>/201</a:t>
                      </a:r>
                      <a:r>
                        <a:rPr lang="en-US" sz="1800" b="1" dirty="0" smtClean="0">
                          <a:latin typeface="Times New Roman" panose="02020603050405020304" pitchFamily="18" charset="0"/>
                          <a:cs typeface="Times New Roman" panose="02020603050405020304" pitchFamily="18" charset="0"/>
                        </a:rPr>
                        <a:t>8</a:t>
                      </a:r>
                      <a:r>
                        <a:rPr lang="vi-VN" sz="1800" b="1" dirty="0" smtClean="0">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a:txBody>
                  <a:tcPr/>
                </a:tc>
              </a:tr>
            </a:tbl>
          </a:graphicData>
        </a:graphic>
      </p:graphicFrame>
      <p:sp>
        <p:nvSpPr>
          <p:cNvPr id="11" name="Rectangle 10"/>
          <p:cNvSpPr/>
          <p:nvPr/>
        </p:nvSpPr>
        <p:spPr>
          <a:xfrm>
            <a:off x="563077" y="1037325"/>
            <a:ext cx="5609123" cy="369332"/>
          </a:xfrm>
          <a:prstGeom prst="rect">
            <a:avLst/>
          </a:prstGeom>
        </p:spPr>
        <p:txBody>
          <a:bodyPr wrap="square">
            <a:spAutoFit/>
          </a:bodyPr>
          <a:lstStyle/>
          <a:p>
            <a:pPr marL="109728" indent="0">
              <a:buNone/>
            </a:pPr>
            <a:r>
              <a:rPr lang="vi-VN" dirty="0">
                <a:latin typeface="Times New Roman" panose="02020603050405020304" pitchFamily="18" charset="0"/>
                <a:cs typeface="Times New Roman" panose="02020603050405020304" pitchFamily="18" charset="0"/>
              </a:rPr>
              <a:t>Cơ quan biên soạn QCVN: Cục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45554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772400" cy="944562"/>
          </a:xfrm>
        </p:spPr>
        <p:txBody>
          <a:bodyPr>
            <a:noAutofit/>
          </a:bodyPr>
          <a:lstStyle/>
          <a:p>
            <a:r>
              <a:rPr lang="en-US" sz="2800" dirty="0" smtClean="0">
                <a:solidFill>
                  <a:schemeClr val="bg2">
                    <a:lumMod val="10000"/>
                  </a:schemeClr>
                </a:solidFill>
                <a:latin typeface="Times New Roman" pitchFamily="18" charset="0"/>
                <a:cs typeface="Times New Roman" pitchFamily="18" charset="0"/>
              </a:rPr>
              <a:t>C. QUÁ TRÌNH XÂY DỰNG DỰ THẢO</a:t>
            </a:r>
            <a:endParaRPr lang="en-US" sz="2800" b="1" dirty="0">
              <a:solidFill>
                <a:schemeClr val="bg2">
                  <a:lumMod val="10000"/>
                </a:schemeClr>
              </a:solidFill>
              <a:latin typeface="Times New Roman" pitchFamily="18" charset="0"/>
              <a:cs typeface="Times New Roman" pitchFamily="18" charset="0"/>
            </a:endParaRPr>
          </a:p>
        </p:txBody>
      </p:sp>
      <p:pic>
        <p:nvPicPr>
          <p:cNvPr id="8" name="Picture 7" descr="img4349101114.jpg"/>
          <p:cNvPicPr>
            <a:picLocks noChangeAspect="1"/>
          </p:cNvPicPr>
          <p:nvPr/>
        </p:nvPicPr>
        <p:blipFill>
          <a:blip r:embed="rId2"/>
          <a:stretch>
            <a:fillRect/>
          </a:stretch>
        </p:blipFill>
        <p:spPr>
          <a:xfrm>
            <a:off x="76200" y="76200"/>
            <a:ext cx="973755" cy="961125"/>
          </a:xfrm>
          <a:prstGeom prst="rect">
            <a:avLst/>
          </a:prstGeom>
        </p:spPr>
      </p:pic>
      <p:cxnSp>
        <p:nvCxnSpPr>
          <p:cNvPr id="9" name="Straight Connector 8"/>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4159819944"/>
              </p:ext>
            </p:extLst>
          </p:nvPr>
        </p:nvGraphicFramePr>
        <p:xfrm>
          <a:off x="381000" y="1219200"/>
          <a:ext cx="8534400" cy="5247640"/>
        </p:xfrm>
        <a:graphic>
          <a:graphicData uri="http://schemas.openxmlformats.org/drawingml/2006/table">
            <a:tbl>
              <a:tblPr firstRow="1" bandRow="1">
                <a:tableStyleId>{5C22544A-7EE6-4342-B048-85BDC9FD1C3A}</a:tableStyleId>
              </a:tblPr>
              <a:tblGrid>
                <a:gridCol w="6781800"/>
                <a:gridCol w="17526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latin typeface="Times New Roman" panose="02020603050405020304" pitchFamily="18" charset="0"/>
                          <a:cs typeface="Times New Roman" panose="02020603050405020304" pitchFamily="18" charset="0"/>
                        </a:rPr>
                        <a:t>Nội</a:t>
                      </a:r>
                      <a:r>
                        <a:rPr lang="en-US" sz="1800" b="1" baseline="0" dirty="0" smtClean="0">
                          <a:solidFill>
                            <a:schemeClr val="tx1"/>
                          </a:solidFill>
                          <a:latin typeface="Times New Roman" panose="02020603050405020304" pitchFamily="18" charset="0"/>
                          <a:cs typeface="Times New Roman" panose="02020603050405020304" pitchFamily="18" charset="0"/>
                        </a:rPr>
                        <a:t> dung </a:t>
                      </a:r>
                      <a:r>
                        <a:rPr lang="en-US" sz="1800" b="1" baseline="0" dirty="0" err="1" smtClean="0">
                          <a:solidFill>
                            <a:schemeClr val="tx1"/>
                          </a:solidFill>
                          <a:latin typeface="Times New Roman" panose="02020603050405020304" pitchFamily="18" charset="0"/>
                          <a:cs typeface="Times New Roman" panose="02020603050405020304" pitchFamily="18" charset="0"/>
                        </a:rPr>
                        <a:t>thực</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hiện</a:t>
                      </a:r>
                      <a:endParaRPr lang="en-US" sz="1800" b="1"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dirty="0" err="1" smtClean="0">
                          <a:solidFill>
                            <a:schemeClr val="tx1"/>
                          </a:solidFill>
                          <a:latin typeface="Times New Roman" panose="02020603050405020304" pitchFamily="18" charset="0"/>
                          <a:cs typeface="Times New Roman" panose="02020603050405020304" pitchFamily="18" charset="0"/>
                        </a:rPr>
                        <a:t>Thời</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gian</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Times New Roman" panose="02020603050405020304" pitchFamily="18" charset="0"/>
                          <a:cs typeface="Times New Roman" panose="02020603050405020304" pitchFamily="18" charset="0"/>
                        </a:rPr>
                        <a:t>2.</a:t>
                      </a:r>
                      <a:r>
                        <a:rPr lang="vi-VN"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Biên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soạn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dự</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thảo</a:t>
                      </a:r>
                      <a:r>
                        <a:rPr lang="en-US" sz="1800" b="1" dirty="0" smtClean="0">
                          <a:solidFill>
                            <a:schemeClr val="tx1"/>
                          </a:solidFill>
                          <a:latin typeface="Times New Roman" panose="02020603050405020304" pitchFamily="18" charset="0"/>
                          <a:cs typeface="Times New Roman" panose="02020603050405020304" pitchFamily="18" charset="0"/>
                        </a:rPr>
                        <a:t> </a:t>
                      </a:r>
                    </a:p>
                  </a:txBody>
                  <a:tcPr/>
                </a:tc>
                <a:tc>
                  <a:txBody>
                    <a:bodyPr/>
                    <a:lstStyle/>
                    <a:p>
                      <a:pPr algn="ct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2.1.</a:t>
                      </a:r>
                      <a:r>
                        <a:rPr lang="en-US" sz="1800" baseline="0" dirty="0" smtClean="0">
                          <a:latin typeface="Times New Roman" pitchFamily="18" charset="0"/>
                          <a:cs typeface="Times New Roman" pitchFamily="18" charset="0"/>
                        </a:rPr>
                        <a:t> </a:t>
                      </a:r>
                      <a:r>
                        <a:rPr lang="vi-VN" sz="1800" dirty="0" smtClean="0">
                          <a:latin typeface="Times New Roman" pitchFamily="18" charset="0"/>
                          <a:cs typeface="Times New Roman" pitchFamily="18" charset="0"/>
                        </a:rPr>
                        <a:t>Viết thuyết minh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và</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dự</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thảo</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lần</a:t>
                      </a:r>
                      <a:r>
                        <a:rPr lang="en-US" sz="1800" baseline="0" dirty="0" smtClean="0">
                          <a:latin typeface="Times New Roman" pitchFamily="18" charset="0"/>
                          <a:cs typeface="Times New Roman" pitchFamily="18" charset="0"/>
                        </a:rPr>
                        <a:t> 1</a:t>
                      </a:r>
                      <a:endParaRPr lang="vi-VN" sz="1800" dirty="0" smtClean="0">
                        <a:latin typeface="Times New Roman" pitchFamily="18" charset="0"/>
                        <a:cs typeface="Times New Roman"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1/2019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indent="0">
                        <a:buFontTx/>
                        <a:buNone/>
                      </a:pPr>
                      <a:r>
                        <a:rPr lang="en-US" dirty="0" smtClean="0">
                          <a:solidFill>
                            <a:schemeClr val="tx1"/>
                          </a:solidFill>
                          <a:latin typeface="Times New Roman" panose="02020603050405020304" pitchFamily="18" charset="0"/>
                          <a:cs typeface="Times New Roman" panose="02020603050405020304" pitchFamily="18" charset="0"/>
                        </a:rPr>
                        <a:t>2.2. </a:t>
                      </a:r>
                      <a:r>
                        <a:rPr lang="en-US" dirty="0" err="1" smtClean="0">
                          <a:solidFill>
                            <a:schemeClr val="tx1"/>
                          </a:solidFill>
                          <a:latin typeface="Times New Roman" panose="02020603050405020304" pitchFamily="18" charset="0"/>
                          <a:cs typeface="Times New Roman" panose="02020603050405020304" pitchFamily="18" charset="0"/>
                        </a:rPr>
                        <a:t>Đi</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khảo</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sát</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thực</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tế</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Miền</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Trung</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Miền</a:t>
                      </a:r>
                      <a:r>
                        <a:rPr lang="en-US" baseline="0" dirty="0" smtClean="0">
                          <a:solidFill>
                            <a:schemeClr val="tx1"/>
                          </a:solidFill>
                          <a:latin typeface="Times New Roman" panose="02020603050405020304" pitchFamily="18" charset="0"/>
                          <a:cs typeface="Times New Roman" panose="02020603050405020304" pitchFamily="18" charset="0"/>
                        </a:rPr>
                        <a:t> Nam, </a:t>
                      </a:r>
                      <a:r>
                        <a:rPr lang="en-US" baseline="0" dirty="0" err="1" smtClean="0">
                          <a:solidFill>
                            <a:schemeClr val="tx1"/>
                          </a:solidFill>
                          <a:latin typeface="Times New Roman" panose="02020603050405020304" pitchFamily="18" charset="0"/>
                          <a:cs typeface="Times New Roman" panose="02020603050405020304" pitchFamily="18" charset="0"/>
                        </a:rPr>
                        <a:t>Miền</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Bắc</a:t>
                      </a:r>
                      <a:endParaRPr lang="en-US"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3-4/2019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2.3. </a:t>
                      </a:r>
                      <a:r>
                        <a:rPr lang="en-US" sz="1800" dirty="0" err="1" smtClean="0">
                          <a:latin typeface="Times New Roman" pitchFamily="18" charset="0"/>
                          <a:cs typeface="Times New Roman" pitchFamily="18" charset="0"/>
                        </a:rPr>
                        <a:t>Tổ</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chức</a:t>
                      </a:r>
                      <a:r>
                        <a:rPr lang="en-US" sz="1800" baseline="0" dirty="0" smtClean="0">
                          <a:latin typeface="Times New Roman" pitchFamily="18" charset="0"/>
                          <a:cs typeface="Times New Roman" pitchFamily="18" charset="0"/>
                        </a:rPr>
                        <a:t> </a:t>
                      </a:r>
                      <a:r>
                        <a:rPr lang="vi-VN" sz="1800" dirty="0" smtClean="0">
                          <a:latin typeface="Times New Roman" pitchFamily="18" charset="0"/>
                          <a:cs typeface="Times New Roman" pitchFamily="18" charset="0"/>
                        </a:rPr>
                        <a:t>Hội thảo chuyên đề</a:t>
                      </a:r>
                      <a:r>
                        <a:rPr lang="en-US" sz="1800" dirty="0" smtClean="0">
                          <a:latin typeface="Times New Roman" pitchFamily="18" charset="0"/>
                          <a:cs typeface="Times New Roman" pitchFamily="18" charset="0"/>
                        </a:rPr>
                        <a:t>:</a:t>
                      </a:r>
                      <a:r>
                        <a:rPr lang="vi-VN"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Cơ</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sở</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thực</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tiễn</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và</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tình</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hình</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khai</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thác</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sử</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dụng</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quản</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lý</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nước</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thải</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chăn</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nuôi</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ở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một</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số</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nước</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(EU,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Mỹ</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Châu</a:t>
                      </a:r>
                      <a:r>
                        <a:rPr lang="en-US" sz="1800" b="0" dirty="0" smtClean="0">
                          <a:solidFill>
                            <a:schemeClr val="tx2">
                              <a:lumMod val="50000"/>
                            </a:schemeClr>
                          </a:solidFill>
                          <a:latin typeface="Times New Roman" panose="02020603050405020304" pitchFamily="18" charset="0"/>
                          <a:cs typeface="Times New Roman" panose="02020603050405020304" pitchFamily="18" charset="0"/>
                        </a:rPr>
                        <a:t> Á) – PGS. TS </a:t>
                      </a:r>
                      <a:r>
                        <a:rPr lang="en-US" sz="1800" b="0" dirty="0" err="1" smtClean="0">
                          <a:solidFill>
                            <a:schemeClr val="tx2">
                              <a:lumMod val="50000"/>
                            </a:schemeClr>
                          </a:solidFill>
                          <a:latin typeface="Times New Roman" panose="02020603050405020304" pitchFamily="18" charset="0"/>
                          <a:cs typeface="Times New Roman" panose="02020603050405020304" pitchFamily="18" charset="0"/>
                        </a:rPr>
                        <a:t>Phạm</a:t>
                      </a:r>
                      <a:r>
                        <a:rPr lang="en-US" sz="1800" b="0" baseline="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baseline="0" dirty="0" err="1" smtClean="0">
                          <a:solidFill>
                            <a:schemeClr val="tx2">
                              <a:lumMod val="50000"/>
                            </a:schemeClr>
                          </a:solidFill>
                          <a:latin typeface="Times New Roman" panose="02020603050405020304" pitchFamily="18" charset="0"/>
                          <a:cs typeface="Times New Roman" panose="02020603050405020304" pitchFamily="18" charset="0"/>
                        </a:rPr>
                        <a:t>Quang</a:t>
                      </a:r>
                      <a:r>
                        <a:rPr lang="en-US" sz="1800" b="0" baseline="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800" b="0" baseline="0" dirty="0" err="1" smtClean="0">
                          <a:solidFill>
                            <a:schemeClr val="tx2">
                              <a:lumMod val="50000"/>
                            </a:schemeClr>
                          </a:solidFill>
                          <a:latin typeface="Times New Roman" panose="02020603050405020304" pitchFamily="18" charset="0"/>
                          <a:cs typeface="Times New Roman" panose="02020603050405020304" pitchFamily="18" charset="0"/>
                        </a:rPr>
                        <a:t>Hà</a:t>
                      </a:r>
                      <a:endParaRPr lang="en-US" sz="1800" b="0" dirty="0" smtClean="0">
                        <a:solidFill>
                          <a:schemeClr val="tx2">
                            <a:lumMod val="50000"/>
                          </a:schemeClr>
                        </a:solidFill>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Các</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chỉ</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tiêu</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quy</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định</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ở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Việt</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Nam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và</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trên</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thế</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giới</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đang</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áp</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dụng</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cho</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chất</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thải</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chăn</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nuôi</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thải</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ra</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môi</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trường</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hoặc</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dùng</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trong</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nông</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nghiệp</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 TS.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Nguyễn</a:t>
                      </a:r>
                      <a:r>
                        <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Thành</a:t>
                      </a:r>
                      <a:r>
                        <a:rPr kumimoji="0" lang="en-US" sz="18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0" kern="1200" baseline="0" dirty="0" err="1" smtClean="0">
                          <a:solidFill>
                            <a:schemeClr val="dk1"/>
                          </a:solidFill>
                          <a:effectLst/>
                          <a:latin typeface="Times New Roman" panose="02020603050405020304" pitchFamily="18" charset="0"/>
                          <a:ea typeface="+mn-ea"/>
                          <a:cs typeface="Times New Roman" panose="02020603050405020304" pitchFamily="18" charset="0"/>
                        </a:rPr>
                        <a:t>Trung</a:t>
                      </a:r>
                      <a:endParaRPr kumimoji="0" lang="en-US" sz="1800" b="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5/2019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2.4. </a:t>
                      </a:r>
                      <a:r>
                        <a:rPr lang="en-US" sz="1800" dirty="0" err="1" smtClean="0">
                          <a:latin typeface="Times New Roman" pitchFamily="18" charset="0"/>
                          <a:cs typeface="Times New Roman" pitchFamily="18" charset="0"/>
                        </a:rPr>
                        <a:t>Tiếp</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thu</a:t>
                      </a:r>
                      <a:r>
                        <a:rPr lang="en-US" sz="1800" baseline="0" dirty="0" smtClean="0">
                          <a:latin typeface="Times New Roman" pitchFamily="18" charset="0"/>
                          <a:cs typeface="Times New Roman" pitchFamily="18" charset="0"/>
                        </a:rPr>
                        <a:t> ý </a:t>
                      </a:r>
                      <a:r>
                        <a:rPr lang="en-US" sz="1800" baseline="0" dirty="0" err="1" smtClean="0">
                          <a:latin typeface="Times New Roman" pitchFamily="18" charset="0"/>
                          <a:cs typeface="Times New Roman" pitchFamily="18" charset="0"/>
                        </a:rPr>
                        <a:t>kiến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và</a:t>
                      </a:r>
                      <a:r>
                        <a:rPr lang="en-US" sz="1800" baseline="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Biên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soạn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dự</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thảo</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lần</a:t>
                      </a:r>
                      <a:r>
                        <a:rPr lang="en-US" sz="1800" baseline="0" dirty="0" smtClean="0">
                          <a:latin typeface="Times New Roman" pitchFamily="18" charset="0"/>
                          <a:cs typeface="Times New Roman" pitchFamily="18" charset="0"/>
                        </a:rPr>
                        <a:t> 2</a:t>
                      </a:r>
                      <a:endParaRPr lang="vi-VN" sz="1800" dirty="0" smtClean="0">
                        <a:latin typeface="Times New Roman" pitchFamily="18" charset="0"/>
                        <a:cs typeface="Times New Roman"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5/2019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2.5.</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Lấy</a:t>
                      </a:r>
                      <a:r>
                        <a:rPr lang="en-US" sz="1800" baseline="0" dirty="0" smtClean="0">
                          <a:latin typeface="Times New Roman" pitchFamily="18" charset="0"/>
                          <a:cs typeface="Times New Roman" pitchFamily="18" charset="0"/>
                        </a:rPr>
                        <a:t> ý </a:t>
                      </a:r>
                      <a:r>
                        <a:rPr lang="en-US" sz="1800" baseline="0" dirty="0" err="1" smtClean="0">
                          <a:latin typeface="Times New Roman" pitchFamily="18" charset="0"/>
                          <a:cs typeface="Times New Roman" pitchFamily="18" charset="0"/>
                        </a:rPr>
                        <a:t>kiến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chuyên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gia</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và</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các</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bên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liên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quan</a:t>
                      </a:r>
                      <a:endParaRPr lang="vi-VN" sz="18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6/2019</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2.6. </a:t>
                      </a:r>
                      <a:r>
                        <a:rPr lang="en-US" sz="1800" dirty="0" err="1" smtClean="0">
                          <a:latin typeface="Times New Roman" pitchFamily="18" charset="0"/>
                          <a:cs typeface="Times New Roman" pitchFamily="18" charset="0"/>
                        </a:rPr>
                        <a:t>Tiếp</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thu</a:t>
                      </a:r>
                      <a:r>
                        <a:rPr lang="en-US" sz="1800" baseline="0" dirty="0" smtClean="0">
                          <a:latin typeface="Times New Roman" pitchFamily="18" charset="0"/>
                          <a:cs typeface="Times New Roman" pitchFamily="18" charset="0"/>
                        </a:rPr>
                        <a:t> ý </a:t>
                      </a:r>
                      <a:r>
                        <a:rPr lang="en-US" sz="1800" baseline="0" dirty="0" err="1" smtClean="0">
                          <a:latin typeface="Times New Roman" pitchFamily="18" charset="0"/>
                          <a:cs typeface="Times New Roman" pitchFamily="18" charset="0"/>
                        </a:rPr>
                        <a:t>kiến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và</a:t>
                      </a:r>
                      <a:r>
                        <a:rPr lang="en-US" sz="1800" baseline="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Biên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soạn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dự</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thảo</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lần</a:t>
                      </a:r>
                      <a:r>
                        <a:rPr lang="en-US" sz="1800" baseline="0" dirty="0" smtClean="0">
                          <a:latin typeface="Times New Roman" pitchFamily="18" charset="0"/>
                          <a:cs typeface="Times New Roman" pitchFamily="18" charset="0"/>
                        </a:rPr>
                        <a:t> 3</a:t>
                      </a:r>
                      <a:endParaRPr lang="vi-VN" sz="1800" dirty="0" smtClean="0">
                        <a:latin typeface="Times New Roman" pitchFamily="18" charset="0"/>
                        <a:cs typeface="Times New Roman"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6/2019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imes New Roman" pitchFamily="18" charset="0"/>
                          <a:cs typeface="Times New Roman" pitchFamily="18" charset="0"/>
                        </a:rPr>
                        <a:t>3. </a:t>
                      </a:r>
                      <a:r>
                        <a:rPr lang="en-US" sz="1800" b="1" dirty="0" err="1" smtClean="0">
                          <a:latin typeface="Times New Roman" pitchFamily="18" charset="0"/>
                          <a:cs typeface="Times New Roman" pitchFamily="18" charset="0"/>
                        </a:rPr>
                        <a:t>Lấy</a:t>
                      </a:r>
                      <a:r>
                        <a:rPr lang="en-US" sz="1800" b="1" baseline="0" dirty="0" smtClean="0">
                          <a:latin typeface="Times New Roman" pitchFamily="18" charset="0"/>
                          <a:cs typeface="Times New Roman" pitchFamily="18" charset="0"/>
                        </a:rPr>
                        <a:t> ý </a:t>
                      </a:r>
                      <a:r>
                        <a:rPr lang="en-US" sz="1800" b="1" baseline="0" dirty="0" err="1" smtClean="0">
                          <a:latin typeface="Times New Roman" pitchFamily="18" charset="0"/>
                          <a:cs typeface="Times New Roman" pitchFamily="18" charset="0"/>
                        </a:rPr>
                        <a:t>kiến</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rộng</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rãi</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và</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nghiên</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cứu</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tiếp</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thu</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hoàn</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chỉnh</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dự</a:t>
                      </a:r>
                      <a:r>
                        <a:rPr lang="en-US" sz="1800" b="1" baseline="0" dirty="0" smtClean="0">
                          <a:latin typeface="Times New Roman" pitchFamily="18" charset="0"/>
                          <a:cs typeface="Times New Roman" pitchFamily="18" charset="0"/>
                        </a:rPr>
                        <a:t> </a:t>
                      </a:r>
                      <a:r>
                        <a:rPr lang="en-US" sz="1800" b="1" baseline="0" dirty="0" err="1" smtClean="0">
                          <a:latin typeface="Times New Roman" pitchFamily="18" charset="0"/>
                          <a:cs typeface="Times New Roman" pitchFamily="18" charset="0"/>
                        </a:rPr>
                        <a:t>thảo</a:t>
                      </a:r>
                      <a:endParaRPr lang="en-US" sz="1800" b="1"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i="1" baseline="0" dirty="0" smtClean="0">
                          <a:latin typeface="Times New Roman" pitchFamily="18" charset="0"/>
                          <a:cs typeface="Times New Roman" pitchFamily="18" charset="0"/>
                        </a:rPr>
                        <a:t>3.1. </a:t>
                      </a:r>
                      <a:r>
                        <a:rPr lang="en-US" sz="1800" b="1" i="1" baseline="0" dirty="0" err="1" smtClean="0">
                          <a:latin typeface="Times New Roman" pitchFamily="18" charset="0"/>
                          <a:cs typeface="Times New Roman" pitchFamily="18" charset="0"/>
                        </a:rPr>
                        <a:t>Trên</a:t>
                      </a:r>
                      <a:r>
                        <a:rPr lang="en-US" sz="1800" b="1" i="1" baseline="0" dirty="0" smtClean="0">
                          <a:latin typeface="Times New Roman" pitchFamily="18" charset="0"/>
                          <a:cs typeface="Times New Roman" pitchFamily="18" charset="0"/>
                        </a:rPr>
                        <a:t> Website </a:t>
                      </a:r>
                      <a:r>
                        <a:rPr lang="en-US" sz="1800" b="1" i="1" baseline="0" dirty="0" err="1" smtClean="0">
                          <a:latin typeface="Times New Roman" pitchFamily="18" charset="0"/>
                          <a:cs typeface="Times New Roman" pitchFamily="18" charset="0"/>
                        </a:rPr>
                        <a:t>của</a:t>
                      </a:r>
                      <a:r>
                        <a:rPr lang="en-US" sz="1800" b="1" i="1" baseline="0" dirty="0" smtClean="0">
                          <a:latin typeface="Times New Roman" pitchFamily="18" charset="0"/>
                          <a:cs typeface="Times New Roman" pitchFamily="18" charset="0"/>
                        </a:rPr>
                        <a:t> </a:t>
                      </a:r>
                      <a:r>
                        <a:rPr lang="en-US" sz="1800" b="1" i="1" baseline="0" dirty="0" err="1" smtClean="0">
                          <a:latin typeface="Times New Roman" pitchFamily="18" charset="0"/>
                          <a:cs typeface="Times New Roman" pitchFamily="18" charset="0"/>
                        </a:rPr>
                        <a:t>Bộ</a:t>
                      </a:r>
                      <a:r>
                        <a:rPr lang="en-US" sz="1800" b="1" i="1" baseline="0" dirty="0" smtClean="0">
                          <a:latin typeface="Times New Roman" pitchFamily="18" charset="0"/>
                          <a:cs typeface="Times New Roman" pitchFamily="18" charset="0"/>
                        </a:rPr>
                        <a:t> NN&amp;PTNT </a:t>
                      </a:r>
                      <a:r>
                        <a:rPr lang="en-US" sz="1800" b="1" i="1" baseline="0" dirty="0" err="1" smtClean="0">
                          <a:latin typeface="Times New Roman" pitchFamily="18" charset="0"/>
                          <a:cs typeface="Times New Roman" pitchFamily="18" charset="0"/>
                        </a:rPr>
                        <a:t>và</a:t>
                      </a:r>
                      <a:r>
                        <a:rPr lang="en-US" sz="1800" b="1" i="1" baseline="0" dirty="0" smtClean="0">
                          <a:latin typeface="Times New Roman" pitchFamily="18" charset="0"/>
                          <a:cs typeface="Times New Roman" pitchFamily="18" charset="0"/>
                        </a:rPr>
                        <a:t> VPCP</a:t>
                      </a:r>
                      <a:endParaRPr lang="vi-VN" sz="1800" b="1" i="1" dirty="0" smtClean="0">
                        <a:latin typeface="Times New Roman" pitchFamily="18" charset="0"/>
                        <a:cs typeface="Times New Roman"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24/7-24/9/2019</a:t>
                      </a:r>
                    </a:p>
                    <a:p>
                      <a:pPr algn="ctr"/>
                      <a:r>
                        <a:rPr lang="en-US" dirty="0" smtClean="0">
                          <a:solidFill>
                            <a:schemeClr val="tx1"/>
                          </a:solidFill>
                          <a:latin typeface="Times New Roman" panose="02020603050405020304" pitchFamily="18" charset="0"/>
                          <a:cs typeface="Times New Roman" panose="02020603050405020304" pitchFamily="18" charset="0"/>
                        </a:rPr>
                        <a:t>12/8</a:t>
                      </a:r>
                      <a:r>
                        <a:rPr lang="en-US" baseline="0" dirty="0" smtClean="0">
                          <a:solidFill>
                            <a:schemeClr val="tx1"/>
                          </a:solidFill>
                          <a:latin typeface="Times New Roman" panose="02020603050405020304" pitchFamily="18" charset="0"/>
                          <a:cs typeface="Times New Roman" panose="02020603050405020304" pitchFamily="18" charset="0"/>
                        </a:rPr>
                        <a:t>-12/10/2019</a:t>
                      </a:r>
                      <a:endParaRPr lang="en-US" dirty="0">
                        <a:solidFill>
                          <a:schemeClr val="tx1"/>
                        </a:solidFill>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02453868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772400" cy="944562"/>
          </a:xfrm>
        </p:spPr>
        <p:txBody>
          <a:bodyPr>
            <a:noAutofit/>
          </a:bodyPr>
          <a:lstStyle/>
          <a:p>
            <a:r>
              <a:rPr lang="en-US" sz="2800" dirty="0" smtClean="0">
                <a:solidFill>
                  <a:schemeClr val="bg2">
                    <a:lumMod val="10000"/>
                  </a:schemeClr>
                </a:solidFill>
                <a:latin typeface="Times New Roman" pitchFamily="18" charset="0"/>
                <a:cs typeface="Times New Roman" pitchFamily="18" charset="0"/>
              </a:rPr>
              <a:t>C. QUÁ TRÌNH XÂY DỰNG DỰ THẢO</a:t>
            </a:r>
            <a:endParaRPr lang="en-US" sz="2800" b="1" dirty="0">
              <a:solidFill>
                <a:schemeClr val="bg2">
                  <a:lumMod val="10000"/>
                </a:schemeClr>
              </a:solidFill>
              <a:latin typeface="Times New Roman" pitchFamily="18" charset="0"/>
              <a:cs typeface="Times New Roman" pitchFamily="18" charset="0"/>
            </a:endParaRPr>
          </a:p>
        </p:txBody>
      </p:sp>
      <p:pic>
        <p:nvPicPr>
          <p:cNvPr id="8" name="Picture 7" descr="img4349101114.jpg"/>
          <p:cNvPicPr>
            <a:picLocks noChangeAspect="1"/>
          </p:cNvPicPr>
          <p:nvPr/>
        </p:nvPicPr>
        <p:blipFill>
          <a:blip r:embed="rId2"/>
          <a:stretch>
            <a:fillRect/>
          </a:stretch>
        </p:blipFill>
        <p:spPr>
          <a:xfrm>
            <a:off x="76200" y="76200"/>
            <a:ext cx="973755" cy="961125"/>
          </a:xfrm>
          <a:prstGeom prst="rect">
            <a:avLst/>
          </a:prstGeom>
        </p:spPr>
      </p:pic>
      <p:cxnSp>
        <p:nvCxnSpPr>
          <p:cNvPr id="9" name="Straight Connector 8"/>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256180402"/>
              </p:ext>
            </p:extLst>
          </p:nvPr>
        </p:nvGraphicFramePr>
        <p:xfrm>
          <a:off x="381000" y="1219200"/>
          <a:ext cx="8534400" cy="3779520"/>
        </p:xfrm>
        <a:graphic>
          <a:graphicData uri="http://schemas.openxmlformats.org/drawingml/2006/table">
            <a:tbl>
              <a:tblPr firstRow="1" bandRow="1">
                <a:tableStyleId>{5C22544A-7EE6-4342-B048-85BDC9FD1C3A}</a:tableStyleId>
              </a:tblPr>
              <a:tblGrid>
                <a:gridCol w="6781800"/>
                <a:gridCol w="17526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latin typeface="Times New Roman" panose="02020603050405020304" pitchFamily="18" charset="0"/>
                          <a:cs typeface="Times New Roman" panose="02020603050405020304" pitchFamily="18" charset="0"/>
                        </a:rPr>
                        <a:t>Nội</a:t>
                      </a:r>
                      <a:r>
                        <a:rPr lang="en-US" sz="1800" b="1" baseline="0" dirty="0" smtClean="0">
                          <a:solidFill>
                            <a:schemeClr val="tx1"/>
                          </a:solidFill>
                          <a:latin typeface="Times New Roman" panose="02020603050405020304" pitchFamily="18" charset="0"/>
                          <a:cs typeface="Times New Roman" panose="02020603050405020304" pitchFamily="18" charset="0"/>
                        </a:rPr>
                        <a:t> dung </a:t>
                      </a:r>
                      <a:r>
                        <a:rPr lang="en-US" sz="1800" b="1" baseline="0" dirty="0" err="1" smtClean="0">
                          <a:solidFill>
                            <a:schemeClr val="tx1"/>
                          </a:solidFill>
                          <a:latin typeface="Times New Roman" panose="02020603050405020304" pitchFamily="18" charset="0"/>
                          <a:cs typeface="Times New Roman" panose="02020603050405020304" pitchFamily="18" charset="0"/>
                        </a:rPr>
                        <a:t>thực</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hiện</a:t>
                      </a:r>
                      <a:endParaRPr lang="en-US" sz="1800" b="1"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dirty="0" err="1" smtClean="0">
                          <a:solidFill>
                            <a:schemeClr val="tx1"/>
                          </a:solidFill>
                          <a:latin typeface="Times New Roman" panose="02020603050405020304" pitchFamily="18" charset="0"/>
                          <a:cs typeface="Times New Roman" panose="02020603050405020304" pitchFamily="18" charset="0"/>
                        </a:rPr>
                        <a:t>Thời</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gian</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a:spcAft>
                          <a:spcPts val="0"/>
                        </a:spcAft>
                      </a:pPr>
                      <a:r>
                        <a:rPr lang="en-US" sz="1800" b="1" i="1" dirty="0" smtClean="0">
                          <a:solidFill>
                            <a:schemeClr val="tx1"/>
                          </a:solidFill>
                          <a:effectLst/>
                          <a:latin typeface="Times New Roman" panose="02020603050405020304" pitchFamily="18" charset="0"/>
                          <a:cs typeface="Times New Roman" panose="02020603050405020304" pitchFamily="18" charset="0"/>
                        </a:rPr>
                        <a:t>3.2.</a:t>
                      </a:r>
                      <a:r>
                        <a:rPr lang="en-US" sz="1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Tổ</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chức</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Hội</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thảo</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lấy</a:t>
                      </a:r>
                      <a:r>
                        <a:rPr lang="en-US" sz="1800" b="1" i="1" dirty="0" smtClean="0">
                          <a:solidFill>
                            <a:schemeClr val="tx1"/>
                          </a:solidFill>
                          <a:effectLst/>
                          <a:latin typeface="Times New Roman" panose="02020603050405020304" pitchFamily="18" charset="0"/>
                          <a:cs typeface="Times New Roman" panose="02020603050405020304" pitchFamily="18" charset="0"/>
                        </a:rPr>
                        <a:t> ý </a:t>
                      </a:r>
                      <a:r>
                        <a:rPr lang="en-US" sz="1800" b="1" i="1" dirty="0" err="1" smtClean="0">
                          <a:solidFill>
                            <a:schemeClr val="tx1"/>
                          </a:solidFill>
                          <a:effectLst/>
                          <a:latin typeface="Times New Roman" panose="02020603050405020304" pitchFamily="18" charset="0"/>
                          <a:cs typeface="Times New Roman" panose="02020603050405020304" pitchFamily="18" charset="0"/>
                        </a:rPr>
                        <a:t>kiến</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rộng</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rãi</a:t>
                      </a:r>
                      <a:endParaRPr lang="en-US" sz="1800" b="1" i="1" dirty="0" smtClean="0">
                        <a:solidFill>
                          <a:schemeClr val="tx1"/>
                        </a:solidFill>
                        <a:effectLst/>
                        <a:latin typeface="Times New Roman" panose="02020603050405020304" pitchFamily="18" charset="0"/>
                        <a:cs typeface="Times New Roman" panose="02020603050405020304" pitchFamily="18" charset="0"/>
                      </a:endParaRPr>
                    </a:p>
                  </a:txBody>
                  <a:tcPr/>
                </a:tc>
                <a:tc>
                  <a:txBody>
                    <a:bodyPr/>
                    <a:lstStyle/>
                    <a:p>
                      <a:pPr algn="ct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Miền</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Bắc</a:t>
                      </a: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Tại</a:t>
                      </a:r>
                      <a:r>
                        <a:rPr lang="en-US" sz="1800" baseline="0" dirty="0" smtClean="0">
                          <a:latin typeface="Times New Roman" pitchFamily="18" charset="0"/>
                          <a:cs typeface="Times New Roman" pitchFamily="18" charset="0"/>
                        </a:rPr>
                        <a:t> Nam </a:t>
                      </a:r>
                      <a:r>
                        <a:rPr lang="en-US" sz="1800" baseline="0" dirty="0" err="1" smtClean="0">
                          <a:latin typeface="Times New Roman" pitchFamily="18" charset="0"/>
                          <a:cs typeface="Times New Roman" pitchFamily="18" charset="0"/>
                        </a:rPr>
                        <a:t>Định</a:t>
                      </a:r>
                      <a:endParaRPr lang="vi-VN" sz="1800" dirty="0" smtClean="0">
                        <a:latin typeface="Times New Roman" pitchFamily="18" charset="0"/>
                        <a:cs typeface="Times New Roman"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29/10/2019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marL="0" indent="0">
                        <a:buFontTx/>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Miền</a:t>
                      </a:r>
                      <a:r>
                        <a:rPr lang="en-US" baseline="0" dirty="0" smtClean="0">
                          <a:solidFill>
                            <a:schemeClr val="tx1"/>
                          </a:solidFill>
                          <a:latin typeface="Times New Roman" panose="02020603050405020304" pitchFamily="18" charset="0"/>
                          <a:cs typeface="Times New Roman" panose="02020603050405020304" pitchFamily="18" charset="0"/>
                        </a:rPr>
                        <a:t> Nam: TP. </a:t>
                      </a:r>
                      <a:r>
                        <a:rPr lang="en-US" baseline="0" dirty="0" err="1" smtClean="0">
                          <a:solidFill>
                            <a:schemeClr val="tx1"/>
                          </a:solidFill>
                          <a:latin typeface="Times New Roman" panose="02020603050405020304" pitchFamily="18" charset="0"/>
                          <a:cs typeface="Times New Roman" panose="02020603050405020304" pitchFamily="18" charset="0"/>
                        </a:rPr>
                        <a:t>Hồ</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Chí</a:t>
                      </a:r>
                      <a:r>
                        <a:rPr lang="en-US" baseline="0" dirty="0" smtClean="0">
                          <a:solidFill>
                            <a:schemeClr val="tx1"/>
                          </a:solidFill>
                          <a:latin typeface="Times New Roman" panose="02020603050405020304" pitchFamily="18" charset="0"/>
                          <a:cs typeface="Times New Roman" panose="02020603050405020304" pitchFamily="18" charset="0"/>
                        </a:rPr>
                        <a:t> Minh (</a:t>
                      </a:r>
                      <a:r>
                        <a:rPr lang="en-US" baseline="0" dirty="0" err="1" smtClean="0">
                          <a:solidFill>
                            <a:schemeClr val="tx1"/>
                          </a:solidFill>
                          <a:latin typeface="Times New Roman" panose="02020603050405020304" pitchFamily="18" charset="0"/>
                          <a:cs typeface="Times New Roman" panose="02020603050405020304" pitchFamily="18" charset="0"/>
                        </a:rPr>
                        <a:t>dự</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baseline="0" dirty="0" err="1" smtClean="0">
                          <a:solidFill>
                            <a:schemeClr val="tx1"/>
                          </a:solidFill>
                          <a:latin typeface="Times New Roman" panose="02020603050405020304" pitchFamily="18" charset="0"/>
                          <a:cs typeface="Times New Roman" panose="02020603050405020304" pitchFamily="18" charset="0"/>
                        </a:rPr>
                        <a:t>kiến</a:t>
                      </a:r>
                      <a:r>
                        <a:rPr lang="en-US" baseline="0"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11/2019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a:spcAft>
                          <a:spcPts val="0"/>
                        </a:spcAft>
                      </a:pPr>
                      <a:r>
                        <a:rPr lang="en-US" sz="1800" b="1" i="1" dirty="0" smtClean="0">
                          <a:solidFill>
                            <a:schemeClr val="tx1"/>
                          </a:solidFill>
                          <a:effectLst/>
                          <a:latin typeface="Times New Roman" panose="02020603050405020304" pitchFamily="18" charset="0"/>
                          <a:cs typeface="Times New Roman" panose="02020603050405020304" pitchFamily="18" charset="0"/>
                        </a:rPr>
                        <a:t>3.3. </a:t>
                      </a:r>
                      <a:r>
                        <a:rPr lang="en-US" sz="1800" b="1" i="1" dirty="0" err="1" smtClean="0">
                          <a:solidFill>
                            <a:schemeClr val="tx1"/>
                          </a:solidFill>
                          <a:effectLst/>
                          <a:latin typeface="Times New Roman" panose="02020603050405020304" pitchFamily="18" charset="0"/>
                          <a:cs typeface="Times New Roman" panose="02020603050405020304" pitchFamily="18" charset="0"/>
                        </a:rPr>
                        <a:t>Nghiên</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cứu</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tiếp</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thu</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chỉnh</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sửa</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dự</a:t>
                      </a:r>
                      <a:r>
                        <a:rPr lang="en-US" sz="1800" b="1" i="1" dirty="0" smtClean="0">
                          <a:solidFill>
                            <a:schemeClr val="tx1"/>
                          </a:solidFill>
                          <a:effectLst/>
                          <a:latin typeface="Times New Roman" panose="02020603050405020304" pitchFamily="18" charset="0"/>
                          <a:cs typeface="Times New Roman" panose="02020603050405020304" pitchFamily="18" charset="0"/>
                        </a:rPr>
                        <a:t> </a:t>
                      </a:r>
                      <a:r>
                        <a:rPr lang="en-US" sz="1800" b="1" i="1" dirty="0" err="1" smtClean="0">
                          <a:solidFill>
                            <a:schemeClr val="tx1"/>
                          </a:solidFill>
                          <a:effectLst/>
                          <a:latin typeface="Times New Roman" panose="02020603050405020304" pitchFamily="18" charset="0"/>
                          <a:cs typeface="Times New Roman" panose="02020603050405020304" pitchFamily="18" charset="0"/>
                        </a:rPr>
                        <a:t>thảo</a:t>
                      </a:r>
                      <a:endParaRPr lang="en-US" sz="1800" b="1" i="1" dirty="0" smtClean="0">
                        <a:solidFill>
                          <a:schemeClr val="tx1"/>
                        </a:solidFill>
                        <a:effectLst/>
                        <a:latin typeface="Times New Roman" panose="02020603050405020304" pitchFamily="18" charset="0"/>
                        <a:cs typeface="Times New Roman" panose="02020603050405020304" pitchFamily="18" charset="0"/>
                      </a:endParaRPr>
                    </a:p>
                    <a:p>
                      <a:pPr>
                        <a:spcAft>
                          <a:spcPts val="0"/>
                        </a:spcAft>
                      </a:pPr>
                      <a:r>
                        <a:rPr lang="en-US" sz="1800" b="0" dirty="0" smtClean="0">
                          <a:solidFill>
                            <a:srgbClr val="C00000"/>
                          </a:solidFill>
                          <a:effectLst/>
                          <a:latin typeface="Times New Roman" panose="02020603050405020304" pitchFamily="18" charset="0"/>
                          <a:ea typeface="MS Mincho"/>
                          <a:cs typeface="Times New Roman" panose="02020603050405020304" pitchFamily="18" charset="0"/>
                        </a:rPr>
                        <a:t>-</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dirty="0" err="1" smtClean="0">
                          <a:solidFill>
                            <a:srgbClr val="C00000"/>
                          </a:solidFill>
                          <a:effectLst/>
                          <a:latin typeface="Times New Roman" panose="02020603050405020304" pitchFamily="18" charset="0"/>
                          <a:ea typeface="MS Mincho"/>
                          <a:cs typeface="Times New Roman" panose="02020603050405020304" pitchFamily="18" charset="0"/>
                        </a:rPr>
                        <a:t>Cần</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bổ</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sung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kết</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quả</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phân</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tích</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mẫu</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thực</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tế</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30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mẫu</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của</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30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trang</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trại</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lợn</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bò</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thịt</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bò</a:t>
                      </a:r>
                      <a:r>
                        <a:rPr lang="en-US" sz="1800" b="0" baseline="0" dirty="0" smtClean="0">
                          <a:solidFill>
                            <a:srgbClr val="C00000"/>
                          </a:solidFill>
                          <a:effectLst/>
                          <a:latin typeface="Times New Roman" panose="02020603050405020304" pitchFamily="18" charset="0"/>
                          <a:ea typeface="MS Mincho"/>
                          <a:cs typeface="Times New Roman" panose="02020603050405020304" pitchFamily="18" charset="0"/>
                        </a:rPr>
                        <a:t> </a:t>
                      </a:r>
                      <a:r>
                        <a:rPr lang="en-US" sz="1800" b="0" baseline="0" dirty="0" err="1" smtClean="0">
                          <a:solidFill>
                            <a:srgbClr val="C00000"/>
                          </a:solidFill>
                          <a:effectLst/>
                          <a:latin typeface="Times New Roman" panose="02020603050405020304" pitchFamily="18" charset="0"/>
                          <a:ea typeface="MS Mincho"/>
                          <a:cs typeface="Times New Roman" panose="02020603050405020304" pitchFamily="18" charset="0"/>
                        </a:rPr>
                        <a:t>sữa</a:t>
                      </a:r>
                      <a:endParaRPr lang="en-US" sz="1800" b="0" dirty="0" smtClean="0">
                        <a:solidFill>
                          <a:srgbClr val="C00000"/>
                        </a:solidFill>
                        <a:effectLst/>
                        <a:latin typeface="Times New Roman" panose="02020603050405020304" pitchFamily="18" charset="0"/>
                        <a:ea typeface="MS Mincho"/>
                        <a:cs typeface="Times New Roman" panose="02020603050405020304"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11-12/2019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a:spcAft>
                          <a:spcPts val="0"/>
                        </a:spcAft>
                      </a:pPr>
                      <a:r>
                        <a:rPr lang="en-US" sz="1800" b="1" dirty="0" smtClean="0">
                          <a:solidFill>
                            <a:schemeClr val="tx1"/>
                          </a:solidFill>
                          <a:effectLst/>
                          <a:latin typeface="Times New Roman" panose="02020603050405020304" pitchFamily="18" charset="0"/>
                          <a:ea typeface="MS Mincho"/>
                          <a:cs typeface="Times New Roman" panose="02020603050405020304" pitchFamily="18" charset="0"/>
                        </a:rPr>
                        <a:t>4. </a:t>
                      </a:r>
                      <a:r>
                        <a:rPr lang="en-US" sz="1800" b="1" dirty="0" err="1" smtClean="0">
                          <a:solidFill>
                            <a:schemeClr val="tx1"/>
                          </a:solidFill>
                          <a:effectLst/>
                          <a:latin typeface="Times New Roman" panose="02020603050405020304" pitchFamily="18" charset="0"/>
                          <a:ea typeface="MS Mincho"/>
                          <a:cs typeface="Times New Roman" panose="02020603050405020304" pitchFamily="18" charset="0"/>
                        </a:rPr>
                        <a:t>Hoàn</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thiện</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Hồ</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sơ</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dự</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thảo</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trình</a:t>
                      </a:r>
                      <a:r>
                        <a:rPr lang="en-US" sz="1800" b="1" baseline="0" dirty="0" smtClean="0">
                          <a:solidFill>
                            <a:schemeClr val="tx1"/>
                          </a:solidFill>
                          <a:effectLst/>
                          <a:latin typeface="Times New Roman" panose="02020603050405020304" pitchFamily="18" charset="0"/>
                          <a:ea typeface="MS Mincho"/>
                          <a:cs typeface="Times New Roman" panose="02020603050405020304" pitchFamily="18" charset="0"/>
                        </a:rPr>
                        <a:t> </a:t>
                      </a:r>
                      <a:r>
                        <a:rPr lang="en-US" sz="1800" b="1" baseline="0" dirty="0" err="1" smtClean="0">
                          <a:solidFill>
                            <a:schemeClr val="tx1"/>
                          </a:solidFill>
                          <a:effectLst/>
                          <a:latin typeface="Times New Roman" panose="02020603050405020304" pitchFamily="18" charset="0"/>
                          <a:ea typeface="MS Mincho"/>
                          <a:cs typeface="Times New Roman" panose="02020603050405020304" pitchFamily="18" charset="0"/>
                        </a:rPr>
                        <a:t>duyệt</a:t>
                      </a:r>
                      <a:endParaRPr lang="en-US" sz="1800" b="1" dirty="0" smtClean="0">
                        <a:solidFill>
                          <a:schemeClr val="tx1"/>
                        </a:solidFill>
                        <a:effectLst/>
                        <a:latin typeface="Times New Roman" panose="02020603050405020304" pitchFamily="18" charset="0"/>
                        <a:ea typeface="MS Mincho"/>
                        <a:cs typeface="Times New Roman" panose="02020603050405020304" pitchFamily="18" charset="0"/>
                      </a:endParaRPr>
                    </a:p>
                  </a:txBody>
                  <a:tcPr/>
                </a:tc>
                <a:tc>
                  <a: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12/2019</a:t>
                      </a: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a:spcAft>
                          <a:spcPts val="0"/>
                        </a:spcAft>
                      </a:pP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5.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Hoàn</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thiện</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hồ</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sơ</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dự</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thảo</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trình</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Bộ</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Khoa</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học</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Công</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nghệ</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ban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hành</a:t>
                      </a:r>
                      <a:endParaRPr lang="en-US" sz="1800" b="1" dirty="0" smtClean="0">
                        <a:solidFill>
                          <a:schemeClr val="tx1"/>
                        </a:solidFill>
                        <a:effectLst/>
                        <a:latin typeface="Times New Roman" panose="02020603050405020304" pitchFamily="18" charset="0"/>
                        <a:ea typeface="MS Mincho"/>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12/2019</a:t>
                      </a:r>
                    </a:p>
                    <a:p>
                      <a:pPr algn="ctr"/>
                      <a:endParaRPr lang="en-US"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a:spcAft>
                          <a:spcPts val="0"/>
                        </a:spcAft>
                      </a:pP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6. Ban </a:t>
                      </a:r>
                      <a:r>
                        <a:rPr kumimoji="0" lang="en-US" sz="1800" b="1" kern="1200" dirty="0" err="1" smtClean="0">
                          <a:solidFill>
                            <a:schemeClr val="dk1"/>
                          </a:solidFill>
                          <a:effectLst/>
                          <a:latin typeface="Times New Roman" panose="02020603050405020304" pitchFamily="18" charset="0"/>
                          <a:ea typeface="+mn-ea"/>
                          <a:cs typeface="Times New Roman" panose="02020603050405020304" pitchFamily="18" charset="0"/>
                        </a:rPr>
                        <a:t>hành</a:t>
                      </a:r>
                      <a:r>
                        <a:rPr kumimoji="0"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 QCVN</a:t>
                      </a:r>
                      <a:endParaRPr lang="en-US" sz="1800" b="1" dirty="0" smtClean="0">
                        <a:solidFill>
                          <a:schemeClr val="tx1"/>
                        </a:solidFill>
                        <a:effectLst/>
                        <a:latin typeface="Times New Roman" panose="02020603050405020304" pitchFamily="18" charset="0"/>
                        <a:ea typeface="MS Mincho"/>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2/2020</a:t>
                      </a:r>
                    </a:p>
                  </a:txBody>
                  <a:tcPr/>
                </a:tc>
              </a:tr>
            </a:tbl>
          </a:graphicData>
        </a:graphic>
      </p:graphicFrame>
    </p:spTree>
    <p:extLst>
      <p:ext uri="{BB962C8B-B14F-4D97-AF65-F5344CB8AC3E}">
        <p14:creationId xmlns:p14="http://schemas.microsoft.com/office/powerpoint/2010/main" val="69082023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620000" cy="944562"/>
          </a:xfrm>
        </p:spPr>
        <p:txBody>
          <a:bodyPr>
            <a:noAutofit/>
          </a:bodyPr>
          <a:lstStyle/>
          <a:p>
            <a:pPr algn="ctr"/>
            <a:r>
              <a:rPr lang="en-US" sz="2800" dirty="0">
                <a:solidFill>
                  <a:schemeClr val="bg2">
                    <a:lumMod val="10000"/>
                  </a:schemeClr>
                </a:solidFill>
                <a:latin typeface="Times New Roman" pitchFamily="18" charset="0"/>
                <a:cs typeface="Times New Roman" pitchFamily="18" charset="0"/>
              </a:rPr>
              <a:t>D</a:t>
            </a:r>
            <a:r>
              <a:rPr lang="en-US" sz="2800" dirty="0" smtClean="0">
                <a:solidFill>
                  <a:schemeClr val="bg2">
                    <a:lumMod val="10000"/>
                  </a:schemeClr>
                </a:solidFill>
                <a:latin typeface="Times New Roman" pitchFamily="18" charset="0"/>
                <a:cs typeface="Times New Roman" pitchFamily="18" charset="0"/>
              </a:rPr>
              <a:t>. BỐ CỤC VÀ NỘI DUNG DỰ THẢO</a:t>
            </a:r>
            <a:endParaRPr lang="en-US" sz="2800" b="1" dirty="0">
              <a:solidFill>
                <a:schemeClr val="bg2">
                  <a:lumMod val="10000"/>
                </a:schemeClr>
              </a:solidFill>
              <a:latin typeface="Times New Roman" pitchFamily="18" charset="0"/>
              <a:cs typeface="Times New Roman" pitchFamily="18" charset="0"/>
            </a:endParaRPr>
          </a:p>
        </p:txBody>
      </p:sp>
      <p:pic>
        <p:nvPicPr>
          <p:cNvPr id="8" name="Picture 7" descr="img4349101114.jpg"/>
          <p:cNvPicPr>
            <a:picLocks noChangeAspect="1"/>
          </p:cNvPicPr>
          <p:nvPr/>
        </p:nvPicPr>
        <p:blipFill>
          <a:blip r:embed="rId2"/>
          <a:stretch>
            <a:fillRect/>
          </a:stretch>
        </p:blipFill>
        <p:spPr>
          <a:xfrm>
            <a:off x="76200" y="76200"/>
            <a:ext cx="973755" cy="961125"/>
          </a:xfrm>
          <a:prstGeom prst="rect">
            <a:avLst/>
          </a:prstGeom>
        </p:spPr>
      </p:pic>
      <p:cxnSp>
        <p:nvCxnSpPr>
          <p:cNvPr id="9" name="Straight Connector 8"/>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563077" y="3200400"/>
            <a:ext cx="8157414" cy="2862322"/>
          </a:xfrm>
          <a:prstGeom prst="rect">
            <a:avLst/>
          </a:prstGeom>
        </p:spPr>
        <p:txBody>
          <a:bodyPr wrap="square">
            <a:spAutoFit/>
          </a:bodyPr>
          <a:lstStyle/>
          <a:p>
            <a:r>
              <a:rPr lang="en-US" sz="2000" b="1" dirty="0" err="1" smtClean="0">
                <a:solidFill>
                  <a:srgbClr val="FF0000"/>
                </a:solidFill>
                <a:latin typeface="Times New Roman" panose="02020603050405020304" pitchFamily="18" charset="0"/>
                <a:cs typeface="Times New Roman" panose="02020603050405020304" pitchFamily="18" charset="0"/>
              </a:rPr>
              <a:t>Bố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cục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gồm</a:t>
            </a:r>
            <a:r>
              <a:rPr lang="en-US" sz="2000" dirty="0" smtClean="0">
                <a:solidFill>
                  <a:srgbClr val="FF0000"/>
                </a:solidFill>
                <a:latin typeface="Times New Roman" panose="02020603050405020304" pitchFamily="18" charset="0"/>
                <a:cs typeface="Times New Roman" panose="02020603050405020304" pitchFamily="18" charset="0"/>
              </a:rPr>
              <a:t> 04 </a:t>
            </a:r>
            <a:r>
              <a:rPr lang="en-US" sz="2000" dirty="0" err="1" smtClean="0">
                <a:solidFill>
                  <a:srgbClr val="FF0000"/>
                </a:solidFill>
                <a:latin typeface="Times New Roman" panose="02020603050405020304" pitchFamily="18" charset="0"/>
                <a:cs typeface="Times New Roman" panose="02020603050405020304" pitchFamily="18" charset="0"/>
              </a:rPr>
              <a:t>phần</a:t>
            </a:r>
            <a:endParaRPr lang="en-US" sz="2000" dirty="0" smtClean="0">
              <a:solidFill>
                <a:srgbClr val="FF0000"/>
              </a:solidFill>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Phần</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 </a:t>
            </a:r>
            <a:r>
              <a:rPr lang="en-US" sz="2000" b="1" dirty="0" err="1">
                <a:latin typeface="Times New Roman" panose="02020603050405020304" pitchFamily="18" charset="0"/>
                <a:cs typeface="Times New Roman" panose="02020603050405020304" pitchFamily="18" charset="0"/>
              </a:rPr>
              <a:t>Quy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định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chung</a:t>
            </a:r>
            <a:endParaRPr lang="en-US" sz="2000" b="1"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Phạm</a:t>
            </a:r>
            <a:r>
              <a:rPr lang="en-US" sz="2000" dirty="0">
                <a:latin typeface="Times New Roman" panose="02020603050405020304" pitchFamily="18" charset="0"/>
                <a:cs typeface="Times New Roman" panose="02020603050405020304" pitchFamily="18" charset="0"/>
              </a:rPr>
              <a:t> vi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chỉnh</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endParaRPr lang="en-US" sz="2000"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Phần</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II. </a:t>
            </a:r>
            <a:r>
              <a:rPr lang="en-US" sz="2000" b="1" dirty="0" err="1">
                <a:latin typeface="Times New Roman" panose="02020603050405020304" pitchFamily="18" charset="0"/>
                <a:cs typeface="Times New Roman" panose="02020603050405020304" pitchFamily="18" charset="0"/>
              </a:rPr>
              <a:t>Quy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định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về</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kỹ</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thuật</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Phần</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III.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xác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Phần</a:t>
            </a:r>
            <a:r>
              <a:rPr lang="en-US" sz="2000" b="1" dirty="0" smtClean="0">
                <a:latin typeface="Times New Roman" panose="02020603050405020304" pitchFamily="18" charset="0"/>
                <a:cs typeface="Times New Roman" panose="02020603050405020304" pitchFamily="18" charset="0"/>
              </a:rPr>
              <a:t> IV. </a:t>
            </a:r>
            <a:r>
              <a:rPr lang="en-US" sz="2000" b="1" dirty="0" err="1">
                <a:latin typeface="Times New Roman" panose="02020603050405020304" pitchFamily="18" charset="0"/>
                <a:cs typeface="Times New Roman" panose="02020603050405020304" pitchFamily="18" charset="0"/>
              </a:rPr>
              <a:t>Tổ</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chức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thực</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hiện</a:t>
            </a:r>
            <a:endParaRPr lang="en-US" sz="2000" b="1" dirty="0" smtClean="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Tài</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liệu</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tham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khảo</a:t>
            </a:r>
            <a:endParaRPr lang="en-US" sz="2000" b="1" dirty="0" smtClean="0">
              <a:latin typeface="Times New Roman" panose="02020603050405020304" pitchFamily="18" charset="0"/>
              <a:cs typeface="Times New Roman" panose="02020603050405020304" pitchFamily="18" charset="0"/>
            </a:endParaRPr>
          </a:p>
        </p:txBody>
      </p:sp>
      <p:sp>
        <p:nvSpPr>
          <p:cNvPr id="11" name="Content Placeholder 5"/>
          <p:cNvSpPr>
            <a:spLocks noGrp="1"/>
          </p:cNvSpPr>
          <p:nvPr>
            <p:ph idx="1"/>
          </p:nvPr>
        </p:nvSpPr>
        <p:spPr>
          <a:xfrm>
            <a:off x="457200" y="1143001"/>
            <a:ext cx="8229600" cy="2057399"/>
          </a:xfrm>
        </p:spPr>
        <p:txBody>
          <a:bodyPr>
            <a:normAutofit/>
          </a:bodyPr>
          <a:lstStyle/>
          <a:p>
            <a:pPr>
              <a:buNone/>
            </a:pPr>
            <a:r>
              <a:rPr lang="en-US" sz="2200" b="1" dirty="0" err="1" smtClean="0">
                <a:solidFill>
                  <a:srgbClr val="FF0000"/>
                </a:solidFill>
                <a:latin typeface="Times New Roman" pitchFamily="18" charset="0"/>
                <a:cs typeface="Times New Roman" pitchFamily="18" charset="0"/>
              </a:rPr>
              <a:t>Tên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dự</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thảo</a:t>
            </a:r>
            <a:endParaRPr lang="en-US" sz="2200" b="1" dirty="0" smtClean="0">
              <a:solidFill>
                <a:srgbClr val="FF0000"/>
              </a:solidFill>
              <a:latin typeface="Times New Roman" pitchFamily="18" charset="0"/>
              <a:cs typeface="Times New Roman" pitchFamily="18" charset="0"/>
            </a:endParaRPr>
          </a:p>
          <a:p>
            <a:pPr algn="ctr">
              <a:buNone/>
            </a:pPr>
            <a:r>
              <a:rPr lang="vi-VN" sz="2000" b="1" dirty="0" smtClean="0">
                <a:latin typeface="Times New Roman" pitchFamily="18" charset="0"/>
                <a:cs typeface="Times New Roman" pitchFamily="18" charset="0"/>
              </a:rPr>
              <a:t>QUY </a:t>
            </a:r>
            <a:r>
              <a:rPr lang="vi-VN" sz="2000" b="1" dirty="0">
                <a:latin typeface="Times New Roman" pitchFamily="18" charset="0"/>
                <a:cs typeface="Times New Roman" pitchFamily="18" charset="0"/>
              </a:rPr>
              <a:t>CHUẨN KỸ THUẬT QUỐC GIA</a:t>
            </a:r>
          </a:p>
          <a:p>
            <a:pPr algn="ctr">
              <a:buNone/>
            </a:pPr>
            <a:r>
              <a:rPr lang="vi-VN" sz="2000" b="1" dirty="0">
                <a:latin typeface="Times New Roman" pitchFamily="18" charset="0"/>
                <a:cs typeface="Times New Roman" pitchFamily="18" charset="0"/>
              </a:rPr>
              <a:t>VỀ NƯỚC THẢI CHĂN NUÔI DÙNG TRONG TRỒNG TRỌT</a:t>
            </a:r>
          </a:p>
          <a:p>
            <a:pPr algn="ctr">
              <a:buNone/>
            </a:pPr>
            <a:r>
              <a:rPr lang="vi-VN" sz="2000" b="1" dirty="0" smtClean="0">
                <a:latin typeface="Times New Roman" pitchFamily="18" charset="0"/>
                <a:cs typeface="Times New Roman" pitchFamily="18" charset="0"/>
              </a:rPr>
              <a:t>National </a:t>
            </a:r>
            <a:r>
              <a:rPr lang="vi-VN" sz="2000" b="1" dirty="0">
                <a:latin typeface="Times New Roman" pitchFamily="18" charset="0"/>
                <a:cs typeface="Times New Roman" pitchFamily="18" charset="0"/>
              </a:rPr>
              <a:t>technical regulation on the livestock effluent to use </a:t>
            </a:r>
          </a:p>
          <a:p>
            <a:pPr algn="ctr">
              <a:buNone/>
            </a:pPr>
            <a:r>
              <a:rPr lang="vi-VN" sz="2000" b="1" dirty="0">
                <a:latin typeface="Times New Roman" pitchFamily="18" charset="0"/>
                <a:cs typeface="Times New Roman" pitchFamily="18" charset="0"/>
              </a:rPr>
              <a:t>in crop production</a:t>
            </a:r>
          </a:p>
          <a:p>
            <a:pPr marL="109728" indent="0" algn="just">
              <a:buNone/>
            </a:pPr>
            <a:endParaRPr lang="en-US"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143001"/>
            <a:ext cx="8229600" cy="3886200"/>
          </a:xfrm>
        </p:spPr>
        <p:txBody>
          <a:bodyPr>
            <a:normAutofit/>
          </a:bodyPr>
          <a:lstStyle/>
          <a:p>
            <a:pPr>
              <a:buNone/>
            </a:pPr>
            <a:r>
              <a:rPr lang="vi-VN" sz="2200" b="1" dirty="0">
                <a:latin typeface="Times New Roman" pitchFamily="18" charset="0"/>
                <a:cs typeface="Times New Roman" pitchFamily="18" charset="0"/>
              </a:rPr>
              <a:t>1. QUY ĐỊNH CHUNG</a:t>
            </a:r>
          </a:p>
          <a:p>
            <a:pPr>
              <a:buNone/>
            </a:pPr>
            <a:r>
              <a:rPr lang="vi-VN" sz="2200" b="1" dirty="0">
                <a:latin typeface="Times New Roman" pitchFamily="18" charset="0"/>
                <a:cs typeface="Times New Roman" pitchFamily="18" charset="0"/>
              </a:rPr>
              <a:t>1.1. Phạm vi điều chỉnh</a:t>
            </a: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Quy </a:t>
            </a:r>
            <a:r>
              <a:rPr lang="vi-VN" sz="2200" dirty="0">
                <a:latin typeface="Times New Roman" pitchFamily="18" charset="0"/>
                <a:cs typeface="Times New Roman" pitchFamily="18" charset="0"/>
              </a:rPr>
              <a:t>chuẩn này quy định giá trị giới hạn cho phép về các </a:t>
            </a:r>
            <a:r>
              <a:rPr lang="vi-VN" sz="2200" dirty="0">
                <a:solidFill>
                  <a:srgbClr val="C00000"/>
                </a:solidFill>
                <a:latin typeface="Times New Roman" pitchFamily="18" charset="0"/>
                <a:cs typeface="Times New Roman" pitchFamily="18" charset="0"/>
              </a:rPr>
              <a:t>thông số an toàn </a:t>
            </a:r>
            <a:r>
              <a:rPr lang="vi-VN" sz="2200" dirty="0">
                <a:latin typeface="Times New Roman" pitchFamily="18" charset="0"/>
                <a:cs typeface="Times New Roman" pitchFamily="18" charset="0"/>
              </a:rPr>
              <a:t>của nước thải chăn nuôi sử dụng cho cây trồng.</a:t>
            </a: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Nước </a:t>
            </a:r>
            <a:r>
              <a:rPr lang="vi-VN" sz="2200" dirty="0">
                <a:latin typeface="Times New Roman" pitchFamily="18" charset="0"/>
                <a:cs typeface="Times New Roman" pitchFamily="18" charset="0"/>
              </a:rPr>
              <a:t>thải chăn nuôi xả ra nguồn tiếp nhận nước thải </a:t>
            </a:r>
            <a:r>
              <a:rPr lang="vi-VN" sz="2200" dirty="0">
                <a:solidFill>
                  <a:srgbClr val="C00000"/>
                </a:solidFill>
                <a:latin typeface="Times New Roman" pitchFamily="18" charset="0"/>
                <a:cs typeface="Times New Roman" pitchFamily="18" charset="0"/>
              </a:rPr>
              <a:t>sử dụng chung</a:t>
            </a:r>
            <a:r>
              <a:rPr lang="vi-VN" sz="2200" dirty="0">
                <a:latin typeface="Times New Roman" pitchFamily="18" charset="0"/>
                <a:cs typeface="Times New Roman" pitchFamily="18" charset="0"/>
              </a:rPr>
              <a:t> (hệ thống thoát nước đô thị, khu dân cư, khu công nghiệp, cụm công nghiệp; sông, suối, khe, rạch, kênh, mương, hồ, ao, đầm, phá, vùng nước biển ven bờ có mục đích sử dụng xác định) không thuộc phạm vi điều chỉnh của Quy chuẩn này.</a:t>
            </a:r>
          </a:p>
          <a:p>
            <a:pPr>
              <a:buFont typeface="Wingdings" pitchFamily="2" charset="2"/>
              <a:buChar char="Ø"/>
            </a:pPr>
            <a:endParaRPr lang="en-US" sz="2200" dirty="0">
              <a:latin typeface="Times New Roman" pitchFamily="18" charset="0"/>
              <a:cs typeface="Times New Roman" pitchFamily="18" charset="0"/>
            </a:endParaRPr>
          </a:p>
        </p:txBody>
      </p:sp>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143001"/>
            <a:ext cx="8229600" cy="3886200"/>
          </a:xfrm>
        </p:spPr>
        <p:txBody>
          <a:bodyPr>
            <a:normAutofit/>
          </a:bodyPr>
          <a:lstStyle/>
          <a:p>
            <a:pPr>
              <a:buNone/>
            </a:pPr>
            <a:r>
              <a:rPr lang="vi-VN" sz="2200" b="1" dirty="0">
                <a:latin typeface="Times New Roman" pitchFamily="18" charset="0"/>
                <a:cs typeface="Times New Roman" pitchFamily="18" charset="0"/>
              </a:rPr>
              <a:t>1.2. Đối tượng áp dụng</a:t>
            </a: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Quy </a:t>
            </a:r>
            <a:r>
              <a:rPr lang="vi-VN" sz="2200" dirty="0">
                <a:latin typeface="Times New Roman" pitchFamily="18" charset="0"/>
                <a:cs typeface="Times New Roman" pitchFamily="18" charset="0"/>
              </a:rPr>
              <a:t>chuẩn này áp dụng đối với các tổ chức, cá nhân sở hữu các cơ sở chăn nuôi trang trại tại Việt Nam có nước thải chăn nuôi sử dụng cho cây trồng. </a:t>
            </a:r>
          </a:p>
          <a:p>
            <a:pPr>
              <a:buNone/>
            </a:pPr>
            <a:r>
              <a:rPr lang="vi-VN" sz="2200" b="1" dirty="0">
                <a:latin typeface="Times New Roman" pitchFamily="18" charset="0"/>
                <a:cs typeface="Times New Roman" pitchFamily="18" charset="0"/>
              </a:rPr>
              <a:t>1.3. Giải thích từ ngữ</a:t>
            </a: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Nước </a:t>
            </a:r>
            <a:r>
              <a:rPr lang="vi-VN" sz="2200" dirty="0">
                <a:latin typeface="Times New Roman" pitchFamily="18" charset="0"/>
                <a:cs typeface="Times New Roman" pitchFamily="18" charset="0"/>
              </a:rPr>
              <a:t>thải chăn nuôi sử dụng cho cây trồng là nước thải ra từ các hoạt động chăn nuôi đã xử lý đáp ứng quy định tại Quy chuẩn này.</a:t>
            </a:r>
          </a:p>
          <a:p>
            <a:pPr>
              <a:buNone/>
            </a:pPr>
            <a:r>
              <a:rPr lang="vi-VN" sz="2200" b="1" dirty="0">
                <a:latin typeface="Times New Roman" pitchFamily="18" charset="0"/>
                <a:cs typeface="Times New Roman" pitchFamily="18" charset="0"/>
              </a:rPr>
              <a:t>1.4. Tài liệu viện </a:t>
            </a:r>
            <a:r>
              <a:rPr lang="vi-VN" sz="2200" b="1" dirty="0" smtClean="0">
                <a:latin typeface="Times New Roman" pitchFamily="18" charset="0"/>
                <a:cs typeface="Times New Roman" pitchFamily="18" charset="0"/>
              </a:rPr>
              <a:t>dẫn</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28 </a:t>
            </a:r>
            <a:r>
              <a:rPr lang="en-US" sz="2200" dirty="0" err="1" smtClean="0">
                <a:latin typeface="Times New Roman" pitchFamily="18" charset="0"/>
                <a:cs typeface="Times New Roman" pitchFamily="18" charset="0"/>
              </a:rPr>
              <a:t>tiêu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chuẩn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phương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pháp</a:t>
            </a:r>
            <a:r>
              <a:rPr lang="en-US" sz="2200" b="1"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thử</a:t>
            </a:r>
            <a:r>
              <a:rPr lang="en-US" sz="2200" dirty="0" smtClean="0">
                <a:latin typeface="Times New Roman" pitchFamily="18" charset="0"/>
                <a:cs typeface="Times New Roman" pitchFamily="18" charset="0"/>
              </a:rPr>
              <a:t> (15 TCVN, 11 SMEWW, 2 </a:t>
            </a:r>
            <a:r>
              <a:rPr lang="vi-VN" sz="2200" dirty="0" smtClean="0"/>
              <a:t>US EPA</a:t>
            </a:r>
            <a:r>
              <a:rPr lang="en-US" sz="2200" dirty="0" smtClean="0"/>
              <a:t>)</a:t>
            </a:r>
            <a:endParaRPr lang="vi-VN" sz="2200" dirty="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p:txBody>
      </p:sp>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7816833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96863907"/>
              </p:ext>
            </p:extLst>
          </p:nvPr>
        </p:nvGraphicFramePr>
        <p:xfrm>
          <a:off x="228600" y="1905000"/>
          <a:ext cx="8610598" cy="4813141"/>
        </p:xfrm>
        <a:graphic>
          <a:graphicData uri="http://schemas.openxmlformats.org/drawingml/2006/table">
            <a:tbl>
              <a:tblPr firstRow="1" firstCol="1" bandRow="1"/>
              <a:tblGrid>
                <a:gridCol w="304800"/>
                <a:gridCol w="1192696"/>
                <a:gridCol w="1123121"/>
                <a:gridCol w="1025313"/>
                <a:gridCol w="543011"/>
                <a:gridCol w="543011"/>
                <a:gridCol w="775730"/>
                <a:gridCol w="1605418"/>
                <a:gridCol w="748749"/>
                <a:gridCol w="748749"/>
              </a:tblGrid>
              <a:tr h="457200">
                <a:tc>
                  <a:txBody>
                    <a:bodyPr/>
                    <a:lstStyle/>
                    <a:p>
                      <a:pPr marL="0" indent="0" algn="l" rtl="0" eaLnBrk="1" latinLnBrk="0" hangingPunct="1">
                        <a:spcBef>
                          <a:spcPts val="300"/>
                        </a:spcBef>
                        <a:spcAft>
                          <a:spcPts val="0"/>
                        </a:spcAft>
                      </a:pPr>
                      <a:r>
                        <a:rPr kumimoji="0" lang="en-US" sz="1400" kern="1200" dirty="0" err="1" smtClean="0">
                          <a:solidFill>
                            <a:schemeClr val="tx1"/>
                          </a:solidFill>
                          <a:effectLst/>
                          <a:latin typeface="Arial"/>
                          <a:ea typeface="Arial"/>
                          <a:cs typeface="+mn-cs"/>
                        </a:rPr>
                        <a:t>SốTT</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b="1" dirty="0">
                          <a:effectLst/>
                          <a:latin typeface="Arial"/>
                          <a:ea typeface="Arial"/>
                        </a:rPr>
                        <a:t>Thông số</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vi-VN" sz="1400" b="1" dirty="0">
                          <a:effectLst/>
                          <a:latin typeface="Arial"/>
                          <a:ea typeface="Arial"/>
                        </a:rPr>
                        <a:t>Đơn vị</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b="1" kern="1200" dirty="0">
                          <a:solidFill>
                            <a:schemeClr val="tx1"/>
                          </a:solidFill>
                          <a:effectLst/>
                          <a:latin typeface="Arial"/>
                          <a:ea typeface="Arial"/>
                          <a:cs typeface="+mn-cs"/>
                        </a:rPr>
                        <a:t>Giá trị </a:t>
                      </a:r>
                      <a:endParaRPr kumimoji="0" lang="en-US" sz="1400" b="1" kern="1200" dirty="0" smtClean="0">
                        <a:solidFill>
                          <a:schemeClr val="tx1"/>
                        </a:solidFill>
                        <a:effectLst/>
                        <a:latin typeface="Arial"/>
                        <a:ea typeface="Arial"/>
                        <a:cs typeface="+mn-cs"/>
                      </a:endParaRPr>
                    </a:p>
                    <a:p>
                      <a:pPr marL="0" indent="0" algn="ctr" rtl="0" eaLnBrk="1" latinLnBrk="0" hangingPunct="1">
                        <a:spcBef>
                          <a:spcPts val="300"/>
                        </a:spcBef>
                        <a:spcAft>
                          <a:spcPts val="0"/>
                        </a:spcAft>
                      </a:pPr>
                      <a:r>
                        <a:rPr kumimoji="0" lang="vi-VN" sz="1400" b="1" kern="1200" dirty="0" smtClean="0">
                          <a:solidFill>
                            <a:schemeClr val="tx1"/>
                          </a:solidFill>
                          <a:effectLst/>
                          <a:latin typeface="Arial"/>
                          <a:ea typeface="Arial"/>
                          <a:cs typeface="+mn-cs"/>
                        </a:rPr>
                        <a:t>giới </a:t>
                      </a:r>
                      <a:r>
                        <a:rPr kumimoji="0" lang="vi-VN" sz="1400" b="1" kern="1200" dirty="0">
                          <a:solidFill>
                            <a:schemeClr val="tx1"/>
                          </a:solidFill>
                          <a:effectLst/>
                          <a:latin typeface="Arial"/>
                          <a:ea typeface="Arial"/>
                          <a:cs typeface="+mn-cs"/>
                        </a:rPr>
                        <a:t>hạn</a:t>
                      </a:r>
                      <a:endParaRPr kumimoji="0" lang="en-US" sz="1400" b="1" kern="1200" dirty="0">
                        <a:solidFill>
                          <a:schemeClr val="tx1"/>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en-US" sz="1000" b="1" dirty="0">
                          <a:effectLst/>
                          <a:latin typeface="Arial"/>
                          <a:ea typeface="Arial"/>
                        </a:rPr>
                        <a:t>QC62 </a:t>
                      </a:r>
                      <a:r>
                        <a:rPr lang="en-US" sz="1000" b="1" dirty="0" err="1">
                          <a:effectLst/>
                          <a:latin typeface="Arial"/>
                          <a:ea typeface="Arial"/>
                        </a:rPr>
                        <a:t>nước</a:t>
                      </a:r>
                      <a:r>
                        <a:rPr lang="en-US" sz="1000" b="1" dirty="0">
                          <a:effectLst/>
                          <a:latin typeface="Arial"/>
                          <a:ea typeface="Arial"/>
                        </a:rPr>
                        <a:t> </a:t>
                      </a:r>
                      <a:r>
                        <a:rPr lang="en-US" sz="1000" b="1" dirty="0" err="1">
                          <a:effectLst/>
                          <a:latin typeface="Arial"/>
                          <a:ea typeface="Arial"/>
                        </a:rPr>
                        <a:t>thải</a:t>
                      </a:r>
                      <a:r>
                        <a:rPr lang="en-US" sz="1000" b="1" dirty="0">
                          <a:effectLst/>
                          <a:latin typeface="Arial"/>
                          <a:ea typeface="Arial"/>
                        </a:rPr>
                        <a:t> CN (B)</a:t>
                      </a:r>
                      <a:endParaRPr lang="en-US" sz="1000" dirty="0">
                        <a:effectLst/>
                        <a:latin typeface="Times New Roman"/>
                        <a:ea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lang="en-US" sz="1000" b="1" dirty="0">
                          <a:effectLst/>
                          <a:latin typeface="Arial"/>
                          <a:ea typeface="Arial"/>
                        </a:rPr>
                        <a:t>QC08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mặt</a:t>
                      </a:r>
                      <a:r>
                        <a:rPr kumimoji="0" lang="en-US" sz="1000" b="1" kern="1200" dirty="0">
                          <a:solidFill>
                            <a:schemeClr val="tx1"/>
                          </a:solidFill>
                          <a:effectLst/>
                          <a:latin typeface="Arial"/>
                          <a:ea typeface="Arial"/>
                          <a:cs typeface="+mn-cs"/>
                        </a:rPr>
                        <a:t> (B1)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a:solidFill>
                            <a:schemeClr val="tx1"/>
                          </a:solidFill>
                          <a:effectLst/>
                          <a:latin typeface="Arial"/>
                          <a:ea typeface="Arial"/>
                          <a:cs typeface="+mn-cs"/>
                        </a:rPr>
                        <a:t>QC39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tưới</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tiêu</a:t>
                      </a:r>
                      <a:endParaRPr kumimoji="0" lang="en-US" sz="1000" b="1" kern="1200" dirty="0">
                        <a:solidFill>
                          <a:schemeClr val="tx1"/>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a:solidFill>
                            <a:schemeClr val="tx1"/>
                          </a:solidFill>
                          <a:effectLst/>
                          <a:latin typeface="Arial"/>
                          <a:ea typeface="Arial"/>
                          <a:cs typeface="+mn-cs"/>
                        </a:rPr>
                        <a:t>QC01 BYT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ăn</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uống</a:t>
                      </a:r>
                      <a:r>
                        <a:rPr kumimoji="0" lang="en-US" sz="1000" b="1" kern="1200" dirty="0">
                          <a:solidFill>
                            <a:schemeClr val="tx1"/>
                          </a:solidFill>
                          <a:effectLst/>
                          <a:latin typeface="Arial"/>
                          <a:ea typeface="Arial"/>
                          <a:cs typeface="+mn-cs"/>
                        </a:rPr>
                        <a:t>, QCVN6-1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smtClean="0">
                          <a:solidFill>
                            <a:schemeClr val="tx1"/>
                          </a:solidFill>
                          <a:effectLst/>
                          <a:latin typeface="Arial"/>
                          <a:ea typeface="Arial"/>
                          <a:cs typeface="+mn-cs"/>
                        </a:rPr>
                        <a:t>khoáng</a:t>
                      </a:r>
                      <a:r>
                        <a:rPr kumimoji="0" lang="en-US" sz="1000" b="1" kern="1200" baseline="0" dirty="0" smtClean="0">
                          <a:solidFill>
                            <a:schemeClr val="tx1"/>
                          </a:solidFill>
                          <a:effectLst/>
                          <a:latin typeface="Arial"/>
                          <a:ea typeface="Arial"/>
                          <a:cs typeface="+mn-cs"/>
                        </a:rPr>
                        <a:t> </a:t>
                      </a:r>
                      <a:r>
                        <a:rPr kumimoji="0" lang="en-US" sz="1000" b="1" kern="1200" baseline="0" dirty="0" err="1" smtClean="0">
                          <a:solidFill>
                            <a:schemeClr val="tx1"/>
                          </a:solidFill>
                          <a:effectLst/>
                          <a:latin typeface="Arial"/>
                          <a:ea typeface="Arial"/>
                          <a:cs typeface="+mn-cs"/>
                        </a:rPr>
                        <a:t>tự</a:t>
                      </a:r>
                      <a:r>
                        <a:rPr kumimoji="0" lang="en-US" sz="1000" b="1" kern="1200" baseline="0" dirty="0" smtClean="0">
                          <a:solidFill>
                            <a:schemeClr val="tx1"/>
                          </a:solidFill>
                          <a:effectLst/>
                          <a:latin typeface="Arial"/>
                          <a:ea typeface="Arial"/>
                          <a:cs typeface="+mn-cs"/>
                        </a:rPr>
                        <a:t> </a:t>
                      </a:r>
                      <a:r>
                        <a:rPr kumimoji="0" lang="en-US" sz="1000" b="1" kern="1200" baseline="0" dirty="0" err="1" smtClean="0">
                          <a:solidFill>
                            <a:schemeClr val="tx1"/>
                          </a:solidFill>
                          <a:effectLst/>
                          <a:latin typeface="Arial"/>
                          <a:ea typeface="Arial"/>
                          <a:cs typeface="+mn-cs"/>
                        </a:rPr>
                        <a:t>nhiên</a:t>
                      </a:r>
                      <a:r>
                        <a:rPr kumimoji="0" lang="en-US" sz="1000" b="1" kern="1200" baseline="0" dirty="0" smtClean="0">
                          <a:solidFill>
                            <a:schemeClr val="tx1"/>
                          </a:solidFill>
                          <a:effectLst/>
                          <a:latin typeface="Arial"/>
                          <a:ea typeface="Arial"/>
                          <a:cs typeface="+mn-cs"/>
                        </a:rPr>
                        <a:t> &amp; </a:t>
                      </a:r>
                      <a:r>
                        <a:rPr kumimoji="0" lang="en-US" sz="1000" b="1" kern="1200" dirty="0" err="1" smtClean="0">
                          <a:solidFill>
                            <a:schemeClr val="tx1"/>
                          </a:solidFill>
                          <a:effectLst/>
                          <a:latin typeface="Arial"/>
                          <a:ea typeface="Arial"/>
                          <a:cs typeface="+mn-cs"/>
                        </a:rPr>
                        <a:t>đóng</a:t>
                      </a:r>
                      <a:r>
                        <a:rPr kumimoji="0" lang="en-US" sz="1000" b="1" kern="1200" dirty="0" smtClean="0">
                          <a:solidFill>
                            <a:schemeClr val="tx1"/>
                          </a:solidFill>
                          <a:effectLst/>
                          <a:latin typeface="Arial"/>
                          <a:ea typeface="Arial"/>
                          <a:cs typeface="+mn-cs"/>
                        </a:rPr>
                        <a:t> </a:t>
                      </a:r>
                      <a:r>
                        <a:rPr kumimoji="0" lang="en-US" sz="1000" b="1" kern="1200" dirty="0">
                          <a:solidFill>
                            <a:schemeClr val="tx1"/>
                          </a:solidFill>
                          <a:effectLst/>
                          <a:latin typeface="Arial"/>
                          <a:ea typeface="Arial"/>
                          <a:cs typeface="+mn-cs"/>
                        </a:rPr>
                        <a:t>chai</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a:solidFill>
                            <a:schemeClr val="tx1"/>
                          </a:solidFill>
                          <a:effectLst/>
                          <a:latin typeface="Arial"/>
                          <a:ea typeface="Arial"/>
                          <a:cs typeface="+mn-cs"/>
                        </a:rPr>
                        <a:t>Philippine, TQ, </a:t>
                      </a:r>
                      <a:r>
                        <a:rPr kumimoji="0" lang="en-US" sz="1000" b="1" kern="1200" dirty="0" err="1">
                          <a:solidFill>
                            <a:schemeClr val="tx1"/>
                          </a:solidFill>
                          <a:effectLst/>
                          <a:latin typeface="Arial"/>
                          <a:ea typeface="Arial"/>
                          <a:cs typeface="+mn-cs"/>
                        </a:rPr>
                        <a:t>Thái</a:t>
                      </a:r>
                      <a:r>
                        <a:rPr kumimoji="0" lang="en-US" sz="1000" b="1" kern="1200" dirty="0">
                          <a:solidFill>
                            <a:schemeClr val="tx1"/>
                          </a:solidFill>
                          <a:effectLst/>
                          <a:latin typeface="Arial"/>
                          <a:ea typeface="Arial"/>
                          <a:cs typeface="+mn-cs"/>
                        </a:rPr>
                        <a:t> Lan</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err="1">
                          <a:solidFill>
                            <a:schemeClr val="tx1"/>
                          </a:solidFill>
                          <a:effectLst/>
                          <a:latin typeface="Arial"/>
                          <a:ea typeface="Arial"/>
                          <a:cs typeface="+mn-cs"/>
                        </a:rPr>
                        <a:t>Úc</a:t>
                      </a:r>
                      <a:r>
                        <a:rPr kumimoji="0" lang="en-US" sz="1000" b="1" kern="1200" dirty="0">
                          <a:solidFill>
                            <a:schemeClr val="tx1"/>
                          </a:solidFill>
                          <a:effectLst/>
                          <a:latin typeface="Arial"/>
                          <a:ea typeface="Arial"/>
                          <a:cs typeface="+mn-cs"/>
                        </a:rPr>
                        <a:t>, EU, </a:t>
                      </a:r>
                      <a:r>
                        <a:rPr kumimoji="0" lang="en-US" sz="1000" b="1" kern="1200" dirty="0" err="1">
                          <a:solidFill>
                            <a:schemeClr val="tx1"/>
                          </a:solidFill>
                          <a:effectLst/>
                          <a:latin typeface="Arial"/>
                          <a:ea typeface="Arial"/>
                          <a:cs typeface="+mn-cs"/>
                        </a:rPr>
                        <a:t>Mỹ</a:t>
                      </a:r>
                      <a:endParaRPr kumimoji="0" lang="en-US" sz="1000" b="1" kern="1200" dirty="0">
                        <a:solidFill>
                          <a:schemeClr val="tx1"/>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1</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pH</a:t>
                      </a:r>
                      <a:r>
                        <a:rPr lang="vi-VN" sz="1400" baseline="-25000" dirty="0">
                          <a:solidFill>
                            <a:srgbClr val="000000"/>
                          </a:solidFill>
                          <a:effectLst/>
                          <a:latin typeface="Arial"/>
                          <a:ea typeface="Arial"/>
                        </a:rPr>
                        <a:t>H2O</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5,5 và ≤ 9</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5,5-9</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5,5-9</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5,5-9</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6,5-8,5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5,5-9 (Thai)</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5-8,5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2</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Clorua (Cl</a:t>
                      </a:r>
                      <a:r>
                        <a:rPr lang="vi-VN" sz="1400" baseline="30000" dirty="0">
                          <a:solidFill>
                            <a:srgbClr val="000000"/>
                          </a:solidFill>
                          <a:effectLst/>
                          <a:latin typeface="Arial"/>
                          <a:ea typeface="Arial"/>
                        </a:rPr>
                        <a:t>-</a:t>
                      </a:r>
                      <a:r>
                        <a:rPr lang="vi-VN" sz="1400" dirty="0">
                          <a:solidFill>
                            <a:srgbClr val="000000"/>
                          </a:solidFill>
                          <a:effectLst/>
                          <a:latin typeface="Arial"/>
                          <a:ea typeface="Arial"/>
                        </a:rPr>
                        <a:t>)</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600</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350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350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250-300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1.000 (EU, </a:t>
                      </a:r>
                      <a:r>
                        <a:rPr kumimoji="0" lang="en-US" sz="1000" kern="1200" dirty="0" err="1">
                          <a:solidFill>
                            <a:srgbClr val="000000"/>
                          </a:solidFill>
                          <a:effectLst/>
                          <a:latin typeface="Arial"/>
                          <a:ea typeface="Arial"/>
                          <a:cs typeface="+mn-cs"/>
                        </a:rPr>
                        <a:t>giới</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hạn</a:t>
                      </a:r>
                      <a:r>
                        <a:rPr kumimoji="0" lang="en-US" sz="1000" kern="1200" dirty="0">
                          <a:solidFill>
                            <a:srgbClr val="000000"/>
                          </a:solidFill>
                          <a:effectLst/>
                          <a:latin typeface="Arial"/>
                          <a:ea typeface="Arial"/>
                          <a:cs typeface="+mn-cs"/>
                        </a:rPr>
                        <a:t> N, P, SS)</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3</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Asen (As)</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0,05</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a:solidFill>
                            <a:srgbClr val="000000"/>
                          </a:solidFill>
                          <a:effectLst/>
                          <a:latin typeface="Arial"/>
                          <a:ea typeface="Arial"/>
                          <a:cs typeface="+mn-cs"/>
                        </a:rPr>
                        <a:t>0,05</a:t>
                      </a:r>
                      <a:endParaRPr kumimoji="0" lang="en-US" sz="1000" kern="120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78301">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4</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Cadimi (Cd)</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0,01</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0,003</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5</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Crom tổng số (Cr)</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a:t>
                      </a:r>
                      <a:r>
                        <a:rPr kumimoji="0" lang="en-US" sz="1400" kern="1200" dirty="0">
                          <a:solidFill>
                            <a:schemeClr val="tx1"/>
                          </a:solidFill>
                          <a:effectLst/>
                          <a:latin typeface="Arial"/>
                          <a:ea typeface="Arial"/>
                          <a:cs typeface="+mn-cs"/>
                        </a:rPr>
                        <a:t>5</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 </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6</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spcBef>
                          <a:spcPts val="300"/>
                        </a:spcBef>
                        <a:spcAft>
                          <a:spcPts val="0"/>
                        </a:spcAft>
                      </a:pPr>
                      <a:r>
                        <a:rPr lang="vi-VN" sz="1400" dirty="0">
                          <a:solidFill>
                            <a:srgbClr val="000000"/>
                          </a:solidFill>
                          <a:effectLst/>
                          <a:highlight>
                            <a:srgbClr val="FFFF00"/>
                          </a:highlight>
                          <a:latin typeface="Arial"/>
                          <a:ea typeface="Arial"/>
                        </a:rPr>
                        <a:t>Thủy ngân (Hg)</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accent2">
                              <a:lumMod val="50000"/>
                            </a:schemeClr>
                          </a:solidFill>
                          <a:effectLst/>
                          <a:latin typeface="Arial"/>
                          <a:ea typeface="Arial"/>
                          <a:cs typeface="+mn-cs"/>
                        </a:rPr>
                        <a:t>≤ 0,001 </a:t>
                      </a:r>
                      <a:endParaRPr kumimoji="0" lang="en-US" sz="1400" kern="1200" dirty="0">
                        <a:solidFill>
                          <a:schemeClr val="accent2">
                            <a:lumMod val="50000"/>
                          </a:schemeClr>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smtClean="0">
                          <a:solidFill>
                            <a:schemeClr val="accent2">
                              <a:lumMod val="50000"/>
                            </a:schemeClr>
                          </a:solidFill>
                          <a:effectLst/>
                          <a:latin typeface="Arial"/>
                          <a:ea typeface="Arial"/>
                          <a:cs typeface="+mn-cs"/>
                        </a:rPr>
                        <a:t>0,001</a:t>
                      </a:r>
                      <a:r>
                        <a:rPr kumimoji="0" lang="en-US" sz="1000" kern="1200" baseline="0" dirty="0" smtClean="0">
                          <a:solidFill>
                            <a:schemeClr val="accent2">
                              <a:lumMod val="50000"/>
                            </a:schemeClr>
                          </a:solidFill>
                          <a:effectLst/>
                          <a:latin typeface="Arial"/>
                          <a:ea typeface="Arial"/>
                          <a:cs typeface="+mn-cs"/>
                        </a:rPr>
                        <a:t> (</a:t>
                      </a:r>
                      <a:r>
                        <a:rPr kumimoji="0" lang="en-US" sz="1000" kern="1200" baseline="0" dirty="0" err="1" smtClean="0">
                          <a:solidFill>
                            <a:schemeClr val="accent2">
                              <a:lumMod val="50000"/>
                            </a:schemeClr>
                          </a:solidFill>
                          <a:effectLst/>
                          <a:latin typeface="Arial"/>
                          <a:ea typeface="Arial"/>
                          <a:cs typeface="+mn-cs"/>
                        </a:rPr>
                        <a:t>ăn</a:t>
                      </a:r>
                      <a:r>
                        <a:rPr kumimoji="0" lang="en-US" sz="1000" kern="1200" baseline="0" dirty="0" smtClean="0">
                          <a:solidFill>
                            <a:schemeClr val="accent2">
                              <a:lumMod val="50000"/>
                            </a:schemeClr>
                          </a:solidFill>
                          <a:effectLst/>
                          <a:latin typeface="Arial"/>
                          <a:ea typeface="Arial"/>
                          <a:cs typeface="+mn-cs"/>
                        </a:rPr>
                        <a:t> </a:t>
                      </a:r>
                      <a:r>
                        <a:rPr kumimoji="0" lang="en-US" sz="1000" kern="1200" baseline="0" dirty="0" err="1" smtClean="0">
                          <a:solidFill>
                            <a:schemeClr val="accent2">
                              <a:lumMod val="50000"/>
                            </a:schemeClr>
                          </a:solidFill>
                          <a:effectLst/>
                          <a:latin typeface="Arial"/>
                          <a:ea typeface="Arial"/>
                          <a:cs typeface="+mn-cs"/>
                        </a:rPr>
                        <a:t>uống</a:t>
                      </a:r>
                      <a:r>
                        <a:rPr kumimoji="0" lang="en-US" sz="1000" kern="1200" baseline="0" dirty="0" smtClean="0">
                          <a:solidFill>
                            <a:schemeClr val="accent2">
                              <a:lumMod val="50000"/>
                            </a:schemeClr>
                          </a:solidFill>
                          <a:effectLst/>
                          <a:latin typeface="Arial"/>
                          <a:ea typeface="Arial"/>
                          <a:cs typeface="+mn-cs"/>
                        </a:rPr>
                        <a:t>, </a:t>
                      </a:r>
                      <a:endParaRPr kumimoji="0" lang="en-US" sz="1000" kern="1200" dirty="0">
                        <a:solidFill>
                          <a:schemeClr val="accent2">
                            <a:lumMod val="50000"/>
                          </a:schemeClr>
                        </a:solidFill>
                        <a:effectLst/>
                        <a:latin typeface="Arial"/>
                        <a:ea typeface="Arial"/>
                        <a:cs typeface="+mn-cs"/>
                      </a:endParaRPr>
                    </a:p>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a:t>
                      </a:r>
                      <a:r>
                        <a:rPr kumimoji="0" lang="en-US" sz="1000" kern="1200" dirty="0" err="1">
                          <a:solidFill>
                            <a:schemeClr val="accent2">
                              <a:lumMod val="50000"/>
                            </a:schemeClr>
                          </a:solidFill>
                          <a:effectLst/>
                          <a:latin typeface="Arial"/>
                          <a:ea typeface="Arial"/>
                          <a:cs typeface="+mn-cs"/>
                        </a:rPr>
                        <a:t>Nước</a:t>
                      </a:r>
                      <a:r>
                        <a:rPr kumimoji="0" lang="en-US" sz="1000" kern="1200" dirty="0">
                          <a:solidFill>
                            <a:schemeClr val="accent2">
                              <a:lumMod val="50000"/>
                            </a:schemeClr>
                          </a:solidFill>
                          <a:effectLst/>
                          <a:latin typeface="Arial"/>
                          <a:ea typeface="Arial"/>
                          <a:cs typeface="+mn-cs"/>
                        </a:rPr>
                        <a:t> </a:t>
                      </a:r>
                      <a:r>
                        <a:rPr kumimoji="0" lang="en-US" sz="1000" kern="1200" dirty="0" err="1">
                          <a:solidFill>
                            <a:schemeClr val="accent2">
                              <a:lumMod val="50000"/>
                            </a:schemeClr>
                          </a:solidFill>
                          <a:effectLst/>
                          <a:latin typeface="Arial"/>
                          <a:ea typeface="Arial"/>
                          <a:cs typeface="+mn-cs"/>
                        </a:rPr>
                        <a:t>đóng</a:t>
                      </a:r>
                      <a:r>
                        <a:rPr kumimoji="0" lang="en-US" sz="1000" kern="1200" dirty="0">
                          <a:solidFill>
                            <a:schemeClr val="accent2">
                              <a:lumMod val="50000"/>
                            </a:schemeClr>
                          </a:solidFill>
                          <a:effectLst/>
                          <a:latin typeface="Arial"/>
                          <a:ea typeface="Arial"/>
                          <a:cs typeface="+mn-cs"/>
                        </a:rPr>
                        <a:t> chai 0,006) </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chemeClr val="accent2">
                              <a:lumMod val="50000"/>
                            </a:schemeClr>
                          </a:solidFill>
                          <a:effectLst/>
                          <a:latin typeface="Arial"/>
                          <a:ea typeface="Arial"/>
                          <a:cs typeface="+mn-cs"/>
                        </a:rPr>
                        <a:t>Quy khô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0,002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7</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spcBef>
                          <a:spcPts val="300"/>
                        </a:spcBef>
                        <a:spcAft>
                          <a:spcPts val="0"/>
                        </a:spcAft>
                      </a:pPr>
                      <a:r>
                        <a:rPr lang="vi-VN" sz="1400" dirty="0">
                          <a:solidFill>
                            <a:srgbClr val="000000"/>
                          </a:solidFill>
                          <a:effectLst/>
                          <a:highlight>
                            <a:srgbClr val="FFFF00"/>
                          </a:highlight>
                          <a:latin typeface="Arial"/>
                          <a:ea typeface="Arial"/>
                        </a:rPr>
                        <a:t>Đồng (Cu)</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accent2">
                              <a:lumMod val="50000"/>
                            </a:schemeClr>
                          </a:solidFill>
                          <a:effectLst/>
                          <a:latin typeface="Arial"/>
                          <a:ea typeface="Arial"/>
                          <a:cs typeface="+mn-cs"/>
                        </a:rPr>
                        <a:t>≤ 0,5</a:t>
                      </a:r>
                      <a:endParaRPr kumimoji="0" lang="en-US" sz="1400" kern="1200" dirty="0">
                        <a:solidFill>
                          <a:schemeClr val="accent2">
                            <a:lumMod val="50000"/>
                          </a:schemeClr>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chemeClr val="accent2">
                              <a:lumMod val="50000"/>
                            </a:schemeClr>
                          </a:solidFill>
                          <a:effectLst/>
                          <a:latin typeface="Arial"/>
                          <a:ea typeface="Arial"/>
                          <a:cs typeface="+mn-cs"/>
                        </a:rPr>
                        <a:t>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dirty="0">
                          <a:solidFill>
                            <a:schemeClr val="accent2">
                              <a:lumMod val="50000"/>
                            </a:schemeClr>
                          </a:solidFill>
                          <a:effectLst/>
                          <a:latin typeface="Arial"/>
                          <a:ea typeface="Arial"/>
                          <a:cs typeface="+mn-cs"/>
                        </a:rPr>
                        <a:t> </a:t>
                      </a:r>
                      <a:r>
                        <a:rPr kumimoji="0" lang="en-US" sz="1000" kern="1200" dirty="0" smtClean="0">
                          <a:solidFill>
                            <a:schemeClr val="accent2">
                              <a:lumMod val="50000"/>
                            </a:schemeClr>
                          </a:solidFill>
                          <a:effectLst/>
                          <a:latin typeface="Arial"/>
                          <a:ea typeface="Arial"/>
                          <a:cs typeface="+mn-cs"/>
                        </a:rPr>
                        <a:t>-</a:t>
                      </a:r>
                      <a:endParaRPr kumimoji="0" lang="en-US" sz="1000" kern="1200" dirty="0">
                        <a:solidFill>
                          <a:schemeClr val="accent2">
                            <a:lumMod val="50000"/>
                          </a:schemeClr>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8</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Chì (Pb)</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0,05</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Quy khô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dirty="0">
                          <a:solidFill>
                            <a:srgbClr val="000000"/>
                          </a:solidFill>
                          <a:effectLst/>
                          <a:latin typeface="Arial"/>
                          <a:ea typeface="Arial"/>
                          <a:cs typeface="+mn-cs"/>
                        </a:rPr>
                        <a:t> </a:t>
                      </a:r>
                      <a:endParaRPr kumimoji="0" lang="en-US" sz="1000" kern="1200" dirty="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9</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Kẽm (Zn)</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2</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1,5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3</a:t>
                      </a:r>
                    </a:p>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 (QCVN </a:t>
                      </a:r>
                      <a:r>
                        <a:rPr kumimoji="0" lang="en-US" sz="1000" kern="1200" dirty="0" err="1">
                          <a:solidFill>
                            <a:srgbClr val="000000"/>
                          </a:solidFill>
                          <a:effectLst/>
                          <a:latin typeface="Arial"/>
                          <a:ea typeface="Arial"/>
                          <a:cs typeface="+mn-cs"/>
                        </a:rPr>
                        <a:t>mới</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là</a:t>
                      </a:r>
                      <a:r>
                        <a:rPr kumimoji="0" lang="en-US" sz="1000" kern="1200" dirty="0">
                          <a:solidFill>
                            <a:srgbClr val="000000"/>
                          </a:solidFill>
                          <a:effectLst/>
                          <a:latin typeface="Arial"/>
                          <a:ea typeface="Arial"/>
                          <a:cs typeface="+mn-cs"/>
                        </a:rPr>
                        <a:t> 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 </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10</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en-US" sz="1400" dirty="0" err="1">
                          <a:solidFill>
                            <a:srgbClr val="000000"/>
                          </a:solidFill>
                          <a:effectLst/>
                          <a:latin typeface="Arial"/>
                          <a:ea typeface="Arial"/>
                        </a:rPr>
                        <a:t>Tổng</a:t>
                      </a:r>
                      <a:r>
                        <a:rPr lang="en-US" sz="1400" dirty="0">
                          <a:solidFill>
                            <a:srgbClr val="000000"/>
                          </a:solidFill>
                          <a:effectLst/>
                          <a:latin typeface="Arial"/>
                          <a:ea typeface="Arial"/>
                        </a:rPr>
                        <a:t> c</a:t>
                      </a:r>
                      <a:r>
                        <a:rPr lang="vi-VN" sz="1400" dirty="0">
                          <a:solidFill>
                            <a:srgbClr val="000000"/>
                          </a:solidFill>
                          <a:effectLst/>
                          <a:latin typeface="Arial"/>
                          <a:ea typeface="Arial"/>
                        </a:rPr>
                        <a:t>oliform</a:t>
                      </a:r>
                      <a:r>
                        <a:rPr lang="en-US" sz="1400" dirty="0">
                          <a:solidFill>
                            <a:srgbClr val="000000"/>
                          </a:solidFill>
                          <a:effectLst/>
                          <a:latin typeface="Arial"/>
                          <a:ea typeface="Arial"/>
                        </a:rPr>
                        <a:t>s </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MPN</a:t>
                      </a:r>
                      <a:r>
                        <a:rPr kumimoji="0" lang="en-US" sz="1400" kern="1200" dirty="0">
                          <a:solidFill>
                            <a:schemeClr val="tx1"/>
                          </a:solidFill>
                          <a:effectLst/>
                          <a:latin typeface="Arial"/>
                          <a:ea typeface="Arial"/>
                          <a:cs typeface="+mn-cs"/>
                        </a:rPr>
                        <a:t>/100 mL</a:t>
                      </a:r>
                      <a:r>
                        <a:rPr kumimoji="0" lang="vi-VN" sz="1400" kern="1200" dirty="0">
                          <a:solidFill>
                            <a:schemeClr val="tx1"/>
                          </a:solidFill>
                          <a:effectLst/>
                          <a:latin typeface="Arial"/>
                          <a:ea typeface="Arial"/>
                          <a:cs typeface="+mn-cs"/>
                        </a:rPr>
                        <a:t> hoặc </a:t>
                      </a:r>
                      <a:endParaRPr kumimoji="0" lang="en-US" sz="1400" kern="1200" dirty="0" smtClean="0">
                        <a:solidFill>
                          <a:schemeClr val="tx1"/>
                        </a:solidFill>
                        <a:effectLst/>
                        <a:latin typeface="Arial"/>
                        <a:ea typeface="Arial"/>
                        <a:cs typeface="+mn-cs"/>
                      </a:endParaRPr>
                    </a:p>
                    <a:p>
                      <a:pPr marL="0" indent="0" algn="ctr" rtl="0" eaLnBrk="1" latinLnBrk="0" hangingPunct="1">
                        <a:spcBef>
                          <a:spcPts val="300"/>
                        </a:spcBef>
                        <a:spcAft>
                          <a:spcPts val="0"/>
                        </a:spcAft>
                      </a:pPr>
                      <a:r>
                        <a:rPr kumimoji="0" lang="vi-VN" sz="1400" kern="1200" dirty="0" smtClean="0">
                          <a:solidFill>
                            <a:schemeClr val="tx1"/>
                          </a:solidFill>
                          <a:effectLst/>
                          <a:latin typeface="Arial"/>
                          <a:ea typeface="Arial"/>
                          <a:cs typeface="+mn-cs"/>
                        </a:rPr>
                        <a:t>CFU/100 </a:t>
                      </a:r>
                      <a:r>
                        <a:rPr kumimoji="0" lang="vi-VN" sz="1400" kern="1200" dirty="0">
                          <a:solidFill>
                            <a:schemeClr val="tx1"/>
                          </a:solidFill>
                          <a:effectLst/>
                          <a:latin typeface="Arial"/>
                          <a:ea typeface="Arial"/>
                          <a:cs typeface="+mn-cs"/>
                        </a:rPr>
                        <a:t>m</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7.500</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5.000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a:solidFill>
                            <a:srgbClr val="000000"/>
                          </a:solidFill>
                          <a:effectLst/>
                          <a:latin typeface="Arial"/>
                          <a:ea typeface="Arial"/>
                          <a:cs typeface="+mn-cs"/>
                        </a:rPr>
                        <a:t>7.500</a:t>
                      </a:r>
                      <a:endParaRPr kumimoji="0" lang="en-US" sz="1000" kern="120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smtClean="0">
                          <a:solidFill>
                            <a:srgbClr val="000000"/>
                          </a:solidFill>
                          <a:effectLst/>
                          <a:latin typeface="Arial"/>
                          <a:ea typeface="Arial"/>
                          <a:cs typeface="+mn-cs"/>
                        </a:rPr>
                        <a:t>-</a:t>
                      </a:r>
                      <a:r>
                        <a:rPr kumimoji="0" lang="vi-VN" sz="1000" kern="1200" dirty="0">
                          <a:solidFill>
                            <a:srgbClr val="000000"/>
                          </a:solidFill>
                          <a:effectLst/>
                          <a:latin typeface="Arial"/>
                          <a:ea typeface="Arial"/>
                          <a:cs typeface="+mn-cs"/>
                        </a:rPr>
                        <a:t> </a:t>
                      </a:r>
                      <a:endParaRPr kumimoji="0" lang="en-US" sz="1000" kern="1200" dirty="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11</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Salmonella </a:t>
                      </a:r>
                      <a:r>
                        <a:rPr lang="vi-VN" sz="1400" dirty="0">
                          <a:solidFill>
                            <a:srgbClr val="984806"/>
                          </a:solidFill>
                          <a:effectLst/>
                          <a:highlight>
                            <a:srgbClr val="FFFF00"/>
                          </a:highlight>
                          <a:latin typeface="Arial"/>
                          <a:ea typeface="Arial"/>
                        </a:rPr>
                        <a:t>spp</a:t>
                      </a:r>
                      <a:r>
                        <a:rPr lang="vi-VN" sz="1400" dirty="0">
                          <a:effectLst/>
                          <a:latin typeface="Arial"/>
                          <a:ea typeface="Arial"/>
                        </a:rPr>
                        <a:t> </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CFU/50 mL</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KPH </a:t>
                      </a:r>
                      <a:r>
                        <a:rPr kumimoji="0" lang="vi-VN" sz="1400" kern="1200" dirty="0" smtClean="0">
                          <a:solidFill>
                            <a:schemeClr val="tx1"/>
                          </a:solidFill>
                          <a:effectLst/>
                          <a:latin typeface="Arial"/>
                          <a:ea typeface="Arial"/>
                          <a:cs typeface="+mn-cs"/>
                        </a:rPr>
                        <a:t>hoặc </a:t>
                      </a:r>
                      <a:r>
                        <a:rPr kumimoji="0" lang="vi-VN" sz="1400" kern="1200" dirty="0">
                          <a:solidFill>
                            <a:schemeClr val="tx1"/>
                          </a:solidFill>
                          <a:effectLst/>
                          <a:latin typeface="Arial"/>
                          <a:ea typeface="Arial"/>
                          <a:cs typeface="+mn-cs"/>
                        </a:rPr>
                        <a:t>âm tính</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không xuất hiện ở 25 g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dirty="0">
                          <a:solidFill>
                            <a:srgbClr val="000000"/>
                          </a:solidFill>
                          <a:effectLst/>
                          <a:latin typeface="Arial"/>
                          <a:ea typeface="Arial"/>
                          <a:cs typeface="+mn-cs"/>
                        </a:rPr>
                        <a:t> </a:t>
                      </a:r>
                      <a:r>
                        <a:rPr kumimoji="0" lang="en-US" sz="1000" kern="1200" dirty="0" smtClean="0">
                          <a:solidFill>
                            <a:srgbClr val="000000"/>
                          </a:solidFill>
                          <a:effectLst/>
                          <a:latin typeface="Arial"/>
                          <a:ea typeface="Arial"/>
                          <a:cs typeface="+mn-cs"/>
                        </a:rPr>
                        <a:t>-</a:t>
                      </a:r>
                      <a:endParaRPr kumimoji="0" lang="en-US" sz="1000" kern="1200" dirty="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
        <p:nvSpPr>
          <p:cNvPr id="11" name="Content Placeholder 5"/>
          <p:cNvSpPr>
            <a:spLocks noGrp="1"/>
          </p:cNvSpPr>
          <p:nvPr>
            <p:ph idx="1"/>
          </p:nvPr>
        </p:nvSpPr>
        <p:spPr>
          <a:xfrm>
            <a:off x="304800" y="914400"/>
            <a:ext cx="8688598" cy="1143000"/>
          </a:xfrm>
        </p:spPr>
        <p:txBody>
          <a:bodyPr>
            <a:normAutofit/>
          </a:bodyPr>
          <a:lstStyle/>
          <a:p>
            <a:pPr>
              <a:buNone/>
            </a:pPr>
            <a:r>
              <a:rPr lang="vi-VN" sz="2000" b="1" dirty="0">
                <a:latin typeface="Times New Roman" pitchFamily="18" charset="0"/>
                <a:cs typeface="Times New Roman" pitchFamily="18" charset="0"/>
              </a:rPr>
              <a:t>2. QUY ĐỊNH KỸ THUẬT</a:t>
            </a:r>
          </a:p>
          <a:p>
            <a:pPr marL="182563" indent="-73025">
              <a:buNone/>
            </a:pPr>
            <a:r>
              <a:rPr lang="vi-VN" sz="2000" dirty="0">
                <a:latin typeface="Times New Roman" pitchFamily="18" charset="0"/>
                <a:cs typeface="Times New Roman" pitchFamily="18" charset="0"/>
              </a:rPr>
              <a:t>Giá trị giới hạn về các thông số an toàn của nước thải chăn nuôi sử dụng </a:t>
            </a:r>
            <a:r>
              <a:rPr lang="vi-VN" sz="2000" dirty="0"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cây </a:t>
            </a:r>
            <a:r>
              <a:rPr lang="vi-VN" sz="2000" dirty="0">
                <a:latin typeface="Times New Roman" pitchFamily="18" charset="0"/>
                <a:cs typeface="Times New Roman" pitchFamily="18" charset="0"/>
              </a:rPr>
              <a:t>trồng được quy định tại Bảng 1.</a:t>
            </a:r>
          </a:p>
        </p:txBody>
      </p:sp>
      <p:sp>
        <p:nvSpPr>
          <p:cNvPr id="12" name="Rectangle 11"/>
          <p:cNvSpPr/>
          <p:nvPr/>
        </p:nvSpPr>
        <p:spPr>
          <a:xfrm>
            <a:off x="3901440" y="1764792"/>
            <a:ext cx="5013960" cy="5105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965812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74021448"/>
              </p:ext>
            </p:extLst>
          </p:nvPr>
        </p:nvGraphicFramePr>
        <p:xfrm>
          <a:off x="228600" y="1905000"/>
          <a:ext cx="8610598" cy="4813141"/>
        </p:xfrm>
        <a:graphic>
          <a:graphicData uri="http://schemas.openxmlformats.org/drawingml/2006/table">
            <a:tbl>
              <a:tblPr firstRow="1" firstCol="1" bandRow="1"/>
              <a:tblGrid>
                <a:gridCol w="304800"/>
                <a:gridCol w="1192696"/>
                <a:gridCol w="1123121"/>
                <a:gridCol w="1025313"/>
                <a:gridCol w="543011"/>
                <a:gridCol w="543011"/>
                <a:gridCol w="775730"/>
                <a:gridCol w="1605418"/>
                <a:gridCol w="748749"/>
                <a:gridCol w="748749"/>
              </a:tblGrid>
              <a:tr h="457200">
                <a:tc>
                  <a:txBody>
                    <a:bodyPr/>
                    <a:lstStyle/>
                    <a:p>
                      <a:pPr marL="0" indent="0" algn="l" rtl="0" eaLnBrk="1" latinLnBrk="0" hangingPunct="1">
                        <a:spcBef>
                          <a:spcPts val="300"/>
                        </a:spcBef>
                        <a:spcAft>
                          <a:spcPts val="0"/>
                        </a:spcAft>
                      </a:pPr>
                      <a:r>
                        <a:rPr kumimoji="0" lang="en-US" sz="1400" kern="1200" dirty="0" err="1" smtClean="0">
                          <a:solidFill>
                            <a:schemeClr val="tx1"/>
                          </a:solidFill>
                          <a:effectLst/>
                          <a:latin typeface="Arial"/>
                          <a:ea typeface="Arial"/>
                          <a:cs typeface="+mn-cs"/>
                        </a:rPr>
                        <a:t>SốTT</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b="1" dirty="0">
                          <a:effectLst/>
                          <a:latin typeface="Arial"/>
                          <a:ea typeface="Arial"/>
                        </a:rPr>
                        <a:t>Thông số</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vi-VN" sz="1400" b="1" dirty="0">
                          <a:effectLst/>
                          <a:latin typeface="Arial"/>
                          <a:ea typeface="Arial"/>
                        </a:rPr>
                        <a:t>Đơn vị</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b="1" kern="1200" dirty="0">
                          <a:solidFill>
                            <a:schemeClr val="tx1"/>
                          </a:solidFill>
                          <a:effectLst/>
                          <a:latin typeface="Arial"/>
                          <a:ea typeface="Arial"/>
                          <a:cs typeface="+mn-cs"/>
                        </a:rPr>
                        <a:t>Giá trị </a:t>
                      </a:r>
                      <a:endParaRPr kumimoji="0" lang="en-US" sz="1400" b="1" kern="1200" dirty="0" smtClean="0">
                        <a:solidFill>
                          <a:schemeClr val="tx1"/>
                        </a:solidFill>
                        <a:effectLst/>
                        <a:latin typeface="Arial"/>
                        <a:ea typeface="Arial"/>
                        <a:cs typeface="+mn-cs"/>
                      </a:endParaRPr>
                    </a:p>
                    <a:p>
                      <a:pPr marL="0" indent="0" algn="ctr" rtl="0" eaLnBrk="1" latinLnBrk="0" hangingPunct="1">
                        <a:spcBef>
                          <a:spcPts val="300"/>
                        </a:spcBef>
                        <a:spcAft>
                          <a:spcPts val="0"/>
                        </a:spcAft>
                      </a:pPr>
                      <a:r>
                        <a:rPr kumimoji="0" lang="vi-VN" sz="1400" b="1" kern="1200" dirty="0" smtClean="0">
                          <a:solidFill>
                            <a:schemeClr val="tx1"/>
                          </a:solidFill>
                          <a:effectLst/>
                          <a:latin typeface="Arial"/>
                          <a:ea typeface="Arial"/>
                          <a:cs typeface="+mn-cs"/>
                        </a:rPr>
                        <a:t>giới </a:t>
                      </a:r>
                      <a:r>
                        <a:rPr kumimoji="0" lang="vi-VN" sz="1400" b="1" kern="1200" dirty="0">
                          <a:solidFill>
                            <a:schemeClr val="tx1"/>
                          </a:solidFill>
                          <a:effectLst/>
                          <a:latin typeface="Arial"/>
                          <a:ea typeface="Arial"/>
                          <a:cs typeface="+mn-cs"/>
                        </a:rPr>
                        <a:t>hạn</a:t>
                      </a:r>
                      <a:endParaRPr kumimoji="0" lang="en-US" sz="1400" b="1" kern="1200" dirty="0">
                        <a:solidFill>
                          <a:schemeClr val="tx1"/>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en-US" sz="1000" b="1" dirty="0">
                          <a:effectLst/>
                          <a:latin typeface="Arial"/>
                          <a:ea typeface="Arial"/>
                        </a:rPr>
                        <a:t>QC62 </a:t>
                      </a:r>
                      <a:r>
                        <a:rPr lang="en-US" sz="1000" b="1" dirty="0" err="1">
                          <a:effectLst/>
                          <a:latin typeface="Arial"/>
                          <a:ea typeface="Arial"/>
                        </a:rPr>
                        <a:t>nước</a:t>
                      </a:r>
                      <a:r>
                        <a:rPr lang="en-US" sz="1000" b="1" dirty="0">
                          <a:effectLst/>
                          <a:latin typeface="Arial"/>
                          <a:ea typeface="Arial"/>
                        </a:rPr>
                        <a:t> </a:t>
                      </a:r>
                      <a:r>
                        <a:rPr lang="en-US" sz="1000" b="1" dirty="0" err="1">
                          <a:effectLst/>
                          <a:latin typeface="Arial"/>
                          <a:ea typeface="Arial"/>
                        </a:rPr>
                        <a:t>thải</a:t>
                      </a:r>
                      <a:r>
                        <a:rPr lang="en-US" sz="1000" b="1" dirty="0">
                          <a:effectLst/>
                          <a:latin typeface="Arial"/>
                          <a:ea typeface="Arial"/>
                        </a:rPr>
                        <a:t> CN (B)</a:t>
                      </a:r>
                      <a:endParaRPr lang="en-US" sz="1000" dirty="0">
                        <a:effectLst/>
                        <a:latin typeface="Times New Roman"/>
                        <a:ea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lang="en-US" sz="1000" b="1" dirty="0">
                          <a:effectLst/>
                          <a:latin typeface="Arial"/>
                          <a:ea typeface="Arial"/>
                        </a:rPr>
                        <a:t>QC08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mặt</a:t>
                      </a:r>
                      <a:r>
                        <a:rPr kumimoji="0" lang="en-US" sz="1000" b="1" kern="1200" dirty="0">
                          <a:solidFill>
                            <a:schemeClr val="tx1"/>
                          </a:solidFill>
                          <a:effectLst/>
                          <a:latin typeface="Arial"/>
                          <a:ea typeface="Arial"/>
                          <a:cs typeface="+mn-cs"/>
                        </a:rPr>
                        <a:t> (B1)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a:solidFill>
                            <a:schemeClr val="tx1"/>
                          </a:solidFill>
                          <a:effectLst/>
                          <a:latin typeface="Arial"/>
                          <a:ea typeface="Arial"/>
                          <a:cs typeface="+mn-cs"/>
                        </a:rPr>
                        <a:t>QC39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tưới</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tiêu</a:t>
                      </a:r>
                      <a:endParaRPr kumimoji="0" lang="en-US" sz="1000" b="1" kern="1200" dirty="0">
                        <a:solidFill>
                          <a:schemeClr val="tx1"/>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a:solidFill>
                            <a:schemeClr val="tx1"/>
                          </a:solidFill>
                          <a:effectLst/>
                          <a:latin typeface="Arial"/>
                          <a:ea typeface="Arial"/>
                          <a:cs typeface="+mn-cs"/>
                        </a:rPr>
                        <a:t>QC01 BYT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ăn</a:t>
                      </a:r>
                      <a:r>
                        <a:rPr kumimoji="0" lang="en-US" sz="1000" b="1" kern="1200" dirty="0">
                          <a:solidFill>
                            <a:schemeClr val="tx1"/>
                          </a:solidFill>
                          <a:effectLst/>
                          <a:latin typeface="Arial"/>
                          <a:ea typeface="Arial"/>
                          <a:cs typeface="+mn-cs"/>
                        </a:rPr>
                        <a:t> </a:t>
                      </a:r>
                      <a:r>
                        <a:rPr kumimoji="0" lang="en-US" sz="1000" b="1" kern="1200" dirty="0" err="1">
                          <a:solidFill>
                            <a:schemeClr val="tx1"/>
                          </a:solidFill>
                          <a:effectLst/>
                          <a:latin typeface="Arial"/>
                          <a:ea typeface="Arial"/>
                          <a:cs typeface="+mn-cs"/>
                        </a:rPr>
                        <a:t>uống</a:t>
                      </a:r>
                      <a:r>
                        <a:rPr kumimoji="0" lang="en-US" sz="1000" b="1" kern="1200" dirty="0">
                          <a:solidFill>
                            <a:schemeClr val="tx1"/>
                          </a:solidFill>
                          <a:effectLst/>
                          <a:latin typeface="Arial"/>
                          <a:ea typeface="Arial"/>
                          <a:cs typeface="+mn-cs"/>
                        </a:rPr>
                        <a:t>, QCVN6-1 </a:t>
                      </a:r>
                      <a:r>
                        <a:rPr kumimoji="0" lang="en-US" sz="1000" b="1" kern="1200" dirty="0" err="1">
                          <a:solidFill>
                            <a:schemeClr val="tx1"/>
                          </a:solidFill>
                          <a:effectLst/>
                          <a:latin typeface="Arial"/>
                          <a:ea typeface="Arial"/>
                          <a:cs typeface="+mn-cs"/>
                        </a:rPr>
                        <a:t>nước</a:t>
                      </a:r>
                      <a:r>
                        <a:rPr kumimoji="0" lang="en-US" sz="1000" b="1" kern="1200" dirty="0">
                          <a:solidFill>
                            <a:schemeClr val="tx1"/>
                          </a:solidFill>
                          <a:effectLst/>
                          <a:latin typeface="Arial"/>
                          <a:ea typeface="Arial"/>
                          <a:cs typeface="+mn-cs"/>
                        </a:rPr>
                        <a:t> </a:t>
                      </a:r>
                      <a:r>
                        <a:rPr kumimoji="0" lang="en-US" sz="1000" b="1" kern="1200" dirty="0" err="1" smtClean="0">
                          <a:solidFill>
                            <a:schemeClr val="tx1"/>
                          </a:solidFill>
                          <a:effectLst/>
                          <a:latin typeface="Arial"/>
                          <a:ea typeface="Arial"/>
                          <a:cs typeface="+mn-cs"/>
                        </a:rPr>
                        <a:t>khoáng</a:t>
                      </a:r>
                      <a:r>
                        <a:rPr kumimoji="0" lang="en-US" sz="1000" b="1" kern="1200" baseline="0" dirty="0" smtClean="0">
                          <a:solidFill>
                            <a:schemeClr val="tx1"/>
                          </a:solidFill>
                          <a:effectLst/>
                          <a:latin typeface="Arial"/>
                          <a:ea typeface="Arial"/>
                          <a:cs typeface="+mn-cs"/>
                        </a:rPr>
                        <a:t> </a:t>
                      </a:r>
                      <a:r>
                        <a:rPr kumimoji="0" lang="en-US" sz="1000" b="1" kern="1200" baseline="0" dirty="0" err="1" smtClean="0">
                          <a:solidFill>
                            <a:schemeClr val="tx1"/>
                          </a:solidFill>
                          <a:effectLst/>
                          <a:latin typeface="Arial"/>
                          <a:ea typeface="Arial"/>
                          <a:cs typeface="+mn-cs"/>
                        </a:rPr>
                        <a:t>tự</a:t>
                      </a:r>
                      <a:r>
                        <a:rPr kumimoji="0" lang="en-US" sz="1000" b="1" kern="1200" baseline="0" dirty="0" smtClean="0">
                          <a:solidFill>
                            <a:schemeClr val="tx1"/>
                          </a:solidFill>
                          <a:effectLst/>
                          <a:latin typeface="Arial"/>
                          <a:ea typeface="Arial"/>
                          <a:cs typeface="+mn-cs"/>
                        </a:rPr>
                        <a:t> </a:t>
                      </a:r>
                      <a:r>
                        <a:rPr kumimoji="0" lang="en-US" sz="1000" b="1" kern="1200" baseline="0" dirty="0" err="1" smtClean="0">
                          <a:solidFill>
                            <a:schemeClr val="tx1"/>
                          </a:solidFill>
                          <a:effectLst/>
                          <a:latin typeface="Arial"/>
                          <a:ea typeface="Arial"/>
                          <a:cs typeface="+mn-cs"/>
                        </a:rPr>
                        <a:t>nhiên</a:t>
                      </a:r>
                      <a:r>
                        <a:rPr kumimoji="0" lang="en-US" sz="1000" b="1" kern="1200" baseline="0" dirty="0" smtClean="0">
                          <a:solidFill>
                            <a:schemeClr val="tx1"/>
                          </a:solidFill>
                          <a:effectLst/>
                          <a:latin typeface="Arial"/>
                          <a:ea typeface="Arial"/>
                          <a:cs typeface="+mn-cs"/>
                        </a:rPr>
                        <a:t> &amp; </a:t>
                      </a:r>
                      <a:r>
                        <a:rPr kumimoji="0" lang="en-US" sz="1000" b="1" kern="1200" dirty="0" err="1" smtClean="0">
                          <a:solidFill>
                            <a:schemeClr val="tx1"/>
                          </a:solidFill>
                          <a:effectLst/>
                          <a:latin typeface="Arial"/>
                          <a:ea typeface="Arial"/>
                          <a:cs typeface="+mn-cs"/>
                        </a:rPr>
                        <a:t>đóng</a:t>
                      </a:r>
                      <a:r>
                        <a:rPr kumimoji="0" lang="en-US" sz="1000" b="1" kern="1200" dirty="0" smtClean="0">
                          <a:solidFill>
                            <a:schemeClr val="tx1"/>
                          </a:solidFill>
                          <a:effectLst/>
                          <a:latin typeface="Arial"/>
                          <a:ea typeface="Arial"/>
                          <a:cs typeface="+mn-cs"/>
                        </a:rPr>
                        <a:t> </a:t>
                      </a:r>
                      <a:r>
                        <a:rPr kumimoji="0" lang="en-US" sz="1000" b="1" kern="1200" dirty="0">
                          <a:solidFill>
                            <a:schemeClr val="tx1"/>
                          </a:solidFill>
                          <a:effectLst/>
                          <a:latin typeface="Arial"/>
                          <a:ea typeface="Arial"/>
                          <a:cs typeface="+mn-cs"/>
                        </a:rPr>
                        <a:t>chai</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a:solidFill>
                            <a:schemeClr val="tx1"/>
                          </a:solidFill>
                          <a:effectLst/>
                          <a:latin typeface="Arial"/>
                          <a:ea typeface="Arial"/>
                          <a:cs typeface="+mn-cs"/>
                        </a:rPr>
                        <a:t>Philippine, TQ, </a:t>
                      </a:r>
                      <a:r>
                        <a:rPr kumimoji="0" lang="en-US" sz="1000" b="1" kern="1200" dirty="0" err="1">
                          <a:solidFill>
                            <a:schemeClr val="tx1"/>
                          </a:solidFill>
                          <a:effectLst/>
                          <a:latin typeface="Arial"/>
                          <a:ea typeface="Arial"/>
                          <a:cs typeface="+mn-cs"/>
                        </a:rPr>
                        <a:t>Thái</a:t>
                      </a:r>
                      <a:r>
                        <a:rPr kumimoji="0" lang="en-US" sz="1000" b="1" kern="1200" dirty="0">
                          <a:solidFill>
                            <a:schemeClr val="tx1"/>
                          </a:solidFill>
                          <a:effectLst/>
                          <a:latin typeface="Arial"/>
                          <a:ea typeface="Arial"/>
                          <a:cs typeface="+mn-cs"/>
                        </a:rPr>
                        <a:t> Lan</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b="1" kern="1200" dirty="0" err="1">
                          <a:solidFill>
                            <a:schemeClr val="tx1"/>
                          </a:solidFill>
                          <a:effectLst/>
                          <a:latin typeface="Arial"/>
                          <a:ea typeface="Arial"/>
                          <a:cs typeface="+mn-cs"/>
                        </a:rPr>
                        <a:t>Úc</a:t>
                      </a:r>
                      <a:r>
                        <a:rPr kumimoji="0" lang="en-US" sz="1000" b="1" kern="1200" dirty="0">
                          <a:solidFill>
                            <a:schemeClr val="tx1"/>
                          </a:solidFill>
                          <a:effectLst/>
                          <a:latin typeface="Arial"/>
                          <a:ea typeface="Arial"/>
                          <a:cs typeface="+mn-cs"/>
                        </a:rPr>
                        <a:t>, EU, </a:t>
                      </a:r>
                      <a:r>
                        <a:rPr kumimoji="0" lang="en-US" sz="1000" b="1" kern="1200" dirty="0" err="1">
                          <a:solidFill>
                            <a:schemeClr val="tx1"/>
                          </a:solidFill>
                          <a:effectLst/>
                          <a:latin typeface="Arial"/>
                          <a:ea typeface="Arial"/>
                          <a:cs typeface="+mn-cs"/>
                        </a:rPr>
                        <a:t>Mỹ</a:t>
                      </a:r>
                      <a:endParaRPr kumimoji="0" lang="en-US" sz="1000" b="1" kern="1200" dirty="0">
                        <a:solidFill>
                          <a:schemeClr val="tx1"/>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1</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pH</a:t>
                      </a:r>
                      <a:r>
                        <a:rPr lang="vi-VN" sz="1400" baseline="-25000" dirty="0">
                          <a:solidFill>
                            <a:srgbClr val="000000"/>
                          </a:solidFill>
                          <a:effectLst/>
                          <a:latin typeface="Arial"/>
                          <a:ea typeface="Arial"/>
                        </a:rPr>
                        <a:t>H2O</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5,5 và ≤ 9</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5,5-9</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5,5-9</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5,5-9</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6,5-8,5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5,5-9 (Thai)</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5-8,5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2</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Clorua (Cl</a:t>
                      </a:r>
                      <a:r>
                        <a:rPr lang="vi-VN" sz="1400" baseline="30000" dirty="0">
                          <a:solidFill>
                            <a:srgbClr val="000000"/>
                          </a:solidFill>
                          <a:effectLst/>
                          <a:latin typeface="Arial"/>
                          <a:ea typeface="Arial"/>
                        </a:rPr>
                        <a:t>-</a:t>
                      </a:r>
                      <a:r>
                        <a:rPr lang="vi-VN" sz="1400" dirty="0">
                          <a:solidFill>
                            <a:srgbClr val="000000"/>
                          </a:solidFill>
                          <a:effectLst/>
                          <a:latin typeface="Arial"/>
                          <a:ea typeface="Arial"/>
                        </a:rPr>
                        <a:t>)</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600</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350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350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250-300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1.000 (EU, </a:t>
                      </a:r>
                      <a:r>
                        <a:rPr kumimoji="0" lang="en-US" sz="1000" kern="1200" dirty="0" err="1">
                          <a:solidFill>
                            <a:srgbClr val="000000"/>
                          </a:solidFill>
                          <a:effectLst/>
                          <a:latin typeface="Arial"/>
                          <a:ea typeface="Arial"/>
                          <a:cs typeface="+mn-cs"/>
                        </a:rPr>
                        <a:t>giới</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hạn</a:t>
                      </a:r>
                      <a:r>
                        <a:rPr kumimoji="0" lang="en-US" sz="1000" kern="1200" dirty="0">
                          <a:solidFill>
                            <a:srgbClr val="000000"/>
                          </a:solidFill>
                          <a:effectLst/>
                          <a:latin typeface="Arial"/>
                          <a:ea typeface="Arial"/>
                          <a:cs typeface="+mn-cs"/>
                        </a:rPr>
                        <a:t> N, P, SS)</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3</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Asen (As)</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0,05</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a:solidFill>
                            <a:srgbClr val="000000"/>
                          </a:solidFill>
                          <a:effectLst/>
                          <a:latin typeface="Arial"/>
                          <a:ea typeface="Arial"/>
                          <a:cs typeface="+mn-cs"/>
                        </a:rPr>
                        <a:t>0,05</a:t>
                      </a:r>
                      <a:endParaRPr kumimoji="0" lang="en-US" sz="1000" kern="120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78301">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4</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Cadimi (Cd)</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0,01</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0,003</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5</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Crom tổng số (Cr)</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a:t>
                      </a:r>
                      <a:r>
                        <a:rPr kumimoji="0" lang="en-US" sz="1400" kern="1200" dirty="0">
                          <a:solidFill>
                            <a:schemeClr val="tx1"/>
                          </a:solidFill>
                          <a:effectLst/>
                          <a:latin typeface="Arial"/>
                          <a:ea typeface="Arial"/>
                          <a:cs typeface="+mn-cs"/>
                        </a:rPr>
                        <a:t>5</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 </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6</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spcBef>
                          <a:spcPts val="300"/>
                        </a:spcBef>
                        <a:spcAft>
                          <a:spcPts val="0"/>
                        </a:spcAft>
                      </a:pPr>
                      <a:r>
                        <a:rPr lang="vi-VN" sz="1400" dirty="0">
                          <a:solidFill>
                            <a:srgbClr val="000000"/>
                          </a:solidFill>
                          <a:effectLst/>
                          <a:highlight>
                            <a:srgbClr val="FFFF00"/>
                          </a:highlight>
                          <a:latin typeface="Arial"/>
                          <a:ea typeface="Arial"/>
                        </a:rPr>
                        <a:t>Thủy ngân (Hg)</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accent2">
                              <a:lumMod val="50000"/>
                            </a:schemeClr>
                          </a:solidFill>
                          <a:effectLst/>
                          <a:latin typeface="Arial"/>
                          <a:ea typeface="Arial"/>
                          <a:cs typeface="+mn-cs"/>
                        </a:rPr>
                        <a:t>≤ 0,001 </a:t>
                      </a:r>
                      <a:endParaRPr kumimoji="0" lang="en-US" sz="1400" kern="1200" dirty="0">
                        <a:solidFill>
                          <a:schemeClr val="accent2">
                            <a:lumMod val="50000"/>
                          </a:schemeClr>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smtClean="0">
                          <a:solidFill>
                            <a:schemeClr val="accent2">
                              <a:lumMod val="50000"/>
                            </a:schemeClr>
                          </a:solidFill>
                          <a:effectLst/>
                          <a:latin typeface="Arial"/>
                          <a:ea typeface="Arial"/>
                          <a:cs typeface="+mn-cs"/>
                        </a:rPr>
                        <a:t>0,001</a:t>
                      </a:r>
                      <a:r>
                        <a:rPr kumimoji="0" lang="en-US" sz="1000" kern="1200" baseline="0" dirty="0" smtClean="0">
                          <a:solidFill>
                            <a:schemeClr val="accent2">
                              <a:lumMod val="50000"/>
                            </a:schemeClr>
                          </a:solidFill>
                          <a:effectLst/>
                          <a:latin typeface="Arial"/>
                          <a:ea typeface="Arial"/>
                          <a:cs typeface="+mn-cs"/>
                        </a:rPr>
                        <a:t> (</a:t>
                      </a:r>
                      <a:r>
                        <a:rPr kumimoji="0" lang="en-US" sz="1000" kern="1200" baseline="0" dirty="0" err="1" smtClean="0">
                          <a:solidFill>
                            <a:schemeClr val="accent2">
                              <a:lumMod val="50000"/>
                            </a:schemeClr>
                          </a:solidFill>
                          <a:effectLst/>
                          <a:latin typeface="Arial"/>
                          <a:ea typeface="Arial"/>
                          <a:cs typeface="+mn-cs"/>
                        </a:rPr>
                        <a:t>ăn</a:t>
                      </a:r>
                      <a:r>
                        <a:rPr kumimoji="0" lang="en-US" sz="1000" kern="1200" baseline="0" dirty="0" smtClean="0">
                          <a:solidFill>
                            <a:schemeClr val="accent2">
                              <a:lumMod val="50000"/>
                            </a:schemeClr>
                          </a:solidFill>
                          <a:effectLst/>
                          <a:latin typeface="Arial"/>
                          <a:ea typeface="Arial"/>
                          <a:cs typeface="+mn-cs"/>
                        </a:rPr>
                        <a:t> </a:t>
                      </a:r>
                      <a:r>
                        <a:rPr kumimoji="0" lang="en-US" sz="1000" kern="1200" baseline="0" dirty="0" err="1" smtClean="0">
                          <a:solidFill>
                            <a:schemeClr val="accent2">
                              <a:lumMod val="50000"/>
                            </a:schemeClr>
                          </a:solidFill>
                          <a:effectLst/>
                          <a:latin typeface="Arial"/>
                          <a:ea typeface="Arial"/>
                          <a:cs typeface="+mn-cs"/>
                        </a:rPr>
                        <a:t>uống</a:t>
                      </a:r>
                      <a:r>
                        <a:rPr kumimoji="0" lang="en-US" sz="1000" kern="1200" baseline="0" dirty="0" smtClean="0">
                          <a:solidFill>
                            <a:schemeClr val="accent2">
                              <a:lumMod val="50000"/>
                            </a:schemeClr>
                          </a:solidFill>
                          <a:effectLst/>
                          <a:latin typeface="Arial"/>
                          <a:ea typeface="Arial"/>
                          <a:cs typeface="+mn-cs"/>
                        </a:rPr>
                        <a:t>, </a:t>
                      </a:r>
                      <a:endParaRPr kumimoji="0" lang="en-US" sz="1000" kern="1200" dirty="0">
                        <a:solidFill>
                          <a:schemeClr val="accent2">
                            <a:lumMod val="50000"/>
                          </a:schemeClr>
                        </a:solidFill>
                        <a:effectLst/>
                        <a:latin typeface="Arial"/>
                        <a:ea typeface="Arial"/>
                        <a:cs typeface="+mn-cs"/>
                      </a:endParaRPr>
                    </a:p>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a:t>
                      </a:r>
                      <a:r>
                        <a:rPr kumimoji="0" lang="en-US" sz="1000" kern="1200" dirty="0" err="1">
                          <a:solidFill>
                            <a:schemeClr val="accent2">
                              <a:lumMod val="50000"/>
                            </a:schemeClr>
                          </a:solidFill>
                          <a:effectLst/>
                          <a:latin typeface="Arial"/>
                          <a:ea typeface="Arial"/>
                          <a:cs typeface="+mn-cs"/>
                        </a:rPr>
                        <a:t>Nước</a:t>
                      </a:r>
                      <a:r>
                        <a:rPr kumimoji="0" lang="en-US" sz="1000" kern="1200" dirty="0">
                          <a:solidFill>
                            <a:schemeClr val="accent2">
                              <a:lumMod val="50000"/>
                            </a:schemeClr>
                          </a:solidFill>
                          <a:effectLst/>
                          <a:latin typeface="Arial"/>
                          <a:ea typeface="Arial"/>
                          <a:cs typeface="+mn-cs"/>
                        </a:rPr>
                        <a:t> </a:t>
                      </a:r>
                      <a:r>
                        <a:rPr kumimoji="0" lang="en-US" sz="1000" kern="1200" dirty="0" err="1">
                          <a:solidFill>
                            <a:schemeClr val="accent2">
                              <a:lumMod val="50000"/>
                            </a:schemeClr>
                          </a:solidFill>
                          <a:effectLst/>
                          <a:latin typeface="Arial"/>
                          <a:ea typeface="Arial"/>
                          <a:cs typeface="+mn-cs"/>
                        </a:rPr>
                        <a:t>đóng</a:t>
                      </a:r>
                      <a:r>
                        <a:rPr kumimoji="0" lang="en-US" sz="1000" kern="1200" dirty="0">
                          <a:solidFill>
                            <a:schemeClr val="accent2">
                              <a:lumMod val="50000"/>
                            </a:schemeClr>
                          </a:solidFill>
                          <a:effectLst/>
                          <a:latin typeface="Arial"/>
                          <a:ea typeface="Arial"/>
                          <a:cs typeface="+mn-cs"/>
                        </a:rPr>
                        <a:t> chai 0,006) </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chemeClr val="accent2">
                              <a:lumMod val="50000"/>
                            </a:schemeClr>
                          </a:solidFill>
                          <a:effectLst/>
                          <a:latin typeface="Arial"/>
                          <a:ea typeface="Arial"/>
                          <a:cs typeface="+mn-cs"/>
                        </a:rPr>
                        <a:t>Quy khô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0,002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7</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spcBef>
                          <a:spcPts val="300"/>
                        </a:spcBef>
                        <a:spcAft>
                          <a:spcPts val="0"/>
                        </a:spcAft>
                      </a:pPr>
                      <a:r>
                        <a:rPr lang="vi-VN" sz="1400" dirty="0">
                          <a:solidFill>
                            <a:srgbClr val="000000"/>
                          </a:solidFill>
                          <a:effectLst/>
                          <a:highlight>
                            <a:srgbClr val="FFFF00"/>
                          </a:highlight>
                          <a:latin typeface="Arial"/>
                          <a:ea typeface="Arial"/>
                        </a:rPr>
                        <a:t>Đồng (Cu)</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vi-VN" sz="1400" kern="1200" dirty="0">
                          <a:solidFill>
                            <a:schemeClr val="accent2">
                              <a:lumMod val="50000"/>
                            </a:schemeClr>
                          </a:solidFill>
                          <a:effectLst/>
                          <a:latin typeface="Arial"/>
                          <a:ea typeface="Arial"/>
                          <a:cs typeface="+mn-cs"/>
                        </a:rPr>
                        <a:t>≤ 0,5</a:t>
                      </a:r>
                      <a:endParaRPr kumimoji="0" lang="en-US" sz="1400" kern="1200" dirty="0">
                        <a:solidFill>
                          <a:schemeClr val="accent2">
                            <a:lumMod val="50000"/>
                          </a:schemeClr>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chemeClr val="accent2">
                              <a:lumMod val="50000"/>
                            </a:schemeClr>
                          </a:solidFill>
                          <a:effectLst/>
                          <a:latin typeface="Arial"/>
                          <a:ea typeface="Arial"/>
                          <a:cs typeface="+mn-cs"/>
                        </a:rPr>
                        <a:t>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dirty="0">
                          <a:solidFill>
                            <a:schemeClr val="accent2">
                              <a:lumMod val="50000"/>
                            </a:schemeClr>
                          </a:solidFill>
                          <a:effectLst/>
                          <a:latin typeface="Arial"/>
                          <a:ea typeface="Arial"/>
                          <a:cs typeface="+mn-cs"/>
                        </a:rPr>
                        <a:t> </a:t>
                      </a:r>
                      <a:r>
                        <a:rPr kumimoji="0" lang="en-US" sz="1000" kern="1200" dirty="0" smtClean="0">
                          <a:solidFill>
                            <a:schemeClr val="accent2">
                              <a:lumMod val="50000"/>
                            </a:schemeClr>
                          </a:solidFill>
                          <a:effectLst/>
                          <a:latin typeface="Arial"/>
                          <a:ea typeface="Arial"/>
                          <a:cs typeface="+mn-cs"/>
                        </a:rPr>
                        <a:t>-</a:t>
                      </a:r>
                      <a:endParaRPr kumimoji="0" lang="en-US" sz="1000" kern="1200" dirty="0">
                        <a:solidFill>
                          <a:schemeClr val="accent2">
                            <a:lumMod val="50000"/>
                          </a:schemeClr>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chemeClr val="accent2">
                              <a:lumMod val="50000"/>
                            </a:schemeClr>
                          </a:solidFill>
                          <a:effectLst/>
                          <a:latin typeface="Arial"/>
                          <a:ea typeface="Arial"/>
                          <a:cs typeface="+mn-cs"/>
                        </a:rPr>
                        <a:t>0,2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8</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Chì (Pb)</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0,05</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0,05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0,01</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Quy khô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dirty="0">
                          <a:solidFill>
                            <a:srgbClr val="000000"/>
                          </a:solidFill>
                          <a:effectLst/>
                          <a:latin typeface="Arial"/>
                          <a:ea typeface="Arial"/>
                          <a:cs typeface="+mn-cs"/>
                        </a:rPr>
                        <a:t> </a:t>
                      </a:r>
                      <a:endParaRPr kumimoji="0" lang="en-US" sz="1000" kern="1200" dirty="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9</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solidFill>
                            <a:srgbClr val="000000"/>
                          </a:solidFill>
                          <a:effectLst/>
                          <a:latin typeface="Arial"/>
                          <a:ea typeface="Arial"/>
                        </a:rPr>
                        <a:t>Kẽm (Zn)</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mg/</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2</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1,5</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3</a:t>
                      </a:r>
                    </a:p>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 (QCVN </a:t>
                      </a:r>
                      <a:r>
                        <a:rPr kumimoji="0" lang="en-US" sz="1000" kern="1200" dirty="0" err="1">
                          <a:solidFill>
                            <a:srgbClr val="000000"/>
                          </a:solidFill>
                          <a:effectLst/>
                          <a:latin typeface="Arial"/>
                          <a:ea typeface="Arial"/>
                          <a:cs typeface="+mn-cs"/>
                        </a:rPr>
                        <a:t>mới</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là</a:t>
                      </a:r>
                      <a:r>
                        <a:rPr kumimoji="0" lang="en-US" sz="1000" kern="1200" dirty="0">
                          <a:solidFill>
                            <a:srgbClr val="000000"/>
                          </a:solidFill>
                          <a:effectLst/>
                          <a:latin typeface="Arial"/>
                          <a:ea typeface="Arial"/>
                          <a:cs typeface="+mn-cs"/>
                        </a:rPr>
                        <a:t> 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 </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2</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10</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en-US" sz="1400" dirty="0" err="1" smtClean="0">
                          <a:solidFill>
                            <a:srgbClr val="000000"/>
                          </a:solidFill>
                          <a:effectLst/>
                          <a:latin typeface="Arial"/>
                          <a:ea typeface="Arial"/>
                        </a:rPr>
                        <a:t>Tổng</a:t>
                      </a:r>
                      <a:r>
                        <a:rPr lang="en-US" sz="1400" dirty="0" smtClean="0">
                          <a:solidFill>
                            <a:srgbClr val="000000"/>
                          </a:solidFill>
                          <a:effectLst/>
                          <a:latin typeface="Arial"/>
                          <a:ea typeface="Arial"/>
                        </a:rPr>
                        <a:t> c</a:t>
                      </a:r>
                      <a:r>
                        <a:rPr lang="vi-VN" sz="1400" dirty="0">
                          <a:solidFill>
                            <a:srgbClr val="000000"/>
                          </a:solidFill>
                          <a:effectLst/>
                          <a:latin typeface="Arial"/>
                          <a:ea typeface="Arial"/>
                        </a:rPr>
                        <a:t>oliform</a:t>
                      </a:r>
                      <a:r>
                        <a:rPr lang="en-US" sz="1400" dirty="0">
                          <a:solidFill>
                            <a:srgbClr val="000000"/>
                          </a:solidFill>
                          <a:effectLst/>
                          <a:latin typeface="Arial"/>
                          <a:ea typeface="Arial"/>
                        </a:rPr>
                        <a:t>s </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MPN</a:t>
                      </a:r>
                      <a:r>
                        <a:rPr kumimoji="0" lang="en-US" sz="1400" kern="1200" dirty="0">
                          <a:solidFill>
                            <a:schemeClr val="tx1"/>
                          </a:solidFill>
                          <a:effectLst/>
                          <a:latin typeface="Arial"/>
                          <a:ea typeface="Arial"/>
                          <a:cs typeface="+mn-cs"/>
                        </a:rPr>
                        <a:t>/100 mL</a:t>
                      </a:r>
                      <a:r>
                        <a:rPr kumimoji="0" lang="vi-VN" sz="1400" kern="1200" dirty="0">
                          <a:solidFill>
                            <a:schemeClr val="tx1"/>
                          </a:solidFill>
                          <a:effectLst/>
                          <a:latin typeface="Arial"/>
                          <a:ea typeface="Arial"/>
                          <a:cs typeface="+mn-cs"/>
                        </a:rPr>
                        <a:t> hoặc </a:t>
                      </a:r>
                      <a:endParaRPr kumimoji="0" lang="en-US" sz="1400" kern="1200" dirty="0" smtClean="0">
                        <a:solidFill>
                          <a:schemeClr val="tx1"/>
                        </a:solidFill>
                        <a:effectLst/>
                        <a:latin typeface="Arial"/>
                        <a:ea typeface="Arial"/>
                        <a:cs typeface="+mn-cs"/>
                      </a:endParaRPr>
                    </a:p>
                    <a:p>
                      <a:pPr marL="0" indent="0" algn="ctr" rtl="0" eaLnBrk="1" latinLnBrk="0" hangingPunct="1">
                        <a:spcBef>
                          <a:spcPts val="300"/>
                        </a:spcBef>
                        <a:spcAft>
                          <a:spcPts val="0"/>
                        </a:spcAft>
                      </a:pPr>
                      <a:r>
                        <a:rPr kumimoji="0" lang="vi-VN" sz="1400" kern="1200" dirty="0" smtClean="0">
                          <a:solidFill>
                            <a:schemeClr val="tx1"/>
                          </a:solidFill>
                          <a:effectLst/>
                          <a:latin typeface="Arial"/>
                          <a:ea typeface="Arial"/>
                          <a:cs typeface="+mn-cs"/>
                        </a:rPr>
                        <a:t>CFU/100 </a:t>
                      </a:r>
                      <a:r>
                        <a:rPr kumimoji="0" lang="vi-VN" sz="1400" kern="1200" dirty="0">
                          <a:solidFill>
                            <a:schemeClr val="tx1"/>
                          </a:solidFill>
                          <a:effectLst/>
                          <a:latin typeface="Arial"/>
                          <a:ea typeface="Arial"/>
                          <a:cs typeface="+mn-cs"/>
                        </a:rPr>
                        <a:t>m</a:t>
                      </a:r>
                      <a:r>
                        <a:rPr kumimoji="0" lang="en-US" sz="1400" kern="1200" dirty="0">
                          <a:solidFill>
                            <a:schemeClr val="tx1"/>
                          </a:solidFill>
                          <a:effectLst/>
                          <a:latin typeface="Arial"/>
                          <a:ea typeface="Arial"/>
                          <a:cs typeface="+mn-cs"/>
                        </a:rPr>
                        <a:t>L</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 7.500</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5.000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a:solidFill>
                            <a:srgbClr val="000000"/>
                          </a:solidFill>
                          <a:effectLst/>
                          <a:latin typeface="Arial"/>
                          <a:ea typeface="Arial"/>
                          <a:cs typeface="+mn-cs"/>
                        </a:rPr>
                        <a:t>7.500</a:t>
                      </a:r>
                      <a:endParaRPr kumimoji="0" lang="en-US" sz="1000" kern="120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0</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err="1">
                          <a:solidFill>
                            <a:srgbClr val="000000"/>
                          </a:solidFill>
                          <a:effectLst/>
                          <a:latin typeface="Arial"/>
                          <a:ea typeface="Arial"/>
                          <a:cs typeface="+mn-cs"/>
                        </a:rPr>
                        <a:t>Quy</a:t>
                      </a:r>
                      <a:r>
                        <a:rPr kumimoji="0" lang="en-US" sz="1000" kern="1200" dirty="0">
                          <a:solidFill>
                            <a:srgbClr val="000000"/>
                          </a:solidFill>
                          <a:effectLst/>
                          <a:latin typeface="Arial"/>
                          <a:ea typeface="Arial"/>
                          <a:cs typeface="+mn-cs"/>
                        </a:rPr>
                        <a:t> </a:t>
                      </a:r>
                      <a:r>
                        <a:rPr kumimoji="0" lang="en-US" sz="1000" kern="1200" dirty="0" err="1">
                          <a:solidFill>
                            <a:srgbClr val="000000"/>
                          </a:solidFill>
                          <a:effectLst/>
                          <a:latin typeface="Arial"/>
                          <a:ea typeface="Arial"/>
                          <a:cs typeface="+mn-cs"/>
                        </a:rPr>
                        <a:t>khô</a:t>
                      </a:r>
                      <a:r>
                        <a:rPr kumimoji="0" lang="en-US" sz="1000" kern="1200" dirty="0">
                          <a:solidFill>
                            <a:srgbClr val="000000"/>
                          </a:solidFill>
                          <a:effectLst/>
                          <a:latin typeface="Arial"/>
                          <a:ea typeface="Arial"/>
                          <a:cs typeface="+mn-cs"/>
                        </a:rPr>
                        <a:t>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smtClean="0">
                          <a:solidFill>
                            <a:srgbClr val="000000"/>
                          </a:solidFill>
                          <a:effectLst/>
                          <a:latin typeface="Arial"/>
                          <a:ea typeface="Arial"/>
                          <a:cs typeface="+mn-cs"/>
                        </a:rPr>
                        <a:t>-</a:t>
                      </a:r>
                      <a:r>
                        <a:rPr kumimoji="0" lang="vi-VN" sz="1000" kern="1200" dirty="0">
                          <a:solidFill>
                            <a:srgbClr val="000000"/>
                          </a:solidFill>
                          <a:effectLst/>
                          <a:latin typeface="Arial"/>
                          <a:ea typeface="Arial"/>
                          <a:cs typeface="+mn-cs"/>
                        </a:rPr>
                        <a:t> </a:t>
                      </a:r>
                      <a:endParaRPr kumimoji="0" lang="en-US" sz="1000" kern="1200" dirty="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0">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11</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vi-VN" sz="1400" dirty="0">
                          <a:effectLst/>
                          <a:latin typeface="Arial"/>
                          <a:ea typeface="Arial"/>
                        </a:rPr>
                        <a:t>Salmonella </a:t>
                      </a:r>
                      <a:r>
                        <a:rPr lang="vi-VN" sz="1400" dirty="0">
                          <a:solidFill>
                            <a:srgbClr val="984806"/>
                          </a:solidFill>
                          <a:effectLst/>
                          <a:highlight>
                            <a:srgbClr val="FFFF00"/>
                          </a:highlight>
                          <a:latin typeface="Arial"/>
                          <a:ea typeface="Arial"/>
                        </a:rPr>
                        <a:t>spp</a:t>
                      </a:r>
                      <a:r>
                        <a:rPr lang="vi-VN" sz="1400" dirty="0">
                          <a:effectLst/>
                          <a:latin typeface="Arial"/>
                          <a:ea typeface="Arial"/>
                        </a:rPr>
                        <a:t> </a:t>
                      </a:r>
                      <a:endParaRPr lang="en-US" sz="1400" dirty="0">
                        <a:effectLst/>
                        <a:latin typeface="Times New Roman"/>
                        <a:ea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kern="1200" dirty="0">
                          <a:solidFill>
                            <a:schemeClr val="tx1"/>
                          </a:solidFill>
                          <a:effectLst/>
                          <a:latin typeface="Arial"/>
                          <a:ea typeface="Arial"/>
                          <a:cs typeface="+mn-cs"/>
                        </a:rPr>
                        <a:t>CFU/50 mL</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400" kern="1200" dirty="0" smtClean="0">
                          <a:solidFill>
                            <a:schemeClr val="tx1"/>
                          </a:solidFill>
                          <a:effectLst/>
                          <a:latin typeface="Arial"/>
                          <a:ea typeface="Arial"/>
                          <a:cs typeface="+mn-cs"/>
                        </a:rPr>
                        <a:t>KPH </a:t>
                      </a:r>
                      <a:r>
                        <a:rPr kumimoji="0" lang="vi-VN" sz="1400" kern="1200" dirty="0" smtClean="0">
                          <a:solidFill>
                            <a:schemeClr val="tx1"/>
                          </a:solidFill>
                          <a:effectLst/>
                          <a:latin typeface="Arial"/>
                          <a:ea typeface="Arial"/>
                          <a:cs typeface="+mn-cs"/>
                        </a:rPr>
                        <a:t>hoặc </a:t>
                      </a:r>
                      <a:r>
                        <a:rPr kumimoji="0" lang="vi-VN" sz="1400" kern="1200" dirty="0">
                          <a:solidFill>
                            <a:schemeClr val="tx1"/>
                          </a:solidFill>
                          <a:effectLst/>
                          <a:latin typeface="Arial"/>
                          <a:ea typeface="Arial"/>
                          <a:cs typeface="+mn-cs"/>
                        </a:rPr>
                        <a:t>âm tính</a:t>
                      </a:r>
                      <a:endParaRPr kumimoji="0" lang="en-US" sz="1400" kern="1200" dirty="0">
                        <a:solidFill>
                          <a:schemeClr val="tx1"/>
                        </a:solidFill>
                        <a:effectLst/>
                        <a:latin typeface="Arial"/>
                        <a:ea typeface="Arial"/>
                        <a:cs typeface="+mn-cs"/>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dirty="0">
                          <a:solidFill>
                            <a:srgbClr val="000000"/>
                          </a:solidFill>
                          <a:effectLst/>
                          <a:latin typeface="Arial"/>
                          <a:ea typeface="Arial"/>
                          <a:cs typeface="+mn-cs"/>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en-US" sz="1000" kern="1200">
                          <a:solidFill>
                            <a:srgbClr val="000000"/>
                          </a:solidFill>
                          <a:effectLst/>
                          <a:latin typeface="Arial"/>
                          <a:ea typeface="Arial"/>
                          <a:cs typeface="+mn-cs"/>
                        </a:rPr>
                        <a:t>không xuất hiện ở 25 g (Phil.)</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indent="0" algn="ctr" rtl="0" eaLnBrk="1" latinLnBrk="0" hangingPunct="1">
                        <a:spcBef>
                          <a:spcPts val="300"/>
                        </a:spcBef>
                        <a:spcAft>
                          <a:spcPts val="0"/>
                        </a:spcAft>
                      </a:pPr>
                      <a:r>
                        <a:rPr kumimoji="0" lang="vi-VN" sz="1000" kern="1200" dirty="0">
                          <a:solidFill>
                            <a:srgbClr val="000000"/>
                          </a:solidFill>
                          <a:effectLst/>
                          <a:latin typeface="Arial"/>
                          <a:ea typeface="Arial"/>
                          <a:cs typeface="+mn-cs"/>
                        </a:rPr>
                        <a:t> </a:t>
                      </a:r>
                      <a:r>
                        <a:rPr kumimoji="0" lang="en-US" sz="1000" kern="1200" dirty="0" smtClean="0">
                          <a:solidFill>
                            <a:srgbClr val="000000"/>
                          </a:solidFill>
                          <a:effectLst/>
                          <a:latin typeface="Arial"/>
                          <a:ea typeface="Arial"/>
                          <a:cs typeface="+mn-cs"/>
                        </a:rPr>
                        <a:t>-</a:t>
                      </a:r>
                      <a:endParaRPr kumimoji="0" lang="en-US" sz="1000" kern="1200" dirty="0">
                        <a:solidFill>
                          <a:srgbClr val="000000"/>
                        </a:solidFill>
                        <a:effectLst/>
                        <a:latin typeface="Arial"/>
                        <a:ea typeface="Arial"/>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
        <p:nvSpPr>
          <p:cNvPr id="11" name="Content Placeholder 5"/>
          <p:cNvSpPr>
            <a:spLocks noGrp="1"/>
          </p:cNvSpPr>
          <p:nvPr>
            <p:ph idx="1"/>
          </p:nvPr>
        </p:nvSpPr>
        <p:spPr>
          <a:xfrm>
            <a:off x="304800" y="914400"/>
            <a:ext cx="8688598" cy="1143000"/>
          </a:xfrm>
        </p:spPr>
        <p:txBody>
          <a:bodyPr>
            <a:normAutofit/>
          </a:bodyPr>
          <a:lstStyle/>
          <a:p>
            <a:pPr>
              <a:buNone/>
            </a:pPr>
            <a:r>
              <a:rPr lang="vi-VN" sz="2000" b="1" dirty="0">
                <a:latin typeface="Times New Roman" pitchFamily="18" charset="0"/>
                <a:cs typeface="Times New Roman" pitchFamily="18" charset="0"/>
              </a:rPr>
              <a:t>2. QUY ĐỊNH KỸ THUẬT</a:t>
            </a:r>
          </a:p>
          <a:p>
            <a:pPr marL="182563" indent="-73025">
              <a:buNone/>
            </a:pPr>
            <a:r>
              <a:rPr lang="vi-VN" sz="2000" dirty="0">
                <a:latin typeface="Times New Roman" pitchFamily="18" charset="0"/>
                <a:cs typeface="Times New Roman" pitchFamily="18" charset="0"/>
              </a:rPr>
              <a:t>Giá trị giới hạn về các thông số an toàn của nước thải chăn nuôi sử dụng </a:t>
            </a:r>
            <a:r>
              <a:rPr lang="vi-VN" sz="2000" dirty="0"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cây </a:t>
            </a:r>
            <a:r>
              <a:rPr lang="vi-VN" sz="2000" dirty="0">
                <a:latin typeface="Times New Roman" pitchFamily="18" charset="0"/>
                <a:cs typeface="Times New Roman" pitchFamily="18" charset="0"/>
              </a:rPr>
              <a:t>trồng được quy định tại Bảng 1.</a:t>
            </a:r>
          </a:p>
        </p:txBody>
      </p:sp>
    </p:spTree>
    <p:extLst>
      <p:ext uri="{BB962C8B-B14F-4D97-AF65-F5344CB8AC3E}">
        <p14:creationId xmlns:p14="http://schemas.microsoft.com/office/powerpoint/2010/main" val="293985794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143001"/>
            <a:ext cx="8229600" cy="3886200"/>
          </a:xfrm>
        </p:spPr>
        <p:txBody>
          <a:bodyPr>
            <a:normAutofit/>
          </a:bodyPr>
          <a:lstStyle/>
          <a:p>
            <a:pPr>
              <a:buNone/>
            </a:pPr>
            <a:r>
              <a:rPr lang="vi-VN" sz="2000" b="1" dirty="0">
                <a:latin typeface="Times New Roman" pitchFamily="18" charset="0"/>
                <a:cs typeface="Times New Roman" pitchFamily="18" charset="0"/>
              </a:rPr>
              <a:t>3. PHƯƠNG PHÁP XÁC ĐỊNH</a:t>
            </a:r>
          </a:p>
          <a:p>
            <a:pPr>
              <a:buNone/>
            </a:pPr>
            <a:r>
              <a:rPr lang="vi-VN" sz="2000" b="1" dirty="0">
                <a:latin typeface="Times New Roman" pitchFamily="18" charset="0"/>
                <a:cs typeface="Times New Roman" pitchFamily="18" charset="0"/>
              </a:rPr>
              <a:t>3.1. Lấy mẫu </a:t>
            </a:r>
            <a:r>
              <a:rPr lang="vi-VN" sz="2000" dirty="0">
                <a:latin typeface="Times New Roman" pitchFamily="18" charset="0"/>
                <a:cs typeface="Times New Roman" pitchFamily="18" charset="0"/>
              </a:rPr>
              <a:t>để xác định giá trị các thông số an toàn của nước thải chăn nuôi sử dụng cho cây trồng thực hiện theo các tiêu chuẩn quốc gia sau:</a:t>
            </a:r>
          </a:p>
          <a:p>
            <a:pPr>
              <a:buNone/>
            </a:pPr>
            <a:r>
              <a:rPr lang="vi-VN" sz="2000" dirty="0">
                <a:latin typeface="Times New Roman" pitchFamily="18" charset="0"/>
                <a:cs typeface="Times New Roman" pitchFamily="18" charset="0"/>
              </a:rPr>
              <a:t>- TCVN 6663-1:2011 (ISO 5667-1:2006) - Chất lượng nước - Lấy mẫu. Phần 1: Hướng dẫn lập chương trình lấy mẫu và kỹ thuật lấy mẫu.</a:t>
            </a:r>
          </a:p>
          <a:p>
            <a:pPr>
              <a:buNone/>
            </a:pPr>
            <a:r>
              <a:rPr lang="vi-VN" sz="2000" dirty="0">
                <a:latin typeface="Times New Roman" pitchFamily="18" charset="0"/>
                <a:cs typeface="Times New Roman" pitchFamily="18" charset="0"/>
              </a:rPr>
              <a:t>- TCVN 6663-3:2016 (ISO 5667-3:2012) - Chất lượng nước - Lấy mẫu. Hướng dẫn bảo quản và xử lý mẫu.</a:t>
            </a:r>
          </a:p>
          <a:p>
            <a:pPr>
              <a:buNone/>
            </a:pPr>
            <a:r>
              <a:rPr lang="vi-VN" sz="2000" dirty="0">
                <a:latin typeface="Times New Roman" pitchFamily="18" charset="0"/>
                <a:cs typeface="Times New Roman" pitchFamily="18" charset="0"/>
              </a:rPr>
              <a:t>- TCVN 5994:1995 (ISO 5667-4:1987) - Chất lượng nước - Lấy mẫu. Hướng dẫn lấy mẫu ở hồ ao tự nhiên và nhân tạo.</a:t>
            </a:r>
          </a:p>
          <a:p>
            <a:pPr>
              <a:buNone/>
            </a:pPr>
            <a:r>
              <a:rPr lang="vi-VN" sz="2000" dirty="0">
                <a:latin typeface="Times New Roman" pitchFamily="18" charset="0"/>
                <a:cs typeface="Times New Roman" pitchFamily="18" charset="0"/>
              </a:rPr>
              <a:t>- TCVN 8880:2011 (ISO 19458:2006) - Chất lượng nước – Lấy mẫu để phân tích vi sinh vật.</a:t>
            </a:r>
          </a:p>
        </p:txBody>
      </p:sp>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sp>
        <p:nvSpPr>
          <p:cNvPr id="11" name="Content Placeholder 5"/>
          <p:cNvSpPr txBox="1">
            <a:spLocks/>
          </p:cNvSpPr>
          <p:nvPr/>
        </p:nvSpPr>
        <p:spPr>
          <a:xfrm>
            <a:off x="435316" y="4953000"/>
            <a:ext cx="8229600" cy="1066799"/>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 typeface="Wingdings 3"/>
              <a:buNone/>
            </a:pPr>
            <a:r>
              <a:rPr lang="vi-VN" sz="2000" b="1" dirty="0" smtClean="0">
                <a:latin typeface="Times New Roman" pitchFamily="18" charset="0"/>
                <a:cs typeface="Times New Roman" pitchFamily="18" charset="0"/>
              </a:rPr>
              <a:t>3.2. Phương pháp xác định giá trị các thông số an toàn </a:t>
            </a:r>
            <a:r>
              <a:rPr lang="vi-VN" sz="2000" dirty="0" smtClean="0">
                <a:latin typeface="Times New Roman" pitchFamily="18" charset="0"/>
                <a:cs typeface="Times New Roman" pitchFamily="18" charset="0"/>
              </a:rPr>
              <a:t>của nước thải chăn nuôi sử dụng cho cây trồng thực hiện theo các tiêu chuẩn quốc gia hoặc tiêu chuẩn phân tích tương ứng của các tổ chức chứng nhận quốc tế quy định tại Bảng 2. </a:t>
            </a:r>
            <a:endParaRPr lang="vi-VN" sz="2000" dirty="0">
              <a:latin typeface="Times New Roman" pitchFamily="18" charset="0"/>
              <a:cs typeface="Times New Roman" pitchFamily="18" charset="0"/>
            </a:endParaRPr>
          </a:p>
        </p:txBody>
      </p:sp>
    </p:spTree>
    <p:extLst>
      <p:ext uri="{BB962C8B-B14F-4D97-AF65-F5344CB8AC3E}">
        <p14:creationId xmlns:p14="http://schemas.microsoft.com/office/powerpoint/2010/main" val="226965812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3761406"/>
              </p:ext>
            </p:extLst>
          </p:nvPr>
        </p:nvGraphicFramePr>
        <p:xfrm>
          <a:off x="228600" y="1592580"/>
          <a:ext cx="8663666" cy="5113020"/>
        </p:xfrm>
        <a:graphic>
          <a:graphicData uri="http://schemas.openxmlformats.org/drawingml/2006/table">
            <a:tbl>
              <a:tblPr firstRow="1" firstCol="1" bandRow="1"/>
              <a:tblGrid>
                <a:gridCol w="547856"/>
                <a:gridCol w="1280944"/>
                <a:gridCol w="6834866"/>
              </a:tblGrid>
              <a:tr h="0">
                <a:tc>
                  <a:txBody>
                    <a:bodyPr/>
                    <a:lstStyle/>
                    <a:p>
                      <a:pPr marL="0" indent="0" algn="ctr">
                        <a:spcBef>
                          <a:spcPts val="300"/>
                        </a:spcBef>
                        <a:spcAft>
                          <a:spcPts val="0"/>
                        </a:spcAft>
                      </a:pPr>
                      <a:r>
                        <a:rPr lang="en-AU" sz="1400" b="1" dirty="0">
                          <a:effectLst/>
                          <a:latin typeface="Arial"/>
                          <a:ea typeface="Arial"/>
                        </a:rPr>
                        <a:t>STT</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en-AU" sz="1400" b="1" dirty="0" err="1">
                          <a:effectLst/>
                          <a:latin typeface="Arial"/>
                          <a:ea typeface="Arial"/>
                        </a:rPr>
                        <a:t>Thông</a:t>
                      </a:r>
                      <a:r>
                        <a:rPr lang="en-AU" sz="1400" b="1" dirty="0">
                          <a:effectLst/>
                          <a:latin typeface="Arial"/>
                          <a:ea typeface="Arial"/>
                        </a:rPr>
                        <a:t> </a:t>
                      </a:r>
                      <a:r>
                        <a:rPr lang="en-AU" sz="1400" b="1" dirty="0" err="1">
                          <a:effectLst/>
                          <a:latin typeface="Arial"/>
                          <a:ea typeface="Arial"/>
                        </a:rPr>
                        <a:t>số</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vi-VN" sz="1400" b="1" dirty="0">
                          <a:effectLst/>
                          <a:latin typeface="Arial"/>
                          <a:ea typeface="Arial"/>
                        </a:rPr>
                        <a:t>Phương pháp phân tích, số hiệu tiêu chuẩn</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AU" sz="1400" b="0" kern="1200" dirty="0">
                          <a:solidFill>
                            <a:schemeClr val="tx1"/>
                          </a:solidFill>
                          <a:effectLst/>
                          <a:latin typeface="Arial"/>
                          <a:ea typeface="Arial"/>
                          <a:cs typeface="+mn-cs"/>
                        </a:rPr>
                        <a:t>1</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b="0" kern="1200" dirty="0">
                          <a:solidFill>
                            <a:schemeClr val="tx1"/>
                          </a:solidFill>
                          <a:effectLst/>
                          <a:latin typeface="Arial"/>
                          <a:ea typeface="Arial"/>
                          <a:cs typeface="+mn-cs"/>
                        </a:rPr>
                        <a:t>pH</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TCVN 6492-2011 (ISO 10523-2008) - Chất lượng nước </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Xác</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định</a:t>
                      </a:r>
                      <a:r>
                        <a:rPr kumimoji="0" lang="en-US" sz="1400" b="0" kern="1200" dirty="0">
                          <a:solidFill>
                            <a:schemeClr val="tx1"/>
                          </a:solidFill>
                          <a:effectLst/>
                          <a:latin typeface="Arial"/>
                          <a:ea typeface="Arial"/>
                          <a:cs typeface="+mn-cs"/>
                        </a:rPr>
                        <a:t> pH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AU" sz="1400" b="0" kern="1200" dirty="0">
                          <a:solidFill>
                            <a:schemeClr val="tx1"/>
                          </a:solidFill>
                          <a:effectLst/>
                          <a:latin typeface="Arial"/>
                          <a:ea typeface="Arial"/>
                          <a:cs typeface="+mn-cs"/>
                        </a:rPr>
                        <a:t>2</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b="0" kern="1200" dirty="0">
                          <a:solidFill>
                            <a:schemeClr val="tx1"/>
                          </a:solidFill>
                          <a:effectLst/>
                          <a:latin typeface="Arial"/>
                          <a:ea typeface="Arial"/>
                          <a:cs typeface="+mn-cs"/>
                        </a:rPr>
                        <a:t>Clorua (Cl-)</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a:t>
                      </a:r>
                      <a:r>
                        <a:rPr kumimoji="0" lang="vi-VN" sz="1400" b="0" kern="1200" dirty="0">
                          <a:solidFill>
                            <a:schemeClr val="tx1"/>
                          </a:solidFill>
                          <a:effectLst/>
                          <a:latin typeface="Arial"/>
                          <a:ea typeface="Arial"/>
                          <a:cs typeface="+mn-cs"/>
                        </a:rPr>
                        <a:t>TCVN 6194-1996 (ISO 9297-1989) - Chất lượng nước - Xác định Clorua. Phương pháp chuẩn độ bạc nitrat với chỉ thị cromat (phương pháp MO)</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TCVN 6494-1:2011 (ISO 10304-1:2007) </a:t>
                      </a:r>
                      <a:r>
                        <a:rPr kumimoji="0" lang="en-US" sz="1400" b="0" kern="1200" dirty="0" err="1">
                          <a:solidFill>
                            <a:schemeClr val="tx1"/>
                          </a:solidFill>
                          <a:effectLst/>
                          <a:latin typeface="Arial"/>
                          <a:ea typeface="Arial"/>
                          <a:cs typeface="+mn-cs"/>
                        </a:rPr>
                        <a:t>Chất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lượng</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nước</a:t>
                      </a:r>
                      <a:r>
                        <a:rPr kumimoji="0" lang="en-US" sz="1400" b="0" kern="1200" dirty="0">
                          <a:solidFill>
                            <a:schemeClr val="tx1"/>
                          </a:solidFill>
                          <a:effectLst/>
                          <a:latin typeface="Arial"/>
                          <a:ea typeface="Arial"/>
                          <a:cs typeface="+mn-cs"/>
                        </a:rPr>
                        <a:t> - </a:t>
                      </a:r>
                      <a:r>
                        <a:rPr kumimoji="0" lang="en-US" sz="1400" b="0" kern="1200" dirty="0" err="1">
                          <a:solidFill>
                            <a:schemeClr val="tx1"/>
                          </a:solidFill>
                          <a:effectLst/>
                          <a:latin typeface="Arial"/>
                          <a:ea typeface="Arial"/>
                          <a:cs typeface="+mn-cs"/>
                        </a:rPr>
                        <a:t>Xác</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định</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các</a:t>
                      </a:r>
                      <a:r>
                        <a:rPr kumimoji="0" lang="en-US" sz="1400" b="0" kern="1200" dirty="0">
                          <a:solidFill>
                            <a:schemeClr val="tx1"/>
                          </a:solidFill>
                          <a:effectLst/>
                          <a:latin typeface="Arial"/>
                          <a:ea typeface="Arial"/>
                          <a:cs typeface="+mn-cs"/>
                        </a:rPr>
                        <a:t> anion </a:t>
                      </a:r>
                      <a:r>
                        <a:rPr kumimoji="0" lang="en-US" sz="1400" b="0" kern="1200" dirty="0" err="1">
                          <a:solidFill>
                            <a:schemeClr val="tx1"/>
                          </a:solidFill>
                          <a:effectLst/>
                          <a:latin typeface="Arial"/>
                          <a:ea typeface="Arial"/>
                          <a:cs typeface="+mn-cs"/>
                        </a:rPr>
                        <a:t>hòa</a:t>
                      </a:r>
                      <a:r>
                        <a:rPr kumimoji="0" lang="en-US" sz="1400" b="0" kern="1200" dirty="0">
                          <a:solidFill>
                            <a:schemeClr val="tx1"/>
                          </a:solidFill>
                          <a:effectLst/>
                          <a:latin typeface="Arial"/>
                          <a:ea typeface="Arial"/>
                          <a:cs typeface="+mn-cs"/>
                        </a:rPr>
                        <a:t> tan </a:t>
                      </a:r>
                      <a:r>
                        <a:rPr kumimoji="0" lang="en-US" sz="1400" b="0" kern="1200" dirty="0" err="1">
                          <a:solidFill>
                            <a:schemeClr val="tx1"/>
                          </a:solidFill>
                          <a:effectLst/>
                          <a:latin typeface="Arial"/>
                          <a:ea typeface="Arial"/>
                          <a:cs typeface="+mn-cs"/>
                        </a:rPr>
                        <a:t>bằng</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phương</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pháp</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sắc</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kí</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lỏng</a:t>
                      </a:r>
                      <a:r>
                        <a:rPr kumimoji="0" lang="en-US" sz="1400" b="0" kern="1200" dirty="0">
                          <a:solidFill>
                            <a:schemeClr val="tx1"/>
                          </a:solidFill>
                          <a:effectLst/>
                          <a:latin typeface="Arial"/>
                          <a:ea typeface="Arial"/>
                          <a:cs typeface="+mn-cs"/>
                        </a:rPr>
                        <a:t> ion - </a:t>
                      </a:r>
                      <a:r>
                        <a:rPr kumimoji="0" lang="en-US" sz="1400" b="0" kern="1200" dirty="0" err="1">
                          <a:solidFill>
                            <a:schemeClr val="tx1"/>
                          </a:solidFill>
                          <a:effectLst/>
                          <a:latin typeface="Arial"/>
                          <a:ea typeface="Arial"/>
                          <a:cs typeface="+mn-cs"/>
                        </a:rPr>
                        <a:t>Phần</a:t>
                      </a:r>
                      <a:r>
                        <a:rPr kumimoji="0" lang="en-US" sz="1400" b="0" kern="1200" dirty="0">
                          <a:solidFill>
                            <a:schemeClr val="tx1"/>
                          </a:solidFill>
                          <a:effectLst/>
                          <a:latin typeface="Arial"/>
                          <a:ea typeface="Arial"/>
                          <a:cs typeface="+mn-cs"/>
                        </a:rPr>
                        <a:t> 1: </a:t>
                      </a:r>
                      <a:r>
                        <a:rPr kumimoji="0" lang="en-US" sz="1400" b="0" kern="1200" dirty="0" err="1">
                          <a:solidFill>
                            <a:schemeClr val="tx1"/>
                          </a:solidFill>
                          <a:effectLst/>
                          <a:latin typeface="Arial"/>
                          <a:ea typeface="Arial"/>
                          <a:cs typeface="+mn-cs"/>
                        </a:rPr>
                        <a:t>Xác</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định</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bromua</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clorua</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florua</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nitrat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nitrit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phosphat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và</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sunphat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hòa</a:t>
                      </a:r>
                      <a:r>
                        <a:rPr kumimoji="0" lang="en-US" sz="1400" b="0" kern="1200" dirty="0">
                          <a:solidFill>
                            <a:schemeClr val="tx1"/>
                          </a:solidFill>
                          <a:effectLst/>
                          <a:latin typeface="Arial"/>
                          <a:ea typeface="Arial"/>
                          <a:cs typeface="+mn-cs"/>
                        </a:rPr>
                        <a:t> tan;</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4110 B: 2017</a:t>
                      </a:r>
                      <a:r>
                        <a:rPr kumimoji="0" lang="en-US" sz="1400" b="0" kern="1200" dirty="0">
                          <a:solidFill>
                            <a:schemeClr val="tx1"/>
                          </a:solidFill>
                          <a:effectLst/>
                          <a:latin typeface="Arial"/>
                          <a:ea typeface="Arial"/>
                          <a:cs typeface="+mn-cs"/>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AU" sz="1400" b="0" kern="1200" dirty="0">
                          <a:solidFill>
                            <a:schemeClr val="tx1"/>
                          </a:solidFill>
                          <a:effectLst/>
                          <a:latin typeface="Arial"/>
                          <a:ea typeface="Arial"/>
                          <a:cs typeface="+mn-cs"/>
                        </a:rPr>
                        <a:t>3</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AU" sz="1400" b="0" kern="1200" dirty="0" err="1">
                          <a:solidFill>
                            <a:schemeClr val="tx1"/>
                          </a:solidFill>
                          <a:effectLst/>
                          <a:latin typeface="Arial"/>
                          <a:ea typeface="Arial"/>
                          <a:cs typeface="+mn-cs"/>
                        </a:rPr>
                        <a:t>Asen</a:t>
                      </a:r>
                      <a:r>
                        <a:rPr kumimoji="0" lang="en-AU" sz="1400" b="0" kern="1200" dirty="0">
                          <a:solidFill>
                            <a:schemeClr val="tx1"/>
                          </a:solidFill>
                          <a:effectLst/>
                          <a:latin typeface="Arial"/>
                          <a:ea typeface="Arial"/>
                          <a:cs typeface="+mn-cs"/>
                        </a:rPr>
                        <a:t> (As)</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TCVN 6626:2000 - Chất lượng nước - Xác định asen bằng phương pháp quang phổ hấp thụ nguyên tử (kỹ thuật hydrua)</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a:t>
                      </a:r>
                      <a:r>
                        <a:rPr kumimoji="0" lang="vi-VN" sz="1400" b="0" kern="1200" dirty="0">
                          <a:solidFill>
                            <a:schemeClr val="tx1"/>
                          </a:solidFill>
                          <a:effectLst/>
                          <a:latin typeface="Arial"/>
                          <a:ea typeface="Arial"/>
                          <a:cs typeface="+mn-cs"/>
                        </a:rPr>
                        <a:t>US EPA </a:t>
                      </a:r>
                      <a:r>
                        <a:rPr kumimoji="0" lang="en-US" sz="1400" b="0" kern="1200" dirty="0">
                          <a:solidFill>
                            <a:schemeClr val="tx1"/>
                          </a:solidFill>
                          <a:effectLst/>
                          <a:latin typeface="Arial"/>
                          <a:ea typeface="Arial"/>
                          <a:cs typeface="+mn-cs"/>
                        </a:rPr>
                        <a:t>Method </a:t>
                      </a:r>
                      <a:r>
                        <a:rPr kumimoji="0" lang="vi-VN" sz="1400" b="0" kern="1200" dirty="0">
                          <a:solidFill>
                            <a:schemeClr val="tx1"/>
                          </a:solidFill>
                          <a:effectLst/>
                          <a:latin typeface="Arial"/>
                          <a:ea typeface="Arial"/>
                          <a:cs typeface="+mn-cs"/>
                        </a:rPr>
                        <a:t>200.8</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3114 B: 2017</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3120 B: 2017</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3125 B: 2017</a:t>
                      </a:r>
                      <a:r>
                        <a:rPr kumimoji="0" lang="en-US" sz="1400" b="0" kern="1200" dirty="0">
                          <a:solidFill>
                            <a:schemeClr val="tx1"/>
                          </a:solidFill>
                          <a:effectLst/>
                          <a:latin typeface="Arial"/>
                          <a:ea typeface="Arial"/>
                          <a:cs typeface="+mn-cs"/>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a:spcBef>
                          <a:spcPts val="300"/>
                        </a:spcBef>
                        <a:spcAft>
                          <a:spcPts val="0"/>
                        </a:spcAft>
                      </a:pPr>
                      <a:r>
                        <a:rPr lang="en-AU" sz="1400" b="0" dirty="0">
                          <a:solidFill>
                            <a:schemeClr val="tx1">
                              <a:lumMod val="95000"/>
                              <a:lumOff val="5000"/>
                            </a:schemeClr>
                          </a:solidFill>
                          <a:effectLst/>
                          <a:latin typeface="Arial"/>
                          <a:ea typeface="Arial"/>
                        </a:rPr>
                        <a:t>4</a:t>
                      </a:r>
                      <a:endParaRPr lang="en-US" sz="1400" b="0" dirty="0">
                        <a:solidFill>
                          <a:schemeClr val="tx1">
                            <a:lumMod val="95000"/>
                            <a:lumOff val="5000"/>
                          </a:schemeClr>
                        </a:solidFill>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300"/>
                        </a:spcBef>
                        <a:spcAft>
                          <a:spcPts val="0"/>
                        </a:spcAft>
                      </a:pPr>
                      <a:r>
                        <a:rPr lang="en-AU" sz="1400" b="0" dirty="0" err="1">
                          <a:solidFill>
                            <a:schemeClr val="tx1">
                              <a:lumMod val="95000"/>
                              <a:lumOff val="5000"/>
                            </a:schemeClr>
                          </a:solidFill>
                          <a:effectLst/>
                          <a:latin typeface="Arial"/>
                          <a:ea typeface="Arial"/>
                        </a:rPr>
                        <a:t>Cadimi</a:t>
                      </a:r>
                      <a:r>
                        <a:rPr lang="en-AU" sz="1400" b="0" dirty="0">
                          <a:solidFill>
                            <a:schemeClr val="tx1">
                              <a:lumMod val="95000"/>
                              <a:lumOff val="5000"/>
                            </a:schemeClr>
                          </a:solidFill>
                          <a:effectLst/>
                          <a:latin typeface="Arial"/>
                          <a:ea typeface="Arial"/>
                        </a:rPr>
                        <a:t> (Cd)</a:t>
                      </a:r>
                      <a:endParaRPr lang="en-US" sz="1400" b="0" dirty="0">
                        <a:solidFill>
                          <a:schemeClr val="tx1">
                            <a:lumMod val="95000"/>
                            <a:lumOff val="5000"/>
                          </a:schemeClr>
                        </a:solidFill>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Bef>
                          <a:spcPts val="300"/>
                        </a:spcBef>
                        <a:spcAft>
                          <a:spcPts val="0"/>
                        </a:spcAft>
                      </a:pPr>
                      <a:r>
                        <a:rPr lang="en-AU" sz="1400" b="0" dirty="0">
                          <a:solidFill>
                            <a:schemeClr val="tx1">
                              <a:lumMod val="95000"/>
                              <a:lumOff val="5000"/>
                            </a:schemeClr>
                          </a:solidFill>
                          <a:effectLst/>
                          <a:latin typeface="Arial"/>
                          <a:ea typeface="Arial"/>
                        </a:rPr>
                        <a:t>- TCVN 6197-2011 (ISO 5961-1994) - </a:t>
                      </a:r>
                      <a:r>
                        <a:rPr lang="en-AU" sz="1400" b="0" dirty="0" err="1">
                          <a:solidFill>
                            <a:schemeClr val="tx1">
                              <a:lumMod val="95000"/>
                              <a:lumOff val="5000"/>
                            </a:schemeClr>
                          </a:solidFill>
                          <a:effectLst/>
                          <a:latin typeface="Arial"/>
                          <a:ea typeface="Arial"/>
                        </a:rPr>
                        <a:t>Chất</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lượng</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nước</a:t>
                      </a:r>
                      <a:r>
                        <a:rPr lang="en-AU" sz="1400" b="0" dirty="0">
                          <a:solidFill>
                            <a:schemeClr val="tx1">
                              <a:lumMod val="95000"/>
                              <a:lumOff val="5000"/>
                            </a:schemeClr>
                          </a:solidFill>
                          <a:effectLst/>
                          <a:latin typeface="Arial"/>
                          <a:ea typeface="Arial"/>
                        </a:rPr>
                        <a:t> - </a:t>
                      </a:r>
                      <a:r>
                        <a:rPr lang="en-AU" sz="1400" b="0" dirty="0" err="1">
                          <a:solidFill>
                            <a:schemeClr val="tx1">
                              <a:lumMod val="95000"/>
                              <a:lumOff val="5000"/>
                            </a:schemeClr>
                          </a:solidFill>
                          <a:effectLst/>
                          <a:latin typeface="Arial"/>
                          <a:ea typeface="Arial"/>
                        </a:rPr>
                        <a:t>Xác</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định</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cadimi</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bằng</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phương</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pháp</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trắc</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phổ</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hấp</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thụ</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nguyên</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tử</a:t>
                      </a:r>
                      <a:r>
                        <a:rPr lang="en-AU" sz="1400" b="0" dirty="0">
                          <a:solidFill>
                            <a:schemeClr val="tx1">
                              <a:lumMod val="95000"/>
                              <a:lumOff val="5000"/>
                            </a:schemeClr>
                          </a:solidFill>
                          <a:effectLst/>
                          <a:latin typeface="Arial"/>
                          <a:ea typeface="Arial"/>
                        </a:rPr>
                        <a:t>;</a:t>
                      </a:r>
                      <a:endParaRPr lang="en-US" sz="1400" b="0" dirty="0">
                        <a:solidFill>
                          <a:schemeClr val="tx1">
                            <a:lumMod val="95000"/>
                            <a:lumOff val="5000"/>
                          </a:schemeClr>
                        </a:solidFill>
                        <a:effectLst/>
                        <a:latin typeface="Times New Roman"/>
                        <a:ea typeface="Arial"/>
                      </a:endParaRPr>
                    </a:p>
                    <a:p>
                      <a:pPr marL="0" indent="0" algn="just">
                        <a:spcBef>
                          <a:spcPts val="300"/>
                        </a:spcBef>
                        <a:spcAft>
                          <a:spcPts val="0"/>
                        </a:spcAft>
                      </a:pPr>
                      <a:r>
                        <a:rPr lang="en-AU" sz="1400" b="0" dirty="0">
                          <a:solidFill>
                            <a:schemeClr val="tx1">
                              <a:lumMod val="95000"/>
                              <a:lumOff val="5000"/>
                            </a:schemeClr>
                          </a:solidFill>
                          <a:effectLst/>
                          <a:latin typeface="Arial"/>
                          <a:ea typeface="Arial"/>
                        </a:rPr>
                        <a:t>- TCVN 6193-1996 (ISO 8288-1986) - </a:t>
                      </a:r>
                      <a:r>
                        <a:rPr lang="en-AU" sz="1400" b="0" dirty="0" err="1">
                          <a:solidFill>
                            <a:schemeClr val="tx1">
                              <a:lumMod val="95000"/>
                              <a:lumOff val="5000"/>
                            </a:schemeClr>
                          </a:solidFill>
                          <a:effectLst/>
                          <a:latin typeface="Arial"/>
                          <a:ea typeface="Arial"/>
                        </a:rPr>
                        <a:t>Chất</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lượng</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nước</a:t>
                      </a:r>
                      <a:r>
                        <a:rPr lang="en-AU" sz="1400" b="0" dirty="0">
                          <a:solidFill>
                            <a:schemeClr val="tx1">
                              <a:lumMod val="95000"/>
                              <a:lumOff val="5000"/>
                            </a:schemeClr>
                          </a:solidFill>
                          <a:effectLst/>
                          <a:latin typeface="Arial"/>
                          <a:ea typeface="Arial"/>
                        </a:rPr>
                        <a:t> - </a:t>
                      </a:r>
                      <a:r>
                        <a:rPr lang="en-AU" sz="1400" b="0" dirty="0" err="1">
                          <a:solidFill>
                            <a:schemeClr val="tx1">
                              <a:lumMod val="95000"/>
                              <a:lumOff val="5000"/>
                            </a:schemeClr>
                          </a:solidFill>
                          <a:effectLst/>
                          <a:latin typeface="Arial"/>
                          <a:ea typeface="Arial"/>
                        </a:rPr>
                        <a:t>Xác</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định</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coban</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niken</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đồng</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kẽm</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cadimi</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và</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chì</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Phương</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pháp</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trắc</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phổ</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hấp</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thụ</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nguyên</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tử</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ngọn</a:t>
                      </a:r>
                      <a:r>
                        <a:rPr lang="en-AU" sz="1400" b="0" dirty="0">
                          <a:solidFill>
                            <a:schemeClr val="tx1">
                              <a:lumMod val="95000"/>
                              <a:lumOff val="5000"/>
                            </a:schemeClr>
                          </a:solidFill>
                          <a:effectLst/>
                          <a:latin typeface="Arial"/>
                          <a:ea typeface="Arial"/>
                        </a:rPr>
                        <a:t> </a:t>
                      </a:r>
                      <a:r>
                        <a:rPr lang="en-AU" sz="1400" b="0" dirty="0" err="1">
                          <a:solidFill>
                            <a:schemeClr val="tx1">
                              <a:lumMod val="95000"/>
                              <a:lumOff val="5000"/>
                            </a:schemeClr>
                          </a:solidFill>
                          <a:effectLst/>
                          <a:latin typeface="Arial"/>
                          <a:ea typeface="Arial"/>
                        </a:rPr>
                        <a:t>lửa</a:t>
                      </a:r>
                      <a:r>
                        <a:rPr lang="en-AU" sz="1400" b="0" dirty="0">
                          <a:solidFill>
                            <a:schemeClr val="tx1">
                              <a:lumMod val="95000"/>
                              <a:lumOff val="5000"/>
                            </a:schemeClr>
                          </a:solidFill>
                          <a:effectLst/>
                          <a:latin typeface="Arial"/>
                          <a:ea typeface="Arial"/>
                        </a:rPr>
                        <a:t>;</a:t>
                      </a:r>
                      <a:endParaRPr lang="en-US" sz="1400" b="0" dirty="0">
                        <a:solidFill>
                          <a:schemeClr val="tx1">
                            <a:lumMod val="95000"/>
                            <a:lumOff val="5000"/>
                          </a:schemeClr>
                        </a:solidFill>
                        <a:effectLst/>
                        <a:latin typeface="Times New Roman"/>
                        <a:ea typeface="Arial"/>
                      </a:endParaRPr>
                    </a:p>
                    <a:p>
                      <a:pPr indent="457200" algn="just">
                        <a:spcBef>
                          <a:spcPts val="300"/>
                        </a:spcBef>
                        <a:spcAft>
                          <a:spcPts val="0"/>
                        </a:spcAft>
                      </a:pPr>
                      <a:r>
                        <a:rPr lang="en-US" sz="1400" b="0" dirty="0">
                          <a:solidFill>
                            <a:schemeClr val="tx1">
                              <a:lumMod val="95000"/>
                              <a:lumOff val="5000"/>
                            </a:schemeClr>
                          </a:solidFill>
                          <a:effectLst/>
                          <a:latin typeface="Arial"/>
                          <a:ea typeface="Arial"/>
                        </a:rPr>
                        <a:t>- </a:t>
                      </a:r>
                      <a:r>
                        <a:rPr lang="vi-VN" sz="1400" b="0" dirty="0">
                          <a:solidFill>
                            <a:schemeClr val="tx1">
                              <a:lumMod val="95000"/>
                              <a:lumOff val="5000"/>
                            </a:schemeClr>
                          </a:solidFill>
                          <a:effectLst/>
                          <a:latin typeface="Arial"/>
                          <a:ea typeface="Arial"/>
                        </a:rPr>
                        <a:t>US EPA </a:t>
                      </a:r>
                      <a:r>
                        <a:rPr lang="en-US" sz="1400" b="0" dirty="0">
                          <a:solidFill>
                            <a:schemeClr val="tx1">
                              <a:lumMod val="95000"/>
                              <a:lumOff val="5000"/>
                            </a:schemeClr>
                          </a:solidFill>
                          <a:effectLst/>
                          <a:latin typeface="Arial"/>
                          <a:ea typeface="Arial"/>
                        </a:rPr>
                        <a:t>Method </a:t>
                      </a:r>
                      <a:r>
                        <a:rPr lang="vi-VN" sz="1400" b="0" dirty="0">
                          <a:solidFill>
                            <a:schemeClr val="tx1">
                              <a:lumMod val="95000"/>
                              <a:lumOff val="5000"/>
                            </a:schemeClr>
                          </a:solidFill>
                          <a:effectLst/>
                          <a:latin typeface="Arial"/>
                          <a:ea typeface="Arial"/>
                        </a:rPr>
                        <a:t>200.8</a:t>
                      </a:r>
                      <a:r>
                        <a:rPr lang="en-US" sz="1400" b="0" dirty="0">
                          <a:solidFill>
                            <a:schemeClr val="tx1">
                              <a:lumMod val="95000"/>
                              <a:lumOff val="5000"/>
                            </a:schemeClr>
                          </a:solidFill>
                          <a:effectLst/>
                          <a:latin typeface="Arial"/>
                          <a:ea typeface="Arial"/>
                        </a:rPr>
                        <a:t>;</a:t>
                      </a:r>
                      <a:endParaRPr lang="en-US" sz="1400" b="0" dirty="0">
                        <a:solidFill>
                          <a:schemeClr val="tx1">
                            <a:lumMod val="95000"/>
                            <a:lumOff val="5000"/>
                          </a:schemeClr>
                        </a:solidFill>
                        <a:effectLst/>
                        <a:latin typeface="Times New Roman"/>
                        <a:ea typeface="Arial"/>
                      </a:endParaRPr>
                    </a:p>
                    <a:p>
                      <a:pPr indent="457200" algn="just">
                        <a:spcBef>
                          <a:spcPts val="300"/>
                        </a:spcBef>
                        <a:spcAft>
                          <a:spcPts val="0"/>
                        </a:spcAft>
                      </a:pPr>
                      <a:r>
                        <a:rPr lang="vi-VN" sz="1400" b="0" dirty="0">
                          <a:solidFill>
                            <a:schemeClr val="tx1">
                              <a:lumMod val="95000"/>
                              <a:lumOff val="5000"/>
                            </a:schemeClr>
                          </a:solidFill>
                          <a:effectLst/>
                          <a:latin typeface="Arial"/>
                          <a:ea typeface="Arial"/>
                        </a:rPr>
                        <a:t>- SMEWW 3113</a:t>
                      </a:r>
                      <a:r>
                        <a:rPr lang="en-US" sz="1400" b="0" dirty="0">
                          <a:solidFill>
                            <a:schemeClr val="tx1">
                              <a:lumMod val="95000"/>
                              <a:lumOff val="5000"/>
                            </a:schemeClr>
                          </a:solidFill>
                          <a:effectLst/>
                          <a:latin typeface="Arial"/>
                          <a:ea typeface="Arial"/>
                        </a:rPr>
                        <a:t> B</a:t>
                      </a:r>
                      <a:r>
                        <a:rPr lang="vi-VN" sz="1400" b="0" dirty="0">
                          <a:solidFill>
                            <a:schemeClr val="tx1">
                              <a:lumMod val="95000"/>
                              <a:lumOff val="5000"/>
                            </a:schemeClr>
                          </a:solidFill>
                          <a:effectLst/>
                          <a:latin typeface="Arial"/>
                          <a:ea typeface="Arial"/>
                        </a:rPr>
                        <a:t>: 201</a:t>
                      </a:r>
                      <a:r>
                        <a:rPr lang="en-US" sz="1400" b="0" dirty="0">
                          <a:solidFill>
                            <a:schemeClr val="tx1">
                              <a:lumMod val="95000"/>
                              <a:lumOff val="5000"/>
                            </a:schemeClr>
                          </a:solidFill>
                          <a:effectLst/>
                          <a:latin typeface="Arial"/>
                          <a:ea typeface="Arial"/>
                        </a:rPr>
                        <a:t>7;</a:t>
                      </a:r>
                      <a:endParaRPr lang="en-US" sz="1400" b="0" dirty="0">
                        <a:solidFill>
                          <a:schemeClr val="tx1">
                            <a:lumMod val="95000"/>
                            <a:lumOff val="5000"/>
                          </a:schemeClr>
                        </a:solidFill>
                        <a:effectLst/>
                        <a:latin typeface="Times New Roman"/>
                        <a:ea typeface="Arial"/>
                      </a:endParaRPr>
                    </a:p>
                    <a:p>
                      <a:pPr indent="457200" algn="just">
                        <a:spcBef>
                          <a:spcPts val="300"/>
                        </a:spcBef>
                        <a:spcAft>
                          <a:spcPts val="0"/>
                        </a:spcAft>
                      </a:pPr>
                      <a:r>
                        <a:rPr lang="vi-VN" sz="1400" b="0" dirty="0">
                          <a:solidFill>
                            <a:schemeClr val="tx1">
                              <a:lumMod val="95000"/>
                              <a:lumOff val="5000"/>
                            </a:schemeClr>
                          </a:solidFill>
                          <a:effectLst/>
                          <a:latin typeface="Arial"/>
                          <a:ea typeface="Arial"/>
                        </a:rPr>
                        <a:t>- SMEWW 3120 B: 2017</a:t>
                      </a:r>
                      <a:r>
                        <a:rPr lang="en-US" sz="1400" b="0" dirty="0">
                          <a:solidFill>
                            <a:schemeClr val="tx1">
                              <a:lumMod val="95000"/>
                              <a:lumOff val="5000"/>
                            </a:schemeClr>
                          </a:solidFill>
                          <a:effectLst/>
                          <a:latin typeface="Arial"/>
                          <a:ea typeface="Arial"/>
                        </a:rPr>
                        <a:t>;</a:t>
                      </a:r>
                      <a:endParaRPr lang="en-US" sz="1400" b="0" dirty="0">
                        <a:solidFill>
                          <a:schemeClr val="tx1">
                            <a:lumMod val="95000"/>
                            <a:lumOff val="5000"/>
                          </a:schemeClr>
                        </a:solidFill>
                        <a:effectLst/>
                        <a:latin typeface="Times New Roman"/>
                        <a:ea typeface="Arial"/>
                      </a:endParaRPr>
                    </a:p>
                    <a:p>
                      <a:pPr indent="457200" algn="just">
                        <a:spcBef>
                          <a:spcPts val="300"/>
                        </a:spcBef>
                        <a:spcAft>
                          <a:spcPts val="0"/>
                        </a:spcAft>
                      </a:pPr>
                      <a:r>
                        <a:rPr lang="vi-VN" sz="1400" b="0" dirty="0">
                          <a:solidFill>
                            <a:schemeClr val="tx1">
                              <a:lumMod val="95000"/>
                              <a:lumOff val="5000"/>
                            </a:schemeClr>
                          </a:solidFill>
                          <a:effectLst/>
                          <a:latin typeface="Arial"/>
                          <a:ea typeface="Arial"/>
                        </a:rPr>
                        <a:t>- SMEWW 3125 B</a:t>
                      </a:r>
                      <a:r>
                        <a:rPr lang="en-US" sz="1400" b="0" dirty="0">
                          <a:solidFill>
                            <a:schemeClr val="tx1">
                              <a:lumMod val="95000"/>
                              <a:lumOff val="5000"/>
                            </a:schemeClr>
                          </a:solidFill>
                          <a:effectLst/>
                          <a:latin typeface="Arial"/>
                          <a:ea typeface="Arial"/>
                        </a:rPr>
                        <a:t>: </a:t>
                      </a:r>
                      <a:r>
                        <a:rPr lang="vi-VN" sz="1400" b="0" dirty="0">
                          <a:solidFill>
                            <a:schemeClr val="tx1">
                              <a:lumMod val="95000"/>
                              <a:lumOff val="5000"/>
                            </a:schemeClr>
                          </a:solidFill>
                          <a:effectLst/>
                          <a:latin typeface="Arial"/>
                          <a:ea typeface="Arial"/>
                        </a:rPr>
                        <a:t>201</a:t>
                      </a:r>
                      <a:r>
                        <a:rPr lang="en-US" sz="1400" b="0" dirty="0">
                          <a:solidFill>
                            <a:schemeClr val="tx1">
                              <a:lumMod val="95000"/>
                              <a:lumOff val="5000"/>
                            </a:schemeClr>
                          </a:solidFill>
                          <a:effectLst/>
                          <a:latin typeface="Arial"/>
                          <a:ea typeface="Arial"/>
                        </a:rPr>
                        <a:t>7</a:t>
                      </a:r>
                      <a:r>
                        <a:rPr lang="vi-VN" sz="1400" b="0" dirty="0">
                          <a:solidFill>
                            <a:schemeClr val="tx1">
                              <a:lumMod val="95000"/>
                              <a:lumOff val="5000"/>
                            </a:schemeClr>
                          </a:solidFill>
                          <a:effectLst/>
                          <a:latin typeface="Arial"/>
                          <a:ea typeface="Arial"/>
                        </a:rPr>
                        <a:t>.</a:t>
                      </a:r>
                      <a:endParaRPr lang="en-US" sz="1400" b="0" dirty="0">
                        <a:solidFill>
                          <a:schemeClr val="tx1">
                            <a:lumMod val="95000"/>
                            <a:lumOff val="5000"/>
                          </a:schemeClr>
                        </a:solidFill>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381000" y="990600"/>
            <a:ext cx="8458200" cy="646331"/>
          </a:xfrm>
          <a:prstGeom prst="rect">
            <a:avLst/>
          </a:prstGeom>
        </p:spPr>
        <p:txBody>
          <a:bodyPr wrap="square">
            <a:spAutoFit/>
          </a:bodyPr>
          <a:lstStyle/>
          <a:p>
            <a:pPr algn="ctr">
              <a:buNone/>
            </a:pPr>
            <a:r>
              <a:rPr lang="vi-VN" b="1" dirty="0">
                <a:latin typeface="Times New Roman" pitchFamily="18" charset="0"/>
                <a:cs typeface="Times New Roman" pitchFamily="18" charset="0"/>
              </a:rPr>
              <a:t>Bảng 2: Phương pháp xác định giá trị các thông số an toàn của nước thải chăn nuôi sử dụng cho cây trồng</a:t>
            </a:r>
          </a:p>
        </p:txBody>
      </p:sp>
    </p:spTree>
    <p:extLst>
      <p:ext uri="{BB962C8B-B14F-4D97-AF65-F5344CB8AC3E}">
        <p14:creationId xmlns:p14="http://schemas.microsoft.com/office/powerpoint/2010/main" val="226965812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010400" cy="944562"/>
          </a:xfrm>
        </p:spPr>
        <p:txBody>
          <a:bodyPr>
            <a:noAutofit/>
          </a:bodyPr>
          <a:lstStyle/>
          <a:p>
            <a:pPr algn="ctr"/>
            <a:r>
              <a:rPr lang="en-US" sz="2800" dirty="0" smtClean="0">
                <a:solidFill>
                  <a:schemeClr val="bg2">
                    <a:lumMod val="10000"/>
                  </a:schemeClr>
                </a:solidFill>
                <a:latin typeface="Times New Roman" pitchFamily="18" charset="0"/>
                <a:cs typeface="Times New Roman" pitchFamily="18" charset="0"/>
              </a:rPr>
              <a:t>NỘI DUNG TRÌNH BÀY</a:t>
            </a:r>
            <a:endParaRPr lang="en-US" sz="2800" b="1" dirty="0">
              <a:solidFill>
                <a:schemeClr val="bg2">
                  <a:lumMod val="10000"/>
                </a:schemeClr>
              </a:solidFill>
              <a:latin typeface="Times New Roman" pitchFamily="18" charset="0"/>
              <a:cs typeface="Times New Roman" pitchFamily="18" charset="0"/>
            </a:endParaRPr>
          </a:p>
        </p:txBody>
      </p:sp>
      <p:cxnSp>
        <p:nvCxnSpPr>
          <p:cNvPr id="7" name="Straight Connector 6"/>
          <p:cNvCxnSpPr/>
          <p:nvPr/>
        </p:nvCxnSpPr>
        <p:spPr>
          <a:xfrm>
            <a:off x="1159845" y="914400"/>
            <a:ext cx="69173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4" name="AutoShape 2" descr="Kết quả hình ảnh cho tỉnh thanh hó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21" name="Diagram 20"/>
          <p:cNvGraphicFramePr/>
          <p:nvPr>
            <p:extLst>
              <p:ext uri="{D42A27DB-BD31-4B8C-83A1-F6EECF244321}">
                <p14:modId xmlns:p14="http://schemas.microsoft.com/office/powerpoint/2010/main" val="4042361291"/>
              </p:ext>
            </p:extLst>
          </p:nvPr>
        </p:nvGraphicFramePr>
        <p:xfrm>
          <a:off x="715477" y="1447800"/>
          <a:ext cx="789512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TextBox 21"/>
          <p:cNvSpPr txBox="1"/>
          <p:nvPr/>
        </p:nvSpPr>
        <p:spPr>
          <a:xfrm>
            <a:off x="1219200" y="1824335"/>
            <a:ext cx="457200" cy="461665"/>
          </a:xfrm>
          <a:prstGeom prst="rect">
            <a:avLst/>
          </a:prstGeom>
          <a:noFill/>
        </p:spPr>
        <p:txBody>
          <a:bodyPr wrap="square" rtlCol="0">
            <a:spAutoFit/>
          </a:bodyPr>
          <a:lstStyle/>
          <a:p>
            <a:r>
              <a:rPr lang="en-US" sz="2400" b="1" dirty="0">
                <a:solidFill>
                  <a:schemeClr val="tx2">
                    <a:lumMod val="50000"/>
                  </a:schemeClr>
                </a:solidFill>
                <a:latin typeface="Times New Roman" panose="02020603050405020304" pitchFamily="18" charset="0"/>
                <a:cs typeface="Times New Roman" panose="02020603050405020304" pitchFamily="18" charset="0"/>
              </a:rPr>
              <a:t>A</a:t>
            </a:r>
          </a:p>
        </p:txBody>
      </p:sp>
      <p:sp>
        <p:nvSpPr>
          <p:cNvPr id="23" name="TextBox 22"/>
          <p:cNvSpPr txBox="1"/>
          <p:nvPr/>
        </p:nvSpPr>
        <p:spPr>
          <a:xfrm>
            <a:off x="1524000" y="3733800"/>
            <a:ext cx="457200" cy="461665"/>
          </a:xfrm>
          <a:prstGeom prst="rect">
            <a:avLst/>
          </a:prstGeom>
          <a:noFill/>
        </p:spPr>
        <p:txBody>
          <a:bodyPr wrap="square" rtlCol="0">
            <a:spAutoFit/>
          </a:bodyPr>
          <a:lstStyle/>
          <a:p>
            <a:r>
              <a:rPr lang="en-US" sz="2400" b="1" dirty="0" smtClean="0">
                <a:solidFill>
                  <a:srgbClr val="FFC000"/>
                </a:solidFill>
                <a:latin typeface="Times New Roman" panose="02020603050405020304" pitchFamily="18" charset="0"/>
                <a:cs typeface="Times New Roman" panose="02020603050405020304" pitchFamily="18" charset="0"/>
              </a:rPr>
              <a:t>C</a:t>
            </a:r>
            <a:endParaRPr lang="en-US" sz="2400" b="1" dirty="0">
              <a:solidFill>
                <a:srgbClr val="FFC000"/>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1524000" y="2738735"/>
            <a:ext cx="457200" cy="461665"/>
          </a:xfrm>
          <a:prstGeom prst="rect">
            <a:avLst/>
          </a:prstGeom>
          <a:noFill/>
        </p:spPr>
        <p:txBody>
          <a:bodyPr wrap="square" rtlCol="0">
            <a:spAutoFit/>
          </a:bodyPr>
          <a:lstStyle/>
          <a:p>
            <a:r>
              <a:rPr lang="en-US" sz="2400" b="1" dirty="0">
                <a:solidFill>
                  <a:schemeClr val="accent1">
                    <a:lumMod val="75000"/>
                  </a:schemeClr>
                </a:solidFill>
                <a:latin typeface="Times New Roman" panose="02020603050405020304" pitchFamily="18" charset="0"/>
                <a:cs typeface="Times New Roman" panose="02020603050405020304" pitchFamily="18" charset="0"/>
              </a:rPr>
              <a:t>B</a:t>
            </a:r>
          </a:p>
        </p:txBody>
      </p:sp>
      <p:sp>
        <p:nvSpPr>
          <p:cNvPr id="25" name="TextBox 24"/>
          <p:cNvSpPr txBox="1"/>
          <p:nvPr/>
        </p:nvSpPr>
        <p:spPr>
          <a:xfrm>
            <a:off x="1143000" y="4724400"/>
            <a:ext cx="457200" cy="461665"/>
          </a:xfrm>
          <a:prstGeom prst="rect">
            <a:avLst/>
          </a:prstGeom>
          <a:noFill/>
        </p:spPr>
        <p:txBody>
          <a:bodyPr wrap="square" rtlCol="0">
            <a:spAutoFit/>
          </a:bodyPr>
          <a:lstStyle/>
          <a:p>
            <a:r>
              <a:rPr lang="en-US" sz="2400" b="1" dirty="0">
                <a:solidFill>
                  <a:srgbClr val="C00000"/>
                </a:solidFill>
                <a:latin typeface="Times New Roman" panose="02020603050405020304" pitchFamily="18" charset="0"/>
                <a:cs typeface="Times New Roman" panose="02020603050405020304" pitchFamily="18" charset="0"/>
              </a:rPr>
              <a:t>D</a:t>
            </a:r>
          </a:p>
        </p:txBody>
      </p:sp>
    </p:spTree>
    <p:extLst>
      <p:ext uri="{BB962C8B-B14F-4D97-AF65-F5344CB8AC3E}">
        <p14:creationId xmlns:p14="http://schemas.microsoft.com/office/powerpoint/2010/main" val="31954421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
                                            <p:graphicEl>
                                              <a:dgm id="{7D71498F-A6B2-4A51-AF1F-7BB826E96391}"/>
                                            </p:graphicEl>
                                          </p:spTgt>
                                        </p:tgtEl>
                                        <p:attrNameLst>
                                          <p:attrName>style.visibility</p:attrName>
                                        </p:attrNameLst>
                                      </p:cBhvr>
                                      <p:to>
                                        <p:strVal val="visible"/>
                                      </p:to>
                                    </p:set>
                                    <p:animEffect transition="in" filter="wipe(down)">
                                      <p:cBhvr>
                                        <p:cTn id="7" dur="500"/>
                                        <p:tgtEl>
                                          <p:spTgt spid="21">
                                            <p:graphicEl>
                                              <a:dgm id="{7D71498F-A6B2-4A51-AF1F-7BB826E96391}"/>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1">
                                            <p:graphicEl>
                                              <a:dgm id="{7A005A85-88A9-4BB8-B54B-65F95EEE7D7C}"/>
                                            </p:graphicEl>
                                          </p:spTgt>
                                        </p:tgtEl>
                                        <p:attrNameLst>
                                          <p:attrName>style.visibility</p:attrName>
                                        </p:attrNameLst>
                                      </p:cBhvr>
                                      <p:to>
                                        <p:strVal val="visible"/>
                                      </p:to>
                                    </p:set>
                                    <p:animEffect transition="in" filter="wipe(down)">
                                      <p:cBhvr>
                                        <p:cTn id="10" dur="500"/>
                                        <p:tgtEl>
                                          <p:spTgt spid="21">
                                            <p:graphicEl>
                                              <a:dgm id="{7A005A85-88A9-4BB8-B54B-65F95EEE7D7C}"/>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1">
                                            <p:graphicEl>
                                              <a:dgm id="{B23680F6-8F46-41C7-B7DA-2D491C3DA615}"/>
                                            </p:graphicEl>
                                          </p:spTgt>
                                        </p:tgtEl>
                                        <p:attrNameLst>
                                          <p:attrName>style.visibility</p:attrName>
                                        </p:attrNameLst>
                                      </p:cBhvr>
                                      <p:to>
                                        <p:strVal val="visible"/>
                                      </p:to>
                                    </p:set>
                                    <p:animEffect transition="in" filter="wipe(down)">
                                      <p:cBhvr>
                                        <p:cTn id="13" dur="500"/>
                                        <p:tgtEl>
                                          <p:spTgt spid="21">
                                            <p:graphicEl>
                                              <a:dgm id="{B23680F6-8F46-41C7-B7DA-2D491C3DA615}"/>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21">
                                            <p:graphicEl>
                                              <a:dgm id="{C6ACB502-530C-4E47-ABB9-28F07F426F36}"/>
                                            </p:graphicEl>
                                          </p:spTgt>
                                        </p:tgtEl>
                                        <p:attrNameLst>
                                          <p:attrName>style.visibility</p:attrName>
                                        </p:attrNameLst>
                                      </p:cBhvr>
                                      <p:to>
                                        <p:strVal val="visible"/>
                                      </p:to>
                                    </p:set>
                                    <p:animEffect transition="in" filter="wipe(down)">
                                      <p:cBhvr>
                                        <p:cTn id="21" dur="500"/>
                                        <p:tgtEl>
                                          <p:spTgt spid="21">
                                            <p:graphicEl>
                                              <a:dgm id="{C6ACB502-530C-4E47-ABB9-28F07F426F36}"/>
                                            </p:graphic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21">
                                            <p:graphicEl>
                                              <a:dgm id="{84CB3CE5-9464-4140-8FBC-11F844082DC4}"/>
                                            </p:graphicEl>
                                          </p:spTgt>
                                        </p:tgtEl>
                                        <p:attrNameLst>
                                          <p:attrName>style.visibility</p:attrName>
                                        </p:attrNameLst>
                                      </p:cBhvr>
                                      <p:to>
                                        <p:strVal val="visible"/>
                                      </p:to>
                                    </p:set>
                                    <p:animEffect transition="in" filter="wipe(down)">
                                      <p:cBhvr>
                                        <p:cTn id="24" dur="500"/>
                                        <p:tgtEl>
                                          <p:spTgt spid="21">
                                            <p:graphicEl>
                                              <a:dgm id="{84CB3CE5-9464-4140-8FBC-11F844082DC4}"/>
                                            </p:graphic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1">
                                            <p:graphicEl>
                                              <a:dgm id="{C482386C-4DAF-4C86-BA47-183F01355252}"/>
                                            </p:graphicEl>
                                          </p:spTgt>
                                        </p:tgtEl>
                                        <p:attrNameLst>
                                          <p:attrName>style.visibility</p:attrName>
                                        </p:attrNameLst>
                                      </p:cBhvr>
                                      <p:to>
                                        <p:strVal val="visible"/>
                                      </p:to>
                                    </p:set>
                                    <p:animEffect transition="in" filter="wipe(down)">
                                      <p:cBhvr>
                                        <p:cTn id="32" dur="500"/>
                                        <p:tgtEl>
                                          <p:spTgt spid="21">
                                            <p:graphicEl>
                                              <a:dgm id="{C482386C-4DAF-4C86-BA47-183F01355252}"/>
                                            </p:graphic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21">
                                            <p:graphicEl>
                                              <a:dgm id="{D1BC7597-678E-4518-AE6E-8F7704A33166}"/>
                                            </p:graphicEl>
                                          </p:spTgt>
                                        </p:tgtEl>
                                        <p:attrNameLst>
                                          <p:attrName>style.visibility</p:attrName>
                                        </p:attrNameLst>
                                      </p:cBhvr>
                                      <p:to>
                                        <p:strVal val="visible"/>
                                      </p:to>
                                    </p:set>
                                    <p:animEffect transition="in" filter="wipe(down)">
                                      <p:cBhvr>
                                        <p:cTn id="35" dur="500"/>
                                        <p:tgtEl>
                                          <p:spTgt spid="21">
                                            <p:graphicEl>
                                              <a:dgm id="{D1BC7597-678E-4518-AE6E-8F7704A33166}"/>
                                            </p:graphic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down)">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1">
                                            <p:graphicEl>
                                              <a:dgm id="{7568C06F-2BE0-40D6-92A1-8F428232C807}"/>
                                            </p:graphicEl>
                                          </p:spTgt>
                                        </p:tgtEl>
                                        <p:attrNameLst>
                                          <p:attrName>style.visibility</p:attrName>
                                        </p:attrNameLst>
                                      </p:cBhvr>
                                      <p:to>
                                        <p:strVal val="visible"/>
                                      </p:to>
                                    </p:set>
                                    <p:animEffect transition="in" filter="wipe(down)">
                                      <p:cBhvr>
                                        <p:cTn id="43" dur="500"/>
                                        <p:tgtEl>
                                          <p:spTgt spid="21">
                                            <p:graphicEl>
                                              <a:dgm id="{7568C06F-2BE0-40D6-92A1-8F428232C807}"/>
                                            </p:graphic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1">
                                            <p:graphicEl>
                                              <a:dgm id="{AA949233-1F70-4A87-AECB-4C722CABBD3A}"/>
                                            </p:graphicEl>
                                          </p:spTgt>
                                        </p:tgtEl>
                                        <p:attrNameLst>
                                          <p:attrName>style.visibility</p:attrName>
                                        </p:attrNameLst>
                                      </p:cBhvr>
                                      <p:to>
                                        <p:strVal val="visible"/>
                                      </p:to>
                                    </p:set>
                                    <p:animEffect transition="in" filter="wipe(down)">
                                      <p:cBhvr>
                                        <p:cTn id="46" dur="500"/>
                                        <p:tgtEl>
                                          <p:spTgt spid="21">
                                            <p:graphicEl>
                                              <a:dgm id="{AA949233-1F70-4A87-AECB-4C722CABBD3A}"/>
                                            </p:graphic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ipe(down)">
                                      <p:cBhvr>
                                        <p:cTn id="4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P spid="22" grpId="0"/>
      <p:bldP spid="23" grpId="0"/>
      <p:bldP spid="24"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4019104031"/>
              </p:ext>
            </p:extLst>
          </p:nvPr>
        </p:nvGraphicFramePr>
        <p:xfrm>
          <a:off x="228600" y="1592580"/>
          <a:ext cx="8663666" cy="4975860"/>
        </p:xfrm>
        <a:graphic>
          <a:graphicData uri="http://schemas.openxmlformats.org/drawingml/2006/table">
            <a:tbl>
              <a:tblPr firstRow="1" firstCol="1" bandRow="1"/>
              <a:tblGrid>
                <a:gridCol w="547856"/>
                <a:gridCol w="1204744"/>
                <a:gridCol w="6911066"/>
              </a:tblGrid>
              <a:tr h="0">
                <a:tc>
                  <a:txBody>
                    <a:bodyPr/>
                    <a:lstStyle/>
                    <a:p>
                      <a:pPr marL="0" indent="0" algn="ctr">
                        <a:spcBef>
                          <a:spcPts val="300"/>
                        </a:spcBef>
                        <a:spcAft>
                          <a:spcPts val="0"/>
                        </a:spcAft>
                      </a:pPr>
                      <a:r>
                        <a:rPr lang="en-AU" sz="1400" b="1" dirty="0">
                          <a:effectLst/>
                          <a:latin typeface="Arial"/>
                          <a:ea typeface="Arial"/>
                        </a:rPr>
                        <a:t>STT</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en-AU" sz="1400" b="1" dirty="0" err="1">
                          <a:effectLst/>
                          <a:latin typeface="Arial"/>
                          <a:ea typeface="Arial"/>
                        </a:rPr>
                        <a:t>Thông</a:t>
                      </a:r>
                      <a:r>
                        <a:rPr lang="en-AU" sz="1400" b="1" dirty="0">
                          <a:effectLst/>
                          <a:latin typeface="Arial"/>
                          <a:ea typeface="Arial"/>
                        </a:rPr>
                        <a:t> </a:t>
                      </a:r>
                      <a:r>
                        <a:rPr lang="en-AU" sz="1400" b="1" dirty="0" err="1">
                          <a:effectLst/>
                          <a:latin typeface="Arial"/>
                          <a:ea typeface="Arial"/>
                        </a:rPr>
                        <a:t>số</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vi-VN" sz="1400" b="1" dirty="0">
                          <a:effectLst/>
                          <a:latin typeface="Arial"/>
                          <a:ea typeface="Arial"/>
                        </a:rPr>
                        <a:t>Phương pháp phân tích, số hiệu tiêu chuẩn</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US" sz="1400" b="0" kern="1200" dirty="0" smtClean="0">
                          <a:solidFill>
                            <a:schemeClr val="tx1"/>
                          </a:solidFill>
                          <a:effectLst/>
                          <a:latin typeface="Arial"/>
                          <a:ea typeface="Arial"/>
                          <a:cs typeface="+mn-cs"/>
                        </a:rPr>
                        <a:t>5</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AU" sz="1400" b="0" kern="1200" dirty="0" err="1">
                          <a:solidFill>
                            <a:schemeClr val="tx1"/>
                          </a:solidFill>
                          <a:effectLst/>
                          <a:latin typeface="Arial"/>
                          <a:ea typeface="Arial"/>
                          <a:cs typeface="+mn-cs"/>
                        </a:rPr>
                        <a:t>Tổng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Crom</a:t>
                      </a:r>
                      <a:r>
                        <a:rPr kumimoji="0" lang="en-AU" sz="1400" b="0" kern="1200" dirty="0">
                          <a:solidFill>
                            <a:schemeClr val="tx1"/>
                          </a:solidFill>
                          <a:effectLst/>
                          <a:latin typeface="Arial"/>
                          <a:ea typeface="Arial"/>
                          <a:cs typeface="+mn-cs"/>
                        </a:rPr>
                        <a:t> (Cr)</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AU" sz="1400" b="0" kern="1200" dirty="0">
                          <a:solidFill>
                            <a:schemeClr val="tx1"/>
                          </a:solidFill>
                          <a:effectLst/>
                          <a:latin typeface="Arial"/>
                          <a:ea typeface="Arial"/>
                          <a:cs typeface="+mn-cs"/>
                        </a:rPr>
                        <a:t>- TCVN 6222-2008 (ISO 9174-1998). </a:t>
                      </a:r>
                      <a:r>
                        <a:rPr kumimoji="0" lang="en-AU" sz="1400" b="0" kern="1200" dirty="0" err="1">
                          <a:solidFill>
                            <a:schemeClr val="tx1"/>
                          </a:solidFill>
                          <a:effectLst/>
                          <a:latin typeface="Arial"/>
                          <a:ea typeface="Arial"/>
                          <a:cs typeface="+mn-cs"/>
                        </a:rPr>
                        <a:t>Chất</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lượng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nước</a:t>
                      </a:r>
                      <a:r>
                        <a:rPr kumimoji="0" lang="en-AU" sz="1400" b="0" kern="1200" dirty="0">
                          <a:solidFill>
                            <a:schemeClr val="tx1"/>
                          </a:solidFill>
                          <a:effectLst/>
                          <a:latin typeface="Arial"/>
                          <a:ea typeface="Arial"/>
                          <a:cs typeface="+mn-cs"/>
                        </a:rPr>
                        <a:t> - </a:t>
                      </a:r>
                      <a:r>
                        <a:rPr kumimoji="0" lang="en-AU" sz="1400" b="0" kern="1200" dirty="0" err="1">
                          <a:solidFill>
                            <a:schemeClr val="tx1"/>
                          </a:solidFill>
                          <a:effectLst/>
                          <a:latin typeface="Arial"/>
                          <a:ea typeface="Arial"/>
                          <a:cs typeface="+mn-cs"/>
                        </a:rPr>
                        <a:t>Xác</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định</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crom</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tổng</a:t>
                      </a:r>
                      <a:r>
                        <a:rPr kumimoji="0" lang="en-AU" sz="1400" b="0" kern="1200" dirty="0">
                          <a:solidFill>
                            <a:schemeClr val="tx1"/>
                          </a:solidFill>
                          <a:effectLst/>
                          <a:latin typeface="Arial"/>
                          <a:ea typeface="Arial"/>
                          <a:cs typeface="+mn-cs"/>
                        </a:rPr>
                        <a:t> - </a:t>
                      </a:r>
                      <a:r>
                        <a:rPr kumimoji="0" lang="en-AU" sz="1400" b="0" kern="1200" dirty="0" err="1">
                          <a:solidFill>
                            <a:schemeClr val="tx1"/>
                          </a:solidFill>
                          <a:effectLst/>
                          <a:latin typeface="Arial"/>
                          <a:ea typeface="Arial"/>
                          <a:cs typeface="+mn-cs"/>
                        </a:rPr>
                        <a:t>Phương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pháp</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trắc</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phổ</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hấp</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thụ</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nguyên</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tử</a:t>
                      </a:r>
                      <a:r>
                        <a:rPr kumimoji="0" lang="en-AU"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3111 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3120 B: 201</a:t>
                      </a:r>
                      <a:r>
                        <a:rPr kumimoji="0" lang="en-US" sz="1400" b="0" kern="1200" dirty="0">
                          <a:solidFill>
                            <a:schemeClr val="tx1"/>
                          </a:solidFill>
                          <a:effectLst/>
                          <a:latin typeface="Arial"/>
                          <a:ea typeface="Arial"/>
                          <a:cs typeface="+mn-cs"/>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US" sz="1400" b="0" kern="1200" dirty="0" smtClean="0">
                          <a:solidFill>
                            <a:schemeClr val="tx1"/>
                          </a:solidFill>
                          <a:effectLst/>
                          <a:latin typeface="Arial"/>
                          <a:ea typeface="Arial"/>
                          <a:cs typeface="+mn-cs"/>
                        </a:rPr>
                        <a:t>6</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AU" sz="1400" b="0" kern="1200" dirty="0" err="1">
                          <a:solidFill>
                            <a:schemeClr val="tx1"/>
                          </a:solidFill>
                          <a:effectLst/>
                          <a:latin typeface="Arial"/>
                          <a:ea typeface="Arial"/>
                          <a:cs typeface="+mn-cs"/>
                        </a:rPr>
                        <a:t>Thủy</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ngân</a:t>
                      </a:r>
                      <a:r>
                        <a:rPr kumimoji="0" lang="en-AU" sz="1400" b="0" kern="1200" dirty="0">
                          <a:solidFill>
                            <a:schemeClr val="tx1"/>
                          </a:solidFill>
                          <a:effectLst/>
                          <a:latin typeface="Arial"/>
                          <a:ea typeface="Arial"/>
                          <a:cs typeface="+mn-cs"/>
                        </a:rPr>
                        <a:t> (Hg)</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AU" sz="1400" b="0" kern="1200" dirty="0">
                          <a:solidFill>
                            <a:schemeClr val="tx1"/>
                          </a:solidFill>
                          <a:effectLst/>
                          <a:latin typeface="Arial"/>
                          <a:ea typeface="Arial"/>
                          <a:cs typeface="+mn-cs"/>
                        </a:rPr>
                        <a:t>- TCVN 7877:2008 (ISO 5666:1999), </a:t>
                      </a:r>
                      <a:r>
                        <a:rPr kumimoji="0" lang="en-AU" sz="1400" b="0" kern="1200" dirty="0" err="1">
                          <a:solidFill>
                            <a:schemeClr val="tx1"/>
                          </a:solidFill>
                          <a:effectLst/>
                          <a:latin typeface="Arial"/>
                          <a:ea typeface="Arial"/>
                          <a:cs typeface="+mn-cs"/>
                        </a:rPr>
                        <a:t>Chất</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lượng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nước</a:t>
                      </a:r>
                      <a:r>
                        <a:rPr kumimoji="0" lang="en-AU" sz="1400" b="0" kern="1200" dirty="0">
                          <a:solidFill>
                            <a:schemeClr val="tx1"/>
                          </a:solidFill>
                          <a:effectLst/>
                          <a:latin typeface="Arial"/>
                          <a:ea typeface="Arial"/>
                          <a:cs typeface="+mn-cs"/>
                        </a:rPr>
                        <a:t> - </a:t>
                      </a:r>
                      <a:r>
                        <a:rPr kumimoji="0" lang="en-AU" sz="1400" b="0" kern="1200" dirty="0" err="1">
                          <a:solidFill>
                            <a:schemeClr val="tx1"/>
                          </a:solidFill>
                          <a:effectLst/>
                          <a:latin typeface="Arial"/>
                          <a:ea typeface="Arial"/>
                          <a:cs typeface="+mn-cs"/>
                        </a:rPr>
                        <a:t>Xác</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định</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thủy</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ngân</a:t>
                      </a:r>
                      <a:r>
                        <a:rPr kumimoji="0" lang="en-AU"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US EPA </a:t>
                      </a:r>
                      <a:r>
                        <a:rPr kumimoji="0" lang="en-US" sz="1400" b="0" kern="1200" dirty="0">
                          <a:solidFill>
                            <a:schemeClr val="tx1"/>
                          </a:solidFill>
                          <a:effectLst/>
                          <a:latin typeface="Arial"/>
                          <a:ea typeface="Arial"/>
                          <a:cs typeface="+mn-cs"/>
                        </a:rPr>
                        <a:t>Method </a:t>
                      </a:r>
                      <a:r>
                        <a:rPr kumimoji="0" lang="vi-VN" sz="1400" b="0" kern="1200" dirty="0">
                          <a:solidFill>
                            <a:schemeClr val="tx1"/>
                          </a:solidFill>
                          <a:effectLst/>
                          <a:latin typeface="Arial"/>
                          <a:ea typeface="Arial"/>
                          <a:cs typeface="+mn-cs"/>
                        </a:rPr>
                        <a:t>200.8</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3112 B:2017</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3125 B: 2017.</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US" sz="1400" b="0" kern="1200" dirty="0" smtClean="0">
                          <a:solidFill>
                            <a:schemeClr val="tx1"/>
                          </a:solidFill>
                          <a:effectLst/>
                          <a:latin typeface="Arial"/>
                          <a:ea typeface="Arial"/>
                          <a:cs typeface="+mn-cs"/>
                        </a:rPr>
                        <a:t>7</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a:solidFill>
                            <a:schemeClr val="tx1"/>
                          </a:solidFill>
                          <a:effectLst/>
                          <a:latin typeface="Arial"/>
                          <a:ea typeface="Arial"/>
                          <a:cs typeface="+mn-cs"/>
                        </a:rPr>
                        <a:t>Đồng (Cu)</a:t>
                      </a:r>
                      <a:endParaRPr kumimoji="0" lang="en-US" sz="1400" b="0" kern="120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TCVN 6193:1996 (ISO 8288:1986) - Chất lượng nước - Xác định coban, niken, đồng, kẽm, cadimi và chì. Phương pháp trắc phổ hấp thụ nguyên tử ngọn lửa.</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a:t>
                      </a:r>
                      <a:r>
                        <a:rPr kumimoji="0" lang="vi-VN" sz="1400" b="0" kern="1200" dirty="0">
                          <a:solidFill>
                            <a:schemeClr val="tx1"/>
                          </a:solidFill>
                          <a:effectLst/>
                          <a:latin typeface="Arial"/>
                          <a:ea typeface="Arial"/>
                          <a:cs typeface="+mn-cs"/>
                        </a:rPr>
                        <a:t>US EPA </a:t>
                      </a:r>
                      <a:r>
                        <a:rPr kumimoji="0" lang="en-US" sz="1400" b="0" kern="1200" dirty="0">
                          <a:solidFill>
                            <a:schemeClr val="tx1"/>
                          </a:solidFill>
                          <a:effectLst/>
                          <a:latin typeface="Arial"/>
                          <a:ea typeface="Arial"/>
                          <a:cs typeface="+mn-cs"/>
                        </a:rPr>
                        <a:t>Method </a:t>
                      </a:r>
                      <a:r>
                        <a:rPr kumimoji="0" lang="vi-VN" sz="1400" b="0" kern="1200" dirty="0">
                          <a:solidFill>
                            <a:schemeClr val="tx1"/>
                          </a:solidFill>
                          <a:effectLst/>
                          <a:latin typeface="Arial"/>
                          <a:ea typeface="Arial"/>
                          <a:cs typeface="+mn-cs"/>
                        </a:rPr>
                        <a:t>200.8</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EPA 6010 B;</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3111 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3120 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a:t>
                      </a:r>
                      <a:r>
                        <a:rPr kumimoji="0" lang="en-US" sz="1400" b="0" kern="1200" dirty="0">
                          <a:solidFill>
                            <a:schemeClr val="tx1"/>
                          </a:solidFill>
                          <a:effectLst/>
                          <a:latin typeface="Arial"/>
                          <a:ea typeface="Arial"/>
                          <a:cs typeface="+mn-cs"/>
                        </a:rPr>
                        <a:t>5 </a:t>
                      </a:r>
                      <a:r>
                        <a:rPr kumimoji="0" lang="vi-VN" sz="1400" b="0" kern="1200" dirty="0">
                          <a:solidFill>
                            <a:schemeClr val="tx1"/>
                          </a:solidFill>
                          <a:effectLst/>
                          <a:latin typeface="Arial"/>
                          <a:ea typeface="Arial"/>
                          <a:cs typeface="+mn-cs"/>
                        </a:rPr>
                        <a:t>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a:spcBef>
                          <a:spcPts val="300"/>
                        </a:spcBef>
                        <a:spcAft>
                          <a:spcPts val="0"/>
                        </a:spcAft>
                      </a:pPr>
                      <a:r>
                        <a:rPr lang="en-US" sz="1400" b="0" dirty="0" smtClean="0">
                          <a:solidFill>
                            <a:schemeClr val="tx1">
                              <a:lumMod val="95000"/>
                              <a:lumOff val="5000"/>
                            </a:schemeClr>
                          </a:solidFill>
                          <a:effectLst/>
                          <a:latin typeface="Times New Roman"/>
                          <a:ea typeface="Arial"/>
                        </a:rPr>
                        <a:t>8</a:t>
                      </a:r>
                      <a:endParaRPr lang="en-US" sz="1400" b="0" dirty="0">
                        <a:solidFill>
                          <a:schemeClr val="tx1">
                            <a:lumMod val="95000"/>
                            <a:lumOff val="5000"/>
                          </a:schemeClr>
                        </a:solidFill>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AU" sz="1400" b="0" kern="1200" dirty="0" err="1">
                          <a:solidFill>
                            <a:schemeClr val="tx1"/>
                          </a:solidFill>
                          <a:effectLst/>
                          <a:latin typeface="Arial"/>
                          <a:ea typeface="Arial"/>
                          <a:cs typeface="+mn-cs"/>
                        </a:rPr>
                        <a:t>Chì</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Pb</a:t>
                      </a:r>
                      <a:r>
                        <a:rPr kumimoji="0" lang="en-AU"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en-AU" sz="1400" b="0" kern="1200" dirty="0">
                          <a:solidFill>
                            <a:schemeClr val="tx1"/>
                          </a:solidFill>
                          <a:effectLst/>
                          <a:latin typeface="Arial"/>
                          <a:ea typeface="Arial"/>
                          <a:cs typeface="+mn-cs"/>
                        </a:rPr>
                        <a:t>- TCVN 6193-1996 (ISO 8288-1986) - </a:t>
                      </a:r>
                      <a:r>
                        <a:rPr kumimoji="0" lang="en-AU" sz="1400" b="0" kern="1200" dirty="0" err="1">
                          <a:solidFill>
                            <a:schemeClr val="tx1"/>
                          </a:solidFill>
                          <a:effectLst/>
                          <a:latin typeface="Arial"/>
                          <a:ea typeface="Arial"/>
                          <a:cs typeface="+mn-cs"/>
                        </a:rPr>
                        <a:t>Chất</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lượng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nước</a:t>
                      </a:r>
                      <a:r>
                        <a:rPr kumimoji="0" lang="en-AU" sz="1400" b="0" kern="1200" dirty="0">
                          <a:solidFill>
                            <a:schemeClr val="tx1"/>
                          </a:solidFill>
                          <a:effectLst/>
                          <a:latin typeface="Arial"/>
                          <a:ea typeface="Arial"/>
                          <a:cs typeface="+mn-cs"/>
                        </a:rPr>
                        <a:t> - </a:t>
                      </a:r>
                      <a:r>
                        <a:rPr kumimoji="0" lang="en-AU" sz="1400" b="0" kern="1200" dirty="0" err="1">
                          <a:solidFill>
                            <a:schemeClr val="tx1"/>
                          </a:solidFill>
                          <a:effectLst/>
                          <a:latin typeface="Arial"/>
                          <a:ea typeface="Arial"/>
                          <a:cs typeface="+mn-cs"/>
                        </a:rPr>
                        <a:t>Xác</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định</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coban</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niken</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đồng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kẽm</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cadimi</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và</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chì</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Phương</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pháp</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trắc</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phổ</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hấp</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thụ</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nguyên</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tử</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ngọn</a:t>
                      </a:r>
                      <a:r>
                        <a:rPr kumimoji="0" lang="en-AU" sz="1400" b="0" kern="1200" dirty="0">
                          <a:solidFill>
                            <a:schemeClr val="tx1"/>
                          </a:solidFill>
                          <a:effectLst/>
                          <a:latin typeface="Arial"/>
                          <a:ea typeface="Arial"/>
                          <a:cs typeface="+mn-cs"/>
                        </a:rPr>
                        <a:t> </a:t>
                      </a:r>
                      <a:r>
                        <a:rPr kumimoji="0" lang="en-AU" sz="1400" b="0" kern="1200" dirty="0" err="1">
                          <a:solidFill>
                            <a:schemeClr val="tx1"/>
                          </a:solidFill>
                          <a:effectLst/>
                          <a:latin typeface="Arial"/>
                          <a:ea typeface="Arial"/>
                          <a:cs typeface="+mn-cs"/>
                        </a:rPr>
                        <a:t>lửa</a:t>
                      </a:r>
                      <a:r>
                        <a:rPr kumimoji="0" lang="en-AU"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a:t>
                      </a:r>
                      <a:r>
                        <a:rPr kumimoji="0" lang="vi-VN" sz="1400" b="0" kern="1200" dirty="0">
                          <a:solidFill>
                            <a:schemeClr val="tx1"/>
                          </a:solidFill>
                          <a:effectLst/>
                          <a:latin typeface="Arial"/>
                          <a:ea typeface="Arial"/>
                          <a:cs typeface="+mn-cs"/>
                        </a:rPr>
                        <a:t>US EPA </a:t>
                      </a:r>
                      <a:r>
                        <a:rPr kumimoji="0" lang="en-US" sz="1400" b="0" kern="1200" dirty="0">
                          <a:solidFill>
                            <a:schemeClr val="tx1"/>
                          </a:solidFill>
                          <a:effectLst/>
                          <a:latin typeface="Arial"/>
                          <a:ea typeface="Arial"/>
                          <a:cs typeface="+mn-cs"/>
                        </a:rPr>
                        <a:t>Method </a:t>
                      </a:r>
                      <a:r>
                        <a:rPr kumimoji="0" lang="vi-VN" sz="1400" b="0" kern="1200" dirty="0">
                          <a:solidFill>
                            <a:schemeClr val="tx1"/>
                          </a:solidFill>
                          <a:effectLst/>
                          <a:latin typeface="Arial"/>
                          <a:ea typeface="Arial"/>
                          <a:cs typeface="+mn-cs"/>
                        </a:rPr>
                        <a:t>200.8</a:t>
                      </a:r>
                      <a:r>
                        <a:rPr kumimoji="0" lang="en-US" sz="1400" b="0" kern="1200" dirty="0">
                          <a:solidFill>
                            <a:schemeClr val="tx1"/>
                          </a:solidFill>
                          <a:effectLst/>
                          <a:latin typeface="Arial"/>
                          <a:ea typeface="Arial"/>
                          <a:cs typeface="+mn-cs"/>
                        </a:rPr>
                        <a:t>;</a:t>
                      </a:r>
                    </a:p>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a:t>
                      </a:r>
                      <a:r>
                        <a:rPr kumimoji="0" lang="vi-VN" sz="1400" b="0" kern="1200" dirty="0">
                          <a:solidFill>
                            <a:schemeClr val="tx1"/>
                          </a:solidFill>
                          <a:effectLst/>
                          <a:latin typeface="Arial"/>
                          <a:ea typeface="Arial"/>
                          <a:cs typeface="+mn-cs"/>
                        </a:rPr>
                        <a:t>SMEWW 3111</a:t>
                      </a:r>
                      <a:r>
                        <a:rPr kumimoji="0" lang="en-US" sz="1400" b="0" kern="1200" dirty="0">
                          <a:solidFill>
                            <a:schemeClr val="tx1"/>
                          </a:solidFill>
                          <a:effectLst/>
                          <a:latin typeface="Arial"/>
                          <a:ea typeface="Arial"/>
                          <a:cs typeface="+mn-cs"/>
                        </a:rPr>
                        <a:t> B</a:t>
                      </a:r>
                      <a:r>
                        <a:rPr kumimoji="0" lang="vi-VN" sz="1400" b="0" kern="1200" dirty="0">
                          <a:solidFill>
                            <a:schemeClr val="tx1"/>
                          </a:solidFill>
                          <a:effectLst/>
                          <a:latin typeface="Arial"/>
                          <a:ea typeface="Arial"/>
                          <a:cs typeface="+mn-cs"/>
                        </a:rPr>
                        <a:t>: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 </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a:t>
                      </a:r>
                      <a:r>
                        <a:rPr kumimoji="0" lang="en-US" sz="1400" b="0" kern="1200" dirty="0">
                          <a:solidFill>
                            <a:schemeClr val="tx1"/>
                          </a:solidFill>
                          <a:effectLst/>
                          <a:latin typeface="Arial"/>
                          <a:ea typeface="Arial"/>
                          <a:cs typeface="+mn-cs"/>
                        </a:rPr>
                        <a:t>0</a:t>
                      </a:r>
                      <a:r>
                        <a:rPr kumimoji="0" lang="vi-VN" sz="1400" b="0" kern="1200" dirty="0">
                          <a:solidFill>
                            <a:schemeClr val="tx1"/>
                          </a:solidFill>
                          <a:effectLst/>
                          <a:latin typeface="Arial"/>
                          <a:ea typeface="Arial"/>
                          <a:cs typeface="+mn-cs"/>
                        </a:rPr>
                        <a:t> B:201</a:t>
                      </a:r>
                      <a:r>
                        <a:rPr kumimoji="0" lang="en-US" sz="1400" b="0" kern="1200" dirty="0">
                          <a:solidFill>
                            <a:schemeClr val="tx1"/>
                          </a:solidFill>
                          <a:effectLst/>
                          <a:latin typeface="Arial"/>
                          <a:ea typeface="Arial"/>
                          <a:cs typeface="+mn-cs"/>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a:xfrm>
            <a:off x="381000" y="990600"/>
            <a:ext cx="8458200" cy="646331"/>
          </a:xfrm>
          <a:prstGeom prst="rect">
            <a:avLst/>
          </a:prstGeom>
        </p:spPr>
        <p:txBody>
          <a:bodyPr wrap="square">
            <a:spAutoFit/>
          </a:bodyPr>
          <a:lstStyle/>
          <a:p>
            <a:pPr algn="ctr">
              <a:buNone/>
            </a:pPr>
            <a:r>
              <a:rPr lang="vi-VN" b="1" dirty="0">
                <a:latin typeface="Times New Roman" pitchFamily="18" charset="0"/>
                <a:cs typeface="Times New Roman" pitchFamily="18" charset="0"/>
              </a:rPr>
              <a:t>Bảng 2: Phương pháp xác định giá trị các thông số an toàn của nước thải chăn nuôi sử dụng cho cây trồng</a:t>
            </a:r>
          </a:p>
        </p:txBody>
      </p:sp>
    </p:spTree>
    <p:extLst>
      <p:ext uri="{BB962C8B-B14F-4D97-AF65-F5344CB8AC3E}">
        <p14:creationId xmlns:p14="http://schemas.microsoft.com/office/powerpoint/2010/main" val="226965812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2887139975"/>
              </p:ext>
            </p:extLst>
          </p:nvPr>
        </p:nvGraphicFramePr>
        <p:xfrm>
          <a:off x="228600" y="1592580"/>
          <a:ext cx="8663666" cy="4183380"/>
        </p:xfrm>
        <a:graphic>
          <a:graphicData uri="http://schemas.openxmlformats.org/drawingml/2006/table">
            <a:tbl>
              <a:tblPr firstRow="1" firstCol="1" bandRow="1"/>
              <a:tblGrid>
                <a:gridCol w="547856"/>
                <a:gridCol w="1204744"/>
                <a:gridCol w="6911066"/>
              </a:tblGrid>
              <a:tr h="0">
                <a:tc>
                  <a:txBody>
                    <a:bodyPr/>
                    <a:lstStyle/>
                    <a:p>
                      <a:pPr marL="0" indent="0" algn="ctr">
                        <a:spcBef>
                          <a:spcPts val="300"/>
                        </a:spcBef>
                        <a:spcAft>
                          <a:spcPts val="0"/>
                        </a:spcAft>
                      </a:pPr>
                      <a:r>
                        <a:rPr lang="en-AU" sz="1400" b="1" dirty="0">
                          <a:effectLst/>
                          <a:latin typeface="Arial"/>
                          <a:ea typeface="Arial"/>
                        </a:rPr>
                        <a:t>STT</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en-AU" sz="1400" b="1" dirty="0" err="1">
                          <a:effectLst/>
                          <a:latin typeface="Arial"/>
                          <a:ea typeface="Arial"/>
                        </a:rPr>
                        <a:t>Thông</a:t>
                      </a:r>
                      <a:r>
                        <a:rPr lang="en-AU" sz="1400" b="1" dirty="0">
                          <a:effectLst/>
                          <a:latin typeface="Arial"/>
                          <a:ea typeface="Arial"/>
                        </a:rPr>
                        <a:t> </a:t>
                      </a:r>
                      <a:r>
                        <a:rPr lang="en-AU" sz="1400" b="1" dirty="0" err="1">
                          <a:effectLst/>
                          <a:latin typeface="Arial"/>
                          <a:ea typeface="Arial"/>
                        </a:rPr>
                        <a:t>số</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Bef>
                          <a:spcPts val="300"/>
                        </a:spcBef>
                        <a:spcAft>
                          <a:spcPts val="0"/>
                        </a:spcAft>
                      </a:pPr>
                      <a:r>
                        <a:rPr lang="vi-VN" sz="1400" b="1" dirty="0">
                          <a:effectLst/>
                          <a:latin typeface="Arial"/>
                          <a:ea typeface="Arial"/>
                        </a:rPr>
                        <a:t>Phương pháp phân tích, số hiệu tiêu chuẩn</a:t>
                      </a:r>
                      <a:endParaRPr lang="en-US" sz="1400" dirty="0">
                        <a:effectLst/>
                        <a:latin typeface="Times New Roman"/>
                        <a:ea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US" sz="1400" b="0" kern="1200" dirty="0" smtClean="0">
                          <a:solidFill>
                            <a:schemeClr val="tx1"/>
                          </a:solidFill>
                          <a:effectLst/>
                          <a:latin typeface="Arial"/>
                          <a:ea typeface="Arial"/>
                          <a:cs typeface="+mn-cs"/>
                        </a:rPr>
                        <a:t>9</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b="0" kern="1200" dirty="0">
                          <a:solidFill>
                            <a:schemeClr val="tx1"/>
                          </a:solidFill>
                          <a:effectLst/>
                          <a:latin typeface="Arial"/>
                          <a:ea typeface="Arial"/>
                          <a:cs typeface="+mn-cs"/>
                        </a:rPr>
                        <a:t>Kẽm (Zn)</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TCVN 6193:1996 (ISO 8288:1986) - Chất lượng nước - Xác định coban, niken, đồng, kẽm, cadimi và chì. Phương pháp trắc phổ hấp thụ nguyên tử ngọn lửa.</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EPA 6010.B;</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3111 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3120 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312</a:t>
                      </a:r>
                      <a:r>
                        <a:rPr kumimoji="0" lang="en-US" sz="1400" b="0" kern="1200" dirty="0">
                          <a:solidFill>
                            <a:schemeClr val="tx1"/>
                          </a:solidFill>
                          <a:effectLst/>
                          <a:latin typeface="Arial"/>
                          <a:ea typeface="Arial"/>
                          <a:cs typeface="+mn-cs"/>
                        </a:rPr>
                        <a:t>5 </a:t>
                      </a:r>
                      <a:r>
                        <a:rPr kumimoji="0" lang="vi-VN" sz="1400" b="0" kern="1200" dirty="0">
                          <a:solidFill>
                            <a:schemeClr val="tx1"/>
                          </a:solidFill>
                          <a:effectLst/>
                          <a:latin typeface="Arial"/>
                          <a:ea typeface="Arial"/>
                          <a:cs typeface="+mn-cs"/>
                        </a:rPr>
                        <a:t>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US" sz="1400" b="0" kern="1200" dirty="0" smtClean="0">
                          <a:solidFill>
                            <a:schemeClr val="tx1"/>
                          </a:solidFill>
                          <a:effectLst/>
                          <a:latin typeface="Arial"/>
                          <a:ea typeface="Arial"/>
                          <a:cs typeface="+mn-cs"/>
                        </a:rPr>
                        <a:t>10</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en-US" sz="1400" b="0" kern="1200">
                          <a:solidFill>
                            <a:schemeClr val="tx1"/>
                          </a:solidFill>
                          <a:effectLst/>
                          <a:latin typeface="Arial"/>
                          <a:ea typeface="Arial"/>
                          <a:cs typeface="+mn-cs"/>
                        </a:rPr>
                        <a:t>Tổng c</a:t>
                      </a:r>
                      <a:r>
                        <a:rPr kumimoji="0" lang="vi-VN" sz="1400" b="0" kern="1200">
                          <a:solidFill>
                            <a:schemeClr val="tx1"/>
                          </a:solidFill>
                          <a:effectLst/>
                          <a:latin typeface="Arial"/>
                          <a:ea typeface="Arial"/>
                          <a:cs typeface="+mn-cs"/>
                        </a:rPr>
                        <a:t>oliform</a:t>
                      </a:r>
                      <a:r>
                        <a:rPr kumimoji="0" lang="en-US" sz="1400" b="0" kern="1200">
                          <a:solidFill>
                            <a:schemeClr val="tx1"/>
                          </a:solidFill>
                          <a:effectLst/>
                          <a:latin typeface="Arial"/>
                          <a:ea typeface="Arial"/>
                          <a:cs typeface="+mn-cs"/>
                        </a:rPr>
                        <a: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TCVN 6187-1:2009 Chất lượng nước - Phát hiện và đếm Escherichia Coli và vi khuẩn coliform - Phần 1: Phương pháp lọc màng.</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TCVN 6187-2:1996 (ISO 9308-2:1990(E)) Chất lượng nước - Phát hiện và đếm vi khuẩn coliform, vi khuẩn coliform chịu nhiệt và escherichia coli giả định. Phần 2: Phương pháp nhiều ống (số có xác suất cao nhất);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9221 B: 201</a:t>
                      </a:r>
                      <a:r>
                        <a:rPr kumimoji="0" lang="en-US" sz="1400" b="0" kern="1200" dirty="0">
                          <a:solidFill>
                            <a:schemeClr val="tx1"/>
                          </a:solidFill>
                          <a:effectLst/>
                          <a:latin typeface="Arial"/>
                          <a:ea typeface="Arial"/>
                          <a:cs typeface="+mn-cs"/>
                        </a:rPr>
                        <a:t>7</a:t>
                      </a:r>
                      <a:r>
                        <a:rPr kumimoji="0" lang="vi-VN" sz="1400" b="0" kern="1200" dirty="0">
                          <a:solidFill>
                            <a:schemeClr val="tx1"/>
                          </a:solidFill>
                          <a:effectLst/>
                          <a:latin typeface="Arial"/>
                          <a:ea typeface="Arial"/>
                          <a:cs typeface="+mn-cs"/>
                        </a:rPr>
                        <a:t>;</a:t>
                      </a:r>
                      <a:endParaRPr kumimoji="0" lang="en-US" sz="1400" b="0" kern="1200" dirty="0">
                        <a:solidFill>
                          <a:schemeClr val="tx1"/>
                        </a:solidFill>
                        <a:effectLst/>
                        <a:latin typeface="Arial"/>
                        <a:ea typeface="Arial"/>
                        <a:cs typeface="+mn-cs"/>
                      </a:endParaRPr>
                    </a:p>
                    <a:p>
                      <a:pPr marL="0" indent="0" algn="l" rtl="0" eaLnBrk="1" latinLnBrk="0" hangingPunct="1">
                        <a:spcBef>
                          <a:spcPts val="300"/>
                        </a:spcBef>
                        <a:spcAft>
                          <a:spcPts val="0"/>
                        </a:spcAft>
                      </a:pPr>
                      <a:r>
                        <a:rPr kumimoji="0" lang="en-US" sz="1400" b="0" kern="1200" dirty="0">
                          <a:solidFill>
                            <a:schemeClr val="tx1"/>
                          </a:solidFill>
                          <a:effectLst/>
                          <a:latin typeface="Arial"/>
                          <a:ea typeface="Arial"/>
                          <a:cs typeface="+mn-cs"/>
                        </a:rPr>
                        <a:t>- SMEWW </a:t>
                      </a:r>
                      <a:r>
                        <a:rPr kumimoji="0" lang="vi-VN" sz="1400" b="0" kern="1200" dirty="0">
                          <a:solidFill>
                            <a:schemeClr val="tx1"/>
                          </a:solidFill>
                          <a:effectLst/>
                          <a:latin typeface="Arial"/>
                          <a:ea typeface="Arial"/>
                          <a:cs typeface="+mn-cs"/>
                        </a:rPr>
                        <a:t>9221</a:t>
                      </a:r>
                      <a:r>
                        <a:rPr kumimoji="0" lang="en-US" sz="1400" b="0" kern="1200" dirty="0">
                          <a:solidFill>
                            <a:schemeClr val="tx1"/>
                          </a:solidFill>
                          <a:effectLst/>
                          <a:latin typeface="Arial"/>
                          <a:ea typeface="Arial"/>
                          <a:cs typeface="+mn-cs"/>
                        </a:rPr>
                        <a:t> E</a:t>
                      </a:r>
                      <a:r>
                        <a:rPr kumimoji="0" lang="vi-VN" sz="1400" b="0" kern="1200" dirty="0">
                          <a:solidFill>
                            <a:schemeClr val="tx1"/>
                          </a:solidFill>
                          <a:effectLst/>
                          <a:latin typeface="Arial"/>
                          <a:ea typeface="Arial"/>
                          <a:cs typeface="+mn-cs"/>
                        </a:rPr>
                        <a:t>: 201</a:t>
                      </a:r>
                      <a:r>
                        <a:rPr kumimoji="0" lang="en-US" sz="1400" b="0" kern="1200" dirty="0">
                          <a:solidFill>
                            <a:schemeClr val="tx1"/>
                          </a:solidFill>
                          <a:effectLst/>
                          <a:latin typeface="Arial"/>
                          <a:ea typeface="Arial"/>
                          <a:cs typeface="+mn-cs"/>
                        </a:rPr>
                        <a:t>7;</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9222 D</a:t>
                      </a:r>
                      <a:r>
                        <a:rPr kumimoji="0" lang="en-US" sz="1400" b="0" kern="1200" dirty="0">
                          <a:solidFill>
                            <a:schemeClr val="tx1"/>
                          </a:solidFill>
                          <a:effectLst/>
                          <a:latin typeface="Arial"/>
                          <a:ea typeface="Arial"/>
                          <a:cs typeface="+mn-cs"/>
                        </a:rPr>
                        <a:t>: 2017;</a:t>
                      </a:r>
                    </a:p>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 SMEWW 9222</a:t>
                      </a:r>
                      <a:r>
                        <a:rPr kumimoji="0" lang="en-US" sz="1400" b="0" kern="1200" dirty="0">
                          <a:solidFill>
                            <a:schemeClr val="tx1"/>
                          </a:solidFill>
                          <a:effectLst/>
                          <a:latin typeface="Arial"/>
                          <a:ea typeface="Arial"/>
                          <a:cs typeface="+mn-cs"/>
                        </a:rPr>
                        <a:t> B: 2017;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0" algn="ctr" rtl="0" eaLnBrk="1" latinLnBrk="0" hangingPunct="1">
                        <a:spcBef>
                          <a:spcPts val="300"/>
                        </a:spcBef>
                        <a:spcAft>
                          <a:spcPts val="0"/>
                        </a:spcAft>
                      </a:pPr>
                      <a:r>
                        <a:rPr kumimoji="0" lang="en-US" sz="1400" b="0" kern="1200" dirty="0" smtClean="0">
                          <a:solidFill>
                            <a:schemeClr val="tx1"/>
                          </a:solidFill>
                          <a:effectLst/>
                          <a:latin typeface="Arial"/>
                          <a:ea typeface="Arial"/>
                          <a:cs typeface="+mn-cs"/>
                        </a:rPr>
                        <a:t>11</a:t>
                      </a:r>
                      <a:endParaRPr kumimoji="0" lang="en-US" sz="1400" b="0" kern="1200" dirty="0">
                        <a:solidFill>
                          <a:schemeClr val="tx1"/>
                        </a:solidFill>
                        <a:effectLst/>
                        <a:latin typeface="Arial"/>
                        <a:ea typeface="Arial"/>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eaLnBrk="1" latinLnBrk="0" hangingPunct="1">
                        <a:spcBef>
                          <a:spcPts val="300"/>
                        </a:spcBef>
                        <a:spcAft>
                          <a:spcPts val="0"/>
                        </a:spcAft>
                      </a:pPr>
                      <a:r>
                        <a:rPr kumimoji="0" lang="vi-VN" sz="1400" b="0" kern="1200">
                          <a:solidFill>
                            <a:schemeClr val="tx1"/>
                          </a:solidFill>
                          <a:effectLst/>
                          <a:latin typeface="Arial"/>
                          <a:ea typeface="Arial"/>
                          <a:cs typeface="+mn-cs"/>
                        </a:rPr>
                        <a:t>Salmonella </a:t>
                      </a:r>
                      <a:r>
                        <a:rPr kumimoji="0" lang="en-US" sz="1400" b="0" kern="1200">
                          <a:solidFill>
                            <a:schemeClr val="tx1"/>
                          </a:solidFill>
                          <a:effectLst/>
                          <a:latin typeface="Arial"/>
                          <a:ea typeface="Arial"/>
                          <a:cs typeface="+mn-cs"/>
                        </a:rPr>
                        <a:t>spp</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rtl="0" eaLnBrk="1" latinLnBrk="0" hangingPunct="1">
                        <a:spcBef>
                          <a:spcPts val="300"/>
                        </a:spcBef>
                        <a:spcAft>
                          <a:spcPts val="0"/>
                        </a:spcAft>
                      </a:pPr>
                      <a:r>
                        <a:rPr kumimoji="0" lang="vi-VN" sz="1400" b="0" kern="1200" dirty="0">
                          <a:solidFill>
                            <a:schemeClr val="tx1"/>
                          </a:solidFill>
                          <a:effectLst/>
                          <a:latin typeface="Arial"/>
                          <a:ea typeface="Arial"/>
                          <a:cs typeface="+mn-cs"/>
                        </a:rPr>
                        <a:t>TCVN 9717:2013 </a:t>
                      </a:r>
                      <a:r>
                        <a:rPr kumimoji="0" lang="en-US" sz="1400" b="0" kern="1200" dirty="0">
                          <a:solidFill>
                            <a:schemeClr val="tx1"/>
                          </a:solidFill>
                          <a:effectLst/>
                          <a:latin typeface="Arial"/>
                          <a:ea typeface="Arial"/>
                          <a:cs typeface="+mn-cs"/>
                        </a:rPr>
                        <a:t>(ISO 19250:2010) </a:t>
                      </a:r>
                      <a:r>
                        <a:rPr kumimoji="0" lang="en-US" sz="1400" b="0" kern="1200" dirty="0" err="1">
                          <a:solidFill>
                            <a:schemeClr val="tx1"/>
                          </a:solidFill>
                          <a:effectLst/>
                          <a:latin typeface="Arial"/>
                          <a:ea typeface="Arial"/>
                          <a:cs typeface="+mn-cs"/>
                        </a:rPr>
                        <a:t>Chất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lượng</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nước</a:t>
                      </a:r>
                      <a:r>
                        <a:rPr kumimoji="0" lang="en-US" sz="1400" b="0" kern="1200" dirty="0">
                          <a:solidFill>
                            <a:schemeClr val="tx1"/>
                          </a:solidFill>
                          <a:effectLst/>
                          <a:latin typeface="Arial"/>
                          <a:ea typeface="Arial"/>
                          <a:cs typeface="+mn-cs"/>
                        </a:rPr>
                        <a:t> – </a:t>
                      </a:r>
                      <a:r>
                        <a:rPr kumimoji="0" lang="en-US" sz="1400" b="0" kern="1200" dirty="0" err="1">
                          <a:solidFill>
                            <a:schemeClr val="tx1"/>
                          </a:solidFill>
                          <a:effectLst/>
                          <a:latin typeface="Arial"/>
                          <a:ea typeface="Arial"/>
                          <a:cs typeface="+mn-cs"/>
                        </a:rPr>
                        <a:t>Phát</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hiện</a:t>
                      </a:r>
                      <a:r>
                        <a:rPr kumimoji="0" lang="en-US" sz="1400" b="0" kern="1200" dirty="0">
                          <a:solidFill>
                            <a:schemeClr val="tx1"/>
                          </a:solidFill>
                          <a:effectLst/>
                          <a:latin typeface="Arial"/>
                          <a:ea typeface="Arial"/>
                          <a:cs typeface="+mn-cs"/>
                        </a:rPr>
                        <a:t> </a:t>
                      </a:r>
                      <a:r>
                        <a:rPr kumimoji="0" lang="en-US" sz="1400" b="0" kern="1200" dirty="0" err="1">
                          <a:solidFill>
                            <a:schemeClr val="tx1"/>
                          </a:solidFill>
                          <a:effectLst/>
                          <a:latin typeface="Arial"/>
                          <a:ea typeface="Arial"/>
                          <a:cs typeface="+mn-cs"/>
                        </a:rPr>
                        <a:t>Samonella</a:t>
                      </a:r>
                      <a:r>
                        <a:rPr kumimoji="0" lang="en-US" sz="1400" b="0" kern="1200" dirty="0">
                          <a:solidFill>
                            <a:schemeClr val="tx1"/>
                          </a:solidFill>
                          <a:effectLst/>
                          <a:latin typeface="Arial"/>
                          <a:ea typeface="Arial"/>
                          <a:cs typeface="+mn-cs"/>
                        </a:rPr>
                        <a:t> spp.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a:xfrm>
            <a:off x="381000" y="990600"/>
            <a:ext cx="8458200" cy="646331"/>
          </a:xfrm>
          <a:prstGeom prst="rect">
            <a:avLst/>
          </a:prstGeom>
        </p:spPr>
        <p:txBody>
          <a:bodyPr wrap="square">
            <a:spAutoFit/>
          </a:bodyPr>
          <a:lstStyle/>
          <a:p>
            <a:pPr algn="ctr">
              <a:buNone/>
            </a:pPr>
            <a:r>
              <a:rPr lang="vi-VN" b="1" dirty="0">
                <a:latin typeface="Times New Roman" pitchFamily="18" charset="0"/>
                <a:cs typeface="Times New Roman" pitchFamily="18" charset="0"/>
              </a:rPr>
              <a:t>Bảng 2: Phương pháp xác định giá trị các thông số an toàn của nước thải chăn nuôi sử dụng cho cây trồng</a:t>
            </a:r>
          </a:p>
        </p:txBody>
      </p:sp>
      <p:sp>
        <p:nvSpPr>
          <p:cNvPr id="13" name="Rectangle 12"/>
          <p:cNvSpPr/>
          <p:nvPr/>
        </p:nvSpPr>
        <p:spPr>
          <a:xfrm>
            <a:off x="387096" y="5782270"/>
            <a:ext cx="8534400" cy="646331"/>
          </a:xfrm>
          <a:prstGeom prst="rect">
            <a:avLst/>
          </a:prstGeom>
          <a:solidFill>
            <a:schemeClr val="bg1">
              <a:lumMod val="95000"/>
            </a:schemeClr>
          </a:solidFill>
        </p:spPr>
        <p:txBody>
          <a:bodyPr wrap="square">
            <a:spAutoFit/>
          </a:bodyPr>
          <a:lstStyle/>
          <a:p>
            <a:r>
              <a:rPr lang="vi-VN" dirty="0">
                <a:latin typeface="Times New Roman" panose="02020603050405020304" pitchFamily="18" charset="0"/>
                <a:cs typeface="Times New Roman" panose="02020603050405020304" pitchFamily="18" charset="0"/>
              </a:rPr>
              <a:t>Chấp nhận các phương pháp phân tích hướng dẫn trong các tiêu chuẩn quốc gia và quốc tế khác có độ chính xác tương đương hoặc cao hơn các tiêu chuẩn viện dẫn ở </a:t>
            </a:r>
            <a:r>
              <a:rPr lang="en-US" dirty="0" err="1">
                <a:latin typeface="Times New Roman" panose="02020603050405020304" pitchFamily="18" charset="0"/>
                <a:cs typeface="Times New Roman" panose="02020603050405020304" pitchFamily="18" charset="0"/>
              </a:rPr>
              <a:t>Bảng</a:t>
            </a:r>
            <a:r>
              <a:rPr lang="en-US" dirty="0">
                <a:latin typeface="Times New Roman" panose="02020603050405020304" pitchFamily="18" charset="0"/>
                <a:cs typeface="Times New Roman" panose="02020603050405020304" pitchFamily="18" charset="0"/>
              </a:rPr>
              <a:t> 2</a:t>
            </a:r>
            <a:r>
              <a:rPr lang="vi-V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65812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57866" y="1371600"/>
            <a:ext cx="8229600" cy="1828799"/>
          </a:xfrm>
        </p:spPr>
        <p:txBody>
          <a:bodyPr>
            <a:normAutofit/>
          </a:bodyPr>
          <a:lstStyle/>
          <a:p>
            <a:pPr algn="just">
              <a:buNone/>
            </a:pPr>
            <a:r>
              <a:rPr lang="vi-VN" sz="1800" b="1" dirty="0" smtClean="0">
                <a:latin typeface="Times New Roman" pitchFamily="18" charset="0"/>
                <a:cs typeface="Times New Roman" pitchFamily="18" charset="0"/>
              </a:rPr>
              <a:t>4</a:t>
            </a:r>
            <a:r>
              <a:rPr lang="vi-VN" sz="1800" b="1" dirty="0">
                <a:latin typeface="Times New Roman" pitchFamily="18" charset="0"/>
                <a:cs typeface="Times New Roman" pitchFamily="18" charset="0"/>
              </a:rPr>
              <a:t>. TỔ CHỨC THỰC HIỆN</a:t>
            </a:r>
          </a:p>
          <a:p>
            <a:pPr algn="just">
              <a:buNone/>
            </a:pPr>
            <a:r>
              <a:rPr lang="vi-VN" sz="1800" dirty="0">
                <a:latin typeface="Times New Roman" pitchFamily="18" charset="0"/>
                <a:cs typeface="Times New Roman" pitchFamily="18" charset="0"/>
              </a:rPr>
              <a:t>4.1. Cục Chăn nuôi là cơ quan trực thuộc Bộ Nông nghiệp và PTNT  chịu trách nhiệm phổ biến, hướng dẫn,thanh tra, kiểm tra việc thực hiện Quy chuẩn này</a:t>
            </a:r>
            <a:r>
              <a:rPr lang="vi-VN"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algn="just">
              <a:buNone/>
            </a:pPr>
            <a:r>
              <a:rPr lang="nl-NL" sz="1800" dirty="0">
                <a:latin typeface="Times New Roman" panose="02020603050405020304" pitchFamily="18" charset="0"/>
                <a:cs typeface="Times New Roman" panose="02020603050405020304" pitchFamily="18" charset="0"/>
              </a:rPr>
              <a:t>4</a:t>
            </a:r>
            <a:r>
              <a:rPr lang="vi-VN" sz="1800" dirty="0">
                <a:latin typeface="Times New Roman" panose="02020603050405020304" pitchFamily="18" charset="0"/>
                <a:cs typeface="Times New Roman" panose="02020603050405020304" pitchFamily="18" charset="0"/>
              </a:rPr>
              <a:t>.2. Trường hợp các tiêu chuẩn viện dẫn trong quy chuẩn này</a:t>
            </a:r>
            <a:r>
              <a:rPr lang="nl-NL" sz="1800" dirty="0">
                <a:latin typeface="Times New Roman" panose="02020603050405020304" pitchFamily="18" charset="0"/>
                <a:cs typeface="Times New Roman" panose="02020603050405020304" pitchFamily="18" charset="0"/>
              </a:rPr>
              <a:t> có </a:t>
            </a:r>
            <a:r>
              <a:rPr lang="vi-VN" sz="1800" dirty="0">
                <a:latin typeface="Times New Roman" panose="02020603050405020304" pitchFamily="18" charset="0"/>
                <a:cs typeface="Times New Roman" panose="02020603050405020304" pitchFamily="18" charset="0"/>
              </a:rPr>
              <a:t>sửa đổi, bổ sung hoặc thay th</a:t>
            </a:r>
            <a:r>
              <a:rPr lang="nl-NL" sz="1800" dirty="0">
                <a:latin typeface="Times New Roman" panose="02020603050405020304" pitchFamily="18" charset="0"/>
                <a:cs typeface="Times New Roman" panose="02020603050405020304" pitchFamily="18" charset="0"/>
              </a:rPr>
              <a:t>ế </a:t>
            </a:r>
            <a:r>
              <a:rPr lang="vi-VN" sz="1800" dirty="0">
                <a:latin typeface="Times New Roman" panose="02020603050405020304" pitchFamily="18" charset="0"/>
                <a:cs typeface="Times New Roman" panose="02020603050405020304" pitchFamily="18" charset="0"/>
              </a:rPr>
              <a:t>thì </a:t>
            </a:r>
            <a:r>
              <a:rPr lang="en-US" sz="1800" dirty="0" err="1">
                <a:latin typeface="Times New Roman" panose="02020603050405020304" pitchFamily="18" charset="0"/>
                <a:cs typeface="Times New Roman" panose="02020603050405020304" pitchFamily="18" charset="0"/>
              </a:rPr>
              <a:t>thực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hiện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theo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tiêu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chuẩn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mới</a:t>
            </a:r>
            <a:r>
              <a:rPr lang="nl-NL"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7" name="Title 1"/>
          <p:cNvSpPr>
            <a:spLocks noGrp="1"/>
          </p:cNvSpPr>
          <p:nvPr>
            <p:ph type="title"/>
          </p:nvPr>
        </p:nvSpPr>
        <p:spPr>
          <a:xfrm>
            <a:off x="1371600" y="0"/>
            <a:ext cx="7620000" cy="944562"/>
          </a:xfrm>
        </p:spPr>
        <p:txBody>
          <a:bodyPr>
            <a:noAutofit/>
          </a:bodyPr>
          <a:lstStyle/>
          <a:p>
            <a:pPr algn="ctr"/>
            <a:r>
              <a:rPr lang="en-US" sz="3000" dirty="0">
                <a:solidFill>
                  <a:schemeClr val="bg2">
                    <a:lumMod val="10000"/>
                  </a:schemeClr>
                </a:solidFill>
                <a:latin typeface="Times New Roman" pitchFamily="18" charset="0"/>
                <a:cs typeface="Times New Roman" pitchFamily="18" charset="0"/>
              </a:rPr>
              <a:t>D</a:t>
            </a:r>
            <a:r>
              <a:rPr lang="en-US" sz="3000" dirty="0" smtClean="0">
                <a:solidFill>
                  <a:schemeClr val="bg2">
                    <a:lumMod val="10000"/>
                  </a:schemeClr>
                </a:solidFill>
                <a:latin typeface="Times New Roman" pitchFamily="18" charset="0"/>
                <a:cs typeface="Times New Roman" pitchFamily="18" charset="0"/>
              </a:rPr>
              <a:t>. BỐ CỤC VÀ NỘI DUNG DỰ THẢO</a:t>
            </a:r>
            <a:endParaRPr lang="en-US" sz="3000" b="1"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26965812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28600" y="990600"/>
            <a:ext cx="8763000" cy="5333999"/>
          </a:xfrm>
        </p:spPr>
        <p:txBody>
          <a:bodyPr>
            <a:noAutofit/>
          </a:bodyPr>
          <a:lstStyle/>
          <a:p>
            <a:pPr algn="just">
              <a:buNone/>
            </a:pPr>
            <a:r>
              <a:rPr lang="vi-VN" sz="1800" dirty="0" smtClean="0">
                <a:latin typeface="Times New Roman" pitchFamily="18" charset="0"/>
                <a:cs typeface="Times New Roman" pitchFamily="18" charset="0"/>
              </a:rPr>
              <a:t>1</a:t>
            </a:r>
            <a:r>
              <a:rPr lang="vi-VN" sz="1800" dirty="0">
                <a:latin typeface="Times New Roman" pitchFamily="18" charset="0"/>
                <a:cs typeface="Times New Roman" pitchFamily="18" charset="0"/>
              </a:rPr>
              <a:t>.	Luật Chăn nuôi ngày 19 tháng 11 năm 2018;</a:t>
            </a:r>
          </a:p>
          <a:p>
            <a:pPr algn="just">
              <a:buNone/>
            </a:pPr>
            <a:r>
              <a:rPr lang="vi-VN" sz="1800" dirty="0">
                <a:latin typeface="Times New Roman" pitchFamily="18" charset="0"/>
                <a:cs typeface="Times New Roman" pitchFamily="18" charset="0"/>
              </a:rPr>
              <a:t>2.	Luật Bảo vệ môi trường ngày 23 tháng 6 năm 2014;</a:t>
            </a:r>
          </a:p>
          <a:p>
            <a:pPr algn="just">
              <a:buNone/>
            </a:pPr>
            <a:r>
              <a:rPr lang="vi-VN" sz="1800" dirty="0">
                <a:latin typeface="Times New Roman" pitchFamily="18" charset="0"/>
                <a:cs typeface="Times New Roman" pitchFamily="18" charset="0"/>
              </a:rPr>
              <a:t>3.	Luật Trồng trọt ngày 19 tháng 11 năm 2018;</a:t>
            </a:r>
          </a:p>
          <a:p>
            <a:pPr algn="just">
              <a:buNone/>
            </a:pPr>
            <a:r>
              <a:rPr lang="vi-VN" sz="1800" dirty="0">
                <a:latin typeface="Times New Roman" pitchFamily="18" charset="0"/>
                <a:cs typeface="Times New Roman" pitchFamily="18" charset="0"/>
              </a:rPr>
              <a:t>4.	Nghị định 38/2015/NĐ-CP ngày 24 tháng 4 năm 2015 của Chính phủ về quản lý chất thải và phế liệu;</a:t>
            </a:r>
          </a:p>
          <a:p>
            <a:pPr algn="just">
              <a:buNone/>
            </a:pPr>
            <a:r>
              <a:rPr lang="vi-VN" sz="1800" dirty="0">
                <a:latin typeface="Times New Roman" pitchFamily="18" charset="0"/>
                <a:cs typeface="Times New Roman" pitchFamily="18" charset="0"/>
              </a:rPr>
              <a:t>5.	Nghị định 40/2019/NĐ-CP ngày 13 tháng 5 năm 2019 của Chính phủ sửa đổi, bổ sung một số điều của các nghị định quy định chi tiết, hướng dẫn thi hành luật bảo vệ môi trường;</a:t>
            </a:r>
          </a:p>
          <a:p>
            <a:pPr algn="just">
              <a:buNone/>
            </a:pPr>
            <a:r>
              <a:rPr lang="vi-VN" sz="1800" dirty="0">
                <a:latin typeface="Times New Roman" pitchFamily="18" charset="0"/>
                <a:cs typeface="Times New Roman" pitchFamily="18" charset="0"/>
              </a:rPr>
              <a:t>6.	QCVN 62-MT:2016/BTNMT Quy chuẩn kỹ thuật quốc gia về nước thải chăn nuôi;</a:t>
            </a:r>
          </a:p>
          <a:p>
            <a:pPr algn="just">
              <a:buNone/>
            </a:pPr>
            <a:r>
              <a:rPr lang="vi-VN" sz="1800" dirty="0">
                <a:latin typeface="Times New Roman" pitchFamily="18" charset="0"/>
                <a:cs typeface="Times New Roman" pitchFamily="18" charset="0"/>
              </a:rPr>
              <a:t>7.	QCVN 08:2008/BTNMT Quy chuẩn kỹ thuật quốc gia về chất lượng nước mặt;</a:t>
            </a:r>
          </a:p>
          <a:p>
            <a:pPr algn="just">
              <a:buNone/>
            </a:pPr>
            <a:r>
              <a:rPr lang="vi-VN" sz="1800" dirty="0">
                <a:latin typeface="Times New Roman" pitchFamily="18" charset="0"/>
                <a:cs typeface="Times New Roman" pitchFamily="18" charset="0"/>
              </a:rPr>
              <a:t>8.	QCVN 14:2008/BTNMT Quy chuẩn kỹ thuật quốc gia về nước thải sinh hoạt;</a:t>
            </a:r>
          </a:p>
          <a:p>
            <a:pPr algn="just">
              <a:buNone/>
            </a:pPr>
            <a:r>
              <a:rPr lang="vi-VN" sz="1800" dirty="0">
                <a:latin typeface="Times New Roman" pitchFamily="18" charset="0"/>
                <a:cs typeface="Times New Roman" pitchFamily="18" charset="0"/>
              </a:rPr>
              <a:t>9.	QCVN 01-1:2018/BYT Quy chuẩn kỹ thuật quốc gia về chất lượng nước sạch sử dụng cho mục đích sinh hoạt;</a:t>
            </a:r>
          </a:p>
          <a:p>
            <a:pPr algn="just">
              <a:buNone/>
            </a:pPr>
            <a:r>
              <a:rPr lang="vi-VN" sz="1800" dirty="0" smtClean="0">
                <a:latin typeface="Times New Roman" pitchFamily="18" charset="0"/>
                <a:cs typeface="Times New Roman" pitchFamily="18" charset="0"/>
              </a:rPr>
              <a:t>10.</a:t>
            </a:r>
            <a:r>
              <a:rPr lang="en-US" sz="1800" dirty="0" smtClean="0">
                <a:latin typeface="Times New Roman" pitchFamily="18" charset="0"/>
                <a:cs typeface="Times New Roman" pitchFamily="18" charset="0"/>
              </a:rPr>
              <a:t> </a:t>
            </a:r>
            <a:r>
              <a:rPr lang="vi-VN" sz="1800" dirty="0" smtClean="0">
                <a:latin typeface="Times New Roman" pitchFamily="18" charset="0"/>
                <a:cs typeface="Times New Roman" pitchFamily="18" charset="0"/>
              </a:rPr>
              <a:t>QCVN </a:t>
            </a:r>
            <a:r>
              <a:rPr lang="vi-VN" sz="1800" dirty="0">
                <a:latin typeface="Times New Roman" pitchFamily="18" charset="0"/>
                <a:cs typeface="Times New Roman" pitchFamily="18" charset="0"/>
              </a:rPr>
              <a:t>6-1:2010/BYT Quy chuẩn kỹ thuật quốc gia đối với nước khoáng thiên nhiên và nước uống đóng chai; </a:t>
            </a:r>
          </a:p>
          <a:p>
            <a:pPr algn="just">
              <a:buNone/>
            </a:pPr>
            <a:r>
              <a:rPr lang="vi-VN" sz="1800" dirty="0">
                <a:latin typeface="Times New Roman" pitchFamily="18" charset="0"/>
                <a:cs typeface="Times New Roman" pitchFamily="18" charset="0"/>
              </a:rPr>
              <a:t>11.	Philippine National Standard PNS/BAFS 183:2016: Organic Soil Amendments;</a:t>
            </a:r>
          </a:p>
          <a:p>
            <a:pPr algn="just">
              <a:buNone/>
            </a:pPr>
            <a:r>
              <a:rPr lang="vi-VN" sz="1800" dirty="0">
                <a:latin typeface="Times New Roman" pitchFamily="18" charset="0"/>
                <a:cs typeface="Times New Roman" pitchFamily="18" charset="0"/>
              </a:rPr>
              <a:t>12.	Environmental Guidelines: Use of effluent by irrigation, Department of Environment and Conservation, Australia, 2004. </a:t>
            </a:r>
          </a:p>
          <a:p>
            <a:pPr algn="just">
              <a:buNone/>
            </a:pPr>
            <a:endParaRPr lang="en-US" sz="1800" dirty="0" smtClean="0">
              <a:latin typeface="Times New Roman" pitchFamily="18" charset="0"/>
              <a:cs typeface="Times New Roman" pitchFamily="18" charset="0"/>
            </a:endParaRPr>
          </a:p>
        </p:txBody>
      </p:sp>
      <p:pic>
        <p:nvPicPr>
          <p:cNvPr id="8" name="Picture 7" descr="new_products.png"/>
          <p:cNvPicPr>
            <a:picLocks noChangeAspect="1"/>
          </p:cNvPicPr>
          <p:nvPr/>
        </p:nvPicPr>
        <p:blipFill>
          <a:blip r:embed="rId2" cstate="print"/>
          <a:stretch>
            <a:fillRect/>
          </a:stretch>
        </p:blipFill>
        <p:spPr>
          <a:xfrm>
            <a:off x="8077200" y="129038"/>
            <a:ext cx="1020533" cy="404362"/>
          </a:xfrm>
          <a:prstGeom prst="rect">
            <a:avLst/>
          </a:prstGeom>
        </p:spPr>
      </p:pic>
      <p:pic>
        <p:nvPicPr>
          <p:cNvPr id="9" name="Picture 8" descr="img4349101114.jpg"/>
          <p:cNvPicPr>
            <a:picLocks noChangeAspect="1"/>
          </p:cNvPicPr>
          <p:nvPr/>
        </p:nvPicPr>
        <p:blipFill>
          <a:blip r:embed="rId3"/>
          <a:stretch>
            <a:fillRect/>
          </a:stretch>
        </p:blipFill>
        <p:spPr>
          <a:xfrm>
            <a:off x="76200" y="76200"/>
            <a:ext cx="973755" cy="961125"/>
          </a:xfrm>
          <a:prstGeom prst="rect">
            <a:avLst/>
          </a:prstGeom>
        </p:spPr>
      </p:pic>
      <p:cxnSp>
        <p:nvCxnSpPr>
          <p:cNvPr id="10" name="Straight Connector 9"/>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2743200" y="213076"/>
            <a:ext cx="3733800" cy="461665"/>
          </a:xfrm>
          <a:prstGeom prst="rect">
            <a:avLst/>
          </a:prstGeom>
        </p:spPr>
        <p:txBody>
          <a:bodyPr wrap="square">
            <a:spAutoFit/>
          </a:bodyPr>
          <a:lstStyle/>
          <a:p>
            <a:pPr algn="ctr">
              <a:buNone/>
            </a:pPr>
            <a:r>
              <a:rPr lang="en-US" sz="2400" b="1" dirty="0" err="1">
                <a:latin typeface="Times New Roman" pitchFamily="18" charset="0"/>
                <a:cs typeface="Times New Roman" pitchFamily="18" charset="0"/>
              </a:rPr>
              <a:t>Tài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liệu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khảo</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7157180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Kết quả hình ảnh cho tỉnh thanh hó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55580" t="-9836" b="44954"/>
          <a:stretch/>
        </p:blipFill>
        <p:spPr bwMode="auto">
          <a:xfrm>
            <a:off x="0" y="-228600"/>
            <a:ext cx="9144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ectangle 2"/>
          <p:cNvSpPr txBox="1">
            <a:spLocks noChangeArrowheads="1"/>
          </p:cNvSpPr>
          <p:nvPr/>
        </p:nvSpPr>
        <p:spPr>
          <a:xfrm>
            <a:off x="1524000" y="278688"/>
            <a:ext cx="7543800" cy="86431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20000"/>
              </a:lnSpc>
              <a:spcAft>
                <a:spcPts val="0"/>
              </a:spcAft>
            </a:pPr>
            <a:r>
              <a:rPr lang="en-US" sz="2200" b="1" dirty="0">
                <a:solidFill>
                  <a:srgbClr val="FFFF00"/>
                </a:solidFill>
                <a:latin typeface="Times New Roman" panose="02020603050405020304" pitchFamily="18" charset="0"/>
                <a:cs typeface="Times New Roman" panose="02020603050405020304" pitchFamily="18" charset="0"/>
              </a:rPr>
              <a:t>BỘ NÔNG NGHIỆP VÀ PHÁT TRIỂN NÔNG THÔN</a:t>
            </a:r>
          </a:p>
          <a:p>
            <a:pPr algn="ctr" fontAlgn="auto">
              <a:lnSpc>
                <a:spcPct val="120000"/>
              </a:lnSpc>
              <a:spcAft>
                <a:spcPts val="0"/>
              </a:spcAft>
            </a:pPr>
            <a:r>
              <a:rPr lang="en-US" sz="1600" dirty="0">
                <a:solidFill>
                  <a:srgbClr val="FFFF00"/>
                </a:solidFill>
                <a:latin typeface="Times New Roman" panose="02020603050405020304" pitchFamily="18" charset="0"/>
                <a:cs typeface="Times New Roman" panose="02020603050405020304" pitchFamily="18" charset="0"/>
              </a:rPr>
              <a:t>MINISTRY OF AGRICULTURE AND RURAL DEVELOPMENT</a:t>
            </a:r>
          </a:p>
        </p:txBody>
      </p:sp>
      <p:pic>
        <p:nvPicPr>
          <p:cNvPr id="19" name="Picture 18" descr="1487353598_news_7776.png"/>
          <p:cNvPicPr>
            <a:picLocks noChangeAspect="1"/>
          </p:cNvPicPr>
          <p:nvPr/>
        </p:nvPicPr>
        <p:blipFill>
          <a:blip r:embed="rId4" cstate="print"/>
          <a:stretch>
            <a:fillRect/>
          </a:stretch>
        </p:blipFill>
        <p:spPr>
          <a:xfrm>
            <a:off x="457200" y="76200"/>
            <a:ext cx="1197746" cy="1199520"/>
          </a:xfrm>
          <a:prstGeom prst="rect">
            <a:avLst/>
          </a:prstGeom>
        </p:spPr>
      </p:pic>
      <p:sp>
        <p:nvSpPr>
          <p:cNvPr id="2" name="AutoShape 4" descr="Kết quả hình ảnh cho chăn nuôi lơ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507492" y="5654159"/>
            <a:ext cx="7940258" cy="1203841"/>
            <a:chOff x="507492" y="5654159"/>
            <a:chExt cx="7940258" cy="1203841"/>
          </a:xfrm>
        </p:grpSpPr>
        <p:pic>
          <p:nvPicPr>
            <p:cNvPr id="28" name="Picture 27">
              <a:extLst>
                <a:ext uri="{FF2B5EF4-FFF2-40B4-BE49-F238E27FC236}">
                  <a16:creationId xmlns="" xmlns:a16="http://schemas.microsoft.com/office/drawing/2014/main" id="{45FA778E-9780-45E2-B2C3-0B3073B8C4B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7492" y="5679616"/>
              <a:ext cx="1607405" cy="1178384"/>
            </a:xfrm>
            <a:prstGeom prst="rect">
              <a:avLst/>
            </a:prstGeom>
            <a:noFill/>
            <a:ln>
              <a:noFill/>
            </a:ln>
            <a:effectLst>
              <a:softEdge rad="88900"/>
            </a:effectLst>
          </p:spPr>
        </p:pic>
        <p:pic>
          <p:nvPicPr>
            <p:cNvPr id="30" name="Picture 29">
              <a:extLst>
                <a:ext uri="{FF2B5EF4-FFF2-40B4-BE49-F238E27FC236}">
                  <a16:creationId xmlns="" xmlns:a16="http://schemas.microsoft.com/office/drawing/2014/main" id="{16779D29-0A18-4A9A-8DDA-3F9BDC232C7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44222" y="5654159"/>
              <a:ext cx="1503528" cy="1190321"/>
            </a:xfrm>
            <a:prstGeom prst="rect">
              <a:avLst/>
            </a:prstGeom>
            <a:effectLst>
              <a:softEdge rad="63500"/>
            </a:effectLst>
          </p:spPr>
        </p:pic>
        <p:pic>
          <p:nvPicPr>
            <p:cNvPr id="9218"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2000"/>
                      </a14:imgEffect>
                    </a14:imgLayer>
                  </a14:imgProps>
                </a:ext>
                <a:ext uri="{28A0092B-C50C-407E-A947-70E740481C1C}">
                  <a14:useLocalDpi xmlns:a14="http://schemas.microsoft.com/office/drawing/2010/main" val="0"/>
                </a:ext>
              </a:extLst>
            </a:blip>
            <a:srcRect/>
            <a:stretch>
              <a:fillRect/>
            </a:stretch>
          </p:blipFill>
          <p:spPr bwMode="auto">
            <a:xfrm>
              <a:off x="3746669" y="5654159"/>
              <a:ext cx="1549231" cy="1192665"/>
            </a:xfrm>
            <a:prstGeom prst="rect">
              <a:avLst/>
            </a:prstGeom>
            <a:noFill/>
            <a:ln>
              <a:noFill/>
            </a:ln>
            <a:effectLst>
              <a:softEdge rad="889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1"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14897" y="5654160"/>
              <a:ext cx="1669195" cy="1165624"/>
            </a:xfrm>
            <a:prstGeom prst="rect">
              <a:avLst/>
            </a:prstGeom>
            <a:noFill/>
            <a:ln>
              <a:noFill/>
            </a:ln>
            <a:effectLst>
              <a:softEdge rad="381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3" name="Picture 7" descr="Kết quả hình ảnh cho chăn nuôi bò"/>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295900" y="5654159"/>
              <a:ext cx="1648322" cy="1192665"/>
            </a:xfrm>
            <a:prstGeom prst="rect">
              <a:avLst/>
            </a:prstGeom>
            <a:noFill/>
            <a:effectLst>
              <a:softEdge rad="76200"/>
            </a:effectLst>
            <a:extLst>
              <a:ext uri="{909E8E84-426E-40DD-AFC4-6F175D3DCCD1}">
                <a14:hiddenFill xmlns:a14="http://schemas.microsoft.com/office/drawing/2010/main">
                  <a:solidFill>
                    <a:srgbClr val="FFFFFF"/>
                  </a:solidFill>
                </a14:hiddenFill>
              </a:ext>
            </a:extLst>
          </p:spPr>
        </p:pic>
      </p:grpSp>
      <p:sp>
        <p:nvSpPr>
          <p:cNvPr id="15" name="Rectangle 14"/>
          <p:cNvSpPr/>
          <p:nvPr/>
        </p:nvSpPr>
        <p:spPr>
          <a:xfrm>
            <a:off x="1371600" y="2575560"/>
            <a:ext cx="6477000" cy="685800"/>
          </a:xfrm>
          <a:prstGeom prst="rect">
            <a:avLst/>
          </a:prstGeom>
          <a:noFill/>
        </p:spPr>
        <p:txBody>
          <a:bodyPr wrap="none" lIns="91440" tIns="45720" rIns="91440" bIns="45720">
            <a:prstTxWarp prst="textPlain">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6000" b="1" cap="all" dirty="0" err="1"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Trân</a:t>
            </a:r>
            <a:r>
              <a:rPr lang="en-US" sz="6000" b="1" cap="all" dirty="0"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 </a:t>
            </a:r>
            <a:r>
              <a:rPr lang="en-US" sz="6000" b="1" cap="all" dirty="0" err="1"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trọng</a:t>
            </a:r>
            <a:r>
              <a:rPr lang="en-US" sz="6000" b="1" cap="all" dirty="0"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 </a:t>
            </a:r>
            <a:r>
              <a:rPr lang="en-US" sz="6000" b="1" cap="all" dirty="0" err="1"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cảm</a:t>
            </a:r>
            <a:r>
              <a:rPr lang="en-US" sz="6000" b="1" cap="all" dirty="0"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 </a:t>
            </a:r>
            <a:r>
              <a:rPr lang="en-US" sz="6000" b="1" cap="all" dirty="0" err="1"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ơn</a:t>
            </a:r>
            <a:r>
              <a:rPr lang="en-US" sz="6000" b="1" cap="all" dirty="0" smtClean="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rPr>
              <a:t> !</a:t>
            </a:r>
            <a:endParaRPr lang="en-US" sz="6000" b="1" cap="all" spc="0" dirty="0">
              <a:ln w="0"/>
              <a:solidFill>
                <a:schemeClr val="accent1">
                  <a:lumMod val="50000"/>
                </a:schemeClr>
              </a:solidFill>
              <a:effectLst>
                <a:glow rad="63500">
                  <a:schemeClr val="accent5">
                    <a:satMod val="175000"/>
                    <a:alpha val="40000"/>
                  </a:schemeClr>
                </a:glow>
                <a:reflection blurRad="12700" stA="50000" endPos="50000" dist="5000" dir="5400000" sy="-100000"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15559670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4562"/>
          </a:xfrm>
        </p:spPr>
        <p:txBody>
          <a:bodyPr>
            <a:noAutofit/>
          </a:bodyPr>
          <a:lstStyle/>
          <a:p>
            <a:pPr algn="ctr"/>
            <a:r>
              <a:rPr lang="en-US" sz="2800" b="1" dirty="0" smtClean="0">
                <a:solidFill>
                  <a:schemeClr val="bg2">
                    <a:lumMod val="10000"/>
                  </a:schemeClr>
                </a:solidFill>
                <a:latin typeface="Times New Roman" pitchFamily="18" charset="0"/>
                <a:cs typeface="Times New Roman" pitchFamily="18" charset="0"/>
              </a:rPr>
              <a:t>A. SỰ CẦN THIẾT BAN HÀNH QUY CHUẨN</a:t>
            </a:r>
            <a:endParaRPr lang="en-US" sz="2800" b="1" dirty="0">
              <a:solidFill>
                <a:schemeClr val="bg2">
                  <a:lumMod val="10000"/>
                </a:schemeClr>
              </a:solidFill>
              <a:latin typeface="Times New Roman" pitchFamily="18" charset="0"/>
              <a:cs typeface="Times New Roman" pitchFamily="18" charset="0"/>
            </a:endParaRPr>
          </a:p>
        </p:txBody>
      </p:sp>
      <p:sp>
        <p:nvSpPr>
          <p:cNvPr id="9" name="Content Placeholder 8"/>
          <p:cNvSpPr>
            <a:spLocks noGrp="1"/>
          </p:cNvSpPr>
          <p:nvPr>
            <p:ph idx="1"/>
          </p:nvPr>
        </p:nvSpPr>
        <p:spPr>
          <a:xfrm>
            <a:off x="304800" y="1066801"/>
            <a:ext cx="8534400" cy="3200400"/>
          </a:xfrm>
        </p:spPr>
        <p:txBody>
          <a:bodyPr>
            <a:normAutofit/>
          </a:bodyPr>
          <a:lstStyle/>
          <a:p>
            <a:pPr marL="109728"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sym typeface="Wingdings 2"/>
              </a:rPr>
              <a:t> </a:t>
            </a:r>
            <a:r>
              <a:rPr lang="en-US" sz="2000" dirty="0" err="1" smtClean="0">
                <a:latin typeface="Times New Roman" panose="02020603050405020304" pitchFamily="18" charset="0"/>
                <a:cs typeface="Times New Roman" panose="02020603050405020304" pitchFamily="18" charset="0"/>
              </a:rPr>
              <a:t>Nước</a:t>
            </a:r>
            <a:r>
              <a:rPr lang="en-US" sz="2000" dirty="0" smtClean="0">
                <a:latin typeface="Times New Roman" panose="02020603050405020304" pitchFamily="18" charset="0"/>
                <a:cs typeface="Times New Roman" panose="02020603050405020304" pitchFamily="18" charset="0"/>
              </a:rPr>
              <a:t> ta </a:t>
            </a:r>
            <a:r>
              <a:rPr lang="en-US" sz="2000" dirty="0" err="1" smtClean="0">
                <a:latin typeface="Times New Roman" panose="02020603050405020304" pitchFamily="18" charset="0"/>
                <a:cs typeface="Times New Roman" panose="02020603050405020304" pitchFamily="18" charset="0"/>
              </a:rPr>
              <a:t>mỗi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khoảng</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65</a:t>
            </a:r>
            <a:r>
              <a:rPr lang="en-US" sz="2000" dirty="0" smtClean="0">
                <a:latin typeface="Times New Roman" panose="02020603050405020304" pitchFamily="18" charset="0"/>
                <a:cs typeface="Times New Roman" panose="02020603050405020304" pitchFamily="18" charset="0"/>
              </a:rPr>
              <a:t>-85</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triệu tấn chất thải rắn và </a:t>
            </a:r>
            <a:r>
              <a:rPr lang="vi-VN" sz="2000" dirty="0" smtClean="0">
                <a:latin typeface="Times New Roman" panose="02020603050405020304" pitchFamily="18" charset="0"/>
                <a:cs typeface="Times New Roman" panose="02020603050405020304" pitchFamily="18" charset="0"/>
              </a:rPr>
              <a:t>50</a:t>
            </a:r>
            <a:r>
              <a:rPr lang="en-US" sz="2000" dirty="0" smtClean="0">
                <a:latin typeface="Times New Roman" panose="02020603050405020304" pitchFamily="18" charset="0"/>
                <a:cs typeface="Times New Roman" panose="02020603050405020304" pitchFamily="18" charset="0"/>
              </a:rPr>
              <a:t>-60</a:t>
            </a:r>
            <a:r>
              <a:rPr lang="vi-VN" sz="2000" dirty="0" smtClean="0">
                <a:latin typeface="Times New Roman" panose="02020603050405020304" pitchFamily="18" charset="0"/>
                <a:cs typeface="Times New Roman" panose="02020603050405020304" pitchFamily="18" charset="0"/>
              </a:rPr>
              <a:t> triệu </a:t>
            </a:r>
            <a:r>
              <a:rPr lang="en-US" sz="2000" dirty="0" smtClean="0">
                <a:latin typeface="Times New Roman" panose="02020603050405020304" pitchFamily="18" charset="0"/>
                <a:cs typeface="Times New Roman" panose="02020603050405020304" pitchFamily="18" charset="0"/>
              </a:rPr>
              <a:t>m</a:t>
            </a:r>
            <a:r>
              <a:rPr lang="en-US" sz="2000" baseline="30000" dirty="0" smtClean="0">
                <a:latin typeface="Times New Roman" panose="02020603050405020304" pitchFamily="18" charset="0"/>
                <a:cs typeface="Times New Roman" panose="02020603050405020304" pitchFamily="18" charset="0"/>
              </a:rPr>
              <a:t>3</a:t>
            </a:r>
            <a:r>
              <a:rPr lang="vi-VN"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nước</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thải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nuôi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chứa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hữu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nguyên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tố</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dưỡng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cây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trồng</a:t>
            </a:r>
            <a:r>
              <a:rPr lang="en-US" sz="2000" dirty="0" smtClean="0">
                <a:latin typeface="Times New Roman" panose="02020603050405020304" pitchFamily="18" charset="0"/>
                <a:cs typeface="Times New Roman" panose="02020603050405020304" pitchFamily="18" charset="0"/>
              </a:rPr>
              <a:t> (N, P, K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nguyên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tố</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trung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lượng</a:t>
            </a:r>
            <a:r>
              <a:rPr lang="en-US" sz="2000" dirty="0" smtClean="0">
                <a:latin typeface="Times New Roman" panose="02020603050405020304" pitchFamily="18" charset="0"/>
                <a:cs typeface="Times New Roman" panose="02020603050405020304" pitchFamily="18" charset="0"/>
              </a:rPr>
              <a:t>, vi </a:t>
            </a:r>
            <a:r>
              <a:rPr lang="en-US" sz="2000" dirty="0" err="1" smtClean="0">
                <a:latin typeface="Times New Roman" panose="02020603050405020304" pitchFamily="18" charset="0"/>
                <a:cs typeface="Times New Roman" panose="02020603050405020304" pitchFamily="18" charset="0"/>
              </a:rPr>
              <a:t>lượng</a:t>
            </a:r>
            <a:r>
              <a:rPr lang="en-US" sz="2000" dirty="0" smtClean="0">
                <a:latin typeface="Times New Roman" panose="02020603050405020304" pitchFamily="18" charset="0"/>
                <a:cs typeface="Times New Roman" panose="02020603050405020304" pitchFamily="18" charset="0"/>
              </a:rPr>
              <a:t>). </a:t>
            </a:r>
          </a:p>
          <a:p>
            <a:pPr marL="109728" indent="0" algn="just">
              <a:buNone/>
            </a:pPr>
            <a:r>
              <a:rPr lang="en-US" sz="2000" dirty="0" smtClean="0">
                <a:latin typeface="Times New Roman" panose="02020603050405020304" pitchFamily="18" charset="0"/>
                <a:cs typeface="Times New Roman" panose="02020603050405020304" pitchFamily="18" charset="0"/>
                <a:sym typeface="Wingdings 2"/>
              </a:rPr>
              <a:t> </a:t>
            </a:r>
            <a:r>
              <a:rPr lang="en-US" sz="2000" dirty="0" smtClean="0">
                <a:latin typeface="Times New Roman" panose="02020603050405020304" pitchFamily="18" charset="0"/>
                <a:cs typeface="Times New Roman" panose="02020603050405020304" pitchFamily="18" charset="0"/>
              </a:rPr>
              <a:t>C</a:t>
            </a:r>
            <a:r>
              <a:rPr lang="vi-VN" sz="2000" dirty="0" smtClean="0">
                <a:latin typeface="Times New Roman" panose="02020603050405020304" pitchFamily="18" charset="0"/>
                <a:cs typeface="Times New Roman" panose="02020603050405020304" pitchFamily="18" charset="0"/>
              </a:rPr>
              <a:t>hất </a:t>
            </a:r>
            <a:r>
              <a:rPr lang="vi-VN" sz="2000" dirty="0">
                <a:latin typeface="Times New Roman" panose="02020603050405020304" pitchFamily="18" charset="0"/>
                <a:cs typeface="Times New Roman" panose="02020603050405020304" pitchFamily="18" charset="0"/>
              </a:rPr>
              <a:t>thải rắn </a:t>
            </a:r>
            <a:r>
              <a:rPr lang="en-US" sz="2000" dirty="0" err="1" smtClean="0">
                <a:latin typeface="Times New Roman" panose="02020603050405020304" pitchFamily="18" charset="0"/>
                <a:cs typeface="Times New Roman" panose="02020603050405020304" pitchFamily="18" charset="0"/>
              </a:rPr>
              <a:t>đã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gom</a:t>
            </a:r>
            <a:r>
              <a:rPr lang="en-US" sz="2000" dirty="0" smtClean="0">
                <a:latin typeface="Times New Roman" panose="02020603050405020304" pitchFamily="18" charset="0"/>
                <a:cs typeface="Times New Roman" panose="02020603050405020304" pitchFamily="18" charset="0"/>
              </a:rPr>
              <a:t>,</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xử lý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làm </a:t>
            </a:r>
            <a:r>
              <a:rPr lang="vi-VN" sz="2000" dirty="0">
                <a:latin typeface="Times New Roman" panose="02020603050405020304" pitchFamily="18" charset="0"/>
                <a:cs typeface="Times New Roman" panose="02020603050405020304" pitchFamily="18" charset="0"/>
              </a:rPr>
              <a:t>nguyên liệu sản xuất khí sinh học hoặc </a:t>
            </a:r>
            <a:r>
              <a:rPr lang="vi-VN" sz="2000" dirty="0" smtClean="0">
                <a:latin typeface="Times New Roman" panose="02020603050405020304" pitchFamily="18" charset="0"/>
                <a:cs typeface="Times New Roman" panose="02020603050405020304" pitchFamily="18" charset="0"/>
              </a:rPr>
              <a:t>sản </a:t>
            </a:r>
            <a:r>
              <a:rPr lang="vi-VN" sz="2000" dirty="0">
                <a:latin typeface="Times New Roman" panose="02020603050405020304" pitchFamily="18" charset="0"/>
                <a:cs typeface="Times New Roman" panose="02020603050405020304" pitchFamily="18" charset="0"/>
              </a:rPr>
              <a:t>xuất </a:t>
            </a:r>
            <a:r>
              <a:rPr lang="vi-VN" sz="2000" dirty="0" smtClean="0">
                <a:latin typeface="Times New Roman" panose="02020603050405020304" pitchFamily="18" charset="0"/>
                <a:cs typeface="Times New Roman" panose="02020603050405020304" pitchFamily="18" charset="0"/>
              </a:rPr>
              <a:t>phân </a:t>
            </a:r>
            <a:r>
              <a:rPr lang="vi-VN" sz="2000" dirty="0">
                <a:latin typeface="Times New Roman" panose="02020603050405020304" pitchFamily="18" charset="0"/>
                <a:cs typeface="Times New Roman" panose="02020603050405020304" pitchFamily="18" charset="0"/>
              </a:rPr>
              <a:t>bón hữu cơ</a:t>
            </a:r>
            <a:r>
              <a:rPr lang="vi-VN"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Nước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nuôi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phép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cây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dùng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sản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xuất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nghiệp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Khoản</a:t>
            </a:r>
            <a:r>
              <a:rPr lang="en-US" sz="2000" dirty="0" smtClean="0">
                <a:latin typeface="Times New Roman" panose="02020603050405020304" pitchFamily="18" charset="0"/>
                <a:cs typeface="Times New Roman" panose="02020603050405020304" pitchFamily="18" charset="0"/>
              </a:rPr>
              <a:t> 3 </a:t>
            </a:r>
            <a:r>
              <a:rPr lang="en-US" sz="2000" dirty="0" err="1" smtClean="0">
                <a:latin typeface="Times New Roman" panose="02020603050405020304" pitchFamily="18" charset="0"/>
                <a:cs typeface="Times New Roman" panose="02020603050405020304" pitchFamily="18" charset="0"/>
              </a:rPr>
              <a:t>Điều</a:t>
            </a:r>
            <a:r>
              <a:rPr lang="en-US" sz="2000" dirty="0" smtClean="0">
                <a:latin typeface="Times New Roman" panose="02020603050405020304" pitchFamily="18" charset="0"/>
                <a:cs typeface="Times New Roman" panose="02020603050405020304" pitchFamily="18" charset="0"/>
              </a:rPr>
              <a:t> 51 </a:t>
            </a:r>
            <a:r>
              <a:rPr lang="en-US" sz="2000" dirty="0" err="1" smtClean="0">
                <a:latin typeface="Times New Roman" panose="02020603050405020304" pitchFamily="18" charset="0"/>
                <a:cs typeface="Times New Roman" panose="02020603050405020304" pitchFamily="18" charset="0"/>
              </a:rPr>
              <a:t>Nghị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số</a:t>
            </a:r>
            <a:r>
              <a:rPr lang="en-US" sz="2000" dirty="0" smtClean="0">
                <a:latin typeface="Times New Roman" panose="02020603050405020304" pitchFamily="18" charset="0"/>
                <a:cs typeface="Times New Roman" panose="02020603050405020304" pitchFamily="18" charset="0"/>
              </a:rPr>
              <a:t> 38/2015/NĐ-CP). </a:t>
            </a:r>
          </a:p>
          <a:p>
            <a:pPr marL="109728" indent="0" algn="just">
              <a:buNone/>
            </a:pPr>
            <a:r>
              <a:rPr lang="en-US" sz="2000" dirty="0">
                <a:latin typeface="Times New Roman" panose="02020603050405020304" pitchFamily="18" charset="0"/>
                <a:cs typeface="Times New Roman" panose="02020603050405020304" pitchFamily="18" charset="0"/>
                <a:sym typeface="Wingdings 2"/>
              </a:rPr>
              <a:t> </a:t>
            </a:r>
            <a:r>
              <a:rPr lang="en-US" sz="2000" dirty="0" err="1" smtClean="0">
                <a:latin typeface="Times New Roman" panose="02020603050405020304" pitchFamily="18" charset="0"/>
                <a:cs typeface="Times New Roman" panose="02020603050405020304" pitchFamily="18" charset="0"/>
              </a:rPr>
              <a:t>Tuy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nhiên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thực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tế</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doanh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nghiệp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nước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nuôi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cây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trồng</a:t>
            </a:r>
            <a:r>
              <a:rPr lang="en-US" sz="2000" dirty="0" smtClean="0">
                <a:latin typeface="Times New Roman" panose="02020603050405020304" pitchFamily="18" charset="0"/>
                <a:cs typeface="Times New Roman" panose="02020603050405020304" pitchFamily="18" charset="0"/>
              </a:rPr>
              <a:t> do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chế</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endParaRPr lang="es-AR" sz="2000" dirty="0" smtClean="0">
              <a:latin typeface="Times New Roman" pitchFamily="18" charset="0"/>
              <a:ea typeface="Tahoma" pitchFamily="34" charset="0"/>
              <a:cs typeface="Times New Roman" pitchFamily="18" charset="0"/>
            </a:endParaRPr>
          </a:p>
        </p:txBody>
      </p:sp>
      <p:cxnSp>
        <p:nvCxnSpPr>
          <p:cNvPr id="17" name="Straight Connector 16"/>
          <p:cNvCxnSpPr/>
          <p:nvPr/>
        </p:nvCxnSpPr>
        <p:spPr>
          <a:xfrm>
            <a:off x="457200" y="914400"/>
            <a:ext cx="8305800" cy="0"/>
          </a:xfrm>
          <a:prstGeom prst="line">
            <a:avLst/>
          </a:prstGeom>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dow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down)">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4562"/>
          </a:xfrm>
        </p:spPr>
        <p:txBody>
          <a:bodyPr>
            <a:noAutofit/>
          </a:bodyPr>
          <a:lstStyle/>
          <a:p>
            <a:pPr algn="ctr"/>
            <a:r>
              <a:rPr lang="en-US" sz="2800" b="1" dirty="0" smtClean="0">
                <a:solidFill>
                  <a:schemeClr val="bg2">
                    <a:lumMod val="10000"/>
                  </a:schemeClr>
                </a:solidFill>
                <a:latin typeface="Times New Roman" pitchFamily="18" charset="0"/>
                <a:cs typeface="Times New Roman" pitchFamily="18" charset="0"/>
              </a:rPr>
              <a:t>A. SỰ CẦN THIẾT BAN HÀNH QUY CHUẨN</a:t>
            </a:r>
            <a:endParaRPr lang="en-US" sz="2800" b="1" dirty="0">
              <a:solidFill>
                <a:schemeClr val="bg2">
                  <a:lumMod val="10000"/>
                </a:schemeClr>
              </a:solidFill>
              <a:latin typeface="Times New Roman" pitchFamily="18" charset="0"/>
              <a:cs typeface="Times New Roman" pitchFamily="18" charset="0"/>
            </a:endParaRPr>
          </a:p>
        </p:txBody>
      </p:sp>
      <p:cxnSp>
        <p:nvCxnSpPr>
          <p:cNvPr id="17" name="Straight Connector 16"/>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381000" y="2209800"/>
            <a:ext cx="8534400" cy="1371600"/>
          </a:xfrm>
          <a:prstGeom prst="roundRect">
            <a:avLst/>
          </a:prstGeom>
        </p:spPr>
        <p:style>
          <a:lnRef idx="1">
            <a:schemeClr val="accent1"/>
          </a:lnRef>
          <a:fillRef idx="2">
            <a:schemeClr val="accent1"/>
          </a:fillRef>
          <a:effectRef idx="1">
            <a:schemeClr val="accent1"/>
          </a:effectRef>
          <a:fontRef idx="minor">
            <a:schemeClr val="dk1"/>
          </a:fontRef>
        </p:style>
        <p:txBody>
          <a:bodyPr tIns="0" bIns="91440" rtlCol="0" anchor="t" anchorCtr="0"/>
          <a:lstStyle/>
          <a:p>
            <a:pPr algn="just"/>
            <a:r>
              <a:rPr lang="es-AR" sz="2000" dirty="0" smtClean="0">
                <a:latin typeface="Times New Roman" pitchFamily="18" charset="0"/>
                <a:cs typeface="Times New Roman" pitchFamily="18" charset="0"/>
              </a:rPr>
              <a:t>1. </a:t>
            </a:r>
            <a:r>
              <a:rPr lang="es-AR" sz="2000" dirty="0" err="1" smtClean="0">
                <a:latin typeface="Times New Roman" pitchFamily="18" charset="0"/>
                <a:cs typeface="Times New Roman" pitchFamily="18" charset="0"/>
              </a:rPr>
              <a:t>Từ</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khi</a:t>
            </a:r>
            <a:r>
              <a:rPr lang="es-AR" sz="2000" dirty="0" smtClean="0">
                <a:latin typeface="Times New Roman" pitchFamily="18" charset="0"/>
                <a:cs typeface="Times New Roman" pitchFamily="18" charset="0"/>
              </a:rPr>
              <a:t> QCVN 39:2011/BTNMT </a:t>
            </a:r>
            <a:r>
              <a:rPr lang="es-AR" sz="2000" dirty="0" err="1" smtClean="0">
                <a:latin typeface="Times New Roman" pitchFamily="18" charset="0"/>
                <a:cs typeface="Times New Roman" pitchFamily="18" charset="0"/>
              </a:rPr>
              <a:t>về</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chất</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lượng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nước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dùng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cho</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tưới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tiêu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hết</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hiệu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lực</a:t>
            </a:r>
            <a:r>
              <a:rPr lang="es-AR" sz="2000" dirty="0">
                <a:latin typeface="Times New Roman" pitchFamily="18" charset="0"/>
                <a:cs typeface="Times New Roman" pitchFamily="18" charset="0"/>
              </a:rPr>
              <a:t> </a:t>
            </a:r>
            <a:r>
              <a:rPr lang="es-AR" sz="2000" dirty="0" smtClean="0">
                <a:latin typeface="Times New Roman" pitchFamily="18" charset="0"/>
                <a:cs typeface="Times New Roman" pitchFamily="18" charset="0"/>
              </a:rPr>
              <a:t>(</a:t>
            </a:r>
            <a:r>
              <a:rPr lang="es-AR" sz="2000" dirty="0" err="1" smtClean="0">
                <a:latin typeface="Times New Roman" pitchFamily="18" charset="0"/>
                <a:cs typeface="Times New Roman" pitchFamily="18" charset="0"/>
              </a:rPr>
              <a:t>sau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khi</a:t>
            </a:r>
            <a:r>
              <a:rPr lang="es-AR"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QCVN 08-MT:2015/BTNMT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đến</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nay</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chưa</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có</a:t>
            </a:r>
            <a:r>
              <a:rPr lang="es-AR" sz="2000" dirty="0" smtClean="0">
                <a:latin typeface="Times New Roman" pitchFamily="18" charset="0"/>
                <a:cs typeface="Times New Roman" pitchFamily="18" charset="0"/>
              </a:rPr>
              <a:t> QCVN </a:t>
            </a:r>
            <a:r>
              <a:rPr lang="es-AR" sz="2000" dirty="0" err="1" smtClean="0">
                <a:latin typeface="Times New Roman" pitchFamily="18" charset="0"/>
                <a:cs typeface="Times New Roman" pitchFamily="18" charset="0"/>
              </a:rPr>
              <a:t>về</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nước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chỉ</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sử</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dụng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tưới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cho</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cây</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trồng</a:t>
            </a:r>
            <a:r>
              <a:rPr lang="es-AR" sz="2000"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2768399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304800" y="1219200"/>
            <a:ext cx="8534400" cy="3733800"/>
          </a:xfrm>
          <a:prstGeom prst="roundRect">
            <a:avLst/>
          </a:prstGeom>
        </p:spPr>
        <p:style>
          <a:lnRef idx="1">
            <a:schemeClr val="accent1"/>
          </a:lnRef>
          <a:fillRef idx="2">
            <a:schemeClr val="accent1"/>
          </a:fillRef>
          <a:effectRef idx="1">
            <a:schemeClr val="accent1"/>
          </a:effectRef>
          <a:fontRef idx="minor">
            <a:schemeClr val="dk1"/>
          </a:fontRef>
        </p:style>
        <p:txBody>
          <a:bodyPr tIns="0" bIns="91440" rtlCol="0" anchor="t" anchorCtr="0"/>
          <a:lstStyle/>
          <a:p>
            <a:pPr algn="just"/>
            <a:r>
              <a:rPr lang="es-AR" sz="2000" dirty="0" smtClean="0">
                <a:latin typeface="Times New Roman" pitchFamily="18" charset="0"/>
                <a:cs typeface="Times New Roman" pitchFamily="18" charset="0"/>
              </a:rPr>
              <a:t>2. </a:t>
            </a:r>
            <a:r>
              <a:rPr lang="es-AR" sz="2000" dirty="0" err="1" smtClean="0">
                <a:latin typeface="Times New Roman" pitchFamily="18" charset="0"/>
                <a:cs typeface="Times New Roman" pitchFamily="18" charset="0"/>
              </a:rPr>
              <a:t>Để</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sử</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dụng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nước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thải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chăn</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nuôi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tưới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cho</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cây</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trồng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thì</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phải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xử</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lý</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tới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mức</a:t>
            </a:r>
            <a:r>
              <a:rPr lang="es-AR" sz="2000" dirty="0" smtClean="0">
                <a:latin typeface="Times New Roman" pitchFamily="18" charset="0"/>
                <a:cs typeface="Times New Roman" pitchFamily="18" charset="0"/>
              </a:rPr>
              <a:t> </a:t>
            </a:r>
          </a:p>
          <a:p>
            <a:pPr marL="342900" indent="-342900" algn="just">
              <a:buFontTx/>
              <a:buChar char="-"/>
            </a:pPr>
            <a:r>
              <a:rPr lang="es-AR" sz="2000" dirty="0" err="1" smtClean="0">
                <a:latin typeface="Times New Roman" pitchFamily="18" charset="0"/>
                <a:cs typeface="Times New Roman" pitchFamily="18" charset="0"/>
              </a:rPr>
              <a:t>đáp</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ứng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được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yêu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cầu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chất</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lượng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nước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mặt</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theo</a:t>
            </a:r>
            <a:r>
              <a:rPr lang="es-AR"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QCVN 08-MT:2015/BTNMT</a:t>
            </a:r>
            <a:r>
              <a:rPr lang="en-US"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hoặc</a:t>
            </a:r>
            <a:r>
              <a:rPr lang="es-AR" sz="2000" dirty="0" smtClean="0">
                <a:latin typeface="Times New Roman" pitchFamily="18" charset="0"/>
                <a:cs typeface="Times New Roman" pitchFamily="18" charset="0"/>
              </a:rPr>
              <a:t> </a:t>
            </a:r>
          </a:p>
          <a:p>
            <a:pPr marL="342900" indent="-342900" algn="just">
              <a:buFontTx/>
              <a:buChar char="-"/>
            </a:pPr>
            <a:r>
              <a:rPr lang="es-AR" sz="2000" dirty="0" err="1" smtClean="0">
                <a:latin typeface="Times New Roman" pitchFamily="18" charset="0"/>
                <a:cs typeface="Times New Roman" pitchFamily="18" charset="0"/>
              </a:rPr>
              <a:t>đáp</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ứng</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yêu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cầu</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về</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nước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thải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chăn</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nuôi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xả</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ra</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nguồn</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tiếp</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nhận</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nước</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thải</a:t>
            </a:r>
            <a:r>
              <a:rPr lang="es-AR" sz="2000" dirty="0" smtClean="0">
                <a:latin typeface="Times New Roman" pitchFamily="18" charset="0"/>
                <a:cs typeface="Times New Roman" pitchFamily="18" charset="0"/>
              </a:rPr>
              <a:t> </a:t>
            </a:r>
            <a:r>
              <a:rPr lang="es-AR" sz="2000" dirty="0" err="1" smtClean="0">
                <a:latin typeface="Times New Roman" pitchFamily="18" charset="0"/>
                <a:cs typeface="Times New Roman" pitchFamily="18" charset="0"/>
              </a:rPr>
              <a:t>theo</a:t>
            </a:r>
            <a:r>
              <a:rPr lang="es-AR"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QCVN </a:t>
            </a:r>
            <a:r>
              <a:rPr lang="en-US" sz="2000" dirty="0" smtClean="0">
                <a:latin typeface="Times New Roman" pitchFamily="18" charset="0"/>
                <a:cs typeface="Times New Roman" pitchFamily="18" charset="0"/>
              </a:rPr>
              <a:t>62</a:t>
            </a:r>
            <a:r>
              <a:rPr lang="vi-VN" sz="2000" dirty="0" smtClean="0">
                <a:latin typeface="Times New Roman" pitchFamily="18" charset="0"/>
                <a:cs typeface="Times New Roman" pitchFamily="18" charset="0"/>
              </a:rPr>
              <a:t>:201</a:t>
            </a:r>
            <a:r>
              <a:rPr lang="en-US" sz="2000" dirty="0" smtClean="0">
                <a:latin typeface="Times New Roman" pitchFamily="18" charset="0"/>
                <a:cs typeface="Times New Roman" pitchFamily="18" charset="0"/>
              </a:rPr>
              <a:t>6</a:t>
            </a:r>
            <a:r>
              <a:rPr lang="vi-VN" sz="2000" dirty="0" smtClean="0">
                <a:latin typeface="Times New Roman" pitchFamily="18" charset="0"/>
                <a:cs typeface="Times New Roman" pitchFamily="18" charset="0"/>
              </a:rPr>
              <a:t>/BTNMT</a:t>
            </a:r>
            <a:r>
              <a:rPr lang="en-US" sz="2000" dirty="0" smtClean="0">
                <a:latin typeface="Times New Roman" pitchFamily="18" charset="0"/>
                <a:cs typeface="Times New Roman" pitchFamily="18" charset="0"/>
              </a:rPr>
              <a:t>. </a:t>
            </a:r>
          </a:p>
          <a:p>
            <a:pPr algn="just"/>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lượng</a:t>
            </a:r>
            <a:r>
              <a:rPr lang="en-US" sz="2000" dirty="0" smtClean="0">
                <a:latin typeface="Times New Roman" pitchFamily="18" charset="0"/>
                <a:cs typeface="Times New Roman" pitchFamily="18" charset="0"/>
              </a:rPr>
              <a:t> TSS, COD, N, P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a:t>
            </a:r>
            <a:r>
              <a:rPr lang="en-US" sz="2000" dirty="0" err="1" smtClean="0">
                <a:latin typeface="Times New Roman" pitchFamily="18" charset="0"/>
                <a:cs typeface="Times New Roman" pitchFamily="18" charset="0"/>
              </a:rPr>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dưỡng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lý</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p>
        </p:txBody>
      </p:sp>
      <p:sp>
        <p:nvSpPr>
          <p:cNvPr id="6" name="Title 1"/>
          <p:cNvSpPr txBox="1">
            <a:spLocks/>
          </p:cNvSpPr>
          <p:nvPr/>
        </p:nvSpPr>
        <p:spPr>
          <a:xfrm>
            <a:off x="0" y="0"/>
            <a:ext cx="9144000" cy="944562"/>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2800" smtClean="0">
                <a:solidFill>
                  <a:schemeClr val="bg2">
                    <a:lumMod val="10000"/>
                  </a:schemeClr>
                </a:solidFill>
                <a:latin typeface="Times New Roman" pitchFamily="18" charset="0"/>
                <a:cs typeface="Times New Roman" pitchFamily="18" charset="0"/>
              </a:rPr>
              <a:t>A. SỰ CẦN THIẾT BAN HÀNH QUY CHUẨN</a:t>
            </a:r>
            <a:endParaRPr lang="en-US" sz="2800"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321224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332232" y="762000"/>
            <a:ext cx="8735568" cy="5907024"/>
          </a:xfrm>
          <a:prstGeom prst="roundRect">
            <a:avLst/>
          </a:prstGeom>
        </p:spPr>
        <p:style>
          <a:lnRef idx="1">
            <a:schemeClr val="accent1"/>
          </a:lnRef>
          <a:fillRef idx="2">
            <a:schemeClr val="accent1"/>
          </a:fillRef>
          <a:effectRef idx="1">
            <a:schemeClr val="accent1"/>
          </a:effectRef>
          <a:fontRef idx="minor">
            <a:schemeClr val="dk1"/>
          </a:fontRef>
        </p:style>
        <p:txBody>
          <a:bodyPr tIns="0" bIns="91440" rtlCol="0" anchor="t" anchorCtr="0"/>
          <a:lstStyle/>
          <a:p>
            <a:pPr algn="just"/>
            <a:r>
              <a:rPr lang="en-US" sz="2000" dirty="0" smtClean="0">
                <a:latin typeface="Times New Roman" pitchFamily="18" charset="0"/>
                <a:cs typeface="Times New Roman" pitchFamily="18" charset="0"/>
              </a:rPr>
              <a:t>3.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18/6/2018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UBKHCN&amp;MT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h</a:t>
            </a:r>
            <a:r>
              <a:rPr lang="en-US" sz="2000" dirty="0" err="1" smtClean="0">
                <a:latin typeface="Times New Roman" pitchFamily="18" charset="0"/>
                <a:cs typeface="Times New Roman" pitchFamily="18" charset="0"/>
              </a:rPr>
              <a:t>ội</a:t>
            </a:r>
            <a:r>
              <a:rPr lang="en-US" sz="2000" dirty="0" smtClean="0">
                <a:latin typeface="Times New Roman" pitchFamily="18" charset="0"/>
                <a:cs typeface="Times New Roman" pitchFamily="18" charset="0"/>
              </a:rPr>
              <a:t>:</a:t>
            </a:r>
          </a:p>
          <a:p>
            <a:pPr algn="just"/>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Hiện</a:t>
            </a:r>
            <a:r>
              <a:rPr lang="en-US" sz="1900" dirty="0" smtClean="0">
                <a:latin typeface="Times New Roman" pitchFamily="18" charset="0"/>
                <a:cs typeface="Times New Roman" pitchFamily="18" charset="0"/>
              </a:rPr>
              <a:t> nay </a:t>
            </a:r>
            <a:r>
              <a:rPr lang="en-US" sz="1900" dirty="0" err="1" smtClean="0">
                <a:latin typeface="Times New Roman" pitchFamily="18" charset="0"/>
                <a:cs typeface="Times New Roman" pitchFamily="18" charset="0"/>
              </a:rPr>
              <a:t>chưa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có</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công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nghệ</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chất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thải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nuôi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thực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phù</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hợp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đảm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bảo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đat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chỉ</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tiêu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theo</a:t>
            </a:r>
            <a:r>
              <a:rPr lang="en-US" sz="1900" dirty="0" smtClean="0">
                <a:latin typeface="Times New Roman" pitchFamily="18" charset="0"/>
                <a:cs typeface="Times New Roman" pitchFamily="18" charset="0"/>
              </a:rPr>
              <a:t> QCVN 62:2016, </a:t>
            </a:r>
            <a:r>
              <a:rPr lang="en-US" sz="1900" dirty="0" err="1" smtClean="0">
                <a:latin typeface="Times New Roman" pitchFamily="18" charset="0"/>
                <a:cs typeface="Times New Roman" pitchFamily="18" charset="0"/>
              </a:rPr>
              <a:t>cần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phải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tích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hợp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nhiều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loại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công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nghệ</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mới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có</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thể</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đạt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yêu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cầu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của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 </a:t>
            </a:r>
          </a:p>
          <a:p>
            <a:pPr algn="just"/>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Vốn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đầu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tư</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trường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nuôi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đáp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ứng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tại</a:t>
            </a:r>
            <a:r>
              <a:rPr lang="en-US" sz="1900" dirty="0" smtClean="0">
                <a:latin typeface="Times New Roman" pitchFamily="18" charset="0"/>
                <a:cs typeface="Times New Roman" pitchFamily="18" charset="0"/>
              </a:rPr>
              <a:t> QCVN 62:2016, QCVN 08-MT:2015 </a:t>
            </a:r>
            <a:r>
              <a:rPr lang="en-US" sz="1900" dirty="0" err="1" smtClean="0">
                <a:latin typeface="Times New Roman" pitchFamily="18" charset="0"/>
                <a:cs typeface="Times New Roman" pitchFamily="18" charset="0"/>
              </a:rPr>
              <a:t>chiếm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tỷ</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lệ</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tới</a:t>
            </a:r>
            <a:r>
              <a:rPr lang="en-US" sz="1900" dirty="0" smtClean="0">
                <a:latin typeface="Times New Roman" pitchFamily="18" charset="0"/>
                <a:cs typeface="Times New Roman" pitchFamily="18" charset="0"/>
              </a:rPr>
              <a:t> 25-35% </a:t>
            </a:r>
            <a:r>
              <a:rPr lang="en-US" sz="1900" dirty="0" err="1" smtClean="0">
                <a:latin typeface="Times New Roman" pitchFamily="18" charset="0"/>
                <a:cs typeface="Times New Roman" pitchFamily="18" charset="0"/>
              </a:rPr>
              <a:t>tổng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mức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đầu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tư</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án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nuôi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là</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cao</a:t>
            </a:r>
            <a:r>
              <a:rPr lang="en-US" sz="1900" dirty="0" smtClean="0">
                <a:latin typeface="Times New Roman" pitchFamily="18" charset="0"/>
                <a:cs typeface="Times New Roman" pitchFamily="18" charset="0"/>
              </a:rPr>
              <a:t> so </a:t>
            </a:r>
            <a:r>
              <a:rPr lang="en-US" sz="1900" dirty="0" err="1" smtClean="0">
                <a:latin typeface="Times New Roman" pitchFamily="18" charset="0"/>
                <a:cs typeface="Times New Roman" pitchFamily="18" charset="0"/>
              </a:rPr>
              <a:t>với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nguồn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vốn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của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doanh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nghiệp</a:t>
            </a:r>
            <a:r>
              <a:rPr lang="en-US" sz="1900" dirty="0" smtClean="0">
                <a:latin typeface="Times New Roman" pitchFamily="18" charset="0"/>
                <a:cs typeface="Times New Roman" pitchFamily="18" charset="0"/>
              </a:rPr>
              <a:t>. Chi </a:t>
            </a:r>
            <a:r>
              <a:rPr lang="en-US" sz="1900" dirty="0" err="1" smtClean="0">
                <a:latin typeface="Times New Roman" pitchFamily="18" charset="0"/>
                <a:cs typeface="Times New Roman" pitchFamily="18" charset="0"/>
              </a:rPr>
              <a:t>phí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đầu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tư</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xây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dựng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hệ</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thống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chất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thải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khoảng</a:t>
            </a:r>
            <a:r>
              <a:rPr lang="en-US" sz="1900" dirty="0" smtClean="0">
                <a:latin typeface="Times New Roman" pitchFamily="18" charset="0"/>
                <a:cs typeface="Times New Roman" pitchFamily="18" charset="0"/>
              </a:rPr>
              <a:t> 17 </a:t>
            </a:r>
            <a:r>
              <a:rPr lang="en-US" sz="1900" dirty="0" err="1" smtClean="0">
                <a:latin typeface="Times New Roman" pitchFamily="18" charset="0"/>
                <a:cs typeface="Times New Roman" pitchFamily="18" charset="0"/>
              </a:rPr>
              <a:t>ngàn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đồng</a:t>
            </a:r>
            <a:r>
              <a:rPr lang="en-US" sz="1900" dirty="0" smtClean="0">
                <a:latin typeface="Times New Roman" pitchFamily="18" charset="0"/>
                <a:cs typeface="Times New Roman" pitchFamily="18" charset="0"/>
              </a:rPr>
              <a:t>/m3, </a:t>
            </a:r>
            <a:r>
              <a:rPr lang="en-US" sz="1900" dirty="0" err="1" smtClean="0">
                <a:latin typeface="Times New Roman" pitchFamily="18" charset="0"/>
                <a:cs typeface="Times New Roman" pitchFamily="18" charset="0"/>
              </a:rPr>
              <a:t>vận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hành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thiết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bị</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trên</a:t>
            </a:r>
            <a:r>
              <a:rPr lang="en-US" sz="1900" dirty="0" smtClean="0">
                <a:latin typeface="Times New Roman" pitchFamily="18" charset="0"/>
                <a:cs typeface="Times New Roman" pitchFamily="18" charset="0"/>
              </a:rPr>
              <a:t> 11 </a:t>
            </a:r>
            <a:r>
              <a:rPr lang="en-US" sz="1900" dirty="0" err="1" smtClean="0">
                <a:latin typeface="Times New Roman" pitchFamily="18" charset="0"/>
                <a:cs typeface="Times New Roman" pitchFamily="18" charset="0"/>
              </a:rPr>
              <a:t>ngàn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đồng</a:t>
            </a:r>
            <a:r>
              <a:rPr lang="en-US" sz="1900" dirty="0" smtClean="0">
                <a:latin typeface="Times New Roman" pitchFamily="18" charset="0"/>
                <a:cs typeface="Times New Roman" pitchFamily="18" charset="0"/>
              </a:rPr>
              <a:t>/m3 </a:t>
            </a:r>
            <a:r>
              <a:rPr lang="en-US" sz="1900" dirty="0" err="1" smtClean="0">
                <a:latin typeface="Times New Roman" pitchFamily="18" charset="0"/>
                <a:cs typeface="Times New Roman" pitchFamily="18" charset="0"/>
              </a:rPr>
              <a:t>mới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đáp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ứng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dẫn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đến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làm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tăng</a:t>
            </a:r>
            <a:r>
              <a:rPr lang="en-US" sz="1900" dirty="0" smtClean="0">
                <a:latin typeface="Times New Roman" pitchFamily="18" charset="0"/>
                <a:cs typeface="Times New Roman" pitchFamily="18" charset="0"/>
              </a:rPr>
              <a:t> chi </a:t>
            </a:r>
            <a:r>
              <a:rPr lang="en-US" sz="1900" dirty="0" err="1" smtClean="0">
                <a:latin typeface="Times New Roman" pitchFamily="18" charset="0"/>
                <a:cs typeface="Times New Roman" pitchFamily="18" charset="0"/>
              </a:rPr>
              <a:t>phí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sản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xuất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quá</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cao</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có</a:t>
            </a:r>
            <a:r>
              <a:rPr lang="en-US" sz="1900" dirty="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lãi</a:t>
            </a:r>
            <a:r>
              <a:rPr lang="en-US" sz="1900" dirty="0" smtClean="0">
                <a:latin typeface="Times New Roman" pitchFamily="18" charset="0"/>
                <a:cs typeface="Times New Roman" pitchFamily="18" charset="0"/>
              </a:rPr>
              <a:t>, DN </a:t>
            </a:r>
            <a:r>
              <a:rPr lang="en-US" sz="1900" dirty="0" err="1" smtClean="0">
                <a:latin typeface="Times New Roman" pitchFamily="18" charset="0"/>
                <a:cs typeface="Times New Roman" pitchFamily="18" charset="0"/>
              </a:rPr>
              <a:t>khó</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trong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việc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tuân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thủ</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a:t>
            </a:r>
          </a:p>
          <a:p>
            <a:pPr algn="just"/>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Số</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cơ</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sở</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nuôi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có</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công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trình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chất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thải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đảm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bảo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vệ</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sinh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mới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chỉ</a:t>
            </a:r>
            <a:r>
              <a:rPr lang="en-US" sz="1900" dirty="0" smtClean="0">
                <a:latin typeface="Times New Roman" pitchFamily="18" charset="0"/>
                <a:cs typeface="Times New Roman" pitchFamily="18" charset="0"/>
              </a:rPr>
              <a:t> ở </a:t>
            </a:r>
            <a:r>
              <a:rPr lang="en-US" sz="1900" dirty="0" err="1" smtClean="0">
                <a:latin typeface="Times New Roman" pitchFamily="18" charset="0"/>
                <a:cs typeface="Times New Roman" pitchFamily="18" charset="0"/>
              </a:rPr>
              <a:t>mức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thấp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khoảng</a:t>
            </a:r>
            <a:r>
              <a:rPr lang="en-US" sz="1900" dirty="0" smtClean="0">
                <a:latin typeface="Times New Roman" pitchFamily="18" charset="0"/>
                <a:cs typeface="Times New Roman" pitchFamily="18" charset="0"/>
              </a:rPr>
              <a:t> 10-20%; </a:t>
            </a:r>
            <a:r>
              <a:rPr lang="en-US" sz="1900" dirty="0" err="1" smtClean="0">
                <a:latin typeface="Times New Roman" pitchFamily="18" charset="0"/>
                <a:cs typeface="Times New Roman" pitchFamily="18" charset="0"/>
              </a:rPr>
              <a:t>phần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lớn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cơ</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sở</a:t>
            </a:r>
            <a:r>
              <a:rPr lang="en-US" sz="1900" dirty="0" smtClean="0">
                <a:latin typeface="Times New Roman" pitchFamily="18" charset="0"/>
                <a:cs typeface="Times New Roman" pitchFamily="18" charset="0"/>
              </a:rPr>
              <a:t> vi </a:t>
            </a:r>
            <a:r>
              <a:rPr lang="en-US" sz="1900" dirty="0" err="1" smtClean="0">
                <a:latin typeface="Times New Roman" pitchFamily="18" charset="0"/>
                <a:cs typeface="Times New Roman" pitchFamily="18" charset="0"/>
              </a:rPr>
              <a:t>phạm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về</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xử</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lý</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chất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thải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nuôi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theo</a:t>
            </a:r>
            <a:r>
              <a:rPr lang="en-US" sz="1900" dirty="0" smtClean="0">
                <a:latin typeface="Times New Roman" pitchFamily="18" charset="0"/>
                <a:cs typeface="Times New Roman" pitchFamily="18" charset="0"/>
              </a:rPr>
              <a:t> QCVN 62:2016, QCVN 08-MT:2015, </a:t>
            </a:r>
            <a:r>
              <a:rPr lang="en-US" sz="1900" dirty="0" err="1" smtClean="0">
                <a:latin typeface="Times New Roman" pitchFamily="18" charset="0"/>
                <a:cs typeface="Times New Roman" pitchFamily="18" charset="0"/>
              </a:rPr>
              <a:t>đặc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biệt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là</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chỉ</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tiêu</a:t>
            </a:r>
            <a:r>
              <a:rPr lang="en-US" sz="1900" dirty="0" smtClean="0">
                <a:latin typeface="Times New Roman" pitchFamily="18" charset="0"/>
                <a:cs typeface="Times New Roman" pitchFamily="18" charset="0"/>
              </a:rPr>
              <a:t> BOD, COD5, N.</a:t>
            </a:r>
          </a:p>
          <a:p>
            <a:pPr algn="just"/>
            <a:r>
              <a:rPr lang="en-US" sz="1900" dirty="0" smtClean="0">
                <a:latin typeface="Times New Roman" pitchFamily="18" charset="0"/>
                <a:cs typeface="Times New Roman" pitchFamily="18" charset="0"/>
              </a:rPr>
              <a:t>- So </a:t>
            </a:r>
            <a:r>
              <a:rPr lang="en-US" sz="1900" dirty="0" err="1">
                <a:latin typeface="Times New Roman" pitchFamily="18" charset="0"/>
                <a:cs typeface="Times New Roman" pitchFamily="18" charset="0"/>
              </a:rPr>
              <a:t>với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năng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điều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kiện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tiễn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chăn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nuôi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của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Việt</a:t>
            </a:r>
            <a:r>
              <a:rPr lang="en-US" sz="1900" dirty="0">
                <a:latin typeface="Times New Roman" pitchFamily="18" charset="0"/>
                <a:cs typeface="Times New Roman" pitchFamily="18" charset="0"/>
              </a:rPr>
              <a:t> Nam </a:t>
            </a:r>
            <a:r>
              <a:rPr lang="en-US" sz="1900" dirty="0" err="1">
                <a:latin typeface="Times New Roman" pitchFamily="18" charset="0"/>
                <a:cs typeface="Times New Roman" pitchFamily="18" charset="0"/>
              </a:rPr>
              <a:t>hiện</a:t>
            </a:r>
            <a:r>
              <a:rPr lang="en-US" sz="1900" dirty="0">
                <a:latin typeface="Times New Roman" pitchFamily="18" charset="0"/>
                <a:cs typeface="Times New Roman" pitchFamily="18" charset="0"/>
              </a:rPr>
              <a:t> nay (</a:t>
            </a:r>
            <a:r>
              <a:rPr lang="en-US" sz="1900" dirty="0" err="1">
                <a:latin typeface="Times New Roman" pitchFamily="18" charset="0"/>
                <a:cs typeface="Times New Roman" pitchFamily="18" charset="0"/>
              </a:rPr>
              <a:t>quy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mô</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nhỏ</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lẻ</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chiếm</a:t>
            </a:r>
            <a:r>
              <a:rPr lang="en-US" sz="1900" dirty="0">
                <a:latin typeface="Times New Roman" pitchFamily="18" charset="0"/>
                <a:cs typeface="Times New Roman" pitchFamily="18" charset="0"/>
              </a:rPr>
              <a:t> 60-70%) </a:t>
            </a:r>
            <a:r>
              <a:rPr lang="en-US" sz="1900" dirty="0" err="1" smtClean="0">
                <a:latin typeface="Times New Roman" pitchFamily="18" charset="0"/>
                <a:cs typeface="Times New Roman" pitchFamily="18" charset="0"/>
              </a:rPr>
              <a:t>thì</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chỉ</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tiêu</a:t>
            </a:r>
            <a:r>
              <a:rPr lang="en-US" sz="1900" dirty="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nước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thải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nuôi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quy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tại</a:t>
            </a:r>
            <a:r>
              <a:rPr lang="en-US" sz="1900" dirty="0" smtClean="0">
                <a:latin typeface="Times New Roman" pitchFamily="18" charset="0"/>
                <a:cs typeface="Times New Roman" pitchFamily="18" charset="0"/>
              </a:rPr>
              <a:t> QCVN 62:2016 </a:t>
            </a:r>
            <a:r>
              <a:rPr lang="en-US" sz="1900" dirty="0" err="1" smtClean="0">
                <a:latin typeface="Times New Roman" pitchFamily="18" charset="0"/>
                <a:cs typeface="Times New Roman" pitchFamily="18" charset="0"/>
              </a:rPr>
              <a:t>là</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cao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môt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số</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chỉ</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tiêu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cao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hơn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một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số</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nước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tiên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tiến</a:t>
            </a:r>
            <a:r>
              <a:rPr lang="en-US" sz="1900" dirty="0" smtClean="0">
                <a:latin typeface="Times New Roman" pitchFamily="18" charset="0"/>
                <a:cs typeface="Times New Roman" pitchFamily="18" charset="0"/>
              </a:rPr>
              <a:t>. </a:t>
            </a:r>
            <a:endParaRPr lang="en-US" sz="1900" dirty="0">
              <a:latin typeface="Times New Roman" pitchFamily="18" charset="0"/>
              <a:cs typeface="Times New Roman" pitchFamily="18" charset="0"/>
            </a:endParaRPr>
          </a:p>
        </p:txBody>
      </p:sp>
      <p:sp>
        <p:nvSpPr>
          <p:cNvPr id="6" name="Title 1"/>
          <p:cNvSpPr>
            <a:spLocks noGrp="1"/>
          </p:cNvSpPr>
          <p:nvPr>
            <p:ph type="title"/>
          </p:nvPr>
        </p:nvSpPr>
        <p:spPr>
          <a:xfrm>
            <a:off x="0" y="0"/>
            <a:ext cx="9144000" cy="944562"/>
          </a:xfrm>
        </p:spPr>
        <p:txBody>
          <a:bodyPr>
            <a:noAutofit/>
          </a:bodyPr>
          <a:lstStyle/>
          <a:p>
            <a:pPr algn="ctr"/>
            <a:r>
              <a:rPr lang="en-US" sz="2800" b="1" dirty="0" smtClean="0">
                <a:solidFill>
                  <a:schemeClr val="bg2">
                    <a:lumMod val="10000"/>
                  </a:schemeClr>
                </a:solidFill>
                <a:latin typeface="Times New Roman" pitchFamily="18" charset="0"/>
                <a:cs typeface="Times New Roman" pitchFamily="18" charset="0"/>
              </a:rPr>
              <a:t>A. SỰ CẦN THIẾT BAN HÀNH QUY CHUẨN</a:t>
            </a:r>
            <a:endParaRPr lang="en-US" sz="2800" b="1"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236107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310896" y="1639824"/>
            <a:ext cx="8735568" cy="2667000"/>
          </a:xfrm>
          <a:prstGeom prst="roundRect">
            <a:avLst/>
          </a:prstGeom>
        </p:spPr>
        <p:style>
          <a:lnRef idx="1">
            <a:schemeClr val="accent1"/>
          </a:lnRef>
          <a:fillRef idx="2">
            <a:schemeClr val="accent1"/>
          </a:fillRef>
          <a:effectRef idx="1">
            <a:schemeClr val="accent1"/>
          </a:effectRef>
          <a:fontRef idx="minor">
            <a:schemeClr val="dk1"/>
          </a:fontRef>
        </p:style>
        <p:txBody>
          <a:bodyPr tIns="0" bIns="91440" rtlCol="0" anchor="t" anchorCtr="0"/>
          <a:lstStyle/>
          <a:p>
            <a:pPr algn="just"/>
            <a:r>
              <a:rPr lang="en-US" sz="2000" dirty="0" smtClean="0">
                <a:latin typeface="Times New Roman" pitchFamily="18" charset="0"/>
                <a:cs typeface="Times New Roman" pitchFamily="18" charset="0"/>
              </a:rPr>
              <a:t>4.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hầm</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biogas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phạm</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QCVN62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QCVN08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QCVN 08 (Theo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UBKHCN&amp;MT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p>
          <a:p>
            <a:pPr algn="just"/>
            <a:endParaRPr lang="en-US" sz="2000" dirty="0" smtClean="0"/>
          </a:p>
          <a:p>
            <a:pPr algn="just"/>
            <a:endParaRPr lang="en-US" sz="2000" dirty="0"/>
          </a:p>
          <a:p>
            <a:pPr algn="just"/>
            <a:endParaRPr lang="en-US" sz="2000" dirty="0">
              <a:latin typeface="Times New Roman" pitchFamily="18" charset="0"/>
              <a:cs typeface="Times New Roman" pitchFamily="18" charset="0"/>
            </a:endParaRPr>
          </a:p>
        </p:txBody>
      </p:sp>
      <p:sp>
        <p:nvSpPr>
          <p:cNvPr id="6" name="Title 1"/>
          <p:cNvSpPr>
            <a:spLocks noGrp="1"/>
          </p:cNvSpPr>
          <p:nvPr>
            <p:ph type="title"/>
          </p:nvPr>
        </p:nvSpPr>
        <p:spPr>
          <a:xfrm>
            <a:off x="0" y="0"/>
            <a:ext cx="9144000" cy="944562"/>
          </a:xfrm>
        </p:spPr>
        <p:txBody>
          <a:bodyPr>
            <a:noAutofit/>
          </a:bodyPr>
          <a:lstStyle/>
          <a:p>
            <a:pPr algn="ctr"/>
            <a:r>
              <a:rPr lang="en-US" sz="2800" b="1" dirty="0" smtClean="0">
                <a:solidFill>
                  <a:schemeClr val="bg2">
                    <a:lumMod val="10000"/>
                  </a:schemeClr>
                </a:solidFill>
                <a:latin typeface="Times New Roman" pitchFamily="18" charset="0"/>
                <a:cs typeface="Times New Roman" pitchFamily="18" charset="0"/>
              </a:rPr>
              <a:t>A. SỰ CẦN THIẾT BAN HÀNH QUY CHUẨN</a:t>
            </a:r>
            <a:endParaRPr lang="en-US" sz="2800" b="1"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3533337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332232" y="1524000"/>
            <a:ext cx="8583168" cy="3657600"/>
          </a:xfrm>
          <a:prstGeom prst="roundRect">
            <a:avLst/>
          </a:prstGeom>
        </p:spPr>
        <p:style>
          <a:lnRef idx="1">
            <a:schemeClr val="accent1"/>
          </a:lnRef>
          <a:fillRef idx="2">
            <a:schemeClr val="accent1"/>
          </a:fillRef>
          <a:effectRef idx="1">
            <a:schemeClr val="accent1"/>
          </a:effectRef>
          <a:fontRef idx="minor">
            <a:schemeClr val="dk1"/>
          </a:fontRef>
        </p:style>
        <p:txBody>
          <a:bodyPr tIns="0" bIns="91440" rtlCol="0" anchor="t" anchorCtr="0"/>
          <a:lstStyle/>
          <a:p>
            <a:pPr algn="just"/>
            <a:r>
              <a:rPr lang="en-US" sz="2000" dirty="0" smtClean="0">
                <a:latin typeface="Times New Roman" pitchFamily="18" charset="0"/>
                <a:cs typeface="Times New Roman" pitchFamily="18" charset="0"/>
              </a:rPr>
              <a:t>5. </a:t>
            </a:r>
            <a:r>
              <a:rPr lang="en-US" sz="2000" dirty="0" err="1" smtClean="0">
                <a:latin typeface="Times New Roman" pitchFamily="18" charset="0"/>
                <a:cs typeface="Times New Roman" pitchFamily="18" charset="0"/>
              </a:rPr>
              <a:t>Khoản</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59 </a:t>
            </a:r>
            <a:r>
              <a:rPr lang="en-US" sz="2000" dirty="0" err="1" smtClean="0">
                <a:latin typeface="Times New Roman" pitchFamily="18" charset="0"/>
                <a:cs typeface="Times New Roman" pitchFamily="18" charset="0"/>
              </a:rPr>
              <a:t>Luật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2018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01/01/2020)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Khoản</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51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38/2015/NĐ-CP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2014)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vi-VN" sz="2000" dirty="0" smtClean="0">
                <a:latin typeface="Times New Roman" panose="02020603050405020304" pitchFamily="18" charset="0"/>
                <a:cs typeface="Times New Roman" panose="02020603050405020304" pitchFamily="18" charset="0"/>
              </a:rPr>
              <a:t>Nước thải chăn nuôi được tái sử dụng để tưới cây hoặc dùng trong các hoạt động sản xuất nông nghiệp khác theo quy định của Bộ Nông nghiệp và Phát triển nông thôn và Bộ Tài nguyên và Môi trường</a:t>
            </a:r>
            <a:r>
              <a:rPr lang="en-US" sz="2000" dirty="0" smtClean="0">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Do </a:t>
            </a:r>
            <a:r>
              <a:rPr lang="en-US" sz="2000" dirty="0" err="1" smtClean="0">
                <a:latin typeface="Times New Roman" panose="02020603050405020304" pitchFamily="18" charset="0"/>
                <a:cs typeface="Times New Roman" panose="02020603050405020304" pitchFamily="18" charset="0"/>
              </a:rPr>
              <a:t>vậy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xây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dựng</a:t>
            </a:r>
            <a:r>
              <a:rPr lang="en-US" sz="2000" dirty="0" smtClean="0">
                <a:latin typeface="Times New Roman" panose="02020603050405020304" pitchFamily="18" charset="0"/>
                <a:cs typeface="Times New Roman" panose="02020603050405020304" pitchFamily="18" charset="0"/>
              </a:rPr>
              <a:t> “QCVN …”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đáp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yêu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thực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tiễn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đồng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bộ</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Luật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nuôi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năm</a:t>
            </a:r>
            <a:r>
              <a:rPr lang="en-US" sz="2000" dirty="0" smtClean="0">
                <a:latin typeface="Times New Roman" panose="02020603050405020304" pitchFamily="18" charset="0"/>
                <a:cs typeface="Times New Roman" panose="02020603050405020304" pitchFamily="18" charset="0"/>
              </a:rPr>
              <a:t> 2018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số</a:t>
            </a:r>
            <a:r>
              <a:rPr lang="en-US" sz="2000" dirty="0" smtClean="0">
                <a:latin typeface="Times New Roman" panose="02020603050405020304" pitchFamily="18" charset="0"/>
                <a:cs typeface="Times New Roman" panose="02020603050405020304" pitchFamily="18" charset="0"/>
              </a:rPr>
              <a:t> 38/2015/NĐ-CP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quản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lý</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phế</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liệu</a:t>
            </a:r>
            <a:r>
              <a:rPr lang="en-US" sz="2000" dirty="0" smtClean="0">
                <a:latin typeface="Times New Roman" panose="02020603050405020304" pitchFamily="18" charset="0"/>
                <a:cs typeface="Times New Roman" panose="02020603050405020304" pitchFamily="18" charset="0"/>
              </a:rPr>
              <a:t>   </a:t>
            </a:r>
            <a:endParaRPr lang="en-US" sz="2000" dirty="0"/>
          </a:p>
        </p:txBody>
      </p:sp>
      <p:sp>
        <p:nvSpPr>
          <p:cNvPr id="6" name="Title 1"/>
          <p:cNvSpPr>
            <a:spLocks noGrp="1"/>
          </p:cNvSpPr>
          <p:nvPr>
            <p:ph type="title"/>
          </p:nvPr>
        </p:nvSpPr>
        <p:spPr>
          <a:xfrm>
            <a:off x="0" y="0"/>
            <a:ext cx="9144000" cy="944562"/>
          </a:xfrm>
        </p:spPr>
        <p:txBody>
          <a:bodyPr>
            <a:noAutofit/>
          </a:bodyPr>
          <a:lstStyle/>
          <a:p>
            <a:pPr algn="ctr"/>
            <a:r>
              <a:rPr lang="en-US" sz="2800" b="1" dirty="0" smtClean="0">
                <a:solidFill>
                  <a:schemeClr val="bg2">
                    <a:lumMod val="10000"/>
                  </a:schemeClr>
                </a:solidFill>
                <a:latin typeface="Times New Roman" pitchFamily="18" charset="0"/>
                <a:cs typeface="Times New Roman" pitchFamily="18" charset="0"/>
              </a:rPr>
              <a:t>A. SỰ CẦN THIẾT BAN HÀNH QUY CHUẨN</a:t>
            </a:r>
            <a:endParaRPr lang="en-US" sz="2800" b="1"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5723374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8305800" cy="944562"/>
          </a:xfrm>
        </p:spPr>
        <p:txBody>
          <a:bodyPr>
            <a:noAutofit/>
          </a:bodyPr>
          <a:lstStyle/>
          <a:p>
            <a:pPr algn="ctr"/>
            <a:r>
              <a:rPr lang="en-US" sz="2800" dirty="0" smtClean="0">
                <a:solidFill>
                  <a:schemeClr val="bg2">
                    <a:lumMod val="10000"/>
                  </a:schemeClr>
                </a:solidFill>
                <a:latin typeface="Times New Roman" pitchFamily="18" charset="0"/>
                <a:cs typeface="Times New Roman" pitchFamily="18" charset="0"/>
              </a:rPr>
              <a:t>B</a:t>
            </a:r>
            <a:r>
              <a:rPr lang="en-US" sz="2800" b="1" dirty="0" smtClean="0">
                <a:solidFill>
                  <a:schemeClr val="bg2">
                    <a:lumMod val="10000"/>
                  </a:schemeClr>
                </a:solidFill>
                <a:latin typeface="Times New Roman" pitchFamily="18" charset="0"/>
                <a:cs typeface="Times New Roman" pitchFamily="18" charset="0"/>
              </a:rPr>
              <a:t>. QUAN ĐIỂM XÂY DỰNG QUY CHUẨN</a:t>
            </a:r>
            <a:endParaRPr lang="en-US" sz="2800" b="1" dirty="0">
              <a:solidFill>
                <a:schemeClr val="bg2">
                  <a:lumMod val="10000"/>
                </a:schemeClr>
              </a:solidFill>
              <a:latin typeface="Times New Roman" pitchFamily="18" charset="0"/>
              <a:cs typeface="Times New Roman" pitchFamily="18" charset="0"/>
            </a:endParaRPr>
          </a:p>
        </p:txBody>
      </p:sp>
      <p:graphicFrame>
        <p:nvGraphicFramePr>
          <p:cNvPr id="19" name="Diagram 18"/>
          <p:cNvGraphicFramePr/>
          <p:nvPr>
            <p:extLst>
              <p:ext uri="{D42A27DB-BD31-4B8C-83A1-F6EECF244321}">
                <p14:modId xmlns:p14="http://schemas.microsoft.com/office/powerpoint/2010/main" val="925484631"/>
              </p:ext>
            </p:extLst>
          </p:nvPr>
        </p:nvGraphicFramePr>
        <p:xfrm>
          <a:off x="304800" y="1037325"/>
          <a:ext cx="8564077" cy="5363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img4349101114.jpg"/>
          <p:cNvPicPr>
            <a:picLocks noChangeAspect="1"/>
          </p:cNvPicPr>
          <p:nvPr/>
        </p:nvPicPr>
        <p:blipFill>
          <a:blip r:embed="rId8"/>
          <a:stretch>
            <a:fillRect/>
          </a:stretch>
        </p:blipFill>
        <p:spPr>
          <a:xfrm>
            <a:off x="76200" y="76200"/>
            <a:ext cx="973755" cy="961125"/>
          </a:xfrm>
          <a:prstGeom prst="rect">
            <a:avLst/>
          </a:prstGeom>
        </p:spPr>
      </p:pic>
      <p:cxnSp>
        <p:nvCxnSpPr>
          <p:cNvPr id="7" name="Straight Connector 6"/>
          <p:cNvCxnSpPr/>
          <p:nvPr/>
        </p:nvCxnSpPr>
        <p:spPr>
          <a:xfrm>
            <a:off x="1159845" y="914400"/>
            <a:ext cx="7984155" cy="0"/>
          </a:xfrm>
          <a:prstGeom prst="line">
            <a:avLst/>
          </a:prstGeo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05526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graphicEl>
                                              <a:dgm id="{186D6FC9-C489-4874-999E-9C8B2446C00E}"/>
                                            </p:graphicEl>
                                          </p:spTgt>
                                        </p:tgtEl>
                                        <p:attrNameLst>
                                          <p:attrName>style.visibility</p:attrName>
                                        </p:attrNameLst>
                                      </p:cBhvr>
                                      <p:to>
                                        <p:strVal val="visible"/>
                                      </p:to>
                                    </p:set>
                                    <p:animEffect transition="in" filter="wipe(down)">
                                      <p:cBhvr>
                                        <p:cTn id="7" dur="500"/>
                                        <p:tgtEl>
                                          <p:spTgt spid="19">
                                            <p:graphicEl>
                                              <a:dgm id="{186D6FC9-C489-4874-999E-9C8B2446C00E}"/>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graphicEl>
                                              <a:dgm id="{C8281E00-F2D2-44B8-B96F-A9DE579A7404}"/>
                                            </p:graphicEl>
                                          </p:spTgt>
                                        </p:tgtEl>
                                        <p:attrNameLst>
                                          <p:attrName>style.visibility</p:attrName>
                                        </p:attrNameLst>
                                      </p:cBhvr>
                                      <p:to>
                                        <p:strVal val="visible"/>
                                      </p:to>
                                    </p:set>
                                    <p:animEffect transition="in" filter="wipe(down)">
                                      <p:cBhvr>
                                        <p:cTn id="10" dur="500"/>
                                        <p:tgtEl>
                                          <p:spTgt spid="19">
                                            <p:graphicEl>
                                              <a:dgm id="{C8281E00-F2D2-44B8-B96F-A9DE579A7404}"/>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9">
                                            <p:graphicEl>
                                              <a:dgm id="{BE9E16F5-EA8B-4282-977D-CADA86F96C72}"/>
                                            </p:graphicEl>
                                          </p:spTgt>
                                        </p:tgtEl>
                                        <p:attrNameLst>
                                          <p:attrName>style.visibility</p:attrName>
                                        </p:attrNameLst>
                                      </p:cBhvr>
                                      <p:to>
                                        <p:strVal val="visible"/>
                                      </p:to>
                                    </p:set>
                                    <p:animEffect transition="in" filter="wipe(down)">
                                      <p:cBhvr>
                                        <p:cTn id="15" dur="500"/>
                                        <p:tgtEl>
                                          <p:spTgt spid="19">
                                            <p:graphicEl>
                                              <a:dgm id="{BE9E16F5-EA8B-4282-977D-CADA86F96C72}"/>
                                            </p:graphic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9">
                                            <p:graphicEl>
                                              <a:dgm id="{E861664E-85C7-4273-83AB-0CEE7EADBB1C}"/>
                                            </p:graphicEl>
                                          </p:spTgt>
                                        </p:tgtEl>
                                        <p:attrNameLst>
                                          <p:attrName>style.visibility</p:attrName>
                                        </p:attrNameLst>
                                      </p:cBhvr>
                                      <p:to>
                                        <p:strVal val="visible"/>
                                      </p:to>
                                    </p:set>
                                    <p:animEffect transition="in" filter="wipe(down)">
                                      <p:cBhvr>
                                        <p:cTn id="18" dur="500"/>
                                        <p:tgtEl>
                                          <p:spTgt spid="19">
                                            <p:graphicEl>
                                              <a:dgm id="{E861664E-85C7-4273-83AB-0CEE7EADBB1C}"/>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9">
                                            <p:graphicEl>
                                              <a:dgm id="{812F9433-A5BA-4B69-B2BA-D103C6F4B503}"/>
                                            </p:graphicEl>
                                          </p:spTgt>
                                        </p:tgtEl>
                                        <p:attrNameLst>
                                          <p:attrName>style.visibility</p:attrName>
                                        </p:attrNameLst>
                                      </p:cBhvr>
                                      <p:to>
                                        <p:strVal val="visible"/>
                                      </p:to>
                                    </p:set>
                                    <p:animEffect transition="in" filter="wipe(down)">
                                      <p:cBhvr>
                                        <p:cTn id="23" dur="500"/>
                                        <p:tgtEl>
                                          <p:spTgt spid="19">
                                            <p:graphicEl>
                                              <a:dgm id="{812F9433-A5BA-4B69-B2BA-D103C6F4B503}"/>
                                            </p:graphic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9">
                                            <p:graphicEl>
                                              <a:dgm id="{9B26A212-FE21-4065-B9A6-BF866DBC1A39}"/>
                                            </p:graphicEl>
                                          </p:spTgt>
                                        </p:tgtEl>
                                        <p:attrNameLst>
                                          <p:attrName>style.visibility</p:attrName>
                                        </p:attrNameLst>
                                      </p:cBhvr>
                                      <p:to>
                                        <p:strVal val="visible"/>
                                      </p:to>
                                    </p:set>
                                    <p:animEffect transition="in" filter="wipe(down)">
                                      <p:cBhvr>
                                        <p:cTn id="26" dur="500"/>
                                        <p:tgtEl>
                                          <p:spTgt spid="19">
                                            <p:graphicEl>
                                              <a:dgm id="{9B26A212-FE21-4065-B9A6-BF866DBC1A39}"/>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9">
                                            <p:graphicEl>
                                              <a:dgm id="{39A78506-23DB-4EB4-B23B-9E2588E64CFB}"/>
                                            </p:graphicEl>
                                          </p:spTgt>
                                        </p:tgtEl>
                                        <p:attrNameLst>
                                          <p:attrName>style.visibility</p:attrName>
                                        </p:attrNameLst>
                                      </p:cBhvr>
                                      <p:to>
                                        <p:strVal val="visible"/>
                                      </p:to>
                                    </p:set>
                                    <p:animEffect transition="in" filter="wipe(down)">
                                      <p:cBhvr>
                                        <p:cTn id="31" dur="500"/>
                                        <p:tgtEl>
                                          <p:spTgt spid="19">
                                            <p:graphicEl>
                                              <a:dgm id="{39A78506-23DB-4EB4-B23B-9E2588E64CFB}"/>
                                            </p:graphic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9">
                                            <p:graphicEl>
                                              <a:dgm id="{417A4848-F344-4B94-AE32-BD83248927FA}"/>
                                            </p:graphicEl>
                                          </p:spTgt>
                                        </p:tgtEl>
                                        <p:attrNameLst>
                                          <p:attrName>style.visibility</p:attrName>
                                        </p:attrNameLst>
                                      </p:cBhvr>
                                      <p:to>
                                        <p:strVal val="visible"/>
                                      </p:to>
                                    </p:set>
                                    <p:animEffect transition="in" filter="wipe(down)">
                                      <p:cBhvr>
                                        <p:cTn id="34" dur="500"/>
                                        <p:tgtEl>
                                          <p:spTgt spid="19">
                                            <p:graphicEl>
                                              <a:dgm id="{417A4848-F344-4B94-AE32-BD83248927F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solidFill>
          <a:schemeClr val="bg1">
            <a:alpha val="81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3347</TotalTime>
  <Words>3967</Words>
  <Application>Microsoft Office PowerPoint</Application>
  <PresentationFormat>On-screen Show (4:3)</PresentationFormat>
  <Paragraphs>524</Paragraphs>
  <Slides>24</Slides>
  <Notes>10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PowerPoint Presentation</vt:lpstr>
      <vt:lpstr>NỘI DUNG TRÌNH BÀY</vt:lpstr>
      <vt:lpstr>A. SỰ CẦN THIẾT BAN HÀNH QUY CHUẨN</vt:lpstr>
      <vt:lpstr>A. SỰ CẦN THIẾT BAN HÀNH QUY CHUẨN</vt:lpstr>
      <vt:lpstr>PowerPoint Presentation</vt:lpstr>
      <vt:lpstr>A. SỰ CẦN THIẾT BAN HÀNH QUY CHUẨN</vt:lpstr>
      <vt:lpstr>A. SỰ CẦN THIẾT BAN HÀNH QUY CHUẨN</vt:lpstr>
      <vt:lpstr>A. SỰ CẦN THIẾT BAN HÀNH QUY CHUẨN</vt:lpstr>
      <vt:lpstr>B. QUAN ĐIỂM XÂY DỰNG QUY CHUẨN</vt:lpstr>
      <vt:lpstr>C. QUÁ TRÌNH XÂY DỰNG DỰ THẢO</vt:lpstr>
      <vt:lpstr>C. QUÁ TRÌNH XÂY DỰNG DỰ THẢO</vt:lpstr>
      <vt:lpstr>C. QUÁ TRÌNH XÂY DỰNG DỰ THẢO</vt:lpstr>
      <vt:lpstr>D. BỐ CỤC VÀ NỘI DUNG DỰ THẢO</vt:lpstr>
      <vt:lpstr>D. BỐ CỤC VÀ NỘI DUNG DỰ THẢO</vt:lpstr>
      <vt:lpstr>D. BỐ CỤC VÀ NỘI DUNG DỰ THẢO</vt:lpstr>
      <vt:lpstr>D. BỐ CỤC VÀ NỘI DUNG DỰ THẢO</vt:lpstr>
      <vt:lpstr>D. BỐ CỤC VÀ NỘI DUNG DỰ THẢO</vt:lpstr>
      <vt:lpstr>D. BỐ CỤC VÀ NỘI DUNG DỰ THẢO</vt:lpstr>
      <vt:lpstr>D. BỐ CỤC VÀ NỘI DUNG DỰ THẢO</vt:lpstr>
      <vt:lpstr>D. BỐ CỤC VÀ NỘI DUNG DỰ THẢO</vt:lpstr>
      <vt:lpstr>D. BỐ CỤC VÀ NỘI DUNG DỰ THẢO</vt:lpstr>
      <vt:lpstr>D. BỐ CỤC VÀ NỘI DUNG DỰ THẢO</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NGHỊ ĐỊNH  VỀ QUẢN LÝ PHÂN BÓN</dc:title>
  <dc:creator>Administrator</dc:creator>
  <cp:lastModifiedBy>Windows User</cp:lastModifiedBy>
  <cp:revision>256</cp:revision>
  <cp:lastPrinted>2019-10-28T05:12:15Z</cp:lastPrinted>
  <dcterms:created xsi:type="dcterms:W3CDTF">2006-08-16T00:00:00Z</dcterms:created>
  <dcterms:modified xsi:type="dcterms:W3CDTF">2019-10-28T06:32:36Z</dcterms:modified>
</cp:coreProperties>
</file>