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3712" autoAdjust="0"/>
  </p:normalViewPr>
  <p:slideViewPr>
    <p:cSldViewPr>
      <p:cViewPr varScale="1">
        <p:scale>
          <a:sx n="110" d="100"/>
          <a:sy n="110" d="100"/>
        </p:scale>
        <p:origin x="17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104859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4" name="Slide Number Placeholder 104859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5" name="Footer Placeholder 104859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8" name="Date Placeholder 104865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9" name="Slide Number Placeholder 104866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0" name="Footer Placeholder 104866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7" name="Date Placeholder 104864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28" name="Slide Number Placeholder 104864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29" name="Footer Placeholder 104864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1" name="Date Placeholder 104858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2" name="Slide Number Placeholder 104858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3" name="Footer Placeholder 104858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3" name="Date Placeholder 104865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4" name="Slide Number Placeholder 104865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5" name="Footer Placeholder 104865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9" name="Date Placeholder 104862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0" name="Slide Number Placeholder 104862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1" name="Footer Placeholder 104862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7" name="Date Placeholder 104863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8" name="Slide Number Placeholder 104863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9" name="Footer Placeholder 104863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2" name="Date Placeholder 104863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23" name="Slide Number Placeholder 104863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24" name="Footer Placeholder 104863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Date Placeholder 104864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1" name="Slide Number Placeholder 104864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2" name="Footer Placeholder 104864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6" name="Date Placeholder 104866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7" name="Slide Number Placeholder 104866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8" name="Footer Placeholder 104866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3" name="Date Placeholder 104864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4" name="Slide Number Placeholder 104865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5" name="Footer Placeholder 104865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Click to edit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Click to edit Master text styles</a:t>
            </a:r>
          </a:p>
          <a:p>
            <a:pPr lvl="1"/>
            <a:r>
              <a:rPr lang="zh-CN" altLang="en-US"/>
              <a:t>Second level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11/18/2019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casp.org.v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guyenthe.hinh@gmail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casp.org.vn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asp.org.v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asp.org.v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asp.org.v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asp.org.v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asp.org.v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4"/>
          <p:cNvSpPr>
            <a:spLocks noGrp="1"/>
          </p:cNvSpPr>
          <p:nvPr>
            <p:ph type="ctrTitle"/>
          </p:nvPr>
        </p:nvSpPr>
        <p:spPr>
          <a:xfrm>
            <a:off x="661987" y="2133601"/>
            <a:ext cx="8177214" cy="2667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algn="ctr">
              <a:defRPr sz="4400"/>
            </a:lvl1pPr>
          </a:lstStyle>
          <a:p>
            <a:pPr lvl="0" eaLnBrk="1" latinLnBrk="1" hangingPunct="1"/>
            <a:r>
              <a:rPr sz="2300" dirty="0"/>
              <a:t/>
            </a:r>
            <a:br>
              <a:rPr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 CẦU VÀ TIỀM NĂNG SỬ DỤNG 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THẢI LỎNG TRONG CHĂN NUÔI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TƯỚI CHO CÂY TRỒNG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ÁN HỖ TRỢ NÔNG NGHIỆP CÁC BON THẤP (LCASP) </a:t>
            </a:r>
            <a: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2968-VIE (SF)</a:t>
            </a:r>
            <a:b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sz="2300" dirty="0"/>
              <a:t/>
            </a:r>
            <a:br>
              <a:rPr sz="2300" dirty="0"/>
            </a:br>
            <a:endParaRPr lang="en-US" altLang="en-US" sz="2300" i="1" dirty="0">
              <a:solidFill>
                <a:srgbClr val="002060"/>
              </a:solidFill>
              <a:latin typeface="Arial" charset="0"/>
              <a:ea typeface="Arial" charset="0"/>
            </a:endParaRPr>
          </a:p>
        </p:txBody>
      </p:sp>
      <p:sp>
        <p:nvSpPr>
          <p:cNvPr id="1048604" name="Subtitle 1048605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algn="ctr">
              <a:buNone/>
              <a:defRPr sz="3200">
                <a:solidFill>
                  <a:schemeClr val="dk1"/>
                </a:solidFill>
              </a:defRPr>
            </a:lvl1pPr>
            <a:lvl2pPr marL="457200" algn="ctr">
              <a:buNone/>
            </a:lvl2pPr>
            <a:lvl3pPr marL="914400" algn="ctr">
              <a:buNone/>
            </a:lvl3pPr>
            <a:lvl4pPr marL="1371600" algn="ctr">
              <a:buNone/>
            </a:lvl4pPr>
            <a:lvl5pPr marL="1828800" algn="ctr">
              <a:buNone/>
            </a:lvl5pPr>
          </a:lstStyle>
          <a:p>
            <a:pPr lvl="0" eaLnBrk="1" latinLnBrk="1" hangingPunct="1">
              <a:spcBef>
                <a:spcPts val="0"/>
              </a:spcBef>
            </a:pPr>
            <a:r>
              <a:rPr lang="en-US" altLang="en-US" sz="2400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400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altLang="en-US" sz="2400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eaLnBrk="1" latinLnBrk="1" hangingPunct="1">
              <a:spcBef>
                <a:spcPts val="0"/>
              </a:spcBef>
            </a:pP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TS.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Hinh,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đốc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vi-VN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LCASP</a:t>
            </a:r>
            <a:endParaRPr lang="zh-CN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latinLnBrk="1" hangingPunct="1">
              <a:spcBef>
                <a:spcPts val="0"/>
              </a:spcBef>
            </a:pPr>
            <a:r>
              <a:rPr lang="en-US" altLang="vi-VN" sz="2000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eaLnBrk="1" latinLnBrk="1" hangingPunct="1">
              <a:spcBef>
                <a:spcPts val="0"/>
              </a:spcBef>
            </a:pPr>
            <a:r>
              <a:rPr lang="en-US" altLang="vi" sz="2400" b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 Hồ Chí Minh</a:t>
            </a:r>
            <a:r>
              <a:rPr lang="en-US" altLang="vi-VN" sz="2400" b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vi-VN" sz="2400" b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" sz="2400" b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altLang="vi-VN" sz="2400" b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</a:t>
            </a:r>
            <a:r>
              <a:rPr lang="en-US" altLang="vi" sz="2400" b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b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/2019</a:t>
            </a:r>
            <a:endParaRPr lang="en-US" altLang="en-US" sz="2400" i="1" dirty="0">
              <a:solidFill>
                <a:schemeClr val="accent6">
                  <a:lumMod val="95000"/>
                  <a:lumOff val="5000"/>
                </a:schemeClr>
              </a:solidFill>
              <a:latin typeface="Arial" charset="0"/>
              <a:ea typeface="Arial" charset="0"/>
              <a:hlinkClick r:id="rId2"/>
            </a:endParaRPr>
          </a:p>
          <a:p>
            <a:pPr lvl="0" algn="r" eaLnBrk="1" latinLnBrk="1" hangingPunct="1">
              <a:spcBef>
                <a:spcPts val="0"/>
              </a:spcBef>
            </a:pPr>
            <a:r>
              <a:rPr lang="en-US" altLang="en-US" sz="2400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hlinkClick r:id="rId2"/>
              </a:rPr>
              <a:t>http://www.lcasp.org.vn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63" name="Picture 2097170" descr="http://chuaphuoclong.vn/hinhchung/vietnam1.gif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5800" y="573087"/>
            <a:ext cx="1143000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4" name="Picture 2097171" descr="http://www.communitylifecompetence.org/uploads/Image/partners/ADBlogo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62800" y="588962"/>
            <a:ext cx="8667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2097172" descr="Logo LCASP 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27450" y="642937"/>
            <a:ext cx="1328737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048675"/>
          <p:cNvSpPr>
            <a:spLocks noGrp="1"/>
          </p:cNvSpPr>
          <p:nvPr>
            <p:ph type="title"/>
          </p:nvPr>
        </p:nvSpPr>
        <p:spPr>
          <a:xfrm>
            <a:off x="1328737" y="0"/>
            <a:ext cx="7815262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hangingPunct="1"/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Mô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ử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dụng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nước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thải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sau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bioga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vi-VN" altLang="en-US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để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tưới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b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</a:b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cho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cây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trồng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vi-VN" altLang="vi-VN" sz="2400" b="1" dirty="0">
                <a:solidFill>
                  <a:srgbClr val="000000"/>
                </a:solidFill>
                <a:latin typeface="Arial" charset="0"/>
                <a:ea typeface="Arial" charset="0"/>
              </a:rPr>
              <a:t>tại Phú Thọ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</a:rPr>
              <a:t>và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</a:rPr>
              <a:t>Bắc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</a:rPr>
              <a:t>Giang</a:t>
            </a:r>
            <a:r>
              <a:rPr dirty="0"/>
              <a:t/>
            </a:r>
            <a:br>
              <a:rPr dirty="0"/>
            </a:br>
            <a:endParaRPr lang="en-US" altLang="en-US" sz="2000" b="1" dirty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95" name="Content Placeholder 1048677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95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</p:txBody>
      </p:sp>
      <p:pic>
        <p:nvPicPr>
          <p:cNvPr id="2097154" name="Picture 2097183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Picture 2097187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05200" y="6305550"/>
            <a:ext cx="5273675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6" name="Picture 2" descr="C:\My Document\LCASP 2018\Photo LCASP 2018\2018.06.14- Di Phu Tho\20180614_1034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1" y="1524000"/>
            <a:ext cx="4056558" cy="2895600"/>
          </a:xfrm>
          <a:prstGeom prst="rect">
            <a:avLst/>
          </a:prstGeom>
          <a:noFill/>
        </p:spPr>
      </p:pic>
      <p:pic>
        <p:nvPicPr>
          <p:cNvPr id="2097157" name="Picture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94759" y="1524000"/>
            <a:ext cx="3792041" cy="2895600"/>
          </a:xfrm>
          <a:prstGeom prst="rect">
            <a:avLst/>
          </a:prstGeom>
        </p:spPr>
      </p:pic>
      <p:sp>
        <p:nvSpPr>
          <p:cNvPr id="1048596" name="TextBox 2"/>
          <p:cNvSpPr txBox="1"/>
          <p:nvPr/>
        </p:nvSpPr>
        <p:spPr>
          <a:xfrm>
            <a:off x="838201" y="472440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bioga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tưới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bưởi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Phú</a:t>
            </a:r>
            <a:r>
              <a:rPr lang="en-US" dirty="0"/>
              <a:t> </a:t>
            </a:r>
            <a:r>
              <a:rPr lang="en-US" dirty="0" err="1"/>
              <a:t>Thọ</a:t>
            </a:r>
            <a:endParaRPr lang="en-US" dirty="0"/>
          </a:p>
        </p:txBody>
      </p:sp>
      <p:sp>
        <p:nvSpPr>
          <p:cNvPr id="1048597" name="TextBox 4"/>
          <p:cNvSpPr txBox="1"/>
          <p:nvPr/>
        </p:nvSpPr>
        <p:spPr>
          <a:xfrm>
            <a:off x="4892965" y="472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bioga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tưới</a:t>
            </a:r>
            <a:r>
              <a:rPr lang="en-US" dirty="0"/>
              <a:t> cam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Giang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6"/>
          <p:cNvGrpSpPr/>
          <p:nvPr/>
        </p:nvGrpSpPr>
        <p:grpSpPr>
          <a:xfrm>
            <a:off x="762000" y="2514600"/>
            <a:ext cx="7851775" cy="2155824"/>
            <a:chOff x="432" y="1344"/>
            <a:chExt cx="4946" cy="1358"/>
          </a:xfrm>
        </p:grpSpPr>
        <p:pic>
          <p:nvPicPr>
            <p:cNvPr id="2097152" name="Picture 2097162"/>
            <p:cNvPicPr>
              <a:picLocks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482" y="1777"/>
              <a:ext cx="4896" cy="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586" name="TextBox 1048600"/>
            <p:cNvSpPr txBox="1"/>
            <p:nvPr/>
          </p:nvSpPr>
          <p:spPr>
            <a:xfrm>
              <a:off x="432" y="1344"/>
              <a:ext cx="4896" cy="9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5pPr>
            </a:lstStyle>
            <a:p>
              <a:pPr lvl="0" algn="ctr" eaLnBrk="1" latinLnBrk="1" hangingPunct="1"/>
              <a:r>
                <a:rPr lang="en-US" altLang="en-US" sz="4400" b="1" dirty="0">
                  <a:solidFill>
                    <a:srgbClr val="C00000"/>
                  </a:solidFill>
                  <a:latin typeface="Calibri" pitchFamily="34" charset="0"/>
                </a:rPr>
                <a:t>CHÂN THÀNH CẢM ƠN </a:t>
              </a:r>
            </a:p>
            <a:p>
              <a:pPr lvl="0" algn="ctr" eaLnBrk="1" latinLnBrk="1" hangingPunct="1"/>
              <a:r>
                <a:rPr lang="en-US" alt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Email: </a:t>
              </a:r>
              <a:r>
                <a:rPr lang="en-US" alt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3"/>
                </a:rPr>
                <a:t>nguyenthe.hinh@gmail.com</a:t>
              </a:r>
              <a:endPara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eaLnBrk="1" latinLnBrk="1" hangingPunct="1"/>
              <a:r>
                <a:rPr lang="en-US" altLang="en-US" sz="24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Điện</a:t>
              </a:r>
              <a:r>
                <a:rPr lang="en-US" alt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thoại</a:t>
              </a:r>
              <a:r>
                <a:rPr lang="en-US" alt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0913247782</a:t>
              </a:r>
            </a:p>
          </p:txBody>
        </p:sp>
      </p:grpSp>
      <p:sp>
        <p:nvSpPr>
          <p:cNvPr id="1048587" name="TextBox 1048601"/>
          <p:cNvSpPr txBox="1"/>
          <p:nvPr/>
        </p:nvSpPr>
        <p:spPr>
          <a:xfrm>
            <a:off x="2133600" y="990600"/>
            <a:ext cx="4724400" cy="7010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r>
              <a:rPr lang="en-US" altLang="en-US" sz="2000" b="1" dirty="0">
                <a:solidFill>
                  <a:schemeClr val="lt1"/>
                </a:solidFill>
                <a:latin typeface="Calibri" pitchFamily="34" charset="0"/>
              </a:rPr>
              <a:t>BAN QUẢN LÝ CÁC DỰ ÁN NÔNG NGHIỆP</a:t>
            </a:r>
          </a:p>
        </p:txBody>
      </p:sp>
      <p:pic>
        <p:nvPicPr>
          <p:cNvPr id="2097153" name="Picture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167" y="228600"/>
            <a:ext cx="1849967" cy="1807537"/>
          </a:xfrm>
          <a:prstGeom prst="rect">
            <a:avLst/>
          </a:prstGeom>
        </p:spPr>
      </p:pic>
      <p:sp>
        <p:nvSpPr>
          <p:cNvPr id="1048588" name="Rectangle 12"/>
          <p:cNvSpPr/>
          <p:nvPr/>
        </p:nvSpPr>
        <p:spPr>
          <a:xfrm>
            <a:off x="6400800" y="6324600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5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984807"/>
                </a:solidFill>
                <a:latin typeface="Times New Roman" pitchFamily="18" charset="0"/>
              </a:rPr>
              <a:t>TIỀM NĂNG NGUỒN CHẤT THẢI LỎNG CHĂN NUÔI ĐỂ TƯỚI CHO CÂY TRỒNG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66" name="Picture 3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6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sz="2800" dirty="0" err="1"/>
              <a:t>Năm</a:t>
            </a:r>
            <a:r>
              <a:rPr lang="en-US" sz="2800" dirty="0"/>
              <a:t> 2018,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27,5 </a:t>
            </a:r>
            <a:r>
              <a:rPr lang="en-US" sz="2800" dirty="0" err="1"/>
              <a:t>triệu</a:t>
            </a:r>
            <a:r>
              <a:rPr lang="en-US" sz="2800" dirty="0"/>
              <a:t> con,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409 </a:t>
            </a:r>
            <a:r>
              <a:rPr lang="en-US" sz="2800" dirty="0" err="1"/>
              <a:t>triệu</a:t>
            </a:r>
            <a:r>
              <a:rPr lang="en-US" sz="2800" dirty="0"/>
              <a:t> con,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6,1 </a:t>
            </a:r>
            <a:r>
              <a:rPr lang="en-US" sz="2800" dirty="0" err="1"/>
              <a:t>triệu</a:t>
            </a:r>
            <a:r>
              <a:rPr lang="en-US" sz="2800" dirty="0"/>
              <a:t> con,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trâu</a:t>
            </a:r>
            <a:r>
              <a:rPr lang="en-US" sz="2800" dirty="0"/>
              <a:t> 2,5 </a:t>
            </a:r>
            <a:r>
              <a:rPr lang="en-US" sz="2800" dirty="0" err="1"/>
              <a:t>triệu</a:t>
            </a:r>
            <a:r>
              <a:rPr lang="en-US" sz="2800" dirty="0"/>
              <a:t> con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Tổng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lượng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phân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khoảng</a:t>
            </a:r>
            <a:r>
              <a:rPr lang="en-US" sz="2800" dirty="0">
                <a:sym typeface="Wingdings" panose="05000000000000000000" pitchFamily="2" charset="2"/>
              </a:rPr>
              <a:t> 64 </a:t>
            </a:r>
            <a:r>
              <a:rPr lang="en-US" sz="2800" dirty="0" err="1">
                <a:sym typeface="Wingdings" panose="05000000000000000000" pitchFamily="2" charset="2"/>
              </a:rPr>
              <a:t>triệu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tấn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và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nước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tiểu</a:t>
            </a:r>
            <a:r>
              <a:rPr lang="en-US" sz="2800" dirty="0">
                <a:sym typeface="Wingdings" panose="05000000000000000000" pitchFamily="2" charset="2"/>
              </a:rPr>
              <a:t> 77 </a:t>
            </a:r>
            <a:r>
              <a:rPr lang="en-US" sz="2800" dirty="0" err="1">
                <a:sym typeface="Wingdings" panose="05000000000000000000" pitchFamily="2" charset="2"/>
              </a:rPr>
              <a:t>triệu</a:t>
            </a:r>
            <a:r>
              <a:rPr lang="en-US" sz="2800" dirty="0">
                <a:sym typeface="Wingdings" panose="05000000000000000000" pitchFamily="2" charset="2"/>
              </a:rPr>
              <a:t> m</a:t>
            </a:r>
            <a:r>
              <a:rPr lang="en-US" sz="2800" baseline="30000" dirty="0">
                <a:sym typeface="Wingdings" panose="05000000000000000000" pitchFamily="2" charset="2"/>
              </a:rPr>
              <a:t>3</a:t>
            </a:r>
            <a:r>
              <a:rPr lang="en-US" sz="2800" dirty="0">
                <a:sym typeface="Wingdings" panose="05000000000000000000" pitchFamily="2" charset="2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chăn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,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thịt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 </a:t>
            </a:r>
            <a:r>
              <a:rPr lang="en-US" sz="2800" dirty="0" err="1"/>
              <a:t>lỏng</a:t>
            </a:r>
            <a:r>
              <a:rPr lang="en-US" sz="2800" dirty="0"/>
              <a:t>. </a:t>
            </a:r>
            <a:r>
              <a:rPr lang="en-US" sz="2800" dirty="0" err="1"/>
              <a:t>Năm</a:t>
            </a:r>
            <a:r>
              <a:rPr lang="en-US" sz="2800" dirty="0"/>
              <a:t> 2018,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25,8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thịt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0,29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Theo </a:t>
            </a:r>
            <a:r>
              <a:rPr lang="en-US" sz="2800" dirty="0" err="1"/>
              <a:t>khảo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LCASP,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thịt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30-40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xả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/ </a:t>
            </a:r>
            <a:r>
              <a:rPr lang="en-US" sz="2800" dirty="0" err="1"/>
              <a:t>lợn</a:t>
            </a:r>
            <a:r>
              <a:rPr lang="en-US" sz="2800" dirty="0"/>
              <a:t>/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xả</a:t>
            </a:r>
            <a:r>
              <a:rPr lang="en-US" sz="2800" dirty="0"/>
              <a:t> 100-120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/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/ </a:t>
            </a:r>
            <a:r>
              <a:rPr lang="en-US" sz="2800" dirty="0" err="1"/>
              <a:t>ngày</a:t>
            </a:r>
            <a:r>
              <a:rPr lang="en-US" sz="2800" dirty="0"/>
              <a:t>.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,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322,66 – 387,27 </a:t>
            </a:r>
            <a:r>
              <a:rPr lang="en-US" sz="2800" dirty="0" err="1"/>
              <a:t>triệu</a:t>
            </a:r>
            <a:r>
              <a:rPr lang="en-US" sz="2800" dirty="0"/>
              <a:t> m</a:t>
            </a:r>
            <a:r>
              <a:rPr lang="en-US" sz="2800" baseline="30000" dirty="0"/>
              <a:t>3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 </a:t>
            </a:r>
            <a:r>
              <a:rPr lang="en-US" sz="2800" dirty="0" err="1"/>
              <a:t>chăn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xả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.</a:t>
            </a:r>
          </a:p>
          <a:p>
            <a:pPr marL="514350" indent="-514350" algn="just">
              <a:buAutoNum type="arabicPeriod"/>
            </a:pPr>
            <a:endParaRPr lang="en-US" sz="2800" dirty="0"/>
          </a:p>
        </p:txBody>
      </p:sp>
      <p:sp>
        <p:nvSpPr>
          <p:cNvPr id="1048607" name="Rectangle 2"/>
          <p:cNvSpPr/>
          <p:nvPr/>
        </p:nvSpPr>
        <p:spPr>
          <a:xfrm>
            <a:off x="6324600" y="6287558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3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984807"/>
                </a:solidFill>
                <a:latin typeface="Times New Roman" pitchFamily="18" charset="0"/>
              </a:rPr>
              <a:t>TIỀM NĂNG NGUỒN CHẤT THẢI LỎNG CHĂN NUÔI LÀM PHÂN BÓN HỮU CƠ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67" name="Picture 3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>
                <a:latin typeface="Arial" charset="0"/>
                <a:ea typeface="Arial" charset="0"/>
              </a:rPr>
              <a:t>3. </a:t>
            </a:r>
            <a:r>
              <a:rPr lang="en-US" altLang="en-US" sz="2400" dirty="0" err="1">
                <a:latin typeface="Arial" charset="0"/>
                <a:ea typeface="Arial" charset="0"/>
              </a:rPr>
              <a:t>Trong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phân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lợn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thịt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phân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bò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có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khoảng</a:t>
            </a:r>
            <a:r>
              <a:rPr lang="en-US" altLang="en-US" sz="2400" dirty="0">
                <a:latin typeface="Arial" charset="0"/>
                <a:ea typeface="Arial" charset="0"/>
              </a:rPr>
              <a:t> 9% </a:t>
            </a:r>
            <a:r>
              <a:rPr lang="en-US" altLang="en-US" sz="2400" dirty="0" err="1"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latin typeface="Arial" charset="0"/>
                <a:ea typeface="Arial" charset="0"/>
              </a:rPr>
              <a:t> 8,6% </a:t>
            </a:r>
            <a:r>
              <a:rPr lang="en-US" altLang="en-US" sz="2400" dirty="0" err="1">
                <a:latin typeface="Arial" charset="0"/>
                <a:ea typeface="Arial" charset="0"/>
              </a:rPr>
              <a:t>chất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khô</a:t>
            </a:r>
            <a:r>
              <a:rPr lang="en-US" altLang="en-US" sz="2400" dirty="0">
                <a:latin typeface="Arial" charset="0"/>
                <a:ea typeface="Arial" charset="0"/>
              </a:rPr>
              <a:t>, </a:t>
            </a:r>
            <a:r>
              <a:rPr lang="en-US" altLang="en-US" sz="2400" dirty="0" err="1">
                <a:latin typeface="Arial" charset="0"/>
                <a:ea typeface="Arial" charset="0"/>
              </a:rPr>
              <a:t>đạm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tổng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số</a:t>
            </a:r>
            <a:r>
              <a:rPr lang="en-US" altLang="en-US" sz="2400" dirty="0">
                <a:latin typeface="Arial" charset="0"/>
                <a:ea typeface="Arial" charset="0"/>
              </a:rPr>
              <a:t> 0,72% </a:t>
            </a:r>
            <a:r>
              <a:rPr lang="en-US" altLang="en-US" sz="2400" dirty="0" err="1"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latin typeface="Arial" charset="0"/>
                <a:ea typeface="Arial" charset="0"/>
              </a:rPr>
              <a:t> 0,44%, </a:t>
            </a:r>
            <a:r>
              <a:rPr lang="en-US" altLang="en-US" sz="2400" dirty="0" err="1">
                <a:latin typeface="Arial" charset="0"/>
                <a:ea typeface="Arial" charset="0"/>
              </a:rPr>
              <a:t>lân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tổng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số</a:t>
            </a:r>
            <a:r>
              <a:rPr lang="en-US" altLang="en-US" sz="2400" dirty="0">
                <a:latin typeface="Arial" charset="0"/>
                <a:ea typeface="Arial" charset="0"/>
              </a:rPr>
              <a:t> 0,16% </a:t>
            </a:r>
            <a:r>
              <a:rPr lang="en-US" altLang="en-US" sz="2400" dirty="0" err="1"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latin typeface="Arial" charset="0"/>
                <a:ea typeface="Arial" charset="0"/>
              </a:rPr>
              <a:t> 0,07% </a:t>
            </a:r>
            <a:r>
              <a:rPr lang="en-US" altLang="en-US" sz="2400" dirty="0" err="1"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latin typeface="Arial" charset="0"/>
                <a:ea typeface="Arial" charset="0"/>
              </a:rPr>
              <a:t> kali 0,6% </a:t>
            </a:r>
            <a:r>
              <a:rPr lang="en-US" altLang="en-US" sz="2400" dirty="0" err="1"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latin typeface="Arial" charset="0"/>
                <a:ea typeface="Arial" charset="0"/>
              </a:rPr>
              <a:t> 0,51%. </a:t>
            </a:r>
            <a:r>
              <a:rPr lang="en-US" altLang="en-US" sz="2400" dirty="0" err="1">
                <a:latin typeface="Arial" charset="0"/>
                <a:ea typeface="Arial" charset="0"/>
              </a:rPr>
              <a:t>Như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vậy</a:t>
            </a:r>
            <a:r>
              <a:rPr lang="en-US" altLang="en-US" sz="2400" dirty="0">
                <a:latin typeface="Arial" charset="0"/>
                <a:ea typeface="Arial" charset="0"/>
              </a:rPr>
              <a:t>, </a:t>
            </a:r>
            <a:r>
              <a:rPr lang="en-US" altLang="en-US" sz="2400" dirty="0" err="1">
                <a:latin typeface="Arial" charset="0"/>
                <a:ea typeface="Arial" charset="0"/>
              </a:rPr>
              <a:t>trong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nước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xả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chuồng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có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khoảng</a:t>
            </a:r>
            <a:r>
              <a:rPr lang="en-US" altLang="en-US" sz="2400" dirty="0">
                <a:latin typeface="Arial" charset="0"/>
                <a:ea typeface="Arial" charset="0"/>
              </a:rPr>
              <a:t> 23,5 </a:t>
            </a:r>
            <a:r>
              <a:rPr lang="en-US" altLang="en-US" sz="2400" dirty="0" err="1">
                <a:latin typeface="Arial" charset="0"/>
                <a:ea typeface="Arial" charset="0"/>
              </a:rPr>
              <a:t>triệu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tấn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phân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lợn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latin typeface="Arial" charset="0"/>
                <a:ea typeface="Arial" charset="0"/>
              </a:rPr>
              <a:t> 1 </a:t>
            </a:r>
            <a:r>
              <a:rPr lang="en-US" altLang="en-US" sz="2400" dirty="0" err="1">
                <a:latin typeface="Arial" charset="0"/>
                <a:ea typeface="Arial" charset="0"/>
              </a:rPr>
              <a:t>triệu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tấn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phân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bò</a:t>
            </a:r>
            <a:r>
              <a:rPr lang="en-US" altLang="en-US" sz="2400" dirty="0">
                <a:latin typeface="Arial" charset="0"/>
                <a:ea typeface="Arial" charset="0"/>
              </a:rPr>
              <a:t>, </a:t>
            </a:r>
            <a:r>
              <a:rPr lang="en-US" altLang="en-US" sz="2400" dirty="0" err="1">
                <a:latin typeface="Arial" charset="0"/>
                <a:ea typeface="Arial" charset="0"/>
              </a:rPr>
              <a:t>tương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đương</a:t>
            </a:r>
            <a:r>
              <a:rPr lang="en-US" altLang="en-US" sz="2400" dirty="0">
                <a:latin typeface="Arial" charset="0"/>
                <a:ea typeface="Arial" charset="0"/>
              </a:rPr>
              <a:t> 8,6 </a:t>
            </a:r>
            <a:r>
              <a:rPr lang="en-US" altLang="en-US" sz="2400" dirty="0" err="1">
                <a:latin typeface="Arial" charset="0"/>
                <a:ea typeface="Arial" charset="0"/>
              </a:rPr>
              <a:t>triệu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tấn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phân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bón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hữu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cơ</a:t>
            </a:r>
            <a:r>
              <a:rPr lang="en-US" altLang="en-US" sz="2400" dirty="0">
                <a:latin typeface="Arial" charset="0"/>
                <a:ea typeface="Arial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2400" dirty="0">
                <a:latin typeface="Arial" charset="0"/>
                <a:ea typeface="Arial" charset="0"/>
              </a:rPr>
              <a:t>4.   </a:t>
            </a:r>
            <a:r>
              <a:rPr lang="en-US" altLang="en-US" sz="2400" dirty="0" err="1">
                <a:latin typeface="Arial" charset="0"/>
                <a:ea typeface="Arial" charset="0"/>
              </a:rPr>
              <a:t>Các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chính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sách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công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nghệ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xử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lý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môi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trường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chăn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nuôi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thời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gian</a:t>
            </a:r>
            <a:r>
              <a:rPr lang="en-US" altLang="en-US" sz="2400" dirty="0">
                <a:latin typeface="Arial" charset="0"/>
                <a:ea typeface="Arial" charset="0"/>
              </a:rPr>
              <a:t> qua </a:t>
            </a:r>
            <a:r>
              <a:rPr lang="en-US" altLang="en-US" sz="2400" dirty="0" err="1">
                <a:latin typeface="Arial" charset="0"/>
                <a:ea typeface="Arial" charset="0"/>
              </a:rPr>
              <a:t>mới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chỉ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tập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trung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vào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xử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lý</a:t>
            </a:r>
            <a:r>
              <a:rPr lang="en-US" altLang="en-US" sz="2400" dirty="0">
                <a:latin typeface="Arial" charset="0"/>
                <a:ea typeface="Arial" charset="0"/>
              </a:rPr>
              <a:t> ô </a:t>
            </a:r>
            <a:r>
              <a:rPr lang="en-US" altLang="en-US" sz="2400" dirty="0" err="1">
                <a:latin typeface="Arial" charset="0"/>
                <a:ea typeface="Arial" charset="0"/>
              </a:rPr>
              <a:t>nhiễm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mà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chưa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thực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sự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khuyến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khích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khai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thác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nguồn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tài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nguyên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chất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thải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chăn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nuôi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rất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lớn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để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làm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phân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bón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hữu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cơ</a:t>
            </a:r>
            <a:r>
              <a:rPr lang="en-US" altLang="en-US" sz="2400" dirty="0">
                <a:latin typeface="Arial" charset="0"/>
                <a:ea typeface="Arial" charset="0"/>
              </a:rPr>
              <a:t>. </a:t>
            </a:r>
            <a:r>
              <a:rPr lang="en-US" sz="2000" i="1" dirty="0" err="1"/>
              <a:t>Chiến</a:t>
            </a:r>
            <a:r>
              <a:rPr lang="en-US" sz="2000" i="1" dirty="0"/>
              <a:t> </a:t>
            </a:r>
            <a:r>
              <a:rPr lang="en-US" sz="2000" i="1" dirty="0" err="1"/>
              <a:t>lược</a:t>
            </a:r>
            <a:r>
              <a:rPr lang="en-US" sz="2000" i="1" dirty="0"/>
              <a:t> </a:t>
            </a:r>
            <a:r>
              <a:rPr lang="en-US" sz="2000" i="1" dirty="0" err="1"/>
              <a:t>Phát</a:t>
            </a:r>
            <a:r>
              <a:rPr lang="en-US" sz="2000" i="1" dirty="0"/>
              <a:t> </a:t>
            </a:r>
            <a:r>
              <a:rPr lang="en-US" sz="2000" i="1" dirty="0" err="1"/>
              <a:t>triển</a:t>
            </a:r>
            <a:r>
              <a:rPr lang="en-US" sz="2000" i="1" dirty="0"/>
              <a:t> </a:t>
            </a:r>
            <a:r>
              <a:rPr lang="en-US" sz="2000" i="1" dirty="0" err="1"/>
              <a:t>chăn</a:t>
            </a:r>
            <a:r>
              <a:rPr lang="en-US" sz="2000" i="1" dirty="0"/>
              <a:t> </a:t>
            </a:r>
            <a:r>
              <a:rPr lang="en-US" sz="2000" i="1" dirty="0" err="1"/>
              <a:t>nuôi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năm</a:t>
            </a:r>
            <a:r>
              <a:rPr lang="en-US" sz="2000" i="1" dirty="0"/>
              <a:t> 2020 (</a:t>
            </a:r>
            <a:r>
              <a:rPr lang="en-US" sz="2000" i="1" dirty="0" err="1"/>
              <a:t>Quyết</a:t>
            </a:r>
            <a:r>
              <a:rPr lang="en-US" sz="2000" i="1" dirty="0"/>
              <a:t> </a:t>
            </a:r>
            <a:r>
              <a:rPr lang="en-US" sz="2000" i="1" dirty="0" err="1"/>
              <a:t>định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10/2008/QĐ-</a:t>
            </a:r>
            <a:r>
              <a:rPr lang="en-US" sz="2000" i="1" dirty="0" err="1"/>
              <a:t>TTg</a:t>
            </a:r>
            <a:r>
              <a:rPr lang="en-US" sz="2000" i="1" dirty="0"/>
              <a:t> </a:t>
            </a:r>
            <a:r>
              <a:rPr lang="en-US" sz="2000" i="1" dirty="0" err="1"/>
              <a:t>ngày</a:t>
            </a:r>
            <a:r>
              <a:rPr lang="en-US" sz="2000" i="1" dirty="0"/>
              <a:t> 16/1/2008) </a:t>
            </a:r>
            <a:r>
              <a:rPr lang="en-US" sz="2000" i="1" dirty="0" err="1"/>
              <a:t>đặt</a:t>
            </a:r>
            <a:r>
              <a:rPr lang="en-US" sz="2000" i="1" dirty="0"/>
              <a:t> </a:t>
            </a:r>
            <a:r>
              <a:rPr lang="en-US" sz="2000" i="1" dirty="0" err="1"/>
              <a:t>mục</a:t>
            </a:r>
            <a:r>
              <a:rPr lang="en-US" sz="2000" i="1" dirty="0"/>
              <a:t> </a:t>
            </a:r>
            <a:r>
              <a:rPr lang="en-US" sz="2000" i="1" dirty="0" err="1"/>
              <a:t>tiêu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môi</a:t>
            </a:r>
            <a:r>
              <a:rPr lang="en-US" sz="2000" i="1" dirty="0"/>
              <a:t> </a:t>
            </a:r>
            <a:r>
              <a:rPr lang="en-US" sz="2000" i="1" dirty="0" err="1"/>
              <a:t>trường</a:t>
            </a:r>
            <a:r>
              <a:rPr lang="en-US" sz="2000" i="1" dirty="0"/>
              <a:t> </a:t>
            </a:r>
            <a:r>
              <a:rPr lang="en-US" sz="2000" i="1" dirty="0" err="1"/>
              <a:t>như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 “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cơ</a:t>
            </a:r>
            <a:r>
              <a:rPr lang="en-US" sz="2000" i="1" dirty="0"/>
              <a:t> </a:t>
            </a:r>
            <a:r>
              <a:rPr lang="en-US" sz="2000" i="1" dirty="0" err="1"/>
              <a:t>sở</a:t>
            </a:r>
            <a:r>
              <a:rPr lang="en-US" sz="2000" i="1" dirty="0"/>
              <a:t> </a:t>
            </a:r>
            <a:r>
              <a:rPr lang="en-US" sz="2000" i="1" dirty="0" err="1"/>
              <a:t>chăn</a:t>
            </a:r>
            <a:r>
              <a:rPr lang="en-US" sz="2000" i="1" dirty="0"/>
              <a:t> </a:t>
            </a:r>
            <a:r>
              <a:rPr lang="en-US" sz="2000" i="1" dirty="0" err="1"/>
              <a:t>nuôi</a:t>
            </a:r>
            <a:r>
              <a:rPr lang="en-US" sz="2000" i="1" dirty="0"/>
              <a:t>, </a:t>
            </a:r>
            <a:r>
              <a:rPr lang="en-US" sz="2000" i="1" dirty="0" err="1"/>
              <a:t>nhất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chăn</a:t>
            </a:r>
            <a:r>
              <a:rPr lang="en-US" sz="2000" i="1" dirty="0"/>
              <a:t> </a:t>
            </a:r>
            <a:r>
              <a:rPr lang="en-US" sz="2000" i="1" dirty="0" err="1"/>
              <a:t>nuôi</a:t>
            </a:r>
            <a:r>
              <a:rPr lang="en-US" sz="2000" i="1" dirty="0"/>
              <a:t> </a:t>
            </a:r>
            <a:r>
              <a:rPr lang="en-US" sz="2000" i="1" dirty="0" err="1"/>
              <a:t>theo</a:t>
            </a:r>
            <a:r>
              <a:rPr lang="en-US" sz="2000" i="1" dirty="0"/>
              <a:t> </a:t>
            </a:r>
            <a:r>
              <a:rPr lang="en-US" sz="2000" i="1" dirty="0" err="1"/>
              <a:t>phương</a:t>
            </a:r>
            <a:r>
              <a:rPr lang="en-US" sz="2000" i="1" dirty="0"/>
              <a:t> </a:t>
            </a:r>
            <a:r>
              <a:rPr lang="en-US" sz="2000" i="1" dirty="0" err="1"/>
              <a:t>thức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trại</a:t>
            </a:r>
            <a:r>
              <a:rPr lang="en-US" sz="2000" i="1" dirty="0"/>
              <a:t>, </a:t>
            </a:r>
            <a:r>
              <a:rPr lang="en-US" sz="2000" i="1" dirty="0" err="1"/>
              <a:t>công</a:t>
            </a:r>
            <a:r>
              <a:rPr lang="en-US" sz="2000" i="1" dirty="0"/>
              <a:t> </a:t>
            </a:r>
            <a:r>
              <a:rPr lang="en-US" sz="2000" i="1" dirty="0" err="1"/>
              <a:t>nghiệp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cơ</a:t>
            </a:r>
            <a:r>
              <a:rPr lang="en-US" sz="2000" i="1" dirty="0"/>
              <a:t> </a:t>
            </a:r>
            <a:r>
              <a:rPr lang="en-US" sz="2000" i="1" dirty="0" err="1"/>
              <a:t>sở</a:t>
            </a:r>
            <a:r>
              <a:rPr lang="en-US" sz="2000" i="1" dirty="0"/>
              <a:t> </a:t>
            </a:r>
            <a:r>
              <a:rPr lang="en-US" sz="2000" i="1" dirty="0" err="1"/>
              <a:t>giết</a:t>
            </a:r>
            <a:r>
              <a:rPr lang="en-US" sz="2000" i="1" dirty="0"/>
              <a:t> </a:t>
            </a:r>
            <a:r>
              <a:rPr lang="en-US" sz="2000" i="1" dirty="0" err="1"/>
              <a:t>mổ</a:t>
            </a:r>
            <a:r>
              <a:rPr lang="en-US" sz="2000" i="1" dirty="0"/>
              <a:t>, </a:t>
            </a:r>
            <a:r>
              <a:rPr lang="en-US" sz="2000" i="1" dirty="0" err="1"/>
              <a:t>chế</a:t>
            </a:r>
            <a:r>
              <a:rPr lang="en-US" sz="2000" i="1" dirty="0"/>
              <a:t> </a:t>
            </a:r>
            <a:r>
              <a:rPr lang="en-US" sz="2000" i="1" dirty="0" err="1"/>
              <a:t>biến</a:t>
            </a:r>
            <a:r>
              <a:rPr lang="en-US" sz="2000" i="1" dirty="0"/>
              <a:t> </a:t>
            </a:r>
            <a:r>
              <a:rPr lang="en-US" sz="2000" i="1" dirty="0" err="1"/>
              <a:t>gia</a:t>
            </a:r>
            <a:r>
              <a:rPr lang="en-US" sz="2000" i="1" dirty="0"/>
              <a:t> </a:t>
            </a:r>
            <a:r>
              <a:rPr lang="en-US" sz="2000" i="1" dirty="0" err="1"/>
              <a:t>súc</a:t>
            </a:r>
            <a:r>
              <a:rPr lang="en-US" sz="2000" i="1" dirty="0"/>
              <a:t>, </a:t>
            </a:r>
            <a:r>
              <a:rPr lang="en-US" sz="2000" i="1" dirty="0" err="1"/>
              <a:t>gia</a:t>
            </a:r>
            <a:r>
              <a:rPr lang="en-US" sz="2000" i="1" dirty="0"/>
              <a:t> </a:t>
            </a:r>
            <a:r>
              <a:rPr lang="en-US" sz="2000" i="1" dirty="0" err="1"/>
              <a:t>cầm</a:t>
            </a:r>
            <a:r>
              <a:rPr lang="en-US" sz="2000" i="1" dirty="0"/>
              <a:t> </a:t>
            </a:r>
            <a:r>
              <a:rPr lang="en-US" sz="2000" i="1" dirty="0" err="1"/>
              <a:t>phải</a:t>
            </a:r>
            <a:r>
              <a:rPr lang="en-US" sz="2000" i="1" dirty="0"/>
              <a:t>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hệ</a:t>
            </a:r>
            <a:r>
              <a:rPr lang="en-US" sz="2000" i="1" dirty="0"/>
              <a:t> </a:t>
            </a:r>
            <a:r>
              <a:rPr lang="en-US" sz="2000" i="1" dirty="0" err="1"/>
              <a:t>thống</a:t>
            </a:r>
            <a:r>
              <a:rPr lang="en-US" sz="2000" i="1" dirty="0"/>
              <a:t> </a:t>
            </a:r>
            <a:r>
              <a:rPr lang="en-US" sz="2000" i="1" dirty="0" err="1"/>
              <a:t>xử</a:t>
            </a:r>
            <a:r>
              <a:rPr lang="en-US" sz="2000" i="1" dirty="0"/>
              <a:t> </a:t>
            </a:r>
            <a:r>
              <a:rPr lang="en-US" sz="2000" i="1" dirty="0" err="1"/>
              <a:t>lý</a:t>
            </a:r>
            <a:r>
              <a:rPr lang="en-US" sz="2000" i="1" dirty="0"/>
              <a:t> </a:t>
            </a:r>
            <a:r>
              <a:rPr lang="en-US" sz="2000" i="1" dirty="0" err="1"/>
              <a:t>chất</a:t>
            </a:r>
            <a:r>
              <a:rPr lang="en-US" sz="2000" i="1" dirty="0"/>
              <a:t> </a:t>
            </a:r>
            <a:r>
              <a:rPr lang="en-US" sz="2000" i="1" dirty="0" err="1"/>
              <a:t>thải</a:t>
            </a:r>
            <a:r>
              <a:rPr lang="en-US" sz="2000" i="1" dirty="0"/>
              <a:t>, </a:t>
            </a:r>
            <a:r>
              <a:rPr lang="en-US" sz="2000" i="1" dirty="0" err="1"/>
              <a:t>bảo</a:t>
            </a:r>
            <a:r>
              <a:rPr lang="en-US" sz="2000" i="1" dirty="0"/>
              <a:t> </a:t>
            </a:r>
            <a:r>
              <a:rPr lang="en-US" sz="2000" i="1" dirty="0" err="1"/>
              <a:t>vệ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giảm</a:t>
            </a:r>
            <a:r>
              <a:rPr lang="en-US" sz="2000" i="1" dirty="0"/>
              <a:t> ô </a:t>
            </a:r>
            <a:r>
              <a:rPr lang="en-US" sz="2000" i="1" dirty="0" err="1"/>
              <a:t>nhiễm</a:t>
            </a:r>
            <a:r>
              <a:rPr lang="en-US" sz="2000" i="1" dirty="0"/>
              <a:t> </a:t>
            </a:r>
            <a:r>
              <a:rPr lang="en-US" sz="2000" i="1" dirty="0" err="1"/>
              <a:t>môi</a:t>
            </a:r>
            <a:r>
              <a:rPr lang="en-US" sz="2000" i="1" dirty="0"/>
              <a:t> </a:t>
            </a:r>
            <a:r>
              <a:rPr lang="en-US" sz="2000" i="1" dirty="0" err="1"/>
              <a:t>trường</a:t>
            </a:r>
            <a:r>
              <a:rPr lang="en-US" sz="2000" i="1" dirty="0"/>
              <a:t>”. </a:t>
            </a:r>
            <a:r>
              <a:rPr lang="en-US" sz="2000" i="1" dirty="0" err="1"/>
              <a:t>Mục</a:t>
            </a:r>
            <a:r>
              <a:rPr lang="en-US" sz="2000" i="1" dirty="0"/>
              <a:t> </a:t>
            </a:r>
            <a:r>
              <a:rPr lang="en-US" sz="2000" i="1" dirty="0" err="1"/>
              <a:t>tiêu</a:t>
            </a:r>
            <a:r>
              <a:rPr lang="en-US" sz="2000" i="1" dirty="0"/>
              <a:t> </a:t>
            </a:r>
            <a:r>
              <a:rPr lang="en-US" sz="2000" i="1" dirty="0" err="1"/>
              <a:t>này</a:t>
            </a:r>
            <a:r>
              <a:rPr lang="en-US" sz="2000" i="1" dirty="0"/>
              <a:t> </a:t>
            </a:r>
            <a:r>
              <a:rPr lang="en-US" sz="2000" i="1" dirty="0" err="1"/>
              <a:t>đã</a:t>
            </a:r>
            <a:r>
              <a:rPr lang="en-US" sz="2000" i="1" dirty="0"/>
              <a:t> </a:t>
            </a:r>
            <a:r>
              <a:rPr lang="en-US" sz="2000" i="1" dirty="0" err="1"/>
              <a:t>xác</a:t>
            </a:r>
            <a:r>
              <a:rPr lang="en-US" sz="2000" i="1" dirty="0"/>
              <a:t> </a:t>
            </a:r>
            <a:r>
              <a:rPr lang="en-US" sz="2000" i="1" dirty="0" err="1"/>
              <a:t>lập</a:t>
            </a:r>
            <a:r>
              <a:rPr lang="en-US" sz="2000" i="1" dirty="0"/>
              <a:t> </a:t>
            </a:r>
            <a:r>
              <a:rPr lang="en-US" sz="2000" i="1" dirty="0" err="1"/>
              <a:t>quan</a:t>
            </a:r>
            <a:r>
              <a:rPr lang="en-US" sz="2000" i="1" dirty="0"/>
              <a:t> </a:t>
            </a:r>
            <a:r>
              <a:rPr lang="en-US" sz="2000" i="1" dirty="0" err="1"/>
              <a:t>điểm</a:t>
            </a:r>
            <a:r>
              <a:rPr lang="en-US" sz="2000" i="1" dirty="0"/>
              <a:t> “</a:t>
            </a:r>
            <a:r>
              <a:rPr lang="en-US" sz="2000" i="1" dirty="0" err="1"/>
              <a:t>xử</a:t>
            </a:r>
            <a:r>
              <a:rPr lang="en-US" sz="2000" i="1" dirty="0"/>
              <a:t> </a:t>
            </a:r>
            <a:r>
              <a:rPr lang="en-US" sz="2000" i="1" dirty="0" err="1"/>
              <a:t>lý</a:t>
            </a:r>
            <a:r>
              <a:rPr lang="en-US" sz="2000" i="1" dirty="0"/>
              <a:t> </a:t>
            </a:r>
            <a:r>
              <a:rPr lang="en-US" sz="2000" i="1" dirty="0" err="1"/>
              <a:t>môi</a:t>
            </a:r>
            <a:r>
              <a:rPr lang="en-US" sz="2000" i="1" dirty="0"/>
              <a:t> </a:t>
            </a:r>
            <a:r>
              <a:rPr lang="en-US" sz="2000" i="1" dirty="0" err="1"/>
              <a:t>trường</a:t>
            </a:r>
            <a:r>
              <a:rPr lang="en-US" sz="2000" i="1" dirty="0"/>
              <a:t> </a:t>
            </a:r>
            <a:r>
              <a:rPr lang="en-US" sz="2000" i="1" dirty="0" err="1"/>
              <a:t>chăn</a:t>
            </a:r>
            <a:r>
              <a:rPr lang="en-US" sz="2000" i="1" dirty="0"/>
              <a:t> </a:t>
            </a:r>
            <a:r>
              <a:rPr lang="en-US" sz="2000" i="1" dirty="0" err="1"/>
              <a:t>nuôi</a:t>
            </a:r>
            <a:r>
              <a:rPr lang="en-US" sz="2000" i="1" dirty="0"/>
              <a:t> </a:t>
            </a:r>
            <a:r>
              <a:rPr lang="en-US" sz="2000" i="1" dirty="0" err="1"/>
              <a:t>để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phép</a:t>
            </a:r>
            <a:r>
              <a:rPr lang="en-US" sz="2000" i="1" dirty="0"/>
              <a:t> </a:t>
            </a:r>
            <a:r>
              <a:rPr lang="en-US" sz="2000" i="1" dirty="0" err="1"/>
              <a:t>chăn</a:t>
            </a:r>
            <a:r>
              <a:rPr lang="en-US" sz="2000" i="1" dirty="0"/>
              <a:t> </a:t>
            </a:r>
            <a:r>
              <a:rPr lang="en-US" sz="2000" i="1" dirty="0" err="1"/>
              <a:t>nuôi</a:t>
            </a:r>
            <a:r>
              <a:rPr lang="en-US" sz="2000" i="1" dirty="0"/>
              <a:t>”</a:t>
            </a:r>
            <a:endParaRPr lang="en-US" altLang="en-US" sz="2000" i="1" dirty="0">
              <a:solidFill>
                <a:srgbClr val="002060"/>
              </a:solidFill>
              <a:latin typeface="Arial" charset="0"/>
              <a:ea typeface="Arial" charset="0"/>
            </a:endParaRPr>
          </a:p>
          <a:p>
            <a:pPr marL="0" indent="0" algn="just"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 startAt="5"/>
            </a:pPr>
            <a:endParaRPr lang="en-US" sz="2200" dirty="0"/>
          </a:p>
        </p:txBody>
      </p:sp>
      <p:sp>
        <p:nvSpPr>
          <p:cNvPr id="1048610" name="Rectangle 2"/>
          <p:cNvSpPr/>
          <p:nvPr/>
        </p:nvSpPr>
        <p:spPr>
          <a:xfrm>
            <a:off x="6324600" y="6287558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3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984807"/>
                </a:solidFill>
                <a:latin typeface="Times New Roman" pitchFamily="18" charset="0"/>
              </a:rPr>
              <a:t>TIỀM NĂNG NGUỒN CHẤT THẢI LỎNG CHĂN NUÔI LÀM PHÂN BÓN HỮU CƠ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68" name="Picture 3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>
                <a:latin typeface="Arial" charset="0"/>
                <a:ea typeface="Arial" charset="0"/>
              </a:rPr>
              <a:t>3.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,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“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”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đích</a:t>
            </a:r>
            <a:r>
              <a:rPr lang="en-US" sz="2400" dirty="0"/>
              <a:t> </a:t>
            </a:r>
            <a:r>
              <a:rPr lang="en-US" sz="2400" dirty="0" err="1"/>
              <a:t>trồng</a:t>
            </a:r>
            <a:r>
              <a:rPr lang="en-US" sz="2400" dirty="0"/>
              <a:t> </a:t>
            </a:r>
            <a:r>
              <a:rPr lang="en-US" sz="2400" dirty="0" err="1"/>
              <a:t>trọt</a:t>
            </a:r>
            <a:r>
              <a:rPr lang="en-US" sz="2400" dirty="0"/>
              <a:t>. Do </a:t>
            </a:r>
            <a:r>
              <a:rPr lang="en-US" sz="2400" dirty="0" err="1"/>
              <a:t>vậy</a:t>
            </a:r>
            <a:r>
              <a:rPr lang="en-US" sz="2400" dirty="0"/>
              <a:t>,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lược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2020 – 2030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tầm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2040 </a:t>
            </a:r>
            <a:r>
              <a:rPr lang="en-US" sz="2400" dirty="0" err="1"/>
              <a:t>thành</a:t>
            </a:r>
            <a:r>
              <a:rPr lang="en-US" sz="2400" dirty="0"/>
              <a:t> “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” </a:t>
            </a:r>
            <a:r>
              <a:rPr lang="en-US" sz="2400" dirty="0" err="1"/>
              <a:t>nhằm</a:t>
            </a:r>
            <a:r>
              <a:rPr lang="en-US" sz="2400" dirty="0"/>
              <a:t>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GDP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ngành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ô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bền</a:t>
            </a:r>
            <a:r>
              <a:rPr lang="en-US" sz="2400" dirty="0"/>
              <a:t> </a:t>
            </a:r>
            <a:r>
              <a:rPr lang="en-US" sz="2400" dirty="0" err="1"/>
              <a:t>vững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qua </a:t>
            </a:r>
            <a:r>
              <a:rPr lang="en-US" sz="2400" dirty="0" err="1"/>
              <a:t>việc</a:t>
            </a:r>
            <a:r>
              <a:rPr lang="en-US" sz="2400" dirty="0"/>
              <a:t>: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Giảm</a:t>
            </a:r>
            <a:r>
              <a:rPr lang="en-US" sz="2400" dirty="0"/>
              <a:t> chi </a:t>
            </a:r>
            <a:r>
              <a:rPr lang="en-US" sz="2400" dirty="0" err="1"/>
              <a:t>phí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; </a:t>
            </a:r>
            <a:r>
              <a:rPr lang="en-US" sz="2400" dirty="0" err="1"/>
              <a:t>và</a:t>
            </a:r>
            <a:r>
              <a:rPr lang="en-US" sz="2400" dirty="0"/>
              <a:t> (ii)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qua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bón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cs typeface="Arial" panose="020B0604020202020204" pitchFamily="34" charset="0"/>
              </a:rPr>
              <a:t>Chi </a:t>
            </a:r>
            <a:r>
              <a:rPr lang="en-US" sz="2400" dirty="0" err="1">
                <a:cs typeface="Arial" panose="020B0604020202020204" pitchFamily="34" charset="0"/>
              </a:rPr>
              <a:t>phí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xử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lý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nước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thải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chăn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nuôi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đạt</a:t>
            </a:r>
            <a:r>
              <a:rPr lang="en-US" sz="2400" dirty="0">
                <a:cs typeface="Arial" panose="020B0604020202020204" pitchFamily="34" charset="0"/>
              </a:rPr>
              <a:t> QCVN 62 </a:t>
            </a:r>
            <a:r>
              <a:rPr lang="en-US" sz="2400" dirty="0" err="1">
                <a:cs typeface="Arial" panose="020B0604020202020204" pitchFamily="34" charset="0"/>
              </a:rPr>
              <a:t>theo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số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liệu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Vinamilk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công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bố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năm</a:t>
            </a:r>
            <a:r>
              <a:rPr lang="en-US" sz="2400" dirty="0">
                <a:cs typeface="Arial" panose="020B0604020202020204" pitchFamily="34" charset="0"/>
              </a:rPr>
              <a:t> 2019 </a:t>
            </a:r>
            <a:r>
              <a:rPr lang="en-US" sz="2400" dirty="0"/>
              <a:t>(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khấu</a:t>
            </a:r>
            <a:r>
              <a:rPr lang="en-US" sz="2400" dirty="0"/>
              <a:t> </a:t>
            </a:r>
            <a:r>
              <a:rPr lang="en-US" sz="2400" dirty="0" err="1"/>
              <a:t>hao</a:t>
            </a:r>
            <a:r>
              <a:rPr lang="en-US" sz="2400" dirty="0"/>
              <a:t> chi </a:t>
            </a:r>
            <a:r>
              <a:rPr lang="en-US" sz="2400" dirty="0" err="1"/>
              <a:t>phí</a:t>
            </a:r>
            <a:r>
              <a:rPr lang="en-US" sz="2400" dirty="0"/>
              <a:t> </a:t>
            </a:r>
            <a:r>
              <a:rPr lang="en-US" sz="2400" dirty="0" err="1"/>
              <a:t>xây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)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32.000 đ/m</a:t>
            </a:r>
            <a:r>
              <a:rPr lang="en-US" sz="2400" baseline="30000" dirty="0"/>
              <a:t>3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nước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thải</a:t>
            </a:r>
            <a:r>
              <a:rPr lang="en-US" sz="2400" dirty="0">
                <a:cs typeface="Arial" panose="020B0604020202020204" pitchFamily="34" charset="0"/>
              </a:rPr>
              <a:t>. </a:t>
            </a:r>
            <a:r>
              <a:rPr lang="en-US" sz="2400" dirty="0" err="1">
                <a:cs typeface="Arial" panose="020B0604020202020204" pitchFamily="34" charset="0"/>
              </a:rPr>
              <a:t>Số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liệu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của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THTruemilk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đưa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ra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năm</a:t>
            </a:r>
            <a:r>
              <a:rPr lang="en-US" sz="2400" dirty="0">
                <a:cs typeface="Arial" panose="020B0604020202020204" pitchFamily="34" charset="0"/>
              </a:rPr>
              <a:t> 201</a:t>
            </a:r>
            <a:r>
              <a:rPr lang="en-US" altLang="vi" sz="2400" dirty="0">
                <a:cs typeface="Arial" panose="020B0604020202020204" pitchFamily="34" charset="0"/>
              </a:rPr>
              <a:t>9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là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altLang="vi" sz="2400" dirty="0">
                <a:cs typeface="Arial" panose="020B0604020202020204" pitchFamily="34" charset="0"/>
              </a:rPr>
              <a:t>22</a:t>
            </a:r>
            <a:r>
              <a:rPr lang="en-US" sz="2400" dirty="0">
                <a:cs typeface="Arial" panose="020B0604020202020204" pitchFamily="34" charset="0"/>
              </a:rPr>
              <a:t>.</a:t>
            </a:r>
            <a:r>
              <a:rPr lang="en-US" altLang="vi" sz="2400" dirty="0">
                <a:cs typeface="Arial" panose="020B0604020202020204" pitchFamily="34" charset="0"/>
              </a:rPr>
              <a:t>4</a:t>
            </a:r>
            <a:r>
              <a:rPr lang="en-US" sz="2400" dirty="0">
                <a:cs typeface="Arial" panose="020B0604020202020204" pitchFamily="34" charset="0"/>
              </a:rPr>
              <a:t>00 </a:t>
            </a:r>
            <a:r>
              <a:rPr lang="en-US" sz="2400" dirty="0" err="1">
                <a:cs typeface="Arial" panose="020B0604020202020204" pitchFamily="34" charset="0"/>
              </a:rPr>
              <a:t>đồng</a:t>
            </a:r>
            <a:r>
              <a:rPr lang="en-US" sz="2400" dirty="0">
                <a:cs typeface="Arial" panose="020B0604020202020204" pitchFamily="34" charset="0"/>
              </a:rPr>
              <a:t>/ m3 </a:t>
            </a:r>
            <a:r>
              <a:rPr lang="en-US" sz="2400" dirty="0" err="1">
                <a:cs typeface="Arial" panose="020B0604020202020204" pitchFamily="34" charset="0"/>
              </a:rPr>
              <a:t>nước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thải</a:t>
            </a:r>
            <a:r>
              <a:rPr lang="en-US" sz="2400" dirty="0">
                <a:cs typeface="Arial" panose="020B0604020202020204" pitchFamily="34" charset="0"/>
              </a:rPr>
              <a:t>.</a:t>
            </a:r>
            <a:endParaRPr lang="zh-CN" altLang="en-US"/>
          </a:p>
        </p:txBody>
      </p:sp>
      <p:sp>
        <p:nvSpPr>
          <p:cNvPr id="1048613" name="Rectangle 2"/>
          <p:cNvSpPr/>
          <p:nvPr/>
        </p:nvSpPr>
        <p:spPr>
          <a:xfrm>
            <a:off x="6324600" y="6287558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3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1143000" y="274637"/>
            <a:ext cx="7772400" cy="11430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984807"/>
                </a:solidFill>
                <a:latin typeface="Arial" charset="0"/>
                <a:ea typeface="Arial" charset="0"/>
              </a:rPr>
              <a:t>THỰC TRẠNG VÀ NHU CẦU SỬ DỤNG NƯỚC THẢI CHĂN NUÔI TƯỚI CÂY TRỒNG</a:t>
            </a:r>
            <a:endParaRPr lang="vi-VN" sz="2800" dirty="0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Nguyễn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, </a:t>
            </a:r>
            <a:r>
              <a:rPr lang="en-US" sz="2800" dirty="0" err="1"/>
              <a:t>xã</a:t>
            </a:r>
            <a:r>
              <a:rPr lang="en-US" sz="2800" dirty="0"/>
              <a:t> </a:t>
            </a:r>
            <a:r>
              <a:rPr lang="en-US" sz="2800" dirty="0" err="1"/>
              <a:t>Cát</a:t>
            </a:r>
            <a:r>
              <a:rPr lang="en-US" sz="2800" dirty="0"/>
              <a:t> </a:t>
            </a:r>
            <a:r>
              <a:rPr lang="en-US" sz="2800" dirty="0" err="1"/>
              <a:t>Lâm</a:t>
            </a:r>
            <a:r>
              <a:rPr lang="en-US" sz="2800" dirty="0"/>
              <a:t>, </a:t>
            </a:r>
            <a:r>
              <a:rPr lang="en-US" sz="2800" dirty="0" err="1"/>
              <a:t>huyện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Cát</a:t>
            </a:r>
            <a:r>
              <a:rPr lang="en-US" sz="2800" dirty="0"/>
              <a:t>, </a:t>
            </a:r>
            <a:r>
              <a:rPr lang="en-US" sz="2800" dirty="0" err="1"/>
              <a:t>tỉnh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endParaRPr lang="en-US" sz="2800" dirty="0"/>
          </a:p>
          <a:p>
            <a:pPr marL="514350" indent="-514350" algn="just">
              <a:buAutoNum type="arabicPeriod"/>
            </a:pPr>
            <a:endParaRPr lang="en-US" sz="2800" dirty="0"/>
          </a:p>
          <a:p>
            <a:pPr marL="514350" indent="-514350" algn="just">
              <a:buAutoNum type="arabicPeriod"/>
            </a:pP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Trang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Vinamilk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endParaRPr lang="en-US" sz="2800" dirty="0"/>
          </a:p>
          <a:p>
            <a:pPr marL="514350" indent="-514350" algn="just">
              <a:buAutoNum type="arabicPeriod"/>
            </a:pPr>
            <a:endParaRPr lang="en-US" sz="2800" dirty="0"/>
          </a:p>
          <a:p>
            <a:pPr marL="514350" indent="-514350" algn="just">
              <a:buAutoNum type="arabicPeriod"/>
            </a:pP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Trang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TH </a:t>
            </a:r>
            <a:r>
              <a:rPr lang="en-US" sz="2800" dirty="0" err="1"/>
              <a:t>Truemilk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nữa</a:t>
            </a:r>
            <a:endParaRPr lang="vi-VN" sz="2800" dirty="0"/>
          </a:p>
        </p:txBody>
      </p:sp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28737" cy="12985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16" name="Rectangle 4"/>
          <p:cNvSpPr/>
          <p:nvPr/>
        </p:nvSpPr>
        <p:spPr>
          <a:xfrm>
            <a:off x="6545212" y="6243866"/>
            <a:ext cx="2646680" cy="447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400" i="1" dirty="0">
                <a:solidFill>
                  <a:srgbClr val="002060"/>
                </a:solidFill>
                <a:ea typeface="Arial" charset="0"/>
                <a:hlinkClick r:id="rId3"/>
              </a:rPr>
              <a:t>www.lcasp.org.vn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587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883525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hangingPunct="1"/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BỂ BIOGA VÀ HỒ CHỨA NƯỚC XẢ SAU BIOGA </a:t>
            </a:r>
            <a:br>
              <a:rPr lang="en-US" sz="24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CỦA TRANG TRẠI LỢN NHÀ ÔNG THI TẠI BÌNH ĐỊNH</a:t>
            </a:r>
            <a:r>
              <a:rPr dirty="0"/>
              <a:t/>
            </a:r>
            <a:br>
              <a:rPr dirty="0"/>
            </a:b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18" name="Content Placeholder 1048588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95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nhiều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năm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nay,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ông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Thi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đã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thải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bioga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tưới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10 ha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đất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khô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cằn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trở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nên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màu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mỡ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hiện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ông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vẫn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đang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trồng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cây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keo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cây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trồng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khác</a:t>
            </a: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</a:endParaRPr>
          </a:p>
        </p:txBody>
      </p:sp>
      <p:pic>
        <p:nvPicPr>
          <p:cNvPr id="2097170" name="Picture 2097154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1" name="Picture 2097156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76600" y="6200775"/>
            <a:ext cx="5273675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2" name="Picture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1" y="1610328"/>
            <a:ext cx="4023639" cy="3495071"/>
          </a:xfrm>
          <a:prstGeom prst="rect">
            <a:avLst/>
          </a:prstGeom>
        </p:spPr>
      </p:pic>
      <p:pic>
        <p:nvPicPr>
          <p:cNvPr id="2097173" name="Picture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58209" y="1574801"/>
            <a:ext cx="4202605" cy="353059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587"/>
          <p:cNvSpPr>
            <a:spLocks noGrp="1"/>
          </p:cNvSpPr>
          <p:nvPr>
            <p:ph type="title"/>
          </p:nvPr>
        </p:nvSpPr>
        <p:spPr>
          <a:xfrm>
            <a:off x="1558925" y="152400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hangingPunct="1"/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ÔNG THI ĐÃ BỊ YÊU CẦU PHẢI ĐẦU TƯ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HỆ THỐNG XỬ LÝ NƯỚC THẢI SAU BIOGA</a:t>
            </a:r>
            <a:r>
              <a:rPr dirty="0"/>
              <a:t/>
            </a:r>
            <a:br>
              <a:rPr dirty="0"/>
            </a:b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0" name="Content Placeholder 1048588"/>
          <p:cNvSpPr>
            <a:spLocks noGrp="1"/>
          </p:cNvSpPr>
          <p:nvPr>
            <p:ph idx="1"/>
          </p:nvPr>
        </p:nvSpPr>
        <p:spPr>
          <a:xfrm>
            <a:off x="152400" y="1676400"/>
            <a:ext cx="8915399" cy="5054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ctr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Hệ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thống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xử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lý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tốn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hơn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500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triệu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đồng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chưa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kể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chi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phí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vận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hành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bảo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dưỡng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ông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Thi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dẫn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xử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lý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ra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suối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để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xả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đào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giếng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khoan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lấy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tưới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cây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trồng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keo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charset="0"/>
                <a:ea typeface="Arial" charset="0"/>
              </a:rPr>
              <a:t>lai</a:t>
            </a: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</a:endParaRPr>
          </a:p>
        </p:txBody>
      </p:sp>
      <p:pic>
        <p:nvPicPr>
          <p:cNvPr id="2097174" name="Picture 2097154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5" name="Picture 2097156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76600" y="6327775"/>
            <a:ext cx="5273675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6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" y="1524000"/>
            <a:ext cx="4572000" cy="3352800"/>
          </a:xfrm>
          <a:prstGeom prst="rect">
            <a:avLst/>
          </a:prstGeom>
        </p:spPr>
      </p:pic>
      <p:pic>
        <p:nvPicPr>
          <p:cNvPr id="2097177" name="Picture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75183" y="1524000"/>
            <a:ext cx="4075278" cy="3352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587"/>
          <p:cNvSpPr>
            <a:spLocks noGrp="1"/>
          </p:cNvSpPr>
          <p:nvPr>
            <p:ph type="title"/>
          </p:nvPr>
        </p:nvSpPr>
        <p:spPr>
          <a:xfrm>
            <a:off x="1339479" y="14336"/>
            <a:ext cx="7731125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hangingPunct="1"/>
            <a:r>
              <a:rPr dirty="0"/>
              <a:t/>
            </a:r>
            <a:br>
              <a:rPr dirty="0"/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TRANG TRẠI BÒ SỮA VINAMILK BÌNH ĐỊNH CŨNG GẶP HOÀN CẢNH TƯƠNG TỰ</a:t>
            </a:r>
            <a:r>
              <a:rPr dirty="0"/>
              <a:t/>
            </a:r>
            <a:br>
              <a:rPr dirty="0"/>
            </a:b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02" name="Content Placeholder 1048588"/>
          <p:cNvSpPr>
            <a:spLocks noGrp="1"/>
          </p:cNvSpPr>
          <p:nvPr>
            <p:ph idx="1"/>
          </p:nvPr>
        </p:nvSpPr>
        <p:spPr>
          <a:xfrm>
            <a:off x="381000" y="1676400"/>
            <a:ext cx="8169276" cy="5054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ctr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Đoàn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khảo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sát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của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Tổ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Biên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soạn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QCVN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làm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việc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với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Trang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trại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bò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sữa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Vinamilk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Bình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Định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cũng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gặp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hiện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tượng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tương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tự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.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Vấn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đề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phải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do QCVN 62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gây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ra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mà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nguyên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nhân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chính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là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do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Bộ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NN &amp; PTNT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chưa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ban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hành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QCVN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về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sử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dụng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nước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thải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chăn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nuôi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dùng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cho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cây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charset="0"/>
                <a:ea typeface="Arial" charset="0"/>
              </a:rPr>
              <a:t>trồng</a:t>
            </a:r>
            <a:endParaRPr lang="en-US" altLang="en-US" sz="2000" dirty="0">
              <a:solidFill>
                <a:srgbClr val="002060"/>
              </a:solidFill>
              <a:latin typeface="Arial" charset="0"/>
              <a:ea typeface="Arial" charset="0"/>
            </a:endParaRPr>
          </a:p>
        </p:txBody>
      </p:sp>
      <p:pic>
        <p:nvPicPr>
          <p:cNvPr id="2097159" name="Picture 2097154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0" name="Picture 2097156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03164" y="6360499"/>
            <a:ext cx="4796501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1" name="Picture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80340" y="1520883"/>
            <a:ext cx="4319325" cy="3642173"/>
          </a:xfrm>
          <a:prstGeom prst="rect">
            <a:avLst/>
          </a:prstGeom>
        </p:spPr>
      </p:pic>
      <p:pic>
        <p:nvPicPr>
          <p:cNvPr id="2097162" name="Picture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907" y="1540362"/>
            <a:ext cx="4527940" cy="366461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00FF"/>
                </a:solidFill>
                <a:latin typeface="Arial" charset="0"/>
                <a:ea typeface="Arial" charset="0"/>
              </a:rPr>
              <a:t>MÔ HÌNH XỬ LÝ NƯỚC THẢI CHĂN NUÔI DÙNG TRONG TRỒNG TRỌT</a:t>
            </a:r>
            <a:endParaRPr lang="en-US" sz="2400" dirty="0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457200" y="1198598"/>
            <a:ext cx="8382000" cy="5202201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Phân tích hiệu quả kinh tế khi đầu tư hệ thống tưới bằng nước thải sau bioga ở những trang trại có diện tích trồng trọt lớn – hộ ông Thân Văn Thành ở Bắc Giang trồng cam canh trên đồi cho tỷ suất lợi nhuận trên 90%, thời gian hoàn vốn đầu tư khoảng 1 năm. Mô hình này đang nhân rộng rất mạnh ở các tỉnh dự án LCASP (</a:t>
            </a:r>
            <a:r>
              <a:rPr lang="en-US" altLang="vi" sz="2000" dirty="0">
                <a:latin typeface="Arial" pitchFamily="34" charset="0"/>
                <a:cs typeface="Arial" pitchFamily="34" charset="0"/>
              </a:rPr>
              <a:t>Lào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altLang="vi" sz="2000" dirty="0">
                <a:latin typeface="Arial" pitchFamily="34" charset="0"/>
                <a:cs typeface="Arial" pitchFamily="34" charset="0"/>
              </a:rPr>
              <a:t>ai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vi" sz="2000" dirty="0">
                <a:latin typeface="Arial" pitchFamily="34" charset="0"/>
                <a:cs typeface="Arial" pitchFamily="34" charset="0"/>
              </a:rPr>
              <a:t>Phú Thọ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vi" sz="2000" dirty="0">
                <a:latin typeface="Arial" pitchFamily="34" charset="0"/>
                <a:cs typeface="Arial" pitchFamily="34" charset="0"/>
              </a:rPr>
              <a:t>Bắc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</a:t>
            </a:r>
            <a:r>
              <a:rPr lang="en-US" altLang="vi" sz="2000" dirty="0">
                <a:latin typeface="Arial" pitchFamily="34" charset="0"/>
                <a:cs typeface="Arial" pitchFamily="34" charset="0"/>
              </a:rPr>
              <a:t>iang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vi" sz="2000" dirty="0">
                <a:latin typeface="Arial" pitchFamily="34" charset="0"/>
                <a:cs typeface="Arial" pitchFamily="34" charset="0"/>
              </a:rPr>
              <a:t>Hà Tĩnh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vi" sz="2000" dirty="0">
                <a:latin typeface="Arial" pitchFamily="34" charset="0"/>
                <a:cs typeface="Arial" pitchFamily="34" charset="0"/>
              </a:rPr>
              <a:t>Bình </a:t>
            </a:r>
            <a:r>
              <a:rPr lang="vi" altLang="vi" sz="2000" dirty="0">
                <a:latin typeface="Arial" pitchFamily="34" charset="0"/>
                <a:cs typeface="Arial" pitchFamily="34" charset="0"/>
              </a:rPr>
              <a:t>Định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vi" sz="2000" dirty="0">
                <a:latin typeface="Arial" pitchFamily="34" charset="0"/>
                <a:cs typeface="Arial" pitchFamily="34" charset="0"/>
              </a:rPr>
              <a:t>Sóc Trăng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)</a:t>
            </a:r>
            <a:endParaRPr lang="zh-CN" altLang="en-US"/>
          </a:p>
          <a:p>
            <a:pPr marL="0" indent="0" algn="just">
              <a:buNone/>
            </a:pPr>
            <a:endParaRPr lang="pt-BR" altLang="en-US" sz="2400" i="1" dirty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altLang="en-US" sz="2400" i="1" dirty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altLang="en-US" sz="2400" i="1" dirty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altLang="en-US" sz="2400" i="1" dirty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altLang="en-US" sz="2400" i="1" dirty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altLang="en-US" sz="2400" i="1" dirty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r">
              <a:buNone/>
            </a:pPr>
            <a:endParaRPr lang="en-US" altLang="en-US" sz="2000" i="1" dirty="0">
              <a:solidFill>
                <a:srgbClr val="002060"/>
              </a:solidFill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97158" name="Picture 3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94304" name="Table 1"/>
          <p:cNvGraphicFramePr>
            <a:graphicFrameLocks noGrp="1"/>
          </p:cNvGraphicFramePr>
          <p:nvPr/>
        </p:nvGraphicFramePr>
        <p:xfrm>
          <a:off x="990600" y="3076235"/>
          <a:ext cx="762000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080"/>
                <a:gridCol w="3837527"/>
                <a:gridCol w="3237393"/>
              </a:tblGrid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TT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Các chỉ tiêu nghiên cứu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Chi phí và thu nhập (triệu VNĐ)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01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Chi phí </a:t>
                      </a:r>
                      <a:r>
                        <a:rPr lang="vi-VN" sz="1800" dirty="0">
                          <a:effectLst/>
                          <a:latin typeface="+mn-lt"/>
                        </a:rPr>
                        <a:t>đầu tư hệ thống tưới tiết kiệm/ ha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>
                          <a:effectLst/>
                          <a:latin typeface="+mn-lt"/>
                        </a:rPr>
                        <a:t>70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02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Doanh thu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vi-VN" sz="1800" dirty="0">
                          <a:effectLst/>
                          <a:latin typeface="+mn-lt"/>
                        </a:rPr>
                        <a:t> năm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92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Tiết kiệm công lao động tưới vườn (6 triệu/tháng)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72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Tiết kiệm phân bón </a:t>
                      </a:r>
                      <a:r>
                        <a:rPr lang="pt-BR" sz="1800" dirty="0">
                          <a:effectLst/>
                          <a:latin typeface="+mn-lt"/>
                        </a:rPr>
                        <a:t>vô cơ</a:t>
                      </a:r>
                      <a:r>
                        <a:rPr lang="vi-VN" sz="1800" dirty="0">
                          <a:effectLst/>
                          <a:latin typeface="+mn-lt"/>
                        </a:rPr>
                        <a:t> (giảm 70% phân bón</a:t>
                      </a:r>
                      <a:r>
                        <a:rPr lang="pt-BR" sz="1800" dirty="0">
                          <a:effectLst/>
                          <a:latin typeface="+mn-lt"/>
                        </a:rPr>
                        <a:t> vô cơ</a:t>
                      </a:r>
                      <a:r>
                        <a:rPr lang="vi-VN" sz="1800" dirty="0">
                          <a:effectLst/>
                          <a:latin typeface="+mn-lt"/>
                        </a:rPr>
                        <a:t>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20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 03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Vận hành, bảo dưỡng, sửa chữa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14,05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 04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Giá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trị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hiện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tại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thuần</a:t>
                      </a:r>
                      <a:r>
                        <a:rPr lang="en-US" sz="1800" baseline="0" dirty="0"/>
                        <a:t> (NPV)</a:t>
                      </a:r>
                      <a:endParaRPr lang="en-US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241</a:t>
                      </a: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05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Tỷ suất lợi nhuận lý</a:t>
                      </a:r>
                      <a:r>
                        <a:rPr lang="pt-BR" sz="1800" baseline="0" dirty="0">
                          <a:effectLst/>
                          <a:latin typeface="+mn-lt"/>
                        </a:rPr>
                        <a:t> thuyết </a:t>
                      </a:r>
                      <a:r>
                        <a:rPr lang="pt-BR" sz="1800" dirty="0">
                          <a:effectLst/>
                          <a:latin typeface="+mn-lt"/>
                        </a:rPr>
                        <a:t>(IRR)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108,53</a:t>
                      </a:r>
                      <a:r>
                        <a:rPr lang="vi-VN" sz="1800" dirty="0"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06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Thời gian hoàn vốn (năm)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0,97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48600" name="Rectangle 2"/>
          <p:cNvSpPr/>
          <p:nvPr/>
        </p:nvSpPr>
        <p:spPr>
          <a:xfrm>
            <a:off x="6934200" y="64008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3"/>
              </a:rPr>
              <a:t>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1116</Words>
  <Application>Microsoft Office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  NHU CẦU VÀ TIỀM NĂNG SỬ DỤNG  CHẤT THẢI LỎNG TRONG CHĂN NUÔI ĐỂ TƯỚI CHO CÂY TRỒNG  ----  DỰ ÁN HỖ TRỢ NÔNG NGHIỆP CÁC BON THẤP (LCASP)  No. 2968-VIE (SF)    </vt:lpstr>
      <vt:lpstr>TIỀM NĂNG NGUỒN CHẤT THẢI LỎNG CHĂN NUÔI ĐỂ TƯỚI CHO CÂY TRỒNG</vt:lpstr>
      <vt:lpstr>TIỀM NĂNG NGUỒN CHẤT THẢI LỎNG CHĂN NUÔI LÀM PHÂN BÓN HỮU CƠ</vt:lpstr>
      <vt:lpstr>TIỀM NĂNG NGUỒN CHẤT THẢI LỎNG CHĂN NUÔI LÀM PHÂN BÓN HỮU CƠ</vt:lpstr>
      <vt:lpstr>THỰC TRẠNG VÀ NHU CẦU SỬ DỤNG NƯỚC THẢI CHĂN NUÔI TƯỚI CÂY TRỒNG</vt:lpstr>
      <vt:lpstr>BỂ BIOGA VÀ HỒ CHỨA NƯỚC XẢ SAU BIOGA  CỦA TRANG TRẠI LỢN NHÀ ÔNG THI TẠI BÌNH ĐỊNH </vt:lpstr>
      <vt:lpstr>ÔNG THI ĐÃ BỊ YÊU CẦU PHẢI ĐẦU TƯ HỆ THỐNG XỬ LÝ NƯỚC THẢI SAU BIOGA </vt:lpstr>
      <vt:lpstr> TRANG TRẠI BÒ SỮA VINAMILK BÌNH ĐỊNH CŨNG GẶP HOÀN CẢNH TƯƠNG TỰ </vt:lpstr>
      <vt:lpstr>MÔ HÌNH XỬ LÝ NƯỚC THẢI CHĂN NUÔI DÙNG TRONG TRỒNG TRỌT</vt:lpstr>
      <vt:lpstr>Mô hình sử dụng nước thải sau bioga để tưới  cho cây trồng tại Phú Thọ và Bắc Giang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Dự án Hỗ trợ Nông nghiệp  Các bon thấp</dc:title>
  <dc:creator>Ninh Hoang</dc:creator>
  <cp:lastModifiedBy>ADMIN</cp:lastModifiedBy>
  <cp:revision>1</cp:revision>
  <dcterms:created xsi:type="dcterms:W3CDTF">2013-04-28T03:32:32Z</dcterms:created>
  <dcterms:modified xsi:type="dcterms:W3CDTF">2019-11-18T03:50:23Z</dcterms:modified>
</cp:coreProperties>
</file>