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2"/>
  </p:notesMasterIdLst>
  <p:sldIdLst>
    <p:sldId id="256" r:id="rId2"/>
    <p:sldId id="263" r:id="rId3"/>
    <p:sldId id="262" r:id="rId4"/>
    <p:sldId id="264" r:id="rId5"/>
    <p:sldId id="265" r:id="rId6"/>
    <p:sldId id="266" r:id="rId7"/>
    <p:sldId id="267" r:id="rId8"/>
    <p:sldId id="268" r:id="rId9"/>
    <p:sldId id="270" r:id="rId10"/>
    <p:sldId id="274" r:id="rId11"/>
    <p:sldId id="277" r:id="rId12"/>
    <p:sldId id="279" r:id="rId13"/>
    <p:sldId id="278" r:id="rId14"/>
    <p:sldId id="276" r:id="rId15"/>
    <p:sldId id="280" r:id="rId16"/>
    <p:sldId id="282" r:id="rId17"/>
    <p:sldId id="281" r:id="rId18"/>
    <p:sldId id="285" r:id="rId19"/>
    <p:sldId id="290" r:id="rId20"/>
    <p:sldId id="286" r:id="rId21"/>
    <p:sldId id="287" r:id="rId22"/>
    <p:sldId id="288" r:id="rId23"/>
    <p:sldId id="289" r:id="rId24"/>
    <p:sldId id="291" r:id="rId25"/>
    <p:sldId id="292" r:id="rId26"/>
    <p:sldId id="293" r:id="rId27"/>
    <p:sldId id="294" r:id="rId28"/>
    <p:sldId id="296" r:id="rId29"/>
    <p:sldId id="295" r:id="rId30"/>
    <p:sldId id="298" r:id="rId31"/>
    <p:sldId id="304" r:id="rId32"/>
    <p:sldId id="306" r:id="rId33"/>
    <p:sldId id="352" r:id="rId34"/>
    <p:sldId id="302" r:id="rId35"/>
    <p:sldId id="300" r:id="rId36"/>
    <p:sldId id="301" r:id="rId37"/>
    <p:sldId id="303" r:id="rId38"/>
    <p:sldId id="305" r:id="rId39"/>
    <p:sldId id="308" r:id="rId40"/>
    <p:sldId id="310" r:id="rId41"/>
    <p:sldId id="307" r:id="rId42"/>
    <p:sldId id="353" r:id="rId43"/>
    <p:sldId id="312" r:id="rId44"/>
    <p:sldId id="313" r:id="rId45"/>
    <p:sldId id="314" r:id="rId46"/>
    <p:sldId id="315" r:id="rId47"/>
    <p:sldId id="319" r:id="rId48"/>
    <p:sldId id="316" r:id="rId49"/>
    <p:sldId id="317" r:id="rId50"/>
    <p:sldId id="320" r:id="rId51"/>
    <p:sldId id="327" r:id="rId52"/>
    <p:sldId id="324" r:id="rId53"/>
    <p:sldId id="323" r:id="rId54"/>
    <p:sldId id="334" r:id="rId55"/>
    <p:sldId id="328" r:id="rId56"/>
    <p:sldId id="331" r:id="rId57"/>
    <p:sldId id="332" r:id="rId58"/>
    <p:sldId id="335" r:id="rId59"/>
    <p:sldId id="336" r:id="rId60"/>
    <p:sldId id="337" r:id="rId61"/>
    <p:sldId id="338" r:id="rId62"/>
    <p:sldId id="340" r:id="rId63"/>
    <p:sldId id="341" r:id="rId64"/>
    <p:sldId id="350" r:id="rId65"/>
    <p:sldId id="344" r:id="rId66"/>
    <p:sldId id="343" r:id="rId67"/>
    <p:sldId id="345" r:id="rId68"/>
    <p:sldId id="346" r:id="rId69"/>
    <p:sldId id="347" r:id="rId70"/>
    <p:sldId id="348" r:id="rId7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44"/>
    <p:restoredTop sz="94679"/>
  </p:normalViewPr>
  <p:slideViewPr>
    <p:cSldViewPr snapToGrid="0" snapToObjects="1">
      <p:cViewPr varScale="1">
        <p:scale>
          <a:sx n="111" d="100"/>
          <a:sy n="111" d="100"/>
        </p:scale>
        <p:origin x="14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Volumes\Tien\Dropbox%20(Tien%202)\FITES\To&#770;m%20ro&#770;%20phi\3.12.To&#770;&#769;c%20&#273;o&#803;&#770;%20ta&#774;ng%20tru&#795;o&#795;&#777;ng%20to&#770;m-ro&#770;%20phi_Fina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G:\My%20Drive\Desktop\CAF-Projects\2019%20COPEPOD-GIUN%20NHIEU%20TO%20-%20CO%20THU%20HN\Thi%20nghiem%20bun%20thai%20-%20CTU\FILE%20S&#7888;%20LI&#7878;U%20-%20final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G:\OneDrive\Desktop\Thuy%20Sinh%20Hoc%20-%20De%20Tai\2019%20COPEPOD-GIUN%20NHIEU%20TO%20-%20CO%20THU%20HN\Thi%20nghiem%20bun%20thai%20-%20CTU\FILE%20S&#7888;%20LI&#7878;U%20-%20fina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Sheet1!$D$3</c:f>
              <c:strCache>
                <c:ptCount val="1"/>
                <c:pt idx="0">
                  <c:v>A1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Sheet1!$C$4:$C$14</c:f>
              <c:numCache>
                <c:formatCode>General</c:formatCode>
                <c:ptCount val="11"/>
                <c:pt idx="0">
                  <c:v>1</c:v>
                </c:pt>
                <c:pt idx="1">
                  <c:v>7</c:v>
                </c:pt>
                <c:pt idx="2">
                  <c:v>14</c:v>
                </c:pt>
                <c:pt idx="3">
                  <c:v>21</c:v>
                </c:pt>
                <c:pt idx="4">
                  <c:v>28</c:v>
                </c:pt>
                <c:pt idx="5">
                  <c:v>35</c:v>
                </c:pt>
                <c:pt idx="6">
                  <c:v>42</c:v>
                </c:pt>
                <c:pt idx="7">
                  <c:v>49</c:v>
                </c:pt>
                <c:pt idx="8">
                  <c:v>56</c:v>
                </c:pt>
                <c:pt idx="9">
                  <c:v>63</c:v>
                </c:pt>
                <c:pt idx="10">
                  <c:v>65</c:v>
                </c:pt>
              </c:numCache>
            </c:numRef>
          </c:cat>
          <c:val>
            <c:numRef>
              <c:f>Sheet1!$D$4:$D$14</c:f>
              <c:numCache>
                <c:formatCode>0</c:formatCode>
                <c:ptCount val="11"/>
                <c:pt idx="0">
                  <c:v>4.4000000000000004</c:v>
                </c:pt>
                <c:pt idx="1">
                  <c:v>25.608000000000001</c:v>
                </c:pt>
                <c:pt idx="2">
                  <c:v>72.181999999999974</c:v>
                </c:pt>
                <c:pt idx="3">
                  <c:v>105.16</c:v>
                </c:pt>
                <c:pt idx="4">
                  <c:v>176.154</c:v>
                </c:pt>
                <c:pt idx="5">
                  <c:v>465.3</c:v>
                </c:pt>
                <c:pt idx="6">
                  <c:v>849.54099999999937</c:v>
                </c:pt>
                <c:pt idx="7">
                  <c:v>1472.1849999999999</c:v>
                </c:pt>
                <c:pt idx="8">
                  <c:v>1882.32</c:v>
                </c:pt>
                <c:pt idx="9">
                  <c:v>2705.56</c:v>
                </c:pt>
                <c:pt idx="10">
                  <c:v>3534.9433962264152</c:v>
                </c:pt>
              </c:numCache>
            </c:numRef>
          </c:val>
        </c:ser>
        <c:ser>
          <c:idx val="1"/>
          <c:order val="1"/>
          <c:tx>
            <c:strRef>
              <c:f>Sheet1!$E$3</c:f>
              <c:strCache>
                <c:ptCount val="1"/>
                <c:pt idx="0">
                  <c:v>A2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Sheet1!$C$4:$C$14</c:f>
              <c:numCache>
                <c:formatCode>General</c:formatCode>
                <c:ptCount val="11"/>
                <c:pt idx="0">
                  <c:v>1</c:v>
                </c:pt>
                <c:pt idx="1">
                  <c:v>7</c:v>
                </c:pt>
                <c:pt idx="2">
                  <c:v>14</c:v>
                </c:pt>
                <c:pt idx="3">
                  <c:v>21</c:v>
                </c:pt>
                <c:pt idx="4">
                  <c:v>28</c:v>
                </c:pt>
                <c:pt idx="5">
                  <c:v>35</c:v>
                </c:pt>
                <c:pt idx="6">
                  <c:v>42</c:v>
                </c:pt>
                <c:pt idx="7">
                  <c:v>49</c:v>
                </c:pt>
                <c:pt idx="8">
                  <c:v>56</c:v>
                </c:pt>
                <c:pt idx="9">
                  <c:v>63</c:v>
                </c:pt>
                <c:pt idx="10">
                  <c:v>65</c:v>
                </c:pt>
              </c:numCache>
            </c:numRef>
          </c:cat>
          <c:val>
            <c:numRef>
              <c:f>Sheet1!$E$4:$E$14</c:f>
              <c:numCache>
                <c:formatCode>0</c:formatCode>
                <c:ptCount val="11"/>
                <c:pt idx="0">
                  <c:v>4.4000000000000004</c:v>
                </c:pt>
                <c:pt idx="1">
                  <c:v>23.231999999999999</c:v>
                </c:pt>
                <c:pt idx="2">
                  <c:v>68.244</c:v>
                </c:pt>
                <c:pt idx="3">
                  <c:v>101.2</c:v>
                </c:pt>
                <c:pt idx="4">
                  <c:v>198</c:v>
                </c:pt>
                <c:pt idx="5">
                  <c:v>544.5</c:v>
                </c:pt>
                <c:pt idx="6">
                  <c:v>790.48199999999997</c:v>
                </c:pt>
                <c:pt idx="7">
                  <c:v>1589.5</c:v>
                </c:pt>
                <c:pt idx="8">
                  <c:v>1848</c:v>
                </c:pt>
                <c:pt idx="9">
                  <c:v>2850.32</c:v>
                </c:pt>
                <c:pt idx="10">
                  <c:v>3362.1923076923081</c:v>
                </c:pt>
              </c:numCache>
            </c:numRef>
          </c:val>
        </c:ser>
        <c:ser>
          <c:idx val="2"/>
          <c:order val="2"/>
          <c:tx>
            <c:strRef>
              <c:f>Sheet1!$F$3</c:f>
              <c:strCache>
                <c:ptCount val="1"/>
                <c:pt idx="0">
                  <c:v>ĐC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Sheet1!$C$4:$C$14</c:f>
              <c:numCache>
                <c:formatCode>General</c:formatCode>
                <c:ptCount val="11"/>
                <c:pt idx="0">
                  <c:v>1</c:v>
                </c:pt>
                <c:pt idx="1">
                  <c:v>7</c:v>
                </c:pt>
                <c:pt idx="2">
                  <c:v>14</c:v>
                </c:pt>
                <c:pt idx="3">
                  <c:v>21</c:v>
                </c:pt>
                <c:pt idx="4">
                  <c:v>28</c:v>
                </c:pt>
                <c:pt idx="5">
                  <c:v>35</c:v>
                </c:pt>
                <c:pt idx="6">
                  <c:v>42</c:v>
                </c:pt>
                <c:pt idx="7">
                  <c:v>49</c:v>
                </c:pt>
                <c:pt idx="8">
                  <c:v>56</c:v>
                </c:pt>
                <c:pt idx="9">
                  <c:v>63</c:v>
                </c:pt>
                <c:pt idx="10">
                  <c:v>65</c:v>
                </c:pt>
              </c:numCache>
            </c:numRef>
          </c:cat>
          <c:val>
            <c:numRef>
              <c:f>Sheet1!$F$4:$F$14</c:f>
              <c:numCache>
                <c:formatCode>0</c:formatCode>
                <c:ptCount val="11"/>
                <c:pt idx="0">
                  <c:v>4.4000000000000004</c:v>
                </c:pt>
                <c:pt idx="1">
                  <c:v>31.35</c:v>
                </c:pt>
                <c:pt idx="2">
                  <c:v>94.621999999999986</c:v>
                </c:pt>
                <c:pt idx="3">
                  <c:v>142.56</c:v>
                </c:pt>
                <c:pt idx="4">
                  <c:v>237.04560000000001</c:v>
                </c:pt>
                <c:pt idx="5">
                  <c:v>514.25</c:v>
                </c:pt>
                <c:pt idx="6">
                  <c:v>779.70199999999988</c:v>
                </c:pt>
                <c:pt idx="7">
                  <c:v>1366.068</c:v>
                </c:pt>
                <c:pt idx="8">
                  <c:v>1595.55</c:v>
                </c:pt>
                <c:pt idx="9">
                  <c:v>2327.38</c:v>
                </c:pt>
                <c:pt idx="10">
                  <c:v>2841.9032258064522</c:v>
                </c:pt>
              </c:numCache>
            </c:numRef>
          </c:val>
        </c:ser>
        <c:ser>
          <c:idx val="3"/>
          <c:order val="3"/>
          <c:tx>
            <c:strRef>
              <c:f>Sheet1!$G$3</c:f>
              <c:strCache>
                <c:ptCount val="1"/>
                <c:pt idx="0">
                  <c:v>RF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Sheet1!$C$4:$C$14</c:f>
              <c:numCache>
                <c:formatCode>General</c:formatCode>
                <c:ptCount val="11"/>
                <c:pt idx="0">
                  <c:v>1</c:v>
                </c:pt>
                <c:pt idx="1">
                  <c:v>7</c:v>
                </c:pt>
                <c:pt idx="2">
                  <c:v>14</c:v>
                </c:pt>
                <c:pt idx="3">
                  <c:v>21</c:v>
                </c:pt>
                <c:pt idx="4">
                  <c:v>28</c:v>
                </c:pt>
                <c:pt idx="5">
                  <c:v>35</c:v>
                </c:pt>
                <c:pt idx="6">
                  <c:v>42</c:v>
                </c:pt>
                <c:pt idx="7">
                  <c:v>49</c:v>
                </c:pt>
                <c:pt idx="8">
                  <c:v>56</c:v>
                </c:pt>
                <c:pt idx="9">
                  <c:v>63</c:v>
                </c:pt>
                <c:pt idx="10">
                  <c:v>65</c:v>
                </c:pt>
              </c:numCache>
            </c:numRef>
          </c:cat>
          <c:val>
            <c:numRef>
              <c:f>Sheet1!$G$4:$G$14</c:f>
              <c:numCache>
                <c:formatCode>General</c:formatCode>
                <c:ptCount val="11"/>
                <c:pt idx="0">
                  <c:v>750</c:v>
                </c:pt>
                <c:pt idx="1">
                  <c:v>834</c:v>
                </c:pt>
                <c:pt idx="2">
                  <c:v>918</c:v>
                </c:pt>
                <c:pt idx="3">
                  <c:v>986.97</c:v>
                </c:pt>
                <c:pt idx="4">
                  <c:v>1058.8499999999999</c:v>
                </c:pt>
                <c:pt idx="5">
                  <c:v>1134.9000000000001</c:v>
                </c:pt>
                <c:pt idx="6">
                  <c:v>1216.3800000000001</c:v>
                </c:pt>
                <c:pt idx="7">
                  <c:v>1284.48</c:v>
                </c:pt>
                <c:pt idx="8">
                  <c:v>1350.9</c:v>
                </c:pt>
                <c:pt idx="9">
                  <c:v>1430.7</c:v>
                </c:pt>
                <c:pt idx="10">
                  <c:v>1453.5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85245376"/>
        <c:axId val="1285236128"/>
      </c:barChart>
      <c:catAx>
        <c:axId val="12852453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>
                    <a:latin typeface="Times New Roman" charset="0"/>
                    <a:ea typeface="Times New Roman" charset="0"/>
                    <a:cs typeface="Times New Roman" charset="0"/>
                  </a:rPr>
                  <a:t>Ngày</a:t>
                </a:r>
                <a:r>
                  <a:rPr lang="en-US" sz="1200" baseline="0">
                    <a:latin typeface="Times New Roman" charset="0"/>
                    <a:ea typeface="Times New Roman" charset="0"/>
                    <a:cs typeface="Times New Roman" charset="0"/>
                  </a:rPr>
                  <a:t> nuôi</a:t>
                </a:r>
                <a:endParaRPr lang="en-US" sz="1200">
                  <a:latin typeface="Times New Roman" charset="0"/>
                  <a:ea typeface="Times New Roman" charset="0"/>
                  <a:cs typeface="Times New Roman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0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5236128"/>
        <c:crosses val="autoZero"/>
        <c:auto val="1"/>
        <c:lblAlgn val="ctr"/>
        <c:lblOffset val="100"/>
        <c:tickLblSkip val="1"/>
        <c:noMultiLvlLbl val="0"/>
      </c:catAx>
      <c:valAx>
        <c:axId val="1285236128"/>
        <c:scaling>
          <c:orientation val="minMax"/>
          <c:max val="36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charset="0"/>
                    <a:ea typeface="Times New Roman" charset="0"/>
                    <a:cs typeface="Times New Roman" charset="0"/>
                  </a:defRPr>
                </a:pPr>
                <a:r>
                  <a:rPr lang="en-US" sz="1200">
                    <a:latin typeface="Times New Roman" charset="0"/>
                    <a:ea typeface="Times New Roman" charset="0"/>
                    <a:cs typeface="Times New Roman" charset="0"/>
                  </a:rPr>
                  <a:t>kg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5245376"/>
        <c:crosses val="autoZero"/>
        <c:crossBetween val="between"/>
        <c:majorUnit val="4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6538987157479"/>
          <c:y val="0.124484541030854"/>
          <c:w val="0.840086150497664"/>
          <c:h val="0.74184784193642495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'Số liệu môi trường'!$AH$21:$AK$21</c:f>
              <c:strCache>
                <c:ptCount val="4"/>
                <c:pt idx="0">
                  <c:v>NT1</c:v>
                </c:pt>
                <c:pt idx="1">
                  <c:v>NT2</c:v>
                </c:pt>
                <c:pt idx="2">
                  <c:v>NT3</c:v>
                </c:pt>
                <c:pt idx="3">
                  <c:v>ĐC</c:v>
                </c:pt>
              </c:strCache>
            </c:strRef>
          </c:cat>
          <c:val>
            <c:numRef>
              <c:f>'Số liệu môi trường'!$AY$25:$BB$25</c:f>
              <c:numCache>
                <c:formatCode>0.0</c:formatCode>
                <c:ptCount val="4"/>
                <c:pt idx="0">
                  <c:v>18.05228701970934</c:v>
                </c:pt>
                <c:pt idx="1">
                  <c:v>11.712260365497849</c:v>
                </c:pt>
                <c:pt idx="2">
                  <c:v>19.19450826839444</c:v>
                </c:pt>
                <c:pt idx="3">
                  <c:v>3.2770018806866279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ABE-4C78-AE42-77F8559A72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1285246464"/>
        <c:axId val="1285247008"/>
      </c:barChart>
      <c:catAx>
        <c:axId val="12852464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Nghiệm Thức</a:t>
                </a:r>
              </a:p>
            </c:rich>
          </c:tx>
          <c:layout>
            <c:manualLayout>
              <c:xMode val="edge"/>
              <c:yMode val="edge"/>
              <c:x val="0.45685979877515298"/>
              <c:y val="0.89840259550889501"/>
            </c:manualLayout>
          </c:layout>
          <c:overlay val="0"/>
        </c:title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285247008"/>
        <c:crosses val="autoZero"/>
        <c:auto val="1"/>
        <c:lblAlgn val="ctr"/>
        <c:lblOffset val="100"/>
        <c:noMultiLvlLbl val="0"/>
      </c:catAx>
      <c:valAx>
        <c:axId val="128524700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Tỉ</a:t>
                </a:r>
                <a:r>
                  <a:rPr lang="en-US" baseline="0"/>
                  <a:t> lệ </a:t>
                </a:r>
                <a:r>
                  <a:rPr lang="en-US"/>
                  <a:t>TOM giảm (%)</a:t>
                </a:r>
              </a:p>
            </c:rich>
          </c:tx>
          <c:layout>
            <c:manualLayout>
              <c:xMode val="edge"/>
              <c:yMode val="edge"/>
              <c:x val="1.38888888888889E-2"/>
              <c:y val="8.4247594050743696E-2"/>
            </c:manualLayout>
          </c:layout>
          <c:overlay val="0"/>
        </c:title>
        <c:numFmt formatCode="0.0" sourceLinked="1"/>
        <c:majorTickMark val="out"/>
        <c:minorTickMark val="none"/>
        <c:tickLblPos val="nextTo"/>
        <c:crossAx val="12852464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300"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9443771451645402E-2"/>
          <c:y val="2.91613480707043E-2"/>
          <c:w val="0.89990224779594796"/>
          <c:h val="0.8493430310330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'Số liệu copepod'!$E$47</c:f>
              <c:strCache>
                <c:ptCount val="1"/>
                <c:pt idx="0">
                  <c:v>NT1</c:v>
                </c:pt>
              </c:strCache>
            </c:strRef>
          </c:tx>
          <c:spPr>
            <a:pattFill prst="diagBrick">
              <a:fgClr>
                <a:schemeClr val="accent1"/>
              </a:fgClr>
              <a:bgClr>
                <a:schemeClr val="bg1"/>
              </a:bgClr>
            </a:pattFill>
            <a:ln w="12700"/>
            <a:effectLst>
              <a:glow>
                <a:schemeClr val="accent1">
                  <a:alpha val="40000"/>
                </a:schemeClr>
              </a:glow>
              <a:softEdge rad="0"/>
            </a:effectLst>
          </c:spPr>
          <c:invertIfNegative val="0"/>
          <c:errBars>
            <c:errBarType val="both"/>
            <c:errValType val="cust"/>
            <c:noEndCap val="0"/>
            <c:plus>
              <c:numRef>
                <c:f>'Số liệu copepod'!$F$53:$M$53</c:f>
                <c:numCache>
                  <c:formatCode>General</c:formatCode>
                  <c:ptCount val="8"/>
                  <c:pt idx="0">
                    <c:v>0</c:v>
                  </c:pt>
                  <c:pt idx="1">
                    <c:v>18.95413567692442</c:v>
                  </c:pt>
                  <c:pt idx="2">
                    <c:v>11.70628194761415</c:v>
                  </c:pt>
                  <c:pt idx="3">
                    <c:v>6.9388866648870851</c:v>
                  </c:pt>
                  <c:pt idx="4">
                    <c:v>18.55921454276676</c:v>
                  </c:pt>
                  <c:pt idx="5">
                    <c:v>29.059326290271109</c:v>
                  </c:pt>
                  <c:pt idx="6">
                    <c:v>11.70628194761415</c:v>
                  </c:pt>
                  <c:pt idx="7">
                    <c:v>31.797973380564891</c:v>
                  </c:pt>
                </c:numCache>
              </c:numRef>
            </c:plus>
            <c:minus>
              <c:numRef>
                <c:f>'Số liệu copepod'!$F$53:$M$53</c:f>
                <c:numCache>
                  <c:formatCode>General</c:formatCode>
                  <c:ptCount val="8"/>
                  <c:pt idx="0">
                    <c:v>0</c:v>
                  </c:pt>
                  <c:pt idx="1">
                    <c:v>18.95413567692442</c:v>
                  </c:pt>
                  <c:pt idx="2">
                    <c:v>11.70628194761415</c:v>
                  </c:pt>
                  <c:pt idx="3">
                    <c:v>6.9388866648870851</c:v>
                  </c:pt>
                  <c:pt idx="4">
                    <c:v>18.55921454276676</c:v>
                  </c:pt>
                  <c:pt idx="5">
                    <c:v>29.059326290271109</c:v>
                  </c:pt>
                  <c:pt idx="6">
                    <c:v>11.70628194761415</c:v>
                  </c:pt>
                  <c:pt idx="7">
                    <c:v>31.797973380564891</c:v>
                  </c:pt>
                </c:numCache>
              </c:numRef>
            </c:minus>
          </c:errBars>
          <c:cat>
            <c:strRef>
              <c:f>'Số liệu copepod'!$F$46:$M$46</c:f>
              <c:strCache>
                <c:ptCount val="8"/>
                <c:pt idx="0">
                  <c:v>Lần 1</c:v>
                </c:pt>
                <c:pt idx="1">
                  <c:v>Lần 2</c:v>
                </c:pt>
                <c:pt idx="2">
                  <c:v>Lần 3</c:v>
                </c:pt>
                <c:pt idx="3">
                  <c:v>Lần 4</c:v>
                </c:pt>
                <c:pt idx="4">
                  <c:v>Lần 5</c:v>
                </c:pt>
                <c:pt idx="5">
                  <c:v>Lần 6</c:v>
                </c:pt>
                <c:pt idx="6">
                  <c:v>Lần 7</c:v>
                </c:pt>
                <c:pt idx="7">
                  <c:v>Lần 8</c:v>
                </c:pt>
              </c:strCache>
            </c:strRef>
          </c:cat>
          <c:val>
            <c:numRef>
              <c:f>'Số liệu copepod'!$F$47:$M$47</c:f>
              <c:numCache>
                <c:formatCode>0</c:formatCode>
                <c:ptCount val="8"/>
                <c:pt idx="0" formatCode="General">
                  <c:v>100</c:v>
                </c:pt>
                <c:pt idx="1">
                  <c:v>25.55555555555555</c:v>
                </c:pt>
                <c:pt idx="2">
                  <c:v>24.444444444444439</c:v>
                </c:pt>
                <c:pt idx="3">
                  <c:v>37.777777777777779</c:v>
                </c:pt>
                <c:pt idx="4">
                  <c:v>93.333333333332646</c:v>
                </c:pt>
                <c:pt idx="5">
                  <c:v>113.3333333333333</c:v>
                </c:pt>
                <c:pt idx="6">
                  <c:v>134.44444444444451</c:v>
                </c:pt>
                <c:pt idx="7">
                  <c:v>123.3333333333333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5BF-46FD-9E1E-9106CC6E1DC1}"/>
            </c:ext>
          </c:extLst>
        </c:ser>
        <c:ser>
          <c:idx val="1"/>
          <c:order val="1"/>
          <c:tx>
            <c:strRef>
              <c:f>'Số liệu copepod'!$E$48</c:f>
              <c:strCache>
                <c:ptCount val="1"/>
                <c:pt idx="0">
                  <c:v>NT2</c:v>
                </c:pt>
              </c:strCache>
            </c:strRef>
          </c:tx>
          <c:spPr>
            <a:pattFill prst="pct25">
              <a:fgClr>
                <a:schemeClr val="accent1"/>
              </a:fgClr>
              <a:bgClr>
                <a:schemeClr val="bg1"/>
              </a:bgClr>
            </a:pattFill>
          </c:spPr>
          <c:invertIfNegative val="0"/>
          <c:errBars>
            <c:errBarType val="both"/>
            <c:errValType val="cust"/>
            <c:noEndCap val="0"/>
            <c:plus>
              <c:numRef>
                <c:f>'Số liệu copepod'!$F$54:$M$54</c:f>
                <c:numCache>
                  <c:formatCode>General</c:formatCode>
                  <c:ptCount val="8"/>
                  <c:pt idx="0">
                    <c:v>0</c:v>
                  </c:pt>
                  <c:pt idx="1">
                    <c:v>1.6666666666666661</c:v>
                  </c:pt>
                  <c:pt idx="2">
                    <c:v>5.0000000000000453</c:v>
                  </c:pt>
                  <c:pt idx="3">
                    <c:v>11.666666666666661</c:v>
                  </c:pt>
                  <c:pt idx="4">
                    <c:v>1.6666666666666721</c:v>
                  </c:pt>
                  <c:pt idx="5">
                    <c:v>8.3333333333333428</c:v>
                  </c:pt>
                  <c:pt idx="6">
                    <c:v>51.666666666665989</c:v>
                  </c:pt>
                  <c:pt idx="7">
                    <c:v>29.999999999999989</c:v>
                  </c:pt>
                </c:numCache>
              </c:numRef>
            </c:plus>
            <c:minus>
              <c:numRef>
                <c:f>'Số liệu copepod'!$F$54:$M$54</c:f>
                <c:numCache>
                  <c:formatCode>General</c:formatCode>
                  <c:ptCount val="8"/>
                  <c:pt idx="0">
                    <c:v>0</c:v>
                  </c:pt>
                  <c:pt idx="1">
                    <c:v>1.6666666666666661</c:v>
                  </c:pt>
                  <c:pt idx="2">
                    <c:v>5.0000000000000453</c:v>
                  </c:pt>
                  <c:pt idx="3">
                    <c:v>11.666666666666661</c:v>
                  </c:pt>
                  <c:pt idx="4">
                    <c:v>1.6666666666666721</c:v>
                  </c:pt>
                  <c:pt idx="5">
                    <c:v>8.3333333333333428</c:v>
                  </c:pt>
                  <c:pt idx="6">
                    <c:v>51.666666666665989</c:v>
                  </c:pt>
                  <c:pt idx="7">
                    <c:v>29.999999999999989</c:v>
                  </c:pt>
                </c:numCache>
              </c:numRef>
            </c:minus>
          </c:errBars>
          <c:cat>
            <c:strRef>
              <c:f>'Số liệu copepod'!$F$46:$M$46</c:f>
              <c:strCache>
                <c:ptCount val="8"/>
                <c:pt idx="0">
                  <c:v>Lần 1</c:v>
                </c:pt>
                <c:pt idx="1">
                  <c:v>Lần 2</c:v>
                </c:pt>
                <c:pt idx="2">
                  <c:v>Lần 3</c:v>
                </c:pt>
                <c:pt idx="3">
                  <c:v>Lần 4</c:v>
                </c:pt>
                <c:pt idx="4">
                  <c:v>Lần 5</c:v>
                </c:pt>
                <c:pt idx="5">
                  <c:v>Lần 6</c:v>
                </c:pt>
                <c:pt idx="6">
                  <c:v>Lần 7</c:v>
                </c:pt>
                <c:pt idx="7">
                  <c:v>Lần 8</c:v>
                </c:pt>
              </c:strCache>
            </c:strRef>
          </c:cat>
          <c:val>
            <c:numRef>
              <c:f>'Số liệu copepod'!$F$48:$M$48</c:f>
              <c:numCache>
                <c:formatCode>0</c:formatCode>
                <c:ptCount val="8"/>
                <c:pt idx="0" formatCode="General">
                  <c:v>100</c:v>
                </c:pt>
                <c:pt idx="1">
                  <c:v>28.333333333333279</c:v>
                </c:pt>
                <c:pt idx="2">
                  <c:v>38.333333333333343</c:v>
                </c:pt>
                <c:pt idx="3">
                  <c:v>155</c:v>
                </c:pt>
                <c:pt idx="4">
                  <c:v>201.6666666666666</c:v>
                </c:pt>
                <c:pt idx="5">
                  <c:v>258.33333333333331</c:v>
                </c:pt>
                <c:pt idx="6">
                  <c:v>315</c:v>
                </c:pt>
                <c:pt idx="7">
                  <c:v>283.33333333333331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5BF-46FD-9E1E-9106CC6E1DC1}"/>
            </c:ext>
          </c:extLst>
        </c:ser>
        <c:ser>
          <c:idx val="2"/>
          <c:order val="2"/>
          <c:tx>
            <c:strRef>
              <c:f>'Số liệu copepod'!$E$49</c:f>
              <c:strCache>
                <c:ptCount val="1"/>
                <c:pt idx="0">
                  <c:v>NT3</c:v>
                </c:pt>
              </c:strCache>
            </c:strRef>
          </c:tx>
          <c:spPr>
            <a:pattFill prst="smGrid">
              <a:fgClr>
                <a:schemeClr val="accent1"/>
              </a:fgClr>
              <a:bgClr>
                <a:schemeClr val="bg1"/>
              </a:bgClr>
            </a:pattFill>
          </c:spPr>
          <c:invertIfNegative val="0"/>
          <c:errBars>
            <c:errBarType val="both"/>
            <c:errValType val="cust"/>
            <c:noEndCap val="0"/>
            <c:plus>
              <c:numRef>
                <c:f>'Số liệu copepod'!$F$55:$M$55</c:f>
                <c:numCache>
                  <c:formatCode>General</c:formatCode>
                  <c:ptCount val="8"/>
                  <c:pt idx="0">
                    <c:v>0</c:v>
                  </c:pt>
                  <c:pt idx="1">
                    <c:v>6.9388866648871259</c:v>
                  </c:pt>
                  <c:pt idx="2">
                    <c:v>5.0917507721731941</c:v>
                  </c:pt>
                  <c:pt idx="3">
                    <c:v>16.666666666666689</c:v>
                  </c:pt>
                  <c:pt idx="4">
                    <c:v>36.717136981907402</c:v>
                  </c:pt>
                  <c:pt idx="5">
                    <c:v>11.70628194761415</c:v>
                  </c:pt>
                  <c:pt idx="6">
                    <c:v>34.047896546765799</c:v>
                  </c:pt>
                  <c:pt idx="7">
                    <c:v>6.9388866648871126</c:v>
                  </c:pt>
                </c:numCache>
              </c:numRef>
            </c:plus>
            <c:minus>
              <c:numRef>
                <c:f>'Số liệu copepod'!$F$55:$M$55</c:f>
                <c:numCache>
                  <c:formatCode>General</c:formatCode>
                  <c:ptCount val="8"/>
                  <c:pt idx="0">
                    <c:v>0</c:v>
                  </c:pt>
                  <c:pt idx="1">
                    <c:v>6.9388866648871259</c:v>
                  </c:pt>
                  <c:pt idx="2">
                    <c:v>5.0917507721731941</c:v>
                  </c:pt>
                  <c:pt idx="3">
                    <c:v>16.666666666666689</c:v>
                  </c:pt>
                  <c:pt idx="4">
                    <c:v>36.717136981907402</c:v>
                  </c:pt>
                  <c:pt idx="5">
                    <c:v>11.70628194761415</c:v>
                  </c:pt>
                  <c:pt idx="6">
                    <c:v>34.047896546765799</c:v>
                  </c:pt>
                  <c:pt idx="7">
                    <c:v>6.9388866648871126</c:v>
                  </c:pt>
                </c:numCache>
              </c:numRef>
            </c:minus>
          </c:errBars>
          <c:cat>
            <c:strRef>
              <c:f>'Số liệu copepod'!$F$46:$M$46</c:f>
              <c:strCache>
                <c:ptCount val="8"/>
                <c:pt idx="0">
                  <c:v>Lần 1</c:v>
                </c:pt>
                <c:pt idx="1">
                  <c:v>Lần 2</c:v>
                </c:pt>
                <c:pt idx="2">
                  <c:v>Lần 3</c:v>
                </c:pt>
                <c:pt idx="3">
                  <c:v>Lần 4</c:v>
                </c:pt>
                <c:pt idx="4">
                  <c:v>Lần 5</c:v>
                </c:pt>
                <c:pt idx="5">
                  <c:v>Lần 6</c:v>
                </c:pt>
                <c:pt idx="6">
                  <c:v>Lần 7</c:v>
                </c:pt>
                <c:pt idx="7">
                  <c:v>Lần 8</c:v>
                </c:pt>
              </c:strCache>
            </c:strRef>
          </c:cat>
          <c:val>
            <c:numRef>
              <c:f>'Số liệu copepod'!$F$49:$M$49</c:f>
              <c:numCache>
                <c:formatCode>0</c:formatCode>
                <c:ptCount val="8"/>
                <c:pt idx="0" formatCode="General">
                  <c:v>100</c:v>
                </c:pt>
                <c:pt idx="1">
                  <c:v>21.111111111111111</c:v>
                </c:pt>
                <c:pt idx="2">
                  <c:v>32.222222222222221</c:v>
                </c:pt>
                <c:pt idx="3">
                  <c:v>50</c:v>
                </c:pt>
                <c:pt idx="4">
                  <c:v>91.1111111111111</c:v>
                </c:pt>
                <c:pt idx="5">
                  <c:v>111.1111111111111</c:v>
                </c:pt>
                <c:pt idx="6">
                  <c:v>142.2222222222222</c:v>
                </c:pt>
                <c:pt idx="7">
                  <c:v>152.2222222222222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5BF-46FD-9E1E-9106CC6E1DC1}"/>
            </c:ext>
          </c:extLst>
        </c:ser>
        <c:ser>
          <c:idx val="3"/>
          <c:order val="3"/>
          <c:tx>
            <c:strRef>
              <c:f>'Số liệu copepod'!$E$50</c:f>
              <c:strCache>
                <c:ptCount val="1"/>
                <c:pt idx="0">
                  <c:v>ĐC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'Số liệu copepod'!$F$56:$M$56</c:f>
                <c:numCache>
                  <c:formatCode>General</c:formatCode>
                  <c:ptCount val="8"/>
                  <c:pt idx="0">
                    <c:v>0</c:v>
                  </c:pt>
                  <c:pt idx="1">
                    <c:v>0</c:v>
                  </c:pt>
                  <c:pt idx="2">
                    <c:v>0</c:v>
                  </c:pt>
                  <c:pt idx="3">
                    <c:v>0</c:v>
                  </c:pt>
                  <c:pt idx="4">
                    <c:v>0</c:v>
                  </c:pt>
                  <c:pt idx="5">
                    <c:v>2</c:v>
                  </c:pt>
                  <c:pt idx="6">
                    <c:v>0</c:v>
                  </c:pt>
                  <c:pt idx="7">
                    <c:v>0</c:v>
                  </c:pt>
                </c:numCache>
              </c:numRef>
            </c:plus>
            <c:minus>
              <c:numRef>
                <c:f>'Số liệu copepod'!$F$56:$M$56</c:f>
                <c:numCache>
                  <c:formatCode>General</c:formatCode>
                  <c:ptCount val="8"/>
                  <c:pt idx="0">
                    <c:v>0</c:v>
                  </c:pt>
                  <c:pt idx="1">
                    <c:v>0</c:v>
                  </c:pt>
                  <c:pt idx="2">
                    <c:v>0</c:v>
                  </c:pt>
                  <c:pt idx="3">
                    <c:v>0</c:v>
                  </c:pt>
                  <c:pt idx="4">
                    <c:v>0</c:v>
                  </c:pt>
                  <c:pt idx="5">
                    <c:v>2</c:v>
                  </c:pt>
                  <c:pt idx="6">
                    <c:v>0</c:v>
                  </c:pt>
                  <c:pt idx="7">
                    <c:v>0</c:v>
                  </c:pt>
                </c:numCache>
              </c:numRef>
            </c:minus>
          </c:errBars>
          <c:cat>
            <c:strRef>
              <c:f>'Số liệu copepod'!$F$46:$M$46</c:f>
              <c:strCache>
                <c:ptCount val="8"/>
                <c:pt idx="0">
                  <c:v>Lần 1</c:v>
                </c:pt>
                <c:pt idx="1">
                  <c:v>Lần 2</c:v>
                </c:pt>
                <c:pt idx="2">
                  <c:v>Lần 3</c:v>
                </c:pt>
                <c:pt idx="3">
                  <c:v>Lần 4</c:v>
                </c:pt>
                <c:pt idx="4">
                  <c:v>Lần 5</c:v>
                </c:pt>
                <c:pt idx="5">
                  <c:v>Lần 6</c:v>
                </c:pt>
                <c:pt idx="6">
                  <c:v>Lần 7</c:v>
                </c:pt>
                <c:pt idx="7">
                  <c:v>Lần 8</c:v>
                </c:pt>
              </c:strCache>
            </c:strRef>
          </c:cat>
          <c:val>
            <c:numRef>
              <c:f>'Số liệu copepod'!$F$50:$M$50</c:f>
              <c:numCache>
                <c:formatCode>0</c:formatCode>
                <c:ptCount val="8"/>
                <c:pt idx="0" formatCode="General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2.3333333333333002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5BF-46FD-9E1E-9106CC6E1D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285247552"/>
        <c:axId val="1285248640"/>
      </c:barChart>
      <c:catAx>
        <c:axId val="12852475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Lần Thu Mẫu</a:t>
                </a:r>
              </a:p>
            </c:rich>
          </c:tx>
          <c:overlay val="0"/>
        </c:title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285248640"/>
        <c:crosses val="autoZero"/>
        <c:auto val="1"/>
        <c:lblAlgn val="ctr"/>
        <c:lblOffset val="100"/>
        <c:noMultiLvlLbl val="0"/>
      </c:catAx>
      <c:valAx>
        <c:axId val="128524864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Mật độ (cá thể/L)</a:t>
                </a:r>
              </a:p>
            </c:rich>
          </c:tx>
          <c:layout>
            <c:manualLayout>
              <c:xMode val="edge"/>
              <c:yMode val="edge"/>
              <c:x val="4.5410189110976504E-3"/>
              <c:y val="0.3325438150876299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2852475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"/>
          <c:y val="0"/>
          <c:w val="0.94963361722641804"/>
          <c:h val="0.11222800778934899"/>
        </c:manualLayout>
      </c:layout>
      <c:overlay val="0"/>
      <c:txPr>
        <a:bodyPr/>
        <a:lstStyle/>
        <a:p>
          <a:pPr>
            <a:defRPr sz="1100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100"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B76647-65C4-0648-AD29-B1E54E1BB071}" type="doc">
      <dgm:prSet loTypeId="urn:microsoft.com/office/officeart/2005/8/layout/orgChar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DA2E0D8-6253-F04C-BDC5-C41279DDF74B}">
      <dgm:prSet phldrT="[Text]" custT="1"/>
      <dgm:spPr/>
      <dgm:t>
        <a:bodyPr/>
        <a:lstStyle/>
        <a:p>
          <a:r>
            <a:rPr lang="en-US" sz="2400" dirty="0" err="1">
              <a:latin typeface="Times New Roman" charset="0"/>
              <a:ea typeface="Times New Roman" charset="0"/>
              <a:cs typeface="Times New Roman" charset="0"/>
            </a:rPr>
            <a:t>Phần</a:t>
          </a:r>
          <a:r>
            <a:rPr lang="en-US" sz="2400" dirty="0">
              <a:latin typeface="Times New Roman" charset="0"/>
              <a:ea typeface="Times New Roman" charset="0"/>
              <a:cs typeface="Times New Roman" charset="0"/>
            </a:rPr>
            <a:t> C: </a:t>
          </a:r>
        </a:p>
        <a:p>
          <a:r>
            <a:rPr lang="en-US" sz="2400" dirty="0" err="1">
              <a:latin typeface="Times New Roman" charset="0"/>
              <a:ea typeface="Times New Roman" charset="0"/>
              <a:cs typeface="Times New Roman" charset="0"/>
            </a:rPr>
            <a:t>Tôm</a:t>
          </a:r>
          <a:r>
            <a:rPr lang="en-US" sz="2400" dirty="0">
              <a:latin typeface="Times New Roman" charset="0"/>
              <a:ea typeface="Times New Roman" charset="0"/>
              <a:cs typeface="Times New Roman" charset="0"/>
            </a:rPr>
            <a:t> - </a:t>
          </a:r>
          <a:r>
            <a:rPr lang="en-US" sz="2400" dirty="0" err="1">
              <a:latin typeface="Times New Roman" charset="0"/>
              <a:ea typeface="Times New Roman" charset="0"/>
              <a:cs typeface="Times New Roman" charset="0"/>
            </a:rPr>
            <a:t>Tảo</a:t>
          </a:r>
          <a:endParaRPr lang="en-US" sz="2400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56C5F3D3-5144-1A45-B692-EBE2C66851D6}" type="parTrans" cxnId="{49A146CD-A025-4541-ACB2-592EBD234F90}">
      <dgm:prSet/>
      <dgm:spPr/>
      <dgm:t>
        <a:bodyPr/>
        <a:lstStyle/>
        <a:p>
          <a:endParaRPr lang="en-US" sz="1000">
            <a:latin typeface="Times New Roman" charset="0"/>
            <a:ea typeface="Times New Roman" charset="0"/>
            <a:cs typeface="Times New Roman" charset="0"/>
          </a:endParaRPr>
        </a:p>
      </dgm:t>
    </dgm:pt>
    <dgm:pt modelId="{EAA27B30-1DB8-524A-BD35-57830DE4B7EA}" type="sibTrans" cxnId="{49A146CD-A025-4541-ACB2-592EBD234F90}">
      <dgm:prSet/>
      <dgm:spPr/>
      <dgm:t>
        <a:bodyPr/>
        <a:lstStyle/>
        <a:p>
          <a:endParaRPr lang="en-US" sz="1000">
            <a:latin typeface="Times New Roman" charset="0"/>
            <a:ea typeface="Times New Roman" charset="0"/>
            <a:cs typeface="Times New Roman" charset="0"/>
          </a:endParaRPr>
        </a:p>
      </dgm:t>
    </dgm:pt>
    <dgm:pt modelId="{73C08F6F-4A66-CD47-97B7-960DA6D56893}">
      <dgm:prSet custT="1"/>
      <dgm:spPr/>
      <dgm:t>
        <a:bodyPr/>
        <a:lstStyle/>
        <a:p>
          <a:r>
            <a:rPr lang="en-US" sz="2400" dirty="0" err="1">
              <a:latin typeface="Times New Roman" charset="0"/>
              <a:ea typeface="Times New Roman" charset="0"/>
              <a:cs typeface="Times New Roman" charset="0"/>
            </a:rPr>
            <a:t>Mở</a:t>
          </a:r>
          <a:r>
            <a:rPr lang="en-US" sz="2400" dirty="0">
              <a:latin typeface="Times New Roman" charset="0"/>
              <a:ea typeface="Times New Roman" charset="0"/>
              <a:cs typeface="Times New Roman" charset="0"/>
            </a:rPr>
            <a:t> </a:t>
          </a:r>
          <a:r>
            <a:rPr lang="en-US" sz="2400" dirty="0" err="1">
              <a:latin typeface="Times New Roman" charset="0"/>
              <a:ea typeface="Times New Roman" charset="0"/>
              <a:cs typeface="Times New Roman" charset="0"/>
            </a:rPr>
            <a:t>đầu</a:t>
          </a:r>
          <a:endParaRPr lang="en-US" sz="2400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3A039431-7F08-8443-BB34-3B9F6CE10A46}" type="parTrans" cxnId="{32C9B59B-204D-B74E-94AB-8A4E25344D30}">
      <dgm:prSet/>
      <dgm:spPr/>
      <dgm:t>
        <a:bodyPr/>
        <a:lstStyle/>
        <a:p>
          <a:endParaRPr lang="en-US" sz="1000">
            <a:latin typeface="Times New Roman" charset="0"/>
            <a:ea typeface="Times New Roman" charset="0"/>
            <a:cs typeface="Times New Roman" charset="0"/>
          </a:endParaRPr>
        </a:p>
      </dgm:t>
    </dgm:pt>
    <dgm:pt modelId="{8840835E-AD33-3E48-A9B5-C8FDB90F55EC}" type="sibTrans" cxnId="{32C9B59B-204D-B74E-94AB-8A4E25344D30}">
      <dgm:prSet/>
      <dgm:spPr/>
      <dgm:t>
        <a:bodyPr/>
        <a:lstStyle/>
        <a:p>
          <a:endParaRPr lang="en-US" sz="1000">
            <a:latin typeface="Times New Roman" charset="0"/>
            <a:ea typeface="Times New Roman" charset="0"/>
            <a:cs typeface="Times New Roman" charset="0"/>
          </a:endParaRPr>
        </a:p>
      </dgm:t>
    </dgm:pt>
    <dgm:pt modelId="{B1904D00-AD6B-C249-A132-A93655AB9DB5}">
      <dgm:prSet custT="1"/>
      <dgm:spPr/>
      <dgm:t>
        <a:bodyPr/>
        <a:lstStyle/>
        <a:p>
          <a:r>
            <a:rPr lang="en-US" sz="2400" dirty="0" err="1">
              <a:latin typeface="Times New Roman" charset="0"/>
              <a:ea typeface="Times New Roman" charset="0"/>
              <a:cs typeface="Times New Roman" charset="0"/>
            </a:rPr>
            <a:t>Kết</a:t>
          </a:r>
          <a:r>
            <a:rPr lang="en-US" sz="2400" dirty="0">
              <a:latin typeface="Times New Roman" charset="0"/>
              <a:ea typeface="Times New Roman" charset="0"/>
              <a:cs typeface="Times New Roman" charset="0"/>
            </a:rPr>
            <a:t> </a:t>
          </a:r>
          <a:r>
            <a:rPr lang="en-US" sz="2400" dirty="0" err="1">
              <a:latin typeface="Times New Roman" charset="0"/>
              <a:ea typeface="Times New Roman" charset="0"/>
              <a:cs typeface="Times New Roman" charset="0"/>
            </a:rPr>
            <a:t>luận</a:t>
          </a:r>
          <a:r>
            <a:rPr lang="en-US" sz="2400" dirty="0">
              <a:latin typeface="Times New Roman" charset="0"/>
              <a:ea typeface="Times New Roman" charset="0"/>
              <a:cs typeface="Times New Roman" charset="0"/>
            </a:rPr>
            <a:t> </a:t>
          </a:r>
          <a:r>
            <a:rPr lang="en-US" sz="2400" dirty="0" err="1">
              <a:latin typeface="Times New Roman" charset="0"/>
              <a:ea typeface="Times New Roman" charset="0"/>
              <a:cs typeface="Times New Roman" charset="0"/>
            </a:rPr>
            <a:t>và</a:t>
          </a:r>
          <a:r>
            <a:rPr lang="en-US" sz="2400" dirty="0">
              <a:latin typeface="Times New Roman" charset="0"/>
              <a:ea typeface="Times New Roman" charset="0"/>
              <a:cs typeface="Times New Roman" charset="0"/>
            </a:rPr>
            <a:t> </a:t>
          </a:r>
          <a:r>
            <a:rPr lang="en-US" sz="2400" dirty="0" err="1">
              <a:latin typeface="Times New Roman" charset="0"/>
              <a:ea typeface="Times New Roman" charset="0"/>
              <a:cs typeface="Times New Roman" charset="0"/>
            </a:rPr>
            <a:t>Đề</a:t>
          </a:r>
          <a:r>
            <a:rPr lang="en-US" sz="2400" dirty="0">
              <a:latin typeface="Times New Roman" charset="0"/>
              <a:ea typeface="Times New Roman" charset="0"/>
              <a:cs typeface="Times New Roman" charset="0"/>
            </a:rPr>
            <a:t> </a:t>
          </a:r>
          <a:r>
            <a:rPr lang="en-US" sz="2400" dirty="0" err="1">
              <a:latin typeface="Times New Roman" charset="0"/>
              <a:ea typeface="Times New Roman" charset="0"/>
              <a:cs typeface="Times New Roman" charset="0"/>
            </a:rPr>
            <a:t>xuất</a:t>
          </a:r>
          <a:r>
            <a:rPr lang="en-US" sz="2400" dirty="0">
              <a:latin typeface="Times New Roman" charset="0"/>
              <a:ea typeface="Times New Roman" charset="0"/>
              <a:cs typeface="Times New Roman" charset="0"/>
            </a:rPr>
            <a:t> </a:t>
          </a:r>
        </a:p>
      </dgm:t>
    </dgm:pt>
    <dgm:pt modelId="{472A0010-AA6C-7042-964B-23FF6C916B8B}" type="parTrans" cxnId="{BB9E40F1-A5FC-4E4B-A732-7140E25A5322}">
      <dgm:prSet/>
      <dgm:spPr>
        <a:ln>
          <a:noFill/>
        </a:ln>
      </dgm:spPr>
      <dgm:t>
        <a:bodyPr/>
        <a:lstStyle/>
        <a:p>
          <a:endParaRPr lang="en-US" sz="1000">
            <a:latin typeface="Times New Roman" charset="0"/>
            <a:ea typeface="Times New Roman" charset="0"/>
            <a:cs typeface="Times New Roman" charset="0"/>
          </a:endParaRPr>
        </a:p>
      </dgm:t>
    </dgm:pt>
    <dgm:pt modelId="{827D3E9D-F06E-954C-AD93-BDF0FA23390C}" type="sibTrans" cxnId="{BB9E40F1-A5FC-4E4B-A732-7140E25A5322}">
      <dgm:prSet/>
      <dgm:spPr/>
      <dgm:t>
        <a:bodyPr/>
        <a:lstStyle/>
        <a:p>
          <a:endParaRPr lang="en-US" sz="1000">
            <a:latin typeface="Times New Roman" charset="0"/>
            <a:ea typeface="Times New Roman" charset="0"/>
            <a:cs typeface="Times New Roman" charset="0"/>
          </a:endParaRPr>
        </a:p>
      </dgm:t>
    </dgm:pt>
    <dgm:pt modelId="{0870E92B-FF0C-0E4C-97CC-99A84171ED23}">
      <dgm:prSet custT="1"/>
      <dgm:spPr/>
      <dgm:t>
        <a:bodyPr/>
        <a:lstStyle/>
        <a:p>
          <a:r>
            <a:rPr lang="en-US" sz="2400" dirty="0" err="1">
              <a:latin typeface="Times New Roman" charset="0"/>
              <a:ea typeface="Times New Roman" charset="0"/>
              <a:cs typeface="Times New Roman" charset="0"/>
            </a:rPr>
            <a:t>Phần</a:t>
          </a:r>
          <a:r>
            <a:rPr lang="en-US" sz="2400" dirty="0">
              <a:latin typeface="Times New Roman" charset="0"/>
              <a:ea typeface="Times New Roman" charset="0"/>
              <a:cs typeface="Times New Roman" charset="0"/>
            </a:rPr>
            <a:t> D: </a:t>
          </a:r>
          <a:r>
            <a:rPr lang="en-US" sz="2400" dirty="0" err="1">
              <a:latin typeface="Times New Roman" charset="0"/>
              <a:ea typeface="Times New Roman" charset="0"/>
              <a:cs typeface="Times New Roman" charset="0"/>
            </a:rPr>
            <a:t>Copepoda</a:t>
          </a:r>
          <a:endParaRPr lang="en-US" sz="2400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CCF8DB45-296E-BF45-AD4B-7BB97EFBA3E0}" type="parTrans" cxnId="{AC3A59BF-2067-5F47-ACE6-3774ED8390F2}">
      <dgm:prSet/>
      <dgm:spPr/>
      <dgm:t>
        <a:bodyPr/>
        <a:lstStyle/>
        <a:p>
          <a:endParaRPr lang="en-US" sz="1000">
            <a:latin typeface="Times New Roman" charset="0"/>
            <a:ea typeface="Times New Roman" charset="0"/>
            <a:cs typeface="Times New Roman" charset="0"/>
          </a:endParaRPr>
        </a:p>
      </dgm:t>
    </dgm:pt>
    <dgm:pt modelId="{AB00931C-5E5D-4A41-A9D6-CAE2FA6C6FBA}" type="sibTrans" cxnId="{AC3A59BF-2067-5F47-ACE6-3774ED8390F2}">
      <dgm:prSet/>
      <dgm:spPr/>
      <dgm:t>
        <a:bodyPr/>
        <a:lstStyle/>
        <a:p>
          <a:endParaRPr lang="en-US" sz="1000">
            <a:latin typeface="Times New Roman" charset="0"/>
            <a:ea typeface="Times New Roman" charset="0"/>
            <a:cs typeface="Times New Roman" charset="0"/>
          </a:endParaRPr>
        </a:p>
      </dgm:t>
    </dgm:pt>
    <dgm:pt modelId="{D7CC921B-4015-0D4B-A790-4013EE54F5B4}">
      <dgm:prSet custT="1"/>
      <dgm:spPr/>
      <dgm:t>
        <a:bodyPr/>
        <a:lstStyle/>
        <a:p>
          <a:r>
            <a:rPr lang="en-US" sz="2400" dirty="0" err="1">
              <a:latin typeface="Times New Roman" charset="0"/>
              <a:ea typeface="Times New Roman" charset="0"/>
              <a:cs typeface="Times New Roman" charset="0"/>
            </a:rPr>
            <a:t>Phần</a:t>
          </a:r>
          <a:r>
            <a:rPr lang="en-US" sz="2400" dirty="0">
              <a:latin typeface="Times New Roman" charset="0"/>
              <a:ea typeface="Times New Roman" charset="0"/>
              <a:cs typeface="Times New Roman" charset="0"/>
            </a:rPr>
            <a:t> E: </a:t>
          </a:r>
        </a:p>
        <a:p>
          <a:r>
            <a:rPr lang="en-US" sz="2400" dirty="0" err="1">
              <a:latin typeface="Times New Roman" charset="0"/>
              <a:ea typeface="Times New Roman" charset="0"/>
              <a:cs typeface="Times New Roman" charset="0"/>
            </a:rPr>
            <a:t>Bùn</a:t>
          </a:r>
          <a:r>
            <a:rPr lang="en-US" sz="2400" dirty="0">
              <a:latin typeface="Times New Roman" charset="0"/>
              <a:ea typeface="Times New Roman" charset="0"/>
              <a:cs typeface="Times New Roman" charset="0"/>
            </a:rPr>
            <a:t> </a:t>
          </a:r>
          <a:r>
            <a:rPr lang="en-US" sz="2400" dirty="0" err="1">
              <a:latin typeface="Times New Roman" charset="0"/>
              <a:ea typeface="Times New Roman" charset="0"/>
              <a:cs typeface="Times New Roman" charset="0"/>
            </a:rPr>
            <a:t>thải</a:t>
          </a:r>
          <a:endParaRPr lang="en-US" sz="2400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18BE64DF-5507-764D-9D1E-E998023D56FD}" type="parTrans" cxnId="{2D2DEFC2-E213-5742-9AAA-5EEDC0083CF3}">
      <dgm:prSet/>
      <dgm:spPr/>
      <dgm:t>
        <a:bodyPr/>
        <a:lstStyle/>
        <a:p>
          <a:endParaRPr lang="en-US" sz="1000">
            <a:latin typeface="Times New Roman" charset="0"/>
            <a:ea typeface="Times New Roman" charset="0"/>
            <a:cs typeface="Times New Roman" charset="0"/>
          </a:endParaRPr>
        </a:p>
      </dgm:t>
    </dgm:pt>
    <dgm:pt modelId="{087C27E5-B20D-CA41-97B8-8297C66F5565}" type="sibTrans" cxnId="{2D2DEFC2-E213-5742-9AAA-5EEDC0083CF3}">
      <dgm:prSet/>
      <dgm:spPr/>
      <dgm:t>
        <a:bodyPr/>
        <a:lstStyle/>
        <a:p>
          <a:endParaRPr lang="en-US" sz="1000">
            <a:latin typeface="Times New Roman" charset="0"/>
            <a:ea typeface="Times New Roman" charset="0"/>
            <a:cs typeface="Times New Roman" charset="0"/>
          </a:endParaRPr>
        </a:p>
      </dgm:t>
    </dgm:pt>
    <dgm:pt modelId="{471A2E8D-33F5-7F46-A290-1132015D57D4}">
      <dgm:prSet custT="1"/>
      <dgm:spPr/>
      <dgm:t>
        <a:bodyPr/>
        <a:lstStyle/>
        <a:p>
          <a:r>
            <a:rPr lang="en-US" sz="2400" dirty="0" err="1">
              <a:latin typeface="Times New Roman" charset="0"/>
              <a:ea typeface="Times New Roman" charset="0"/>
              <a:cs typeface="Times New Roman" charset="0"/>
            </a:rPr>
            <a:t>Phần</a:t>
          </a:r>
          <a:r>
            <a:rPr lang="en-US" sz="2400" dirty="0">
              <a:latin typeface="Times New Roman" charset="0"/>
              <a:ea typeface="Times New Roman" charset="0"/>
              <a:cs typeface="Times New Roman" charset="0"/>
            </a:rPr>
            <a:t> B:</a:t>
          </a:r>
        </a:p>
        <a:p>
          <a:r>
            <a:rPr lang="en-US" sz="2400" dirty="0" err="1">
              <a:latin typeface="Times New Roman" charset="0"/>
              <a:ea typeface="Times New Roman" charset="0"/>
              <a:cs typeface="Times New Roman" charset="0"/>
            </a:rPr>
            <a:t>Tôm</a:t>
          </a:r>
          <a:r>
            <a:rPr lang="en-US" sz="2400" dirty="0">
              <a:latin typeface="Times New Roman" charset="0"/>
              <a:ea typeface="Times New Roman" charset="0"/>
              <a:cs typeface="Times New Roman" charset="0"/>
            </a:rPr>
            <a:t> - </a:t>
          </a:r>
          <a:r>
            <a:rPr lang="en-US" sz="2400" dirty="0" err="1">
              <a:latin typeface="Times New Roman" charset="0"/>
              <a:ea typeface="Times New Roman" charset="0"/>
              <a:cs typeface="Times New Roman" charset="0"/>
            </a:rPr>
            <a:t>Rô</a:t>
          </a:r>
          <a:r>
            <a:rPr lang="en-US" sz="2400" dirty="0">
              <a:latin typeface="Times New Roman" charset="0"/>
              <a:ea typeface="Times New Roman" charset="0"/>
              <a:cs typeface="Times New Roman" charset="0"/>
            </a:rPr>
            <a:t> phi</a:t>
          </a:r>
        </a:p>
      </dgm:t>
    </dgm:pt>
    <dgm:pt modelId="{70C11529-4FFD-EC42-B7B0-7DF996D2AD12}" type="parTrans" cxnId="{3DE1373A-F7C2-064B-9152-28A67F50FFC3}">
      <dgm:prSet/>
      <dgm:spPr/>
      <dgm:t>
        <a:bodyPr/>
        <a:lstStyle/>
        <a:p>
          <a:endParaRPr lang="en-US" sz="1000"/>
        </a:p>
      </dgm:t>
    </dgm:pt>
    <dgm:pt modelId="{03123EB0-CDF9-6142-B401-A57110C7E139}" type="sibTrans" cxnId="{3DE1373A-F7C2-064B-9152-28A67F50FFC3}">
      <dgm:prSet/>
      <dgm:spPr/>
      <dgm:t>
        <a:bodyPr/>
        <a:lstStyle/>
        <a:p>
          <a:endParaRPr lang="en-US" sz="1000"/>
        </a:p>
      </dgm:t>
    </dgm:pt>
    <dgm:pt modelId="{0681742B-D3AF-6C49-9734-0CF1F9048F84}">
      <dgm:prSet custT="1"/>
      <dgm:spPr/>
      <dgm:t>
        <a:bodyPr/>
        <a:lstStyle/>
        <a:p>
          <a:r>
            <a:rPr lang="en-US" sz="2400" dirty="0" err="1">
              <a:latin typeface="Times New Roman" charset="0"/>
              <a:ea typeface="Times New Roman" charset="0"/>
              <a:cs typeface="Times New Roman" charset="0"/>
            </a:rPr>
            <a:t>Phần</a:t>
          </a:r>
          <a:r>
            <a:rPr lang="en-US" sz="2400" dirty="0">
              <a:latin typeface="Times New Roman" charset="0"/>
              <a:ea typeface="Times New Roman" charset="0"/>
              <a:cs typeface="Times New Roman" charset="0"/>
            </a:rPr>
            <a:t> A: </a:t>
          </a:r>
        </a:p>
        <a:p>
          <a:r>
            <a:rPr lang="en-US" sz="2400" dirty="0" err="1">
              <a:latin typeface="Times New Roman" charset="0"/>
              <a:ea typeface="Times New Roman" charset="0"/>
              <a:cs typeface="Times New Roman" charset="0"/>
            </a:rPr>
            <a:t>Tôm</a:t>
          </a:r>
          <a:r>
            <a:rPr lang="en-US" sz="2400" dirty="0">
              <a:latin typeface="Times New Roman" charset="0"/>
              <a:ea typeface="Times New Roman" charset="0"/>
              <a:cs typeface="Times New Roman" charset="0"/>
            </a:rPr>
            <a:t> - Vi </a:t>
          </a:r>
          <a:r>
            <a:rPr lang="en-US" sz="2400" dirty="0" err="1">
              <a:latin typeface="Times New Roman" charset="0"/>
              <a:ea typeface="Times New Roman" charset="0"/>
              <a:cs typeface="Times New Roman" charset="0"/>
            </a:rPr>
            <a:t>khuẩn</a:t>
          </a:r>
          <a:endParaRPr lang="en-US" sz="2400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08E34FC6-6D12-0940-9089-1284C185814E}" type="parTrans" cxnId="{CBF83633-8A8D-564E-8762-141851D5587A}">
      <dgm:prSet/>
      <dgm:spPr/>
      <dgm:t>
        <a:bodyPr/>
        <a:lstStyle/>
        <a:p>
          <a:endParaRPr lang="en-US" sz="1000"/>
        </a:p>
      </dgm:t>
    </dgm:pt>
    <dgm:pt modelId="{AA55088B-37B7-214B-A0ED-8D95FD68D2ED}" type="sibTrans" cxnId="{CBF83633-8A8D-564E-8762-141851D5587A}">
      <dgm:prSet/>
      <dgm:spPr/>
      <dgm:t>
        <a:bodyPr/>
        <a:lstStyle/>
        <a:p>
          <a:endParaRPr lang="en-US" sz="1000"/>
        </a:p>
      </dgm:t>
    </dgm:pt>
    <dgm:pt modelId="{5EF5FAB4-3399-C749-A308-81667B08D6AC}" type="pres">
      <dgm:prSet presAssocID="{D1B76647-65C4-0648-AD29-B1E54E1BB0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072F6ED-16C4-DE4C-8185-4ADC6EA0A5F5}" type="pres">
      <dgm:prSet presAssocID="{73C08F6F-4A66-CD47-97B7-960DA6D56893}" presName="hierRoot1" presStyleCnt="0">
        <dgm:presLayoutVars>
          <dgm:hierBranch val="init"/>
        </dgm:presLayoutVars>
      </dgm:prSet>
      <dgm:spPr/>
    </dgm:pt>
    <dgm:pt modelId="{CF062A8D-E014-434C-82B7-F24347102BC7}" type="pres">
      <dgm:prSet presAssocID="{73C08F6F-4A66-CD47-97B7-960DA6D56893}" presName="rootComposite1" presStyleCnt="0"/>
      <dgm:spPr/>
    </dgm:pt>
    <dgm:pt modelId="{159E7881-8272-0943-A33A-FE3C4B9EFF2D}" type="pres">
      <dgm:prSet presAssocID="{73C08F6F-4A66-CD47-97B7-960DA6D56893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FE67434-A8FD-DE46-A700-A44C4CDB85FC}" type="pres">
      <dgm:prSet presAssocID="{73C08F6F-4A66-CD47-97B7-960DA6D56893}" presName="rootConnector1" presStyleLbl="node1" presStyleIdx="0" presStyleCnt="0"/>
      <dgm:spPr/>
      <dgm:t>
        <a:bodyPr/>
        <a:lstStyle/>
        <a:p>
          <a:endParaRPr lang="en-US"/>
        </a:p>
      </dgm:t>
    </dgm:pt>
    <dgm:pt modelId="{4F0C683D-C2F6-7844-B503-363F46669B74}" type="pres">
      <dgm:prSet presAssocID="{73C08F6F-4A66-CD47-97B7-960DA6D56893}" presName="hierChild2" presStyleCnt="0"/>
      <dgm:spPr/>
    </dgm:pt>
    <dgm:pt modelId="{73D86230-CD71-7B49-AD0A-E4FC34BB22F6}" type="pres">
      <dgm:prSet presAssocID="{08E34FC6-6D12-0940-9089-1284C185814E}" presName="Name37" presStyleLbl="parChTrans1D2" presStyleIdx="0" presStyleCnt="5"/>
      <dgm:spPr/>
      <dgm:t>
        <a:bodyPr/>
        <a:lstStyle/>
        <a:p>
          <a:endParaRPr lang="en-US"/>
        </a:p>
      </dgm:t>
    </dgm:pt>
    <dgm:pt modelId="{C6A5539D-DD92-8A4F-AB7E-74C8C86B400B}" type="pres">
      <dgm:prSet presAssocID="{0681742B-D3AF-6C49-9734-0CF1F9048F84}" presName="hierRoot2" presStyleCnt="0">
        <dgm:presLayoutVars>
          <dgm:hierBranch val="init"/>
        </dgm:presLayoutVars>
      </dgm:prSet>
      <dgm:spPr/>
    </dgm:pt>
    <dgm:pt modelId="{40620B8B-177E-E14B-94CE-76BF1C2DADB3}" type="pres">
      <dgm:prSet presAssocID="{0681742B-D3AF-6C49-9734-0CF1F9048F84}" presName="rootComposite" presStyleCnt="0"/>
      <dgm:spPr/>
    </dgm:pt>
    <dgm:pt modelId="{651B3A11-5DCA-3C41-BE12-C8B8972168EB}" type="pres">
      <dgm:prSet presAssocID="{0681742B-D3AF-6C49-9734-0CF1F9048F84}" presName="rootText" presStyleLbl="node2" presStyleIdx="0" presStyleCnt="5" custScaleX="115287" custScaleY="19441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85B2CD8-87E7-F64A-B1C3-77C6B42DCA2F}" type="pres">
      <dgm:prSet presAssocID="{0681742B-D3AF-6C49-9734-0CF1F9048F84}" presName="rootConnector" presStyleLbl="node2" presStyleIdx="0" presStyleCnt="5"/>
      <dgm:spPr/>
      <dgm:t>
        <a:bodyPr/>
        <a:lstStyle/>
        <a:p>
          <a:endParaRPr lang="en-US"/>
        </a:p>
      </dgm:t>
    </dgm:pt>
    <dgm:pt modelId="{3178D87B-EB2B-764E-A530-B3942D71BE40}" type="pres">
      <dgm:prSet presAssocID="{0681742B-D3AF-6C49-9734-0CF1F9048F84}" presName="hierChild4" presStyleCnt="0"/>
      <dgm:spPr/>
    </dgm:pt>
    <dgm:pt modelId="{DE5994E6-68E6-B94D-905A-E2A016262912}" type="pres">
      <dgm:prSet presAssocID="{0681742B-D3AF-6C49-9734-0CF1F9048F84}" presName="hierChild5" presStyleCnt="0"/>
      <dgm:spPr/>
    </dgm:pt>
    <dgm:pt modelId="{7A56BA37-B21D-EF4B-9D9A-CE957B8DE29D}" type="pres">
      <dgm:prSet presAssocID="{70C11529-4FFD-EC42-B7B0-7DF996D2AD12}" presName="Name37" presStyleLbl="parChTrans1D2" presStyleIdx="1" presStyleCnt="5"/>
      <dgm:spPr/>
      <dgm:t>
        <a:bodyPr/>
        <a:lstStyle/>
        <a:p>
          <a:endParaRPr lang="en-US"/>
        </a:p>
      </dgm:t>
    </dgm:pt>
    <dgm:pt modelId="{2282D73F-E39E-6349-8571-2991E6ED398D}" type="pres">
      <dgm:prSet presAssocID="{471A2E8D-33F5-7F46-A290-1132015D57D4}" presName="hierRoot2" presStyleCnt="0">
        <dgm:presLayoutVars>
          <dgm:hierBranch val="init"/>
        </dgm:presLayoutVars>
      </dgm:prSet>
      <dgm:spPr/>
    </dgm:pt>
    <dgm:pt modelId="{E6079180-7B0F-8449-8EED-B4382EBABFEB}" type="pres">
      <dgm:prSet presAssocID="{471A2E8D-33F5-7F46-A290-1132015D57D4}" presName="rootComposite" presStyleCnt="0"/>
      <dgm:spPr/>
    </dgm:pt>
    <dgm:pt modelId="{BF120665-3DFA-A14D-B218-95AB9E29A6E4}" type="pres">
      <dgm:prSet presAssocID="{471A2E8D-33F5-7F46-A290-1132015D57D4}" presName="rootText" presStyleLbl="node2" presStyleIdx="1" presStyleCnt="5" custScaleY="18955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02B5417-1B2F-7046-91D4-FFEE7FCFBE02}" type="pres">
      <dgm:prSet presAssocID="{471A2E8D-33F5-7F46-A290-1132015D57D4}" presName="rootConnector" presStyleLbl="node2" presStyleIdx="1" presStyleCnt="5"/>
      <dgm:spPr/>
      <dgm:t>
        <a:bodyPr/>
        <a:lstStyle/>
        <a:p>
          <a:endParaRPr lang="en-US"/>
        </a:p>
      </dgm:t>
    </dgm:pt>
    <dgm:pt modelId="{BD044B3C-B81F-DF47-92CD-5AC2A376CC14}" type="pres">
      <dgm:prSet presAssocID="{471A2E8D-33F5-7F46-A290-1132015D57D4}" presName="hierChild4" presStyleCnt="0"/>
      <dgm:spPr/>
    </dgm:pt>
    <dgm:pt modelId="{7BE00307-AE01-334A-A4A8-4DC45A8A88E8}" type="pres">
      <dgm:prSet presAssocID="{471A2E8D-33F5-7F46-A290-1132015D57D4}" presName="hierChild5" presStyleCnt="0"/>
      <dgm:spPr/>
    </dgm:pt>
    <dgm:pt modelId="{0115E0D7-52B8-DD47-931E-1B9FDDB90732}" type="pres">
      <dgm:prSet presAssocID="{56C5F3D3-5144-1A45-B692-EBE2C66851D6}" presName="Name37" presStyleLbl="parChTrans1D2" presStyleIdx="2" presStyleCnt="5"/>
      <dgm:spPr/>
      <dgm:t>
        <a:bodyPr/>
        <a:lstStyle/>
        <a:p>
          <a:endParaRPr lang="en-US"/>
        </a:p>
      </dgm:t>
    </dgm:pt>
    <dgm:pt modelId="{77D5ABA5-4F6C-BC49-A53B-DCE290DF8C7F}" type="pres">
      <dgm:prSet presAssocID="{ADA2E0D8-6253-F04C-BDC5-C41279DDF74B}" presName="hierRoot2" presStyleCnt="0">
        <dgm:presLayoutVars>
          <dgm:hierBranch val="init"/>
        </dgm:presLayoutVars>
      </dgm:prSet>
      <dgm:spPr/>
    </dgm:pt>
    <dgm:pt modelId="{F4D4B838-E899-4B4D-8258-F67CD7A700CC}" type="pres">
      <dgm:prSet presAssocID="{ADA2E0D8-6253-F04C-BDC5-C41279DDF74B}" presName="rootComposite" presStyleCnt="0"/>
      <dgm:spPr/>
    </dgm:pt>
    <dgm:pt modelId="{BE57A92D-2836-EE4F-9551-B31EE4A490A5}" type="pres">
      <dgm:prSet presAssocID="{ADA2E0D8-6253-F04C-BDC5-C41279DDF74B}" presName="rootText" presStyleLbl="node2" presStyleIdx="2" presStyleCnt="5" custScaleY="20037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0FB39B7-6E19-7E43-AD89-ACC8E22A1711}" type="pres">
      <dgm:prSet presAssocID="{ADA2E0D8-6253-F04C-BDC5-C41279DDF74B}" presName="rootConnector" presStyleLbl="node2" presStyleIdx="2" presStyleCnt="5"/>
      <dgm:spPr/>
      <dgm:t>
        <a:bodyPr/>
        <a:lstStyle/>
        <a:p>
          <a:endParaRPr lang="en-US"/>
        </a:p>
      </dgm:t>
    </dgm:pt>
    <dgm:pt modelId="{70A814AA-F2E7-0048-BC57-2C2524CEB99A}" type="pres">
      <dgm:prSet presAssocID="{ADA2E0D8-6253-F04C-BDC5-C41279DDF74B}" presName="hierChild4" presStyleCnt="0"/>
      <dgm:spPr/>
    </dgm:pt>
    <dgm:pt modelId="{0A7CEE6E-39D3-EC4D-BD81-054F8E195853}" type="pres">
      <dgm:prSet presAssocID="{472A0010-AA6C-7042-964B-23FF6C916B8B}" presName="Name37" presStyleLbl="parChTrans1D3" presStyleIdx="0" presStyleCnt="1"/>
      <dgm:spPr/>
      <dgm:t>
        <a:bodyPr/>
        <a:lstStyle/>
        <a:p>
          <a:endParaRPr lang="en-US"/>
        </a:p>
      </dgm:t>
    </dgm:pt>
    <dgm:pt modelId="{CCD4C098-4AE9-A041-BA00-2BCAC4B9E387}" type="pres">
      <dgm:prSet presAssocID="{B1904D00-AD6B-C249-A132-A93655AB9DB5}" presName="hierRoot2" presStyleCnt="0">
        <dgm:presLayoutVars>
          <dgm:hierBranch val="init"/>
        </dgm:presLayoutVars>
      </dgm:prSet>
      <dgm:spPr/>
    </dgm:pt>
    <dgm:pt modelId="{0188CD4A-4A3B-BE4B-AC69-62ED8685DAD0}" type="pres">
      <dgm:prSet presAssocID="{B1904D00-AD6B-C249-A132-A93655AB9DB5}" presName="rootComposite" presStyleCnt="0"/>
      <dgm:spPr/>
    </dgm:pt>
    <dgm:pt modelId="{3F72B4C2-3396-E44E-B4E0-9DCAB6AC98EB}" type="pres">
      <dgm:prSet presAssocID="{B1904D00-AD6B-C249-A132-A93655AB9DB5}" presName="rootText" presStyleLbl="node3" presStyleIdx="0" presStyleCnt="1" custScaleX="184777" custLinFactNeighborX="-39006" custLinFactNeighborY="7185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8759EEF-76D8-F449-97CC-41E78468A737}" type="pres">
      <dgm:prSet presAssocID="{B1904D00-AD6B-C249-A132-A93655AB9DB5}" presName="rootConnector" presStyleLbl="node3" presStyleIdx="0" presStyleCnt="1"/>
      <dgm:spPr/>
      <dgm:t>
        <a:bodyPr/>
        <a:lstStyle/>
        <a:p>
          <a:endParaRPr lang="en-US"/>
        </a:p>
      </dgm:t>
    </dgm:pt>
    <dgm:pt modelId="{85E1A072-2268-3A4A-92FE-6C9AD60EA56C}" type="pres">
      <dgm:prSet presAssocID="{B1904D00-AD6B-C249-A132-A93655AB9DB5}" presName="hierChild4" presStyleCnt="0"/>
      <dgm:spPr/>
    </dgm:pt>
    <dgm:pt modelId="{68CBAE62-4E0C-A242-8F92-A95C8F2D9322}" type="pres">
      <dgm:prSet presAssocID="{B1904D00-AD6B-C249-A132-A93655AB9DB5}" presName="hierChild5" presStyleCnt="0"/>
      <dgm:spPr/>
    </dgm:pt>
    <dgm:pt modelId="{0DDF9BB9-A2E6-3845-A937-1428CDD9ED66}" type="pres">
      <dgm:prSet presAssocID="{ADA2E0D8-6253-F04C-BDC5-C41279DDF74B}" presName="hierChild5" presStyleCnt="0"/>
      <dgm:spPr/>
    </dgm:pt>
    <dgm:pt modelId="{D3DC328B-4DBD-C742-BC5D-5FADB7401ABA}" type="pres">
      <dgm:prSet presAssocID="{CCF8DB45-296E-BF45-AD4B-7BB97EFBA3E0}" presName="Name37" presStyleLbl="parChTrans1D2" presStyleIdx="3" presStyleCnt="5"/>
      <dgm:spPr/>
      <dgm:t>
        <a:bodyPr/>
        <a:lstStyle/>
        <a:p>
          <a:endParaRPr lang="en-US"/>
        </a:p>
      </dgm:t>
    </dgm:pt>
    <dgm:pt modelId="{D9B421B3-6C5B-F24B-9D50-862B947D7F9C}" type="pres">
      <dgm:prSet presAssocID="{0870E92B-FF0C-0E4C-97CC-99A84171ED23}" presName="hierRoot2" presStyleCnt="0">
        <dgm:presLayoutVars>
          <dgm:hierBranch val="init"/>
        </dgm:presLayoutVars>
      </dgm:prSet>
      <dgm:spPr/>
    </dgm:pt>
    <dgm:pt modelId="{7979635E-6E30-7B40-9ED5-CF9808FFB819}" type="pres">
      <dgm:prSet presAssocID="{0870E92B-FF0C-0E4C-97CC-99A84171ED23}" presName="rootComposite" presStyleCnt="0"/>
      <dgm:spPr/>
    </dgm:pt>
    <dgm:pt modelId="{8D712823-30A2-6048-8C3C-0711FA907F29}" type="pres">
      <dgm:prSet presAssocID="{0870E92B-FF0C-0E4C-97CC-99A84171ED23}" presName="rootText" presStyleLbl="node2" presStyleIdx="3" presStyleCnt="5" custScaleY="19160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C9FE739-BBFF-0541-B203-35C468EE4F55}" type="pres">
      <dgm:prSet presAssocID="{0870E92B-FF0C-0E4C-97CC-99A84171ED23}" presName="rootConnector" presStyleLbl="node2" presStyleIdx="3" presStyleCnt="5"/>
      <dgm:spPr/>
      <dgm:t>
        <a:bodyPr/>
        <a:lstStyle/>
        <a:p>
          <a:endParaRPr lang="en-US"/>
        </a:p>
      </dgm:t>
    </dgm:pt>
    <dgm:pt modelId="{FEFD99AD-AB8D-A14B-A077-DF5DFD22C689}" type="pres">
      <dgm:prSet presAssocID="{0870E92B-FF0C-0E4C-97CC-99A84171ED23}" presName="hierChild4" presStyleCnt="0"/>
      <dgm:spPr/>
    </dgm:pt>
    <dgm:pt modelId="{F9549553-9BCB-7A4D-8E71-236672090A7E}" type="pres">
      <dgm:prSet presAssocID="{0870E92B-FF0C-0E4C-97CC-99A84171ED23}" presName="hierChild5" presStyleCnt="0"/>
      <dgm:spPr/>
    </dgm:pt>
    <dgm:pt modelId="{7CE40682-B1BC-B844-9310-789CE4648AEB}" type="pres">
      <dgm:prSet presAssocID="{18BE64DF-5507-764D-9D1E-E998023D56FD}" presName="Name37" presStyleLbl="parChTrans1D2" presStyleIdx="4" presStyleCnt="5"/>
      <dgm:spPr/>
      <dgm:t>
        <a:bodyPr/>
        <a:lstStyle/>
        <a:p>
          <a:endParaRPr lang="en-US"/>
        </a:p>
      </dgm:t>
    </dgm:pt>
    <dgm:pt modelId="{F95957BE-E471-FD48-9A77-5C7DCEE40530}" type="pres">
      <dgm:prSet presAssocID="{D7CC921B-4015-0D4B-A790-4013EE54F5B4}" presName="hierRoot2" presStyleCnt="0">
        <dgm:presLayoutVars>
          <dgm:hierBranch val="init"/>
        </dgm:presLayoutVars>
      </dgm:prSet>
      <dgm:spPr/>
    </dgm:pt>
    <dgm:pt modelId="{0936F5CB-12CD-A04F-895F-501B01A03AAC}" type="pres">
      <dgm:prSet presAssocID="{D7CC921B-4015-0D4B-A790-4013EE54F5B4}" presName="rootComposite" presStyleCnt="0"/>
      <dgm:spPr/>
    </dgm:pt>
    <dgm:pt modelId="{976ABAEA-2651-AF42-94F5-9EA36E2DA245}" type="pres">
      <dgm:prSet presAssocID="{D7CC921B-4015-0D4B-A790-4013EE54F5B4}" presName="rootText" presStyleLbl="node2" presStyleIdx="4" presStyleCnt="5" custScaleY="19162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1F0133A-77B6-0E43-B993-549FE6091EB7}" type="pres">
      <dgm:prSet presAssocID="{D7CC921B-4015-0D4B-A790-4013EE54F5B4}" presName="rootConnector" presStyleLbl="node2" presStyleIdx="4" presStyleCnt="5"/>
      <dgm:spPr/>
      <dgm:t>
        <a:bodyPr/>
        <a:lstStyle/>
        <a:p>
          <a:endParaRPr lang="en-US"/>
        </a:p>
      </dgm:t>
    </dgm:pt>
    <dgm:pt modelId="{526569A4-4113-FC42-B51C-7E4A95CD4F59}" type="pres">
      <dgm:prSet presAssocID="{D7CC921B-4015-0D4B-A790-4013EE54F5B4}" presName="hierChild4" presStyleCnt="0"/>
      <dgm:spPr/>
    </dgm:pt>
    <dgm:pt modelId="{5101F9BE-444D-CC47-ABC3-7DE20A62BD26}" type="pres">
      <dgm:prSet presAssocID="{D7CC921B-4015-0D4B-A790-4013EE54F5B4}" presName="hierChild5" presStyleCnt="0"/>
      <dgm:spPr/>
    </dgm:pt>
    <dgm:pt modelId="{70F0FCC0-8714-0B47-9A01-3E825DD78931}" type="pres">
      <dgm:prSet presAssocID="{73C08F6F-4A66-CD47-97B7-960DA6D56893}" presName="hierChild3" presStyleCnt="0"/>
      <dgm:spPr/>
    </dgm:pt>
  </dgm:ptLst>
  <dgm:cxnLst>
    <dgm:cxn modelId="{2D2DEFC2-E213-5742-9AAA-5EEDC0083CF3}" srcId="{73C08F6F-4A66-CD47-97B7-960DA6D56893}" destId="{D7CC921B-4015-0D4B-A790-4013EE54F5B4}" srcOrd="4" destOrd="0" parTransId="{18BE64DF-5507-764D-9D1E-E998023D56FD}" sibTransId="{087C27E5-B20D-CA41-97B8-8297C66F5565}"/>
    <dgm:cxn modelId="{BB9E40F1-A5FC-4E4B-A732-7140E25A5322}" srcId="{ADA2E0D8-6253-F04C-BDC5-C41279DDF74B}" destId="{B1904D00-AD6B-C249-A132-A93655AB9DB5}" srcOrd="0" destOrd="0" parTransId="{472A0010-AA6C-7042-964B-23FF6C916B8B}" sibTransId="{827D3E9D-F06E-954C-AD93-BDF0FA23390C}"/>
    <dgm:cxn modelId="{5A0174D9-F3B9-DE47-A008-5C7B5DACA267}" type="presOf" srcId="{18BE64DF-5507-764D-9D1E-E998023D56FD}" destId="{7CE40682-B1BC-B844-9310-789CE4648AEB}" srcOrd="0" destOrd="0" presId="urn:microsoft.com/office/officeart/2005/8/layout/orgChart1"/>
    <dgm:cxn modelId="{77B58B4B-E0D1-B943-ACB2-5AF533CAA2CA}" type="presOf" srcId="{D7CC921B-4015-0D4B-A790-4013EE54F5B4}" destId="{71F0133A-77B6-0E43-B993-549FE6091EB7}" srcOrd="1" destOrd="0" presId="urn:microsoft.com/office/officeart/2005/8/layout/orgChart1"/>
    <dgm:cxn modelId="{7AC0C1D3-E911-7144-A8E6-1C69C1A9F952}" type="presOf" srcId="{ADA2E0D8-6253-F04C-BDC5-C41279DDF74B}" destId="{E0FB39B7-6E19-7E43-AD89-ACC8E22A1711}" srcOrd="1" destOrd="0" presId="urn:microsoft.com/office/officeart/2005/8/layout/orgChart1"/>
    <dgm:cxn modelId="{9C131897-BA5F-2043-8981-7B7BA50506EF}" type="presOf" srcId="{472A0010-AA6C-7042-964B-23FF6C916B8B}" destId="{0A7CEE6E-39D3-EC4D-BD81-054F8E195853}" srcOrd="0" destOrd="0" presId="urn:microsoft.com/office/officeart/2005/8/layout/orgChart1"/>
    <dgm:cxn modelId="{1AC5EFD6-113F-1341-8CEA-03B5CFC13C3C}" type="presOf" srcId="{0870E92B-FF0C-0E4C-97CC-99A84171ED23}" destId="{8D712823-30A2-6048-8C3C-0711FA907F29}" srcOrd="0" destOrd="0" presId="urn:microsoft.com/office/officeart/2005/8/layout/orgChart1"/>
    <dgm:cxn modelId="{A3C718E7-6D64-864B-A25E-5BBCF6A0F1EF}" type="presOf" srcId="{0681742B-D3AF-6C49-9734-0CF1F9048F84}" destId="{651B3A11-5DCA-3C41-BE12-C8B8972168EB}" srcOrd="0" destOrd="0" presId="urn:microsoft.com/office/officeart/2005/8/layout/orgChart1"/>
    <dgm:cxn modelId="{4107C7E0-610C-9543-9C9C-B5EBE367966E}" type="presOf" srcId="{73C08F6F-4A66-CD47-97B7-960DA6D56893}" destId="{159E7881-8272-0943-A33A-FE3C4B9EFF2D}" srcOrd="0" destOrd="0" presId="urn:microsoft.com/office/officeart/2005/8/layout/orgChart1"/>
    <dgm:cxn modelId="{BF4C94BE-A8B8-FA42-8801-253ACC0BB611}" type="presOf" srcId="{0870E92B-FF0C-0E4C-97CC-99A84171ED23}" destId="{3C9FE739-BBFF-0541-B203-35C468EE4F55}" srcOrd="1" destOrd="0" presId="urn:microsoft.com/office/officeart/2005/8/layout/orgChart1"/>
    <dgm:cxn modelId="{0AB32B95-B1CA-E146-8098-64EB7A5F6F09}" type="presOf" srcId="{70C11529-4FFD-EC42-B7B0-7DF996D2AD12}" destId="{7A56BA37-B21D-EF4B-9D9A-CE957B8DE29D}" srcOrd="0" destOrd="0" presId="urn:microsoft.com/office/officeart/2005/8/layout/orgChart1"/>
    <dgm:cxn modelId="{1267A8D4-CB51-474F-BA6A-FF14FE36459A}" type="presOf" srcId="{73C08F6F-4A66-CD47-97B7-960DA6D56893}" destId="{0FE67434-A8FD-DE46-A700-A44C4CDB85FC}" srcOrd="1" destOrd="0" presId="urn:microsoft.com/office/officeart/2005/8/layout/orgChart1"/>
    <dgm:cxn modelId="{944C7CD1-06C8-B248-906A-799C4AD6E947}" type="presOf" srcId="{471A2E8D-33F5-7F46-A290-1132015D57D4}" destId="{902B5417-1B2F-7046-91D4-FFEE7FCFBE02}" srcOrd="1" destOrd="0" presId="urn:microsoft.com/office/officeart/2005/8/layout/orgChart1"/>
    <dgm:cxn modelId="{0F64BAB0-A926-B946-B889-838D41478061}" type="presOf" srcId="{CCF8DB45-296E-BF45-AD4B-7BB97EFBA3E0}" destId="{D3DC328B-4DBD-C742-BC5D-5FADB7401ABA}" srcOrd="0" destOrd="0" presId="urn:microsoft.com/office/officeart/2005/8/layout/orgChart1"/>
    <dgm:cxn modelId="{FC80145C-5A2E-6847-A243-9AA98E04DB96}" type="presOf" srcId="{D7CC921B-4015-0D4B-A790-4013EE54F5B4}" destId="{976ABAEA-2651-AF42-94F5-9EA36E2DA245}" srcOrd="0" destOrd="0" presId="urn:microsoft.com/office/officeart/2005/8/layout/orgChart1"/>
    <dgm:cxn modelId="{3DE1373A-F7C2-064B-9152-28A67F50FFC3}" srcId="{73C08F6F-4A66-CD47-97B7-960DA6D56893}" destId="{471A2E8D-33F5-7F46-A290-1132015D57D4}" srcOrd="1" destOrd="0" parTransId="{70C11529-4FFD-EC42-B7B0-7DF996D2AD12}" sibTransId="{03123EB0-CDF9-6142-B401-A57110C7E139}"/>
    <dgm:cxn modelId="{11084759-FB3E-784E-B836-7F2BE2F1D744}" type="presOf" srcId="{ADA2E0D8-6253-F04C-BDC5-C41279DDF74B}" destId="{BE57A92D-2836-EE4F-9551-B31EE4A490A5}" srcOrd="0" destOrd="0" presId="urn:microsoft.com/office/officeart/2005/8/layout/orgChart1"/>
    <dgm:cxn modelId="{6E81A3B5-76E0-8249-9AC2-3D94106B7BEA}" type="presOf" srcId="{08E34FC6-6D12-0940-9089-1284C185814E}" destId="{73D86230-CD71-7B49-AD0A-E4FC34BB22F6}" srcOrd="0" destOrd="0" presId="urn:microsoft.com/office/officeart/2005/8/layout/orgChart1"/>
    <dgm:cxn modelId="{AC3A59BF-2067-5F47-ACE6-3774ED8390F2}" srcId="{73C08F6F-4A66-CD47-97B7-960DA6D56893}" destId="{0870E92B-FF0C-0E4C-97CC-99A84171ED23}" srcOrd="3" destOrd="0" parTransId="{CCF8DB45-296E-BF45-AD4B-7BB97EFBA3E0}" sibTransId="{AB00931C-5E5D-4A41-A9D6-CAE2FA6C6FBA}"/>
    <dgm:cxn modelId="{AD1E9D20-65F9-D04B-A92F-9A0F2B9E3C15}" type="presOf" srcId="{D1B76647-65C4-0648-AD29-B1E54E1BB071}" destId="{5EF5FAB4-3399-C749-A308-81667B08D6AC}" srcOrd="0" destOrd="0" presId="urn:microsoft.com/office/officeart/2005/8/layout/orgChart1"/>
    <dgm:cxn modelId="{49A146CD-A025-4541-ACB2-592EBD234F90}" srcId="{73C08F6F-4A66-CD47-97B7-960DA6D56893}" destId="{ADA2E0D8-6253-F04C-BDC5-C41279DDF74B}" srcOrd="2" destOrd="0" parTransId="{56C5F3D3-5144-1A45-B692-EBE2C66851D6}" sibTransId="{EAA27B30-1DB8-524A-BD35-57830DE4B7EA}"/>
    <dgm:cxn modelId="{CBF83633-8A8D-564E-8762-141851D5587A}" srcId="{73C08F6F-4A66-CD47-97B7-960DA6D56893}" destId="{0681742B-D3AF-6C49-9734-0CF1F9048F84}" srcOrd="0" destOrd="0" parTransId="{08E34FC6-6D12-0940-9089-1284C185814E}" sibTransId="{AA55088B-37B7-214B-A0ED-8D95FD68D2ED}"/>
    <dgm:cxn modelId="{32C9B59B-204D-B74E-94AB-8A4E25344D30}" srcId="{D1B76647-65C4-0648-AD29-B1E54E1BB071}" destId="{73C08F6F-4A66-CD47-97B7-960DA6D56893}" srcOrd="0" destOrd="0" parTransId="{3A039431-7F08-8443-BB34-3B9F6CE10A46}" sibTransId="{8840835E-AD33-3E48-A9B5-C8FDB90F55EC}"/>
    <dgm:cxn modelId="{8495B5D6-5354-2444-B3AC-D05CAA98488E}" type="presOf" srcId="{471A2E8D-33F5-7F46-A290-1132015D57D4}" destId="{BF120665-3DFA-A14D-B218-95AB9E29A6E4}" srcOrd="0" destOrd="0" presId="urn:microsoft.com/office/officeart/2005/8/layout/orgChart1"/>
    <dgm:cxn modelId="{73A39F65-1B17-7A45-954C-FE324AF1E606}" type="presOf" srcId="{56C5F3D3-5144-1A45-B692-EBE2C66851D6}" destId="{0115E0D7-52B8-DD47-931E-1B9FDDB90732}" srcOrd="0" destOrd="0" presId="urn:microsoft.com/office/officeart/2005/8/layout/orgChart1"/>
    <dgm:cxn modelId="{331E7FA0-6A98-E948-8C37-73B9C7DADA14}" type="presOf" srcId="{B1904D00-AD6B-C249-A132-A93655AB9DB5}" destId="{F8759EEF-76D8-F449-97CC-41E78468A737}" srcOrd="1" destOrd="0" presId="urn:microsoft.com/office/officeart/2005/8/layout/orgChart1"/>
    <dgm:cxn modelId="{C9B60F63-3EDF-F749-8992-AE455A00011B}" type="presOf" srcId="{B1904D00-AD6B-C249-A132-A93655AB9DB5}" destId="{3F72B4C2-3396-E44E-B4E0-9DCAB6AC98EB}" srcOrd="0" destOrd="0" presId="urn:microsoft.com/office/officeart/2005/8/layout/orgChart1"/>
    <dgm:cxn modelId="{7972117C-4E14-2642-AAE3-3AE5593A8DC5}" type="presOf" srcId="{0681742B-D3AF-6C49-9734-0CF1F9048F84}" destId="{E85B2CD8-87E7-F64A-B1C3-77C6B42DCA2F}" srcOrd="1" destOrd="0" presId="urn:microsoft.com/office/officeart/2005/8/layout/orgChart1"/>
    <dgm:cxn modelId="{6B9A3254-F25E-864C-880A-156371077355}" type="presParOf" srcId="{5EF5FAB4-3399-C749-A308-81667B08D6AC}" destId="{5072F6ED-16C4-DE4C-8185-4ADC6EA0A5F5}" srcOrd="0" destOrd="0" presId="urn:microsoft.com/office/officeart/2005/8/layout/orgChart1"/>
    <dgm:cxn modelId="{6C5D73F6-EFBC-E644-A048-F42A8D152763}" type="presParOf" srcId="{5072F6ED-16C4-DE4C-8185-4ADC6EA0A5F5}" destId="{CF062A8D-E014-434C-82B7-F24347102BC7}" srcOrd="0" destOrd="0" presId="urn:microsoft.com/office/officeart/2005/8/layout/orgChart1"/>
    <dgm:cxn modelId="{F8062940-C50B-934D-9491-366FCF6004AF}" type="presParOf" srcId="{CF062A8D-E014-434C-82B7-F24347102BC7}" destId="{159E7881-8272-0943-A33A-FE3C4B9EFF2D}" srcOrd="0" destOrd="0" presId="urn:microsoft.com/office/officeart/2005/8/layout/orgChart1"/>
    <dgm:cxn modelId="{93066C52-E2E3-3542-A4DE-A750E6E79C15}" type="presParOf" srcId="{CF062A8D-E014-434C-82B7-F24347102BC7}" destId="{0FE67434-A8FD-DE46-A700-A44C4CDB85FC}" srcOrd="1" destOrd="0" presId="urn:microsoft.com/office/officeart/2005/8/layout/orgChart1"/>
    <dgm:cxn modelId="{503036A7-AF9B-8E43-B31F-59F728961837}" type="presParOf" srcId="{5072F6ED-16C4-DE4C-8185-4ADC6EA0A5F5}" destId="{4F0C683D-C2F6-7844-B503-363F46669B74}" srcOrd="1" destOrd="0" presId="urn:microsoft.com/office/officeart/2005/8/layout/orgChart1"/>
    <dgm:cxn modelId="{CD18D4CE-A370-DA47-89DB-A0B541B909E0}" type="presParOf" srcId="{4F0C683D-C2F6-7844-B503-363F46669B74}" destId="{73D86230-CD71-7B49-AD0A-E4FC34BB22F6}" srcOrd="0" destOrd="0" presId="urn:microsoft.com/office/officeart/2005/8/layout/orgChart1"/>
    <dgm:cxn modelId="{71945A47-FF66-A04D-81E9-03C9B4FEFF22}" type="presParOf" srcId="{4F0C683D-C2F6-7844-B503-363F46669B74}" destId="{C6A5539D-DD92-8A4F-AB7E-74C8C86B400B}" srcOrd="1" destOrd="0" presId="urn:microsoft.com/office/officeart/2005/8/layout/orgChart1"/>
    <dgm:cxn modelId="{CEB4A48A-CE22-B74D-B703-08830D345296}" type="presParOf" srcId="{C6A5539D-DD92-8A4F-AB7E-74C8C86B400B}" destId="{40620B8B-177E-E14B-94CE-76BF1C2DADB3}" srcOrd="0" destOrd="0" presId="urn:microsoft.com/office/officeart/2005/8/layout/orgChart1"/>
    <dgm:cxn modelId="{39D56BA3-3AE7-C84F-8842-129237411C3A}" type="presParOf" srcId="{40620B8B-177E-E14B-94CE-76BF1C2DADB3}" destId="{651B3A11-5DCA-3C41-BE12-C8B8972168EB}" srcOrd="0" destOrd="0" presId="urn:microsoft.com/office/officeart/2005/8/layout/orgChart1"/>
    <dgm:cxn modelId="{E04B396A-1106-0C49-AF1B-74423808A397}" type="presParOf" srcId="{40620B8B-177E-E14B-94CE-76BF1C2DADB3}" destId="{E85B2CD8-87E7-F64A-B1C3-77C6B42DCA2F}" srcOrd="1" destOrd="0" presId="urn:microsoft.com/office/officeart/2005/8/layout/orgChart1"/>
    <dgm:cxn modelId="{D3B2E56A-4B4E-2A40-BE9B-9969FB93CAF5}" type="presParOf" srcId="{C6A5539D-DD92-8A4F-AB7E-74C8C86B400B}" destId="{3178D87B-EB2B-764E-A530-B3942D71BE40}" srcOrd="1" destOrd="0" presId="urn:microsoft.com/office/officeart/2005/8/layout/orgChart1"/>
    <dgm:cxn modelId="{8F0DDB7A-CAF4-6B46-8744-F42515D4EB1F}" type="presParOf" srcId="{C6A5539D-DD92-8A4F-AB7E-74C8C86B400B}" destId="{DE5994E6-68E6-B94D-905A-E2A016262912}" srcOrd="2" destOrd="0" presId="urn:microsoft.com/office/officeart/2005/8/layout/orgChart1"/>
    <dgm:cxn modelId="{FC9DCAB0-E2C5-6B4A-8067-86FA9E7C9CEF}" type="presParOf" srcId="{4F0C683D-C2F6-7844-B503-363F46669B74}" destId="{7A56BA37-B21D-EF4B-9D9A-CE957B8DE29D}" srcOrd="2" destOrd="0" presId="urn:microsoft.com/office/officeart/2005/8/layout/orgChart1"/>
    <dgm:cxn modelId="{5A95E7B2-8C61-3D43-B475-9C1F51737D35}" type="presParOf" srcId="{4F0C683D-C2F6-7844-B503-363F46669B74}" destId="{2282D73F-E39E-6349-8571-2991E6ED398D}" srcOrd="3" destOrd="0" presId="urn:microsoft.com/office/officeart/2005/8/layout/orgChart1"/>
    <dgm:cxn modelId="{CEDC18C5-E07E-B144-B4C9-A2CF56F345AD}" type="presParOf" srcId="{2282D73F-E39E-6349-8571-2991E6ED398D}" destId="{E6079180-7B0F-8449-8EED-B4382EBABFEB}" srcOrd="0" destOrd="0" presId="urn:microsoft.com/office/officeart/2005/8/layout/orgChart1"/>
    <dgm:cxn modelId="{5B850212-2889-404F-BBCE-D6C6FAF0CF85}" type="presParOf" srcId="{E6079180-7B0F-8449-8EED-B4382EBABFEB}" destId="{BF120665-3DFA-A14D-B218-95AB9E29A6E4}" srcOrd="0" destOrd="0" presId="urn:microsoft.com/office/officeart/2005/8/layout/orgChart1"/>
    <dgm:cxn modelId="{0F894FC4-D52D-EB46-91BF-294D0F18C5C7}" type="presParOf" srcId="{E6079180-7B0F-8449-8EED-B4382EBABFEB}" destId="{902B5417-1B2F-7046-91D4-FFEE7FCFBE02}" srcOrd="1" destOrd="0" presId="urn:microsoft.com/office/officeart/2005/8/layout/orgChart1"/>
    <dgm:cxn modelId="{1E7B26FB-88B1-944E-8638-52D7A251F9B9}" type="presParOf" srcId="{2282D73F-E39E-6349-8571-2991E6ED398D}" destId="{BD044B3C-B81F-DF47-92CD-5AC2A376CC14}" srcOrd="1" destOrd="0" presId="urn:microsoft.com/office/officeart/2005/8/layout/orgChart1"/>
    <dgm:cxn modelId="{93523E92-B947-8549-A532-401E584AE96B}" type="presParOf" srcId="{2282D73F-E39E-6349-8571-2991E6ED398D}" destId="{7BE00307-AE01-334A-A4A8-4DC45A8A88E8}" srcOrd="2" destOrd="0" presId="urn:microsoft.com/office/officeart/2005/8/layout/orgChart1"/>
    <dgm:cxn modelId="{35D9EED0-096C-E34E-A9A8-3195F0B87C9F}" type="presParOf" srcId="{4F0C683D-C2F6-7844-B503-363F46669B74}" destId="{0115E0D7-52B8-DD47-931E-1B9FDDB90732}" srcOrd="4" destOrd="0" presId="urn:microsoft.com/office/officeart/2005/8/layout/orgChart1"/>
    <dgm:cxn modelId="{32AA79DB-5E94-7742-9735-D2F7CD161339}" type="presParOf" srcId="{4F0C683D-C2F6-7844-B503-363F46669B74}" destId="{77D5ABA5-4F6C-BC49-A53B-DCE290DF8C7F}" srcOrd="5" destOrd="0" presId="urn:microsoft.com/office/officeart/2005/8/layout/orgChart1"/>
    <dgm:cxn modelId="{4D117B0B-3EF2-B54A-918A-DA3FCD7C437C}" type="presParOf" srcId="{77D5ABA5-4F6C-BC49-A53B-DCE290DF8C7F}" destId="{F4D4B838-E899-4B4D-8258-F67CD7A700CC}" srcOrd="0" destOrd="0" presId="urn:microsoft.com/office/officeart/2005/8/layout/orgChart1"/>
    <dgm:cxn modelId="{43E22F10-0B20-4840-9D4B-2705B336F40D}" type="presParOf" srcId="{F4D4B838-E899-4B4D-8258-F67CD7A700CC}" destId="{BE57A92D-2836-EE4F-9551-B31EE4A490A5}" srcOrd="0" destOrd="0" presId="urn:microsoft.com/office/officeart/2005/8/layout/orgChart1"/>
    <dgm:cxn modelId="{4041D9DA-9DD1-0B4D-AAC7-B1381EB1094B}" type="presParOf" srcId="{F4D4B838-E899-4B4D-8258-F67CD7A700CC}" destId="{E0FB39B7-6E19-7E43-AD89-ACC8E22A1711}" srcOrd="1" destOrd="0" presId="urn:microsoft.com/office/officeart/2005/8/layout/orgChart1"/>
    <dgm:cxn modelId="{E760751F-9259-AA40-9211-306B1B145FCC}" type="presParOf" srcId="{77D5ABA5-4F6C-BC49-A53B-DCE290DF8C7F}" destId="{70A814AA-F2E7-0048-BC57-2C2524CEB99A}" srcOrd="1" destOrd="0" presId="urn:microsoft.com/office/officeart/2005/8/layout/orgChart1"/>
    <dgm:cxn modelId="{A8853AF4-117F-DE44-BB77-43C7BA3105DB}" type="presParOf" srcId="{70A814AA-F2E7-0048-BC57-2C2524CEB99A}" destId="{0A7CEE6E-39D3-EC4D-BD81-054F8E195853}" srcOrd="0" destOrd="0" presId="urn:microsoft.com/office/officeart/2005/8/layout/orgChart1"/>
    <dgm:cxn modelId="{A7305B33-FCEE-964A-AF38-4620C6CCA904}" type="presParOf" srcId="{70A814AA-F2E7-0048-BC57-2C2524CEB99A}" destId="{CCD4C098-4AE9-A041-BA00-2BCAC4B9E387}" srcOrd="1" destOrd="0" presId="urn:microsoft.com/office/officeart/2005/8/layout/orgChart1"/>
    <dgm:cxn modelId="{2A47861F-8F7F-BC4F-BE43-56A584FD31D5}" type="presParOf" srcId="{CCD4C098-4AE9-A041-BA00-2BCAC4B9E387}" destId="{0188CD4A-4A3B-BE4B-AC69-62ED8685DAD0}" srcOrd="0" destOrd="0" presId="urn:microsoft.com/office/officeart/2005/8/layout/orgChart1"/>
    <dgm:cxn modelId="{9879670E-0C60-DD4F-AFCC-AE3ED771060D}" type="presParOf" srcId="{0188CD4A-4A3B-BE4B-AC69-62ED8685DAD0}" destId="{3F72B4C2-3396-E44E-B4E0-9DCAB6AC98EB}" srcOrd="0" destOrd="0" presId="urn:microsoft.com/office/officeart/2005/8/layout/orgChart1"/>
    <dgm:cxn modelId="{FD6ADC0E-6245-3342-9424-336E99D2C399}" type="presParOf" srcId="{0188CD4A-4A3B-BE4B-AC69-62ED8685DAD0}" destId="{F8759EEF-76D8-F449-97CC-41E78468A737}" srcOrd="1" destOrd="0" presId="urn:microsoft.com/office/officeart/2005/8/layout/orgChart1"/>
    <dgm:cxn modelId="{6B9E5809-E8BD-6145-A7EA-B3FC3E45705B}" type="presParOf" srcId="{CCD4C098-4AE9-A041-BA00-2BCAC4B9E387}" destId="{85E1A072-2268-3A4A-92FE-6C9AD60EA56C}" srcOrd="1" destOrd="0" presId="urn:microsoft.com/office/officeart/2005/8/layout/orgChart1"/>
    <dgm:cxn modelId="{FD954441-5F7F-4445-BD9F-D3CFB70EA7D7}" type="presParOf" srcId="{CCD4C098-4AE9-A041-BA00-2BCAC4B9E387}" destId="{68CBAE62-4E0C-A242-8F92-A95C8F2D9322}" srcOrd="2" destOrd="0" presId="urn:microsoft.com/office/officeart/2005/8/layout/orgChart1"/>
    <dgm:cxn modelId="{DCB23EF8-5DAE-2449-A167-C0658F6C63B9}" type="presParOf" srcId="{77D5ABA5-4F6C-BC49-A53B-DCE290DF8C7F}" destId="{0DDF9BB9-A2E6-3845-A937-1428CDD9ED66}" srcOrd="2" destOrd="0" presId="urn:microsoft.com/office/officeart/2005/8/layout/orgChart1"/>
    <dgm:cxn modelId="{D2366E2F-BC15-9E40-A73B-A3420A62E951}" type="presParOf" srcId="{4F0C683D-C2F6-7844-B503-363F46669B74}" destId="{D3DC328B-4DBD-C742-BC5D-5FADB7401ABA}" srcOrd="6" destOrd="0" presId="urn:microsoft.com/office/officeart/2005/8/layout/orgChart1"/>
    <dgm:cxn modelId="{D0E5163C-EBAA-374D-ADFA-6A5944AA3BB0}" type="presParOf" srcId="{4F0C683D-C2F6-7844-B503-363F46669B74}" destId="{D9B421B3-6C5B-F24B-9D50-862B947D7F9C}" srcOrd="7" destOrd="0" presId="urn:microsoft.com/office/officeart/2005/8/layout/orgChart1"/>
    <dgm:cxn modelId="{F7339633-E704-4046-8ACC-4363CB0D5E7C}" type="presParOf" srcId="{D9B421B3-6C5B-F24B-9D50-862B947D7F9C}" destId="{7979635E-6E30-7B40-9ED5-CF9808FFB819}" srcOrd="0" destOrd="0" presId="urn:microsoft.com/office/officeart/2005/8/layout/orgChart1"/>
    <dgm:cxn modelId="{43D87A45-7366-2348-BFEA-30F9F8544AD2}" type="presParOf" srcId="{7979635E-6E30-7B40-9ED5-CF9808FFB819}" destId="{8D712823-30A2-6048-8C3C-0711FA907F29}" srcOrd="0" destOrd="0" presId="urn:microsoft.com/office/officeart/2005/8/layout/orgChart1"/>
    <dgm:cxn modelId="{42E6379E-81C1-DC4A-9A26-8E48BF281A00}" type="presParOf" srcId="{7979635E-6E30-7B40-9ED5-CF9808FFB819}" destId="{3C9FE739-BBFF-0541-B203-35C468EE4F55}" srcOrd="1" destOrd="0" presId="urn:microsoft.com/office/officeart/2005/8/layout/orgChart1"/>
    <dgm:cxn modelId="{5913CC15-367F-B948-A916-7D5CF2F86FCE}" type="presParOf" srcId="{D9B421B3-6C5B-F24B-9D50-862B947D7F9C}" destId="{FEFD99AD-AB8D-A14B-A077-DF5DFD22C689}" srcOrd="1" destOrd="0" presId="urn:microsoft.com/office/officeart/2005/8/layout/orgChart1"/>
    <dgm:cxn modelId="{C3ECC15C-1ABE-344A-9269-404E5BC1F640}" type="presParOf" srcId="{D9B421B3-6C5B-F24B-9D50-862B947D7F9C}" destId="{F9549553-9BCB-7A4D-8E71-236672090A7E}" srcOrd="2" destOrd="0" presId="urn:microsoft.com/office/officeart/2005/8/layout/orgChart1"/>
    <dgm:cxn modelId="{C6F97D03-60B0-BF47-90BB-CA5F727E4F77}" type="presParOf" srcId="{4F0C683D-C2F6-7844-B503-363F46669B74}" destId="{7CE40682-B1BC-B844-9310-789CE4648AEB}" srcOrd="8" destOrd="0" presId="urn:microsoft.com/office/officeart/2005/8/layout/orgChart1"/>
    <dgm:cxn modelId="{E4B9FB10-641E-D349-992C-0E5446E9DACD}" type="presParOf" srcId="{4F0C683D-C2F6-7844-B503-363F46669B74}" destId="{F95957BE-E471-FD48-9A77-5C7DCEE40530}" srcOrd="9" destOrd="0" presId="urn:microsoft.com/office/officeart/2005/8/layout/orgChart1"/>
    <dgm:cxn modelId="{96B5AFEB-BA2F-4847-9C0A-F5095B0D6839}" type="presParOf" srcId="{F95957BE-E471-FD48-9A77-5C7DCEE40530}" destId="{0936F5CB-12CD-A04F-895F-501B01A03AAC}" srcOrd="0" destOrd="0" presId="urn:microsoft.com/office/officeart/2005/8/layout/orgChart1"/>
    <dgm:cxn modelId="{C399DAD0-7CE2-F444-8252-5FB9FA6E1610}" type="presParOf" srcId="{0936F5CB-12CD-A04F-895F-501B01A03AAC}" destId="{976ABAEA-2651-AF42-94F5-9EA36E2DA245}" srcOrd="0" destOrd="0" presId="urn:microsoft.com/office/officeart/2005/8/layout/orgChart1"/>
    <dgm:cxn modelId="{95B7599F-F1C3-5D46-85C0-B166E29180EC}" type="presParOf" srcId="{0936F5CB-12CD-A04F-895F-501B01A03AAC}" destId="{71F0133A-77B6-0E43-B993-549FE6091EB7}" srcOrd="1" destOrd="0" presId="urn:microsoft.com/office/officeart/2005/8/layout/orgChart1"/>
    <dgm:cxn modelId="{D1DFB5A1-4311-D24C-81E5-CA8D77ECE81D}" type="presParOf" srcId="{F95957BE-E471-FD48-9A77-5C7DCEE40530}" destId="{526569A4-4113-FC42-B51C-7E4A95CD4F59}" srcOrd="1" destOrd="0" presId="urn:microsoft.com/office/officeart/2005/8/layout/orgChart1"/>
    <dgm:cxn modelId="{CB1B108F-ACDB-454D-B490-148357F64932}" type="presParOf" srcId="{F95957BE-E471-FD48-9A77-5C7DCEE40530}" destId="{5101F9BE-444D-CC47-ABC3-7DE20A62BD26}" srcOrd="2" destOrd="0" presId="urn:microsoft.com/office/officeart/2005/8/layout/orgChart1"/>
    <dgm:cxn modelId="{AFC83099-A438-2742-A65A-4F02291C6F21}" type="presParOf" srcId="{5072F6ED-16C4-DE4C-8185-4ADC6EA0A5F5}" destId="{70F0FCC0-8714-0B47-9A01-3E825DD7893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0.46923</cdr:x>
      <cdr:y>0.45161</cdr:y>
    </cdr:from>
    <cdr:to>
      <cdr:x>0.51282</cdr:x>
      <cdr:y>0.51613</cdr:y>
    </cdr:to>
    <cdr:sp macro="" textlink="">
      <cdr:nvSpPr>
        <cdr:cNvPr id="2" name="Text Box 1"/>
        <cdr:cNvSpPr txBox="1"/>
      </cdr:nvSpPr>
      <cdr:spPr>
        <a:xfrm xmlns:a="http://schemas.openxmlformats.org/drawingml/2006/main">
          <a:off x="2788920" y="1706880"/>
          <a:ext cx="259080" cy="243840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/>
            <a:t>b</a:t>
          </a:r>
        </a:p>
      </cdr:txBody>
    </cdr:sp>
  </cdr:relSizeAnchor>
  <cdr:relSizeAnchor xmlns:cdr="http://schemas.openxmlformats.org/drawingml/2006/chartDrawing">
    <cdr:from>
      <cdr:x>0.43547</cdr:x>
      <cdr:y>0.71505</cdr:y>
    </cdr:from>
    <cdr:to>
      <cdr:x>0.47906</cdr:x>
      <cdr:y>0.77957</cdr:y>
    </cdr:to>
    <cdr:sp macro="" textlink="">
      <cdr:nvSpPr>
        <cdr:cNvPr id="3" name="Text Box 1"/>
        <cdr:cNvSpPr txBox="1"/>
      </cdr:nvSpPr>
      <cdr:spPr>
        <a:xfrm xmlns:a="http://schemas.openxmlformats.org/drawingml/2006/main">
          <a:off x="2588260" y="2702560"/>
          <a:ext cx="259080" cy="243840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</cdr:sp>
  </cdr:relSizeAnchor>
  <cdr:relSizeAnchor xmlns:cdr="http://schemas.openxmlformats.org/drawingml/2006/chartDrawing">
    <cdr:from>
      <cdr:x>0.43547</cdr:x>
      <cdr:y>0.71505</cdr:y>
    </cdr:from>
    <cdr:to>
      <cdr:x>0.47906</cdr:x>
      <cdr:y>0.77957</cdr:y>
    </cdr:to>
    <cdr:sp macro="" textlink="">
      <cdr:nvSpPr>
        <cdr:cNvPr id="4" name="Text Box 1"/>
        <cdr:cNvSpPr txBox="1"/>
      </cdr:nvSpPr>
      <cdr:spPr>
        <a:xfrm xmlns:a="http://schemas.openxmlformats.org/drawingml/2006/main">
          <a:off x="2588260" y="2702560"/>
          <a:ext cx="259080" cy="243840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</cdr:sp>
  </cdr:relSizeAnchor>
  <cdr:relSizeAnchor xmlns:cdr="http://schemas.openxmlformats.org/drawingml/2006/chartDrawing">
    <cdr:from>
      <cdr:x>0.43547</cdr:x>
      <cdr:y>0.71505</cdr:y>
    </cdr:from>
    <cdr:to>
      <cdr:x>0.47906</cdr:x>
      <cdr:y>0.77957</cdr:y>
    </cdr:to>
    <cdr:sp macro="" textlink="">
      <cdr:nvSpPr>
        <cdr:cNvPr id="5" name="Text Box 1"/>
        <cdr:cNvSpPr txBox="1"/>
      </cdr:nvSpPr>
      <cdr:spPr>
        <a:xfrm xmlns:a="http://schemas.openxmlformats.org/drawingml/2006/main">
          <a:off x="2588260" y="2702560"/>
          <a:ext cx="259080" cy="243840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</cdr:sp>
  </cdr:relSizeAnchor>
  <cdr:relSizeAnchor xmlns:cdr="http://schemas.openxmlformats.org/drawingml/2006/chartDrawing">
    <cdr:from>
      <cdr:x>0.43547</cdr:x>
      <cdr:y>0.71505</cdr:y>
    </cdr:from>
    <cdr:to>
      <cdr:x>0.47906</cdr:x>
      <cdr:y>0.77957</cdr:y>
    </cdr:to>
    <cdr:sp macro="" textlink="">
      <cdr:nvSpPr>
        <cdr:cNvPr id="6" name="Text Box 1"/>
        <cdr:cNvSpPr txBox="1"/>
      </cdr:nvSpPr>
      <cdr:spPr>
        <a:xfrm xmlns:a="http://schemas.openxmlformats.org/drawingml/2006/main">
          <a:off x="2588260" y="2702560"/>
          <a:ext cx="259080" cy="243840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</cdr:sp>
  </cdr:relSizeAnchor>
  <cdr:relSizeAnchor xmlns:cdr="http://schemas.openxmlformats.org/drawingml/2006/chartDrawing">
    <cdr:from>
      <cdr:x>0.46624</cdr:x>
      <cdr:y>0.44892</cdr:y>
    </cdr:from>
    <cdr:to>
      <cdr:x>0.50983</cdr:x>
      <cdr:y>0.51344</cdr:y>
    </cdr:to>
    <cdr:sp macro="" textlink="">
      <cdr:nvSpPr>
        <cdr:cNvPr id="7" name="Text Box 1"/>
        <cdr:cNvSpPr txBox="1"/>
      </cdr:nvSpPr>
      <cdr:spPr>
        <a:xfrm xmlns:a="http://schemas.openxmlformats.org/drawingml/2006/main">
          <a:off x="2771140" y="1696720"/>
          <a:ext cx="259080" cy="243840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</cdr:sp>
  </cdr:relSizeAnchor>
  <cdr:relSizeAnchor xmlns:cdr="http://schemas.openxmlformats.org/drawingml/2006/chartDrawing">
    <cdr:from>
      <cdr:x>0.3547</cdr:x>
      <cdr:y>0.71707</cdr:y>
    </cdr:from>
    <cdr:to>
      <cdr:x>0.39829</cdr:x>
      <cdr:y>0.78159</cdr:y>
    </cdr:to>
    <cdr:sp macro="" textlink="">
      <cdr:nvSpPr>
        <cdr:cNvPr id="8" name="Text Box 1"/>
        <cdr:cNvSpPr txBox="1"/>
      </cdr:nvSpPr>
      <cdr:spPr>
        <a:xfrm xmlns:a="http://schemas.openxmlformats.org/drawingml/2006/main">
          <a:off x="2108200" y="2710180"/>
          <a:ext cx="259080" cy="243840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457BEB-EEEE-504A-8371-0E3B9AB4C496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A19550-D652-8A46-98B3-763F42F75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712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19550-D652-8A46-98B3-763F42F75C7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348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42C67-8674-D148-B546-CBF6F48FDD0B}" type="datetime1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EEAC-6021-184A-936A-D26E75467C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FD5E-0B97-1041-843C-EA2D8AD624A3}" type="datetime1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EEAC-6021-184A-936A-D26E75467C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27400-F0AF-1B4E-B3AC-1DCB808684E2}" type="datetime1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EEAC-6021-184A-936A-D26E75467C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255E5-ADB4-AD4A-B8A7-A27B9C4AA308}" type="datetime1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EEAC-6021-184A-936A-D26E75467C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86558-0940-E94B-AB98-67D5B17D37C9}" type="datetime1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EEAC-6021-184A-936A-D26E75467C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D1851-6E75-5745-A369-17D15EB9A376}" type="datetime1">
              <a:rPr lang="en-US" smtClean="0"/>
              <a:t>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EEAC-6021-184A-936A-D26E75467C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EF405-2D9D-934B-816D-7E07B5271457}" type="datetime1">
              <a:rPr lang="en-US" smtClean="0"/>
              <a:t>1/13/2020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EEAC-6021-184A-936A-D26E75467C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7DBFB-18A8-CD40-95FF-F5ED3BB39229}" type="datetime1">
              <a:rPr lang="en-US" smtClean="0"/>
              <a:t>1/13/2020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EEAC-6021-184A-936A-D26E75467C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349E5-0FF9-AE4D-82CD-70F0AD22E4C0}" type="datetime1">
              <a:rPr lang="en-US" smtClean="0"/>
              <a:t>1/13/2020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EEAC-6021-184A-936A-D26E75467C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2D18D-D7D5-E54C-9878-E46619E95849}" type="datetime1">
              <a:rPr lang="en-US" smtClean="0"/>
              <a:t>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EEAC-6021-184A-936A-D26E75467C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24283-4DB9-6741-BF95-417D75C783D5}" type="datetime1">
              <a:rPr lang="en-US" smtClean="0"/>
              <a:t>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EEAC-6021-184A-936A-D26E75467C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75B59-3B31-D643-B7D8-14DED4B316E6}" type="datetime1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FEEAC-6021-184A-936A-D26E75467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191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if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tif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10" Type="http://schemas.openxmlformats.org/officeDocument/2006/relationships/image" Target="../media/image59.jpeg"/><Relationship Id="rId4" Type="http://schemas.openxmlformats.org/officeDocument/2006/relationships/image" Target="../media/image53.jpeg"/><Relationship Id="rId9" Type="http://schemas.openxmlformats.org/officeDocument/2006/relationships/image" Target="../media/image58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e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image" Target="../media/image68.jpeg"/><Relationship Id="rId7" Type="http://schemas.openxmlformats.org/officeDocument/2006/relationships/image" Target="../media/image72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Relationship Id="rId9" Type="http://schemas.openxmlformats.org/officeDocument/2006/relationships/image" Target="../media/image7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4500" y="2769272"/>
            <a:ext cx="6109499" cy="2969895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240"/>
          <a:stretch/>
        </p:blipFill>
        <p:spPr>
          <a:xfrm>
            <a:off x="0" y="2769272"/>
            <a:ext cx="4113842" cy="296989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35151" y="674554"/>
            <a:ext cx="8473698" cy="614441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GÓI THẦU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29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: </a:t>
            </a:r>
            <a:br>
              <a:rPr lang="en-US" sz="2400" dirty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NGHIÊN CỨU XỬ LÝ CHẤT THẢI NUÔI TÔM</a:t>
            </a:r>
            <a:br>
              <a:rPr lang="en-US" sz="2400" dirty="0">
                <a:latin typeface="Arial" charset="0"/>
                <a:ea typeface="Arial" charset="0"/>
                <a:cs typeface="Arial" charset="0"/>
              </a:rPr>
            </a:b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5151" y="1288995"/>
            <a:ext cx="86289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450"/>
              </a:spcBef>
              <a:spcAft>
                <a:spcPts val="450"/>
              </a:spcAft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BÁO CÁO SỐ 4: BÁO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CÁO THIẾT KẾ, SẢN XUẤT VÀ ĐÁNH GIÁ DỰA TRÊN KẾT QUẢ THỬ NGHIỆM TẠI PHÒNG THÍ NGHIỆM VÀ HIỆN TRƯỜNG</a:t>
            </a:r>
          </a:p>
        </p:txBody>
      </p:sp>
      <p:sp>
        <p:nvSpPr>
          <p:cNvPr id="6" name="Rectangle 5"/>
          <p:cNvSpPr/>
          <p:nvPr/>
        </p:nvSpPr>
        <p:spPr>
          <a:xfrm>
            <a:off x="335150" y="5747226"/>
            <a:ext cx="8808849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marR="0" indent="-180340">
              <a:lnSpc>
                <a:spcPts val="358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spc="-30" dirty="0" err="1">
                <a:latin typeface="Arial" charset="0"/>
                <a:ea typeface="Arial" charset="0"/>
                <a:cs typeface="Arial" charset="0"/>
              </a:rPr>
              <a:t>Đơn</a:t>
            </a:r>
            <a:r>
              <a:rPr lang="en-US" sz="2000" spc="-3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spc="-30" dirty="0" err="1">
                <a:latin typeface="Arial" charset="0"/>
                <a:ea typeface="Arial" charset="0"/>
                <a:cs typeface="Arial" charset="0"/>
              </a:rPr>
              <a:t>vị</a:t>
            </a:r>
            <a:r>
              <a:rPr lang="en-US" sz="2000" spc="-3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spc="-30" dirty="0" err="1">
                <a:latin typeface="Arial" charset="0"/>
                <a:ea typeface="Arial" charset="0"/>
                <a:cs typeface="Arial" charset="0"/>
              </a:rPr>
              <a:t>tư</a:t>
            </a:r>
            <a:r>
              <a:rPr lang="en-US" sz="2000" spc="-3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spc="-30" dirty="0" err="1">
                <a:latin typeface="Arial" charset="0"/>
                <a:ea typeface="Arial" charset="0"/>
                <a:cs typeface="Arial" charset="0"/>
              </a:rPr>
              <a:t>vấn</a:t>
            </a:r>
            <a:r>
              <a:rPr lang="en-US" sz="2000" spc="-30" dirty="0"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sz="2000" spc="-30" dirty="0" smtClean="0">
                <a:latin typeface="Arial" charset="0"/>
                <a:ea typeface="Arial" charset="0"/>
                <a:cs typeface="Arial" charset="0"/>
              </a:rPr>
              <a:t>TT </a:t>
            </a:r>
            <a:r>
              <a:rPr lang="en-US" sz="2400" spc="-30" dirty="0" err="1">
                <a:latin typeface="Arial" charset="0"/>
                <a:ea typeface="Arial" charset="0"/>
                <a:cs typeface="Arial" charset="0"/>
              </a:rPr>
              <a:t>Chuyển</a:t>
            </a:r>
            <a:r>
              <a:rPr lang="en-US" sz="2000" spc="-3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spc="-30" dirty="0" err="1">
                <a:latin typeface="Arial" charset="0"/>
                <a:ea typeface="Arial" charset="0"/>
                <a:cs typeface="Arial" charset="0"/>
              </a:rPr>
              <a:t>giao</a:t>
            </a:r>
            <a:r>
              <a:rPr lang="en-US" sz="2000" spc="-3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spc="-30" dirty="0" err="1">
                <a:latin typeface="Arial" charset="0"/>
                <a:ea typeface="Arial" charset="0"/>
                <a:cs typeface="Arial" charset="0"/>
              </a:rPr>
              <a:t>công</a:t>
            </a:r>
            <a:r>
              <a:rPr lang="en-US" sz="2000" spc="-3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spc="-30" dirty="0" err="1">
                <a:latin typeface="Arial" charset="0"/>
                <a:ea typeface="Arial" charset="0"/>
                <a:cs typeface="Arial" charset="0"/>
              </a:rPr>
              <a:t>nghệ</a:t>
            </a:r>
            <a:r>
              <a:rPr lang="en-US" sz="2000" spc="-3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spc="-30" dirty="0" err="1" smtClean="0">
                <a:latin typeface="Arial" charset="0"/>
                <a:ea typeface="Arial" charset="0"/>
                <a:cs typeface="Arial" charset="0"/>
              </a:rPr>
              <a:t>và</a:t>
            </a:r>
            <a:r>
              <a:rPr lang="en-US" sz="2000" spc="-3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spc="-30" dirty="0" err="1">
                <a:latin typeface="Arial" charset="0"/>
                <a:ea typeface="Arial" charset="0"/>
                <a:cs typeface="Arial" charset="0"/>
              </a:rPr>
              <a:t>Dịch</a:t>
            </a:r>
            <a:r>
              <a:rPr lang="en-US" sz="2000" spc="-3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spc="-30" dirty="0" err="1">
                <a:latin typeface="Arial" charset="0"/>
                <a:ea typeface="Arial" charset="0"/>
                <a:cs typeface="Arial" charset="0"/>
              </a:rPr>
              <a:t>vụ</a:t>
            </a:r>
            <a:r>
              <a:rPr lang="en-US" sz="2000" spc="-3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spc="-30" dirty="0" err="1">
                <a:latin typeface="Arial" charset="0"/>
                <a:ea typeface="Arial" charset="0"/>
                <a:cs typeface="Arial" charset="0"/>
              </a:rPr>
              <a:t>thủy</a:t>
            </a:r>
            <a:r>
              <a:rPr lang="en-US" sz="2000" spc="-3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spc="-30" dirty="0" err="1">
                <a:latin typeface="Arial" charset="0"/>
                <a:ea typeface="Arial" charset="0"/>
                <a:cs typeface="Arial" charset="0"/>
              </a:rPr>
              <a:t>sản</a:t>
            </a:r>
            <a:r>
              <a:rPr lang="en-US" sz="2000" spc="-3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spc="-30" dirty="0" err="1">
                <a:latin typeface="Arial" charset="0"/>
                <a:ea typeface="Arial" charset="0"/>
                <a:cs typeface="Arial" charset="0"/>
              </a:rPr>
              <a:t>Việt</a:t>
            </a:r>
            <a:r>
              <a:rPr lang="en-US" sz="2000" spc="-3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spc="-30" dirty="0" smtClean="0">
                <a:latin typeface="Arial" charset="0"/>
                <a:ea typeface="Arial" charset="0"/>
                <a:cs typeface="Arial" charset="0"/>
              </a:rPr>
              <a:t>Nam</a:t>
            </a:r>
          </a:p>
          <a:p>
            <a:pPr marL="180340" marR="0" indent="-180340">
              <a:lnSpc>
                <a:spcPts val="358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spc="-30" dirty="0" err="1" smtClean="0">
                <a:effectLst/>
                <a:latin typeface="Arial" charset="0"/>
                <a:ea typeface="Arial" charset="0"/>
                <a:cs typeface="Arial" charset="0"/>
              </a:rPr>
              <a:t>Tư</a:t>
            </a:r>
            <a:r>
              <a:rPr lang="en-US" sz="2000" spc="-30" dirty="0" smtClean="0"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spc="-30" dirty="0" err="1" smtClean="0">
                <a:effectLst/>
                <a:latin typeface="Arial" charset="0"/>
                <a:ea typeface="Arial" charset="0"/>
                <a:cs typeface="Arial" charset="0"/>
              </a:rPr>
              <a:t>vấn</a:t>
            </a:r>
            <a:r>
              <a:rPr lang="en-US" sz="2000" spc="-30" dirty="0" smtClean="0"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spc="-30" dirty="0" err="1" smtClean="0">
                <a:effectLst/>
                <a:latin typeface="Arial" charset="0"/>
                <a:ea typeface="Arial" charset="0"/>
                <a:cs typeface="Arial" charset="0"/>
              </a:rPr>
              <a:t>trưởng</a:t>
            </a:r>
            <a:r>
              <a:rPr lang="en-US" sz="2000" spc="-30" dirty="0" smtClean="0">
                <a:effectLst/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sz="2000" spc="-30" dirty="0" err="1" smtClean="0">
                <a:effectLst/>
                <a:latin typeface="Arial" charset="0"/>
                <a:ea typeface="Arial" charset="0"/>
                <a:cs typeface="Arial" charset="0"/>
              </a:rPr>
              <a:t>Nguyễn</a:t>
            </a:r>
            <a:r>
              <a:rPr lang="en-US" sz="2000" spc="-30" dirty="0" smtClean="0"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spc="-30" dirty="0" err="1" smtClean="0">
                <a:effectLst/>
                <a:latin typeface="Arial" charset="0"/>
                <a:ea typeface="Arial" charset="0"/>
                <a:cs typeface="Arial" charset="0"/>
              </a:rPr>
              <a:t>Tử</a:t>
            </a:r>
            <a:r>
              <a:rPr lang="en-US" sz="2000" spc="-30" dirty="0" smtClean="0"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spc="-30" dirty="0" err="1" smtClean="0">
                <a:effectLst/>
                <a:latin typeface="Arial" charset="0"/>
                <a:ea typeface="Arial" charset="0"/>
                <a:cs typeface="Arial" charset="0"/>
              </a:rPr>
              <a:t>Cương</a:t>
            </a:r>
            <a:endParaRPr lang="en-US" sz="2000" dirty="0"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EEAC-6021-184A-936A-D26E75467C8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63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703"/>
            <a:ext cx="9143999" cy="513299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err="1" smtClean="0">
                <a:latin typeface="Arial" charset="0"/>
                <a:ea typeface="Arial" charset="0"/>
                <a:cs typeface="Arial" charset="0"/>
              </a:rPr>
              <a:t>Tôm</a:t>
            </a:r>
            <a:r>
              <a:rPr lang="en-US" sz="24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mr-IN" sz="2400" b="1" dirty="0" smtClean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sz="2400" b="1" dirty="0" smtClean="0">
                <a:latin typeface="Arial" charset="0"/>
                <a:ea typeface="Arial" charset="0"/>
                <a:cs typeface="Arial" charset="0"/>
              </a:rPr>
              <a:t> Vi </a:t>
            </a:r>
            <a:r>
              <a:rPr lang="en-US" sz="2400" b="1" dirty="0" err="1">
                <a:latin typeface="Arial" charset="0"/>
                <a:ea typeface="Arial" charset="0"/>
                <a:cs typeface="Arial" charset="0"/>
              </a:rPr>
              <a:t>khuẩn</a:t>
            </a:r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sz="2400" b="1" dirty="0" err="1">
                <a:latin typeface="Arial" charset="0"/>
                <a:ea typeface="Arial" charset="0"/>
                <a:cs typeface="Arial" charset="0"/>
              </a:rPr>
              <a:t>sự</a:t>
            </a:r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b="1" dirty="0" err="1">
                <a:latin typeface="Arial" charset="0"/>
                <a:ea typeface="Arial" charset="0"/>
                <a:cs typeface="Arial" charset="0"/>
              </a:rPr>
              <a:t>phù</a:t>
            </a:r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b="1" dirty="0" err="1">
                <a:latin typeface="Arial" charset="0"/>
                <a:ea typeface="Arial" charset="0"/>
                <a:cs typeface="Arial" charset="0"/>
              </a:rPr>
              <a:t>hợp</a:t>
            </a:r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b="1" dirty="0" err="1" smtClean="0">
                <a:latin typeface="Arial" charset="0"/>
                <a:ea typeface="Arial" charset="0"/>
                <a:cs typeface="Arial" charset="0"/>
              </a:rPr>
              <a:t>của</a:t>
            </a:r>
            <a:r>
              <a:rPr lang="en-US" sz="2400" b="1" dirty="0" smtClean="0">
                <a:latin typeface="Arial" charset="0"/>
                <a:ea typeface="Arial" charset="0"/>
                <a:cs typeface="Arial" charset="0"/>
              </a:rPr>
              <a:t> HT </a:t>
            </a:r>
            <a:r>
              <a:rPr lang="en-US" sz="2400" b="1" dirty="0" err="1" smtClean="0">
                <a:latin typeface="Arial" charset="0"/>
                <a:ea typeface="Arial" charset="0"/>
                <a:cs typeface="Arial" charset="0"/>
              </a:rPr>
              <a:t>sục</a:t>
            </a:r>
            <a:r>
              <a:rPr lang="en-US" sz="24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b="1" dirty="0" err="1">
                <a:latin typeface="Arial" charset="0"/>
                <a:ea typeface="Arial" charset="0"/>
                <a:cs typeface="Arial" charset="0"/>
              </a:rPr>
              <a:t>khí</a:t>
            </a:r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b="1" dirty="0" err="1">
                <a:latin typeface="Arial" charset="0"/>
                <a:ea typeface="Arial" charset="0"/>
                <a:cs typeface="Arial" charset="0"/>
              </a:rPr>
              <a:t>và</a:t>
            </a:r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b="1" dirty="0" err="1">
                <a:latin typeface="Arial" charset="0"/>
                <a:ea typeface="Arial" charset="0"/>
                <a:cs typeface="Arial" charset="0"/>
              </a:rPr>
              <a:t>quạt</a:t>
            </a:r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b="1" dirty="0" err="1">
                <a:latin typeface="Arial" charset="0"/>
                <a:ea typeface="Arial" charset="0"/>
                <a:cs typeface="Arial" charset="0"/>
              </a:rPr>
              <a:t>nước</a:t>
            </a:r>
            <a:endParaRPr lang="en-US" sz="24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59178"/>
            <a:ext cx="8964118" cy="43513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Bùn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lắng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ở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khu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vực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gần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hố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xiphon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DO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duy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trì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5.5-6.5 mg/l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Floc 0.2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đến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3.2 ml/l, floc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không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bị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chìm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xuống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đáy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ao</a:t>
            </a: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chất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hữu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cơ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lơ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lửng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có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thể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chìm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xuống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đáy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gần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hố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si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phong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Không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cần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điều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chỉnh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hệ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thống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EEAC-6021-184A-936A-D26E75467C8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4111"/>
            <a:ext cx="7886700" cy="647748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Tôm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mr-IN" sz="2800" b="1" dirty="0" smtClean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Vi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khuẩn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chất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lượng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nước</a:t>
            </a:r>
            <a:endParaRPr lang="en-US" sz="28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88726" y="780095"/>
            <a:ext cx="2049939" cy="4351338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DO</a:t>
            </a:r>
          </a:p>
          <a:p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nhiệt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độ</a:t>
            </a: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pH</a:t>
            </a:r>
          </a:p>
          <a:p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độ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kiềm</a:t>
            </a: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độ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trong</a:t>
            </a: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độ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mặn</a:t>
            </a: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vi-VN" sz="2400" dirty="0" smtClean="0">
                <a:latin typeface="Arial" charset="0"/>
                <a:ea typeface="Arial" charset="0"/>
                <a:cs typeface="Arial" charset="0"/>
              </a:rPr>
              <a:t>NH</a:t>
            </a:r>
            <a:r>
              <a:rPr lang="vi-VN" sz="2400" baseline="-25000" dirty="0" smtClean="0">
                <a:latin typeface="Arial" charset="0"/>
                <a:ea typeface="Arial" charset="0"/>
                <a:cs typeface="Arial" charset="0"/>
              </a:rPr>
              <a:t>3 </a:t>
            </a:r>
          </a:p>
          <a:p>
            <a:r>
              <a:rPr lang="vi-VN" sz="2400" dirty="0" smtClean="0">
                <a:latin typeface="Arial" charset="0"/>
                <a:ea typeface="Arial" charset="0"/>
                <a:cs typeface="Arial" charset="0"/>
              </a:rPr>
              <a:t>H</a:t>
            </a:r>
            <a:r>
              <a:rPr lang="vi-VN" sz="2400" baseline="-25000" dirty="0" smtClean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vi-VN" sz="2400" dirty="0" smtClean="0">
                <a:latin typeface="Arial" charset="0"/>
                <a:ea typeface="Arial" charset="0"/>
                <a:cs typeface="Arial" charset="0"/>
              </a:rPr>
              <a:t>S</a:t>
            </a:r>
          </a:p>
        </p:txBody>
      </p:sp>
      <p:pic>
        <p:nvPicPr>
          <p:cNvPr id="6" name="Picture 5" descr="C:\Users\MyPC\AppData\Local\ZaloPC\2160464571542230330\ZaloDownloads\picture\8211443657996514869\z1331265997131_ceaeac746b4cc504e22cea0ee3a32ae8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818" y="1143791"/>
            <a:ext cx="5666509" cy="377457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0" y="5322737"/>
            <a:ext cx="90193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latin typeface="Arial" charset="0"/>
                <a:ea typeface="Arial" charset="0"/>
                <a:cs typeface="Arial" charset="0"/>
              </a:rPr>
              <a:t>N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ằm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trong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giới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hạn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cho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phép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theo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vi-VN" sz="2400" dirty="0">
                <a:latin typeface="Arial" charset="0"/>
                <a:ea typeface="Arial" charset="0"/>
                <a:cs typeface="Arial" charset="0"/>
              </a:rPr>
              <a:t>QCVN 02 - 19: 2014/BNNPTNT (QC KTQG về cơ sở nuôi tôm nước lợ - điều kiện đảm bảo vệ sinh thú y, bảo vệ môi trường và </a:t>
            </a:r>
            <a:r>
              <a:rPr lang="vi-VN" sz="2400" dirty="0" smtClean="0">
                <a:latin typeface="Arial" charset="0"/>
                <a:ea typeface="Arial" charset="0"/>
                <a:cs typeface="Arial" charset="0"/>
              </a:rPr>
              <a:t>ATTP)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EEAC-6021-184A-936A-D26E75467C8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218386"/>
            <a:ext cx="7886700" cy="647748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Tôm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mr-IN" sz="2800" b="1" dirty="0" smtClean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Vi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khuẩn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khối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lượng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bùn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cuối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vụ</a:t>
            </a:r>
            <a:endParaRPr lang="en-US" sz="28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289706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Chất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thải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ao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TN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1000m</a:t>
            </a:r>
            <a:r>
              <a:rPr lang="en-US" sz="2400" baseline="30000" dirty="0" smtClean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/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ao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Ao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1: 1634kg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Ao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2: 1388kg</a:t>
            </a:r>
          </a:p>
          <a:p>
            <a:pPr>
              <a:lnSpc>
                <a:spcPct val="150000"/>
              </a:lnSpc>
            </a:pP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Tổng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chất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thải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ở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2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ao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TN =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3023 kg, </a:t>
            </a:r>
          </a:p>
          <a:p>
            <a:pPr>
              <a:lnSpc>
                <a:spcPct val="150000"/>
              </a:lnSpc>
            </a:pP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Chất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thải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ở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ao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ĐC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(2200m</a:t>
            </a:r>
            <a:r>
              <a:rPr lang="en-US" sz="2400" baseline="30000" dirty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)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là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4427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kg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CN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tôm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vi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khuẩn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đã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giảm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lượng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bùn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thải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được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31.71%.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EEAC-6021-184A-936A-D26E75467C8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65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176" y="22710"/>
            <a:ext cx="7886700" cy="647748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Tôm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mr-IN" sz="2800" b="1" dirty="0" smtClean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Vi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khuẩn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chất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lượng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bùn</a:t>
            </a:r>
            <a:endParaRPr lang="en-US" sz="2800" b="1" dirty="0"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4807956"/>
              </p:ext>
            </p:extLst>
          </p:nvPr>
        </p:nvGraphicFramePr>
        <p:xfrm>
          <a:off x="0" y="881918"/>
          <a:ext cx="9143999" cy="59760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61635"/>
                <a:gridCol w="1173892"/>
                <a:gridCol w="2872945"/>
                <a:gridCol w="3135527"/>
              </a:tblGrid>
              <a:tr h="61312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Chỉ</a:t>
                      </a:r>
                      <a:r>
                        <a:rPr lang="en-US" sz="1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tiêu</a:t>
                      </a:r>
                      <a:endParaRPr lang="en-US" sz="18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3583" marR="53583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Đơn vị</a:t>
                      </a:r>
                    </a:p>
                  </a:txBody>
                  <a:tcPr marL="53583" marR="53583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Bùn</a:t>
                      </a:r>
                      <a:r>
                        <a:rPr lang="en-US" sz="1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ao</a:t>
                      </a:r>
                      <a:r>
                        <a:rPr lang="en-US" sz="1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thực</a:t>
                      </a:r>
                      <a:r>
                        <a:rPr lang="en-US" sz="1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nghiệm</a:t>
                      </a:r>
                      <a:endParaRPr lang="en-US" sz="18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3583" marR="53583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Bùn ao đối chứng</a:t>
                      </a:r>
                    </a:p>
                  </a:txBody>
                  <a:tcPr marL="53583" marR="53583" marT="0" marB="0" anchor="ctr"/>
                </a:tc>
              </a:tr>
              <a:tr h="61312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Asen</a:t>
                      </a:r>
                      <a:endParaRPr lang="en-US" sz="18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3583" marR="535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mg/kg</a:t>
                      </a:r>
                    </a:p>
                  </a:txBody>
                  <a:tcPr marL="53583" marR="53583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Không phát hiện</a:t>
                      </a:r>
                      <a:b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(MDL=5.0)</a:t>
                      </a:r>
                    </a:p>
                  </a:txBody>
                  <a:tcPr marL="53583" marR="53583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Không phát hiện</a:t>
                      </a:r>
                      <a:b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(MDL=5.0)</a:t>
                      </a:r>
                    </a:p>
                  </a:txBody>
                  <a:tcPr marL="53583" marR="53583" marT="0" marB="0" anchor="ctr"/>
                </a:tc>
              </a:tr>
              <a:tr h="61312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Chì</a:t>
                      </a:r>
                      <a:endParaRPr lang="en-US" sz="18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3583" marR="535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mg/kg</a:t>
                      </a:r>
                    </a:p>
                  </a:txBody>
                  <a:tcPr marL="53583" marR="53583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Không phát hiện</a:t>
                      </a:r>
                      <a:b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(MDL=5.0)</a:t>
                      </a:r>
                    </a:p>
                  </a:txBody>
                  <a:tcPr marL="53583" marR="53583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Không phát hiện</a:t>
                      </a:r>
                      <a:b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(MDL=5.0)</a:t>
                      </a:r>
                    </a:p>
                  </a:txBody>
                  <a:tcPr marL="53583" marR="53583" marT="0" marB="0" anchor="ctr"/>
                </a:tc>
              </a:tr>
              <a:tr h="61312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Cadimi</a:t>
                      </a:r>
                      <a:endParaRPr lang="en-US" sz="18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3583" marR="535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mg/kg</a:t>
                      </a:r>
                    </a:p>
                  </a:txBody>
                  <a:tcPr marL="53583" marR="53583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Không phát hiện</a:t>
                      </a:r>
                      <a:b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(MDL=5.0)</a:t>
                      </a:r>
                    </a:p>
                  </a:txBody>
                  <a:tcPr marL="53583" marR="53583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Không phát hiện</a:t>
                      </a:r>
                      <a:b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(MDL=5.0)</a:t>
                      </a:r>
                    </a:p>
                  </a:txBody>
                  <a:tcPr marL="53583" marR="53583" marT="0" marB="0" anchor="ctr"/>
                </a:tc>
              </a:tr>
              <a:tr h="61312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Thủy</a:t>
                      </a:r>
                      <a:r>
                        <a:rPr lang="en-US" sz="1800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ngân</a:t>
                      </a:r>
                      <a:endParaRPr lang="en-US" sz="18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3583" marR="535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mg/kg</a:t>
                      </a:r>
                    </a:p>
                  </a:txBody>
                  <a:tcPr marL="53583" marR="53583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Không phát hiện</a:t>
                      </a:r>
                      <a:b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(MDL=0.5)</a:t>
                      </a:r>
                    </a:p>
                  </a:txBody>
                  <a:tcPr marL="53583" marR="53583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Không phát hiện</a:t>
                      </a:r>
                      <a:b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(MDL=0.5)</a:t>
                      </a:r>
                    </a:p>
                  </a:txBody>
                  <a:tcPr marL="53583" marR="53583" marT="0" marB="0" anchor="ctr"/>
                </a:tc>
              </a:tr>
              <a:tr h="61312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Canxi</a:t>
                      </a:r>
                      <a:endParaRPr lang="en-US" sz="18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3583" marR="535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%</a:t>
                      </a:r>
                    </a:p>
                  </a:txBody>
                  <a:tcPr marL="53583" marR="53583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Không phát hiện</a:t>
                      </a:r>
                      <a:b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(MDL=0.1)</a:t>
                      </a:r>
                    </a:p>
                  </a:txBody>
                  <a:tcPr marL="53583" marR="53583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0.21</a:t>
                      </a:r>
                    </a:p>
                  </a:txBody>
                  <a:tcPr marL="53583" marR="53583" marT="0" marB="0" anchor="ctr"/>
                </a:tc>
              </a:tr>
              <a:tr h="29296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Magiê</a:t>
                      </a:r>
                      <a:endParaRPr lang="en-US" sz="18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3583" marR="535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%</a:t>
                      </a:r>
                    </a:p>
                  </a:txBody>
                  <a:tcPr marL="53583" marR="53583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0.11</a:t>
                      </a:r>
                    </a:p>
                  </a:txBody>
                  <a:tcPr marL="53583" marR="53583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0.15</a:t>
                      </a:r>
                    </a:p>
                  </a:txBody>
                  <a:tcPr marL="53583" marR="53583" marT="0" marB="0" anchor="ctr"/>
                </a:tc>
              </a:tr>
              <a:tr h="61312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Kali</a:t>
                      </a:r>
                      <a:endParaRPr lang="en-US" sz="18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3583" marR="535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%</a:t>
                      </a:r>
                    </a:p>
                  </a:txBody>
                  <a:tcPr marL="53583" marR="53583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Không phát hiện</a:t>
                      </a:r>
                      <a:b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(MDL=0.1)</a:t>
                      </a:r>
                    </a:p>
                  </a:txBody>
                  <a:tcPr marL="53583" marR="53583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0.12</a:t>
                      </a:r>
                    </a:p>
                  </a:txBody>
                  <a:tcPr marL="53583" marR="53583" marT="0" marB="0" anchor="ctr"/>
                </a:tc>
              </a:tr>
              <a:tr h="61312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Photpho</a:t>
                      </a:r>
                      <a:endParaRPr lang="en-US" sz="18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3583" marR="535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%</a:t>
                      </a:r>
                    </a:p>
                  </a:txBody>
                  <a:tcPr marL="53583" marR="53583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Không phát hiện</a:t>
                      </a:r>
                      <a:b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(MDL=0.1)</a:t>
                      </a:r>
                    </a:p>
                  </a:txBody>
                  <a:tcPr marL="53583" marR="53583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Không phát hiện</a:t>
                      </a:r>
                      <a:b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(MDL=0.1)</a:t>
                      </a:r>
                    </a:p>
                  </a:txBody>
                  <a:tcPr marL="53583" marR="53583" marT="0" marB="0" anchor="ctr"/>
                </a:tc>
              </a:tr>
              <a:tr h="29296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Tổng</a:t>
                      </a:r>
                      <a:r>
                        <a:rPr lang="en-US" sz="1800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Nitơ</a:t>
                      </a:r>
                      <a:endParaRPr lang="en-US" sz="18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3583" marR="53583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mg/kg</a:t>
                      </a:r>
                    </a:p>
                  </a:txBody>
                  <a:tcPr marL="53583" marR="53583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2241</a:t>
                      </a:r>
                    </a:p>
                  </a:txBody>
                  <a:tcPr marL="53583" marR="53583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1944</a:t>
                      </a:r>
                    </a:p>
                  </a:txBody>
                  <a:tcPr marL="53583" marR="53583" marT="0" marB="0" anchor="ctr"/>
                </a:tc>
              </a:tr>
              <a:tr h="29296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Carbon </a:t>
                      </a:r>
                      <a:r>
                        <a:rPr lang="en-US" sz="1800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hữu</a:t>
                      </a:r>
                      <a:r>
                        <a:rPr lang="en-US" sz="1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cơ</a:t>
                      </a:r>
                      <a:r>
                        <a:rPr lang="en-US" sz="1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</a:p>
                  </a:txBody>
                  <a:tcPr marL="53583" marR="53583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g/kg</a:t>
                      </a:r>
                    </a:p>
                  </a:txBody>
                  <a:tcPr marL="53583" marR="53583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8.92</a:t>
                      </a:r>
                    </a:p>
                  </a:txBody>
                  <a:tcPr marL="53583" marR="53583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11.11</a:t>
                      </a:r>
                    </a:p>
                  </a:txBody>
                  <a:tcPr marL="53583" marR="53583" marT="0" marB="0" anchor="ctr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EEAC-6021-184A-936A-D26E75467C8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7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647748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Tôm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mr-IN" sz="2800" b="1" dirty="0" smtClean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Vi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khuẩn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chất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lượng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nước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cuối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vụ</a:t>
            </a:r>
            <a:endParaRPr lang="en-US" sz="2800" b="1" dirty="0"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0046940"/>
              </p:ext>
            </p:extLst>
          </p:nvPr>
        </p:nvGraphicFramePr>
        <p:xfrm>
          <a:off x="112542" y="945578"/>
          <a:ext cx="9031457" cy="36264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56248"/>
                <a:gridCol w="1405426"/>
                <a:gridCol w="2781475"/>
                <a:gridCol w="1744154"/>
                <a:gridCol w="1744154"/>
              </a:tblGrid>
              <a:tr h="75816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Chỉ</a:t>
                      </a:r>
                      <a:r>
                        <a:rPr lang="en-US" sz="20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tiêu</a:t>
                      </a:r>
                      <a:endParaRPr lang="en-US" sz="20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ĐVT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QCVN 02 - 19: 2014/BNNPTNT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Ao TN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Ao ĐC</a:t>
                      </a:r>
                    </a:p>
                  </a:txBody>
                  <a:tcPr marL="68580" marR="68580" marT="0" marB="0" anchor="ctr"/>
                </a:tc>
              </a:tr>
              <a:tr h="61854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pH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5,5 – 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7,25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</a:t>
                      </a:r>
                    </a:p>
                  </a:txBody>
                  <a:tcPr marL="68580" marR="68580" marT="0" marB="0" anchor="ctr"/>
                </a:tc>
              </a:tr>
              <a:tr h="73338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TSS</a:t>
                      </a:r>
                      <a:endParaRPr lang="en-US" sz="20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mg/l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≤ 50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28</a:t>
                      </a:r>
                    </a:p>
                  </a:txBody>
                  <a:tcPr marL="68580" marR="68580" marT="0" marB="0" anchor="ctr"/>
                </a:tc>
              </a:tr>
              <a:tr h="37908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BOD</a:t>
                      </a:r>
                      <a:r>
                        <a:rPr lang="en-US" sz="2000" baseline="-25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</a:t>
                      </a:r>
                      <a:endParaRPr lang="en-US" sz="20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mg/l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≤ 150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13,3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13,3</a:t>
                      </a:r>
                    </a:p>
                  </a:txBody>
                  <a:tcPr marL="68580" marR="68580" marT="0" marB="0" anchor="ctr"/>
                </a:tc>
              </a:tr>
              <a:tr h="37908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COD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mg/l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≤ 100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28,8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32</a:t>
                      </a:r>
                    </a:p>
                  </a:txBody>
                  <a:tcPr marL="68580" marR="68580" marT="0" marB="0" anchor="ctr"/>
                </a:tc>
              </a:tr>
              <a:tr h="75816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Coliform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MNP/100ml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≤ 5000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&lt;2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790</a:t>
                      </a:r>
                      <a:endParaRPr lang="en-US" sz="2000" b="1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56270" y="5216193"/>
            <a:ext cx="9143999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Chất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lượng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nước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thải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cuối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vụ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ao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TN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và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ĐC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đạt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tiêu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chuẩn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Coliform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ở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ao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ĐC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ao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hơn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nhiều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so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với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ao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TN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EEAC-6021-184A-936A-D26E75467C8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65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4111"/>
            <a:ext cx="7886700" cy="647748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Tôm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mr-IN" sz="2800" b="1" dirty="0" smtClean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Vi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khuẩn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hiệu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quả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kỹ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thuật</a:t>
            </a:r>
            <a:endParaRPr lang="en-US" sz="2800" b="1" dirty="0"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3463977"/>
              </p:ext>
            </p:extLst>
          </p:nvPr>
        </p:nvGraphicFramePr>
        <p:xfrm>
          <a:off x="133643" y="917498"/>
          <a:ext cx="8876714" cy="24414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4370"/>
                <a:gridCol w="1032436"/>
                <a:gridCol w="1108775"/>
                <a:gridCol w="1629182"/>
                <a:gridCol w="921651"/>
                <a:gridCol w="1214904"/>
                <a:gridCol w="1545396"/>
              </a:tblGrid>
              <a:tr h="102213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Ao</a:t>
                      </a:r>
                      <a:r>
                        <a:rPr lang="en-US" sz="1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nuôi</a:t>
                      </a:r>
                      <a:endParaRPr lang="en-US" sz="18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DT(m</a:t>
                      </a:r>
                      <a:r>
                        <a:rPr lang="en-US" sz="1800" baseline="30000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</a:t>
                      </a:r>
                      <a:r>
                        <a:rPr lang="en-US" sz="1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TLS (%)</a:t>
                      </a:r>
                      <a:endParaRPr lang="en-US" sz="18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Sản</a:t>
                      </a:r>
                      <a:r>
                        <a:rPr lang="en-US" sz="1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lượng</a:t>
                      </a:r>
                      <a:r>
                        <a:rPr lang="en-US" sz="1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1800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</a:t>
                      </a:r>
                      <a:r>
                        <a:rPr lang="en-US" sz="1800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tấn</a:t>
                      </a:r>
                      <a:r>
                        <a:rPr lang="en-US" sz="1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FCR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Cỡ</a:t>
                      </a:r>
                      <a:r>
                        <a:rPr lang="en-US" sz="1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tôm</a:t>
                      </a:r>
                      <a:r>
                        <a:rPr lang="en-US" sz="1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1800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(con/kg</a:t>
                      </a:r>
                      <a:r>
                        <a:rPr lang="en-US" sz="1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Năng</a:t>
                      </a:r>
                      <a:r>
                        <a:rPr lang="en-US" sz="1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suất</a:t>
                      </a:r>
                      <a:r>
                        <a:rPr lang="en-US" sz="1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</a:t>
                      </a:r>
                      <a:r>
                        <a:rPr lang="en-US" sz="1800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tấn</a:t>
                      </a:r>
                      <a:r>
                        <a:rPr lang="en-US" sz="1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/ha)</a:t>
                      </a:r>
                    </a:p>
                  </a:txBody>
                  <a:tcPr marL="68580" marR="68580" marT="0" marB="0" anchor="ctr"/>
                </a:tc>
              </a:tr>
              <a:tr h="35481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Ao 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81.75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6,011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1.43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60,0</a:t>
                      </a:r>
                    </a:p>
                  </a:txBody>
                  <a:tcPr marL="68580" marR="68580" marT="0" marB="0"/>
                </a:tc>
              </a:tr>
              <a:tr h="35481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Ao 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75.89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5,929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1.42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59,2</a:t>
                      </a:r>
                    </a:p>
                  </a:txBody>
                  <a:tcPr marL="68580" marR="68580" marT="0" marB="0"/>
                </a:tc>
              </a:tr>
              <a:tr h="70963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Đối chứng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2200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57.17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9,528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1.72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43,3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6" name="Picture 5" descr="C:\Users\MyPC\AppData\Local\ZaloPC\2160464571542230330\ZaloDownloads\picture\55059837274320898\z1329533474827_8bd4d1b09ff437b8b0bf3a8b7fb3f0a3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642" y="3474549"/>
            <a:ext cx="4299812" cy="3383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3a2148892c5ece00974f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3454" y="4170218"/>
            <a:ext cx="4710545" cy="268778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EEAC-6021-184A-936A-D26E75467C8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4111"/>
            <a:ext cx="7886700" cy="483198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Tôm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mr-IN" sz="2800" b="1" dirty="0" smtClean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Vi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khuẩn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sz="2800" b="1" dirty="0" err="1">
                <a:latin typeface="Arial" charset="0"/>
                <a:ea typeface="Arial" charset="0"/>
                <a:cs typeface="Arial" charset="0"/>
              </a:rPr>
              <a:t>Hiệu</a:t>
            </a:r>
            <a:r>
              <a:rPr lang="en-US" sz="28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>
                <a:latin typeface="Arial" charset="0"/>
                <a:ea typeface="Arial" charset="0"/>
                <a:cs typeface="Arial" charset="0"/>
              </a:rPr>
              <a:t>quả</a:t>
            </a:r>
            <a:r>
              <a:rPr lang="en-US" sz="28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>
                <a:latin typeface="Arial" charset="0"/>
                <a:ea typeface="Arial" charset="0"/>
                <a:cs typeface="Arial" charset="0"/>
              </a:rPr>
              <a:t>kinh</a:t>
            </a:r>
            <a:r>
              <a:rPr lang="en-US" sz="28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>
                <a:latin typeface="Arial" charset="0"/>
                <a:ea typeface="Arial" charset="0"/>
                <a:cs typeface="Arial" charset="0"/>
              </a:rPr>
              <a:t>tế</a:t>
            </a:r>
            <a:r>
              <a:rPr lang="en-US" sz="2800" b="1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6676523"/>
              </p:ext>
            </p:extLst>
          </p:nvPr>
        </p:nvGraphicFramePr>
        <p:xfrm>
          <a:off x="119575" y="801859"/>
          <a:ext cx="8904849" cy="5895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93057"/>
                <a:gridCol w="2910375"/>
                <a:gridCol w="2601417"/>
              </a:tblGrid>
              <a:tr h="44851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Chi </a:t>
                      </a:r>
                      <a:r>
                        <a:rPr lang="en-US" sz="1800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phí</a:t>
                      </a:r>
                      <a:r>
                        <a:rPr lang="en-US" sz="1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(</a:t>
                      </a:r>
                      <a:r>
                        <a:rPr lang="en-US" sz="1800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đồng</a:t>
                      </a:r>
                      <a:r>
                        <a:rPr lang="en-US" sz="1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)</a:t>
                      </a:r>
                    </a:p>
                  </a:txBody>
                  <a:tcPr marL="62370" marR="6237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Thực nghiệm (2000m</a:t>
                      </a:r>
                      <a:r>
                        <a:rPr lang="en-US" sz="1800" baseline="30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</a:t>
                      </a: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)</a:t>
                      </a:r>
                    </a:p>
                  </a:txBody>
                  <a:tcPr marL="62370" marR="6237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Đối chứng (2200m</a:t>
                      </a:r>
                      <a:r>
                        <a:rPr lang="en-US" sz="1800" baseline="30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</a:t>
                      </a: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)</a:t>
                      </a:r>
                    </a:p>
                  </a:txBody>
                  <a:tcPr marL="62370" marR="62370" marT="0" marB="0" anchor="b"/>
                </a:tc>
              </a:tr>
              <a:tr h="22426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Chi phí cố định</a:t>
                      </a:r>
                    </a:p>
                  </a:txBody>
                  <a:tcPr marL="62370" marR="6237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628.913.224</a:t>
                      </a:r>
                    </a:p>
                  </a:txBody>
                  <a:tcPr marL="62370" marR="6237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423.541.454</a:t>
                      </a:r>
                    </a:p>
                  </a:txBody>
                  <a:tcPr marL="62370" marR="62370" marT="0" marB="0" anchor="b"/>
                </a:tc>
              </a:tr>
              <a:tr h="22426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Chi phí sản xuất</a:t>
                      </a:r>
                    </a:p>
                  </a:txBody>
                  <a:tcPr marL="62370" marR="6237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800.401.900</a:t>
                      </a:r>
                    </a:p>
                  </a:txBody>
                  <a:tcPr marL="62370" marR="6237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815.579.000</a:t>
                      </a:r>
                    </a:p>
                  </a:txBody>
                  <a:tcPr marL="62370" marR="62370" marT="0" marB="0" anchor="b"/>
                </a:tc>
              </a:tr>
              <a:tr h="22426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Con giống</a:t>
                      </a:r>
                    </a:p>
                  </a:txBody>
                  <a:tcPr marL="62370" marR="6237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62.500.000</a:t>
                      </a:r>
                    </a:p>
                  </a:txBody>
                  <a:tcPr marL="62370" marR="6237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62.500.000</a:t>
                      </a:r>
                    </a:p>
                  </a:txBody>
                  <a:tcPr marL="62370" marR="62370" marT="0" marB="0" anchor="b"/>
                </a:tc>
              </a:tr>
              <a:tr h="22426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Thức ăn</a:t>
                      </a:r>
                    </a:p>
                  </a:txBody>
                  <a:tcPr marL="62370" marR="6237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525.364.700</a:t>
                      </a:r>
                    </a:p>
                  </a:txBody>
                  <a:tcPr marL="62370" marR="6237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502.329.000</a:t>
                      </a:r>
                    </a:p>
                  </a:txBody>
                  <a:tcPr marL="62370" marR="62370" marT="0" marB="0" anchor="b"/>
                </a:tc>
              </a:tr>
              <a:tr h="22426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Chi phí nguồn các bon</a:t>
                      </a:r>
                      <a:endParaRPr lang="en-US" sz="18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2370" marR="6237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12.007.200</a:t>
                      </a:r>
                    </a:p>
                  </a:txBody>
                  <a:tcPr marL="62370" marR="6237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</a:t>
                      </a:r>
                    </a:p>
                  </a:txBody>
                  <a:tcPr marL="62370" marR="62370" marT="0" marB="0" anchor="b"/>
                </a:tc>
              </a:tr>
              <a:tr h="22426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Chế phẩm sinh học</a:t>
                      </a:r>
                    </a:p>
                  </a:txBody>
                  <a:tcPr marL="62370" marR="6237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56.005.000</a:t>
                      </a:r>
                    </a:p>
                  </a:txBody>
                  <a:tcPr marL="62370" marR="6237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50.100.000</a:t>
                      </a:r>
                    </a:p>
                  </a:txBody>
                  <a:tcPr marL="62370" marR="62370" marT="0" marB="0" anchor="b"/>
                </a:tc>
              </a:tr>
              <a:tr h="22426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Hóa chất</a:t>
                      </a:r>
                    </a:p>
                  </a:txBody>
                  <a:tcPr marL="62370" marR="6237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30.525.000</a:t>
                      </a:r>
                    </a:p>
                  </a:txBody>
                  <a:tcPr marL="62370" marR="6237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90.650.000</a:t>
                      </a:r>
                    </a:p>
                  </a:txBody>
                  <a:tcPr marL="62370" marR="62370" marT="0" marB="0" anchor="b"/>
                </a:tc>
              </a:tr>
              <a:tr h="22426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Năng lượng</a:t>
                      </a:r>
                    </a:p>
                  </a:txBody>
                  <a:tcPr marL="62370" marR="6237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54.000.000</a:t>
                      </a:r>
                    </a:p>
                  </a:txBody>
                  <a:tcPr marL="62370" marR="6237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52.000.000</a:t>
                      </a:r>
                    </a:p>
                  </a:txBody>
                  <a:tcPr marL="62370" marR="62370" marT="0" marB="0" anchor="b"/>
                </a:tc>
              </a:tr>
              <a:tr h="22426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Nhân công</a:t>
                      </a:r>
                    </a:p>
                  </a:txBody>
                  <a:tcPr marL="62370" marR="6237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48.000.000</a:t>
                      </a:r>
                    </a:p>
                  </a:txBody>
                  <a:tcPr marL="62370" marR="6237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48.000.000</a:t>
                      </a:r>
                    </a:p>
                  </a:txBody>
                  <a:tcPr marL="62370" marR="62370" marT="0" marB="0" anchor="b"/>
                </a:tc>
              </a:tr>
              <a:tr h="22426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Chi khác</a:t>
                      </a:r>
                    </a:p>
                  </a:txBody>
                  <a:tcPr marL="62370" marR="6237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12.000.000</a:t>
                      </a:r>
                    </a:p>
                  </a:txBody>
                  <a:tcPr marL="62370" marR="6237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10.000.000</a:t>
                      </a:r>
                    </a:p>
                  </a:txBody>
                  <a:tcPr marL="62370" marR="62370" marT="0" marB="0" anchor="b"/>
                </a:tc>
              </a:tr>
              <a:tr h="22426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Tổng chi phí</a:t>
                      </a:r>
                    </a:p>
                  </a:txBody>
                  <a:tcPr marL="62370" marR="6237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1.429.315.124</a:t>
                      </a:r>
                    </a:p>
                  </a:txBody>
                  <a:tcPr marL="62370" marR="6237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1.239.120.454</a:t>
                      </a:r>
                    </a:p>
                  </a:txBody>
                  <a:tcPr marL="62370" marR="62370" marT="0" marB="0" anchor="b"/>
                </a:tc>
              </a:tr>
              <a:tr h="22426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Doanh thu</a:t>
                      </a:r>
                    </a:p>
                  </a:txBody>
                  <a:tcPr marL="62370" marR="6237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1.623.432.000</a:t>
                      </a:r>
                    </a:p>
                  </a:txBody>
                  <a:tcPr marL="62370" marR="6237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1.295.808.000</a:t>
                      </a:r>
                    </a:p>
                  </a:txBody>
                  <a:tcPr marL="62370" marR="62370" marT="0" marB="0" anchor="b"/>
                </a:tc>
              </a:tr>
              <a:tr h="44851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Doanh thu - Chi phí sản xuất</a:t>
                      </a:r>
                    </a:p>
                  </a:txBody>
                  <a:tcPr marL="62370" marR="6237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823.030.100</a:t>
                      </a:r>
                    </a:p>
                  </a:txBody>
                  <a:tcPr marL="62370" marR="6237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480.229.000</a:t>
                      </a:r>
                    </a:p>
                  </a:txBody>
                  <a:tcPr marL="62370" marR="62370" marT="0" marB="0" anchor="b"/>
                </a:tc>
              </a:tr>
              <a:tr h="44851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NPV (Giá trị hiện tại thuần)</a:t>
                      </a:r>
                    </a:p>
                  </a:txBody>
                  <a:tcPr marL="62370" marR="6237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2.491.018.390</a:t>
                      </a:r>
                    </a:p>
                  </a:txBody>
                  <a:tcPr marL="62370" marR="6237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1.396.904.285</a:t>
                      </a:r>
                    </a:p>
                  </a:txBody>
                  <a:tcPr marL="62370" marR="62370" marT="0" marB="0" anchor="b"/>
                </a:tc>
              </a:tr>
              <a:tr h="44851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IRR (Hệ số hoàn vốn nội bộ)</a:t>
                      </a:r>
                    </a:p>
                  </a:txBody>
                  <a:tcPr marL="62370" marR="6237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128,78%</a:t>
                      </a:r>
                    </a:p>
                  </a:txBody>
                  <a:tcPr marL="62370" marR="6237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110,65%</a:t>
                      </a:r>
                    </a:p>
                  </a:txBody>
                  <a:tcPr marL="62370" marR="62370" marT="0" marB="0" anchor="b"/>
                </a:tc>
              </a:tr>
              <a:tr h="22426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PP (Thời gian hoàn vốn)</a:t>
                      </a:r>
                    </a:p>
                  </a:txBody>
                  <a:tcPr marL="62370" marR="6237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0,84</a:t>
                      </a:r>
                    </a:p>
                  </a:txBody>
                  <a:tcPr marL="62370" marR="6237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0,97</a:t>
                      </a:r>
                    </a:p>
                  </a:txBody>
                  <a:tcPr marL="62370" marR="62370" marT="0" marB="0" anchor="b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EEAC-6021-184A-936A-D26E75467C8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65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4111"/>
            <a:ext cx="7886700" cy="46772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Tôm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mr-IN" sz="2800" b="1" dirty="0" smtClean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Vi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khuẩn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Hiệu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quả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môi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trường</a:t>
            </a:r>
            <a:endParaRPr lang="en-US" sz="2800" b="1" dirty="0"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5604566"/>
              </p:ext>
            </p:extLst>
          </p:nvPr>
        </p:nvGraphicFramePr>
        <p:xfrm>
          <a:off x="0" y="1805948"/>
          <a:ext cx="9143999" cy="48598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82067"/>
                <a:gridCol w="2510942"/>
                <a:gridCol w="1492300"/>
                <a:gridCol w="2026310"/>
                <a:gridCol w="2132380"/>
              </a:tblGrid>
              <a:tr h="6047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năm</a:t>
                      </a:r>
                      <a:endParaRPr lang="en-US" sz="24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Dòng</a:t>
                      </a:r>
                      <a:r>
                        <a:rPr lang="en-US" sz="24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tiền</a:t>
                      </a:r>
                      <a:r>
                        <a:rPr lang="en-US" sz="2400" baseline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2400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</a:t>
                      </a:r>
                      <a:r>
                        <a:rPr lang="en-US" sz="2400" dirty="0" err="1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đ</a:t>
                      </a:r>
                      <a:r>
                        <a:rPr lang="en-US" sz="2400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)</a:t>
                      </a:r>
                      <a:endParaRPr lang="en-US" sz="24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Hệ</a:t>
                      </a:r>
                      <a:r>
                        <a:rPr lang="en-US" sz="24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số</a:t>
                      </a:r>
                      <a:r>
                        <a:rPr lang="en-US" sz="24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2400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CK</a:t>
                      </a:r>
                      <a:endParaRPr lang="en-US" sz="24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Giá</a:t>
                      </a:r>
                      <a:r>
                        <a:rPr lang="en-US" sz="24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trị</a:t>
                      </a:r>
                      <a:r>
                        <a:rPr lang="en-US" sz="24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2400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CK (</a:t>
                      </a:r>
                      <a:r>
                        <a:rPr lang="en-US" sz="2400" dirty="0" err="1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đ</a:t>
                      </a:r>
                      <a:r>
                        <a:rPr lang="en-US" sz="2400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)</a:t>
                      </a:r>
                      <a:endParaRPr lang="en-US" sz="24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Giá</a:t>
                      </a:r>
                      <a:r>
                        <a:rPr lang="en-US" sz="24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trị</a:t>
                      </a:r>
                      <a:r>
                        <a:rPr lang="en-US" sz="24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còn</a:t>
                      </a:r>
                      <a:r>
                        <a:rPr lang="en-US" sz="24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lại</a:t>
                      </a:r>
                      <a:r>
                        <a:rPr lang="en-US" sz="24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2400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</a:t>
                      </a:r>
                      <a:r>
                        <a:rPr lang="en-US" sz="2400" dirty="0" err="1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đ</a:t>
                      </a:r>
                      <a:r>
                        <a:rPr lang="en-US" sz="2400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)</a:t>
                      </a:r>
                      <a:endParaRPr lang="en-US" sz="24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b"/>
                </a:tc>
              </a:tr>
              <a:tr h="3268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-205.371.770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-205.371.770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-205.371.770</a:t>
                      </a:r>
                    </a:p>
                  </a:txBody>
                  <a:tcPr marL="68580" marR="68580" marT="0" marB="0" anchor="ctr"/>
                </a:tc>
              </a:tr>
              <a:tr h="3268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180.375.000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0,91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163.977.273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-41.394.497</a:t>
                      </a:r>
                    </a:p>
                  </a:txBody>
                  <a:tcPr marL="68580" marR="68580" marT="0" marB="0" anchor="ctr"/>
                </a:tc>
              </a:tr>
              <a:tr h="3268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180.375.000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0,83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149.070.248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107.675.751</a:t>
                      </a:r>
                    </a:p>
                  </a:txBody>
                  <a:tcPr marL="68580" marR="68580" marT="0" marB="0" anchor="ctr"/>
                </a:tc>
              </a:tr>
              <a:tr h="3268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180.375.000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0,75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135.518.407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243.194.158</a:t>
                      </a:r>
                    </a:p>
                  </a:txBody>
                  <a:tcPr marL="68580" marR="68580" marT="0" marB="0" anchor="ctr"/>
                </a:tc>
              </a:tr>
              <a:tr h="3268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180.375.000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0,68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123.198.552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366.392.710</a:t>
                      </a:r>
                    </a:p>
                  </a:txBody>
                  <a:tcPr marL="68580" marR="68580" marT="0" marB="0" anchor="ctr"/>
                </a:tc>
              </a:tr>
              <a:tr h="3268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180.375.000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0,62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111.998.684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478.391.394</a:t>
                      </a:r>
                    </a:p>
                  </a:txBody>
                  <a:tcPr marL="68580" marR="68580" marT="0" marB="0" anchor="ctr"/>
                </a:tc>
              </a:tr>
              <a:tr h="6536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4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PP</a:t>
                      </a:r>
                      <a:endParaRPr lang="en-US" sz="24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4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1,25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4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b"/>
                </a:tc>
              </a:tr>
              <a:tr h="3268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4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IRR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4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83,62%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4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b"/>
                </a:tc>
              </a:tr>
              <a:tr h="3268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4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NPV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4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478,391,394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4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729120"/>
            <a:ext cx="9143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-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Không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xảy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ra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dịch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bệnh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trong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quá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trình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nuôi</a:t>
            </a: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- Chi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phí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hóa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chất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giảm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hơn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so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với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mô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hình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ĐC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là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60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triệu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/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vụ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EEAC-6021-184A-936A-D26E75467C8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7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af-ZA" dirty="0" smtClean="0">
                <a:latin typeface="Arial" charset="0"/>
                <a:ea typeface="Arial" charset="0"/>
                <a:cs typeface="Arial" charset="0"/>
              </a:rPr>
              <a:t>PHẦN B: CÔNG </a:t>
            </a:r>
            <a:r>
              <a:rPr lang="af-ZA" dirty="0">
                <a:latin typeface="Arial" charset="0"/>
                <a:ea typeface="Arial" charset="0"/>
                <a:cs typeface="Arial" charset="0"/>
              </a:rPr>
              <a:t>NGHỆ GIẢM CHẤT THẢI BẰNG VIỆC SỬ DỤNG CÁ RÔ PHI ĐỂ XỬ LÝ CHẤT HỮU CƠ LƠ LỬNG TRONG NƯỚC AO NUÔI TÔM (TÔM - RÔ PHI)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EEAC-6021-184A-936A-D26E75467C87}" type="slidenum">
              <a:rPr lang="en-US" smtClean="0"/>
              <a:t>18</a:t>
            </a:fld>
            <a:endParaRPr lang="en-US"/>
          </a:p>
        </p:txBody>
      </p:sp>
      <p:pic>
        <p:nvPicPr>
          <p:cNvPr id="4098" name="Picture 2" descr="mage result for tôm thẻ chân trắ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021" y="3939722"/>
            <a:ext cx="3726850" cy="2416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mage result for rô phi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500" y="3961947"/>
            <a:ext cx="4518431" cy="2372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56334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Tôm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mr-IN" sz="2800" b="1" dirty="0" smtClean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rô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phi: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Mục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tiêu</a:t>
            </a:r>
            <a:endParaRPr lang="en-US" sz="28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09" y="1039326"/>
            <a:ext cx="9017391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af-ZA" sz="2400" dirty="0" smtClean="0">
                <a:latin typeface="Arial" charset="0"/>
                <a:ea typeface="Arial" charset="0"/>
                <a:cs typeface="Arial" charset="0"/>
              </a:rPr>
              <a:t>- </a:t>
            </a:r>
            <a:r>
              <a:rPr lang="af-ZA" sz="2400" dirty="0" err="1" smtClean="0">
                <a:latin typeface="Arial" charset="0"/>
                <a:ea typeface="Arial" charset="0"/>
                <a:cs typeface="Arial" charset="0"/>
              </a:rPr>
              <a:t>Xác</a:t>
            </a:r>
            <a:r>
              <a:rPr lang="af-ZA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400" dirty="0" err="1">
                <a:latin typeface="Arial" charset="0"/>
                <a:ea typeface="Arial" charset="0"/>
                <a:cs typeface="Arial" charset="0"/>
              </a:rPr>
              <a:t>định</a:t>
            </a:r>
            <a:r>
              <a:rPr lang="af-ZA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400" dirty="0" err="1" smtClean="0">
                <a:latin typeface="Arial" charset="0"/>
                <a:ea typeface="Arial" charset="0"/>
                <a:cs typeface="Arial" charset="0"/>
              </a:rPr>
              <a:t>được</a:t>
            </a:r>
            <a:r>
              <a:rPr lang="af-ZA" sz="2400" dirty="0" smtClean="0">
                <a:latin typeface="Arial" charset="0"/>
                <a:ea typeface="Arial" charset="0"/>
                <a:cs typeface="Arial" charset="0"/>
              </a:rPr>
              <a:t> FCR</a:t>
            </a:r>
            <a:r>
              <a:rPr lang="af-ZA" sz="24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af-ZA" sz="2400" dirty="0" err="1">
                <a:latin typeface="Arial" charset="0"/>
                <a:ea typeface="Arial" charset="0"/>
                <a:cs typeface="Arial" charset="0"/>
              </a:rPr>
              <a:t>tỷ</a:t>
            </a:r>
            <a:r>
              <a:rPr lang="af-ZA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400" dirty="0" err="1">
                <a:latin typeface="Arial" charset="0"/>
                <a:ea typeface="Arial" charset="0"/>
                <a:cs typeface="Arial" charset="0"/>
              </a:rPr>
              <a:t>lệ</a:t>
            </a:r>
            <a:r>
              <a:rPr lang="af-ZA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400" dirty="0" err="1">
                <a:latin typeface="Arial" charset="0"/>
                <a:ea typeface="Arial" charset="0"/>
                <a:cs typeface="Arial" charset="0"/>
              </a:rPr>
              <a:t>sống</a:t>
            </a:r>
            <a:r>
              <a:rPr lang="af-ZA" sz="24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af-ZA" sz="2400" dirty="0" err="1">
                <a:latin typeface="Arial" charset="0"/>
                <a:ea typeface="Arial" charset="0"/>
                <a:cs typeface="Arial" charset="0"/>
              </a:rPr>
              <a:t>năng</a:t>
            </a:r>
            <a:r>
              <a:rPr lang="af-ZA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400" dirty="0" err="1" smtClean="0">
                <a:latin typeface="Arial" charset="0"/>
                <a:ea typeface="Arial" charset="0"/>
                <a:cs typeface="Arial" charset="0"/>
              </a:rPr>
              <a:t>suất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af-ZA" sz="2400" dirty="0" err="1" smtClean="0">
                <a:latin typeface="Arial" charset="0"/>
                <a:ea typeface="Arial" charset="0"/>
                <a:cs typeface="Arial" charset="0"/>
              </a:rPr>
              <a:t>Giảm</a:t>
            </a:r>
            <a:r>
              <a:rPr lang="af-ZA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400" dirty="0" err="1">
                <a:latin typeface="Arial" charset="0"/>
                <a:ea typeface="Arial" charset="0"/>
                <a:cs typeface="Arial" charset="0"/>
              </a:rPr>
              <a:t>được</a:t>
            </a:r>
            <a:r>
              <a:rPr lang="af-ZA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400" dirty="0" err="1">
                <a:latin typeface="Arial" charset="0"/>
                <a:ea typeface="Arial" charset="0"/>
                <a:cs typeface="Arial" charset="0"/>
              </a:rPr>
              <a:t>ít</a:t>
            </a:r>
            <a:r>
              <a:rPr lang="af-ZA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400" dirty="0" err="1">
                <a:latin typeface="Arial" charset="0"/>
                <a:ea typeface="Arial" charset="0"/>
                <a:cs typeface="Arial" charset="0"/>
              </a:rPr>
              <a:t>nhất</a:t>
            </a:r>
            <a:r>
              <a:rPr lang="af-ZA" sz="2400" dirty="0">
                <a:latin typeface="Arial" charset="0"/>
                <a:ea typeface="Arial" charset="0"/>
                <a:cs typeface="Arial" charset="0"/>
              </a:rPr>
              <a:t> 20% </a:t>
            </a:r>
            <a:r>
              <a:rPr lang="af-ZA" sz="2400" dirty="0" err="1">
                <a:latin typeface="Arial" charset="0"/>
                <a:ea typeface="Arial" charset="0"/>
                <a:cs typeface="Arial" charset="0"/>
              </a:rPr>
              <a:t>lượng</a:t>
            </a:r>
            <a:r>
              <a:rPr lang="af-ZA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400" dirty="0" err="1">
                <a:latin typeface="Arial" charset="0"/>
                <a:ea typeface="Arial" charset="0"/>
                <a:cs typeface="Arial" charset="0"/>
              </a:rPr>
              <a:t>chất</a:t>
            </a:r>
            <a:r>
              <a:rPr lang="af-ZA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400" dirty="0" err="1">
                <a:latin typeface="Arial" charset="0"/>
                <a:ea typeface="Arial" charset="0"/>
                <a:cs typeface="Arial" charset="0"/>
              </a:rPr>
              <a:t>thải</a:t>
            </a:r>
            <a:r>
              <a:rPr lang="af-ZA" sz="2400" dirty="0">
                <a:latin typeface="Arial" charset="0"/>
                <a:ea typeface="Arial" charset="0"/>
                <a:cs typeface="Arial" charset="0"/>
              </a:rPr>
              <a:t> </a:t>
            </a:r>
            <a:endParaRPr lang="af-ZA" sz="2400" dirty="0" smtClean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af-ZA" sz="2400" dirty="0" err="1" smtClean="0">
                <a:latin typeface="Arial" charset="0"/>
                <a:ea typeface="Arial" charset="0"/>
                <a:cs typeface="Arial" charset="0"/>
              </a:rPr>
              <a:t>Đánh</a:t>
            </a:r>
            <a:r>
              <a:rPr lang="af-ZA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400" dirty="0" err="1">
                <a:latin typeface="Arial" charset="0"/>
                <a:ea typeface="Arial" charset="0"/>
                <a:cs typeface="Arial" charset="0"/>
              </a:rPr>
              <a:t>giá</a:t>
            </a:r>
            <a:r>
              <a:rPr lang="af-ZA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400" dirty="0" err="1">
                <a:latin typeface="Arial" charset="0"/>
                <a:ea typeface="Arial" charset="0"/>
                <a:cs typeface="Arial" charset="0"/>
              </a:rPr>
              <a:t>được</a:t>
            </a:r>
            <a:r>
              <a:rPr lang="af-ZA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400" dirty="0" err="1">
                <a:latin typeface="Arial" charset="0"/>
                <a:ea typeface="Arial" charset="0"/>
                <a:cs typeface="Arial" charset="0"/>
              </a:rPr>
              <a:t>hiệu</a:t>
            </a:r>
            <a:r>
              <a:rPr lang="af-ZA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400" dirty="0" err="1">
                <a:latin typeface="Arial" charset="0"/>
                <a:ea typeface="Arial" charset="0"/>
                <a:cs typeface="Arial" charset="0"/>
              </a:rPr>
              <a:t>quả</a:t>
            </a:r>
            <a:r>
              <a:rPr lang="af-ZA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400" dirty="0" err="1">
                <a:latin typeface="Arial" charset="0"/>
                <a:ea typeface="Arial" charset="0"/>
                <a:cs typeface="Arial" charset="0"/>
              </a:rPr>
              <a:t>kinh</a:t>
            </a:r>
            <a:r>
              <a:rPr lang="af-ZA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400" dirty="0" err="1" smtClean="0">
                <a:latin typeface="Arial" charset="0"/>
                <a:ea typeface="Arial" charset="0"/>
                <a:cs typeface="Arial" charset="0"/>
              </a:rPr>
              <a:t>tế</a:t>
            </a:r>
            <a:r>
              <a:rPr lang="af-ZA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400" dirty="0" err="1" smtClean="0">
                <a:latin typeface="Arial" charset="0"/>
                <a:ea typeface="Arial" charset="0"/>
                <a:cs typeface="Arial" charset="0"/>
              </a:rPr>
              <a:t>và</a:t>
            </a:r>
            <a:r>
              <a:rPr lang="af-ZA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400" dirty="0" err="1">
                <a:latin typeface="Arial" charset="0"/>
                <a:ea typeface="Arial" charset="0"/>
                <a:cs typeface="Arial" charset="0"/>
              </a:rPr>
              <a:t>môi</a:t>
            </a:r>
            <a:r>
              <a:rPr lang="af-ZA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400" dirty="0" err="1">
                <a:latin typeface="Arial" charset="0"/>
                <a:ea typeface="Arial" charset="0"/>
                <a:cs typeface="Arial" charset="0"/>
              </a:rPr>
              <a:t>trường</a:t>
            </a:r>
            <a:r>
              <a:rPr lang="af-ZA" sz="2400" dirty="0">
                <a:latin typeface="Arial" charset="0"/>
                <a:ea typeface="Arial" charset="0"/>
                <a:cs typeface="Arial" charset="0"/>
              </a:rPr>
              <a:t> </a:t>
            </a:r>
            <a:endParaRPr lang="af-ZA" sz="2400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043" r="19878"/>
          <a:stretch/>
        </p:blipFill>
        <p:spPr>
          <a:xfrm>
            <a:off x="4909889" y="3542496"/>
            <a:ext cx="4234111" cy="33155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576"/>
          <a:stretch/>
        </p:blipFill>
        <p:spPr>
          <a:xfrm>
            <a:off x="27710" y="3532908"/>
            <a:ext cx="4953954" cy="332509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EEAC-6021-184A-936A-D26E75467C8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94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6229"/>
            <a:ext cx="7886700" cy="732154"/>
          </a:xfrm>
        </p:spPr>
        <p:txBody>
          <a:bodyPr>
            <a:normAutofit/>
          </a:bodyPr>
          <a:lstStyle/>
          <a:p>
            <a:pPr algn="ctr"/>
            <a:r>
              <a:rPr lang="en-US" sz="2800" dirty="0" err="1" smtClean="0">
                <a:latin typeface="Arial" charset="0"/>
                <a:ea typeface="Arial" charset="0"/>
                <a:cs typeface="Arial" charset="0"/>
              </a:rPr>
              <a:t>Nội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 dung </a:t>
            </a:r>
            <a:r>
              <a:rPr lang="en-US" sz="2800" dirty="0" err="1" smtClean="0">
                <a:latin typeface="Arial" charset="0"/>
                <a:ea typeface="Arial" charset="0"/>
                <a:cs typeface="Arial" charset="0"/>
              </a:rPr>
              <a:t>trình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ea typeface="Arial" charset="0"/>
                <a:cs typeface="Arial" charset="0"/>
              </a:rPr>
              <a:t>bày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8761942"/>
              </p:ext>
            </p:extLst>
          </p:nvPr>
        </p:nvGraphicFramePr>
        <p:xfrm>
          <a:off x="189913" y="838383"/>
          <a:ext cx="8764173" cy="5373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EEAC-6021-184A-936A-D26E75467C8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34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56334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Tôm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mr-IN" sz="2800" b="1" dirty="0" smtClean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rô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phi: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mô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hình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thực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nghiệm</a:t>
            </a:r>
            <a:endParaRPr lang="en-US" sz="2800" b="1" dirty="0">
              <a:latin typeface="Arial" charset="0"/>
              <a:ea typeface="Arial" charset="0"/>
              <a:cs typeface="Arial" charset="0"/>
            </a:endParaRPr>
          </a:p>
        </p:txBody>
      </p:sp>
      <p:sp useBgFill="1">
        <p:nvSpPr>
          <p:cNvPr id="5" name="Rectangle 4"/>
          <p:cNvSpPr/>
          <p:nvPr/>
        </p:nvSpPr>
        <p:spPr>
          <a:xfrm>
            <a:off x="3222885" y="963087"/>
            <a:ext cx="3782291" cy="1033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  <a:spcBef>
                <a:spcPts val="500"/>
              </a:spcBef>
              <a:spcAft>
                <a:spcPts val="500"/>
              </a:spcAft>
            </a:pPr>
            <a:r>
              <a:rPr lang="af-ZA" sz="2000" dirty="0" err="1" smtClean="0">
                <a:latin typeface="Arial" charset="0"/>
                <a:ea typeface="Arial" charset="0"/>
                <a:cs typeface="Arial" charset="0"/>
              </a:rPr>
              <a:t>Ao</a:t>
            </a:r>
            <a:r>
              <a:rPr lang="af-ZA" sz="20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2000 m2/</a:t>
            </a:r>
            <a:r>
              <a:rPr lang="en-US" sz="2000" dirty="0" err="1" smtClean="0">
                <a:latin typeface="Arial" charset="0"/>
                <a:ea typeface="Arial" charset="0"/>
                <a:cs typeface="Arial" charset="0"/>
              </a:rPr>
              <a:t>ao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lót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ea typeface="Arial" charset="0"/>
                <a:cs typeface="Arial" charset="0"/>
              </a:rPr>
              <a:t>bạt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4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2000" dirty="0" err="1" smtClean="0">
                <a:latin typeface="Arial" charset="0"/>
                <a:ea typeface="Arial" charset="0"/>
                <a:cs typeface="Arial" charset="0"/>
              </a:rPr>
              <a:t>Tôm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110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con/m</a:t>
            </a:r>
            <a:r>
              <a:rPr lang="en-US" sz="2000" baseline="30000" dirty="0" smtClean="0">
                <a:latin typeface="Arial" charset="0"/>
                <a:ea typeface="Arial" charset="0"/>
                <a:cs typeface="Arial" charset="0"/>
              </a:rPr>
              <a:t>2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EEAC-6021-184A-936A-D26E75467C87}" type="slidenum">
              <a:rPr lang="en-US" smtClean="0"/>
              <a:t>20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92768"/>
            <a:ext cx="1987080" cy="14903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493" y="749893"/>
            <a:ext cx="2231920" cy="16739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493" y="5098206"/>
            <a:ext cx="2346392" cy="175979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5693" y="2981776"/>
            <a:ext cx="1996913" cy="149768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8465" y="2981776"/>
            <a:ext cx="1996914" cy="149768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9389" y="2977352"/>
            <a:ext cx="2008712" cy="1506534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882688" y="4490999"/>
            <a:ext cx="1895017" cy="43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>
                <a:latin typeface="Arial" charset="0"/>
                <a:ea typeface="Arial" charset="0"/>
                <a:cs typeface="Arial" charset="0"/>
              </a:rPr>
              <a:t>R</a:t>
            </a:r>
            <a:r>
              <a:rPr lang="en-US" smtClean="0">
                <a:latin typeface="Arial" charset="0"/>
                <a:ea typeface="Arial" charset="0"/>
                <a:cs typeface="Arial" charset="0"/>
              </a:rPr>
              <a:t>ô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phi: 3 con/m</a:t>
            </a:r>
            <a:r>
              <a:rPr lang="en-US" baseline="30000" dirty="0">
                <a:latin typeface="Arial" charset="0"/>
                <a:ea typeface="Arial" charset="0"/>
                <a:cs typeface="Arial" charset="0"/>
              </a:rPr>
              <a:t>2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9418" y="4520871"/>
            <a:ext cx="1272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Ương</a:t>
            </a:r>
            <a:r>
              <a:rPr lang="en-US" dirty="0" smtClean="0"/>
              <a:t> </a:t>
            </a:r>
            <a:r>
              <a:rPr lang="en-US" dirty="0" err="1" smtClean="0"/>
              <a:t>giống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276726" y="4498959"/>
            <a:ext cx="1380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Ao</a:t>
            </a:r>
            <a:r>
              <a:rPr lang="en-US" dirty="0" smtClean="0"/>
              <a:t> </a:t>
            </a:r>
            <a:r>
              <a:rPr lang="en-US" dirty="0" err="1" smtClean="0"/>
              <a:t>chứa</a:t>
            </a:r>
            <a:r>
              <a:rPr lang="en-US" dirty="0" smtClean="0"/>
              <a:t> </a:t>
            </a:r>
            <a:r>
              <a:rPr lang="en-US" dirty="0" err="1" smtClean="0"/>
              <a:t>bùn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427853" y="5793437"/>
            <a:ext cx="963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Ao</a:t>
            </a:r>
            <a:r>
              <a:rPr lang="en-US" dirty="0" smtClean="0"/>
              <a:t> </a:t>
            </a:r>
            <a:r>
              <a:rPr lang="en-US" dirty="0" err="1" smtClean="0"/>
              <a:t>nuôi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119759" y="2439118"/>
            <a:ext cx="756734" cy="538235"/>
          </a:xfrm>
          <a:prstGeom prst="line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13" idx="1"/>
          </p:cNvCxnSpPr>
          <p:nvPr/>
        </p:nvCxnSpPr>
        <p:spPr>
          <a:xfrm>
            <a:off x="119759" y="4490999"/>
            <a:ext cx="756734" cy="1487104"/>
          </a:xfrm>
          <a:prstGeom prst="line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endCxn id="15" idx="0"/>
          </p:cNvCxnSpPr>
          <p:nvPr/>
        </p:nvCxnSpPr>
        <p:spPr>
          <a:xfrm>
            <a:off x="3108413" y="2439118"/>
            <a:ext cx="715737" cy="542658"/>
          </a:xfrm>
          <a:prstGeom prst="line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3" idx="0"/>
          </p:cNvCxnSpPr>
          <p:nvPr/>
        </p:nvCxnSpPr>
        <p:spPr>
          <a:xfrm flipV="1">
            <a:off x="2049689" y="4520872"/>
            <a:ext cx="786706" cy="577334"/>
          </a:xfrm>
          <a:prstGeom prst="line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15" idx="3"/>
          </p:cNvCxnSpPr>
          <p:nvPr/>
        </p:nvCxnSpPr>
        <p:spPr>
          <a:xfrm>
            <a:off x="4822606" y="3730619"/>
            <a:ext cx="357583" cy="7304"/>
          </a:xfrm>
          <a:prstGeom prst="line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19" idx="0"/>
          </p:cNvCxnSpPr>
          <p:nvPr/>
        </p:nvCxnSpPr>
        <p:spPr>
          <a:xfrm flipH="1" flipV="1">
            <a:off x="3108413" y="2025999"/>
            <a:ext cx="5025332" cy="951353"/>
          </a:xfrm>
          <a:prstGeom prst="line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3183276" y="4453663"/>
            <a:ext cx="4872931" cy="2018042"/>
          </a:xfrm>
          <a:prstGeom prst="line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47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56334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Tôm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mr-IN" sz="2800" b="1" dirty="0" smtClean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rô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phi:đối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chứng</a:t>
            </a:r>
            <a:endParaRPr lang="en-US" sz="28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88473"/>
            <a:ext cx="9144000" cy="466898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vi-VN" sz="2400" dirty="0"/>
              <a:t>Chủ cơ sở: Nguyễn Văn </a:t>
            </a:r>
            <a:r>
              <a:rPr lang="vi-VN" sz="2400" dirty="0" smtClean="0"/>
              <a:t>Sơn</a:t>
            </a:r>
          </a:p>
          <a:p>
            <a:pPr>
              <a:lnSpc>
                <a:spcPct val="150000"/>
              </a:lnSpc>
            </a:pPr>
            <a:r>
              <a:rPr lang="vi-VN" sz="2400" dirty="0" smtClean="0"/>
              <a:t>ĐC: </a:t>
            </a:r>
            <a:r>
              <a:rPr lang="vi-VN" sz="2400" dirty="0"/>
              <a:t>Khu 2, thị trấn Rạng Đông, Nghĩa Hưng, Nam </a:t>
            </a:r>
            <a:r>
              <a:rPr lang="vi-VN" sz="2400" dirty="0" smtClean="0"/>
              <a:t>Định</a:t>
            </a:r>
          </a:p>
          <a:p>
            <a:pPr>
              <a:lnSpc>
                <a:spcPct val="150000"/>
              </a:lnSpc>
            </a:pPr>
            <a:r>
              <a:rPr lang="en-US" sz="2400" dirty="0" err="1" smtClean="0"/>
              <a:t>Ao</a:t>
            </a:r>
            <a:r>
              <a:rPr lang="en-US" sz="2400" dirty="0" smtClean="0"/>
              <a:t> </a:t>
            </a:r>
            <a:r>
              <a:rPr lang="en-US" sz="2400" dirty="0" err="1"/>
              <a:t>lót</a:t>
            </a:r>
            <a:r>
              <a:rPr lang="en-US" sz="2400" dirty="0"/>
              <a:t> </a:t>
            </a:r>
            <a:r>
              <a:rPr lang="en-US" sz="2400" dirty="0" err="1" smtClean="0"/>
              <a:t>bạt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err="1" smtClean="0"/>
              <a:t>Thả</a:t>
            </a:r>
            <a:r>
              <a:rPr lang="en-US" sz="2400" dirty="0" smtClean="0"/>
              <a:t> </a:t>
            </a:r>
            <a:r>
              <a:rPr lang="en-US" sz="2400" dirty="0" err="1" smtClean="0"/>
              <a:t>giống</a:t>
            </a:r>
            <a:r>
              <a:rPr lang="en-US" sz="2400" dirty="0" smtClean="0"/>
              <a:t> </a:t>
            </a:r>
            <a:r>
              <a:rPr lang="en-US" sz="2400" dirty="0" err="1" smtClean="0"/>
              <a:t>trực</a:t>
            </a:r>
            <a:r>
              <a:rPr lang="en-US" sz="2400" dirty="0" smtClean="0"/>
              <a:t> </a:t>
            </a:r>
            <a:r>
              <a:rPr lang="en-US" sz="2400" dirty="0" err="1" smtClean="0"/>
              <a:t>tiếp</a:t>
            </a:r>
            <a:r>
              <a:rPr lang="en-US" sz="2400" dirty="0" smtClean="0"/>
              <a:t> </a:t>
            </a:r>
            <a:r>
              <a:rPr lang="en-US" sz="2400" dirty="0" err="1" smtClean="0"/>
              <a:t>xuống</a:t>
            </a:r>
            <a:r>
              <a:rPr lang="en-US" sz="2400" dirty="0" smtClean="0"/>
              <a:t> </a:t>
            </a:r>
            <a:r>
              <a:rPr lang="en-US" sz="2400" dirty="0" err="1" smtClean="0"/>
              <a:t>ao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 smtClean="0"/>
              <a:t>Diện</a:t>
            </a:r>
            <a:r>
              <a:rPr lang="en-US" sz="2400" dirty="0" smtClean="0"/>
              <a:t> </a:t>
            </a:r>
            <a:r>
              <a:rPr lang="en-US" sz="2400" dirty="0" err="1"/>
              <a:t>tích</a:t>
            </a:r>
            <a:r>
              <a:rPr lang="en-US" sz="2400" dirty="0"/>
              <a:t> 2000m²</a:t>
            </a:r>
          </a:p>
          <a:p>
            <a:pPr>
              <a:lnSpc>
                <a:spcPct val="150000"/>
              </a:lnSpc>
            </a:pPr>
            <a:r>
              <a:rPr lang="en-US" sz="2400" dirty="0" err="1" smtClean="0"/>
              <a:t>Mật</a:t>
            </a:r>
            <a:r>
              <a:rPr lang="en-US" sz="2400" dirty="0" smtClean="0"/>
              <a:t> </a:t>
            </a:r>
            <a:r>
              <a:rPr lang="en-US" sz="2400" dirty="0" err="1"/>
              <a:t>độ</a:t>
            </a:r>
            <a:r>
              <a:rPr lang="en-US" sz="2400" dirty="0"/>
              <a:t>: 110 con/m</a:t>
            </a:r>
            <a:r>
              <a:rPr lang="en-US" sz="2400" baseline="30000" dirty="0"/>
              <a:t>2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EEAC-6021-184A-936A-D26E75467C8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56334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Tôm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mr-IN" sz="2800" b="1" dirty="0" smtClean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rô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phi: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khả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năng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xử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lý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chất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thải</a:t>
            </a:r>
            <a:endParaRPr lang="en-US" sz="28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886691"/>
            <a:ext cx="9518073" cy="4591331"/>
          </a:xfrm>
        </p:spPr>
        <p:txBody>
          <a:bodyPr>
            <a:normAutofit/>
          </a:bodyPr>
          <a:lstStyle/>
          <a:p>
            <a:r>
              <a:rPr lang="af-ZA" sz="2400" dirty="0" err="1">
                <a:latin typeface="Arial" charset="0"/>
                <a:ea typeface="Arial" charset="0"/>
                <a:cs typeface="Arial" charset="0"/>
              </a:rPr>
              <a:t>T</a:t>
            </a:r>
            <a:r>
              <a:rPr lang="af-ZA" sz="2400" dirty="0" err="1" smtClean="0">
                <a:latin typeface="Arial" charset="0"/>
                <a:ea typeface="Arial" charset="0"/>
                <a:cs typeface="Arial" charset="0"/>
              </a:rPr>
              <a:t>ổng</a:t>
            </a:r>
            <a:r>
              <a:rPr lang="af-ZA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400" dirty="0" err="1">
                <a:latin typeface="Arial" charset="0"/>
                <a:ea typeface="Arial" charset="0"/>
                <a:cs typeface="Arial" charset="0"/>
              </a:rPr>
              <a:t>sinh</a:t>
            </a:r>
            <a:r>
              <a:rPr lang="af-ZA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400" dirty="0" err="1">
                <a:latin typeface="Arial" charset="0"/>
                <a:ea typeface="Arial" charset="0"/>
                <a:cs typeface="Arial" charset="0"/>
              </a:rPr>
              <a:t>khối</a:t>
            </a:r>
            <a:r>
              <a:rPr lang="af-ZA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400" dirty="0" err="1">
                <a:latin typeface="Arial" charset="0"/>
                <a:ea typeface="Arial" charset="0"/>
                <a:cs typeface="Arial" charset="0"/>
              </a:rPr>
              <a:t>tôm</a:t>
            </a:r>
            <a:r>
              <a:rPr lang="af-ZA" sz="2400" dirty="0" smtClean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af-ZA" sz="2400" dirty="0" err="1">
                <a:latin typeface="Arial" charset="0"/>
                <a:ea typeface="Arial" charset="0"/>
                <a:cs typeface="Arial" charset="0"/>
              </a:rPr>
              <a:t>rô</a:t>
            </a:r>
            <a:r>
              <a:rPr lang="af-ZA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400" dirty="0" err="1">
                <a:latin typeface="Arial" charset="0"/>
                <a:ea typeface="Arial" charset="0"/>
                <a:cs typeface="Arial" charset="0"/>
              </a:rPr>
              <a:t>phi</a:t>
            </a:r>
            <a:r>
              <a:rPr lang="af-ZA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400" dirty="0" smtClean="0">
                <a:latin typeface="Arial" charset="0"/>
                <a:ea typeface="Arial" charset="0"/>
                <a:cs typeface="Arial" charset="0"/>
              </a:rPr>
              <a:t>qua </a:t>
            </a:r>
            <a:r>
              <a:rPr lang="af-ZA" sz="2400" dirty="0" err="1">
                <a:latin typeface="Arial" charset="0"/>
                <a:ea typeface="Arial" charset="0"/>
                <a:cs typeface="Arial" charset="0"/>
              </a:rPr>
              <a:t>các</a:t>
            </a:r>
            <a:r>
              <a:rPr lang="af-ZA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400" dirty="0" err="1">
                <a:latin typeface="Arial" charset="0"/>
                <a:ea typeface="Arial" charset="0"/>
                <a:cs typeface="Arial" charset="0"/>
              </a:rPr>
              <a:t>tháng</a:t>
            </a:r>
            <a:r>
              <a:rPr lang="af-ZA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400" dirty="0" err="1">
                <a:latin typeface="Arial" charset="0"/>
                <a:ea typeface="Arial" charset="0"/>
                <a:cs typeface="Arial" charset="0"/>
              </a:rPr>
              <a:t>nuôi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524403088"/>
              </p:ext>
            </p:extLst>
          </p:nvPr>
        </p:nvGraphicFramePr>
        <p:xfrm>
          <a:off x="180948" y="1467885"/>
          <a:ext cx="3906142" cy="2742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4570168"/>
            <a:ext cx="9166860" cy="2116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40000"/>
              </a:lnSpc>
              <a:spcBef>
                <a:spcPts val="500"/>
              </a:spcBef>
              <a:spcAft>
                <a:spcPts val="500"/>
              </a:spcAft>
            </a:pPr>
            <a:r>
              <a:rPr lang="af-ZA" sz="2200" dirty="0" err="1">
                <a:latin typeface="Arial" charset="0"/>
                <a:ea typeface="Arial" charset="0"/>
                <a:cs typeface="Arial" charset="0"/>
              </a:rPr>
              <a:t>R</a:t>
            </a:r>
            <a:r>
              <a:rPr lang="af-ZA" sz="2200" dirty="0" err="1" smtClean="0">
                <a:latin typeface="Arial" charset="0"/>
                <a:ea typeface="Arial" charset="0"/>
                <a:cs typeface="Arial" charset="0"/>
              </a:rPr>
              <a:t>ô</a:t>
            </a:r>
            <a:r>
              <a:rPr lang="af-ZA" sz="2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200" dirty="0" err="1">
                <a:latin typeface="Arial" charset="0"/>
                <a:ea typeface="Arial" charset="0"/>
                <a:cs typeface="Arial" charset="0"/>
              </a:rPr>
              <a:t>phi</a:t>
            </a:r>
            <a:r>
              <a:rPr lang="af-ZA" sz="2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200" dirty="0" err="1">
                <a:latin typeface="Arial" charset="0"/>
                <a:ea typeface="Arial" charset="0"/>
                <a:cs typeface="Arial" charset="0"/>
              </a:rPr>
              <a:t>sinh</a:t>
            </a:r>
            <a:r>
              <a:rPr lang="af-ZA" sz="2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200" dirty="0" err="1">
                <a:latin typeface="Arial" charset="0"/>
                <a:ea typeface="Arial" charset="0"/>
                <a:cs typeface="Arial" charset="0"/>
              </a:rPr>
              <a:t>trưởng</a:t>
            </a:r>
            <a:r>
              <a:rPr lang="af-ZA" sz="2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200" dirty="0" err="1">
                <a:latin typeface="Arial" charset="0"/>
                <a:ea typeface="Arial" charset="0"/>
                <a:cs typeface="Arial" charset="0"/>
              </a:rPr>
              <a:t>tốt</a:t>
            </a:r>
            <a:r>
              <a:rPr lang="af-ZA" sz="2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200" dirty="0" err="1">
                <a:latin typeface="Arial" charset="0"/>
                <a:ea typeface="Arial" charset="0"/>
                <a:cs typeface="Arial" charset="0"/>
              </a:rPr>
              <a:t>khi</a:t>
            </a:r>
            <a:r>
              <a:rPr lang="af-ZA" sz="2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200" dirty="0" err="1">
                <a:latin typeface="Arial" charset="0"/>
                <a:ea typeface="Arial" charset="0"/>
                <a:cs typeface="Arial" charset="0"/>
              </a:rPr>
              <a:t>nuôi</a:t>
            </a:r>
            <a:r>
              <a:rPr lang="af-ZA" sz="2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200" dirty="0" err="1">
                <a:latin typeface="Arial" charset="0"/>
                <a:ea typeface="Arial" charset="0"/>
                <a:cs typeface="Arial" charset="0"/>
              </a:rPr>
              <a:t>ở</a:t>
            </a:r>
            <a:r>
              <a:rPr lang="af-ZA" sz="2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200" dirty="0" err="1">
                <a:latin typeface="Arial" charset="0"/>
                <a:ea typeface="Arial" charset="0"/>
                <a:cs typeface="Arial" charset="0"/>
              </a:rPr>
              <a:t>ao</a:t>
            </a:r>
            <a:r>
              <a:rPr lang="af-ZA" sz="2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200" dirty="0" err="1">
                <a:latin typeface="Arial" charset="0"/>
                <a:ea typeface="Arial" charset="0"/>
                <a:cs typeface="Arial" charset="0"/>
              </a:rPr>
              <a:t>sử</a:t>
            </a:r>
            <a:r>
              <a:rPr lang="af-ZA" sz="2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200" dirty="0" err="1">
                <a:latin typeface="Arial" charset="0"/>
                <a:ea typeface="Arial" charset="0"/>
                <a:cs typeface="Arial" charset="0"/>
              </a:rPr>
              <a:t>dụng</a:t>
            </a:r>
            <a:r>
              <a:rPr lang="af-ZA" sz="2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200" dirty="0" err="1">
                <a:latin typeface="Arial" charset="0"/>
                <a:ea typeface="Arial" charset="0"/>
                <a:cs typeface="Arial" charset="0"/>
              </a:rPr>
              <a:t>chất</a:t>
            </a:r>
            <a:r>
              <a:rPr lang="af-ZA" sz="2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200" dirty="0" err="1">
                <a:latin typeface="Arial" charset="0"/>
                <a:ea typeface="Arial" charset="0"/>
                <a:cs typeface="Arial" charset="0"/>
              </a:rPr>
              <a:t>thải</a:t>
            </a:r>
            <a:r>
              <a:rPr lang="af-ZA" sz="2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200" dirty="0" err="1">
                <a:latin typeface="Arial" charset="0"/>
                <a:ea typeface="Arial" charset="0"/>
                <a:cs typeface="Arial" charset="0"/>
              </a:rPr>
              <a:t>nuôi</a:t>
            </a:r>
            <a:r>
              <a:rPr lang="af-ZA" sz="2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200" dirty="0" err="1">
                <a:latin typeface="Arial" charset="0"/>
                <a:ea typeface="Arial" charset="0"/>
                <a:cs typeface="Arial" charset="0"/>
              </a:rPr>
              <a:t>tôm</a:t>
            </a:r>
            <a:r>
              <a:rPr lang="af-ZA" sz="2200" dirty="0">
                <a:latin typeface="Arial" charset="0"/>
                <a:ea typeface="Arial" charset="0"/>
                <a:cs typeface="Arial" charset="0"/>
              </a:rPr>
              <a:t>. </a:t>
            </a:r>
            <a:endParaRPr lang="af-ZA" sz="2200" dirty="0" smtClean="0">
              <a:latin typeface="Arial" charset="0"/>
              <a:ea typeface="Arial" charset="0"/>
              <a:cs typeface="Arial" charset="0"/>
            </a:endParaRPr>
          </a:p>
          <a:p>
            <a:pPr indent="457200" algn="just">
              <a:lnSpc>
                <a:spcPct val="140000"/>
              </a:lnSpc>
              <a:spcBef>
                <a:spcPts val="500"/>
              </a:spcBef>
              <a:spcAft>
                <a:spcPts val="500"/>
              </a:spcAft>
            </a:pPr>
            <a:r>
              <a:rPr lang="af-ZA" sz="2200" dirty="0" err="1" smtClean="0">
                <a:latin typeface="Arial" charset="0"/>
                <a:ea typeface="Arial" charset="0"/>
                <a:cs typeface="Arial" charset="0"/>
              </a:rPr>
              <a:t>Nước</a:t>
            </a:r>
            <a:r>
              <a:rPr lang="af-ZA" sz="2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200" dirty="0" err="1">
                <a:latin typeface="Arial" charset="0"/>
                <a:ea typeface="Arial" charset="0"/>
                <a:cs typeface="Arial" charset="0"/>
              </a:rPr>
              <a:t>thải</a:t>
            </a:r>
            <a:r>
              <a:rPr lang="af-ZA" sz="2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200" dirty="0" err="1">
                <a:latin typeface="Arial" charset="0"/>
                <a:ea typeface="Arial" charset="0"/>
                <a:cs typeface="Arial" charset="0"/>
              </a:rPr>
              <a:t>từ</a:t>
            </a:r>
            <a:r>
              <a:rPr lang="af-ZA" sz="2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200" dirty="0" err="1">
                <a:latin typeface="Arial" charset="0"/>
                <a:ea typeface="Arial" charset="0"/>
                <a:cs typeface="Arial" charset="0"/>
              </a:rPr>
              <a:t>ao</a:t>
            </a:r>
            <a:r>
              <a:rPr lang="af-ZA" sz="2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200" dirty="0" err="1" smtClean="0">
                <a:latin typeface="Arial" charset="0"/>
                <a:ea typeface="Arial" charset="0"/>
                <a:cs typeface="Arial" charset="0"/>
              </a:rPr>
              <a:t>tôm</a:t>
            </a:r>
            <a:r>
              <a:rPr lang="af-ZA" sz="2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200" dirty="0" err="1">
                <a:latin typeface="Arial" charset="0"/>
                <a:ea typeface="Arial" charset="0"/>
                <a:cs typeface="Arial" charset="0"/>
              </a:rPr>
              <a:t>được</a:t>
            </a:r>
            <a:r>
              <a:rPr lang="af-ZA" sz="2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200" dirty="0" err="1">
                <a:latin typeface="Arial" charset="0"/>
                <a:ea typeface="Arial" charset="0"/>
                <a:cs typeface="Arial" charset="0"/>
              </a:rPr>
              <a:t>bơm</a:t>
            </a:r>
            <a:r>
              <a:rPr lang="af-ZA" sz="2200" dirty="0">
                <a:latin typeface="Arial" charset="0"/>
                <a:ea typeface="Arial" charset="0"/>
                <a:cs typeface="Arial" charset="0"/>
              </a:rPr>
              <a:t> sang </a:t>
            </a:r>
            <a:r>
              <a:rPr lang="af-ZA" sz="2200" dirty="0" err="1">
                <a:latin typeface="Arial" charset="0"/>
                <a:ea typeface="Arial" charset="0"/>
                <a:cs typeface="Arial" charset="0"/>
              </a:rPr>
              <a:t>ao</a:t>
            </a:r>
            <a:r>
              <a:rPr lang="af-ZA" sz="2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200" dirty="0" err="1">
                <a:latin typeface="Arial" charset="0"/>
                <a:ea typeface="Arial" charset="0"/>
                <a:cs typeface="Arial" charset="0"/>
              </a:rPr>
              <a:t>lắng</a:t>
            </a:r>
            <a:r>
              <a:rPr lang="af-ZA" sz="2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200" dirty="0" err="1" smtClean="0">
                <a:latin typeface="Arial" charset="0"/>
                <a:ea typeface="Arial" charset="0"/>
                <a:cs typeface="Arial" charset="0"/>
              </a:rPr>
              <a:t>rồi</a:t>
            </a:r>
            <a:r>
              <a:rPr lang="af-ZA" sz="2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200" dirty="0" err="1" smtClean="0">
                <a:latin typeface="Arial" charset="0"/>
                <a:ea typeface="Arial" charset="0"/>
                <a:cs typeface="Arial" charset="0"/>
              </a:rPr>
              <a:t>bơm</a:t>
            </a:r>
            <a:r>
              <a:rPr lang="af-ZA" sz="2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200" dirty="0" err="1">
                <a:latin typeface="Arial" charset="0"/>
                <a:ea typeface="Arial" charset="0"/>
                <a:cs typeface="Arial" charset="0"/>
              </a:rPr>
              <a:t>chất</a:t>
            </a:r>
            <a:r>
              <a:rPr lang="af-ZA" sz="2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200" dirty="0" err="1">
                <a:latin typeface="Arial" charset="0"/>
                <a:ea typeface="Arial" charset="0"/>
                <a:cs typeface="Arial" charset="0"/>
              </a:rPr>
              <a:t>hữu</a:t>
            </a:r>
            <a:r>
              <a:rPr lang="af-ZA" sz="2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200" dirty="0" err="1">
                <a:latin typeface="Arial" charset="0"/>
                <a:ea typeface="Arial" charset="0"/>
                <a:cs typeface="Arial" charset="0"/>
              </a:rPr>
              <a:t>cơ</a:t>
            </a:r>
            <a:r>
              <a:rPr lang="af-ZA" sz="2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200" dirty="0" err="1">
                <a:latin typeface="Arial" charset="0"/>
                <a:ea typeface="Arial" charset="0"/>
                <a:cs typeface="Arial" charset="0"/>
              </a:rPr>
              <a:t>lơ</a:t>
            </a:r>
            <a:r>
              <a:rPr lang="af-ZA" sz="2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200" dirty="0" err="1">
                <a:latin typeface="Arial" charset="0"/>
                <a:ea typeface="Arial" charset="0"/>
                <a:cs typeface="Arial" charset="0"/>
              </a:rPr>
              <a:t>lửng</a:t>
            </a:r>
            <a:r>
              <a:rPr lang="af-ZA" sz="2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200" dirty="0" err="1">
                <a:latin typeface="Arial" charset="0"/>
                <a:ea typeface="Arial" charset="0"/>
                <a:cs typeface="Arial" charset="0"/>
              </a:rPr>
              <a:t>vào</a:t>
            </a:r>
            <a:r>
              <a:rPr lang="af-ZA" sz="2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200" dirty="0" err="1">
                <a:latin typeface="Arial" charset="0"/>
                <a:ea typeface="Arial" charset="0"/>
                <a:cs typeface="Arial" charset="0"/>
              </a:rPr>
              <a:t>ao</a:t>
            </a:r>
            <a:r>
              <a:rPr lang="af-ZA" sz="2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200" dirty="0" err="1">
                <a:latin typeface="Arial" charset="0"/>
                <a:ea typeface="Arial" charset="0"/>
                <a:cs typeface="Arial" charset="0"/>
              </a:rPr>
              <a:t>rô</a:t>
            </a:r>
            <a:r>
              <a:rPr lang="af-ZA" sz="2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200" dirty="0" err="1">
                <a:latin typeface="Arial" charset="0"/>
                <a:ea typeface="Arial" charset="0"/>
                <a:cs typeface="Arial" charset="0"/>
              </a:rPr>
              <a:t>phi</a:t>
            </a:r>
            <a:r>
              <a:rPr lang="af-ZA" sz="2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200" dirty="0" err="1">
                <a:latin typeface="Arial" charset="0"/>
                <a:ea typeface="Arial" charset="0"/>
                <a:cs typeface="Arial" charset="0"/>
              </a:rPr>
              <a:t>để</a:t>
            </a:r>
            <a:r>
              <a:rPr lang="af-ZA" sz="2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200" dirty="0" err="1">
                <a:latin typeface="Arial" charset="0"/>
                <a:ea typeface="Arial" charset="0"/>
                <a:cs typeface="Arial" charset="0"/>
              </a:rPr>
              <a:t>cá</a:t>
            </a:r>
            <a:r>
              <a:rPr lang="af-ZA" sz="2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200" dirty="0" err="1">
                <a:latin typeface="Arial" charset="0"/>
                <a:ea typeface="Arial" charset="0"/>
                <a:cs typeface="Arial" charset="0"/>
              </a:rPr>
              <a:t>rô</a:t>
            </a:r>
            <a:r>
              <a:rPr lang="af-ZA" sz="2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200" dirty="0" err="1">
                <a:latin typeface="Arial" charset="0"/>
                <a:ea typeface="Arial" charset="0"/>
                <a:cs typeface="Arial" charset="0"/>
              </a:rPr>
              <a:t>phi</a:t>
            </a:r>
            <a:r>
              <a:rPr lang="af-ZA" sz="2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200" dirty="0" err="1">
                <a:latin typeface="Arial" charset="0"/>
                <a:ea typeface="Arial" charset="0"/>
                <a:cs typeface="Arial" charset="0"/>
              </a:rPr>
              <a:t>xử</a:t>
            </a:r>
            <a:r>
              <a:rPr lang="af-ZA" sz="2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200" dirty="0" err="1">
                <a:latin typeface="Arial" charset="0"/>
                <a:ea typeface="Arial" charset="0"/>
                <a:cs typeface="Arial" charset="0"/>
              </a:rPr>
              <a:t>lý</a:t>
            </a:r>
            <a:r>
              <a:rPr lang="af-ZA" sz="22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af-ZA" sz="2200" dirty="0" err="1">
                <a:latin typeface="Arial" charset="0"/>
                <a:ea typeface="Arial" charset="0"/>
                <a:cs typeface="Arial" charset="0"/>
              </a:rPr>
              <a:t>chất</a:t>
            </a:r>
            <a:r>
              <a:rPr lang="af-ZA" sz="2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200" dirty="0" err="1">
                <a:latin typeface="Arial" charset="0"/>
                <a:ea typeface="Arial" charset="0"/>
                <a:cs typeface="Arial" charset="0"/>
              </a:rPr>
              <a:t>lượng</a:t>
            </a:r>
            <a:r>
              <a:rPr lang="af-ZA" sz="2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200" dirty="0" err="1">
                <a:latin typeface="Arial" charset="0"/>
                <a:ea typeface="Arial" charset="0"/>
                <a:cs typeface="Arial" charset="0"/>
              </a:rPr>
              <a:t>nước</a:t>
            </a:r>
            <a:r>
              <a:rPr lang="af-ZA" sz="2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200" dirty="0" err="1">
                <a:latin typeface="Arial" charset="0"/>
                <a:ea typeface="Arial" charset="0"/>
                <a:cs typeface="Arial" charset="0"/>
              </a:rPr>
              <a:t>trước</a:t>
            </a:r>
            <a:r>
              <a:rPr lang="af-ZA" sz="2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200" dirty="0" err="1">
                <a:latin typeface="Arial" charset="0"/>
                <a:ea typeface="Arial" charset="0"/>
                <a:cs typeface="Arial" charset="0"/>
              </a:rPr>
              <a:t>thời</a:t>
            </a:r>
            <a:r>
              <a:rPr lang="af-ZA" sz="2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200" dirty="0" err="1">
                <a:latin typeface="Arial" charset="0"/>
                <a:ea typeface="Arial" charset="0"/>
                <a:cs typeface="Arial" charset="0"/>
              </a:rPr>
              <a:t>điểm</a:t>
            </a:r>
            <a:r>
              <a:rPr lang="af-ZA" sz="2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200" dirty="0" err="1">
                <a:latin typeface="Arial" charset="0"/>
                <a:ea typeface="Arial" charset="0"/>
                <a:cs typeface="Arial" charset="0"/>
              </a:rPr>
              <a:t>bơm</a:t>
            </a:r>
            <a:r>
              <a:rPr lang="af-ZA" sz="2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200" dirty="0" err="1">
                <a:latin typeface="Arial" charset="0"/>
                <a:ea typeface="Arial" charset="0"/>
                <a:cs typeface="Arial" charset="0"/>
              </a:rPr>
              <a:t>nước</a:t>
            </a:r>
            <a:r>
              <a:rPr lang="af-ZA" sz="2200" dirty="0">
                <a:latin typeface="Arial" charset="0"/>
                <a:ea typeface="Arial" charset="0"/>
                <a:cs typeface="Arial" charset="0"/>
              </a:rPr>
              <a:t> xi </a:t>
            </a:r>
            <a:r>
              <a:rPr lang="af-ZA" sz="2200" dirty="0" err="1">
                <a:latin typeface="Arial" charset="0"/>
                <a:ea typeface="Arial" charset="0"/>
                <a:cs typeface="Arial" charset="0"/>
              </a:rPr>
              <a:t>phông</a:t>
            </a:r>
            <a:r>
              <a:rPr lang="af-ZA" sz="2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200" dirty="0" err="1">
                <a:latin typeface="Arial" charset="0"/>
                <a:ea typeface="Arial" charset="0"/>
                <a:cs typeface="Arial" charset="0"/>
              </a:rPr>
              <a:t>lần</a:t>
            </a:r>
            <a:r>
              <a:rPr lang="af-ZA" sz="2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200" dirty="0" err="1">
                <a:latin typeface="Arial" charset="0"/>
                <a:ea typeface="Arial" charset="0"/>
                <a:cs typeface="Arial" charset="0"/>
              </a:rPr>
              <a:t>sau</a:t>
            </a:r>
            <a:r>
              <a:rPr lang="af-ZA" sz="2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200" dirty="0" err="1">
                <a:latin typeface="Arial" charset="0"/>
                <a:ea typeface="Arial" charset="0"/>
                <a:cs typeface="Arial" charset="0"/>
              </a:rPr>
              <a:t>đạt</a:t>
            </a:r>
            <a:r>
              <a:rPr lang="af-ZA" sz="2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200" dirty="0" err="1">
                <a:latin typeface="Arial" charset="0"/>
                <a:ea typeface="Arial" charset="0"/>
                <a:cs typeface="Arial" charset="0"/>
              </a:rPr>
              <a:t>tiêu</a:t>
            </a:r>
            <a:r>
              <a:rPr lang="af-ZA" sz="2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200" dirty="0" err="1">
                <a:latin typeface="Arial" charset="0"/>
                <a:ea typeface="Arial" charset="0"/>
                <a:cs typeface="Arial" charset="0"/>
              </a:rPr>
              <a:t>chuẩn</a:t>
            </a:r>
            <a:r>
              <a:rPr lang="af-ZA" sz="2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200" dirty="0" err="1">
                <a:latin typeface="Arial" charset="0"/>
                <a:ea typeface="Arial" charset="0"/>
                <a:cs typeface="Arial" charset="0"/>
              </a:rPr>
              <a:t>cấp</a:t>
            </a:r>
            <a:r>
              <a:rPr lang="af-ZA" sz="2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200" dirty="0" err="1">
                <a:latin typeface="Arial" charset="0"/>
                <a:ea typeface="Arial" charset="0"/>
                <a:cs typeface="Arial" charset="0"/>
              </a:rPr>
              <a:t>vào</a:t>
            </a:r>
            <a:r>
              <a:rPr lang="af-ZA" sz="2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200" dirty="0" err="1">
                <a:latin typeface="Arial" charset="0"/>
                <a:ea typeface="Arial" charset="0"/>
                <a:cs typeface="Arial" charset="0"/>
              </a:rPr>
              <a:t>ao</a:t>
            </a:r>
            <a:r>
              <a:rPr lang="af-ZA" sz="2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200" dirty="0" err="1">
                <a:latin typeface="Arial" charset="0"/>
                <a:ea typeface="Arial" charset="0"/>
                <a:cs typeface="Arial" charset="0"/>
              </a:rPr>
              <a:t>nuôi</a:t>
            </a:r>
            <a:r>
              <a:rPr lang="af-ZA" sz="2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200" dirty="0" err="1" smtClean="0">
                <a:latin typeface="Arial" charset="0"/>
                <a:ea typeface="Arial" charset="0"/>
                <a:cs typeface="Arial" charset="0"/>
              </a:rPr>
              <a:t>tôm</a:t>
            </a:r>
            <a:endParaRPr lang="en-US" sz="2200" dirty="0">
              <a:effectLst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8038" y="1743214"/>
            <a:ext cx="4850189" cy="235773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EEAC-6021-184A-936A-D26E75467C8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7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56334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Tôm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mr-IN" sz="2800" b="1" dirty="0" smtClean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rô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phi: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chất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lượng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nước</a:t>
            </a:r>
            <a:endParaRPr lang="en-US" sz="2800" b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853717" y="2467229"/>
            <a:ext cx="5773839" cy="2806727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75847" y="563342"/>
            <a:ext cx="199931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DO</a:t>
            </a:r>
          </a:p>
          <a:p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nhiệt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độ</a:t>
            </a: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pH</a:t>
            </a:r>
          </a:p>
          <a:p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độ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kiềm</a:t>
            </a: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độ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trong</a:t>
            </a: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độ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mặn</a:t>
            </a: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vi-VN" sz="2400" dirty="0" smtClean="0">
                <a:ea typeface="Arial" charset="0"/>
                <a:cs typeface="Arial" charset="0"/>
              </a:rPr>
              <a:t>NH</a:t>
            </a:r>
            <a:r>
              <a:rPr lang="vi-VN" sz="2400" baseline="-25000" dirty="0" smtClean="0">
                <a:ea typeface="Arial" charset="0"/>
                <a:cs typeface="Arial" charset="0"/>
              </a:rPr>
              <a:t>3 </a:t>
            </a:r>
          </a:p>
          <a:p>
            <a:r>
              <a:rPr lang="vi-VN" sz="2400" dirty="0" smtClean="0">
                <a:ea typeface="Arial" charset="0"/>
                <a:cs typeface="Arial" charset="0"/>
              </a:rPr>
              <a:t>H</a:t>
            </a:r>
            <a:r>
              <a:rPr lang="vi-VN" sz="2400" baseline="-25000" dirty="0" smtClean="0">
                <a:ea typeface="Arial" charset="0"/>
                <a:cs typeface="Arial" charset="0"/>
              </a:rPr>
              <a:t>2</a:t>
            </a:r>
            <a:r>
              <a:rPr lang="vi-VN" sz="2400" dirty="0" smtClean="0">
                <a:ea typeface="Arial" charset="0"/>
                <a:cs typeface="Arial" charset="0"/>
              </a:rPr>
              <a:t>S</a:t>
            </a:r>
          </a:p>
        </p:txBody>
      </p:sp>
      <p:sp>
        <p:nvSpPr>
          <p:cNvPr id="7" name="Rectangle 6"/>
          <p:cNvSpPr/>
          <p:nvPr/>
        </p:nvSpPr>
        <p:spPr>
          <a:xfrm>
            <a:off x="2391602" y="2050224"/>
            <a:ext cx="37665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Phù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hợp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vi-VN" sz="2400" dirty="0" smtClean="0">
                <a:latin typeface="Arial" charset="0"/>
                <a:ea typeface="Arial" charset="0"/>
                <a:cs typeface="Arial" charset="0"/>
              </a:rPr>
              <a:t>QCVN </a:t>
            </a:r>
            <a:r>
              <a:rPr lang="vi-VN" sz="2400" dirty="0">
                <a:latin typeface="Arial" charset="0"/>
                <a:ea typeface="Arial" charset="0"/>
                <a:cs typeface="Arial" charset="0"/>
              </a:rPr>
              <a:t>02 - 19: </a:t>
            </a:r>
            <a:r>
              <a:rPr lang="vi-VN" sz="2400" dirty="0" smtClean="0">
                <a:latin typeface="Arial" charset="0"/>
                <a:ea typeface="Arial" charset="0"/>
                <a:cs typeface="Arial" charset="0"/>
              </a:rPr>
              <a:t>2014/BNNPTNT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4147889"/>
            <a:ext cx="5472545" cy="2660265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EEAC-6021-184A-936A-D26E75467C8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65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623"/>
          <a:stretch/>
        </p:blipFill>
        <p:spPr>
          <a:xfrm>
            <a:off x="0" y="3685308"/>
            <a:ext cx="9144000" cy="31726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56334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Tôm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mr-IN" sz="2800" b="1" dirty="0" smtClean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rô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phi: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khối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lượng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bùn</a:t>
            </a:r>
            <a:endParaRPr lang="en-US" sz="28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63342"/>
            <a:ext cx="9144000" cy="4351338"/>
          </a:xfrm>
        </p:spPr>
        <p:txBody>
          <a:bodyPr>
            <a:normAutofit/>
          </a:bodyPr>
          <a:lstStyle/>
          <a:p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Tổng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chất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thải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từ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2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ao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nuôi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tôm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là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1562 kg</a:t>
            </a:r>
          </a:p>
          <a:p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C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hất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thải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được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chuyển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sang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ao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rô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phi: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434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kg</a:t>
            </a:r>
          </a:p>
          <a:p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Lượng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chất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thải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còn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lại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=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1562-434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= 1128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kg</a:t>
            </a:r>
          </a:p>
          <a:p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Lượng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chất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thải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từ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1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ao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nuôi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tôm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=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1128/2 = 564 kg</a:t>
            </a:r>
          </a:p>
          <a:p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Lượng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chất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thải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ao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đối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chứng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là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925 kg</a:t>
            </a:r>
          </a:p>
          <a:p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Lượng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chất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thải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giảm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so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với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mô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hình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đối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chứng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=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39%</a:t>
            </a:r>
          </a:p>
          <a:p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EEAC-6021-184A-936A-D26E75467C8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91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56334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Tôm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mr-IN" sz="2800" b="1" dirty="0" smtClean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rô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phi: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chất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lượng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bùn</a:t>
            </a:r>
            <a:endParaRPr lang="en-US" sz="2800" b="1" dirty="0"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7632225"/>
              </p:ext>
            </p:extLst>
          </p:nvPr>
        </p:nvGraphicFramePr>
        <p:xfrm>
          <a:off x="0" y="835742"/>
          <a:ext cx="9144000" cy="60222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32000"/>
                <a:gridCol w="1016000"/>
                <a:gridCol w="3336119"/>
                <a:gridCol w="2759881"/>
              </a:tblGrid>
              <a:tr h="32418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Chỉ</a:t>
                      </a:r>
                      <a:r>
                        <a:rPr lang="en-US" sz="1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tiêu</a:t>
                      </a:r>
                      <a:endParaRPr lang="en-US" sz="18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3583" marR="53583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Đơn</a:t>
                      </a:r>
                      <a:r>
                        <a:rPr lang="en-US" sz="1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vị</a:t>
                      </a:r>
                      <a:endParaRPr lang="en-US" sz="18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3583" marR="53583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Bùn</a:t>
                      </a:r>
                      <a:r>
                        <a:rPr lang="en-US" sz="1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ao</a:t>
                      </a:r>
                      <a:r>
                        <a:rPr lang="en-US" sz="1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thực</a:t>
                      </a:r>
                      <a:r>
                        <a:rPr lang="en-US" sz="1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nghiệm</a:t>
                      </a:r>
                      <a:endParaRPr lang="en-US" sz="18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3583" marR="53583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Bùn</a:t>
                      </a:r>
                      <a:r>
                        <a:rPr lang="en-US" sz="1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ao</a:t>
                      </a:r>
                      <a:r>
                        <a:rPr lang="en-US" sz="1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đối</a:t>
                      </a:r>
                      <a:r>
                        <a:rPr lang="en-US" sz="1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chứng</a:t>
                      </a:r>
                      <a:endParaRPr lang="en-US" sz="18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3583" marR="53583" marT="0" marB="0" anchor="ctr"/>
                </a:tc>
              </a:tr>
              <a:tr h="64837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Asen</a:t>
                      </a:r>
                      <a:endParaRPr lang="en-US" sz="18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3583" marR="535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mg/kg</a:t>
                      </a:r>
                    </a:p>
                  </a:txBody>
                  <a:tcPr marL="53583" marR="53583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Không phát hiện</a:t>
                      </a:r>
                      <a:b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(MDL=5.0)</a:t>
                      </a:r>
                    </a:p>
                  </a:txBody>
                  <a:tcPr marL="53583" marR="53583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Không</a:t>
                      </a:r>
                      <a:r>
                        <a:rPr lang="en-US" sz="1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phát</a:t>
                      </a:r>
                      <a:r>
                        <a:rPr lang="en-US" sz="1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hiện</a:t>
                      </a:r>
                      <a:r>
                        <a:rPr lang="en-US" sz="1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/>
                      </a:r>
                      <a:br>
                        <a:rPr lang="en-US" sz="1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r>
                        <a:rPr lang="en-US" sz="1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(MDL=5.0)</a:t>
                      </a:r>
                    </a:p>
                  </a:txBody>
                  <a:tcPr marL="53583" marR="53583" marT="0" marB="0" anchor="ctr"/>
                </a:tc>
              </a:tr>
              <a:tr h="64837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Chì</a:t>
                      </a:r>
                      <a:endParaRPr lang="en-US" sz="18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3583" marR="535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mg/kg</a:t>
                      </a:r>
                    </a:p>
                  </a:txBody>
                  <a:tcPr marL="53583" marR="53583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Không phát hiện</a:t>
                      </a:r>
                      <a:b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(MDL=5.0)</a:t>
                      </a:r>
                    </a:p>
                  </a:txBody>
                  <a:tcPr marL="53583" marR="53583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Không</a:t>
                      </a:r>
                      <a:r>
                        <a:rPr lang="en-US" sz="1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phát</a:t>
                      </a:r>
                      <a:r>
                        <a:rPr lang="en-US" sz="1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hiện</a:t>
                      </a:r>
                      <a:r>
                        <a:rPr lang="en-US" sz="1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/>
                      </a:r>
                      <a:br>
                        <a:rPr lang="en-US" sz="1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r>
                        <a:rPr lang="en-US" sz="1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(MDL=5.0)</a:t>
                      </a:r>
                    </a:p>
                  </a:txBody>
                  <a:tcPr marL="53583" marR="53583" marT="0" marB="0" anchor="ctr"/>
                </a:tc>
              </a:tr>
              <a:tr h="64837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Cadimi</a:t>
                      </a:r>
                      <a:endParaRPr lang="en-US" sz="18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3583" marR="535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mg/kg</a:t>
                      </a:r>
                    </a:p>
                  </a:txBody>
                  <a:tcPr marL="53583" marR="53583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Không phát hiện</a:t>
                      </a:r>
                      <a:b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(MDL=5.0)</a:t>
                      </a:r>
                    </a:p>
                  </a:txBody>
                  <a:tcPr marL="53583" marR="53583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Không</a:t>
                      </a:r>
                      <a:r>
                        <a:rPr lang="en-US" sz="1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phát</a:t>
                      </a:r>
                      <a:r>
                        <a:rPr lang="en-US" sz="1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hiện</a:t>
                      </a:r>
                      <a:r>
                        <a:rPr lang="en-US" sz="1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/>
                      </a:r>
                      <a:br>
                        <a:rPr lang="en-US" sz="1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r>
                        <a:rPr lang="en-US" sz="1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(MDL=5.0)</a:t>
                      </a:r>
                    </a:p>
                  </a:txBody>
                  <a:tcPr marL="53583" marR="53583" marT="0" marB="0" anchor="ctr"/>
                </a:tc>
              </a:tr>
              <a:tr h="64837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Thủy</a:t>
                      </a:r>
                      <a:r>
                        <a:rPr lang="en-US" sz="1800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ngân</a:t>
                      </a:r>
                      <a:endParaRPr lang="en-US" sz="18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3583" marR="535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mg/kg</a:t>
                      </a:r>
                    </a:p>
                  </a:txBody>
                  <a:tcPr marL="53583" marR="53583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Không phát hiện</a:t>
                      </a:r>
                      <a:b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(MDL=0.5)</a:t>
                      </a:r>
                    </a:p>
                  </a:txBody>
                  <a:tcPr marL="53583" marR="53583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Không</a:t>
                      </a:r>
                      <a:r>
                        <a:rPr lang="en-US" sz="1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phát</a:t>
                      </a:r>
                      <a:r>
                        <a:rPr lang="en-US" sz="1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hiện</a:t>
                      </a:r>
                      <a:r>
                        <a:rPr lang="en-US" sz="1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/>
                      </a:r>
                      <a:br>
                        <a:rPr lang="en-US" sz="1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r>
                        <a:rPr lang="en-US" sz="1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(MDL=0.5)</a:t>
                      </a:r>
                    </a:p>
                  </a:txBody>
                  <a:tcPr marL="53583" marR="53583" marT="0" marB="0" anchor="ctr"/>
                </a:tc>
              </a:tr>
              <a:tr h="64837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Canxi</a:t>
                      </a:r>
                      <a:endParaRPr lang="en-US" sz="18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3583" marR="535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%</a:t>
                      </a:r>
                    </a:p>
                  </a:txBody>
                  <a:tcPr marL="53583" marR="53583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Không phát hiện</a:t>
                      </a:r>
                      <a:b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(MDL=0.1)</a:t>
                      </a:r>
                    </a:p>
                  </a:txBody>
                  <a:tcPr marL="53583" marR="53583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Không phát hiện</a:t>
                      </a:r>
                      <a:b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(MDL=0.5)</a:t>
                      </a:r>
                    </a:p>
                  </a:txBody>
                  <a:tcPr marL="53583" marR="53583" marT="0" marB="0" anchor="ctr"/>
                </a:tc>
              </a:tr>
              <a:tr h="32418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Magiê</a:t>
                      </a:r>
                      <a:endParaRPr lang="en-US" sz="18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3583" marR="535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%</a:t>
                      </a:r>
                    </a:p>
                  </a:txBody>
                  <a:tcPr marL="53583" marR="53583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0,12</a:t>
                      </a:r>
                    </a:p>
                  </a:txBody>
                  <a:tcPr marL="53583" marR="53583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0,13</a:t>
                      </a:r>
                    </a:p>
                  </a:txBody>
                  <a:tcPr marL="53583" marR="53583" marT="0" marB="0" anchor="ctr"/>
                </a:tc>
              </a:tr>
              <a:tr h="64837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Kali</a:t>
                      </a:r>
                      <a:endParaRPr lang="en-US" sz="18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3583" marR="535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%</a:t>
                      </a:r>
                    </a:p>
                  </a:txBody>
                  <a:tcPr marL="53583" marR="53583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Không phát hiện</a:t>
                      </a:r>
                      <a:b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(MDL=0.1)</a:t>
                      </a:r>
                    </a:p>
                  </a:txBody>
                  <a:tcPr marL="53583" marR="53583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Không</a:t>
                      </a:r>
                      <a:r>
                        <a:rPr lang="en-US" sz="1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phát</a:t>
                      </a:r>
                      <a:r>
                        <a:rPr lang="en-US" sz="1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hiện</a:t>
                      </a:r>
                      <a:r>
                        <a:rPr lang="en-US" sz="1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/>
                      </a:r>
                      <a:br>
                        <a:rPr lang="en-US" sz="1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r>
                        <a:rPr lang="en-US" sz="1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(MDL=0.1)</a:t>
                      </a:r>
                    </a:p>
                  </a:txBody>
                  <a:tcPr marL="53583" marR="53583" marT="0" marB="0" anchor="ctr"/>
                </a:tc>
              </a:tr>
              <a:tr h="64837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Photpho</a:t>
                      </a:r>
                      <a:endParaRPr lang="en-US" sz="18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3583" marR="535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%</a:t>
                      </a:r>
                    </a:p>
                  </a:txBody>
                  <a:tcPr marL="53583" marR="53583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Không phát hiện</a:t>
                      </a:r>
                      <a:b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(MDL=0.1)</a:t>
                      </a:r>
                    </a:p>
                  </a:txBody>
                  <a:tcPr marL="53583" marR="53583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Không</a:t>
                      </a:r>
                      <a:r>
                        <a:rPr lang="en-US" sz="1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phát</a:t>
                      </a:r>
                      <a:r>
                        <a:rPr lang="en-US" sz="1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hiện</a:t>
                      </a:r>
                      <a:r>
                        <a:rPr lang="en-US" sz="1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/>
                      </a:r>
                      <a:br>
                        <a:rPr lang="en-US" sz="1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r>
                        <a:rPr lang="en-US" sz="1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(MDL=0.1)</a:t>
                      </a:r>
                    </a:p>
                  </a:txBody>
                  <a:tcPr marL="53583" marR="53583" marT="0" marB="0" anchor="ctr"/>
                </a:tc>
              </a:tr>
              <a:tr h="41762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Tổng</a:t>
                      </a:r>
                      <a:r>
                        <a:rPr lang="en-US" sz="1800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Nitơ</a:t>
                      </a:r>
                      <a:endParaRPr lang="en-US" sz="18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3583" marR="53583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mg/kg</a:t>
                      </a:r>
                    </a:p>
                  </a:txBody>
                  <a:tcPr marL="53583" marR="53583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1093</a:t>
                      </a:r>
                    </a:p>
                  </a:txBody>
                  <a:tcPr marL="53583" marR="53583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1165</a:t>
                      </a:r>
                    </a:p>
                  </a:txBody>
                  <a:tcPr marL="53583" marR="53583" marT="0" marB="0" anchor="ctr"/>
                </a:tc>
              </a:tr>
              <a:tr h="41762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Carbon </a:t>
                      </a:r>
                      <a:r>
                        <a:rPr lang="en-US" sz="1800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hữu</a:t>
                      </a:r>
                      <a:r>
                        <a:rPr lang="en-US" sz="1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cơ</a:t>
                      </a:r>
                      <a:r>
                        <a:rPr lang="en-US" sz="1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</a:p>
                  </a:txBody>
                  <a:tcPr marL="53583" marR="53583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g/kg</a:t>
                      </a:r>
                    </a:p>
                  </a:txBody>
                  <a:tcPr marL="53583" marR="53583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6,58</a:t>
                      </a:r>
                    </a:p>
                  </a:txBody>
                  <a:tcPr marL="53583" marR="53583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6,95</a:t>
                      </a:r>
                    </a:p>
                  </a:txBody>
                  <a:tcPr marL="53583" marR="53583" marT="0" marB="0" anchor="ctr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EEAC-6021-184A-936A-D26E75467C8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4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56334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Tôm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mr-IN" sz="2800" b="1" dirty="0" smtClean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rô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phi: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chất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lượng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nước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cuối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vụ</a:t>
            </a:r>
            <a:endParaRPr lang="en-US" sz="2800" b="1" dirty="0"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6242032"/>
              </p:ext>
            </p:extLst>
          </p:nvPr>
        </p:nvGraphicFramePr>
        <p:xfrm>
          <a:off x="2" y="766238"/>
          <a:ext cx="9143998" cy="39450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99693"/>
                <a:gridCol w="1805079"/>
                <a:gridCol w="2816145"/>
                <a:gridCol w="1379095"/>
                <a:gridCol w="1543986"/>
              </a:tblGrid>
              <a:tr h="68817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Chỉ</a:t>
                      </a:r>
                      <a:r>
                        <a:rPr lang="en-US" sz="24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tiêu</a:t>
                      </a:r>
                      <a:endParaRPr lang="en-US" sz="24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ĐVT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QCVN 02 - 19: 2014/BNNPTNT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Ao TN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Ao</a:t>
                      </a:r>
                      <a:r>
                        <a:rPr lang="en-US" sz="24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ĐC</a:t>
                      </a:r>
                    </a:p>
                  </a:txBody>
                  <a:tcPr marL="68580" marR="68580" marT="0" marB="0" anchor="ctr"/>
                </a:tc>
              </a:tr>
              <a:tr h="58041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pH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5,5 – 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7.35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7,25</a:t>
                      </a:r>
                    </a:p>
                  </a:txBody>
                  <a:tcPr marL="68580" marR="68580" marT="0" marB="0" anchor="ctr"/>
                </a:tc>
              </a:tr>
              <a:tr h="87745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TSS</a:t>
                      </a:r>
                      <a:endParaRPr lang="en-US" sz="24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mg/l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≤ 50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13</a:t>
                      </a:r>
                    </a:p>
                  </a:txBody>
                  <a:tcPr marL="68580" marR="68580" marT="0" marB="0" anchor="ctr"/>
                </a:tc>
              </a:tr>
              <a:tr h="41391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BOD</a:t>
                      </a:r>
                      <a:r>
                        <a:rPr lang="en-US" sz="2400" baseline="-25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</a:t>
                      </a:r>
                      <a:endParaRPr lang="en-US" sz="24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mg/l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≤ 150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11,7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35,8</a:t>
                      </a:r>
                    </a:p>
                  </a:txBody>
                  <a:tcPr marL="68580" marR="68580" marT="0" marB="0" anchor="ctr"/>
                </a:tc>
              </a:tr>
              <a:tr h="41391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COD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mg/l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≤ 100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25,6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95</a:t>
                      </a:r>
                    </a:p>
                  </a:txBody>
                  <a:tcPr marL="68580" marR="68580" marT="0" marB="0" anchor="ctr"/>
                </a:tc>
              </a:tr>
              <a:tr h="41391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Coliform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MNP/100ml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≤ 5000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&lt;2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3500</a:t>
                      </a:r>
                      <a:endParaRPr lang="en-US" sz="2400" b="1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" y="5070001"/>
            <a:ext cx="9143998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N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ước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thải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cuối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vụ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của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ao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TN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và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ao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ĐC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đều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đạt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tiêu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chuẩn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BOD</a:t>
            </a:r>
            <a:r>
              <a:rPr lang="en-US" sz="2400" baseline="-25000" dirty="0">
                <a:latin typeface="Arial" charset="0"/>
                <a:ea typeface="Arial" charset="0"/>
                <a:cs typeface="Arial" charset="0"/>
              </a:rPr>
              <a:t>5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, COD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và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coliform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ở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ao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ĐC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cao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hơn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so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với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ao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thực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nghiệm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EEAC-6021-184A-936A-D26E75467C8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56334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Tôm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mr-IN" sz="2800" b="1" dirty="0" smtClean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rô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phi: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hiệu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quả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kỹ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thuật</a:t>
            </a:r>
            <a:endParaRPr lang="en-US" sz="2800" b="1" dirty="0"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2981899"/>
              </p:ext>
            </p:extLst>
          </p:nvPr>
        </p:nvGraphicFramePr>
        <p:xfrm>
          <a:off x="-1" y="669864"/>
          <a:ext cx="9144001" cy="38312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1846"/>
                <a:gridCol w="1064066"/>
                <a:gridCol w="1143622"/>
                <a:gridCol w="1651787"/>
                <a:gridCol w="957659"/>
                <a:gridCol w="1273895"/>
                <a:gridCol w="1591126"/>
              </a:tblGrid>
              <a:tr h="8402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Ao</a:t>
                      </a:r>
                      <a:r>
                        <a:rPr lang="en-US" sz="20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nuôi</a:t>
                      </a:r>
                      <a:endParaRPr lang="en-US" sz="20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DT(m</a:t>
                      </a:r>
                      <a:r>
                        <a:rPr lang="en-US" sz="2000" baseline="30000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</a:t>
                      </a:r>
                      <a:r>
                        <a:rPr lang="en-US" sz="20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TLS(%)</a:t>
                      </a:r>
                      <a:endParaRPr lang="en-US" sz="20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SL</a:t>
                      </a:r>
                      <a:endParaRPr lang="en-US" sz="20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</a:t>
                      </a:r>
                      <a:r>
                        <a:rPr lang="en-US" sz="2000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tấn</a:t>
                      </a:r>
                      <a:r>
                        <a:rPr lang="en-US" sz="20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FCR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Cỡ thu (con/kg)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Năng</a:t>
                      </a:r>
                      <a:r>
                        <a:rPr lang="en-US" sz="20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suất</a:t>
                      </a:r>
                      <a:r>
                        <a:rPr lang="en-US" sz="20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</a:t>
                      </a:r>
                      <a:r>
                        <a:rPr lang="en-US" sz="2000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tấn</a:t>
                      </a:r>
                      <a:r>
                        <a:rPr lang="en-US" sz="20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/ha)</a:t>
                      </a:r>
                    </a:p>
                  </a:txBody>
                  <a:tcPr marL="68580" marR="68580" marT="0" marB="0" anchor="ctr"/>
                </a:tc>
              </a:tr>
              <a:tr h="478492">
                <a:tc gridSpan="7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Mô</a:t>
                      </a:r>
                      <a:r>
                        <a:rPr lang="en-US" sz="20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hình</a:t>
                      </a:r>
                      <a:r>
                        <a:rPr lang="en-US" sz="20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thực</a:t>
                      </a:r>
                      <a:r>
                        <a:rPr lang="en-US" sz="20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nghiệm</a:t>
                      </a:r>
                      <a:endParaRPr lang="en-US" sz="20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849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Ao 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85,16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3,53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1,56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17,67</a:t>
                      </a:r>
                    </a:p>
                  </a:txBody>
                  <a:tcPr marL="68580" marR="68580" marT="0" marB="0"/>
                </a:tc>
              </a:tr>
              <a:tr h="52440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Ao 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79,47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3,36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1,41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16,81</a:t>
                      </a:r>
                    </a:p>
                  </a:txBody>
                  <a:tcPr marL="68580" marR="68580" marT="0" marB="0"/>
                </a:tc>
              </a:tr>
              <a:tr h="47849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Ao rô phi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95,00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1,45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2,90</a:t>
                      </a:r>
                    </a:p>
                  </a:txBody>
                  <a:tcPr marL="68580" marR="68580" marT="0" marB="0"/>
                </a:tc>
              </a:tr>
              <a:tr h="478492">
                <a:tc gridSpan="7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Mô</a:t>
                      </a:r>
                      <a:r>
                        <a:rPr lang="en-US" sz="20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hình</a:t>
                      </a:r>
                      <a:r>
                        <a:rPr lang="en-US" sz="20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đối</a:t>
                      </a:r>
                      <a:r>
                        <a:rPr lang="en-US" sz="20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chứng</a:t>
                      </a:r>
                      <a:endParaRPr lang="en-US" sz="20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849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ĐC</a:t>
                      </a:r>
                      <a:endParaRPr lang="en-US" sz="20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80,09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2,84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1,46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14,21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3599" y="4457700"/>
            <a:ext cx="3200399" cy="24002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077"/>
          <a:stretch/>
        </p:blipFill>
        <p:spPr>
          <a:xfrm>
            <a:off x="0" y="4494068"/>
            <a:ext cx="3740726" cy="23639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727" t="27475"/>
          <a:stretch/>
        </p:blipFill>
        <p:spPr>
          <a:xfrm>
            <a:off x="3286846" y="4494068"/>
            <a:ext cx="3183227" cy="2395762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EEAC-6021-184A-936A-D26E75467C8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20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56334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Tôm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mr-IN" sz="2800" b="1" dirty="0" smtClean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rô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phi: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hiệu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quả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kinh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tế</a:t>
            </a:r>
            <a:endParaRPr lang="en-US" sz="2800" b="1" dirty="0"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960862"/>
              </p:ext>
            </p:extLst>
          </p:nvPr>
        </p:nvGraphicFramePr>
        <p:xfrm>
          <a:off x="59961" y="563342"/>
          <a:ext cx="9024078" cy="63972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30839"/>
                <a:gridCol w="3098381"/>
                <a:gridCol w="1647796"/>
                <a:gridCol w="1747062"/>
              </a:tblGrid>
              <a:tr h="8562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Chi phí (đồng)</a:t>
                      </a:r>
                    </a:p>
                  </a:txBody>
                  <a:tcPr marL="64411" marR="644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Chi </a:t>
                      </a:r>
                      <a:r>
                        <a:rPr lang="en-US" sz="1800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phí</a:t>
                      </a:r>
                      <a:r>
                        <a:rPr lang="en-US" sz="1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và</a:t>
                      </a:r>
                      <a:r>
                        <a:rPr lang="en-US" sz="1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doanh</a:t>
                      </a:r>
                      <a:r>
                        <a:rPr lang="en-US" sz="1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thu</a:t>
                      </a:r>
                      <a:r>
                        <a:rPr lang="en-US" sz="1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1800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TN</a:t>
                      </a:r>
                      <a:r>
                        <a:rPr lang="en-US" sz="1800" baseline="0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1800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(2 </a:t>
                      </a:r>
                      <a:r>
                        <a:rPr lang="en-US" sz="1800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ao</a:t>
                      </a:r>
                      <a:r>
                        <a:rPr lang="en-US" sz="1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mỗi</a:t>
                      </a:r>
                      <a:r>
                        <a:rPr lang="en-US" sz="1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ao</a:t>
                      </a:r>
                      <a:r>
                        <a:rPr lang="en-US" sz="1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2000m</a:t>
                      </a:r>
                      <a:r>
                        <a:rPr lang="en-US" sz="1800" baseline="300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</a:t>
                      </a:r>
                      <a:r>
                        <a:rPr lang="en-US" sz="1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)</a:t>
                      </a:r>
                    </a:p>
                  </a:txBody>
                  <a:tcPr marL="64411" marR="644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Chi </a:t>
                      </a:r>
                      <a:r>
                        <a:rPr lang="en-US" sz="1800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phí</a:t>
                      </a:r>
                      <a:r>
                        <a:rPr lang="en-US" sz="1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1 </a:t>
                      </a:r>
                      <a:r>
                        <a:rPr lang="en-US" sz="1800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ao</a:t>
                      </a:r>
                      <a:r>
                        <a:rPr lang="en-US" sz="1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1800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TN (2000m</a:t>
                      </a:r>
                      <a:r>
                        <a:rPr lang="en-US" sz="1800" baseline="30000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</a:t>
                      </a:r>
                      <a:r>
                        <a:rPr lang="en-US" sz="1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)</a:t>
                      </a:r>
                    </a:p>
                  </a:txBody>
                  <a:tcPr marL="64411" marR="644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Chi </a:t>
                      </a:r>
                      <a:r>
                        <a:rPr lang="en-US" sz="1800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phí</a:t>
                      </a:r>
                      <a:r>
                        <a:rPr lang="en-US" sz="1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ao</a:t>
                      </a:r>
                      <a:r>
                        <a:rPr lang="en-US" sz="1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1800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ĐC</a:t>
                      </a:r>
                      <a:r>
                        <a:rPr lang="en-US" sz="1800" baseline="0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1800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(2000m</a:t>
                      </a:r>
                      <a:r>
                        <a:rPr lang="en-US" sz="1800" baseline="30000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</a:t>
                      </a:r>
                      <a:r>
                        <a:rPr lang="en-US" sz="1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)</a:t>
                      </a:r>
                    </a:p>
                  </a:txBody>
                  <a:tcPr marL="64411" marR="64411" marT="0" marB="0" anchor="ctr"/>
                </a:tc>
              </a:tr>
              <a:tr h="34090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Chi phí cố định</a:t>
                      </a:r>
                    </a:p>
                  </a:txBody>
                  <a:tcPr marL="64411" marR="6441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438.155.000</a:t>
                      </a:r>
                    </a:p>
                  </a:txBody>
                  <a:tcPr marL="64411" marR="6441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219.077.500</a:t>
                      </a:r>
                    </a:p>
                  </a:txBody>
                  <a:tcPr marL="64411" marR="6441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195.800.000</a:t>
                      </a:r>
                    </a:p>
                  </a:txBody>
                  <a:tcPr marL="64411" marR="64411" marT="0" marB="0" anchor="b"/>
                </a:tc>
              </a:tr>
              <a:tr h="34090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Chi phí sản xuất</a:t>
                      </a:r>
                    </a:p>
                  </a:txBody>
                  <a:tcPr marL="64411" marR="6441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494.170.220</a:t>
                      </a:r>
                    </a:p>
                  </a:txBody>
                  <a:tcPr marL="64411" marR="6441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247.085.110</a:t>
                      </a:r>
                    </a:p>
                  </a:txBody>
                  <a:tcPr marL="64411" marR="6441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217.155.750</a:t>
                      </a:r>
                    </a:p>
                  </a:txBody>
                  <a:tcPr marL="64411" marR="64411" marT="0" marB="0" anchor="b"/>
                </a:tc>
              </a:tr>
              <a:tr h="31471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Con giống</a:t>
                      </a:r>
                    </a:p>
                  </a:txBody>
                  <a:tcPr marL="64411" marR="6441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78.400.000</a:t>
                      </a:r>
                    </a:p>
                  </a:txBody>
                  <a:tcPr marL="64411" marR="6441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39.200.000</a:t>
                      </a:r>
                    </a:p>
                  </a:txBody>
                  <a:tcPr marL="64411" marR="6441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24.200.000</a:t>
                      </a:r>
                    </a:p>
                  </a:txBody>
                  <a:tcPr marL="64411" marR="64411" marT="0" marB="0" anchor="b"/>
                </a:tc>
              </a:tr>
              <a:tr h="34090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Thức ăn</a:t>
                      </a:r>
                    </a:p>
                  </a:txBody>
                  <a:tcPr marL="64411" marR="6441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325.268.150</a:t>
                      </a:r>
                    </a:p>
                  </a:txBody>
                  <a:tcPr marL="64411" marR="6441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162.634.075</a:t>
                      </a:r>
                    </a:p>
                  </a:txBody>
                  <a:tcPr marL="64411" marR="6441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130.212.000</a:t>
                      </a:r>
                    </a:p>
                  </a:txBody>
                  <a:tcPr marL="64411" marR="64411" marT="0" marB="0" anchor="b"/>
                </a:tc>
              </a:tr>
              <a:tr h="31471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Chế phẩm sinh học</a:t>
                      </a:r>
                    </a:p>
                  </a:txBody>
                  <a:tcPr marL="64411" marR="6441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4.950.000</a:t>
                      </a:r>
                    </a:p>
                  </a:txBody>
                  <a:tcPr marL="64411" marR="6441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2.475.000</a:t>
                      </a:r>
                    </a:p>
                  </a:txBody>
                  <a:tcPr marL="64411" marR="6441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2.250.000</a:t>
                      </a:r>
                    </a:p>
                  </a:txBody>
                  <a:tcPr marL="64411" marR="64411" marT="0" marB="0" anchor="b"/>
                </a:tc>
              </a:tr>
              <a:tr h="31471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Hóa chất</a:t>
                      </a:r>
                    </a:p>
                  </a:txBody>
                  <a:tcPr marL="64411" marR="6441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22.792.070</a:t>
                      </a:r>
                    </a:p>
                  </a:txBody>
                  <a:tcPr marL="64411" marR="6441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11.396.035</a:t>
                      </a:r>
                    </a:p>
                  </a:txBody>
                  <a:tcPr marL="64411" marR="6441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28.493.750</a:t>
                      </a:r>
                    </a:p>
                  </a:txBody>
                  <a:tcPr marL="64411" marR="64411" marT="0" marB="0" anchor="b"/>
                </a:tc>
              </a:tr>
              <a:tr h="31471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Năng lượng</a:t>
                      </a:r>
                    </a:p>
                  </a:txBody>
                  <a:tcPr marL="64411" marR="6441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15.000.000</a:t>
                      </a:r>
                    </a:p>
                  </a:txBody>
                  <a:tcPr marL="64411" marR="6441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7.500.000</a:t>
                      </a:r>
                    </a:p>
                  </a:txBody>
                  <a:tcPr marL="64411" marR="6441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6.000.000</a:t>
                      </a:r>
                    </a:p>
                  </a:txBody>
                  <a:tcPr marL="64411" marR="64411" marT="0" marB="0" anchor="b"/>
                </a:tc>
              </a:tr>
              <a:tr h="31471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Nhân công</a:t>
                      </a:r>
                    </a:p>
                  </a:txBody>
                  <a:tcPr marL="64411" marR="6441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36.000.000</a:t>
                      </a:r>
                    </a:p>
                  </a:txBody>
                  <a:tcPr marL="64411" marR="6441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18.000.000</a:t>
                      </a:r>
                    </a:p>
                  </a:txBody>
                  <a:tcPr marL="64411" marR="6441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18.000.000</a:t>
                      </a:r>
                    </a:p>
                  </a:txBody>
                  <a:tcPr marL="64411" marR="64411" marT="0" marB="0" anchor="b"/>
                </a:tc>
              </a:tr>
              <a:tr h="31471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Chi khác</a:t>
                      </a:r>
                    </a:p>
                  </a:txBody>
                  <a:tcPr marL="64411" marR="6441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10.000.000</a:t>
                      </a:r>
                    </a:p>
                  </a:txBody>
                  <a:tcPr marL="64411" marR="6441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5.000.000</a:t>
                      </a:r>
                    </a:p>
                  </a:txBody>
                  <a:tcPr marL="64411" marR="6441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8.000.000</a:t>
                      </a:r>
                    </a:p>
                  </a:txBody>
                  <a:tcPr marL="64411" marR="64411" marT="0" marB="0" anchor="b"/>
                </a:tc>
              </a:tr>
              <a:tr h="34090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Tổng chi phí</a:t>
                      </a:r>
                    </a:p>
                  </a:txBody>
                  <a:tcPr marL="64411" marR="6441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932.325.220</a:t>
                      </a:r>
                    </a:p>
                  </a:txBody>
                  <a:tcPr marL="64411" marR="6441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466.162.610</a:t>
                      </a:r>
                    </a:p>
                  </a:txBody>
                  <a:tcPr marL="64411" marR="6441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412.955.750</a:t>
                      </a:r>
                    </a:p>
                  </a:txBody>
                  <a:tcPr marL="64411" marR="64411" marT="0" marB="0" anchor="b"/>
                </a:tc>
              </a:tr>
              <a:tr h="34090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Tổng doanh thu</a:t>
                      </a:r>
                    </a:p>
                  </a:txBody>
                  <a:tcPr marL="64411" marR="6441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949.365.000</a:t>
                      </a:r>
                    </a:p>
                  </a:txBody>
                  <a:tcPr marL="64411" marR="6441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474.682.500</a:t>
                      </a:r>
                    </a:p>
                  </a:txBody>
                  <a:tcPr marL="64411" marR="6441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312.620.000</a:t>
                      </a:r>
                    </a:p>
                  </a:txBody>
                  <a:tcPr marL="64411" marR="64411" marT="0" marB="0" anchor="b"/>
                </a:tc>
              </a:tr>
              <a:tr h="34090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Doanh thu từ tôm</a:t>
                      </a:r>
                    </a:p>
                  </a:txBody>
                  <a:tcPr marL="64411" marR="6441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862.125.000</a:t>
                      </a:r>
                    </a:p>
                  </a:txBody>
                  <a:tcPr marL="64411" marR="6441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431.062.500</a:t>
                      </a:r>
                    </a:p>
                  </a:txBody>
                  <a:tcPr marL="64411" marR="6441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64411" marR="64411" marT="0" marB="0" anchor="b"/>
                </a:tc>
              </a:tr>
              <a:tr h="31471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Doanh thu từ rô phi</a:t>
                      </a:r>
                    </a:p>
                  </a:txBody>
                  <a:tcPr marL="64411" marR="6441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87.240.000</a:t>
                      </a:r>
                    </a:p>
                  </a:txBody>
                  <a:tcPr marL="64411" marR="6441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43.620.000</a:t>
                      </a:r>
                    </a:p>
                  </a:txBody>
                  <a:tcPr marL="64411" marR="6441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64411" marR="64411" marT="0" marB="0" anchor="b"/>
                </a:tc>
              </a:tr>
              <a:tr h="28941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DT </a:t>
                      </a:r>
                      <a:r>
                        <a:rPr lang="en-US" sz="1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 Chi </a:t>
                      </a:r>
                      <a:r>
                        <a:rPr lang="en-US" sz="1800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phí</a:t>
                      </a:r>
                      <a:r>
                        <a:rPr lang="en-US" sz="1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1800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SX</a:t>
                      </a:r>
                      <a:endParaRPr lang="en-US" sz="18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4411" marR="6441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455.194.780</a:t>
                      </a:r>
                    </a:p>
                  </a:txBody>
                  <a:tcPr marL="64411" marR="6441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227.597.390</a:t>
                      </a:r>
                    </a:p>
                  </a:txBody>
                  <a:tcPr marL="64411" marR="6441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95.464.250</a:t>
                      </a:r>
                    </a:p>
                  </a:txBody>
                  <a:tcPr marL="64411" marR="64411" marT="0" marB="0" anchor="b"/>
                </a:tc>
              </a:tr>
              <a:tr h="34090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NPV</a:t>
                      </a:r>
                      <a:endParaRPr lang="en-US" sz="18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4411" marR="6441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643.695.675</a:t>
                      </a:r>
                    </a:p>
                  </a:txBody>
                  <a:tcPr marL="64411" marR="6441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321.847.837</a:t>
                      </a:r>
                    </a:p>
                  </a:txBody>
                  <a:tcPr marL="64411" marR="6441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166.084.616</a:t>
                      </a:r>
                    </a:p>
                  </a:txBody>
                  <a:tcPr marL="64411" marR="64411" marT="0" marB="0" anchor="b"/>
                </a:tc>
              </a:tr>
              <a:tr h="30021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IRR</a:t>
                      </a:r>
                      <a:endParaRPr lang="en-US" sz="18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4411" marR="6441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64411" marR="6441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100,70%</a:t>
                      </a:r>
                    </a:p>
                  </a:txBody>
                  <a:tcPr marL="64411" marR="6441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39,54%</a:t>
                      </a:r>
                    </a:p>
                  </a:txBody>
                  <a:tcPr marL="64411" marR="64411" marT="0" marB="0" anchor="b"/>
                </a:tc>
              </a:tr>
              <a:tr h="31471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PP</a:t>
                      </a:r>
                      <a:endParaRPr lang="en-US" sz="18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4411" marR="6441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4411" marR="6441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1,06</a:t>
                      </a:r>
                    </a:p>
                  </a:txBody>
                  <a:tcPr marL="64411" marR="6441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2,26</a:t>
                      </a:r>
                    </a:p>
                  </a:txBody>
                  <a:tcPr marL="64411" marR="64411" marT="0" marB="0" anchor="b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EEAC-6021-184A-936A-D26E75467C8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23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56334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Tôm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mr-IN" sz="2800" b="1" dirty="0" smtClean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rô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phi: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hiệu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quả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môi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trường</a:t>
            </a:r>
            <a:endParaRPr lang="en-US" sz="2800" b="1" dirty="0"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8125218"/>
              </p:ext>
            </p:extLst>
          </p:nvPr>
        </p:nvGraphicFramePr>
        <p:xfrm>
          <a:off x="104932" y="672607"/>
          <a:ext cx="8588768" cy="39380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4084"/>
                <a:gridCol w="1738859"/>
                <a:gridCol w="1394086"/>
                <a:gridCol w="2008682"/>
                <a:gridCol w="2053057"/>
              </a:tblGrid>
              <a:tr h="2025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Thời</a:t>
                      </a:r>
                      <a:r>
                        <a:rPr lang="en-US" sz="1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gian</a:t>
                      </a:r>
                      <a:r>
                        <a:rPr lang="en-US" sz="1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(</a:t>
                      </a:r>
                      <a:r>
                        <a:rPr lang="en-US" sz="1800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năm</a:t>
                      </a:r>
                      <a:r>
                        <a:rPr lang="en-US" sz="1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Dòng</a:t>
                      </a:r>
                      <a:r>
                        <a:rPr lang="en-US" sz="1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tiền</a:t>
                      </a:r>
                      <a:endParaRPr lang="en-US" sz="18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(</a:t>
                      </a:r>
                      <a:r>
                        <a:rPr lang="en-US" sz="1800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đồng</a:t>
                      </a:r>
                      <a:r>
                        <a:rPr lang="en-US" sz="1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Hệ số chiết khấu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Giá trị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chiết khấu (đồng)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Giá trị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còn lại (đồng)</a:t>
                      </a:r>
                    </a:p>
                  </a:txBody>
                  <a:tcPr marL="68580" marR="68580" marT="0" marB="0" anchor="b"/>
                </a:tc>
              </a:tr>
              <a:tr h="20256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-23.277.500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-23.277.500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-23.277.500</a:t>
                      </a:r>
                    </a:p>
                  </a:txBody>
                  <a:tcPr marL="68580" marR="68580" marT="0" marB="0" anchor="b"/>
                </a:tc>
              </a:tr>
              <a:tr h="20256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34.195.430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0,91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31.086.755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7.809.255</a:t>
                      </a:r>
                    </a:p>
                  </a:txBody>
                  <a:tcPr marL="68580" marR="68580" marT="0" marB="0" anchor="b"/>
                </a:tc>
              </a:tr>
              <a:tr h="20256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34.195.430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0,83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28.260.686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36.069.940</a:t>
                      </a:r>
                    </a:p>
                  </a:txBody>
                  <a:tcPr marL="68580" marR="6858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34.195.430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0,75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25.691.533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61.761.473</a:t>
                      </a:r>
                    </a:p>
                  </a:txBody>
                  <a:tcPr marL="68580" marR="6858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34.195.430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0,68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23.355.939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85.117.412</a:t>
                      </a:r>
                    </a:p>
                  </a:txBody>
                  <a:tcPr marL="68580" marR="6858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34.195.430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0,62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21.232.672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106.350.084</a:t>
                      </a:r>
                    </a:p>
                  </a:txBody>
                  <a:tcPr marL="68580" marR="6858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pp</a:t>
                      </a:r>
                      <a:endParaRPr lang="en-US" sz="18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0,74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IRR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145,25%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NPV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106.350.084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4719888"/>
            <a:ext cx="9144000" cy="1900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4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2400" dirty="0" err="1">
                <a:latin typeface="Times New Roman" charset="0"/>
                <a:ea typeface="Arial" charset="0"/>
              </a:rPr>
              <a:t>T</a:t>
            </a:r>
            <a:r>
              <a:rPr lang="en-US" sz="2400" dirty="0" err="1" smtClean="0">
                <a:latin typeface="Times New Roman" charset="0"/>
                <a:ea typeface="Arial" charset="0"/>
              </a:rPr>
              <a:t>ôm-rô</a:t>
            </a:r>
            <a:r>
              <a:rPr lang="en-US" sz="2400" dirty="0" smtClean="0">
                <a:latin typeface="Times New Roman" charset="0"/>
                <a:ea typeface="Arial" charset="0"/>
              </a:rPr>
              <a:t> </a:t>
            </a:r>
            <a:r>
              <a:rPr lang="en-US" sz="2400" dirty="0">
                <a:latin typeface="Times New Roman" charset="0"/>
                <a:ea typeface="Arial" charset="0"/>
              </a:rPr>
              <a:t>phi </a:t>
            </a:r>
            <a:r>
              <a:rPr lang="en-US" sz="2400" dirty="0" err="1">
                <a:latin typeface="Times New Roman" charset="0"/>
                <a:ea typeface="Arial" charset="0"/>
              </a:rPr>
              <a:t>giúp</a:t>
            </a:r>
            <a:r>
              <a:rPr lang="en-US" sz="2400" dirty="0">
                <a:latin typeface="Times New Roman" charset="0"/>
                <a:ea typeface="Arial" charset="0"/>
              </a:rPr>
              <a:t> </a:t>
            </a:r>
            <a:r>
              <a:rPr lang="en-US" sz="2400" dirty="0" err="1">
                <a:latin typeface="Times New Roman" charset="0"/>
                <a:ea typeface="Arial" charset="0"/>
              </a:rPr>
              <a:t>giảm</a:t>
            </a:r>
            <a:r>
              <a:rPr lang="en-US" sz="2400" dirty="0">
                <a:latin typeface="Times New Roman" charset="0"/>
                <a:ea typeface="Arial" charset="0"/>
              </a:rPr>
              <a:t> chi </a:t>
            </a:r>
            <a:r>
              <a:rPr lang="en-US" sz="2400" dirty="0" err="1">
                <a:latin typeface="Times New Roman" charset="0"/>
                <a:ea typeface="Arial" charset="0"/>
              </a:rPr>
              <a:t>phí</a:t>
            </a:r>
            <a:r>
              <a:rPr lang="en-US" sz="2400" dirty="0">
                <a:latin typeface="Times New Roman" charset="0"/>
                <a:ea typeface="Arial" charset="0"/>
              </a:rPr>
              <a:t> </a:t>
            </a:r>
            <a:r>
              <a:rPr lang="en-US" sz="2400" dirty="0" err="1">
                <a:latin typeface="Times New Roman" charset="0"/>
                <a:ea typeface="Arial" charset="0"/>
              </a:rPr>
              <a:t>hóa</a:t>
            </a:r>
            <a:r>
              <a:rPr lang="en-US" sz="2400" dirty="0">
                <a:latin typeface="Times New Roman" charset="0"/>
                <a:ea typeface="Arial" charset="0"/>
              </a:rPr>
              <a:t> </a:t>
            </a:r>
            <a:r>
              <a:rPr lang="en-US" sz="2400" dirty="0" err="1">
                <a:latin typeface="Times New Roman" charset="0"/>
                <a:ea typeface="Arial" charset="0"/>
              </a:rPr>
              <a:t>chất</a:t>
            </a:r>
            <a:r>
              <a:rPr lang="en-US" sz="2400" dirty="0">
                <a:latin typeface="Times New Roman" charset="0"/>
                <a:ea typeface="Arial" charset="0"/>
              </a:rPr>
              <a:t> </a:t>
            </a:r>
            <a:r>
              <a:rPr lang="en-US" sz="2400" dirty="0" err="1">
                <a:latin typeface="Times New Roman" charset="0"/>
                <a:ea typeface="Arial" charset="0"/>
              </a:rPr>
              <a:t>khoảng</a:t>
            </a:r>
            <a:r>
              <a:rPr lang="en-US" sz="2400" dirty="0">
                <a:latin typeface="Times New Roman" charset="0"/>
                <a:ea typeface="Arial" charset="0"/>
              </a:rPr>
              <a:t> 17 </a:t>
            </a:r>
            <a:r>
              <a:rPr lang="en-US" sz="2400" dirty="0" err="1" smtClean="0">
                <a:latin typeface="Times New Roman" charset="0"/>
                <a:ea typeface="Arial" charset="0"/>
              </a:rPr>
              <a:t>triệu</a:t>
            </a:r>
            <a:r>
              <a:rPr lang="en-US" sz="2400" dirty="0" smtClean="0">
                <a:latin typeface="Times New Roman" charset="0"/>
                <a:ea typeface="Arial" charset="0"/>
              </a:rPr>
              <a:t>/</a:t>
            </a:r>
            <a:r>
              <a:rPr lang="en-US" sz="2400" dirty="0" err="1" smtClean="0">
                <a:latin typeface="Times New Roman" charset="0"/>
                <a:ea typeface="Arial" charset="0"/>
              </a:rPr>
              <a:t>vụ</a:t>
            </a:r>
            <a:endParaRPr lang="en-US" sz="2400" dirty="0" smtClean="0">
              <a:latin typeface="Times New Roman" charset="0"/>
              <a:ea typeface="Arial" charset="0"/>
            </a:endParaRPr>
          </a:p>
          <a:p>
            <a:pPr indent="457200" algn="just">
              <a:lnSpc>
                <a:spcPct val="14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2400" dirty="0" err="1" smtClean="0">
                <a:effectLst/>
                <a:latin typeface="Times New Roman" charset="0"/>
                <a:ea typeface="Arial" charset="0"/>
              </a:rPr>
              <a:t>Mô</a:t>
            </a:r>
            <a:r>
              <a:rPr lang="en-US" sz="2400" dirty="0" smtClean="0">
                <a:effectLst/>
                <a:latin typeface="Times New Roman" charset="0"/>
                <a:ea typeface="Arial" charset="0"/>
              </a:rPr>
              <a:t> </a:t>
            </a:r>
            <a:r>
              <a:rPr lang="en-US" sz="2400" dirty="0" err="1" smtClean="0">
                <a:effectLst/>
                <a:latin typeface="Times New Roman" charset="0"/>
                <a:ea typeface="Arial" charset="0"/>
              </a:rPr>
              <a:t>hình</a:t>
            </a:r>
            <a:r>
              <a:rPr lang="en-US" sz="2400" dirty="0" smtClean="0">
                <a:effectLst/>
                <a:latin typeface="Times New Roman" charset="0"/>
                <a:ea typeface="Arial" charset="0"/>
              </a:rPr>
              <a:t> </a:t>
            </a:r>
            <a:r>
              <a:rPr lang="en-US" sz="2400" dirty="0" err="1" smtClean="0">
                <a:effectLst/>
                <a:latin typeface="Times New Roman" charset="0"/>
                <a:ea typeface="Arial" charset="0"/>
              </a:rPr>
              <a:t>thực</a:t>
            </a:r>
            <a:r>
              <a:rPr lang="en-US" sz="2400" dirty="0" smtClean="0">
                <a:effectLst/>
                <a:latin typeface="Times New Roman" charset="0"/>
                <a:ea typeface="Arial" charset="0"/>
              </a:rPr>
              <a:t> </a:t>
            </a:r>
            <a:r>
              <a:rPr lang="en-US" sz="2400" dirty="0" err="1" smtClean="0">
                <a:effectLst/>
                <a:latin typeface="Times New Roman" charset="0"/>
                <a:ea typeface="Arial" charset="0"/>
              </a:rPr>
              <a:t>nghiệm</a:t>
            </a:r>
            <a:r>
              <a:rPr lang="en-US" sz="2400" dirty="0" smtClean="0">
                <a:effectLst/>
                <a:latin typeface="Times New Roman" charset="0"/>
                <a:ea typeface="Arial" charset="0"/>
              </a:rPr>
              <a:t> </a:t>
            </a:r>
            <a:r>
              <a:rPr lang="en-US" sz="2400" dirty="0" err="1" smtClean="0">
                <a:effectLst/>
                <a:latin typeface="Times New Roman" charset="0"/>
                <a:ea typeface="Arial" charset="0"/>
              </a:rPr>
              <a:t>không</a:t>
            </a:r>
            <a:r>
              <a:rPr lang="en-US" sz="2400" dirty="0" smtClean="0">
                <a:effectLst/>
                <a:latin typeface="Times New Roman" charset="0"/>
                <a:ea typeface="Arial" charset="0"/>
              </a:rPr>
              <a:t> </a:t>
            </a:r>
            <a:r>
              <a:rPr lang="en-US" sz="2400" dirty="0" err="1" smtClean="0">
                <a:effectLst/>
                <a:latin typeface="Times New Roman" charset="0"/>
                <a:ea typeface="Arial" charset="0"/>
              </a:rPr>
              <a:t>xảy</a:t>
            </a:r>
            <a:r>
              <a:rPr lang="en-US" sz="2400" dirty="0" smtClean="0">
                <a:effectLst/>
                <a:latin typeface="Times New Roman" charset="0"/>
                <a:ea typeface="Arial" charset="0"/>
              </a:rPr>
              <a:t> </a:t>
            </a:r>
            <a:r>
              <a:rPr lang="en-US" sz="2400" dirty="0" err="1" smtClean="0">
                <a:effectLst/>
                <a:latin typeface="Times New Roman" charset="0"/>
                <a:ea typeface="Arial" charset="0"/>
              </a:rPr>
              <a:t>ra</a:t>
            </a:r>
            <a:r>
              <a:rPr lang="en-US" sz="2400" dirty="0" smtClean="0">
                <a:effectLst/>
                <a:latin typeface="Times New Roman" charset="0"/>
                <a:ea typeface="Arial" charset="0"/>
              </a:rPr>
              <a:t> </a:t>
            </a:r>
            <a:r>
              <a:rPr lang="en-US" sz="2400" dirty="0" err="1" smtClean="0">
                <a:effectLst/>
                <a:latin typeface="Times New Roman" charset="0"/>
                <a:ea typeface="Arial" charset="0"/>
              </a:rPr>
              <a:t>dịch</a:t>
            </a:r>
            <a:r>
              <a:rPr lang="en-US" sz="2400" dirty="0" smtClean="0">
                <a:effectLst/>
                <a:latin typeface="Times New Roman" charset="0"/>
                <a:ea typeface="Arial" charset="0"/>
              </a:rPr>
              <a:t> </a:t>
            </a:r>
            <a:r>
              <a:rPr lang="en-US" sz="2400" dirty="0" err="1" smtClean="0">
                <a:effectLst/>
                <a:latin typeface="Times New Roman" charset="0"/>
                <a:ea typeface="Arial" charset="0"/>
              </a:rPr>
              <a:t>bệnh</a:t>
            </a:r>
            <a:endParaRPr lang="en-US" sz="2400" dirty="0" smtClean="0">
              <a:effectLst/>
              <a:latin typeface="Times New Roman" charset="0"/>
              <a:ea typeface="Arial" charset="0"/>
            </a:endParaRPr>
          </a:p>
          <a:p>
            <a:pPr indent="457200" algn="just">
              <a:lnSpc>
                <a:spcPct val="14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2400" dirty="0" err="1" smtClean="0">
                <a:latin typeface="Times New Roman" charset="0"/>
                <a:ea typeface="Arial" charset="0"/>
              </a:rPr>
              <a:t>Mô</a:t>
            </a:r>
            <a:r>
              <a:rPr lang="en-US" sz="2400" dirty="0" smtClean="0">
                <a:latin typeface="Times New Roman" charset="0"/>
                <a:ea typeface="Arial" charset="0"/>
              </a:rPr>
              <a:t> </a:t>
            </a:r>
            <a:r>
              <a:rPr lang="en-US" sz="2400" dirty="0" err="1" smtClean="0">
                <a:latin typeface="Times New Roman" charset="0"/>
                <a:ea typeface="Arial" charset="0"/>
              </a:rPr>
              <a:t>hình</a:t>
            </a:r>
            <a:r>
              <a:rPr lang="en-US" sz="2400" dirty="0" smtClean="0">
                <a:latin typeface="Times New Roman" charset="0"/>
                <a:ea typeface="Arial" charset="0"/>
              </a:rPr>
              <a:t> </a:t>
            </a:r>
            <a:r>
              <a:rPr lang="en-US" sz="2400" dirty="0" err="1" smtClean="0">
                <a:latin typeface="Times New Roman" charset="0"/>
                <a:ea typeface="Arial" charset="0"/>
              </a:rPr>
              <a:t>đối</a:t>
            </a:r>
            <a:r>
              <a:rPr lang="en-US" sz="2400" dirty="0" smtClean="0">
                <a:latin typeface="Times New Roman" charset="0"/>
                <a:ea typeface="Arial" charset="0"/>
              </a:rPr>
              <a:t> </a:t>
            </a:r>
            <a:r>
              <a:rPr lang="en-US" sz="2400" dirty="0" err="1" smtClean="0">
                <a:latin typeface="Times New Roman" charset="0"/>
                <a:ea typeface="Arial" charset="0"/>
              </a:rPr>
              <a:t>chứng</a:t>
            </a:r>
            <a:r>
              <a:rPr lang="en-US" sz="2400" dirty="0" smtClean="0">
                <a:latin typeface="Times New Roman" charset="0"/>
                <a:ea typeface="Arial" charset="0"/>
              </a:rPr>
              <a:t> </a:t>
            </a:r>
            <a:r>
              <a:rPr lang="en-US" sz="2400" dirty="0" err="1" smtClean="0">
                <a:latin typeface="Times New Roman" charset="0"/>
                <a:ea typeface="Arial" charset="0"/>
              </a:rPr>
              <a:t>có</a:t>
            </a:r>
            <a:r>
              <a:rPr lang="en-US" sz="2400" dirty="0" smtClean="0">
                <a:latin typeface="Times New Roman" charset="0"/>
                <a:ea typeface="Arial" charset="0"/>
              </a:rPr>
              <a:t> </a:t>
            </a:r>
            <a:r>
              <a:rPr lang="en-US" sz="2400" dirty="0" err="1" smtClean="0">
                <a:latin typeface="Times New Roman" charset="0"/>
                <a:ea typeface="Arial" charset="0"/>
              </a:rPr>
              <a:t>vụ</a:t>
            </a:r>
            <a:r>
              <a:rPr lang="en-US" sz="2400" dirty="0" smtClean="0">
                <a:latin typeface="Times New Roman" charset="0"/>
                <a:ea typeface="Arial" charset="0"/>
              </a:rPr>
              <a:t> 1 </a:t>
            </a:r>
            <a:r>
              <a:rPr lang="en-US" sz="2400" dirty="0" err="1" smtClean="0">
                <a:latin typeface="Times New Roman" charset="0"/>
                <a:ea typeface="Arial" charset="0"/>
              </a:rPr>
              <a:t>bị</a:t>
            </a:r>
            <a:r>
              <a:rPr lang="en-US" sz="2400" dirty="0" smtClean="0">
                <a:latin typeface="Times New Roman" charset="0"/>
                <a:ea typeface="Arial" charset="0"/>
              </a:rPr>
              <a:t> </a:t>
            </a:r>
            <a:r>
              <a:rPr lang="en-US" sz="2400" dirty="0" err="1" smtClean="0">
                <a:latin typeface="Times New Roman" charset="0"/>
                <a:ea typeface="Arial" charset="0"/>
              </a:rPr>
              <a:t>dịch</a:t>
            </a:r>
            <a:r>
              <a:rPr lang="en-US" sz="2400" dirty="0" smtClean="0">
                <a:latin typeface="Times New Roman" charset="0"/>
                <a:ea typeface="Arial" charset="0"/>
              </a:rPr>
              <a:t> </a:t>
            </a:r>
            <a:r>
              <a:rPr lang="en-US" sz="2400" dirty="0" err="1" smtClean="0">
                <a:latin typeface="Times New Roman" charset="0"/>
                <a:ea typeface="Arial" charset="0"/>
              </a:rPr>
              <a:t>bệnh</a:t>
            </a:r>
            <a:r>
              <a:rPr lang="en-US" sz="2400" dirty="0" smtClean="0">
                <a:latin typeface="Times New Roman" charset="0"/>
                <a:ea typeface="Arial" charset="0"/>
              </a:rPr>
              <a:t> </a:t>
            </a:r>
            <a:r>
              <a:rPr lang="en-US" sz="2400" dirty="0" err="1" smtClean="0">
                <a:latin typeface="Times New Roman" charset="0"/>
                <a:ea typeface="Arial" charset="0"/>
              </a:rPr>
              <a:t>phải</a:t>
            </a:r>
            <a:r>
              <a:rPr lang="en-US" sz="2400" dirty="0" smtClean="0">
                <a:latin typeface="Times New Roman" charset="0"/>
                <a:ea typeface="Arial" charset="0"/>
              </a:rPr>
              <a:t> </a:t>
            </a:r>
            <a:r>
              <a:rPr lang="en-US" sz="2400" dirty="0" err="1" smtClean="0">
                <a:latin typeface="Times New Roman" charset="0"/>
                <a:ea typeface="Arial" charset="0"/>
              </a:rPr>
              <a:t>hủy</a:t>
            </a:r>
            <a:r>
              <a:rPr lang="en-US" sz="2400" dirty="0" smtClean="0">
                <a:latin typeface="Times New Roman" charset="0"/>
                <a:ea typeface="Arial" charset="0"/>
              </a:rPr>
              <a:t> </a:t>
            </a:r>
            <a:r>
              <a:rPr lang="en-US" sz="2400" dirty="0" err="1" smtClean="0">
                <a:latin typeface="Times New Roman" charset="0"/>
                <a:ea typeface="Arial" charset="0"/>
              </a:rPr>
              <a:t>toàn</a:t>
            </a:r>
            <a:r>
              <a:rPr lang="en-US" sz="2400" dirty="0" smtClean="0">
                <a:latin typeface="Times New Roman" charset="0"/>
                <a:ea typeface="Arial" charset="0"/>
              </a:rPr>
              <a:t> </a:t>
            </a:r>
            <a:r>
              <a:rPr lang="en-US" sz="2400" dirty="0" err="1" smtClean="0">
                <a:latin typeface="Times New Roman" charset="0"/>
                <a:ea typeface="Arial" charset="0"/>
              </a:rPr>
              <a:t>bộ</a:t>
            </a:r>
            <a:endParaRPr lang="en-US" sz="2400" dirty="0">
              <a:effectLst/>
              <a:latin typeface="Times New Roman" charset="0"/>
              <a:ea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EEAC-6021-184A-936A-D26E75467C8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66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4940"/>
            <a:ext cx="3714231" cy="507069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Mục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tiêu</a:t>
            </a:r>
            <a:endParaRPr lang="en-US" sz="28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910" y="750059"/>
            <a:ext cx="4932389" cy="2711696"/>
          </a:xfrm>
        </p:spPr>
        <p:txBody>
          <a:bodyPr>
            <a:noAutofit/>
          </a:bodyPr>
          <a:lstStyle/>
          <a:p>
            <a:pPr marL="0" indent="0">
              <a:lnSpc>
                <a:spcPts val="4080"/>
              </a:lnSpc>
              <a:buNone/>
            </a:pP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Thiết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kế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thử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nghiệm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và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đánh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giá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ts val="4080"/>
              </a:lnSpc>
              <a:buNone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-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H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iệu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quả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xử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lý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chất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thải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, </a:t>
            </a:r>
          </a:p>
          <a:p>
            <a:pPr marL="0" indent="0">
              <a:lnSpc>
                <a:spcPts val="4080"/>
              </a:lnSpc>
              <a:buNone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-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H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iệu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quả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kinh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tế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, </a:t>
            </a:r>
          </a:p>
          <a:p>
            <a:pPr marL="0" indent="0">
              <a:lnSpc>
                <a:spcPts val="4080"/>
              </a:lnSpc>
              <a:buNone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-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H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iệu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quả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kỹ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thuật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, </a:t>
            </a: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ts val="4080"/>
              </a:lnSpc>
              <a:buNone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-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H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iệu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quả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môi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trường</a:t>
            </a: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EEAC-6021-184A-936A-D26E75467C87}" type="slidenum">
              <a:rPr lang="en-US" smtClean="0"/>
              <a:t>3</a:t>
            </a:fld>
            <a:endParaRPr lang="en-US"/>
          </a:p>
        </p:txBody>
      </p:sp>
      <p:pic>
        <p:nvPicPr>
          <p:cNvPr id="1028" name="Picture 4" descr="mage result for bản đồ việt n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7300" y="-1"/>
            <a:ext cx="40767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951075" y="0"/>
            <a:ext cx="1192925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Tôm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Rô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phi</a:t>
            </a:r>
          </a:p>
          <a:p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7051176" y="3804028"/>
            <a:ext cx="152401" cy="2196809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067300" y="3185910"/>
            <a:ext cx="2038350" cy="6181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1">
              <a:lnSpc>
                <a:spcPts val="4080"/>
              </a:lnSpc>
            </a:pPr>
            <a:r>
              <a:rPr lang="en-US" dirty="0" err="1">
                <a:latin typeface="Arial" charset="0"/>
                <a:ea typeface="Arial" charset="0"/>
                <a:cs typeface="Arial" charset="0"/>
              </a:rPr>
              <a:t>Tôm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-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Tảo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7159270" y="378474"/>
            <a:ext cx="776862" cy="1057258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7051176" y="3461754"/>
            <a:ext cx="1259173" cy="688276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6989027" y="6224062"/>
            <a:ext cx="2165551" cy="618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ts val="4080"/>
              </a:lnSpc>
            </a:pPr>
            <a:r>
              <a:rPr lang="en-US" dirty="0" err="1">
                <a:latin typeface="Arial" charset="0"/>
                <a:ea typeface="Arial" charset="0"/>
                <a:cs typeface="Arial" charset="0"/>
              </a:rPr>
              <a:t>Tôm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- Vi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khuẩn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7203577" y="6566947"/>
            <a:ext cx="477185" cy="15453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437920" y="5878921"/>
            <a:ext cx="2198038" cy="5392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lnSpc>
                <a:spcPts val="4080"/>
              </a:lnSpc>
            </a:pPr>
            <a:r>
              <a:rPr lang="en-US" dirty="0" err="1">
                <a:latin typeface="Arial" charset="0"/>
                <a:ea typeface="Arial" charset="0"/>
                <a:cs typeface="Arial" charset="0"/>
              </a:rPr>
              <a:t>Nuôi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copepoda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5556757" y="6284553"/>
            <a:ext cx="1323728" cy="6517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705545" y="3949500"/>
            <a:ext cx="2050425" cy="16696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1">
              <a:lnSpc>
                <a:spcPts val="4080"/>
              </a:lnSpc>
            </a:pPr>
            <a:r>
              <a:rPr lang="en-US" dirty="0" err="1">
                <a:latin typeface="Arial" charset="0"/>
                <a:ea typeface="Arial" charset="0"/>
                <a:cs typeface="Arial" charset="0"/>
              </a:rPr>
              <a:t>Chế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biến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bùn</a:t>
            </a: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lvl="1">
              <a:lnSpc>
                <a:spcPts val="4080"/>
              </a:lnSpc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>
              <a:lnSpc>
                <a:spcPts val="4080"/>
              </a:lnSpc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6755970" y="4274169"/>
            <a:ext cx="1437445" cy="108187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303107" y="5906562"/>
            <a:ext cx="89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Bến</a:t>
            </a:r>
            <a:r>
              <a:rPr lang="en-US" dirty="0" smtClean="0">
                <a:solidFill>
                  <a:srgbClr val="FF0000"/>
                </a:solidFill>
              </a:rPr>
              <a:t> Tre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142967" y="1352513"/>
            <a:ext cx="1210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Nam </a:t>
            </a:r>
            <a:r>
              <a:rPr lang="en-US" dirty="0" err="1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Định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65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429" y="1502228"/>
            <a:ext cx="8324850" cy="3174943"/>
          </a:xfrm>
        </p:spPr>
        <p:txBody>
          <a:bodyPr/>
          <a:lstStyle/>
          <a:p>
            <a:pPr marL="0" indent="0" algn="ctr">
              <a:buNone/>
            </a:pPr>
            <a:r>
              <a:rPr lang="af-ZA" dirty="0" smtClean="0">
                <a:latin typeface="Arial" charset="0"/>
                <a:ea typeface="Arial" charset="0"/>
                <a:cs typeface="Arial" charset="0"/>
              </a:rPr>
              <a:t>PHẦN C: CÔNG </a:t>
            </a:r>
            <a:r>
              <a:rPr lang="af-ZA" dirty="0">
                <a:latin typeface="Arial" charset="0"/>
                <a:ea typeface="Arial" charset="0"/>
                <a:cs typeface="Arial" charset="0"/>
              </a:rPr>
              <a:t>NGHỆ SỬ DỤNG CHẾ PHẨM SINH HỌC NHẰM GIẢM CHẤT THẢI VÀ PHÁT TRIỂN NHÓM TẢO TRONG AO NUÔI TÔM THẺ CHÂN TRẮNG (TÔM-TẢO)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0" indent="0" algn="ctr">
              <a:buNone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EEAC-6021-184A-936A-D26E75467C87}" type="slidenum">
              <a:rPr lang="en-US" smtClean="0"/>
              <a:t>30</a:t>
            </a:fld>
            <a:endParaRPr lang="en-US"/>
          </a:p>
        </p:txBody>
      </p:sp>
      <p:pic>
        <p:nvPicPr>
          <p:cNvPr id="5126" name="Picture 6" descr="ác loại tảo trong ao nuôi tôm - Tảo lục xuất hiện ở nước ao nuôi tô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5966" y="4649152"/>
            <a:ext cx="3243091" cy="207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loud Zoom small imag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89430" y="3852015"/>
            <a:ext cx="3184071" cy="318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8" descr="mage result for tôm thẻ chân trắ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30" name="Picture 10" descr="mage result for tôm thẻ chân trắ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6459" y="4803018"/>
            <a:ext cx="3413627" cy="1918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97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7477"/>
            <a:ext cx="7886700" cy="73977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Tôm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tảo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mục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tiêu</a:t>
            </a:r>
            <a:endParaRPr lang="en-US" sz="28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857250"/>
            <a:ext cx="9144000" cy="4096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40000"/>
              </a:lnSpc>
              <a:spcBef>
                <a:spcPts val="500"/>
              </a:spcBef>
              <a:spcAft>
                <a:spcPts val="500"/>
              </a:spcAft>
            </a:pPr>
            <a:r>
              <a:rPr lang="af-ZA" sz="2800" dirty="0">
                <a:latin typeface="Arial" charset="0"/>
                <a:ea typeface="Arial" charset="0"/>
                <a:cs typeface="Arial" charset="0"/>
              </a:rPr>
              <a:t>- </a:t>
            </a:r>
            <a:r>
              <a:rPr lang="af-ZA" sz="2800" dirty="0" err="1">
                <a:latin typeface="Arial" charset="0"/>
                <a:ea typeface="Arial" charset="0"/>
                <a:cs typeface="Arial" charset="0"/>
              </a:rPr>
              <a:t>Chọn</a:t>
            </a:r>
            <a:r>
              <a:rPr lang="af-ZA" sz="2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800" dirty="0" err="1" smtClean="0">
                <a:latin typeface="Arial" charset="0"/>
                <a:ea typeface="Arial" charset="0"/>
                <a:cs typeface="Arial" charset="0"/>
              </a:rPr>
              <a:t>chủng</a:t>
            </a:r>
            <a:r>
              <a:rPr lang="af-ZA" sz="2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800" dirty="0" err="1">
                <a:latin typeface="Arial" charset="0"/>
                <a:ea typeface="Arial" charset="0"/>
                <a:cs typeface="Arial" charset="0"/>
              </a:rPr>
              <a:t>loại</a:t>
            </a:r>
            <a:r>
              <a:rPr lang="af-ZA" sz="2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800" dirty="0" err="1">
                <a:latin typeface="Arial" charset="0"/>
                <a:ea typeface="Arial" charset="0"/>
                <a:cs typeface="Arial" charset="0"/>
              </a:rPr>
              <a:t>và</a:t>
            </a:r>
            <a:r>
              <a:rPr lang="af-ZA" sz="2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800" dirty="0" err="1">
                <a:latin typeface="Arial" charset="0"/>
                <a:ea typeface="Arial" charset="0"/>
                <a:cs typeface="Arial" charset="0"/>
              </a:rPr>
              <a:t>sản</a:t>
            </a:r>
            <a:r>
              <a:rPr lang="af-ZA" sz="2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800" dirty="0" err="1">
                <a:latin typeface="Arial" charset="0"/>
                <a:ea typeface="Arial" charset="0"/>
                <a:cs typeface="Arial" charset="0"/>
              </a:rPr>
              <a:t>phẩm</a:t>
            </a:r>
            <a:r>
              <a:rPr lang="af-ZA" sz="2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800" dirty="0" err="1" smtClean="0">
                <a:latin typeface="Arial" charset="0"/>
                <a:ea typeface="Arial" charset="0"/>
                <a:cs typeface="Arial" charset="0"/>
              </a:rPr>
              <a:t>đã</a:t>
            </a:r>
            <a:r>
              <a:rPr lang="af-ZA" sz="2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800" dirty="0" err="1">
                <a:latin typeface="Arial" charset="0"/>
                <a:ea typeface="Arial" charset="0"/>
                <a:cs typeface="Arial" charset="0"/>
              </a:rPr>
              <a:t>được</a:t>
            </a:r>
            <a:r>
              <a:rPr lang="af-ZA" sz="2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800" dirty="0" err="1">
                <a:latin typeface="Arial" charset="0"/>
                <a:ea typeface="Arial" charset="0"/>
                <a:cs typeface="Arial" charset="0"/>
              </a:rPr>
              <a:t>cấp</a:t>
            </a:r>
            <a:r>
              <a:rPr lang="af-ZA" sz="2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800" dirty="0" err="1">
                <a:latin typeface="Arial" charset="0"/>
                <a:ea typeface="Arial" charset="0"/>
                <a:cs typeface="Arial" charset="0"/>
              </a:rPr>
              <a:t>phép</a:t>
            </a:r>
            <a:r>
              <a:rPr lang="af-ZA" sz="2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800" dirty="0" err="1">
                <a:latin typeface="Arial" charset="0"/>
                <a:ea typeface="Arial" charset="0"/>
                <a:cs typeface="Arial" charset="0"/>
              </a:rPr>
              <a:t>sử</a:t>
            </a:r>
            <a:r>
              <a:rPr lang="af-ZA" sz="2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800" dirty="0" err="1">
                <a:latin typeface="Arial" charset="0"/>
                <a:ea typeface="Arial" charset="0"/>
                <a:cs typeface="Arial" charset="0"/>
              </a:rPr>
              <a:t>dụng</a:t>
            </a:r>
            <a:r>
              <a:rPr lang="af-ZA" sz="2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800" dirty="0" err="1">
                <a:latin typeface="Arial" charset="0"/>
                <a:ea typeface="Arial" charset="0"/>
                <a:cs typeface="Arial" charset="0"/>
              </a:rPr>
              <a:t>để</a:t>
            </a:r>
            <a:r>
              <a:rPr lang="af-ZA" sz="2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800" dirty="0" err="1">
                <a:latin typeface="Arial" charset="0"/>
                <a:ea typeface="Arial" charset="0"/>
                <a:cs typeface="Arial" charset="0"/>
              </a:rPr>
              <a:t>đưa</a:t>
            </a:r>
            <a:r>
              <a:rPr lang="af-ZA" sz="2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800" dirty="0" err="1">
                <a:latin typeface="Arial" charset="0"/>
                <a:ea typeface="Arial" charset="0"/>
                <a:cs typeface="Arial" charset="0"/>
              </a:rPr>
              <a:t>vào</a:t>
            </a:r>
            <a:r>
              <a:rPr lang="af-ZA" sz="2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800" dirty="0" err="1">
                <a:latin typeface="Arial" charset="0"/>
                <a:ea typeface="Arial" charset="0"/>
                <a:cs typeface="Arial" charset="0"/>
              </a:rPr>
              <a:t>ao</a:t>
            </a:r>
            <a:r>
              <a:rPr lang="af-ZA" sz="2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800" dirty="0" err="1">
                <a:latin typeface="Arial" charset="0"/>
                <a:ea typeface="Arial" charset="0"/>
                <a:cs typeface="Arial" charset="0"/>
              </a:rPr>
              <a:t>nuôi</a:t>
            </a:r>
            <a:r>
              <a:rPr lang="af-ZA" sz="2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800" dirty="0" err="1">
                <a:latin typeface="Arial" charset="0"/>
                <a:ea typeface="Arial" charset="0"/>
                <a:cs typeface="Arial" charset="0"/>
              </a:rPr>
              <a:t>có</a:t>
            </a:r>
            <a:r>
              <a:rPr lang="af-ZA" sz="2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800" dirty="0" err="1">
                <a:latin typeface="Arial" charset="0"/>
                <a:ea typeface="Arial" charset="0"/>
                <a:cs typeface="Arial" charset="0"/>
              </a:rPr>
              <a:t>hiệu</a:t>
            </a:r>
            <a:r>
              <a:rPr lang="af-ZA" sz="2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800" dirty="0" err="1">
                <a:latin typeface="Arial" charset="0"/>
                <a:ea typeface="Arial" charset="0"/>
                <a:cs typeface="Arial" charset="0"/>
              </a:rPr>
              <a:t>quả</a:t>
            </a:r>
            <a:r>
              <a:rPr lang="af-ZA" sz="2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800" dirty="0" err="1">
                <a:latin typeface="Arial" charset="0"/>
                <a:ea typeface="Arial" charset="0"/>
                <a:cs typeface="Arial" charset="0"/>
              </a:rPr>
              <a:t>kinh</a:t>
            </a:r>
            <a:r>
              <a:rPr lang="af-ZA" sz="2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800" dirty="0" err="1">
                <a:latin typeface="Arial" charset="0"/>
                <a:ea typeface="Arial" charset="0"/>
                <a:cs typeface="Arial" charset="0"/>
              </a:rPr>
              <a:t>tế</a:t>
            </a:r>
            <a:r>
              <a:rPr lang="af-ZA" sz="2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800" dirty="0" err="1">
                <a:latin typeface="Arial" charset="0"/>
                <a:ea typeface="Arial" charset="0"/>
                <a:cs typeface="Arial" charset="0"/>
              </a:rPr>
              <a:t>và</a:t>
            </a:r>
            <a:r>
              <a:rPr lang="af-ZA" sz="2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800" dirty="0" err="1">
                <a:latin typeface="Arial" charset="0"/>
                <a:ea typeface="Arial" charset="0"/>
                <a:cs typeface="Arial" charset="0"/>
              </a:rPr>
              <a:t>xử</a:t>
            </a:r>
            <a:r>
              <a:rPr lang="af-ZA" sz="2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800" dirty="0" err="1">
                <a:latin typeface="Arial" charset="0"/>
                <a:ea typeface="Arial" charset="0"/>
                <a:cs typeface="Arial" charset="0"/>
              </a:rPr>
              <a:t>lý</a:t>
            </a:r>
            <a:r>
              <a:rPr lang="af-ZA" sz="2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800" dirty="0" err="1">
                <a:latin typeface="Arial" charset="0"/>
                <a:ea typeface="Arial" charset="0"/>
                <a:cs typeface="Arial" charset="0"/>
              </a:rPr>
              <a:t>chất</a:t>
            </a:r>
            <a:r>
              <a:rPr lang="af-ZA" sz="2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800" dirty="0" err="1">
                <a:latin typeface="Arial" charset="0"/>
                <a:ea typeface="Arial" charset="0"/>
                <a:cs typeface="Arial" charset="0"/>
              </a:rPr>
              <a:t>thải</a:t>
            </a:r>
            <a:r>
              <a:rPr lang="af-ZA" sz="2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800" dirty="0" err="1">
                <a:latin typeface="Arial" charset="0"/>
                <a:ea typeface="Arial" charset="0"/>
                <a:cs typeface="Arial" charset="0"/>
              </a:rPr>
              <a:t>trong</a:t>
            </a:r>
            <a:r>
              <a:rPr lang="af-ZA" sz="2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800" dirty="0" err="1">
                <a:latin typeface="Arial" charset="0"/>
                <a:ea typeface="Arial" charset="0"/>
                <a:cs typeface="Arial" charset="0"/>
              </a:rPr>
              <a:t>ao</a:t>
            </a:r>
            <a:r>
              <a:rPr lang="af-ZA" sz="2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800" dirty="0" err="1">
                <a:latin typeface="Arial" charset="0"/>
                <a:ea typeface="Arial" charset="0"/>
                <a:cs typeface="Arial" charset="0"/>
              </a:rPr>
              <a:t>nuôi</a:t>
            </a:r>
            <a:r>
              <a:rPr lang="af-ZA" sz="2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800" dirty="0" err="1">
                <a:latin typeface="Arial" charset="0"/>
                <a:ea typeface="Arial" charset="0"/>
                <a:cs typeface="Arial" charset="0"/>
              </a:rPr>
              <a:t>tôm</a:t>
            </a:r>
            <a:r>
              <a:rPr lang="af-ZA" sz="2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800" dirty="0" err="1">
                <a:latin typeface="Arial" charset="0"/>
                <a:ea typeface="Arial" charset="0"/>
                <a:cs typeface="Arial" charset="0"/>
              </a:rPr>
              <a:t>có</a:t>
            </a:r>
            <a:r>
              <a:rPr lang="af-ZA" sz="2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800" dirty="0" err="1">
                <a:latin typeface="Arial" charset="0"/>
                <a:ea typeface="Arial" charset="0"/>
                <a:cs typeface="Arial" charset="0"/>
              </a:rPr>
              <a:t>hiệu</a:t>
            </a:r>
            <a:r>
              <a:rPr lang="af-ZA" sz="2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800" dirty="0" err="1">
                <a:latin typeface="Arial" charset="0"/>
                <a:ea typeface="Arial" charset="0"/>
                <a:cs typeface="Arial" charset="0"/>
              </a:rPr>
              <a:t>quả</a:t>
            </a:r>
            <a:r>
              <a:rPr lang="af-ZA" sz="2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800" dirty="0" err="1">
                <a:latin typeface="Arial" charset="0"/>
                <a:ea typeface="Arial" charset="0"/>
                <a:cs typeface="Arial" charset="0"/>
              </a:rPr>
              <a:t>cao</a:t>
            </a:r>
            <a:r>
              <a:rPr lang="af-ZA" sz="2800" dirty="0">
                <a:latin typeface="Arial" charset="0"/>
                <a:ea typeface="Arial" charset="0"/>
                <a:cs typeface="Arial" charset="0"/>
              </a:rPr>
              <a:t>.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marL="457200" indent="-457200" algn="just">
              <a:lnSpc>
                <a:spcPct val="140000"/>
              </a:lnSpc>
              <a:spcBef>
                <a:spcPts val="500"/>
              </a:spcBef>
              <a:spcAft>
                <a:spcPts val="500"/>
              </a:spcAft>
              <a:buFontTx/>
              <a:buChar char="-"/>
            </a:pPr>
            <a:r>
              <a:rPr lang="af-ZA" sz="2800" dirty="0" err="1" smtClean="0">
                <a:latin typeface="Arial" charset="0"/>
                <a:ea typeface="Arial" charset="0"/>
                <a:cs typeface="Arial" charset="0"/>
              </a:rPr>
              <a:t>Giảm</a:t>
            </a:r>
            <a:r>
              <a:rPr lang="af-ZA" sz="2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800" dirty="0" err="1">
                <a:latin typeface="Arial" charset="0"/>
                <a:ea typeface="Arial" charset="0"/>
                <a:cs typeface="Arial" charset="0"/>
              </a:rPr>
              <a:t>được</a:t>
            </a:r>
            <a:r>
              <a:rPr lang="af-ZA" sz="2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800" dirty="0" err="1">
                <a:latin typeface="Arial" charset="0"/>
                <a:ea typeface="Arial" charset="0"/>
                <a:cs typeface="Arial" charset="0"/>
              </a:rPr>
              <a:t>ít</a:t>
            </a:r>
            <a:r>
              <a:rPr lang="af-ZA" sz="2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800" dirty="0" err="1">
                <a:latin typeface="Arial" charset="0"/>
                <a:ea typeface="Arial" charset="0"/>
                <a:cs typeface="Arial" charset="0"/>
              </a:rPr>
              <a:t>nhất</a:t>
            </a:r>
            <a:r>
              <a:rPr lang="af-ZA" sz="2800" dirty="0">
                <a:latin typeface="Arial" charset="0"/>
                <a:ea typeface="Arial" charset="0"/>
                <a:cs typeface="Arial" charset="0"/>
              </a:rPr>
              <a:t> 20% </a:t>
            </a:r>
            <a:r>
              <a:rPr lang="af-ZA" sz="2800" dirty="0" err="1">
                <a:latin typeface="Arial" charset="0"/>
                <a:ea typeface="Arial" charset="0"/>
                <a:cs typeface="Arial" charset="0"/>
              </a:rPr>
              <a:t>lượng</a:t>
            </a:r>
            <a:r>
              <a:rPr lang="af-ZA" sz="2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800" dirty="0" err="1">
                <a:latin typeface="Arial" charset="0"/>
                <a:ea typeface="Arial" charset="0"/>
                <a:cs typeface="Arial" charset="0"/>
              </a:rPr>
              <a:t>chất</a:t>
            </a:r>
            <a:r>
              <a:rPr lang="af-ZA" sz="2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800" dirty="0" err="1">
                <a:latin typeface="Arial" charset="0"/>
                <a:ea typeface="Arial" charset="0"/>
                <a:cs typeface="Arial" charset="0"/>
              </a:rPr>
              <a:t>thải</a:t>
            </a:r>
            <a:r>
              <a:rPr lang="af-ZA" sz="2800" dirty="0">
                <a:latin typeface="Arial" charset="0"/>
                <a:ea typeface="Arial" charset="0"/>
                <a:cs typeface="Arial" charset="0"/>
              </a:rPr>
              <a:t> </a:t>
            </a:r>
            <a:endParaRPr lang="af-ZA" sz="2800" dirty="0" smtClean="0">
              <a:latin typeface="Arial" charset="0"/>
              <a:ea typeface="Arial" charset="0"/>
              <a:cs typeface="Arial" charset="0"/>
            </a:endParaRPr>
          </a:p>
          <a:p>
            <a:pPr marL="457200" indent="-457200" algn="just">
              <a:lnSpc>
                <a:spcPct val="140000"/>
              </a:lnSpc>
              <a:spcBef>
                <a:spcPts val="500"/>
              </a:spcBef>
              <a:spcAft>
                <a:spcPts val="500"/>
              </a:spcAft>
              <a:buFontTx/>
              <a:buChar char="-"/>
            </a:pPr>
            <a:r>
              <a:rPr lang="af-ZA" sz="2800" dirty="0" err="1" smtClean="0">
                <a:latin typeface="Arial" charset="0"/>
                <a:ea typeface="Arial" charset="0"/>
                <a:cs typeface="Arial" charset="0"/>
              </a:rPr>
              <a:t>Đánh</a:t>
            </a:r>
            <a:r>
              <a:rPr lang="af-ZA" sz="2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800" dirty="0" err="1">
                <a:latin typeface="Arial" charset="0"/>
                <a:ea typeface="Arial" charset="0"/>
                <a:cs typeface="Arial" charset="0"/>
              </a:rPr>
              <a:t>giá</a:t>
            </a:r>
            <a:r>
              <a:rPr lang="af-ZA" sz="2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800" dirty="0" err="1">
                <a:latin typeface="Arial" charset="0"/>
                <a:ea typeface="Arial" charset="0"/>
                <a:cs typeface="Arial" charset="0"/>
              </a:rPr>
              <a:t>được</a:t>
            </a:r>
            <a:r>
              <a:rPr lang="af-ZA" sz="2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800" dirty="0" err="1">
                <a:latin typeface="Arial" charset="0"/>
                <a:ea typeface="Arial" charset="0"/>
                <a:cs typeface="Arial" charset="0"/>
              </a:rPr>
              <a:t>hiệu</a:t>
            </a:r>
            <a:r>
              <a:rPr lang="af-ZA" sz="2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800" dirty="0" err="1">
                <a:latin typeface="Arial" charset="0"/>
                <a:ea typeface="Arial" charset="0"/>
                <a:cs typeface="Arial" charset="0"/>
              </a:rPr>
              <a:t>quả</a:t>
            </a:r>
            <a:r>
              <a:rPr lang="af-ZA" sz="2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800" dirty="0" err="1">
                <a:latin typeface="Arial" charset="0"/>
                <a:ea typeface="Arial" charset="0"/>
                <a:cs typeface="Arial" charset="0"/>
              </a:rPr>
              <a:t>kỹ</a:t>
            </a:r>
            <a:r>
              <a:rPr lang="af-ZA" sz="2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800" dirty="0" err="1">
                <a:latin typeface="Arial" charset="0"/>
                <a:ea typeface="Arial" charset="0"/>
                <a:cs typeface="Arial" charset="0"/>
              </a:rPr>
              <a:t>thuật</a:t>
            </a:r>
            <a:r>
              <a:rPr lang="af-ZA" sz="28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af-ZA" sz="2800" dirty="0" err="1">
                <a:latin typeface="Arial" charset="0"/>
                <a:ea typeface="Arial" charset="0"/>
                <a:cs typeface="Arial" charset="0"/>
              </a:rPr>
              <a:t>kinh</a:t>
            </a:r>
            <a:r>
              <a:rPr lang="af-ZA" sz="2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800" dirty="0" err="1">
                <a:latin typeface="Arial" charset="0"/>
                <a:ea typeface="Arial" charset="0"/>
                <a:cs typeface="Arial" charset="0"/>
              </a:rPr>
              <a:t>tế</a:t>
            </a:r>
            <a:r>
              <a:rPr lang="af-ZA" sz="28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af-ZA" sz="2800" dirty="0" err="1">
                <a:latin typeface="Arial" charset="0"/>
                <a:ea typeface="Arial" charset="0"/>
                <a:cs typeface="Arial" charset="0"/>
              </a:rPr>
              <a:t>môi</a:t>
            </a:r>
            <a:r>
              <a:rPr lang="af-ZA" sz="2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800" dirty="0" err="1" smtClean="0">
                <a:latin typeface="Arial" charset="0"/>
                <a:ea typeface="Arial" charset="0"/>
                <a:cs typeface="Arial" charset="0"/>
              </a:rPr>
              <a:t>trường</a:t>
            </a:r>
            <a:endParaRPr lang="af-ZA" sz="2800" dirty="0" smtClean="0">
              <a:latin typeface="Arial" charset="0"/>
              <a:ea typeface="Arial" charset="0"/>
              <a:cs typeface="Arial" charset="0"/>
            </a:endParaRPr>
          </a:p>
          <a:p>
            <a:pPr marL="457200" indent="-457200" algn="just">
              <a:lnSpc>
                <a:spcPct val="140000"/>
              </a:lnSpc>
              <a:spcBef>
                <a:spcPts val="500"/>
              </a:spcBef>
              <a:spcAft>
                <a:spcPts val="500"/>
              </a:spcAft>
              <a:buFontTx/>
              <a:buChar char="-"/>
            </a:pPr>
            <a:r>
              <a:rPr lang="af-ZA" sz="2800" dirty="0" err="1" smtClean="0">
                <a:effectLst/>
                <a:latin typeface="Arial" charset="0"/>
                <a:ea typeface="Arial" charset="0"/>
                <a:cs typeface="Arial" charset="0"/>
              </a:rPr>
              <a:t>Triển</a:t>
            </a:r>
            <a:r>
              <a:rPr lang="af-ZA" sz="2800" dirty="0" smtClean="0"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800" dirty="0" err="1" smtClean="0">
                <a:effectLst/>
                <a:latin typeface="Arial" charset="0"/>
                <a:ea typeface="Arial" charset="0"/>
                <a:cs typeface="Arial" charset="0"/>
              </a:rPr>
              <a:t>khai</a:t>
            </a:r>
            <a:r>
              <a:rPr lang="af-ZA" sz="2800" dirty="0" smtClean="0">
                <a:effectLst/>
                <a:latin typeface="Arial" charset="0"/>
                <a:ea typeface="Arial" charset="0"/>
                <a:cs typeface="Arial" charset="0"/>
              </a:rPr>
              <a:t> 2 </a:t>
            </a:r>
            <a:r>
              <a:rPr lang="af-ZA" sz="2800" dirty="0" err="1" smtClean="0">
                <a:effectLst/>
                <a:latin typeface="Arial" charset="0"/>
                <a:ea typeface="Arial" charset="0"/>
                <a:cs typeface="Arial" charset="0"/>
              </a:rPr>
              <a:t>mô</a:t>
            </a:r>
            <a:r>
              <a:rPr lang="af-ZA" sz="2800" dirty="0" smtClean="0"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800" dirty="0" err="1" smtClean="0">
                <a:effectLst/>
                <a:latin typeface="Arial" charset="0"/>
                <a:ea typeface="Arial" charset="0"/>
                <a:cs typeface="Arial" charset="0"/>
              </a:rPr>
              <a:t>hình</a:t>
            </a:r>
            <a:r>
              <a:rPr lang="af-ZA" sz="2800" dirty="0" smtClean="0">
                <a:latin typeface="Arial" charset="0"/>
                <a:ea typeface="Arial" charset="0"/>
                <a:cs typeface="Arial" charset="0"/>
              </a:rPr>
              <a:t>: </a:t>
            </a:r>
            <a:r>
              <a:rPr lang="af-ZA" sz="2800" dirty="0" err="1" smtClean="0">
                <a:latin typeface="Arial" charset="0"/>
                <a:ea typeface="Arial" charset="0"/>
                <a:cs typeface="Arial" charset="0"/>
              </a:rPr>
              <a:t>Bến</a:t>
            </a:r>
            <a:r>
              <a:rPr lang="af-ZA" sz="2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800" dirty="0" err="1" smtClean="0">
                <a:latin typeface="Arial" charset="0"/>
                <a:ea typeface="Arial" charset="0"/>
                <a:cs typeface="Arial" charset="0"/>
              </a:rPr>
              <a:t>Tre</a:t>
            </a:r>
            <a:r>
              <a:rPr lang="af-ZA" sz="2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800" dirty="0" err="1" smtClean="0">
                <a:latin typeface="Arial" charset="0"/>
                <a:ea typeface="Arial" charset="0"/>
                <a:cs typeface="Arial" charset="0"/>
              </a:rPr>
              <a:t>và</a:t>
            </a:r>
            <a:r>
              <a:rPr lang="af-ZA" sz="2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800" dirty="0" err="1" smtClean="0">
                <a:latin typeface="Arial" charset="0"/>
                <a:ea typeface="Arial" charset="0"/>
                <a:cs typeface="Arial" charset="0"/>
              </a:rPr>
              <a:t>Bình</a:t>
            </a:r>
            <a:r>
              <a:rPr lang="af-ZA" sz="2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800" dirty="0" err="1" smtClean="0">
                <a:latin typeface="Arial" charset="0"/>
                <a:ea typeface="Arial" charset="0"/>
                <a:cs typeface="Arial" charset="0"/>
              </a:rPr>
              <a:t>Định</a:t>
            </a:r>
            <a:endParaRPr lang="en-US" sz="2800" dirty="0"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EEAC-6021-184A-936A-D26E75467C8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7477"/>
            <a:ext cx="7886700" cy="73977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Tôm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tảo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Bến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Tre</a:t>
            </a:r>
            <a:endParaRPr lang="en-US" sz="28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1.pn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129"/>
          <a:stretch/>
        </p:blipFill>
        <p:spPr bwMode="auto">
          <a:xfrm>
            <a:off x="3295650" y="1182846"/>
            <a:ext cx="5848350" cy="56368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 useBgFill="1">
        <p:nvSpPr>
          <p:cNvPr id="5" name="Rectangle 4"/>
          <p:cNvSpPr/>
          <p:nvPr/>
        </p:nvSpPr>
        <p:spPr>
          <a:xfrm>
            <a:off x="148095" y="1178576"/>
            <a:ext cx="3991798" cy="16858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-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Diện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tích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2.500 m</a:t>
            </a:r>
            <a:r>
              <a:rPr lang="en-US" sz="2400" baseline="30000" dirty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lót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bạt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-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Nuôi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2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giai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đoạn</a:t>
            </a: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-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Mật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độ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120 con/m</a:t>
            </a:r>
            <a:r>
              <a:rPr lang="en-US" sz="2400" baseline="30000" dirty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EEAC-6021-184A-936A-D26E75467C8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4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EEAC-6021-184A-936A-D26E75467C87}" type="slidenum">
              <a:rPr lang="en-US" smtClean="0"/>
              <a:t>33</a:t>
            </a:fld>
            <a:endParaRPr lang="en-US"/>
          </a:p>
        </p:txBody>
      </p:sp>
      <p:pic>
        <p:nvPicPr>
          <p:cNvPr id="5" name="Picture 2" descr="loud Zoom small imag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021568"/>
            <a:ext cx="3184071" cy="318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28650" y="117477"/>
            <a:ext cx="7886700" cy="7397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smtClean="0">
                <a:latin typeface="Arial" charset="0"/>
                <a:ea typeface="Arial" charset="0"/>
                <a:cs typeface="Arial" charset="0"/>
              </a:rPr>
              <a:t>Tôm tảo: Bến Tre</a:t>
            </a:r>
            <a:endParaRPr lang="en-US" sz="2800" b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0915" y="2220686"/>
            <a:ext cx="6183085" cy="463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25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7477"/>
            <a:ext cx="7886700" cy="739773"/>
          </a:xfrm>
        </p:spPr>
        <p:txBody>
          <a:bodyPr>
            <a:normAutofit/>
          </a:bodyPr>
          <a:lstStyle/>
          <a:p>
            <a:pPr algn="ctr"/>
            <a:r>
              <a:rPr lang="en-US" sz="3200" dirty="0" err="1" smtClean="0">
                <a:latin typeface="Arial" charset="0"/>
                <a:ea typeface="Arial" charset="0"/>
                <a:cs typeface="Arial" charset="0"/>
              </a:rPr>
              <a:t>Tôm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ea typeface="Arial" charset="0"/>
                <a:cs typeface="Arial" charset="0"/>
              </a:rPr>
              <a:t>tảo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sz="3200" dirty="0" err="1" smtClean="0">
                <a:latin typeface="Arial" charset="0"/>
                <a:ea typeface="Arial" charset="0"/>
                <a:cs typeface="Arial" charset="0"/>
              </a:rPr>
              <a:t>Bến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 Tre</a:t>
            </a:r>
            <a:endParaRPr lang="en-US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57250"/>
            <a:ext cx="7886700" cy="4351338"/>
          </a:xfrm>
        </p:spPr>
        <p:txBody>
          <a:bodyPr/>
          <a:lstStyle/>
          <a:p>
            <a:r>
              <a:rPr lang="en-US" dirty="0" err="1" smtClean="0"/>
              <a:t>Đối</a:t>
            </a:r>
            <a:r>
              <a:rPr lang="en-US" dirty="0" smtClean="0"/>
              <a:t> </a:t>
            </a:r>
            <a:r>
              <a:rPr lang="en-US" dirty="0" err="1" smtClean="0"/>
              <a:t>chứng</a:t>
            </a:r>
            <a:r>
              <a:rPr lang="en-US" dirty="0" smtClean="0"/>
              <a:t>: </a:t>
            </a:r>
            <a:r>
              <a:rPr lang="af-ZA" dirty="0" err="1"/>
              <a:t>Nguyễn</a:t>
            </a:r>
            <a:r>
              <a:rPr lang="af-ZA" dirty="0"/>
              <a:t> </a:t>
            </a:r>
            <a:r>
              <a:rPr lang="af-ZA" dirty="0" err="1"/>
              <a:t>Đức</a:t>
            </a:r>
            <a:r>
              <a:rPr lang="af-ZA" dirty="0"/>
              <a:t> </a:t>
            </a:r>
            <a:r>
              <a:rPr lang="af-ZA" dirty="0" err="1"/>
              <a:t>Cảnh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ương</a:t>
            </a:r>
            <a:r>
              <a:rPr lang="en-US" dirty="0" smtClean="0"/>
              <a:t> </a:t>
            </a:r>
            <a:r>
              <a:rPr lang="en-US" dirty="0" err="1" smtClean="0"/>
              <a:t>giống</a:t>
            </a:r>
            <a:r>
              <a:rPr lang="en-US" dirty="0" smtClean="0"/>
              <a:t> </a:t>
            </a:r>
            <a:r>
              <a:rPr lang="en-US" dirty="0" err="1" smtClean="0"/>
              <a:t>lớn</a:t>
            </a:r>
            <a:endParaRPr lang="en-US" dirty="0" smtClean="0"/>
          </a:p>
          <a:p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ao</a:t>
            </a:r>
            <a:r>
              <a:rPr lang="en-US" dirty="0" smtClean="0"/>
              <a:t> </a:t>
            </a:r>
            <a:r>
              <a:rPr lang="en-US" dirty="0" err="1" smtClean="0"/>
              <a:t>chứa</a:t>
            </a:r>
            <a:r>
              <a:rPr lang="en-US" dirty="0" smtClean="0"/>
              <a:t> </a:t>
            </a:r>
            <a:r>
              <a:rPr lang="en-US" dirty="0" err="1" smtClean="0"/>
              <a:t>bùn</a:t>
            </a:r>
            <a:endParaRPr lang="en-US" dirty="0" smtClean="0"/>
          </a:p>
          <a:p>
            <a:r>
              <a:rPr lang="fr-FR" dirty="0" err="1"/>
              <a:t>Mật</a:t>
            </a:r>
            <a:r>
              <a:rPr lang="fr-FR" dirty="0"/>
              <a:t> </a:t>
            </a:r>
            <a:r>
              <a:rPr lang="fr-FR" dirty="0" err="1"/>
              <a:t>độ</a:t>
            </a:r>
            <a:r>
              <a:rPr lang="fr-FR" dirty="0"/>
              <a:t>: 120 con/m</a:t>
            </a:r>
            <a:r>
              <a:rPr lang="fr-FR" baseline="30000" dirty="0"/>
              <a:t>2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13000"/>
            <a:ext cx="9144000" cy="4445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EEAC-6021-184A-936A-D26E75467C8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12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58348"/>
            <a:ext cx="5347855" cy="25996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7668"/>
            <a:ext cx="7886700" cy="61506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Tôm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tảo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Bến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Tre </a:t>
            </a:r>
            <a:r>
              <a:rPr lang="mr-IN" sz="2800" b="1" dirty="0" smtClean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khối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lượng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bùn</a:t>
            </a:r>
            <a:endParaRPr lang="en-US" sz="28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92728"/>
            <a:ext cx="8824662" cy="4351338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Ao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1: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868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kg</a:t>
            </a:r>
          </a:p>
          <a:p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Ao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2: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1.117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kg</a:t>
            </a: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ĐC: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1.440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kg</a:t>
            </a:r>
          </a:p>
          <a:p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Tỷ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lệ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giảm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so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với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ĐC (%): 39,73% (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ao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1)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và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22,43 % (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Ao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2)</a:t>
            </a:r>
          </a:p>
          <a:p>
            <a:r>
              <a:rPr lang="af-ZA" sz="2400" dirty="0" err="1">
                <a:latin typeface="Arial" charset="0"/>
                <a:ea typeface="Arial" charset="0"/>
                <a:cs typeface="Arial" charset="0"/>
              </a:rPr>
              <a:t>Các</a:t>
            </a:r>
            <a:r>
              <a:rPr lang="af-ZA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400" dirty="0" err="1">
                <a:latin typeface="Arial" charset="0"/>
                <a:ea typeface="Arial" charset="0"/>
                <a:cs typeface="Arial" charset="0"/>
              </a:rPr>
              <a:t>chỉ</a:t>
            </a:r>
            <a:r>
              <a:rPr lang="af-ZA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400" dirty="0" err="1">
                <a:latin typeface="Arial" charset="0"/>
                <a:ea typeface="Arial" charset="0"/>
                <a:cs typeface="Arial" charset="0"/>
              </a:rPr>
              <a:t>tiêu</a:t>
            </a:r>
            <a:r>
              <a:rPr lang="af-ZA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400" dirty="0" err="1">
                <a:latin typeface="Arial" charset="0"/>
                <a:ea typeface="Arial" charset="0"/>
                <a:cs typeface="Arial" charset="0"/>
              </a:rPr>
              <a:t>môi</a:t>
            </a:r>
            <a:r>
              <a:rPr lang="af-ZA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400" dirty="0" err="1">
                <a:latin typeface="Arial" charset="0"/>
                <a:ea typeface="Arial" charset="0"/>
                <a:cs typeface="Arial" charset="0"/>
              </a:rPr>
              <a:t>trường</a:t>
            </a:r>
            <a:r>
              <a:rPr lang="af-ZA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400" dirty="0" err="1">
                <a:latin typeface="Arial" charset="0"/>
                <a:ea typeface="Arial" charset="0"/>
                <a:cs typeface="Arial" charset="0"/>
              </a:rPr>
              <a:t>phù</a:t>
            </a:r>
            <a:r>
              <a:rPr lang="af-ZA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400" dirty="0" err="1">
                <a:latin typeface="Arial" charset="0"/>
                <a:ea typeface="Arial" charset="0"/>
                <a:cs typeface="Arial" charset="0"/>
              </a:rPr>
              <a:t>hợp</a:t>
            </a:r>
            <a:r>
              <a:rPr lang="af-ZA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400" dirty="0" err="1">
                <a:latin typeface="Arial" charset="0"/>
                <a:ea typeface="Arial" charset="0"/>
                <a:cs typeface="Arial" charset="0"/>
              </a:rPr>
              <a:t>cho</a:t>
            </a:r>
            <a:r>
              <a:rPr lang="af-ZA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400" dirty="0" err="1">
                <a:latin typeface="Arial" charset="0"/>
                <a:ea typeface="Arial" charset="0"/>
                <a:cs typeface="Arial" charset="0"/>
              </a:rPr>
              <a:t>sinh</a:t>
            </a:r>
            <a:r>
              <a:rPr lang="af-ZA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400" dirty="0" err="1">
                <a:latin typeface="Arial" charset="0"/>
                <a:ea typeface="Arial" charset="0"/>
                <a:cs typeface="Arial" charset="0"/>
              </a:rPr>
              <a:t>trưởng</a:t>
            </a:r>
            <a:r>
              <a:rPr lang="af-ZA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400" dirty="0" err="1">
                <a:latin typeface="Arial" charset="0"/>
                <a:ea typeface="Arial" charset="0"/>
                <a:cs typeface="Arial" charset="0"/>
              </a:rPr>
              <a:t>của</a:t>
            </a:r>
            <a:r>
              <a:rPr lang="af-ZA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400" dirty="0" err="1">
                <a:latin typeface="Arial" charset="0"/>
                <a:ea typeface="Arial" charset="0"/>
                <a:cs typeface="Arial" charset="0"/>
              </a:rPr>
              <a:t>tôm</a:t>
            </a:r>
            <a:r>
              <a:rPr lang="af-ZA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400" dirty="0" err="1">
                <a:latin typeface="Arial" charset="0"/>
                <a:ea typeface="Arial" charset="0"/>
                <a:cs typeface="Arial" charset="0"/>
              </a:rPr>
              <a:t>theo</a:t>
            </a:r>
            <a:r>
              <a:rPr lang="af-ZA" sz="2400" dirty="0">
                <a:latin typeface="Arial" charset="0"/>
                <a:ea typeface="Arial" charset="0"/>
                <a:cs typeface="Arial" charset="0"/>
              </a:rPr>
              <a:t> QCVN 02- 19: 2014/BNNPTNT</a:t>
            </a:r>
          </a:p>
          <a:p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008"/>
          <a:stretch/>
        </p:blipFill>
        <p:spPr>
          <a:xfrm>
            <a:off x="4336473" y="3611804"/>
            <a:ext cx="4807526" cy="3246196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EEAC-6021-184A-936A-D26E75467C8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81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127988"/>
            <a:ext cx="7886700" cy="588376"/>
          </a:xfrm>
        </p:spPr>
        <p:txBody>
          <a:bodyPr>
            <a:normAutofit/>
          </a:bodyPr>
          <a:lstStyle/>
          <a:p>
            <a:pPr algn="ctr"/>
            <a:r>
              <a:rPr lang="en-US" sz="3200" dirty="0" err="1" smtClean="0">
                <a:latin typeface="Arial" charset="0"/>
                <a:ea typeface="Arial" charset="0"/>
                <a:cs typeface="Arial" charset="0"/>
              </a:rPr>
              <a:t>Tôm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ea typeface="Arial" charset="0"/>
                <a:cs typeface="Arial" charset="0"/>
              </a:rPr>
              <a:t>tảo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sz="3200" dirty="0" err="1" smtClean="0">
                <a:latin typeface="Arial" charset="0"/>
                <a:ea typeface="Arial" charset="0"/>
                <a:cs typeface="Arial" charset="0"/>
              </a:rPr>
              <a:t>Bến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 Tre </a:t>
            </a:r>
            <a:r>
              <a:rPr lang="mr-IN" sz="3200" dirty="0" smtClean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ea typeface="Arial" charset="0"/>
                <a:cs typeface="Arial" charset="0"/>
              </a:rPr>
              <a:t>chất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ea typeface="Arial" charset="0"/>
                <a:cs typeface="Arial" charset="0"/>
              </a:rPr>
              <a:t>lượng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ea typeface="Arial" charset="0"/>
                <a:cs typeface="Arial" charset="0"/>
              </a:rPr>
              <a:t>bùn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 </a:t>
            </a:r>
            <a:endParaRPr lang="en-US" sz="3200" dirty="0"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968401"/>
              </p:ext>
            </p:extLst>
          </p:nvPr>
        </p:nvGraphicFramePr>
        <p:xfrm>
          <a:off x="112297" y="941178"/>
          <a:ext cx="9031703" cy="58741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81724"/>
                <a:gridCol w="1363579"/>
                <a:gridCol w="2245895"/>
                <a:gridCol w="3240505"/>
              </a:tblGrid>
              <a:tr h="196720">
                <a:tc row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Chỉ</a:t>
                      </a:r>
                      <a:r>
                        <a:rPr lang="en-US" sz="20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tiêu</a:t>
                      </a:r>
                      <a:endParaRPr lang="en-US" sz="20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4645" marR="54645" marT="0" marB="0" anchor="ctr"/>
                </a:tc>
                <a:tc row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Đơn</a:t>
                      </a:r>
                      <a:r>
                        <a:rPr lang="en-US" sz="20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vị</a:t>
                      </a:r>
                      <a:endParaRPr lang="en-US" sz="20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4645" marR="54645" marT="0" marB="0" anchor="ctr"/>
                </a:tc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Kết quả</a:t>
                      </a:r>
                    </a:p>
                  </a:txBody>
                  <a:tcPr marL="54645" marR="5464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67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TN</a:t>
                      </a:r>
                    </a:p>
                  </a:txBody>
                  <a:tcPr marL="54645" marR="546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ĐC</a:t>
                      </a:r>
                    </a:p>
                  </a:txBody>
                  <a:tcPr marL="54645" marR="54645" marT="0" marB="0" anchor="ctr"/>
                </a:tc>
              </a:tr>
              <a:tr h="4029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Calcium </a:t>
                      </a:r>
                    </a:p>
                  </a:txBody>
                  <a:tcPr marL="54645" marR="54645" marT="0" marB="0" anchor="ctr"/>
                </a:tc>
                <a:tc>
                  <a:txBody>
                    <a:bodyPr/>
                    <a:lstStyle/>
                    <a:p>
                      <a:pPr marL="8255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%</a:t>
                      </a:r>
                    </a:p>
                  </a:txBody>
                  <a:tcPr marL="54645" marR="546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03020" algn="l"/>
                        </a:tabLst>
                      </a:pPr>
                      <a:r>
                        <a:rPr lang="en-US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2,38</a:t>
                      </a:r>
                    </a:p>
                  </a:txBody>
                  <a:tcPr marL="54645" marR="54645" marT="0" marB="0" anchor="ctr"/>
                </a:tc>
                <a:tc>
                  <a:txBody>
                    <a:bodyPr/>
                    <a:lstStyle/>
                    <a:p>
                      <a:pPr marL="64135" marR="5842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2,38</a:t>
                      </a:r>
                    </a:p>
                  </a:txBody>
                  <a:tcPr marL="54645" marR="54645" marT="0" marB="0" anchor="ctr"/>
                </a:tc>
              </a:tr>
              <a:tr h="35371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Magnesium</a:t>
                      </a:r>
                      <a:endParaRPr lang="en-US" sz="20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4645" marR="54645" marT="0" marB="0" anchor="ctr"/>
                </a:tc>
                <a:tc>
                  <a:txBody>
                    <a:bodyPr/>
                    <a:lstStyle/>
                    <a:p>
                      <a:pPr marL="8255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%</a:t>
                      </a:r>
                    </a:p>
                  </a:txBody>
                  <a:tcPr marL="54645" marR="54645" marT="0" marB="0" anchor="ctr"/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03020" algn="l"/>
                        </a:tabLst>
                      </a:pPr>
                      <a:r>
                        <a:rPr lang="en-US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0,11</a:t>
                      </a:r>
                    </a:p>
                  </a:txBody>
                  <a:tcPr marL="54645" marR="54645" marT="0" marB="0" anchor="ctr"/>
                </a:tc>
                <a:tc>
                  <a:txBody>
                    <a:bodyPr/>
                    <a:lstStyle/>
                    <a:p>
                      <a:pPr marL="64135" marR="5842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0,27</a:t>
                      </a:r>
                    </a:p>
                  </a:txBody>
                  <a:tcPr marL="54645" marR="54645" marT="0" marB="0" anchor="ctr"/>
                </a:tc>
              </a:tr>
              <a:tr h="39344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Kali</a:t>
                      </a:r>
                      <a:endParaRPr lang="en-US" sz="20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4645" marR="54645" marT="0" marB="0" anchor="ctr"/>
                </a:tc>
                <a:tc>
                  <a:txBody>
                    <a:bodyPr/>
                    <a:lstStyle/>
                    <a:p>
                      <a:pPr marL="8255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%</a:t>
                      </a:r>
                    </a:p>
                  </a:txBody>
                  <a:tcPr marL="54645" marR="54645" marT="0" marB="0" anchor="ctr"/>
                </a:tc>
                <a:tc>
                  <a:txBody>
                    <a:bodyPr/>
                    <a:lstStyle/>
                    <a:p>
                      <a:pPr marL="64135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03020" algn="l"/>
                        </a:tabLst>
                      </a:pPr>
                      <a:r>
                        <a:rPr lang="en-US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Không phát hiện</a:t>
                      </a:r>
                    </a:p>
                  </a:txBody>
                  <a:tcPr marL="54645" marR="54645" marT="0" marB="0" anchor="ctr"/>
                </a:tc>
                <a:tc>
                  <a:txBody>
                    <a:bodyPr/>
                    <a:lstStyle/>
                    <a:p>
                      <a:pPr marL="64135" marR="5842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0.17</a:t>
                      </a:r>
                    </a:p>
                  </a:txBody>
                  <a:tcPr marL="54645" marR="54645" marT="0" marB="0" anchor="ctr"/>
                </a:tc>
              </a:tr>
              <a:tr h="43568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Phophorus</a:t>
                      </a:r>
                      <a:endParaRPr lang="en-US" sz="20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4645" marR="54645" marT="0" marB="0" anchor="ctr"/>
                </a:tc>
                <a:tc>
                  <a:txBody>
                    <a:bodyPr/>
                    <a:lstStyle/>
                    <a:p>
                      <a:pPr marL="8255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%</a:t>
                      </a:r>
                    </a:p>
                  </a:txBody>
                  <a:tcPr marL="54645" marR="546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03020" algn="l"/>
                        </a:tabLst>
                      </a:pPr>
                      <a:r>
                        <a:rPr lang="en-US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0,14</a:t>
                      </a:r>
                    </a:p>
                  </a:txBody>
                  <a:tcPr marL="54645" marR="54645" marT="0" marB="0" anchor="ctr"/>
                </a:tc>
                <a:tc>
                  <a:txBody>
                    <a:bodyPr/>
                    <a:lstStyle/>
                    <a:p>
                      <a:pPr marL="64135" marR="5842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0,12</a:t>
                      </a:r>
                    </a:p>
                  </a:txBody>
                  <a:tcPr marL="54645" marR="54645" marT="0" marB="0" anchor="ctr"/>
                </a:tc>
              </a:tr>
              <a:tr h="59016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Kali </a:t>
                      </a:r>
                      <a:r>
                        <a:rPr lang="en-US" sz="2000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hữu</a:t>
                      </a:r>
                      <a:r>
                        <a:rPr lang="en-US" sz="20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hiệu</a:t>
                      </a:r>
                      <a:endParaRPr lang="en-US" sz="20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4645" marR="54645" marT="0" marB="0" anchor="ctr"/>
                </a:tc>
                <a:tc>
                  <a:txBody>
                    <a:bodyPr/>
                    <a:lstStyle/>
                    <a:p>
                      <a:pPr marL="8255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%</a:t>
                      </a:r>
                    </a:p>
                  </a:txBody>
                  <a:tcPr marL="54645" marR="54645" marT="0" marB="0" anchor="ctr"/>
                </a:tc>
                <a:tc>
                  <a:txBody>
                    <a:bodyPr/>
                    <a:lstStyle/>
                    <a:p>
                      <a:pPr marL="64135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03020" algn="l"/>
                        </a:tabLst>
                      </a:pPr>
                      <a:r>
                        <a:rPr lang="en-US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Không phát hiện</a:t>
                      </a:r>
                    </a:p>
                    <a:p>
                      <a:pPr marL="6350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03020" algn="l"/>
                        </a:tabLst>
                      </a:pPr>
                      <a:r>
                        <a:rPr lang="en-US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54645" marR="54645" marT="0" marB="0" anchor="ctr"/>
                </a:tc>
                <a:tc>
                  <a:txBody>
                    <a:bodyPr/>
                    <a:lstStyle/>
                    <a:p>
                      <a:pPr marL="64135" marR="5842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Không phát hiện</a:t>
                      </a:r>
                    </a:p>
                    <a:p>
                      <a:pPr marL="0" marR="5842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54645" marR="54645" marT="0" marB="0" anchor="ctr"/>
                </a:tc>
              </a:tr>
              <a:tr h="39344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Photpho</a:t>
                      </a:r>
                      <a:r>
                        <a:rPr lang="en-US" sz="2000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hữu</a:t>
                      </a:r>
                      <a:r>
                        <a:rPr lang="en-US" sz="20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hiệu</a:t>
                      </a:r>
                      <a:endParaRPr lang="en-US" sz="20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4645" marR="54645" marT="0" marB="0" anchor="ctr"/>
                </a:tc>
                <a:tc>
                  <a:txBody>
                    <a:bodyPr/>
                    <a:lstStyle/>
                    <a:p>
                      <a:pPr marL="8255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%</a:t>
                      </a:r>
                    </a:p>
                  </a:txBody>
                  <a:tcPr marL="54645" marR="546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03020" algn="l"/>
                        </a:tabLst>
                      </a:pPr>
                      <a:r>
                        <a:rPr lang="en-US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0,14</a:t>
                      </a:r>
                    </a:p>
                  </a:txBody>
                  <a:tcPr marL="54645" marR="54645" marT="0" marB="0" anchor="ctr"/>
                </a:tc>
                <a:tc>
                  <a:txBody>
                    <a:bodyPr/>
                    <a:lstStyle/>
                    <a:p>
                      <a:pPr marL="64135" marR="5842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0,12</a:t>
                      </a:r>
                    </a:p>
                  </a:txBody>
                  <a:tcPr marL="54645" marR="54645" marT="0" marB="0" anchor="ctr"/>
                </a:tc>
              </a:tr>
              <a:tr h="39344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Arsenic</a:t>
                      </a:r>
                      <a:endParaRPr lang="en-US" sz="20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4645" marR="54645" marT="0" marB="0" anchor="ctr"/>
                </a:tc>
                <a:tc>
                  <a:txBody>
                    <a:bodyPr/>
                    <a:lstStyle/>
                    <a:p>
                      <a:pPr marL="160655" marR="154305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mg/kg</a:t>
                      </a:r>
                    </a:p>
                  </a:txBody>
                  <a:tcPr marL="54645" marR="54645" marT="0" marB="0" anchor="ctr"/>
                </a:tc>
                <a:tc>
                  <a:txBody>
                    <a:bodyPr/>
                    <a:lstStyle/>
                    <a:p>
                      <a:pPr marL="64135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03020" algn="l"/>
                        </a:tabLst>
                      </a:pPr>
                      <a:r>
                        <a:rPr lang="en-US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Không phát hiện</a:t>
                      </a:r>
                    </a:p>
                  </a:txBody>
                  <a:tcPr marL="54645" marR="54645" marT="0" marB="0" anchor="ctr"/>
                </a:tc>
                <a:tc>
                  <a:txBody>
                    <a:bodyPr/>
                    <a:lstStyle/>
                    <a:p>
                      <a:pPr marL="64135" marR="5842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Không phát hiện</a:t>
                      </a:r>
                    </a:p>
                  </a:txBody>
                  <a:tcPr marL="54645" marR="54645" marT="0" marB="0" anchor="ctr"/>
                </a:tc>
              </a:tr>
              <a:tr h="39344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Cadimium</a:t>
                      </a:r>
                      <a:endParaRPr lang="en-US" sz="20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4645" marR="54645" marT="0" marB="0" anchor="ctr"/>
                </a:tc>
                <a:tc>
                  <a:txBody>
                    <a:bodyPr/>
                    <a:lstStyle/>
                    <a:p>
                      <a:pPr marL="160655" marR="154305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mg/kg</a:t>
                      </a:r>
                    </a:p>
                  </a:txBody>
                  <a:tcPr marL="54645" marR="54645" marT="0" marB="0" anchor="ctr"/>
                </a:tc>
                <a:tc>
                  <a:txBody>
                    <a:bodyPr/>
                    <a:lstStyle/>
                    <a:p>
                      <a:pPr marL="64135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03020" algn="l"/>
                        </a:tabLst>
                      </a:pPr>
                      <a:r>
                        <a:rPr lang="en-US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Không phát hiện</a:t>
                      </a:r>
                    </a:p>
                  </a:txBody>
                  <a:tcPr marL="54645" marR="54645" marT="0" marB="0" anchor="ctr"/>
                </a:tc>
                <a:tc>
                  <a:txBody>
                    <a:bodyPr/>
                    <a:lstStyle/>
                    <a:p>
                      <a:pPr marL="64135" marR="5842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Không phát hiện</a:t>
                      </a:r>
                    </a:p>
                  </a:txBody>
                  <a:tcPr marL="54645" marR="54645" marT="0" marB="0" anchor="ctr"/>
                </a:tc>
              </a:tr>
              <a:tr h="43883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Thủy</a:t>
                      </a:r>
                      <a:r>
                        <a:rPr lang="en-US" sz="2000" baseline="0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ngân</a:t>
                      </a:r>
                      <a:endParaRPr lang="en-US" sz="20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4645" marR="54645" marT="0" marB="0" anchor="ctr"/>
                </a:tc>
                <a:tc>
                  <a:txBody>
                    <a:bodyPr/>
                    <a:lstStyle/>
                    <a:p>
                      <a:pPr marL="160655" marR="154305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mg/kg</a:t>
                      </a:r>
                    </a:p>
                  </a:txBody>
                  <a:tcPr marL="54645" marR="54645" marT="0" marB="0" anchor="ctr"/>
                </a:tc>
                <a:tc>
                  <a:txBody>
                    <a:bodyPr/>
                    <a:lstStyle/>
                    <a:p>
                      <a:pPr marL="64135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03020" algn="l"/>
                        </a:tabLst>
                      </a:pPr>
                      <a:r>
                        <a:rPr lang="en-US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Không phát hiện</a:t>
                      </a:r>
                    </a:p>
                  </a:txBody>
                  <a:tcPr marL="54645" marR="54645" marT="0" marB="0" anchor="ctr"/>
                </a:tc>
                <a:tc>
                  <a:txBody>
                    <a:bodyPr/>
                    <a:lstStyle/>
                    <a:p>
                      <a:pPr marL="64135" marR="5842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Không phát hiện</a:t>
                      </a:r>
                    </a:p>
                  </a:txBody>
                  <a:tcPr marL="54645" marR="54645" marT="0" marB="0" anchor="ctr"/>
                </a:tc>
              </a:tr>
              <a:tr h="39344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Chì</a:t>
                      </a:r>
                      <a:endParaRPr lang="en-US" sz="20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4645" marR="54645" marT="0" marB="0" anchor="ctr"/>
                </a:tc>
                <a:tc>
                  <a:txBody>
                    <a:bodyPr/>
                    <a:lstStyle/>
                    <a:p>
                      <a:pPr marL="160655" marR="154305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mg/kg</a:t>
                      </a:r>
                    </a:p>
                  </a:txBody>
                  <a:tcPr marL="54645" marR="54645" marT="0" marB="0" anchor="ctr"/>
                </a:tc>
                <a:tc>
                  <a:txBody>
                    <a:bodyPr/>
                    <a:lstStyle/>
                    <a:p>
                      <a:pPr marL="64135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03020" algn="l"/>
                        </a:tabLst>
                      </a:pPr>
                      <a:r>
                        <a:rPr lang="en-US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Không phát hiện</a:t>
                      </a:r>
                    </a:p>
                  </a:txBody>
                  <a:tcPr marL="54645" marR="54645" marT="0" marB="0" anchor="ctr"/>
                </a:tc>
                <a:tc>
                  <a:txBody>
                    <a:bodyPr/>
                    <a:lstStyle/>
                    <a:p>
                      <a:pPr marL="64135" marR="5842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Không phát hiện</a:t>
                      </a:r>
                    </a:p>
                  </a:txBody>
                  <a:tcPr marL="54645" marR="54645" marT="0" marB="0" anchor="ctr"/>
                </a:tc>
              </a:tr>
              <a:tr h="39344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TOC</a:t>
                      </a:r>
                      <a:endParaRPr lang="en-US" sz="20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4645" marR="54645" marT="0" marB="0" anchor="ctr"/>
                </a:tc>
                <a:tc>
                  <a:txBody>
                    <a:bodyPr/>
                    <a:lstStyle/>
                    <a:p>
                      <a:pPr marL="159385" marR="154305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g/kg</a:t>
                      </a:r>
                    </a:p>
                  </a:txBody>
                  <a:tcPr marL="54645" marR="546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03020" algn="l"/>
                        </a:tabLst>
                      </a:pPr>
                      <a:r>
                        <a:rPr lang="en-US" sz="20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128,57</a:t>
                      </a:r>
                    </a:p>
                  </a:txBody>
                  <a:tcPr marL="54645" marR="54645" marT="0" marB="0" anchor="ctr"/>
                </a:tc>
                <a:tc>
                  <a:txBody>
                    <a:bodyPr/>
                    <a:lstStyle/>
                    <a:p>
                      <a:pPr marL="64135" marR="5778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67,33</a:t>
                      </a:r>
                    </a:p>
                  </a:txBody>
                  <a:tcPr marL="54645" marR="54645" marT="0" marB="0" anchor="ctr"/>
                </a:tc>
              </a:tr>
              <a:tr h="44703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TN</a:t>
                      </a:r>
                      <a:endParaRPr lang="en-US" sz="20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4645" marR="54645" marT="0" marB="0" anchor="ctr"/>
                </a:tc>
                <a:tc>
                  <a:txBody>
                    <a:bodyPr/>
                    <a:lstStyle/>
                    <a:p>
                      <a:pPr marL="160655" marR="154305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mg/kg</a:t>
                      </a:r>
                    </a:p>
                  </a:txBody>
                  <a:tcPr marL="54645" marR="546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03020" algn="l"/>
                        </a:tabLst>
                      </a:pPr>
                      <a:r>
                        <a:rPr lang="en-US" sz="20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16,81</a:t>
                      </a:r>
                    </a:p>
                  </a:txBody>
                  <a:tcPr marL="54645" marR="54645" marT="0" marB="0" anchor="ctr"/>
                </a:tc>
                <a:tc>
                  <a:txBody>
                    <a:bodyPr/>
                    <a:lstStyle/>
                    <a:p>
                      <a:pPr marL="64135" marR="5651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6,52</a:t>
                      </a:r>
                    </a:p>
                  </a:txBody>
                  <a:tcPr marL="54645" marR="54645" marT="0" marB="0" anchor="ctr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EEAC-6021-184A-936A-D26E75467C8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09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7477"/>
            <a:ext cx="7886700" cy="739773"/>
          </a:xfrm>
        </p:spPr>
        <p:txBody>
          <a:bodyPr>
            <a:normAutofit/>
          </a:bodyPr>
          <a:lstStyle/>
          <a:p>
            <a:pPr algn="ctr"/>
            <a:r>
              <a:rPr lang="en-US" sz="3200" dirty="0" err="1" smtClean="0">
                <a:latin typeface="Arial" charset="0"/>
                <a:ea typeface="Arial" charset="0"/>
                <a:cs typeface="Arial" charset="0"/>
              </a:rPr>
              <a:t>Tôm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ea typeface="Arial" charset="0"/>
                <a:cs typeface="Arial" charset="0"/>
              </a:rPr>
              <a:t>tảo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sz="3200" dirty="0" err="1" smtClean="0">
                <a:latin typeface="Arial" charset="0"/>
                <a:ea typeface="Arial" charset="0"/>
                <a:cs typeface="Arial" charset="0"/>
              </a:rPr>
              <a:t>Bến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 Tre </a:t>
            </a:r>
            <a:r>
              <a:rPr lang="mr-IN" sz="3200" dirty="0" smtClean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ea typeface="Arial" charset="0"/>
                <a:cs typeface="Arial" charset="0"/>
              </a:rPr>
              <a:t>chất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ea typeface="Arial" charset="0"/>
                <a:cs typeface="Arial" charset="0"/>
              </a:rPr>
              <a:t>lượng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ea typeface="Arial" charset="0"/>
                <a:cs typeface="Arial" charset="0"/>
              </a:rPr>
              <a:t>nước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ea typeface="Arial" charset="0"/>
                <a:cs typeface="Arial" charset="0"/>
              </a:rPr>
              <a:t>thải</a:t>
            </a:r>
            <a:endParaRPr lang="en-US" sz="3200" dirty="0"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8727996"/>
              </p:ext>
            </p:extLst>
          </p:nvPr>
        </p:nvGraphicFramePr>
        <p:xfrm>
          <a:off x="0" y="857250"/>
          <a:ext cx="8963891" cy="36386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50442"/>
                <a:gridCol w="1543849"/>
                <a:gridCol w="2207390"/>
                <a:gridCol w="1731105"/>
                <a:gridCol w="1731105"/>
              </a:tblGrid>
              <a:tr h="90569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Chỉ</a:t>
                      </a:r>
                      <a:r>
                        <a:rPr lang="en-US" sz="2000" baseline="0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tiêu</a:t>
                      </a:r>
                      <a:endParaRPr lang="en-US" sz="20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ĐVT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QCVN 02 - 19: 2014/BNNPTNT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Ao TN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Ao ĐC </a:t>
                      </a:r>
                    </a:p>
                  </a:txBody>
                  <a:tcPr marL="68580" marR="68580" marT="0" marB="0" anchor="ctr"/>
                </a:tc>
              </a:tr>
              <a:tr h="47748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pH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5,5 – 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8,2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8,5</a:t>
                      </a:r>
                    </a:p>
                  </a:txBody>
                  <a:tcPr marL="68580" marR="68580" marT="0" marB="0" anchor="ctr"/>
                </a:tc>
              </a:tr>
              <a:tr h="58063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TSS</a:t>
                      </a:r>
                      <a:endParaRPr lang="en-US" sz="20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mg/l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≤ 50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241</a:t>
                      </a:r>
                      <a:endParaRPr lang="en-US" sz="2000" b="1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/>
                </a:tc>
              </a:tr>
              <a:tr h="35521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BOD5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mg/l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≤ 150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10,7</a:t>
                      </a:r>
                    </a:p>
                  </a:txBody>
                  <a:tcPr marL="68580" marR="68580" marT="0" marB="0" anchor="ctr"/>
                </a:tc>
              </a:tr>
              <a:tr h="35521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COD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mg/l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≤ 100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69,7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25,3</a:t>
                      </a:r>
                    </a:p>
                  </a:txBody>
                  <a:tcPr marL="68580" marR="68580" marT="0" marB="0" anchor="ctr"/>
                </a:tc>
              </a:tr>
              <a:tr h="76047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Coliform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MNP/100ml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≤ 5000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&lt;2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16.000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4774046"/>
            <a:ext cx="9143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 smtClean="0">
                <a:latin typeface="Arial" charset="0"/>
                <a:ea typeface="Arial" charset="0"/>
                <a:cs typeface="Arial" charset="0"/>
              </a:rPr>
              <a:t>TSS </a:t>
            </a:r>
            <a:r>
              <a:rPr lang="vi-VN" sz="2400" dirty="0">
                <a:latin typeface="Arial" charset="0"/>
                <a:ea typeface="Arial" charset="0"/>
                <a:cs typeface="Arial" charset="0"/>
              </a:rPr>
              <a:t>và Coliform ở ao </a:t>
            </a:r>
            <a:r>
              <a:rPr lang="vi-VN" sz="2400" dirty="0" smtClean="0">
                <a:latin typeface="Arial" charset="0"/>
                <a:ea typeface="Arial" charset="0"/>
                <a:cs typeface="Arial" charset="0"/>
              </a:rPr>
              <a:t>ĐC </a:t>
            </a:r>
            <a:r>
              <a:rPr lang="vi-VN" sz="2400" dirty="0">
                <a:latin typeface="Arial" charset="0"/>
                <a:ea typeface="Arial" charset="0"/>
                <a:cs typeface="Arial" charset="0"/>
              </a:rPr>
              <a:t>cao hơn </a:t>
            </a:r>
            <a:r>
              <a:rPr lang="vi-VN" sz="2400">
                <a:latin typeface="Arial" charset="0"/>
                <a:ea typeface="Arial" charset="0"/>
                <a:cs typeface="Arial" charset="0"/>
              </a:rPr>
              <a:t>ao </a:t>
            </a:r>
            <a:r>
              <a:rPr lang="vi-VN" sz="2400" smtClean="0">
                <a:latin typeface="Arial" charset="0"/>
                <a:ea typeface="Arial" charset="0"/>
                <a:cs typeface="Arial" charset="0"/>
              </a:rPr>
              <a:t>TN và </a:t>
            </a:r>
            <a:r>
              <a:rPr lang="vi-VN" sz="2400" dirty="0" smtClean="0">
                <a:latin typeface="Arial" charset="0"/>
                <a:ea typeface="Arial" charset="0"/>
                <a:cs typeface="Arial" charset="0"/>
              </a:rPr>
              <a:t>không đạt tiêu chuẩn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EEAC-6021-184A-936A-D26E75467C8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57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7477"/>
            <a:ext cx="7886700" cy="589105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Tôm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tảo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Bến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Tre </a:t>
            </a:r>
            <a:r>
              <a:rPr lang="mr-IN" sz="2800" b="1" dirty="0" smtClean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Hiệu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quả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kỹ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thuật</a:t>
            </a:r>
            <a:endParaRPr lang="en-US" sz="2800" b="1" dirty="0"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8896943"/>
              </p:ext>
            </p:extLst>
          </p:nvPr>
        </p:nvGraphicFramePr>
        <p:xfrm>
          <a:off x="0" y="706582"/>
          <a:ext cx="9144000" cy="3411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33566"/>
                <a:gridCol w="2280637"/>
                <a:gridCol w="2253818"/>
                <a:gridCol w="1975979"/>
              </a:tblGrid>
              <a:tr h="50254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f-ZA" sz="2000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Chỉ</a:t>
                      </a:r>
                      <a:r>
                        <a:rPr lang="af-ZA" sz="20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af-ZA" sz="2000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tiêu</a:t>
                      </a:r>
                      <a:endParaRPr lang="en-US" sz="20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f-ZA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Ao TN 1</a:t>
                      </a:r>
                      <a:endParaRPr lang="en-US" sz="20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f-ZA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Ao TN 2</a:t>
                      </a:r>
                      <a:endParaRPr lang="en-US" sz="20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f-ZA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Ao ĐC</a:t>
                      </a:r>
                      <a:endParaRPr lang="en-US" sz="20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/>
                </a:tc>
              </a:tr>
              <a:tr h="57033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f-ZA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FCR</a:t>
                      </a:r>
                      <a:endParaRPr lang="en-US" sz="20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f-ZA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1,25</a:t>
                      </a:r>
                      <a:endParaRPr lang="en-US" sz="20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f-ZA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1,32</a:t>
                      </a:r>
                      <a:endParaRPr lang="en-US" sz="20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f-ZA" sz="20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1,45</a:t>
                      </a:r>
                      <a:endParaRPr lang="en-US" sz="2000" b="1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/>
                </a:tc>
              </a:tr>
              <a:tr h="56943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f-ZA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Tỷ lệ sống (%)</a:t>
                      </a:r>
                      <a:endParaRPr lang="en-US" sz="20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86,5%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84%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65,8%</a:t>
                      </a:r>
                    </a:p>
                  </a:txBody>
                  <a:tcPr marL="68580" marR="68580" marT="0" marB="0" anchor="ctr"/>
                </a:tc>
              </a:tr>
              <a:tr h="6280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f-ZA" sz="2000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Cỡ</a:t>
                      </a:r>
                      <a:r>
                        <a:rPr lang="af-ZA" sz="20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af-ZA" sz="2000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tôm</a:t>
                      </a:r>
                      <a:r>
                        <a:rPr lang="af-ZA" sz="20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af-ZA" sz="2000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</a:t>
                      </a:r>
                      <a:r>
                        <a:rPr lang="af-ZA" sz="2000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con</a:t>
                      </a:r>
                      <a:r>
                        <a:rPr lang="af-ZA" sz="20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/kg)</a:t>
                      </a:r>
                      <a:endParaRPr lang="en-US" sz="20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f-ZA" sz="20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50</a:t>
                      </a:r>
                      <a:endParaRPr lang="en-US" sz="20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f-ZA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50</a:t>
                      </a:r>
                      <a:endParaRPr lang="en-US" sz="20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f-ZA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52</a:t>
                      </a:r>
                      <a:endParaRPr lang="en-US" sz="20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/>
                </a:tc>
              </a:tr>
              <a:tr h="52242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f-ZA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Sản lượng (tấn)</a:t>
                      </a:r>
                      <a:endParaRPr lang="en-US" sz="20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f-ZA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5,19</a:t>
                      </a:r>
                      <a:endParaRPr lang="en-US" sz="20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f-ZA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5,04</a:t>
                      </a:r>
                      <a:endParaRPr lang="en-US" sz="20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f-ZA" sz="20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3,8</a:t>
                      </a:r>
                      <a:endParaRPr lang="en-US" sz="2000" b="1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/>
                </a:tc>
              </a:tr>
              <a:tr h="61914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f-ZA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Năng suất (tấn/ha)</a:t>
                      </a:r>
                      <a:endParaRPr lang="en-US" sz="20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f-ZA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20,76</a:t>
                      </a:r>
                      <a:endParaRPr lang="en-US" sz="20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f-ZA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20.16</a:t>
                      </a:r>
                      <a:endParaRPr lang="en-US" sz="20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f-ZA" sz="20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15.18</a:t>
                      </a:r>
                      <a:endParaRPr lang="en-US" sz="2000" b="1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303"/>
          <a:stretch/>
        </p:blipFill>
        <p:spPr>
          <a:xfrm>
            <a:off x="0" y="3963790"/>
            <a:ext cx="4447309" cy="28942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212" r="11970"/>
          <a:stretch/>
        </p:blipFill>
        <p:spPr>
          <a:xfrm>
            <a:off x="4868793" y="3963790"/>
            <a:ext cx="4275207" cy="289373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EEAC-6021-184A-936A-D26E75467C8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37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7477"/>
            <a:ext cx="7886700" cy="49212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 err="1" smtClean="0">
                <a:latin typeface="Arial" charset="0"/>
                <a:ea typeface="Arial" charset="0"/>
                <a:cs typeface="Arial" charset="0"/>
              </a:rPr>
              <a:t>Tôm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ea typeface="Arial" charset="0"/>
                <a:cs typeface="Arial" charset="0"/>
              </a:rPr>
              <a:t>tảo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sz="3200" dirty="0" err="1" smtClean="0">
                <a:latin typeface="Arial" charset="0"/>
                <a:ea typeface="Arial" charset="0"/>
                <a:cs typeface="Arial" charset="0"/>
              </a:rPr>
              <a:t>Bến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 Tre </a:t>
            </a:r>
            <a:r>
              <a:rPr lang="mr-IN" sz="3200" dirty="0" smtClean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ea typeface="Arial" charset="0"/>
                <a:cs typeface="Arial" charset="0"/>
              </a:rPr>
              <a:t>Hiệu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ea typeface="Arial" charset="0"/>
                <a:cs typeface="Arial" charset="0"/>
              </a:rPr>
              <a:t>quả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ea typeface="Arial" charset="0"/>
                <a:cs typeface="Arial" charset="0"/>
              </a:rPr>
              <a:t>kinh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ea typeface="Arial" charset="0"/>
                <a:cs typeface="Arial" charset="0"/>
              </a:rPr>
              <a:t>tế</a:t>
            </a:r>
            <a:endParaRPr lang="en-US" sz="3200" dirty="0"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0830675"/>
              </p:ext>
            </p:extLst>
          </p:nvPr>
        </p:nvGraphicFramePr>
        <p:xfrm>
          <a:off x="0" y="864108"/>
          <a:ext cx="9144000" cy="59938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70048"/>
                <a:gridCol w="2249424"/>
                <a:gridCol w="2106778"/>
                <a:gridCol w="2117750"/>
              </a:tblGrid>
              <a:tr h="20256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Chi </a:t>
                      </a:r>
                      <a:r>
                        <a:rPr lang="en-US" sz="1800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phí</a:t>
                      </a:r>
                      <a:r>
                        <a:rPr lang="en-US" sz="1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(</a:t>
                      </a:r>
                      <a:r>
                        <a:rPr lang="en-US" sz="1800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đồng</a:t>
                      </a:r>
                      <a:r>
                        <a:rPr lang="en-US" sz="1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Thực</a:t>
                      </a:r>
                      <a:r>
                        <a:rPr lang="en-US" sz="1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nghiệm</a:t>
                      </a:r>
                      <a:r>
                        <a:rPr lang="en-US" sz="1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(5000m</a:t>
                      </a:r>
                      <a:r>
                        <a:rPr lang="en-US" sz="1800" baseline="300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</a:t>
                      </a:r>
                      <a:r>
                        <a:rPr lang="en-US" sz="1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Thực nghiệm (2500m</a:t>
                      </a:r>
                      <a:r>
                        <a:rPr lang="en-US" sz="1800" baseline="30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</a:t>
                      </a:r>
                      <a:endParaRPr lang="en-US" sz="18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Đối chứng (2500m</a:t>
                      </a:r>
                      <a:r>
                        <a:rPr lang="en-US" sz="1800" baseline="30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</a:t>
                      </a: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)</a:t>
                      </a:r>
                    </a:p>
                  </a:txBody>
                  <a:tcPr marL="68580" marR="68580" marT="0" marB="0" anchor="b"/>
                </a:tc>
              </a:tr>
              <a:tr h="20256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Chi phí cố định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681.220.000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340.610.000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321.558.800</a:t>
                      </a:r>
                    </a:p>
                  </a:txBody>
                  <a:tcPr marL="68580" marR="68580" marT="0" marB="0" anchor="b"/>
                </a:tc>
              </a:tr>
              <a:tr h="20256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Chi phí sản xuất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697.979.300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348.989.650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315.033.115</a:t>
                      </a:r>
                    </a:p>
                  </a:txBody>
                  <a:tcPr marL="68580" marR="68580" marT="0" marB="0" anchor="b"/>
                </a:tc>
              </a:tr>
              <a:tr h="20256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Con giống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81.000.000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40.500.000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40.500.000</a:t>
                      </a:r>
                    </a:p>
                  </a:txBody>
                  <a:tcPr marL="68580" marR="68580" marT="0" marB="0" anchor="b"/>
                </a:tc>
              </a:tr>
              <a:tr h="20256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Thức ăn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416.649.300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208.324.650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171.912.115</a:t>
                      </a:r>
                    </a:p>
                  </a:txBody>
                  <a:tcPr marL="68580" marR="68580" marT="0" marB="0" anchor="b"/>
                </a:tc>
              </a:tr>
              <a:tr h="20256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Chi phí nguồn các bon</a:t>
                      </a:r>
                      <a:endParaRPr lang="en-US" sz="18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2.355.000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1.177.500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840.000</a:t>
                      </a:r>
                    </a:p>
                  </a:txBody>
                  <a:tcPr marL="68580" marR="68580" marT="0" marB="0" anchor="b"/>
                </a:tc>
              </a:tr>
              <a:tr h="20256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Chế phẩm sinh học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28.000.000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14.000.000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6.025.000</a:t>
                      </a:r>
                    </a:p>
                  </a:txBody>
                  <a:tcPr marL="68580" marR="68580" marT="0" marB="0" anchor="b"/>
                </a:tc>
              </a:tr>
              <a:tr h="20256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Hóa chất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53.580.000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26.790.000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35.821.000</a:t>
                      </a:r>
                    </a:p>
                  </a:txBody>
                  <a:tcPr marL="68580" marR="68580" marT="0" marB="0" anchor="b"/>
                </a:tc>
              </a:tr>
              <a:tr h="20256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Năng lượng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47.250.000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23.625.000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31.500.000</a:t>
                      </a:r>
                    </a:p>
                  </a:txBody>
                  <a:tcPr marL="68580" marR="68580" marT="0" marB="0" anchor="b"/>
                </a:tc>
              </a:tr>
              <a:tr h="20256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Nhân công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42.000.000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21.000.000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21.000.000</a:t>
                      </a:r>
                    </a:p>
                  </a:txBody>
                  <a:tcPr marL="68580" marR="68580" marT="0" marB="0" anchor="b"/>
                </a:tc>
              </a:tr>
              <a:tr h="20256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Chi khác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15.000.000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7.500.000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9.000.000</a:t>
                      </a:r>
                    </a:p>
                  </a:txBody>
                  <a:tcPr marL="68580" marR="68580" marT="0" marB="0" anchor="b"/>
                </a:tc>
              </a:tr>
              <a:tr h="22288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Tổng chi phí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1.379.199.300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689.599.650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636.591.915</a:t>
                      </a:r>
                    </a:p>
                  </a:txBody>
                  <a:tcPr marL="68580" marR="68580" marT="0" marB="0" anchor="b"/>
                </a:tc>
              </a:tr>
              <a:tr h="20256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Doanh thu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1.176.450.000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588.225.000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436.557.692</a:t>
                      </a:r>
                    </a:p>
                  </a:txBody>
                  <a:tcPr marL="68580" marR="68580" marT="0" marB="0" anchor="b"/>
                </a:tc>
              </a:tr>
              <a:tr h="20256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Doanh</a:t>
                      </a:r>
                      <a:r>
                        <a:rPr lang="en-US" sz="1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thu</a:t>
                      </a:r>
                      <a:r>
                        <a:rPr lang="en-US" sz="1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- Chi </a:t>
                      </a:r>
                      <a:r>
                        <a:rPr lang="en-US" sz="1800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phí</a:t>
                      </a:r>
                      <a:r>
                        <a:rPr lang="en-US" sz="1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sản</a:t>
                      </a:r>
                      <a:r>
                        <a:rPr lang="en-US" sz="1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xuất</a:t>
                      </a:r>
                      <a:endParaRPr lang="en-US" sz="18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478.470.700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239.235.350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121.524.577</a:t>
                      </a:r>
                    </a:p>
                  </a:txBody>
                  <a:tcPr marL="68580" marR="68580" marT="0" marB="0" anchor="b"/>
                </a:tc>
              </a:tr>
              <a:tr h="20256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NPV</a:t>
                      </a:r>
                      <a:endParaRPr lang="en-US" sz="18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566.280.200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139.114.958</a:t>
                      </a:r>
                    </a:p>
                  </a:txBody>
                  <a:tcPr marL="68580" marR="68580" marT="0" marB="0" anchor="b"/>
                </a:tc>
              </a:tr>
              <a:tr h="20256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IRR</a:t>
                      </a:r>
                      <a:endParaRPr lang="en-US" sz="18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64,39%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25,79%</a:t>
                      </a:r>
                    </a:p>
                  </a:txBody>
                  <a:tcPr marL="68580" marR="68580" marT="0" marB="0" anchor="b"/>
                </a:tc>
              </a:tr>
              <a:tr h="20256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PP</a:t>
                      </a:r>
                      <a:endParaRPr lang="en-US" sz="18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1,57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2,91</a:t>
                      </a: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EEAC-6021-184A-936A-D26E75467C8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28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412" y="633640"/>
            <a:ext cx="8665699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PHẦN A: CÔNG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NGHỆ TẠO NHÓM VI KHUẨN XỬ LÝ CHẤT VÔ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CƠ VÀ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HỮU CƠ GỐC NI TƠ THÀNH PROTEIN VÀ GOM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CÁC CHẤT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LƠ LỬNG TRONG NƯỚC THÀNH VIÊN LÀM THỨC ĂN CHO TÔM </a:t>
            </a:r>
          </a:p>
          <a:p>
            <a:pPr marL="0" indent="0" algn="ctr">
              <a:buNone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TÔM – VI KHUẨN)</a:t>
            </a:r>
          </a:p>
          <a:p>
            <a:pPr algn="ctr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EEAC-6021-184A-936A-D26E75467C87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429" y="4223205"/>
            <a:ext cx="3613352" cy="2498271"/>
          </a:xfrm>
          <a:prstGeom prst="rect">
            <a:avLst/>
          </a:prstGeom>
        </p:spPr>
      </p:pic>
      <p:pic>
        <p:nvPicPr>
          <p:cNvPr id="3074" name="Picture 2" descr="mage result for biofloc technology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7028" y="2809309"/>
            <a:ext cx="2764522" cy="4016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1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7477"/>
            <a:ext cx="7886700" cy="739773"/>
          </a:xfrm>
        </p:spPr>
        <p:txBody>
          <a:bodyPr>
            <a:normAutofit/>
          </a:bodyPr>
          <a:lstStyle/>
          <a:p>
            <a:pPr algn="ctr"/>
            <a:r>
              <a:rPr lang="en-US" sz="3200" dirty="0" err="1" smtClean="0">
                <a:latin typeface="Arial" charset="0"/>
                <a:ea typeface="Arial" charset="0"/>
                <a:cs typeface="Arial" charset="0"/>
              </a:rPr>
              <a:t>Tôm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ea typeface="Arial" charset="0"/>
                <a:cs typeface="Arial" charset="0"/>
              </a:rPr>
              <a:t>tảo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sz="3200" dirty="0" err="1" smtClean="0">
                <a:latin typeface="Arial" charset="0"/>
                <a:ea typeface="Arial" charset="0"/>
                <a:cs typeface="Arial" charset="0"/>
              </a:rPr>
              <a:t>Bến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 Tre </a:t>
            </a:r>
            <a:r>
              <a:rPr lang="mr-IN" sz="3200" dirty="0" smtClean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ea typeface="Arial" charset="0"/>
                <a:cs typeface="Arial" charset="0"/>
              </a:rPr>
              <a:t>hiệu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ea typeface="Arial" charset="0"/>
                <a:cs typeface="Arial" charset="0"/>
              </a:rPr>
              <a:t>quả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ea typeface="Arial" charset="0"/>
                <a:cs typeface="Arial" charset="0"/>
              </a:rPr>
              <a:t>môi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ea typeface="Arial" charset="0"/>
                <a:cs typeface="Arial" charset="0"/>
              </a:rPr>
              <a:t>trường</a:t>
            </a:r>
            <a:endParaRPr lang="en-US" sz="3200" dirty="0"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0755539"/>
              </p:ext>
            </p:extLst>
          </p:nvPr>
        </p:nvGraphicFramePr>
        <p:xfrm>
          <a:off x="56148" y="1219199"/>
          <a:ext cx="9031704" cy="38276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7452"/>
                <a:gridCol w="1606076"/>
                <a:gridCol w="1784530"/>
                <a:gridCol w="2052209"/>
                <a:gridCol w="2141437"/>
              </a:tblGrid>
              <a:tr h="85087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Thời gian (năm)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Dòng tiền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( đồng)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Hệ số chiết khấu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Giá trị chiết khấu (đồng)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Giá trị còn lại (đồng)</a:t>
                      </a:r>
                    </a:p>
                  </a:txBody>
                  <a:tcPr marL="68580" marR="68580" marT="0" marB="0" anchor="b"/>
                </a:tc>
              </a:tr>
              <a:tr h="33075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-19.051.200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-19.051.200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-19.051.200</a:t>
                      </a:r>
                    </a:p>
                  </a:txBody>
                  <a:tcPr marL="68580" marR="68580" marT="0" marB="0" anchor="b"/>
                </a:tc>
              </a:tr>
              <a:tr h="33075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27.093.000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0,91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24.630.000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5.578.800</a:t>
                      </a:r>
                    </a:p>
                  </a:txBody>
                  <a:tcPr marL="68580" marR="68580" marT="0" marB="0" anchor="b"/>
                </a:tc>
              </a:tr>
              <a:tr h="33075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27.093.000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0,83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22.390.909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27.969.709</a:t>
                      </a:r>
                    </a:p>
                  </a:txBody>
                  <a:tcPr marL="68580" marR="68580" marT="0" marB="0" anchor="b"/>
                </a:tc>
              </a:tr>
              <a:tr h="33075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27.093.000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0,75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20.355.372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48.325.081</a:t>
                      </a:r>
                    </a:p>
                  </a:txBody>
                  <a:tcPr marL="68580" marR="68580" marT="0" marB="0" anchor="b"/>
                </a:tc>
              </a:tr>
              <a:tr h="33075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27.093.000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0,68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18.504.884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66.829.965</a:t>
                      </a:r>
                    </a:p>
                  </a:txBody>
                  <a:tcPr marL="68580" marR="68580" marT="0" marB="0" anchor="b"/>
                </a:tc>
              </a:tr>
              <a:tr h="33075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27.093.000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0,62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16.822.621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83.652.586</a:t>
                      </a:r>
                    </a:p>
                  </a:txBody>
                  <a:tcPr marL="68580" marR="68580" marT="0" marB="0" anchor="b"/>
                </a:tc>
              </a:tr>
              <a:tr h="3307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Thời gian hoàn vốn</a:t>
                      </a: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0,77</a:t>
                      </a:r>
                      <a:endParaRPr lang="en-US" sz="1800" b="1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b"/>
                </a:tc>
              </a:tr>
              <a:tr h="3307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IRR</a:t>
                      </a: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140,44%</a:t>
                      </a:r>
                      <a:endParaRPr lang="en-US" sz="1800" b="1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b"/>
                </a:tc>
              </a:tr>
              <a:tr h="3307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NPV</a:t>
                      </a: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83.652.586</a:t>
                      </a:r>
                      <a:endParaRPr lang="en-US" sz="1800" b="1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931646" y="5427485"/>
            <a:ext cx="598593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 smtClean="0">
                <a:latin typeface="Arial" charset="0"/>
                <a:ea typeface="Arial" charset="0"/>
                <a:cs typeface="Arial" charset="0"/>
              </a:rPr>
              <a:t>- Chi phí hóa chất giảm </a:t>
            </a:r>
            <a:r>
              <a:rPr lang="vi-VN" sz="2400" dirty="0">
                <a:latin typeface="Arial" charset="0"/>
                <a:ea typeface="Arial" charset="0"/>
                <a:cs typeface="Arial" charset="0"/>
              </a:rPr>
              <a:t>khoảng 9 triêu </a:t>
            </a:r>
            <a:r>
              <a:rPr lang="vi-VN" sz="2400" dirty="0" smtClean="0">
                <a:latin typeface="Arial" charset="0"/>
                <a:ea typeface="Arial" charset="0"/>
                <a:cs typeface="Arial" charset="0"/>
              </a:rPr>
              <a:t>/vụ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-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Không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xảy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ra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dịch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bệnh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EEAC-6021-184A-936A-D26E75467C8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37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7477"/>
            <a:ext cx="7886700" cy="739773"/>
          </a:xfrm>
        </p:spPr>
        <p:txBody>
          <a:bodyPr>
            <a:normAutofit/>
          </a:bodyPr>
          <a:lstStyle/>
          <a:p>
            <a:pPr algn="ctr"/>
            <a:r>
              <a:rPr lang="en-US" sz="3200" dirty="0" err="1" smtClean="0">
                <a:latin typeface="Arial" charset="0"/>
                <a:ea typeface="Arial" charset="0"/>
                <a:cs typeface="Arial" charset="0"/>
              </a:rPr>
              <a:t>Tôm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ea typeface="Arial" charset="0"/>
                <a:cs typeface="Arial" charset="0"/>
              </a:rPr>
              <a:t>tảo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sz="3200" dirty="0" err="1" smtClean="0">
                <a:latin typeface="Arial" charset="0"/>
                <a:ea typeface="Arial" charset="0"/>
                <a:cs typeface="Arial" charset="0"/>
              </a:rPr>
              <a:t>Bình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ea typeface="Arial" charset="0"/>
                <a:cs typeface="Arial" charset="0"/>
              </a:rPr>
              <a:t>Định</a:t>
            </a:r>
            <a:endParaRPr lang="en-US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Users\ADMINI~1\AppData\Local\Temp\Rar$DIa4384.26311\Bình-Định-MB Tổng thể-1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31" t="13700" r="18936" b="3026"/>
          <a:stretch/>
        </p:blipFill>
        <p:spPr bwMode="auto">
          <a:xfrm>
            <a:off x="3949700" y="1425257"/>
            <a:ext cx="4864100" cy="45789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 useBgFill="1">
        <p:nvSpPr>
          <p:cNvPr id="5" name="Rectangle 4"/>
          <p:cNvSpPr/>
          <p:nvPr/>
        </p:nvSpPr>
        <p:spPr>
          <a:xfrm>
            <a:off x="31750" y="1225460"/>
            <a:ext cx="36195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latin typeface="Arial" charset="0"/>
                <a:ea typeface="Arial" charset="0"/>
                <a:cs typeface="Arial" charset="0"/>
              </a:rPr>
              <a:t>- </a:t>
            </a:r>
            <a:r>
              <a:rPr lang="fr-FR" sz="2400" dirty="0" err="1" smtClean="0">
                <a:latin typeface="Arial" charset="0"/>
                <a:ea typeface="Arial" charset="0"/>
                <a:cs typeface="Arial" charset="0"/>
              </a:rPr>
              <a:t>Diện</a:t>
            </a:r>
            <a:r>
              <a:rPr lang="fr-FR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sz="2400" dirty="0" err="1">
                <a:latin typeface="Arial" charset="0"/>
                <a:ea typeface="Arial" charset="0"/>
                <a:cs typeface="Arial" charset="0"/>
              </a:rPr>
              <a:t>tích</a:t>
            </a:r>
            <a:r>
              <a:rPr lang="fr-FR" sz="2400" dirty="0">
                <a:latin typeface="Arial" charset="0"/>
                <a:ea typeface="Arial" charset="0"/>
                <a:cs typeface="Arial" charset="0"/>
              </a:rPr>
              <a:t> 2.500 </a:t>
            </a:r>
            <a:r>
              <a:rPr lang="fr-FR" sz="2400" dirty="0" smtClean="0">
                <a:latin typeface="Arial" charset="0"/>
                <a:ea typeface="Arial" charset="0"/>
                <a:cs typeface="Arial" charset="0"/>
              </a:rPr>
              <a:t>m</a:t>
            </a:r>
            <a:r>
              <a:rPr lang="fr-FR" sz="2400" baseline="30000" dirty="0" smtClean="0">
                <a:latin typeface="Arial" charset="0"/>
                <a:ea typeface="Arial" charset="0"/>
                <a:cs typeface="Arial" charset="0"/>
              </a:rPr>
              <a:t>2</a:t>
            </a:r>
          </a:p>
          <a:p>
            <a:r>
              <a:rPr lang="fr-FR" sz="2400" dirty="0" smtClean="0">
                <a:latin typeface="Arial" charset="0"/>
                <a:ea typeface="Arial" charset="0"/>
                <a:cs typeface="Arial" charset="0"/>
              </a:rPr>
              <a:t>- </a:t>
            </a:r>
            <a:r>
              <a:rPr lang="fr-FR" sz="2400" dirty="0" err="1" smtClean="0">
                <a:latin typeface="Arial" charset="0"/>
                <a:ea typeface="Arial" charset="0"/>
                <a:cs typeface="Arial" charset="0"/>
              </a:rPr>
              <a:t>Nuôi</a:t>
            </a:r>
            <a:r>
              <a:rPr lang="fr-FR" sz="2400" dirty="0" smtClean="0">
                <a:latin typeface="Arial" charset="0"/>
                <a:ea typeface="Arial" charset="0"/>
                <a:cs typeface="Arial" charset="0"/>
              </a:rPr>
              <a:t> 2 </a:t>
            </a:r>
            <a:r>
              <a:rPr lang="fr-FR" sz="2400" dirty="0" err="1" smtClean="0">
                <a:latin typeface="Arial" charset="0"/>
                <a:ea typeface="Arial" charset="0"/>
                <a:cs typeface="Arial" charset="0"/>
              </a:rPr>
              <a:t>giai</a:t>
            </a:r>
            <a:r>
              <a:rPr lang="fr-FR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sz="2400" dirty="0" err="1" smtClean="0">
                <a:latin typeface="Arial" charset="0"/>
                <a:ea typeface="Arial" charset="0"/>
                <a:cs typeface="Arial" charset="0"/>
              </a:rPr>
              <a:t>đoạn</a:t>
            </a:r>
            <a:endParaRPr lang="fr-FR" sz="24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fr-FR" sz="2400" dirty="0" smtClean="0">
                <a:latin typeface="Arial" charset="0"/>
                <a:ea typeface="Arial" charset="0"/>
                <a:cs typeface="Arial" charset="0"/>
              </a:rPr>
              <a:t>- </a:t>
            </a:r>
            <a:r>
              <a:rPr lang="fr-FR" sz="2400" dirty="0" err="1" smtClean="0">
                <a:latin typeface="Arial" charset="0"/>
                <a:ea typeface="Arial" charset="0"/>
                <a:cs typeface="Arial" charset="0"/>
              </a:rPr>
              <a:t>Mật</a:t>
            </a:r>
            <a:r>
              <a:rPr lang="fr-FR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sz="2400" dirty="0" err="1" smtClean="0">
                <a:latin typeface="Arial" charset="0"/>
                <a:ea typeface="Arial" charset="0"/>
                <a:cs typeface="Arial" charset="0"/>
              </a:rPr>
              <a:t>độ</a:t>
            </a:r>
            <a:r>
              <a:rPr lang="fr-FR" sz="2400" dirty="0" smtClean="0"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120 con/m</a:t>
            </a:r>
            <a:r>
              <a:rPr lang="en-US" sz="2400" baseline="30000" dirty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" y="3813463"/>
            <a:ext cx="4059382" cy="3044537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EEAC-6021-184A-936A-D26E75467C87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93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63286"/>
            <a:ext cx="7886700" cy="532945"/>
          </a:xfrm>
        </p:spPr>
        <p:txBody>
          <a:bodyPr>
            <a:normAutofit/>
          </a:bodyPr>
          <a:lstStyle/>
          <a:p>
            <a:pPr algn="ctr"/>
            <a:r>
              <a:rPr lang="en-US" sz="3200" dirty="0" err="1" smtClean="0">
                <a:latin typeface="Arial" charset="0"/>
                <a:ea typeface="Arial" charset="0"/>
                <a:cs typeface="Arial" charset="0"/>
              </a:rPr>
              <a:t>Tôm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ea typeface="Arial" charset="0"/>
                <a:cs typeface="Arial" charset="0"/>
              </a:rPr>
              <a:t>tảo-Bình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ea typeface="Arial" charset="0"/>
                <a:cs typeface="Arial" charset="0"/>
              </a:rPr>
              <a:t>Định</a:t>
            </a:r>
            <a:endParaRPr lang="en-US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EEAC-6021-184A-936A-D26E75467C87}" type="slidenum">
              <a:rPr lang="en-US" smtClean="0"/>
              <a:t>42</a:t>
            </a:fld>
            <a:endParaRPr lang="en-US"/>
          </a:p>
        </p:txBody>
      </p:sp>
      <p:sp>
        <p:nvSpPr>
          <p:cNvPr id="5" name="AutoShape 2" descr="mage result for CP Bio Plus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6" name="Picture 4" descr="hông có mô tả ảnh.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744664"/>
            <a:ext cx="3195560" cy="497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ông có mô tả ảnh.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1174" y="696231"/>
            <a:ext cx="4172826" cy="6165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55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222"/>
          <a:stretch/>
        </p:blipFill>
        <p:spPr>
          <a:xfrm>
            <a:off x="5597237" y="1181150"/>
            <a:ext cx="3546764" cy="5676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7595"/>
            <a:ext cx="7886700" cy="61344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Tôm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tảo</a:t>
            </a:r>
            <a:r>
              <a:rPr lang="en-US" sz="2800" b="1" dirty="0">
                <a:latin typeface="Arial" charset="0"/>
                <a:ea typeface="Arial" charset="0"/>
                <a:cs typeface="Arial" charset="0"/>
              </a:rPr>
              <a:t>: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Bình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Định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mr-IN" sz="2800" b="1" dirty="0" smtClean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khối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lượng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bùn</a:t>
            </a:r>
            <a:endParaRPr lang="en-US" sz="28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55806"/>
            <a:ext cx="5597236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Ao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1: 770 kg,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giảm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b="1" i="1" dirty="0">
                <a:latin typeface="Arial" charset="0"/>
                <a:ea typeface="Arial" charset="0"/>
                <a:cs typeface="Arial" charset="0"/>
              </a:rPr>
              <a:t>28,81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%</a:t>
            </a:r>
          </a:p>
          <a:p>
            <a:pPr>
              <a:lnSpc>
                <a:spcPct val="100000"/>
              </a:lnSpc>
            </a:pP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Ao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2: 691 kg,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giảm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b="1" i="1" dirty="0">
                <a:latin typeface="Arial" charset="0"/>
                <a:ea typeface="Arial" charset="0"/>
                <a:cs typeface="Arial" charset="0"/>
              </a:rPr>
              <a:t>36,09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%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ĐC: 1082 kg</a:t>
            </a:r>
          </a:p>
          <a:p>
            <a:pPr>
              <a:lnSpc>
                <a:spcPct val="100000"/>
              </a:lnSpc>
            </a:pPr>
            <a:r>
              <a:rPr lang="af-ZA" sz="2400" dirty="0" err="1" smtClean="0">
                <a:latin typeface="Arial" charset="0"/>
                <a:ea typeface="Arial" charset="0"/>
                <a:cs typeface="Arial" charset="0"/>
              </a:rPr>
              <a:t>Chỉ</a:t>
            </a:r>
            <a:r>
              <a:rPr lang="af-ZA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400" dirty="0" err="1">
                <a:latin typeface="Arial" charset="0"/>
                <a:ea typeface="Arial" charset="0"/>
                <a:cs typeface="Arial" charset="0"/>
              </a:rPr>
              <a:t>tiêu</a:t>
            </a:r>
            <a:r>
              <a:rPr lang="af-ZA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400" dirty="0" err="1">
                <a:latin typeface="Arial" charset="0"/>
                <a:ea typeface="Arial" charset="0"/>
                <a:cs typeface="Arial" charset="0"/>
              </a:rPr>
              <a:t>môi</a:t>
            </a:r>
            <a:r>
              <a:rPr lang="af-ZA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400" dirty="0" err="1">
                <a:latin typeface="Arial" charset="0"/>
                <a:ea typeface="Arial" charset="0"/>
                <a:cs typeface="Arial" charset="0"/>
              </a:rPr>
              <a:t>trường</a:t>
            </a:r>
            <a:r>
              <a:rPr lang="af-ZA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400" dirty="0" err="1" smtClean="0">
                <a:latin typeface="Arial" charset="0"/>
                <a:ea typeface="Arial" charset="0"/>
                <a:cs typeface="Arial" charset="0"/>
              </a:rPr>
              <a:t>phù</a:t>
            </a:r>
            <a:r>
              <a:rPr lang="af-ZA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400" dirty="0" err="1" smtClean="0">
                <a:latin typeface="Arial" charset="0"/>
                <a:ea typeface="Arial" charset="0"/>
                <a:cs typeface="Arial" charset="0"/>
              </a:rPr>
              <a:t>hợpQCVN</a:t>
            </a:r>
            <a:r>
              <a:rPr lang="af-ZA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400" dirty="0">
                <a:latin typeface="Arial" charset="0"/>
                <a:ea typeface="Arial" charset="0"/>
                <a:cs typeface="Arial" charset="0"/>
              </a:rPr>
              <a:t>02 - 19: 2014/BNNPTNT</a:t>
            </a:r>
          </a:p>
          <a:p>
            <a:pPr>
              <a:lnSpc>
                <a:spcPct val="100000"/>
              </a:lnSpc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061"/>
          <a:stretch/>
        </p:blipFill>
        <p:spPr>
          <a:xfrm rot="10800000">
            <a:off x="0" y="3099726"/>
            <a:ext cx="4170218" cy="3758273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EEAC-6021-184A-936A-D26E75467C87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1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068" y="0"/>
            <a:ext cx="7886700" cy="61344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Tôm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tảo</a:t>
            </a:r>
            <a:r>
              <a:rPr lang="en-US" sz="2800" b="1" dirty="0">
                <a:latin typeface="Arial" charset="0"/>
                <a:ea typeface="Arial" charset="0"/>
                <a:cs typeface="Arial" charset="0"/>
              </a:rPr>
              <a:t>: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Bình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Định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mr-IN" sz="2800" b="1" dirty="0" smtClean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chất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lượng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bùn</a:t>
            </a:r>
            <a:endParaRPr lang="en-US" sz="2800" b="1" dirty="0"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5563557"/>
              </p:ext>
            </p:extLst>
          </p:nvPr>
        </p:nvGraphicFramePr>
        <p:xfrm>
          <a:off x="0" y="546176"/>
          <a:ext cx="9143999" cy="63118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62809"/>
                <a:gridCol w="1318630"/>
                <a:gridCol w="2583804"/>
                <a:gridCol w="3278756"/>
              </a:tblGrid>
              <a:tr h="5853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Chỉ</a:t>
                      </a:r>
                      <a:r>
                        <a:rPr lang="en-US" sz="20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tiêu</a:t>
                      </a:r>
                      <a:endParaRPr lang="en-US" sz="20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0037" marR="500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Đ</a:t>
                      </a:r>
                      <a:r>
                        <a:rPr lang="en-US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ơn vị</a:t>
                      </a:r>
                    </a:p>
                  </a:txBody>
                  <a:tcPr marL="50037" marR="500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Ao TN</a:t>
                      </a:r>
                      <a:endParaRPr lang="en-US" sz="20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0037" marR="500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ĐC</a:t>
                      </a:r>
                      <a:endParaRPr lang="en-US" sz="20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0037" marR="50037" marT="0" marB="0" anchor="ctr"/>
                </a:tc>
              </a:tr>
              <a:tr h="40856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Calcium</a:t>
                      </a:r>
                      <a:endParaRPr lang="en-US" sz="20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0037" marR="500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%</a:t>
                      </a:r>
                      <a:endParaRPr lang="en-US" sz="20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0037" marR="500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2,5</a:t>
                      </a:r>
                      <a:endParaRPr lang="en-US" sz="20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0037" marR="500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2,03</a:t>
                      </a:r>
                      <a:endParaRPr lang="en-US" sz="20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0037" marR="50037" marT="0" marB="0" anchor="ctr"/>
                </a:tc>
              </a:tr>
              <a:tr h="41725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Magnesium</a:t>
                      </a:r>
                      <a:endParaRPr lang="en-US" sz="20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0037" marR="500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%</a:t>
                      </a:r>
                      <a:endParaRPr lang="en-US" sz="20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0037" marR="500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0,27</a:t>
                      </a:r>
                      <a:endParaRPr lang="en-US" sz="20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0037" marR="500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0,26</a:t>
                      </a:r>
                      <a:endParaRPr lang="en-US" sz="20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0037" marR="50037" marT="0" marB="0" anchor="ctr"/>
                </a:tc>
              </a:tr>
              <a:tr h="38570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Kali </a:t>
                      </a:r>
                    </a:p>
                  </a:txBody>
                  <a:tcPr marL="50037" marR="500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%</a:t>
                      </a:r>
                      <a:endParaRPr lang="en-US" sz="20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0037" marR="50037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Không phát hiện</a:t>
                      </a:r>
                      <a:endParaRPr lang="en-US" sz="20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0037" marR="50037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Không phát hiện</a:t>
                      </a:r>
                      <a:endParaRPr lang="en-US" sz="20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0037" marR="50037" marT="0" marB="0" anchor="ctr"/>
                </a:tc>
              </a:tr>
              <a:tr h="38570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Phophorus</a:t>
                      </a:r>
                      <a:r>
                        <a:rPr lang="en-US" sz="20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</a:p>
                  </a:txBody>
                  <a:tcPr marL="50037" marR="500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%</a:t>
                      </a:r>
                      <a:endParaRPr lang="en-US" sz="20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0037" marR="500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0,26</a:t>
                      </a:r>
                      <a:endParaRPr lang="en-US" sz="20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0037" marR="500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0,33</a:t>
                      </a:r>
                      <a:endParaRPr lang="en-US" sz="20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0037" marR="50037" marT="0" marB="0" anchor="ctr"/>
                </a:tc>
              </a:tr>
              <a:tr h="80730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Kali hữu hiệu</a:t>
                      </a:r>
                    </a:p>
                  </a:txBody>
                  <a:tcPr marL="50037" marR="500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%</a:t>
                      </a:r>
                      <a:endParaRPr lang="en-US" sz="20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0037" marR="50037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Không phát hiện</a:t>
                      </a:r>
                      <a:endParaRPr lang="en-US" sz="20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0037" marR="50037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Không phát hiện</a:t>
                      </a:r>
                      <a:endParaRPr lang="en-US" sz="20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0037" marR="50037" marT="0" marB="0" anchor="ctr"/>
                </a:tc>
              </a:tr>
              <a:tr h="80730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Photpho hữu hiệu</a:t>
                      </a:r>
                    </a:p>
                  </a:txBody>
                  <a:tcPr marL="50037" marR="500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%</a:t>
                      </a:r>
                      <a:endParaRPr lang="en-US" sz="20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0037" marR="500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0,26</a:t>
                      </a:r>
                      <a:endParaRPr lang="en-US" sz="20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0037" marR="500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0,29</a:t>
                      </a:r>
                      <a:endParaRPr lang="en-US" sz="20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0037" marR="50037" marT="0" marB="0" anchor="ctr"/>
                </a:tc>
              </a:tr>
              <a:tr h="38570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Arsenic </a:t>
                      </a:r>
                    </a:p>
                  </a:txBody>
                  <a:tcPr marL="50037" marR="50037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mg/kg</a:t>
                      </a:r>
                      <a:endParaRPr lang="en-US" sz="20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0037" marR="50037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Không phát hiện</a:t>
                      </a:r>
                      <a:endParaRPr lang="en-US" sz="20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0037" marR="50037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Không phát hiện</a:t>
                      </a:r>
                      <a:endParaRPr lang="en-US" sz="20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0037" marR="50037" marT="0" marB="0" anchor="ctr"/>
                </a:tc>
              </a:tr>
              <a:tr h="38570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Cadimium</a:t>
                      </a:r>
                      <a:endParaRPr lang="en-US" sz="20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0037" marR="50037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mg/kg</a:t>
                      </a:r>
                      <a:endParaRPr lang="en-US" sz="20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0037" marR="50037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Không phát hiện</a:t>
                      </a:r>
                      <a:endParaRPr lang="en-US" sz="20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0037" marR="50037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Không phát hiện</a:t>
                      </a:r>
                      <a:endParaRPr lang="en-US" sz="20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0037" marR="50037" marT="0" marB="0" anchor="ctr"/>
                </a:tc>
              </a:tr>
              <a:tr h="38570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Thủy</a:t>
                      </a:r>
                      <a:r>
                        <a:rPr lang="en-US" sz="2000" baseline="0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ngân</a:t>
                      </a:r>
                      <a:endParaRPr lang="en-US" sz="20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0037" marR="50037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mg/kg</a:t>
                      </a:r>
                      <a:endParaRPr lang="en-US" sz="20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0037" marR="50037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Không phát hiện</a:t>
                      </a:r>
                      <a:endParaRPr lang="en-US" sz="20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0037" marR="50037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Không phát hiện</a:t>
                      </a:r>
                      <a:endParaRPr lang="en-US" sz="20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0037" marR="50037" marT="0" marB="0" anchor="ctr"/>
                </a:tc>
              </a:tr>
              <a:tr h="38570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Chì</a:t>
                      </a:r>
                      <a:endParaRPr lang="en-US" sz="20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0037" marR="50037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mg/kg</a:t>
                      </a:r>
                      <a:endParaRPr lang="en-US" sz="20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0037" marR="50037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Không phát hiện</a:t>
                      </a:r>
                      <a:endParaRPr lang="en-US" sz="20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0037" marR="50037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Không phát hiện</a:t>
                      </a:r>
                      <a:endParaRPr lang="en-US" sz="20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0037" marR="50037" marT="0" marB="0" anchor="ctr"/>
                </a:tc>
              </a:tr>
              <a:tr h="48505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TOC</a:t>
                      </a:r>
                      <a:endParaRPr lang="en-US" sz="20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0037" marR="500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g/kg</a:t>
                      </a:r>
                      <a:endParaRPr lang="en-US" sz="20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0037" marR="500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99,1</a:t>
                      </a:r>
                      <a:endParaRPr lang="en-US" sz="20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0037" marR="500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69,73</a:t>
                      </a:r>
                      <a:endParaRPr lang="en-US" sz="20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0037" marR="50037" marT="0" marB="0" anchor="ctr"/>
                </a:tc>
              </a:tr>
              <a:tr h="48679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TN</a:t>
                      </a:r>
                      <a:endParaRPr lang="en-US" sz="20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0037" marR="500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g/kg</a:t>
                      </a:r>
                      <a:endParaRPr lang="en-US" sz="20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0037" marR="500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20</a:t>
                      </a:r>
                      <a:r>
                        <a:rPr lang="en-US" sz="20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,</a:t>
                      </a:r>
                      <a:r>
                        <a:rPr lang="vi-VN" sz="20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855</a:t>
                      </a:r>
                      <a:endParaRPr lang="en-US" sz="20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0037" marR="500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17</a:t>
                      </a:r>
                      <a:r>
                        <a:rPr lang="en-US" sz="20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,</a:t>
                      </a:r>
                      <a:r>
                        <a:rPr lang="vi-VN" sz="20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303</a:t>
                      </a:r>
                      <a:endParaRPr lang="en-US" sz="20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0037" marR="50037" marT="0" marB="0" anchor="ctr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EEAC-6021-184A-936A-D26E75467C87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38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7595"/>
            <a:ext cx="7886700" cy="61344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Tôm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tảo</a:t>
            </a:r>
            <a:r>
              <a:rPr lang="en-US" sz="2800" b="1" dirty="0">
                <a:latin typeface="Arial" charset="0"/>
                <a:ea typeface="Arial" charset="0"/>
                <a:cs typeface="Arial" charset="0"/>
              </a:rPr>
              <a:t>: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Bình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Định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mr-IN" sz="2800" b="1" dirty="0" smtClean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chất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lượng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nước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thải</a:t>
            </a:r>
            <a:endParaRPr lang="en-US" sz="2800" b="1" dirty="0"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645654"/>
              </p:ext>
            </p:extLst>
          </p:nvPr>
        </p:nvGraphicFramePr>
        <p:xfrm>
          <a:off x="0" y="884125"/>
          <a:ext cx="9144000" cy="42260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9237"/>
                <a:gridCol w="1239410"/>
                <a:gridCol w="2707099"/>
                <a:gridCol w="1682355"/>
                <a:gridCol w="1635899"/>
              </a:tblGrid>
              <a:tr h="88485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Chỉ</a:t>
                      </a:r>
                      <a:r>
                        <a:rPr lang="en-US" sz="24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tiêu</a:t>
                      </a:r>
                      <a:endParaRPr lang="en-US" sz="24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Đơn vị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QCVN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02 - 19: 2014/BNNPTNT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Ao TN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Ao ĐC</a:t>
                      </a:r>
                    </a:p>
                  </a:txBody>
                  <a:tcPr marL="68580" marR="68580" marT="0" marB="0" anchor="ctr"/>
                </a:tc>
              </a:tr>
              <a:tr h="55397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pH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5,5 – 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7,9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8,2</a:t>
                      </a:r>
                    </a:p>
                  </a:txBody>
                  <a:tcPr marL="68580" marR="68580" marT="0" marB="0" anchor="ctr"/>
                </a:tc>
              </a:tr>
              <a:tr h="52183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BOD</a:t>
                      </a:r>
                      <a:r>
                        <a:rPr lang="en-US" sz="2400" baseline="-25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</a:t>
                      </a:r>
                      <a:r>
                        <a:rPr lang="en-US" sz="24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(20</a:t>
                      </a:r>
                      <a:r>
                        <a:rPr lang="en-US" sz="2400" baseline="30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</a:t>
                      </a:r>
                      <a:r>
                        <a:rPr lang="en-US" sz="24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mg/l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≤ 50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10,7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21,7</a:t>
                      </a:r>
                    </a:p>
                  </a:txBody>
                  <a:tcPr marL="68580" marR="68580" marT="0" marB="0" anchor="ctr"/>
                </a:tc>
              </a:tr>
              <a:tr h="58990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COD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mg/l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≤ 150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25,3</a:t>
                      </a:r>
                      <a:endParaRPr lang="en-US" sz="24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47,5</a:t>
                      </a:r>
                    </a:p>
                  </a:txBody>
                  <a:tcPr marL="68580" marR="68580" marT="0" marB="0" anchor="ctr"/>
                </a:tc>
              </a:tr>
              <a:tr h="58990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Chất rắn lơ lửng (TSS)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mg/l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≤ 100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80</a:t>
                      </a:r>
                    </a:p>
                  </a:txBody>
                  <a:tcPr marL="68580" marR="68580" marT="0" marB="0" anchor="ctr"/>
                </a:tc>
              </a:tr>
              <a:tr h="53317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Coliform</a:t>
                      </a:r>
                      <a:endParaRPr lang="en-US" sz="24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MPN/100ml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≤ 5000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3.500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9.200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EEAC-6021-184A-936A-D26E75467C87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73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7595"/>
            <a:ext cx="7886700" cy="61344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Tôm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tảo</a:t>
            </a:r>
            <a:r>
              <a:rPr lang="en-US" sz="2800" b="1" dirty="0">
                <a:latin typeface="Arial" charset="0"/>
                <a:ea typeface="Arial" charset="0"/>
                <a:cs typeface="Arial" charset="0"/>
              </a:rPr>
              <a:t>: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Bình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Định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mr-IN" sz="2800" b="1" dirty="0" smtClean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hiệu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quả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kỹ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thuật</a:t>
            </a:r>
            <a:endParaRPr lang="en-US" sz="2800" b="1" dirty="0"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894424"/>
              </p:ext>
            </p:extLst>
          </p:nvPr>
        </p:nvGraphicFramePr>
        <p:xfrm>
          <a:off x="0" y="681037"/>
          <a:ext cx="9144000" cy="28213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28725"/>
                <a:gridCol w="2021029"/>
                <a:gridCol w="1983724"/>
                <a:gridCol w="1710522"/>
              </a:tblGrid>
              <a:tr h="63514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f-ZA" sz="2000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Chỉ</a:t>
                      </a:r>
                      <a:r>
                        <a:rPr lang="af-ZA" sz="20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af-ZA" sz="2000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tiêu</a:t>
                      </a:r>
                      <a:endParaRPr lang="en-US" sz="20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f-ZA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Ao 1</a:t>
                      </a:r>
                      <a:endParaRPr lang="en-US" sz="20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f-ZA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Ao nuôi 2</a:t>
                      </a:r>
                      <a:endParaRPr lang="en-US" sz="20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f-ZA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Ao ĐC</a:t>
                      </a:r>
                      <a:endParaRPr lang="en-US" sz="20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</a:tr>
              <a:tr h="38590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f-ZA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FCR</a:t>
                      </a:r>
                      <a:endParaRPr lang="en-US" sz="20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f-ZA" sz="2000" b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1,3</a:t>
                      </a:r>
                      <a:endParaRPr lang="en-US" sz="2000" b="1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f-ZA" sz="20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1,28</a:t>
                      </a:r>
                      <a:endParaRPr lang="en-US" sz="2000" b="1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f-ZA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1,45</a:t>
                      </a:r>
                      <a:endParaRPr lang="en-US" sz="20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/>
                </a:tc>
              </a:tr>
              <a:tr h="38590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f-ZA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Tỷ lệ sống (%)</a:t>
                      </a:r>
                      <a:endParaRPr lang="en-US" sz="20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f-ZA" sz="2000" b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81,5</a:t>
                      </a:r>
                      <a:endParaRPr lang="en-US" sz="2000" b="1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f-ZA" sz="20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82,6</a:t>
                      </a:r>
                      <a:endParaRPr lang="en-US" sz="2000" b="1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f-ZA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80,5</a:t>
                      </a:r>
                      <a:endParaRPr lang="en-US" sz="20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/>
                </a:tc>
              </a:tr>
              <a:tr h="54626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f-ZA" sz="2000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Cỡ</a:t>
                      </a:r>
                      <a:r>
                        <a:rPr lang="af-ZA" sz="20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af-ZA" sz="2000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tôm</a:t>
                      </a:r>
                      <a:r>
                        <a:rPr lang="af-ZA" sz="20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af-ZA" sz="2000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</a:t>
                      </a:r>
                      <a:r>
                        <a:rPr lang="af-ZA" sz="2000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con</a:t>
                      </a:r>
                      <a:r>
                        <a:rPr lang="af-ZA" sz="20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/kg)</a:t>
                      </a:r>
                      <a:endParaRPr lang="en-US" sz="20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f-ZA" sz="20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56</a:t>
                      </a:r>
                      <a:endParaRPr lang="en-US" sz="20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f-ZA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58</a:t>
                      </a:r>
                      <a:endParaRPr lang="en-US" sz="20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f-ZA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58</a:t>
                      </a:r>
                      <a:endParaRPr lang="en-US" sz="20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/>
                </a:tc>
              </a:tr>
              <a:tr h="38590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f-ZA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Sản lượng (tấn)</a:t>
                      </a:r>
                      <a:endParaRPr lang="en-US" sz="20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f-ZA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4,37</a:t>
                      </a:r>
                      <a:endParaRPr lang="en-US" sz="20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f-ZA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4,27</a:t>
                      </a:r>
                      <a:endParaRPr lang="en-US" sz="20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f-ZA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4,16</a:t>
                      </a:r>
                      <a:endParaRPr lang="en-US" sz="20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/>
                </a:tc>
              </a:tr>
              <a:tr h="38590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f-ZA" sz="2000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Năng</a:t>
                      </a:r>
                      <a:r>
                        <a:rPr lang="af-ZA" sz="20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af-ZA" sz="2000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suất</a:t>
                      </a:r>
                      <a:r>
                        <a:rPr lang="af-ZA" sz="20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(</a:t>
                      </a:r>
                      <a:r>
                        <a:rPr lang="af-ZA" sz="2000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tấn</a:t>
                      </a:r>
                      <a:r>
                        <a:rPr lang="af-ZA" sz="20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/ha)</a:t>
                      </a:r>
                      <a:endParaRPr lang="en-US" sz="20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f-ZA" sz="20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17,46</a:t>
                      </a:r>
                      <a:endParaRPr lang="en-US" sz="20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f-ZA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17,09</a:t>
                      </a:r>
                      <a:endParaRPr lang="en-US" sz="20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f-ZA" sz="20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16,66</a:t>
                      </a:r>
                      <a:endParaRPr lang="en-US" sz="2000" b="1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6" name="Picture 5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3308" y="3823855"/>
            <a:ext cx="3823855" cy="2889538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EEAC-6021-184A-936A-D26E75467C87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63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0"/>
            <a:ext cx="7886700" cy="629485"/>
          </a:xfrm>
        </p:spPr>
        <p:txBody>
          <a:bodyPr>
            <a:normAutofit/>
          </a:bodyPr>
          <a:lstStyle/>
          <a:p>
            <a:pPr algn="ctr"/>
            <a:r>
              <a:rPr lang="en-US" sz="3200" dirty="0" err="1" smtClean="0">
                <a:latin typeface="Arial" charset="0"/>
                <a:ea typeface="Arial" charset="0"/>
                <a:cs typeface="Arial" charset="0"/>
              </a:rPr>
              <a:t>Tôm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ea typeface="Arial" charset="0"/>
                <a:cs typeface="Arial" charset="0"/>
              </a:rPr>
              <a:t>tảo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mr-IN" sz="3200" dirty="0" smtClean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ea typeface="Arial" charset="0"/>
                <a:cs typeface="Arial" charset="0"/>
              </a:rPr>
              <a:t>Bình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ea typeface="Arial" charset="0"/>
                <a:cs typeface="Arial" charset="0"/>
              </a:rPr>
              <a:t>Định</a:t>
            </a:r>
            <a:endParaRPr lang="en-US" sz="3200" dirty="0"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9057577"/>
              </p:ext>
            </p:extLst>
          </p:nvPr>
        </p:nvGraphicFramePr>
        <p:xfrm>
          <a:off x="1" y="629485"/>
          <a:ext cx="9143999" cy="59670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37129"/>
                <a:gridCol w="2258568"/>
                <a:gridCol w="2258568"/>
                <a:gridCol w="1989734"/>
              </a:tblGrid>
              <a:tr h="24327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Chi phí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Thực nghiệm (5000m</a:t>
                      </a:r>
                      <a:r>
                        <a:rPr lang="en-US" sz="1800" baseline="30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</a:t>
                      </a: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Thực nghiệm (2500m</a:t>
                      </a:r>
                      <a:r>
                        <a:rPr lang="en-US" sz="1800" baseline="30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</a:t>
                      </a: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Đối chứng (2500m</a:t>
                      </a:r>
                      <a:r>
                        <a:rPr lang="en-US" sz="1800" baseline="30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</a:t>
                      </a: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)</a:t>
                      </a:r>
                    </a:p>
                  </a:txBody>
                  <a:tcPr marL="68580" marR="68580" marT="0" marB="0" anchor="b"/>
                </a:tc>
              </a:tr>
              <a:tr h="24327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Chi phí cố định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639.857.636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319.928.818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309.923.800</a:t>
                      </a:r>
                    </a:p>
                  </a:txBody>
                  <a:tcPr marL="68580" marR="68580" marT="0" marB="0" anchor="b"/>
                </a:tc>
              </a:tr>
              <a:tr h="24327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Chi phí sản xuất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562.541.698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281.270.848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267.754.500</a:t>
                      </a:r>
                    </a:p>
                  </a:txBody>
                  <a:tcPr marL="68580" marR="68580" marT="0" marB="0" anchor="b"/>
                </a:tc>
              </a:tr>
              <a:tr h="24327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Con giống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78.000.000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39.000.000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39.000.000</a:t>
                      </a:r>
                    </a:p>
                  </a:txBody>
                  <a:tcPr marL="68580" marR="68580" marT="0" marB="0" anchor="b"/>
                </a:tc>
              </a:tr>
              <a:tr h="24327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Thức ăn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354.442.058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177.221.028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191.754.500</a:t>
                      </a:r>
                    </a:p>
                  </a:txBody>
                  <a:tcPr marL="68580" marR="68580" marT="0" marB="0" anchor="b"/>
                </a:tc>
              </a:tr>
              <a:tr h="24327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Chi phí nguồn các bon</a:t>
                      </a:r>
                      <a:endParaRPr lang="en-US" sz="18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2.247.000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1.123.500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700.000</a:t>
                      </a:r>
                    </a:p>
                  </a:txBody>
                  <a:tcPr marL="68580" marR="68580" marT="0" marB="0" anchor="b"/>
                </a:tc>
              </a:tr>
              <a:tr h="24327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Chế phẩm sinh học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29.318.400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14.659.200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7.400.000</a:t>
                      </a:r>
                    </a:p>
                  </a:txBody>
                  <a:tcPr marL="68580" marR="68580" marT="0" marB="0" anchor="b"/>
                </a:tc>
              </a:tr>
              <a:tr h="24327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Hóa chất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27.534.240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13.767.120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33.643.950</a:t>
                      </a:r>
                    </a:p>
                  </a:txBody>
                  <a:tcPr marL="68580" marR="68580" marT="0" marB="0" anchor="b"/>
                </a:tc>
              </a:tr>
              <a:tr h="24327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Năng lượng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28.000.000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14.000.000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14.000.000</a:t>
                      </a:r>
                    </a:p>
                  </a:txBody>
                  <a:tcPr marL="68580" marR="68580" marT="0" marB="0" anchor="b"/>
                </a:tc>
              </a:tr>
              <a:tr h="24327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Nhân công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28.000.000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14.000.000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14.000.000</a:t>
                      </a:r>
                    </a:p>
                  </a:txBody>
                  <a:tcPr marL="68580" marR="68580" marT="0" marB="0" anchor="b"/>
                </a:tc>
              </a:tr>
              <a:tr h="24327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Chi khác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15.000.000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7.500.000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9.000.000</a:t>
                      </a:r>
                    </a:p>
                  </a:txBody>
                  <a:tcPr marL="68580" marR="68580" marT="0" marB="0" anchor="b"/>
                </a:tc>
              </a:tr>
              <a:tr h="24327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Tổng chi phí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1.202.399.334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601.199.666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577.678.300</a:t>
                      </a:r>
                    </a:p>
                  </a:txBody>
                  <a:tcPr marL="68580" marR="68580" marT="0" marB="0" anchor="b"/>
                </a:tc>
              </a:tr>
              <a:tr h="24327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Doanh thu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1.045.292.000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522.646.000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491.327.586</a:t>
                      </a:r>
                    </a:p>
                  </a:txBody>
                  <a:tcPr marL="68580" marR="68580" marT="0" marB="0" anchor="b"/>
                </a:tc>
              </a:tr>
              <a:tr h="24327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Doanh thu - Chi phí sản xuất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482.750.302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241.375.151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223.573.086</a:t>
                      </a:r>
                    </a:p>
                  </a:txBody>
                  <a:tcPr marL="68580" marR="68580" marT="0" marB="0" anchor="b"/>
                </a:tc>
              </a:tr>
              <a:tr h="24327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NPV</a:t>
                      </a:r>
                      <a:endParaRPr lang="en-US" sz="18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595.072.911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537.594.097</a:t>
                      </a:r>
                    </a:p>
                  </a:txBody>
                  <a:tcPr marL="68580" marR="68580" marT="0" marB="0" anchor="b"/>
                </a:tc>
              </a:tr>
              <a:tr h="24327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Thời gian hoàn vốn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1,46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1,52</a:t>
                      </a:r>
                    </a:p>
                  </a:txBody>
                  <a:tcPr marL="68580" marR="68580" marT="0" marB="0" anchor="b"/>
                </a:tc>
              </a:tr>
              <a:tr h="24327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IRR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70,16%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66,50%</a:t>
                      </a: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EEAC-6021-184A-936A-D26E75467C87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07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4495"/>
            <a:ext cx="7886700" cy="62948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 err="1" smtClean="0">
                <a:latin typeface="Arial" charset="0"/>
                <a:ea typeface="Arial" charset="0"/>
                <a:cs typeface="Arial" charset="0"/>
              </a:rPr>
              <a:t>Tôm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ea typeface="Arial" charset="0"/>
                <a:cs typeface="Arial" charset="0"/>
              </a:rPr>
              <a:t>tảo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mr-IN" sz="3200" dirty="0" smtClean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ea typeface="Arial" charset="0"/>
                <a:cs typeface="Arial" charset="0"/>
              </a:rPr>
              <a:t>Bình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ea typeface="Arial" charset="0"/>
                <a:cs typeface="Arial" charset="0"/>
              </a:rPr>
              <a:t>Định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mr-IN" sz="3200" dirty="0" smtClean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ea typeface="Arial" charset="0"/>
                <a:cs typeface="Arial" charset="0"/>
              </a:rPr>
              <a:t>hiệu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ea typeface="Arial" charset="0"/>
                <a:cs typeface="Arial" charset="0"/>
              </a:rPr>
              <a:t>quả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ea typeface="Arial" charset="0"/>
                <a:cs typeface="Arial" charset="0"/>
              </a:rPr>
              <a:t>môi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ea typeface="Arial" charset="0"/>
                <a:cs typeface="Arial" charset="0"/>
              </a:rPr>
              <a:t>trường</a:t>
            </a:r>
            <a:endParaRPr lang="en-US" sz="3200" dirty="0"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1624117"/>
              </p:ext>
            </p:extLst>
          </p:nvPr>
        </p:nvGraphicFramePr>
        <p:xfrm>
          <a:off x="88231" y="1315454"/>
          <a:ext cx="8967537" cy="4008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3685"/>
                <a:gridCol w="2069431"/>
                <a:gridCol w="2031157"/>
                <a:gridCol w="1648234"/>
                <a:gridCol w="1815030"/>
              </a:tblGrid>
              <a:tr h="7283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Thời gian (năm)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Dòng tiền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(đồng)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Hệ số chiết khấu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Giá trị chiết khấu (đồng)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Giá trị còn lại (đồng)</a:t>
                      </a:r>
                    </a:p>
                  </a:txBody>
                  <a:tcPr marL="68580" marR="68580" marT="0" marB="0" anchor="b"/>
                </a:tc>
              </a:tr>
              <a:tr h="2617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-10.005.018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-10.005.018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-10.005.018</a:t>
                      </a:r>
                    </a:p>
                  </a:txBody>
                  <a:tcPr marL="68580" marR="68580" marT="0" marB="0" anchor="ctr"/>
                </a:tc>
              </a:tr>
              <a:tr h="2617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59.630.490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0,91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54.209.536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44.204.518</a:t>
                      </a:r>
                    </a:p>
                  </a:txBody>
                  <a:tcPr marL="68580" marR="68580" marT="0" marB="0" anchor="ctr"/>
                </a:tc>
              </a:tr>
              <a:tr h="2617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59.630.490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0,83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49.281.397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93.485.915</a:t>
                      </a:r>
                    </a:p>
                  </a:txBody>
                  <a:tcPr marL="68580" marR="68580" marT="0" marB="0" anchor="ctr"/>
                </a:tc>
              </a:tr>
              <a:tr h="2617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59.630.490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0,75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44.801.270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138.287.185</a:t>
                      </a:r>
                    </a:p>
                  </a:txBody>
                  <a:tcPr marL="68580" marR="68580" marT="0" marB="0" anchor="ctr"/>
                </a:tc>
              </a:tr>
              <a:tr h="2617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59.630.490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0,68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40.728.427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179.015.612</a:t>
                      </a:r>
                    </a:p>
                  </a:txBody>
                  <a:tcPr marL="68580" marR="68580" marT="0" marB="0" anchor="ctr"/>
                </a:tc>
              </a:tr>
              <a:tr h="2617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59.630.490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0,62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37.025.843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216.041.455</a:t>
                      </a:r>
                    </a:p>
                  </a:txBody>
                  <a:tcPr marL="68580" marR="68580" marT="0" marB="0" anchor="ctr"/>
                </a:tc>
              </a:tr>
              <a:tr h="2617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PP</a:t>
                      </a:r>
                      <a:endParaRPr lang="en-US" sz="20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0,18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/>
                </a:tc>
              </a:tr>
              <a:tr h="2617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IRR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595,97%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/>
                </a:tc>
              </a:tr>
              <a:tr h="2617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NPV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216.041.455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8231" y="5514109"/>
            <a:ext cx="87414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Chi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phí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sử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dụng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hóa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chất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giảm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khoảng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20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triệu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/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vụ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, 3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vụ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/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năm</a:t>
            </a: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Không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xảy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ra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dịch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bệnh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trong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quá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trình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nuôi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EEAC-6021-184A-936A-D26E75467C87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73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af-ZA" dirty="0" smtClean="0">
                <a:latin typeface="Arial" charset="0"/>
                <a:ea typeface="Arial" charset="0"/>
                <a:cs typeface="Arial" charset="0"/>
              </a:rPr>
              <a:t>PHẦN D: NGHIÊN </a:t>
            </a:r>
            <a:r>
              <a:rPr lang="af-ZA" dirty="0">
                <a:latin typeface="Arial" charset="0"/>
                <a:ea typeface="Arial" charset="0"/>
                <a:cs typeface="Arial" charset="0"/>
              </a:rPr>
              <a:t>CỨU CÔNG NGHỆ NUÔI COPEPODA BẰNG BÙN THẢI NUÔI TÔM CHẤT LƯỢNG CAO LÀM THỨC ĂN CHO TÔM GIỐNG LỚN (CÔNG NGHỆ COPEPODA)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0" indent="0" algn="ctr">
              <a:buNone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EEAC-6021-184A-936A-D26E75467C87}" type="slidenum">
              <a:rPr lang="en-US" smtClean="0"/>
              <a:t>49</a:t>
            </a:fld>
            <a:endParaRPr 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769427" y="4052571"/>
            <a:ext cx="5605146" cy="2668905"/>
            <a:chOff x="1088" y="5352"/>
            <a:chExt cx="8927" cy="3358"/>
          </a:xfrm>
        </p:grpSpPr>
        <p:pic>
          <p:nvPicPr>
            <p:cNvPr id="6" name="Picture 5" descr="20190715_094354"/>
            <p:cNvPicPr>
              <a:picLocks noChangeAspect="1" noChangeArrowheads="1"/>
            </p:cNvPicPr>
            <p:nvPr/>
          </p:nvPicPr>
          <p:blipFill>
            <a:blip r:embed="rId2" cstate="email">
              <a:lum contrast="-20000"/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5758" t="3450" r="17101"/>
            <a:stretch>
              <a:fillRect/>
            </a:stretch>
          </p:blipFill>
          <p:spPr bwMode="auto">
            <a:xfrm>
              <a:off x="7619" y="5352"/>
              <a:ext cx="2396" cy="3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20190821_144845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629" y="5811"/>
              <a:ext cx="3358" cy="2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 descr="20190821_144707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8" y="5352"/>
              <a:ext cx="4091" cy="3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3785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615" y="168179"/>
            <a:ext cx="7886700" cy="536359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Tôm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mr-IN" sz="2800" b="1" dirty="0" smtClean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vi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khuẩn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Mục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tiêu</a:t>
            </a:r>
            <a:endParaRPr lang="en-US" sz="28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946" y="922934"/>
            <a:ext cx="8736037" cy="435133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Giảm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được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ít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nhất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30%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lượng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chất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thải</a:t>
            </a: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pPr>
              <a:buFontTx/>
              <a:buChar char="-"/>
            </a:pP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Xác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định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được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các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thông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số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kỹ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thuật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marL="0" indent="0">
              <a:buNone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-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Đánh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giá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được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hiệu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quả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kinh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tế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và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môi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trường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8998" y="2488367"/>
            <a:ext cx="6520720" cy="436963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EEAC-6021-184A-936A-D26E75467C8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2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6370"/>
            <a:ext cx="7886700" cy="533231"/>
          </a:xfrm>
        </p:spPr>
        <p:txBody>
          <a:bodyPr>
            <a:normAutofit/>
          </a:bodyPr>
          <a:lstStyle/>
          <a:p>
            <a:pPr algn="ctr"/>
            <a:r>
              <a:rPr lang="en-US" sz="3200" dirty="0" err="1" smtClean="0">
                <a:latin typeface="Arial" charset="0"/>
                <a:ea typeface="Arial" charset="0"/>
                <a:cs typeface="Arial" charset="0"/>
              </a:rPr>
              <a:t>Công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ea typeface="Arial" charset="0"/>
                <a:cs typeface="Arial" charset="0"/>
              </a:rPr>
              <a:t>nghệ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ea typeface="Arial" charset="0"/>
                <a:cs typeface="Arial" charset="0"/>
              </a:rPr>
              <a:t>copepoda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sz="3200" dirty="0" err="1" smtClean="0">
                <a:latin typeface="Arial" charset="0"/>
                <a:ea typeface="Arial" charset="0"/>
                <a:cs typeface="Arial" charset="0"/>
              </a:rPr>
              <a:t>mục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ea typeface="Arial" charset="0"/>
                <a:cs typeface="Arial" charset="0"/>
              </a:rPr>
              <a:t>tiêu</a:t>
            </a:r>
            <a:endParaRPr lang="en-US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4068" y="1591634"/>
            <a:ext cx="8454189" cy="3347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en-US" sz="2400" smtClean="0">
                <a:latin typeface="Arial" charset="0"/>
                <a:ea typeface="Arial" charset="0"/>
                <a:cs typeface="Arial" charset="0"/>
              </a:rPr>
              <a:t>-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Xác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định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được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loài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copepoda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có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khả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năng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sử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dụng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bùn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thải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nuôi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tôm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làm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thức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ăn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indent="457200" algn="just">
              <a:lnSpc>
                <a:spcPct val="150000"/>
              </a:lnSpc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-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Đánh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giá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khả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năng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xử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lý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mùn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bã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hữu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cơ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từ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bùn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thải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nuôi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tôm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của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loài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copepoda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phân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lập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được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trong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môi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trường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nuôi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tôm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thâm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canh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và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đánh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giá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sự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phát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triển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quần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thể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của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loài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copepoda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này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để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đề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xuất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hướng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nghiên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cứu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tiếp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theo.</a:t>
            </a:r>
            <a:endParaRPr lang="en-US" sz="2400" dirty="0"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EEAC-6021-184A-936A-D26E75467C87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32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6370"/>
            <a:ext cx="7886700" cy="533231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Công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nghệ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copepoda</a:t>
            </a:r>
            <a:endParaRPr lang="en-US" sz="28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8337" y="609601"/>
            <a:ext cx="90156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Phân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lập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và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định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danh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các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loài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copepoda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trong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khu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vực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nuôi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tôm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và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loài</a:t>
            </a:r>
            <a:r>
              <a:rPr lang="en-US" sz="2400" b="1" i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sống</a:t>
            </a:r>
            <a:r>
              <a:rPr lang="en-US" sz="2400" b="1" i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đáy</a:t>
            </a:r>
            <a:r>
              <a:rPr lang="en-US" sz="2400" b="1" i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ăn</a:t>
            </a:r>
            <a:r>
              <a:rPr lang="en-US" sz="2400" b="1" i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mùn</a:t>
            </a:r>
            <a:r>
              <a:rPr lang="en-US" sz="2400" b="1" i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bã</a:t>
            </a:r>
            <a:r>
              <a:rPr lang="en-US" sz="2400" b="1" i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hữu</a:t>
            </a:r>
            <a:r>
              <a:rPr lang="en-US" sz="2400" b="1" i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cơ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4239789"/>
              </p:ext>
            </p:extLst>
          </p:nvPr>
        </p:nvGraphicFramePr>
        <p:xfrm>
          <a:off x="128337" y="1440598"/>
          <a:ext cx="8855243" cy="50129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99964"/>
                <a:gridCol w="2804441"/>
                <a:gridCol w="1334198"/>
                <a:gridCol w="1419579"/>
                <a:gridCol w="1397061"/>
              </a:tblGrid>
              <a:tr h="4152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75565" algn="just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Kênh cấp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75565" algn="just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Kênh lắng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75565" algn="just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Ao tôm </a:t>
                      </a:r>
                    </a:p>
                  </a:txBody>
                  <a:tcPr marL="68580" marR="68580" marT="0" marB="0" anchor="b"/>
                </a:tc>
              </a:tr>
              <a:tr h="353672">
                <a:tc>
                  <a:txBody>
                    <a:bodyPr/>
                    <a:lstStyle/>
                    <a:p>
                      <a:pPr marL="0" marR="75565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Calanoida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75565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Eucalanus</a:t>
                      </a:r>
                      <a:r>
                        <a:rPr lang="en-US" sz="1800" i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sp.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75565" indent="4572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+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75565" indent="4572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+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b"/>
                </a:tc>
              </a:tr>
              <a:tr h="3536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75565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Acartia</a:t>
                      </a:r>
                      <a:r>
                        <a:rPr lang="en-US" sz="1800" i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1800" i="1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clausi</a:t>
                      </a:r>
                      <a:endParaRPr lang="en-US" sz="1800" i="1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75565" indent="4572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+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b"/>
                </a:tc>
              </a:tr>
              <a:tr h="3536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75565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Schmackeria</a:t>
                      </a:r>
                      <a:r>
                        <a:rPr lang="en-US" sz="1800" i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1800" i="1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dubia</a:t>
                      </a:r>
                      <a:endParaRPr lang="en-US" sz="1800" i="1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75565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+</a:t>
                      </a:r>
                    </a:p>
                  </a:txBody>
                  <a:tcPr marL="68580" marR="68580" marT="0" marB="0" anchor="b"/>
                </a:tc>
              </a:tr>
              <a:tr h="353672">
                <a:tc>
                  <a:txBody>
                    <a:bodyPr/>
                    <a:lstStyle/>
                    <a:p>
                      <a:pPr marL="0" marR="75565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Cyclopoida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 i="1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b"/>
                </a:tc>
              </a:tr>
              <a:tr h="3536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75565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Apocyclops</a:t>
                      </a:r>
                      <a:r>
                        <a:rPr lang="en-US" sz="1800" i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1800" i="1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panamensis</a:t>
                      </a:r>
                      <a:endParaRPr lang="en-US" sz="1800" i="1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75565" indent="4572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+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75565" indent="4572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+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75565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+++</a:t>
                      </a:r>
                    </a:p>
                  </a:txBody>
                  <a:tcPr marL="68580" marR="68580" marT="0" marB="0" anchor="b"/>
                </a:tc>
              </a:tr>
              <a:tr h="3536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75565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Apocyclops</a:t>
                      </a:r>
                      <a:r>
                        <a:rPr lang="en-US" sz="1800" i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sp.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75565" indent="4572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+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b"/>
                </a:tc>
              </a:tr>
              <a:tr h="3536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75565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Ectocyclops</a:t>
                      </a:r>
                      <a:r>
                        <a:rPr lang="en-US" sz="1800" i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1800" i="1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phaleratus</a:t>
                      </a:r>
                      <a:endParaRPr lang="en-US" sz="1800" i="1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75565" indent="4572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+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b"/>
                </a:tc>
              </a:tr>
              <a:tr h="3536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75565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Oithona</a:t>
                      </a:r>
                      <a:r>
                        <a:rPr lang="en-US" sz="1800" i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1800" i="1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brevicornis</a:t>
                      </a:r>
                      <a:endParaRPr lang="en-US" sz="1800" i="1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75565" indent="4572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+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b"/>
                </a:tc>
              </a:tr>
              <a:tr h="353672">
                <a:tc>
                  <a:txBody>
                    <a:bodyPr/>
                    <a:lstStyle/>
                    <a:p>
                      <a:pPr marL="0" marR="75565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Harpacticoida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75565" indent="4572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b"/>
                </a:tc>
              </a:tr>
              <a:tr h="3536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75565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 err="1"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Tigriopus</a:t>
                      </a:r>
                      <a:r>
                        <a:rPr lang="en-US" sz="1800" b="1" i="1" dirty="0"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sp.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75565" indent="4572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+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b"/>
                </a:tc>
              </a:tr>
              <a:tr h="3536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75565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 err="1"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Nitokra</a:t>
                      </a:r>
                      <a:r>
                        <a:rPr lang="en-US" sz="1800" b="1" i="1" dirty="0"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sp.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75565" indent="4572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+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75565" indent="4572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+</a:t>
                      </a:r>
                    </a:p>
                  </a:txBody>
                  <a:tcPr marL="68580" marR="68580" marT="0" marB="0" anchor="b"/>
                </a:tc>
              </a:tr>
              <a:tr h="353672">
                <a:tc>
                  <a:txBody>
                    <a:bodyPr/>
                    <a:lstStyle/>
                    <a:p>
                      <a:pPr marL="0" marR="75565" indent="4572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75565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 err="1"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Nitocera</a:t>
                      </a:r>
                      <a:r>
                        <a:rPr lang="en-US" sz="1800" b="1" i="1" dirty="0"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sp.                              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75565" indent="4572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+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75565" indent="4572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75565" indent="4572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</a:tr>
              <a:tr h="3536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75565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 err="1"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Acanthocamtus</a:t>
                      </a:r>
                      <a:r>
                        <a:rPr lang="en-US" sz="1800" b="1" i="1" dirty="0"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sp.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75565" indent="4572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+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75565" indent="4572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+</a:t>
                      </a: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80210" y="6453582"/>
            <a:ext cx="8983580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4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i="1" dirty="0">
                <a:latin typeface="Times New Roman" charset="0"/>
                <a:ea typeface="Arial" charset="0"/>
                <a:cs typeface="Times New Roman" charset="0"/>
              </a:rPr>
              <a:t>“+” </a:t>
            </a:r>
            <a:r>
              <a:rPr lang="en-US" i="1" dirty="0" err="1">
                <a:latin typeface="Times New Roman" charset="0"/>
                <a:ea typeface="Arial" charset="0"/>
                <a:cs typeface="Times New Roman" charset="0"/>
              </a:rPr>
              <a:t>xuất</a:t>
            </a:r>
            <a:r>
              <a:rPr lang="en-US" i="1" dirty="0">
                <a:latin typeface="Times New Roman" charset="0"/>
                <a:ea typeface="Arial" charset="0"/>
                <a:cs typeface="Times New Roman" charset="0"/>
              </a:rPr>
              <a:t> </a:t>
            </a:r>
            <a:r>
              <a:rPr lang="en-US" i="1" dirty="0" err="1">
                <a:latin typeface="Times New Roman" charset="0"/>
                <a:ea typeface="Arial" charset="0"/>
                <a:cs typeface="Times New Roman" charset="0"/>
              </a:rPr>
              <a:t>hiện</a:t>
            </a:r>
            <a:r>
              <a:rPr lang="en-US" i="1" dirty="0">
                <a:latin typeface="Times New Roman" charset="0"/>
                <a:ea typeface="Arial" charset="0"/>
                <a:cs typeface="Times New Roman" charset="0"/>
              </a:rPr>
              <a:t> </a:t>
            </a:r>
            <a:r>
              <a:rPr lang="en-US" i="1" dirty="0" err="1">
                <a:latin typeface="Times New Roman" charset="0"/>
                <a:ea typeface="Arial" charset="0"/>
                <a:cs typeface="Times New Roman" charset="0"/>
              </a:rPr>
              <a:t>với</a:t>
            </a:r>
            <a:r>
              <a:rPr lang="en-US" i="1" dirty="0">
                <a:latin typeface="Times New Roman" charset="0"/>
                <a:ea typeface="Arial" charset="0"/>
                <a:cs typeface="Times New Roman" charset="0"/>
              </a:rPr>
              <a:t> </a:t>
            </a:r>
            <a:r>
              <a:rPr lang="en-US" i="1" dirty="0" err="1">
                <a:latin typeface="Times New Roman" charset="0"/>
                <a:ea typeface="Arial" charset="0"/>
                <a:cs typeface="Times New Roman" charset="0"/>
              </a:rPr>
              <a:t>số</a:t>
            </a:r>
            <a:r>
              <a:rPr lang="en-US" i="1" dirty="0">
                <a:latin typeface="Times New Roman" charset="0"/>
                <a:ea typeface="Arial" charset="0"/>
                <a:cs typeface="Times New Roman" charset="0"/>
              </a:rPr>
              <a:t> </a:t>
            </a:r>
            <a:r>
              <a:rPr lang="en-US" i="1" dirty="0" err="1">
                <a:latin typeface="Times New Roman" charset="0"/>
                <a:ea typeface="Arial" charset="0"/>
                <a:cs typeface="Times New Roman" charset="0"/>
              </a:rPr>
              <a:t>lượng</a:t>
            </a:r>
            <a:r>
              <a:rPr lang="en-US" i="1" dirty="0">
                <a:latin typeface="Times New Roman" charset="0"/>
                <a:ea typeface="Arial" charset="0"/>
                <a:cs typeface="Times New Roman" charset="0"/>
              </a:rPr>
              <a:t> </a:t>
            </a:r>
            <a:r>
              <a:rPr lang="en-US" i="1" dirty="0" err="1">
                <a:latin typeface="Times New Roman" charset="0"/>
                <a:ea typeface="Arial" charset="0"/>
                <a:cs typeface="Times New Roman" charset="0"/>
              </a:rPr>
              <a:t>ít</a:t>
            </a:r>
            <a:r>
              <a:rPr lang="en-US" i="1" dirty="0">
                <a:latin typeface="Times New Roman" charset="0"/>
                <a:ea typeface="Arial" charset="0"/>
                <a:cs typeface="Times New Roman" charset="0"/>
              </a:rPr>
              <a:t> &lt;30%, “++” </a:t>
            </a:r>
            <a:r>
              <a:rPr lang="en-US" i="1" dirty="0" err="1">
                <a:latin typeface="Times New Roman" charset="0"/>
                <a:ea typeface="Arial" charset="0"/>
                <a:cs typeface="Times New Roman" charset="0"/>
              </a:rPr>
              <a:t>từ</a:t>
            </a:r>
            <a:r>
              <a:rPr lang="en-US" i="1" dirty="0">
                <a:latin typeface="Times New Roman" charset="0"/>
                <a:ea typeface="Arial" charset="0"/>
                <a:cs typeface="Times New Roman" charset="0"/>
              </a:rPr>
              <a:t> 30 - 60%, “+++” </a:t>
            </a:r>
            <a:r>
              <a:rPr lang="en-US" i="1" dirty="0" err="1">
                <a:latin typeface="Times New Roman" charset="0"/>
                <a:ea typeface="Arial" charset="0"/>
                <a:cs typeface="Times New Roman" charset="0"/>
              </a:rPr>
              <a:t>trên</a:t>
            </a:r>
            <a:r>
              <a:rPr lang="en-US" i="1" dirty="0">
                <a:latin typeface="Times New Roman" charset="0"/>
                <a:ea typeface="Arial" charset="0"/>
                <a:cs typeface="Times New Roman" charset="0"/>
              </a:rPr>
              <a:t> 60%.</a:t>
            </a:r>
            <a:endParaRPr lang="en-US" sz="1600" dirty="0">
              <a:effectLst/>
              <a:latin typeface="Times New Roman" charset="0"/>
              <a:ea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EEAC-6021-184A-936A-D26E75467C87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84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6370"/>
            <a:ext cx="7886700" cy="533231"/>
          </a:xfrm>
        </p:spPr>
        <p:txBody>
          <a:bodyPr>
            <a:normAutofit/>
          </a:bodyPr>
          <a:lstStyle/>
          <a:p>
            <a:pPr algn="ctr"/>
            <a:r>
              <a:rPr lang="en-US" sz="3200" dirty="0" err="1" smtClean="0">
                <a:latin typeface="Arial" charset="0"/>
                <a:ea typeface="Arial" charset="0"/>
                <a:cs typeface="Arial" charset="0"/>
              </a:rPr>
              <a:t>Công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ea typeface="Arial" charset="0"/>
                <a:cs typeface="Arial" charset="0"/>
              </a:rPr>
              <a:t>nghệ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ea typeface="Arial" charset="0"/>
                <a:cs typeface="Arial" charset="0"/>
              </a:rPr>
              <a:t>copepoda</a:t>
            </a:r>
            <a:endParaRPr lang="en-US" sz="3200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624312" y="1015398"/>
            <a:ext cx="5292090" cy="5565139"/>
            <a:chOff x="0" y="0"/>
            <a:chExt cx="5402580" cy="580434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3924243"/>
              <a:ext cx="2278380" cy="144508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55620" y="1813560"/>
              <a:ext cx="2346960" cy="141732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2278380" cy="128016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480" y="1813560"/>
              <a:ext cx="2247900" cy="145542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63100" y="3924243"/>
              <a:ext cx="2339340" cy="144516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9602" r="23456"/>
            <a:stretch/>
          </p:blipFill>
          <p:spPr bwMode="auto">
            <a:xfrm rot="16200000">
              <a:off x="3600450" y="-468630"/>
              <a:ext cx="1333500" cy="227076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1" name="Down Arrow 10"/>
            <p:cNvSpPr/>
            <p:nvPr/>
          </p:nvSpPr>
          <p:spPr>
            <a:xfrm>
              <a:off x="4998720" y="1379220"/>
              <a:ext cx="320040" cy="33528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" name="Down Arrow 11"/>
            <p:cNvSpPr/>
            <p:nvPr/>
          </p:nvSpPr>
          <p:spPr>
            <a:xfrm>
              <a:off x="60960" y="3398520"/>
              <a:ext cx="320040" cy="33528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2453640" y="4549140"/>
              <a:ext cx="388620" cy="35052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2506980" y="426720"/>
              <a:ext cx="388620" cy="35052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5" name="Right Arrow 14"/>
            <p:cNvSpPr/>
            <p:nvPr/>
          </p:nvSpPr>
          <p:spPr>
            <a:xfrm rot="10971439">
              <a:off x="2514600" y="2392680"/>
              <a:ext cx="388620" cy="35052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" name="Text Box 157"/>
            <p:cNvSpPr txBox="1"/>
            <p:nvPr/>
          </p:nvSpPr>
          <p:spPr>
            <a:xfrm>
              <a:off x="152400" y="1333500"/>
              <a:ext cx="1935480" cy="42291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effectLst/>
                  <a:latin typeface="Times New Roman" charset="0"/>
                  <a:ea typeface="Arial" charset="0"/>
                </a:rPr>
                <a:t>Phân lập copepoda dưới kính hiển vi</a:t>
              </a:r>
            </a:p>
          </p:txBody>
        </p:sp>
        <p:sp>
          <p:nvSpPr>
            <p:cNvPr id="17" name="Text Box 9216"/>
            <p:cNvSpPr txBox="1"/>
            <p:nvPr/>
          </p:nvSpPr>
          <p:spPr>
            <a:xfrm>
              <a:off x="3063240" y="1371600"/>
              <a:ext cx="1935480" cy="42291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effectLst/>
                  <a:latin typeface="Times New Roman" charset="0"/>
                  <a:ea typeface="Arial" charset="0"/>
                </a:rPr>
                <a:t>Chọn cá thể mang trứng</a:t>
              </a:r>
            </a:p>
          </p:txBody>
        </p:sp>
        <p:sp>
          <p:nvSpPr>
            <p:cNvPr id="18" name="Text Box 9217"/>
            <p:cNvSpPr txBox="1"/>
            <p:nvPr/>
          </p:nvSpPr>
          <p:spPr>
            <a:xfrm>
              <a:off x="3276600" y="3268980"/>
              <a:ext cx="1935480" cy="42291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effectLst/>
                  <a:latin typeface="Times New Roman" charset="0"/>
                  <a:ea typeface="Arial" charset="0"/>
                </a:rPr>
                <a:t>Chuyển vào hệ thống cốc 5 ml mật độ 1 con cái/cốc</a:t>
              </a:r>
            </a:p>
          </p:txBody>
        </p:sp>
        <p:sp>
          <p:nvSpPr>
            <p:cNvPr id="19" name="Text Box 9218"/>
            <p:cNvSpPr txBox="1"/>
            <p:nvPr/>
          </p:nvSpPr>
          <p:spPr>
            <a:xfrm>
              <a:off x="464820" y="3329940"/>
              <a:ext cx="1866900" cy="42291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effectLst/>
                  <a:latin typeface="Times New Roman" charset="0"/>
                  <a:ea typeface="Arial" charset="0"/>
                </a:rPr>
                <a:t>Chuyển qua ống falcon 50 ml</a:t>
              </a:r>
            </a:p>
          </p:txBody>
        </p:sp>
        <p:sp>
          <p:nvSpPr>
            <p:cNvPr id="20" name="Text Box 9219"/>
            <p:cNvSpPr txBox="1"/>
            <p:nvPr/>
          </p:nvSpPr>
          <p:spPr>
            <a:xfrm>
              <a:off x="266700" y="5369409"/>
              <a:ext cx="1935480" cy="42291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effectLst/>
                  <a:latin typeface="Times New Roman" charset="0"/>
                  <a:ea typeface="Arial" charset="0"/>
                </a:rPr>
                <a:t>Chuyển qua bình 1 L, nuôi với 500ml nước</a:t>
              </a:r>
            </a:p>
          </p:txBody>
        </p:sp>
        <p:sp>
          <p:nvSpPr>
            <p:cNvPr id="21" name="Text Box 9220"/>
            <p:cNvSpPr txBox="1"/>
            <p:nvPr/>
          </p:nvSpPr>
          <p:spPr>
            <a:xfrm>
              <a:off x="3185160" y="5381434"/>
              <a:ext cx="1935480" cy="42291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effectLst/>
                  <a:latin typeface="Times New Roman" charset="0"/>
                  <a:ea typeface="Arial" charset="0"/>
                </a:rPr>
                <a:t>Chuyển qua keo nhựa 10L, để tiếp tục nhân sinh khối lớn hơn</a:t>
              </a: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744" y="817662"/>
            <a:ext cx="3205515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l-NL" sz="2400" dirty="0" err="1">
                <a:latin typeface="Arial" charset="0"/>
                <a:ea typeface="Arial" charset="0"/>
                <a:cs typeface="Arial" charset="0"/>
              </a:rPr>
              <a:t>Loài</a:t>
            </a:r>
            <a:r>
              <a:rPr lang="nl-NL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400" dirty="0" err="1">
                <a:latin typeface="Arial" charset="0"/>
                <a:ea typeface="Arial" charset="0"/>
                <a:cs typeface="Arial" charset="0"/>
              </a:rPr>
              <a:t>copepoda</a:t>
            </a:r>
            <a:r>
              <a:rPr lang="nl-NL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400" i="1" dirty="0" err="1">
                <a:latin typeface="Arial" charset="0"/>
                <a:ea typeface="Arial" charset="0"/>
                <a:cs typeface="Arial" charset="0"/>
              </a:rPr>
              <a:t>Acanthocamptus</a:t>
            </a:r>
            <a:r>
              <a:rPr lang="nl-NL" sz="2400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400" i="1" dirty="0" err="1">
                <a:latin typeface="Arial" charset="0"/>
                <a:ea typeface="Arial" charset="0"/>
                <a:cs typeface="Arial" charset="0"/>
              </a:rPr>
              <a:t>sp</a:t>
            </a:r>
            <a:r>
              <a:rPr lang="nl-NL" sz="2400" dirty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nl-NL" sz="2400" dirty="0" err="1">
                <a:latin typeface="Arial" charset="0"/>
                <a:ea typeface="Arial" charset="0"/>
                <a:cs typeface="Arial" charset="0"/>
              </a:rPr>
              <a:t>sống</a:t>
            </a:r>
            <a:r>
              <a:rPr lang="nl-NL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400" dirty="0" err="1">
                <a:latin typeface="Arial" charset="0"/>
                <a:ea typeface="Arial" charset="0"/>
                <a:cs typeface="Arial" charset="0"/>
              </a:rPr>
              <a:t>đáy</a:t>
            </a:r>
            <a:r>
              <a:rPr lang="nl-NL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400" dirty="0" err="1">
                <a:latin typeface="Arial" charset="0"/>
                <a:ea typeface="Arial" charset="0"/>
                <a:cs typeface="Arial" charset="0"/>
              </a:rPr>
              <a:t>được</a:t>
            </a:r>
            <a:r>
              <a:rPr lang="nl-NL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400" dirty="0" err="1">
                <a:latin typeface="Arial" charset="0"/>
                <a:ea typeface="Arial" charset="0"/>
                <a:cs typeface="Arial" charset="0"/>
              </a:rPr>
              <a:t>chọn</a:t>
            </a:r>
            <a:r>
              <a:rPr lang="nl-NL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400" dirty="0" err="1">
                <a:latin typeface="Arial" charset="0"/>
                <a:ea typeface="Arial" charset="0"/>
                <a:cs typeface="Arial" charset="0"/>
              </a:rPr>
              <a:t>để</a:t>
            </a:r>
            <a:r>
              <a:rPr lang="nl-NL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400" dirty="0" err="1">
                <a:latin typeface="Arial" charset="0"/>
                <a:ea typeface="Arial" charset="0"/>
                <a:cs typeface="Arial" charset="0"/>
              </a:rPr>
              <a:t>tiến</a:t>
            </a:r>
            <a:r>
              <a:rPr lang="nl-NL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400" dirty="0" err="1">
                <a:latin typeface="Arial" charset="0"/>
                <a:ea typeface="Arial" charset="0"/>
                <a:cs typeface="Arial" charset="0"/>
              </a:rPr>
              <a:t>hành</a:t>
            </a:r>
            <a:r>
              <a:rPr lang="nl-NL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400" dirty="0" err="1">
                <a:latin typeface="Arial" charset="0"/>
                <a:ea typeface="Arial" charset="0"/>
                <a:cs typeface="Arial" charset="0"/>
              </a:rPr>
              <a:t>nhân</a:t>
            </a:r>
            <a:r>
              <a:rPr lang="nl-NL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400" dirty="0" err="1">
                <a:latin typeface="Arial" charset="0"/>
                <a:ea typeface="Arial" charset="0"/>
                <a:cs typeface="Arial" charset="0"/>
              </a:rPr>
              <a:t>sinh</a:t>
            </a:r>
            <a:r>
              <a:rPr lang="nl-NL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400" dirty="0" err="1">
                <a:latin typeface="Arial" charset="0"/>
                <a:ea typeface="Arial" charset="0"/>
                <a:cs typeface="Arial" charset="0"/>
              </a:rPr>
              <a:t>khối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Các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bước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nhân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sinh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khối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0" y="4882859"/>
            <a:ext cx="3624312" cy="1828800"/>
            <a:chOff x="1088" y="5352"/>
            <a:chExt cx="8927" cy="3358"/>
          </a:xfrm>
        </p:grpSpPr>
        <p:pic>
          <p:nvPicPr>
            <p:cNvPr id="23" name="Picture 22" descr="20190715_094354"/>
            <p:cNvPicPr>
              <a:picLocks noChangeAspect="1" noChangeArrowheads="1"/>
            </p:cNvPicPr>
            <p:nvPr/>
          </p:nvPicPr>
          <p:blipFill>
            <a:blip r:embed="rId8" cstate="email">
              <a:lum contrast="-20000"/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5758" t="3450" r="17101"/>
            <a:stretch>
              <a:fillRect/>
            </a:stretch>
          </p:blipFill>
          <p:spPr bwMode="auto">
            <a:xfrm>
              <a:off x="7619" y="5352"/>
              <a:ext cx="2396" cy="3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3" descr="20190821_144845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629" y="5811"/>
              <a:ext cx="3358" cy="2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4" descr="20190821_144707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8" y="5352"/>
              <a:ext cx="4091" cy="3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EEAC-6021-184A-936A-D26E75467C87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63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337" y="76370"/>
            <a:ext cx="8387013" cy="53323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Công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nghệ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copepoda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Thí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nghiệm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nuôi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copepoda</a:t>
            </a:r>
            <a:endParaRPr lang="en-US" sz="28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68" y="605045"/>
            <a:ext cx="9015663" cy="4351338"/>
          </a:xfrm>
        </p:spPr>
        <p:txBody>
          <a:bodyPr>
            <a:normAutofit/>
          </a:bodyPr>
          <a:lstStyle/>
          <a:p>
            <a:r>
              <a:rPr lang="en-US" sz="2000" dirty="0" err="1" smtClean="0">
                <a:latin typeface="Arial" charset="0"/>
                <a:ea typeface="Arial" charset="0"/>
                <a:cs typeface="Arial" charset="0"/>
              </a:rPr>
              <a:t>Thời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ea typeface="Arial" charset="0"/>
                <a:cs typeface="Arial" charset="0"/>
              </a:rPr>
              <a:t>gian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 32 </a:t>
            </a:r>
            <a:r>
              <a:rPr lang="en-US" sz="2000" dirty="0" err="1" smtClean="0">
                <a:latin typeface="Arial" charset="0"/>
                <a:ea typeface="Arial" charset="0"/>
                <a:cs typeface="Arial" charset="0"/>
              </a:rPr>
              <a:t>ngày</a:t>
            </a:r>
            <a:endParaRPr lang="en-US" sz="20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000" dirty="0" err="1" smtClean="0">
                <a:latin typeface="Arial" charset="0"/>
                <a:ea typeface="Arial" charset="0"/>
                <a:cs typeface="Arial" charset="0"/>
              </a:rPr>
              <a:t>Mật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ea typeface="Arial" charset="0"/>
                <a:cs typeface="Arial" charset="0"/>
              </a:rPr>
              <a:t>độ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: 100 </a:t>
            </a:r>
            <a:r>
              <a:rPr lang="en-US" sz="2000" dirty="0" err="1" smtClean="0">
                <a:latin typeface="Arial" charset="0"/>
                <a:ea typeface="Arial" charset="0"/>
                <a:cs typeface="Arial" charset="0"/>
              </a:rPr>
              <a:t>cá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ea typeface="Arial" charset="0"/>
                <a:cs typeface="Arial" charset="0"/>
              </a:rPr>
              <a:t>thể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/l, 80 l </a:t>
            </a:r>
            <a:r>
              <a:rPr lang="en-US" sz="2000" dirty="0" err="1" smtClean="0">
                <a:latin typeface="Arial" charset="0"/>
                <a:ea typeface="Arial" charset="0"/>
                <a:cs typeface="Arial" charset="0"/>
              </a:rPr>
              <a:t>nước</a:t>
            </a:r>
            <a:endParaRPr lang="en-US" sz="20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000" dirty="0" err="1" smtClean="0">
                <a:latin typeface="Arial" charset="0"/>
                <a:ea typeface="Arial" charset="0"/>
                <a:cs typeface="Arial" charset="0"/>
              </a:rPr>
              <a:t>Bùn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: 3,6l/</a:t>
            </a:r>
            <a:r>
              <a:rPr lang="en-US" sz="2000" dirty="0" err="1" smtClean="0">
                <a:latin typeface="Arial" charset="0"/>
                <a:ea typeface="Arial" charset="0"/>
                <a:cs typeface="Arial" charset="0"/>
              </a:rPr>
              <a:t>bể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 (200g </a:t>
            </a:r>
            <a:r>
              <a:rPr lang="en-US" sz="2000" dirty="0" err="1" smtClean="0">
                <a:latin typeface="Arial" charset="0"/>
                <a:ea typeface="Arial" charset="0"/>
                <a:cs typeface="Arial" charset="0"/>
              </a:rPr>
              <a:t>bùn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ea typeface="Arial" charset="0"/>
                <a:cs typeface="Arial" charset="0"/>
              </a:rPr>
              <a:t>khô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)</a:t>
            </a:r>
          </a:p>
          <a:p>
            <a:r>
              <a:rPr lang="en-US" sz="2000" dirty="0" err="1" smtClean="0">
                <a:latin typeface="Arial" charset="0"/>
                <a:ea typeface="Arial" charset="0"/>
                <a:cs typeface="Arial" charset="0"/>
              </a:rPr>
              <a:t>Loài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ea typeface="Arial" charset="0"/>
                <a:cs typeface="Arial" charset="0"/>
              </a:rPr>
              <a:t>nuôi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: </a:t>
            </a:r>
            <a:r>
              <a:rPr lang="af-ZA" sz="2000" i="1" dirty="0" err="1" smtClean="0">
                <a:latin typeface="Arial" charset="0"/>
                <a:ea typeface="Arial" charset="0"/>
                <a:cs typeface="Arial" charset="0"/>
              </a:rPr>
              <a:t>Acanthocampt</a:t>
            </a:r>
            <a:r>
              <a:rPr lang="af-ZA" sz="2000" i="1" dirty="0" err="1">
                <a:latin typeface="Arial" charset="0"/>
                <a:ea typeface="Arial" charset="0"/>
                <a:cs typeface="Arial" charset="0"/>
              </a:rPr>
              <a:t>us</a:t>
            </a:r>
            <a:r>
              <a:rPr lang="af-ZA" sz="2000" i="1" dirty="0">
                <a:latin typeface="Arial" charset="0"/>
                <a:ea typeface="Arial" charset="0"/>
                <a:cs typeface="Arial" charset="0"/>
              </a:rPr>
              <a:t> sp. </a:t>
            </a:r>
            <a:endParaRPr lang="af-ZA" sz="2000" i="1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af-ZA" sz="2000" b="1" dirty="0" err="1" smtClean="0">
                <a:latin typeface="Arial" charset="0"/>
                <a:ea typeface="Arial" charset="0"/>
                <a:cs typeface="Arial" charset="0"/>
              </a:rPr>
              <a:t>Bố</a:t>
            </a:r>
            <a:r>
              <a:rPr lang="af-ZA" sz="20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000" b="1" dirty="0" err="1" smtClean="0">
                <a:latin typeface="Arial" charset="0"/>
                <a:ea typeface="Arial" charset="0"/>
                <a:cs typeface="Arial" charset="0"/>
              </a:rPr>
              <a:t>trí</a:t>
            </a:r>
            <a:r>
              <a:rPr lang="af-ZA" sz="20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000" b="1" dirty="0" err="1" smtClean="0">
                <a:latin typeface="Arial" charset="0"/>
                <a:ea typeface="Arial" charset="0"/>
                <a:cs typeface="Arial" charset="0"/>
              </a:rPr>
              <a:t>thí</a:t>
            </a:r>
            <a:r>
              <a:rPr lang="af-ZA" sz="20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000" b="1" dirty="0" err="1" smtClean="0">
                <a:latin typeface="Arial" charset="0"/>
                <a:ea typeface="Arial" charset="0"/>
                <a:cs typeface="Arial" charset="0"/>
              </a:rPr>
              <a:t>nghiệm</a:t>
            </a:r>
            <a:endParaRPr lang="af-ZA" sz="2000" b="1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af-ZA" sz="2000" dirty="0">
                <a:latin typeface="Arial" charset="0"/>
                <a:ea typeface="Arial" charset="0"/>
                <a:cs typeface="Arial" charset="0"/>
              </a:rPr>
              <a:t>+ </a:t>
            </a:r>
            <a:r>
              <a:rPr lang="af-ZA" sz="2000" dirty="0" smtClean="0">
                <a:latin typeface="Arial" charset="0"/>
                <a:ea typeface="Arial" charset="0"/>
                <a:cs typeface="Arial" charset="0"/>
              </a:rPr>
              <a:t>NT1: </a:t>
            </a:r>
            <a:r>
              <a:rPr lang="af-ZA" sz="2000" dirty="0" err="1">
                <a:latin typeface="Arial" charset="0"/>
                <a:ea typeface="Arial" charset="0"/>
                <a:cs typeface="Arial" charset="0"/>
              </a:rPr>
              <a:t>Copepoda</a:t>
            </a:r>
            <a:r>
              <a:rPr lang="af-ZA" sz="2000" dirty="0">
                <a:latin typeface="Arial" charset="0"/>
                <a:ea typeface="Arial" charset="0"/>
                <a:cs typeface="Arial" charset="0"/>
              </a:rPr>
              <a:t> + </a:t>
            </a:r>
            <a:r>
              <a:rPr lang="af-ZA" sz="2000" dirty="0" err="1">
                <a:latin typeface="Arial" charset="0"/>
                <a:ea typeface="Arial" charset="0"/>
                <a:cs typeface="Arial" charset="0"/>
              </a:rPr>
              <a:t>bùn</a:t>
            </a:r>
            <a:r>
              <a:rPr lang="af-ZA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000" dirty="0" err="1">
                <a:latin typeface="Arial" charset="0"/>
                <a:ea typeface="Arial" charset="0"/>
                <a:cs typeface="Arial" charset="0"/>
              </a:rPr>
              <a:t>thải</a:t>
            </a:r>
            <a:r>
              <a:rPr lang="af-ZA" sz="2000" dirty="0">
                <a:latin typeface="Arial" charset="0"/>
                <a:ea typeface="Arial" charset="0"/>
                <a:cs typeface="Arial" charset="0"/>
              </a:rPr>
              <a:t> 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af-ZA" sz="2000" dirty="0">
                <a:latin typeface="Arial" charset="0"/>
                <a:ea typeface="Arial" charset="0"/>
                <a:cs typeface="Arial" charset="0"/>
              </a:rPr>
              <a:t>+ </a:t>
            </a:r>
            <a:r>
              <a:rPr lang="af-ZA" sz="2000" dirty="0" smtClean="0">
                <a:latin typeface="Arial" charset="0"/>
                <a:ea typeface="Arial" charset="0"/>
                <a:cs typeface="Arial" charset="0"/>
              </a:rPr>
              <a:t>NT2: </a:t>
            </a:r>
            <a:r>
              <a:rPr lang="af-ZA" sz="2000" dirty="0" err="1">
                <a:latin typeface="Arial" charset="0"/>
                <a:ea typeface="Arial" charset="0"/>
                <a:cs typeface="Arial" charset="0"/>
              </a:rPr>
              <a:t>Copepoda</a:t>
            </a:r>
            <a:r>
              <a:rPr lang="af-ZA" sz="2000" dirty="0">
                <a:latin typeface="Arial" charset="0"/>
                <a:ea typeface="Arial" charset="0"/>
                <a:cs typeface="Arial" charset="0"/>
              </a:rPr>
              <a:t> + </a:t>
            </a:r>
            <a:r>
              <a:rPr lang="af-ZA" sz="2000" dirty="0" err="1">
                <a:latin typeface="Arial" charset="0"/>
                <a:ea typeface="Arial" charset="0"/>
                <a:cs typeface="Arial" charset="0"/>
              </a:rPr>
              <a:t>bùn</a:t>
            </a:r>
            <a:r>
              <a:rPr lang="af-ZA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000" dirty="0" err="1">
                <a:latin typeface="Arial" charset="0"/>
                <a:ea typeface="Arial" charset="0"/>
                <a:cs typeface="Arial" charset="0"/>
              </a:rPr>
              <a:t>thải</a:t>
            </a:r>
            <a:r>
              <a:rPr lang="af-ZA" sz="2000" dirty="0">
                <a:latin typeface="Arial" charset="0"/>
                <a:ea typeface="Arial" charset="0"/>
                <a:cs typeface="Arial" charset="0"/>
              </a:rPr>
              <a:t> + </a:t>
            </a:r>
            <a:r>
              <a:rPr lang="af-ZA" sz="2000" dirty="0" err="1">
                <a:latin typeface="Arial" charset="0"/>
                <a:ea typeface="Arial" charset="0"/>
                <a:cs typeface="Arial" charset="0"/>
              </a:rPr>
              <a:t>tảo</a:t>
            </a:r>
            <a:r>
              <a:rPr lang="af-ZA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000" dirty="0" err="1">
                <a:latin typeface="Arial" charset="0"/>
                <a:ea typeface="Arial" charset="0"/>
                <a:cs typeface="Arial" charset="0"/>
              </a:rPr>
              <a:t>Chaetoceros</a:t>
            </a:r>
            <a:r>
              <a:rPr lang="af-ZA" sz="2000" dirty="0">
                <a:latin typeface="Arial" charset="0"/>
                <a:ea typeface="Arial" charset="0"/>
                <a:cs typeface="Arial" charset="0"/>
              </a:rPr>
              <a:t> sp. (~50.000 </a:t>
            </a:r>
            <a:r>
              <a:rPr lang="af-ZA" sz="2000" dirty="0" err="1">
                <a:latin typeface="Arial" charset="0"/>
                <a:ea typeface="Arial" charset="0"/>
                <a:cs typeface="Arial" charset="0"/>
              </a:rPr>
              <a:t>tế</a:t>
            </a:r>
            <a:r>
              <a:rPr lang="af-ZA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000" dirty="0" err="1">
                <a:latin typeface="Arial" charset="0"/>
                <a:ea typeface="Arial" charset="0"/>
                <a:cs typeface="Arial" charset="0"/>
              </a:rPr>
              <a:t>bào</a:t>
            </a:r>
            <a:r>
              <a:rPr lang="af-ZA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000" dirty="0" err="1">
                <a:latin typeface="Arial" charset="0"/>
                <a:ea typeface="Arial" charset="0"/>
                <a:cs typeface="Arial" charset="0"/>
              </a:rPr>
              <a:t>tảo</a:t>
            </a:r>
            <a:r>
              <a:rPr lang="af-ZA" sz="2000" dirty="0">
                <a:latin typeface="Arial" charset="0"/>
                <a:ea typeface="Arial" charset="0"/>
                <a:cs typeface="Arial" charset="0"/>
              </a:rPr>
              <a:t>/ml)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af-ZA" sz="2000" dirty="0">
                <a:latin typeface="Arial" charset="0"/>
                <a:ea typeface="Arial" charset="0"/>
                <a:cs typeface="Arial" charset="0"/>
              </a:rPr>
              <a:t>+ </a:t>
            </a:r>
            <a:r>
              <a:rPr lang="af-ZA" sz="2000" dirty="0" smtClean="0">
                <a:latin typeface="Arial" charset="0"/>
                <a:ea typeface="Arial" charset="0"/>
                <a:cs typeface="Arial" charset="0"/>
              </a:rPr>
              <a:t>NT3: </a:t>
            </a:r>
            <a:r>
              <a:rPr lang="af-ZA" sz="2000" dirty="0" err="1">
                <a:latin typeface="Arial" charset="0"/>
                <a:ea typeface="Arial" charset="0"/>
                <a:cs typeface="Arial" charset="0"/>
              </a:rPr>
              <a:t>Copepoda</a:t>
            </a:r>
            <a:r>
              <a:rPr lang="af-ZA" sz="2000" dirty="0">
                <a:latin typeface="Arial" charset="0"/>
                <a:ea typeface="Arial" charset="0"/>
                <a:cs typeface="Arial" charset="0"/>
              </a:rPr>
              <a:t> + </a:t>
            </a:r>
            <a:r>
              <a:rPr lang="af-ZA" sz="2000" dirty="0" err="1">
                <a:latin typeface="Arial" charset="0"/>
                <a:ea typeface="Arial" charset="0"/>
                <a:cs typeface="Arial" charset="0"/>
              </a:rPr>
              <a:t>bùn</a:t>
            </a:r>
            <a:r>
              <a:rPr lang="af-ZA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000" dirty="0" err="1">
                <a:latin typeface="Arial" charset="0"/>
                <a:ea typeface="Arial" charset="0"/>
                <a:cs typeface="Arial" charset="0"/>
              </a:rPr>
              <a:t>thải</a:t>
            </a:r>
            <a:r>
              <a:rPr lang="af-ZA" sz="2000" dirty="0">
                <a:latin typeface="Arial" charset="0"/>
                <a:ea typeface="Arial" charset="0"/>
                <a:cs typeface="Arial" charset="0"/>
              </a:rPr>
              <a:t> + </a:t>
            </a:r>
            <a:r>
              <a:rPr lang="af-ZA" sz="2000" dirty="0" err="1">
                <a:latin typeface="Arial" charset="0"/>
                <a:ea typeface="Arial" charset="0"/>
                <a:cs typeface="Arial" charset="0"/>
              </a:rPr>
              <a:t>bột</a:t>
            </a:r>
            <a:r>
              <a:rPr lang="af-ZA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000" dirty="0" err="1">
                <a:latin typeface="Arial" charset="0"/>
                <a:ea typeface="Arial" charset="0"/>
                <a:cs typeface="Arial" charset="0"/>
              </a:rPr>
              <a:t>đậu</a:t>
            </a:r>
            <a:r>
              <a:rPr lang="af-ZA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000" dirty="0" err="1">
                <a:latin typeface="Arial" charset="0"/>
                <a:ea typeface="Arial" charset="0"/>
                <a:cs typeface="Arial" charset="0"/>
              </a:rPr>
              <a:t>nành</a:t>
            </a:r>
            <a:r>
              <a:rPr lang="af-ZA" sz="2000" dirty="0">
                <a:latin typeface="Arial" charset="0"/>
                <a:ea typeface="Arial" charset="0"/>
                <a:cs typeface="Arial" charset="0"/>
              </a:rPr>
              <a:t> (1g/100.000 </a:t>
            </a:r>
            <a:r>
              <a:rPr lang="af-ZA" sz="2000" dirty="0" err="1">
                <a:latin typeface="Arial" charset="0"/>
                <a:ea typeface="Arial" charset="0"/>
                <a:cs typeface="Arial" charset="0"/>
              </a:rPr>
              <a:t>copepoda</a:t>
            </a:r>
            <a:r>
              <a:rPr lang="af-ZA" sz="2000" dirty="0">
                <a:latin typeface="Arial" charset="0"/>
                <a:ea typeface="Arial" charset="0"/>
                <a:cs typeface="Arial" charset="0"/>
              </a:rPr>
              <a:t>) + </a:t>
            </a:r>
            <a:r>
              <a:rPr lang="af-ZA" sz="2000" dirty="0" err="1">
                <a:latin typeface="Arial" charset="0"/>
                <a:ea typeface="Arial" charset="0"/>
                <a:cs typeface="Arial" charset="0"/>
              </a:rPr>
              <a:t>khoáng</a:t>
            </a:r>
            <a:r>
              <a:rPr lang="af-ZA" sz="2000" dirty="0">
                <a:latin typeface="Arial" charset="0"/>
                <a:ea typeface="Arial" charset="0"/>
                <a:cs typeface="Arial" charset="0"/>
              </a:rPr>
              <a:t> (1g/m3 </a:t>
            </a:r>
            <a:r>
              <a:rPr lang="af-ZA" sz="2000" dirty="0" err="1">
                <a:latin typeface="Arial" charset="0"/>
                <a:ea typeface="Arial" charset="0"/>
                <a:cs typeface="Arial" charset="0"/>
              </a:rPr>
              <a:t>nước</a:t>
            </a:r>
            <a:r>
              <a:rPr lang="af-ZA" sz="2000" dirty="0">
                <a:latin typeface="Arial" charset="0"/>
                <a:ea typeface="Arial" charset="0"/>
                <a:cs typeface="Arial" charset="0"/>
              </a:rPr>
              <a:t>)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af-ZA" sz="2000" dirty="0">
                <a:latin typeface="Arial" charset="0"/>
                <a:ea typeface="Arial" charset="0"/>
                <a:cs typeface="Arial" charset="0"/>
              </a:rPr>
              <a:t>+ </a:t>
            </a:r>
            <a:r>
              <a:rPr lang="af-ZA" sz="2000" dirty="0" smtClean="0">
                <a:latin typeface="Arial" charset="0"/>
                <a:ea typeface="Arial" charset="0"/>
                <a:cs typeface="Arial" charset="0"/>
              </a:rPr>
              <a:t>ĐC: </a:t>
            </a:r>
            <a:r>
              <a:rPr lang="af-ZA" sz="2000" dirty="0" err="1">
                <a:latin typeface="Arial" charset="0"/>
                <a:ea typeface="Arial" charset="0"/>
                <a:cs typeface="Arial" charset="0"/>
              </a:rPr>
              <a:t>Chỉ</a:t>
            </a:r>
            <a:r>
              <a:rPr lang="af-ZA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000" dirty="0" err="1">
                <a:latin typeface="Arial" charset="0"/>
                <a:ea typeface="Arial" charset="0"/>
                <a:cs typeface="Arial" charset="0"/>
              </a:rPr>
              <a:t>có</a:t>
            </a:r>
            <a:r>
              <a:rPr lang="af-ZA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000" dirty="0" err="1">
                <a:latin typeface="Arial" charset="0"/>
                <a:ea typeface="Arial" charset="0"/>
                <a:cs typeface="Arial" charset="0"/>
              </a:rPr>
              <a:t>bùn</a:t>
            </a:r>
            <a:r>
              <a:rPr lang="af-ZA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000" dirty="0" err="1" smtClean="0">
                <a:latin typeface="Arial" charset="0"/>
                <a:ea typeface="Arial" charset="0"/>
                <a:cs typeface="Arial" charset="0"/>
              </a:rPr>
              <a:t>thải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519343" y="4687455"/>
            <a:ext cx="5343525" cy="2066925"/>
            <a:chOff x="0" y="0"/>
            <a:chExt cx="5692140" cy="2636520"/>
          </a:xfrm>
        </p:grpSpPr>
        <p:grpSp>
          <p:nvGrpSpPr>
            <p:cNvPr id="6" name="Group 5"/>
            <p:cNvGrpSpPr/>
            <p:nvPr/>
          </p:nvGrpSpPr>
          <p:grpSpPr>
            <a:xfrm>
              <a:off x="2750820" y="76200"/>
              <a:ext cx="2941320" cy="2432050"/>
              <a:chOff x="0" y="0"/>
              <a:chExt cx="2941320" cy="2432050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30480" y="0"/>
                <a:ext cx="723900" cy="54991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300" b="1">
                    <a:effectLst/>
                    <a:latin typeface="Times New Roman" charset="0"/>
                    <a:ea typeface="Calibri" charset="0"/>
                    <a:cs typeface="Times New Roman" charset="0"/>
                  </a:rPr>
                  <a:t>1.1</a:t>
                </a:r>
                <a:endParaRPr lang="en-US" sz="1100">
                  <a:effectLst/>
                  <a:ea typeface="Calibri" charset="0"/>
                  <a:cs typeface="Times New Roman" charset="0"/>
                </a:endParaRP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1120140" y="0"/>
                <a:ext cx="723900" cy="54991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300" b="1">
                    <a:effectLst/>
                    <a:latin typeface="Times New Roman" charset="0"/>
                    <a:ea typeface="Calibri" charset="0"/>
                    <a:cs typeface="Times New Roman" charset="0"/>
                  </a:rPr>
                  <a:t>3.2</a:t>
                </a:r>
                <a:endParaRPr lang="en-US" sz="1100">
                  <a:effectLst/>
                  <a:ea typeface="Calibri" charset="0"/>
                  <a:cs typeface="Times New Roman" charset="0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2186940" y="0"/>
                <a:ext cx="723900" cy="550164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300" b="1">
                    <a:effectLst/>
                    <a:latin typeface="Times New Roman" charset="0"/>
                    <a:ea typeface="Calibri" charset="0"/>
                    <a:cs typeface="Times New Roman" charset="0"/>
                  </a:rPr>
                  <a:t>2.1</a:t>
                </a:r>
                <a:endParaRPr lang="en-US" sz="1100">
                  <a:effectLst/>
                  <a:ea typeface="Calibri" charset="0"/>
                  <a:cs typeface="Times New Roman" charset="0"/>
                </a:endParaRP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0" y="601980"/>
                <a:ext cx="723900" cy="550164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300" b="1">
                    <a:effectLst/>
                    <a:latin typeface="Times New Roman" charset="0"/>
                    <a:ea typeface="Calibri" charset="0"/>
                    <a:cs typeface="Times New Roman" charset="0"/>
                  </a:rPr>
                  <a:t>2.2</a:t>
                </a:r>
                <a:endParaRPr lang="en-US" sz="1100">
                  <a:effectLst/>
                  <a:ea typeface="Calibri" charset="0"/>
                  <a:cs typeface="Times New Roman" charset="0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15240" y="1249680"/>
                <a:ext cx="723900" cy="54991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300" b="1">
                    <a:effectLst/>
                    <a:latin typeface="Times New Roman" charset="0"/>
                    <a:ea typeface="Calibri" charset="0"/>
                    <a:cs typeface="Times New Roman" charset="0"/>
                  </a:rPr>
                  <a:t>1.2</a:t>
                </a:r>
                <a:endParaRPr lang="en-US" sz="1100">
                  <a:effectLst/>
                  <a:ea typeface="Calibri" charset="0"/>
                  <a:cs typeface="Times New Roman" charset="0"/>
                </a:endParaRP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2209800" y="1249680"/>
                <a:ext cx="723900" cy="54991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r-BE" sz="1300" b="1">
                    <a:effectLst/>
                    <a:latin typeface="Times New Roman" charset="0"/>
                    <a:ea typeface="Calibri" charset="0"/>
                    <a:cs typeface="Times New Roman" charset="0"/>
                  </a:rPr>
                  <a:t>3.3</a:t>
                </a:r>
                <a:endParaRPr lang="en-US" sz="1100">
                  <a:effectLst/>
                  <a:ea typeface="Calibri" charset="0"/>
                  <a:cs typeface="Times New Roman" charset="0"/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120140" y="609600"/>
                <a:ext cx="723900" cy="54991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300" b="1">
                    <a:effectLst/>
                    <a:latin typeface="Times New Roman" charset="0"/>
                    <a:ea typeface="Calibri" charset="0"/>
                    <a:cs typeface="Times New Roman" charset="0"/>
                  </a:rPr>
                  <a:t>1.3</a:t>
                </a:r>
                <a:endParaRPr lang="en-US" sz="1100">
                  <a:effectLst/>
                  <a:ea typeface="Calibri" charset="0"/>
                  <a:cs typeface="Times New Roman" charset="0"/>
                </a:endParaRP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2186940" y="609600"/>
                <a:ext cx="723900" cy="54991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300" b="1">
                    <a:effectLst/>
                    <a:latin typeface="Times New Roman" charset="0"/>
                    <a:ea typeface="Calibri" charset="0"/>
                    <a:cs typeface="Times New Roman" charset="0"/>
                  </a:rPr>
                  <a:t>3.1</a:t>
                </a:r>
                <a:endParaRPr lang="en-US" sz="1100">
                  <a:effectLst/>
                  <a:ea typeface="Calibri" charset="0"/>
                  <a:cs typeface="Times New Roman" charset="0"/>
                </a:endParaRP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30480" y="1851660"/>
                <a:ext cx="762000" cy="550164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300" b="1">
                    <a:effectLst/>
                    <a:latin typeface="Times New Roman" charset="0"/>
                    <a:ea typeface="Calibri" charset="0"/>
                    <a:cs typeface="Times New Roman" charset="0"/>
                  </a:rPr>
                  <a:t>ĐC1</a:t>
                </a:r>
                <a:endParaRPr lang="en-US" sz="1100">
                  <a:effectLst/>
                  <a:ea typeface="Calibri" charset="0"/>
                  <a:cs typeface="Times New Roman" charset="0"/>
                </a:endParaRP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1150620" y="1851660"/>
                <a:ext cx="723900" cy="54991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300" b="1">
                    <a:effectLst/>
                    <a:latin typeface="Times New Roman" charset="0"/>
                    <a:ea typeface="Calibri" charset="0"/>
                    <a:cs typeface="Times New Roman" charset="0"/>
                  </a:rPr>
                  <a:t>2.3</a:t>
                </a:r>
                <a:endParaRPr lang="en-US" sz="1100">
                  <a:effectLst/>
                  <a:ea typeface="Calibri" charset="0"/>
                  <a:cs typeface="Times New Roman" charset="0"/>
                </a:endParaRPr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2209800" y="1882140"/>
                <a:ext cx="731520" cy="54991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300" b="1">
                    <a:effectLst/>
                    <a:latin typeface="Times New Roman" charset="0"/>
                    <a:ea typeface="Calibri" charset="0"/>
                    <a:cs typeface="Times New Roman" charset="0"/>
                  </a:rPr>
                  <a:t>ĐC2</a:t>
                </a:r>
                <a:endParaRPr lang="en-US" sz="1100">
                  <a:effectLst/>
                  <a:ea typeface="Calibri" charset="0"/>
                  <a:cs typeface="Times New Roman" charset="0"/>
                </a:endParaRP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1143000" y="1249680"/>
                <a:ext cx="723900" cy="54991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r-BE" sz="1100" b="1">
                    <a:effectLst/>
                    <a:ea typeface="Calibri" charset="0"/>
                    <a:cs typeface="Times New Roman" charset="0"/>
                  </a:rPr>
                  <a:t> </a:t>
                </a:r>
                <a:endParaRPr lang="en-US" sz="1100">
                  <a:effectLst/>
                  <a:ea typeface="Calibri" charset="0"/>
                  <a:cs typeface="Times New Roman" charset="0"/>
                </a:endParaRPr>
              </a:p>
            </p:txBody>
          </p:sp>
        </p:grpSp>
        <p:pic>
          <p:nvPicPr>
            <p:cNvPr id="7" name="Picture 6" descr="D:\cô thu\tổng hợp\Copepod\Ảnh ĐTCt\IMG_20190827_141112.jp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0" y="0"/>
              <a:ext cx="2606040" cy="263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EEAC-6021-184A-936A-D26E75467C87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32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6370"/>
            <a:ext cx="7886700" cy="533231"/>
          </a:xfrm>
        </p:spPr>
        <p:txBody>
          <a:bodyPr>
            <a:normAutofit/>
          </a:bodyPr>
          <a:lstStyle/>
          <a:p>
            <a:pPr algn="ctr"/>
            <a:r>
              <a:rPr lang="en-US" sz="3200" dirty="0" err="1" smtClean="0">
                <a:latin typeface="Arial" charset="0"/>
                <a:ea typeface="Arial" charset="0"/>
                <a:cs typeface="Arial" charset="0"/>
              </a:rPr>
              <a:t>Công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ea typeface="Arial" charset="0"/>
                <a:cs typeface="Arial" charset="0"/>
              </a:rPr>
              <a:t>nghệ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ea typeface="Arial" charset="0"/>
                <a:cs typeface="Arial" charset="0"/>
              </a:rPr>
              <a:t>copepoda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sz="3200" dirty="0" err="1" smtClean="0">
                <a:latin typeface="Arial" charset="0"/>
                <a:ea typeface="Arial" charset="0"/>
                <a:cs typeface="Arial" charset="0"/>
              </a:rPr>
              <a:t>biến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ea typeface="Arial" charset="0"/>
                <a:cs typeface="Arial" charset="0"/>
              </a:rPr>
              <a:t>động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 TOM</a:t>
            </a:r>
            <a:endParaRPr lang="en-US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730213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- TOM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khi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thí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nghiệm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là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36%. </a:t>
            </a: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NT 1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và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NT 3 (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copepoda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không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có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thức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ăn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khác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ngoài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bùn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thì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%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bùn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thải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copepoda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góp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phần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xử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lý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được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sau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khi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đã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trừ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đi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tỉ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lệ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giảm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tự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nhiên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ở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nghiệm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thức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ĐC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trong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TN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lần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lượt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là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14,8%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và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15,9%. </a:t>
            </a: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NT 2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bổ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sung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tảo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đạt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tốc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độ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tăng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sinh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copepoda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cao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hơn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NT1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, NT3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nhưng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khả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năng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xử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lý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chất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hữu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cơ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trong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bùn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thải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của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NT2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lại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thấp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hơn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NT1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và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NT3 do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tảo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là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thức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ăn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của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copepoda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nên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chúng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sẽ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hạn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chế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sử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dụng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bùn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thải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Tx/>
              <a:buChar char="-"/>
            </a:pP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608288" y="404734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244915136"/>
              </p:ext>
            </p:extLst>
          </p:nvPr>
        </p:nvGraphicFramePr>
        <p:xfrm>
          <a:off x="1139252" y="3900312"/>
          <a:ext cx="6535712" cy="2721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608288" y="685404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EEAC-6021-184A-936A-D26E75467C87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37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6370"/>
            <a:ext cx="7886700" cy="533231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Công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nghệ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copepoda</a:t>
            </a:r>
            <a:endParaRPr lang="en-US" sz="28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926" y="1234833"/>
            <a:ext cx="8935074" cy="5281743"/>
          </a:xfrm>
        </p:spPr>
        <p:txBody>
          <a:bodyPr>
            <a:normAutofit/>
          </a:bodyPr>
          <a:lstStyle/>
          <a:p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copepoda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bị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sốc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MT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khi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được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chuyển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từ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MT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nhân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giống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sang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MT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nuôi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bể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bổ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sung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bùn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thải</a:t>
            </a: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NT2: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copepoda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tăng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trưởng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mạnh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do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được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bổ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sung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tảo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tươi</a:t>
            </a: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nếu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muốn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nuôi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copepoda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bằng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bùn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thải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nuôi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tôm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thì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phải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bổ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sung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giống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copepoda</a:t>
            </a: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09601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Biến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động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thành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phần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copepoda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và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khả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năng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xử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lý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bùn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thải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5" name="Rectangle 42"/>
          <p:cNvSpPr>
            <a:spLocks noChangeArrowheads="1"/>
          </p:cNvSpPr>
          <p:nvPr/>
        </p:nvSpPr>
        <p:spPr bwMode="auto">
          <a:xfrm>
            <a:off x="4152276" y="160449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828801" y="3669608"/>
            <a:ext cx="4857115" cy="3010535"/>
            <a:chOff x="956747" y="119353"/>
            <a:chExt cx="5943600" cy="3779520"/>
          </a:xfrm>
        </p:grpSpPr>
        <p:grpSp>
          <p:nvGrpSpPr>
            <p:cNvPr id="7" name="Group 6"/>
            <p:cNvGrpSpPr/>
            <p:nvPr/>
          </p:nvGrpSpPr>
          <p:grpSpPr>
            <a:xfrm>
              <a:off x="956747" y="119353"/>
              <a:ext cx="5943600" cy="3779520"/>
              <a:chOff x="956747" y="119353"/>
              <a:chExt cx="5943600" cy="3779520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956747" y="119353"/>
                <a:ext cx="5943600" cy="3779520"/>
                <a:chOff x="956747" y="119353"/>
                <a:chExt cx="5943600" cy="3779520"/>
              </a:xfrm>
            </p:grpSpPr>
            <p:grpSp>
              <p:nvGrpSpPr>
                <p:cNvPr id="11" name="Group 10"/>
                <p:cNvGrpSpPr/>
                <p:nvPr/>
              </p:nvGrpSpPr>
              <p:grpSpPr>
                <a:xfrm>
                  <a:off x="956747" y="119353"/>
                  <a:ext cx="5943600" cy="3779520"/>
                  <a:chOff x="956747" y="119353"/>
                  <a:chExt cx="5943600" cy="3779520"/>
                </a:xfrm>
              </p:grpSpPr>
              <p:grpSp>
                <p:nvGrpSpPr>
                  <p:cNvPr id="13" name="Group 12"/>
                  <p:cNvGrpSpPr/>
                  <p:nvPr/>
                </p:nvGrpSpPr>
                <p:grpSpPr>
                  <a:xfrm>
                    <a:off x="956747" y="119353"/>
                    <a:ext cx="5943600" cy="3779520"/>
                    <a:chOff x="956747" y="119353"/>
                    <a:chExt cx="5943600" cy="3779520"/>
                  </a:xfrm>
                </p:grpSpPr>
                <p:grpSp>
                  <p:nvGrpSpPr>
                    <p:cNvPr id="15" name="Group 14"/>
                    <p:cNvGrpSpPr/>
                    <p:nvPr/>
                  </p:nvGrpSpPr>
                  <p:grpSpPr>
                    <a:xfrm>
                      <a:off x="956747" y="119353"/>
                      <a:ext cx="5943600" cy="3779520"/>
                      <a:chOff x="956747" y="119353"/>
                      <a:chExt cx="5943600" cy="3779520"/>
                    </a:xfrm>
                  </p:grpSpPr>
                  <p:grpSp>
                    <p:nvGrpSpPr>
                      <p:cNvPr id="17" name="Group 16"/>
                      <p:cNvGrpSpPr/>
                      <p:nvPr/>
                    </p:nvGrpSpPr>
                    <p:grpSpPr>
                      <a:xfrm>
                        <a:off x="956747" y="119353"/>
                        <a:ext cx="5943600" cy="3779520"/>
                        <a:chOff x="956747" y="119353"/>
                        <a:chExt cx="5943600" cy="3779520"/>
                      </a:xfrm>
                    </p:grpSpPr>
                    <p:grpSp>
                      <p:nvGrpSpPr>
                        <p:cNvPr id="19" name="Group 18"/>
                        <p:cNvGrpSpPr/>
                        <p:nvPr/>
                      </p:nvGrpSpPr>
                      <p:grpSpPr>
                        <a:xfrm>
                          <a:off x="956747" y="119353"/>
                          <a:ext cx="5943600" cy="3779520"/>
                          <a:chOff x="956747" y="119353"/>
                          <a:chExt cx="5943600" cy="3779520"/>
                        </a:xfrm>
                      </p:grpSpPr>
                      <p:grpSp>
                        <p:nvGrpSpPr>
                          <p:cNvPr id="21" name="Group 20"/>
                          <p:cNvGrpSpPr/>
                          <p:nvPr/>
                        </p:nvGrpSpPr>
                        <p:grpSpPr>
                          <a:xfrm>
                            <a:off x="956747" y="119353"/>
                            <a:ext cx="5943600" cy="3779520"/>
                            <a:chOff x="956747" y="119353"/>
                            <a:chExt cx="5943600" cy="3779520"/>
                          </a:xfrm>
                        </p:grpSpPr>
                        <p:grpSp>
                          <p:nvGrpSpPr>
                            <p:cNvPr id="23" name="Group 22"/>
                            <p:cNvGrpSpPr/>
                            <p:nvPr/>
                          </p:nvGrpSpPr>
                          <p:grpSpPr>
                            <a:xfrm>
                              <a:off x="956747" y="119353"/>
                              <a:ext cx="5943600" cy="3779520"/>
                              <a:chOff x="956747" y="119353"/>
                              <a:chExt cx="5943600" cy="3779520"/>
                            </a:xfrm>
                          </p:grpSpPr>
                          <p:grpSp>
                            <p:nvGrpSpPr>
                              <p:cNvPr id="25" name="Group 24"/>
                              <p:cNvGrpSpPr/>
                              <p:nvPr/>
                            </p:nvGrpSpPr>
                            <p:grpSpPr>
                              <a:xfrm>
                                <a:off x="956747" y="119353"/>
                                <a:ext cx="5943600" cy="3779520"/>
                                <a:chOff x="956747" y="119353"/>
                                <a:chExt cx="5943600" cy="3779520"/>
                              </a:xfrm>
                            </p:grpSpPr>
                            <p:grpSp>
                              <p:nvGrpSpPr>
                                <p:cNvPr id="27" name="Group 26"/>
                                <p:cNvGrpSpPr/>
                                <p:nvPr/>
                              </p:nvGrpSpPr>
                              <p:grpSpPr>
                                <a:xfrm>
                                  <a:off x="956747" y="119353"/>
                                  <a:ext cx="5943600" cy="3779520"/>
                                  <a:chOff x="956747" y="119353"/>
                                  <a:chExt cx="5943600" cy="3779520"/>
                                </a:xfrm>
                              </p:grpSpPr>
                              <p:grpSp>
                                <p:nvGrpSpPr>
                                  <p:cNvPr id="29" name="Group 28"/>
                                  <p:cNvGrpSpPr/>
                                  <p:nvPr/>
                                </p:nvGrpSpPr>
                                <p:grpSpPr>
                                  <a:xfrm>
                                    <a:off x="956747" y="119353"/>
                                    <a:ext cx="5943600" cy="3779520"/>
                                    <a:chOff x="956747" y="119353"/>
                                    <a:chExt cx="5943600" cy="3779520"/>
                                  </a:xfrm>
                                </p:grpSpPr>
                                <p:grpSp>
                                  <p:nvGrpSpPr>
                                    <p:cNvPr id="31" name="Group 30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956747" y="119353"/>
                                      <a:ext cx="5943600" cy="3779520"/>
                                      <a:chOff x="956747" y="119353"/>
                                      <a:chExt cx="5943600" cy="3779520"/>
                                    </a:xfrm>
                                  </p:grpSpPr>
                                  <p:grpSp>
                                    <p:nvGrpSpPr>
                                      <p:cNvPr id="33" name="Group 32"/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956747" y="119353"/>
                                        <a:ext cx="5943600" cy="3779520"/>
                                        <a:chOff x="956747" y="119353"/>
                                        <a:chExt cx="5943600" cy="3779520"/>
                                      </a:xfrm>
                                    </p:grpSpPr>
                                    <p:grpSp>
                                      <p:nvGrpSpPr>
                                        <p:cNvPr id="35" name="Group 34"/>
                                        <p:cNvGrpSpPr/>
                                        <p:nvPr/>
                                      </p:nvGrpSpPr>
                                      <p:grpSpPr>
                                        <a:xfrm>
                                          <a:off x="956747" y="119353"/>
                                          <a:ext cx="5943600" cy="3779520"/>
                                          <a:chOff x="956747" y="119353"/>
                                          <a:chExt cx="5943600" cy="3779520"/>
                                        </a:xfrm>
                                      </p:grpSpPr>
                                      <p:grpSp>
                                        <p:nvGrpSpPr>
                                          <p:cNvPr id="37" name="Group 36"/>
                                          <p:cNvGrpSpPr/>
                                          <p:nvPr/>
                                        </p:nvGrpSpPr>
                                        <p:grpSpPr>
                                          <a:xfrm>
                                            <a:off x="956747" y="119353"/>
                                            <a:ext cx="5943600" cy="3779520"/>
                                            <a:chOff x="956747" y="119353"/>
                                            <a:chExt cx="5943600" cy="3779520"/>
                                          </a:xfrm>
                                        </p:grpSpPr>
                                        <p:grpSp>
                                          <p:nvGrpSpPr>
                                            <p:cNvPr id="39" name="Group 38"/>
                                            <p:cNvGrpSpPr/>
                                            <p:nvPr/>
                                          </p:nvGrpSpPr>
                                          <p:grpSpPr>
                                            <a:xfrm>
                                              <a:off x="956747" y="119353"/>
                                              <a:ext cx="5943600" cy="3779520"/>
                                              <a:chOff x="956747" y="119353"/>
                                              <a:chExt cx="5943600" cy="3779520"/>
                                            </a:xfrm>
                                          </p:grpSpPr>
                                          <p:grpSp>
                                            <p:nvGrpSpPr>
                                              <p:cNvPr id="41" name="Group 40"/>
                                              <p:cNvGrpSpPr/>
                                              <p:nvPr/>
                                            </p:nvGrpSpPr>
                                            <p:grpSpPr>
                                              <a:xfrm>
                                                <a:off x="956747" y="119353"/>
                                                <a:ext cx="5943600" cy="3779520"/>
                                                <a:chOff x="956747" y="119353"/>
                                                <a:chExt cx="5943600" cy="3779520"/>
                                              </a:xfrm>
                                            </p:grpSpPr>
                                            <p:grpSp>
                                              <p:nvGrpSpPr>
                                                <p:cNvPr id="43" name="Group 42"/>
                                                <p:cNvGrpSpPr/>
                                                <p:nvPr/>
                                              </p:nvGrpSpPr>
                                              <p:grpSpPr>
                                                <a:xfrm>
                                                  <a:off x="956747" y="119353"/>
                                                  <a:ext cx="5943600" cy="3779520"/>
                                                  <a:chOff x="956747" y="119353"/>
                                                  <a:chExt cx="5943600" cy="3779520"/>
                                                </a:xfrm>
                                              </p:grpSpPr>
                                              <p:graphicFrame>
                                                <p:nvGraphicFramePr>
                                                  <p:cNvPr id="45" name="Chart 44"/>
                                                  <p:cNvGraphicFramePr/>
                                                  <p:nvPr/>
                                                </p:nvGraphicFramePr>
                                                <p:xfrm>
                                                  <a:off x="956747" y="119353"/>
                                                  <a:ext cx="5943600" cy="3779520"/>
                                                </p:xfrm>
                                                <a:graphic>
                                                  <a:graphicData uri="http://schemas.openxmlformats.org/drawingml/2006/chart">
                                                    <c:chart xmlns:c="http://schemas.openxmlformats.org/drawingml/2006/chart" xmlns:r="http://schemas.openxmlformats.org/officeDocument/2006/relationships" r:id="rId2"/>
                                                  </a:graphicData>
                                                </a:graphic>
                                              </p:graphicFrame>
                                              <p:sp>
                                                <p:nvSpPr>
                                                  <p:cNvPr id="46" name="Text Box 1"/>
                                                  <p:cNvSpPr txBox="1"/>
                                                  <p:nvPr/>
                                                </p:nvSpPr>
                                                <p:spPr>
                                                  <a:xfrm>
                                                    <a:off x="1333500" y="2667000"/>
                                                    <a:ext cx="259080" cy="243840"/>
                                                  </a:xfrm>
                                                  <a:prstGeom prst="rect">
                                                    <a:avLst/>
                                                  </a:prstGeom>
                                                  <a:ln>
                                                    <a:noFill/>
                                                  </a:ln>
                                                </p:spPr>
                                                <p:txBody>
                                                  <a:bodyPr wrap="square" rtlCol="0"/>
                                                  <a:lstStyle/>
                                                  <a:p>
                                                    <a:pPr marL="0" marR="0">
                                                      <a:spcBef>
                                                        <a:spcPts val="0"/>
                                                      </a:spcBef>
                                                      <a:spcAft>
                                                        <a:spcPts val="0"/>
                                                      </a:spcAft>
                                                    </a:pPr>
                                                    <a:r>
                                                      <a:rPr lang="en-US" sz="1100">
                                                        <a:effectLst/>
                                                        <a:latin typeface="Arial" charset="0"/>
                                                        <a:ea typeface="Arial" charset="0"/>
                                                        <a:cs typeface="Times New Roman" charset="0"/>
                                                      </a:rPr>
                                                      <a:t>a</a:t>
                                                    </a:r>
                                                    <a:endParaRPr lang="en-US" sz="1200">
                                                      <a:effectLst/>
                                                      <a:latin typeface="Times New Roman" charset="0"/>
                                                      <a:ea typeface="Arial" charset="0"/>
                                                    </a:endParaRPr>
                                                  </a:p>
                                                </p:txBody>
                                              </p:sp>
                                            </p:grpSp>
                                            <p:sp>
                                              <p:nvSpPr>
                                                <p:cNvPr id="44" name="Text Box 1"/>
                                                <p:cNvSpPr txBox="1"/>
                                                <p:nvPr/>
                                              </p:nvSpPr>
                                              <p:spPr>
                                                <a:xfrm>
                                                  <a:off x="1485900" y="2758440"/>
                                                  <a:ext cx="259080" cy="243840"/>
                                                </a:xfrm>
                                                <a:prstGeom prst="rect">
                                                  <a:avLst/>
                                                </a:prstGeom>
                                                <a:ln>
                                                  <a:noFill/>
                                                </a:ln>
                                              </p:spPr>
                                              <p:txBody>
                                                <a:bodyPr wrap="square" rtlCol="0"/>
                                                <a:lstStyle/>
                                                <a:p>
                                                  <a:pPr marL="0" marR="0">
                                                    <a:spcBef>
                                                      <a:spcPts val="0"/>
                                                    </a:spcBef>
                                                    <a:spcAft>
                                                      <a:spcPts val="0"/>
                                                    </a:spcAft>
                                                  </a:pPr>
                                                  <a:r>
                                                    <a:rPr lang="en-US" sz="1100">
                                                      <a:effectLst/>
                                                      <a:latin typeface="Arial" charset="0"/>
                                                      <a:ea typeface="Arial" charset="0"/>
                                                      <a:cs typeface="Times New Roman" charset="0"/>
                                                    </a:rPr>
                                                    <a:t>a</a:t>
                                                  </a:r>
                                                  <a:endParaRPr lang="en-US" sz="1200">
                                                    <a:effectLst/>
                                                    <a:latin typeface="Times New Roman" charset="0"/>
                                                    <a:ea typeface="Arial" charset="0"/>
                                                  </a:endParaRPr>
                                                </a:p>
                                              </p:txBody>
                                            </p:sp>
                                          </p:grpSp>
                                          <p:sp>
                                            <p:nvSpPr>
                                              <p:cNvPr id="42" name="Text Box 1"/>
                                              <p:cNvSpPr txBox="1"/>
                                              <p:nvPr/>
                                            </p:nvSpPr>
                                            <p:spPr>
                                              <a:xfrm>
                                                <a:off x="1554480" y="2895600"/>
                                                <a:ext cx="259080" cy="243840"/>
                                              </a:xfrm>
                                              <a:prstGeom prst="rect">
                                                <a:avLst/>
                                              </a:prstGeom>
                                              <a:ln>
                                                <a:noFill/>
                                              </a:ln>
                                            </p:spPr>
                                            <p:txBody>
                                              <a:bodyPr wrap="square" rtlCol="0"/>
                                              <a:lstStyle/>
                                              <a:p>
                                                <a:pPr marL="0" marR="0">
                                                  <a:spcBef>
                                                    <a:spcPts val="0"/>
                                                  </a:spcBef>
                                                  <a:spcAft>
                                                    <a:spcPts val="0"/>
                                                  </a:spcAft>
                                                </a:pPr>
                                                <a:r>
                                                  <a:rPr lang="en-US" sz="1100">
                                                    <a:effectLst/>
                                                    <a:latin typeface="Arial" charset="0"/>
                                                    <a:ea typeface="Arial" charset="0"/>
                                                    <a:cs typeface="Times New Roman" charset="0"/>
                                                  </a:rPr>
                                                  <a:t>a</a:t>
                                                </a:r>
                                                <a:endParaRPr lang="en-US" sz="1200">
                                                  <a:effectLst/>
                                                  <a:latin typeface="Times New Roman" charset="0"/>
                                                  <a:ea typeface="Arial" charset="0"/>
                                                </a:endParaRPr>
                                              </a:p>
                                            </p:txBody>
                                          </p:sp>
                                        </p:grpSp>
                                        <p:sp>
                                          <p:nvSpPr>
                                            <p:cNvPr id="40" name="Text Box 1"/>
                                            <p:cNvSpPr txBox="1"/>
                                            <p:nvPr/>
                                          </p:nvSpPr>
                                          <p:spPr>
                                            <a:xfrm>
                                              <a:off x="1958340" y="2758440"/>
                                              <a:ext cx="259080" cy="243840"/>
                                            </a:xfrm>
                                            <a:prstGeom prst="rect">
                                              <a:avLst/>
                                            </a:prstGeom>
                                            <a:ln>
                                              <a:noFill/>
                                            </a:ln>
                                          </p:spPr>
                                          <p:txBody>
                                            <a:bodyPr wrap="square" rtlCol="0"/>
                                            <a:lstStyle/>
                                            <a:p>
                                              <a:pPr marL="0" marR="0">
                                                <a:spcBef>
                                                  <a:spcPts val="0"/>
                                                </a:spcBef>
                                                <a:spcAft>
                                                  <a:spcPts val="0"/>
                                                </a:spcAft>
                                              </a:pPr>
                                              <a:r>
                                                <a:rPr lang="en-US" sz="1100">
                                                  <a:effectLst/>
                                                  <a:latin typeface="Arial" charset="0"/>
                                                  <a:ea typeface="Arial" charset="0"/>
                                                  <a:cs typeface="Times New Roman" charset="0"/>
                                                </a:rPr>
                                                <a:t>a</a:t>
                                              </a:r>
                                              <a:endParaRPr lang="en-US" sz="1200">
                                                <a:effectLst/>
                                                <a:latin typeface="Times New Roman" charset="0"/>
                                                <a:ea typeface="Arial" charset="0"/>
                                              </a:endParaRPr>
                                            </a:p>
                                          </p:txBody>
                                        </p:sp>
                                      </p:grpSp>
                                      <p:sp>
                                        <p:nvSpPr>
                                          <p:cNvPr id="38" name="Text Box 1"/>
                                          <p:cNvSpPr txBox="1"/>
                                          <p:nvPr/>
                                        </p:nvSpPr>
                                        <p:spPr>
                                          <a:xfrm>
                                            <a:off x="2087880" y="2758440"/>
                                            <a:ext cx="259080" cy="243840"/>
                                          </a:xfrm>
                                          <a:prstGeom prst="rect">
                                            <a:avLst/>
                                          </a:prstGeom>
                                          <a:ln>
                                            <a:noFill/>
                                          </a:ln>
                                        </p:spPr>
                                        <p:txBody>
                                          <a:bodyPr wrap="square" rtlCol="0"/>
                                          <a:lstStyle/>
                                          <a:p>
                                            <a:pPr marL="0" marR="0">
                                              <a:spcBef>
                                                <a:spcPts val="0"/>
                                              </a:spcBef>
                                              <a:spcAft>
                                                <a:spcPts val="0"/>
                                              </a:spcAft>
                                            </a:pPr>
                                            <a:r>
                                              <a:rPr lang="en-US" sz="1100">
                                                <a:effectLst/>
                                                <a:latin typeface="Arial" charset="0"/>
                                                <a:ea typeface="Arial" charset="0"/>
                                                <a:cs typeface="Times New Roman" charset="0"/>
                                              </a:rPr>
                                              <a:t>a</a:t>
                                            </a:r>
                                            <a:endParaRPr lang="en-US" sz="1200">
                                              <a:effectLst/>
                                              <a:latin typeface="Times New Roman" charset="0"/>
                                              <a:ea typeface="Arial" charset="0"/>
                                            </a:endParaRPr>
                                          </a:p>
                                        </p:txBody>
                                      </p:sp>
                                    </p:grpSp>
                                    <p:sp>
                                      <p:nvSpPr>
                                        <p:cNvPr id="36" name="Text Box 1"/>
                                        <p:cNvSpPr txBox="1"/>
                                        <p:nvPr/>
                                      </p:nvSpPr>
                                      <p:spPr>
                                        <a:xfrm>
                                          <a:off x="2217420" y="2796540"/>
                                          <a:ext cx="259080" cy="243840"/>
                                        </a:xfrm>
                                        <a:prstGeom prst="rect">
                                          <a:avLst/>
                                        </a:prstGeom>
                                        <a:ln>
                                          <a:noFill/>
                                        </a:ln>
                                      </p:spPr>
                                      <p:txBody>
                                        <a:bodyPr wrap="square" rtlCol="0"/>
                                        <a:lstStyle/>
                                        <a:p>
                                          <a:pPr marL="0" marR="0">
                                            <a:spcBef>
                                              <a:spcPts val="0"/>
                                            </a:spcBef>
                                            <a:spcAft>
                                              <a:spcPts val="0"/>
                                            </a:spcAft>
                                          </a:pPr>
                                          <a:r>
                                            <a:rPr lang="en-US" sz="1100">
                                              <a:effectLst/>
                                              <a:latin typeface="Arial" charset="0"/>
                                              <a:ea typeface="Arial" charset="0"/>
                                              <a:cs typeface="Times New Roman" charset="0"/>
                                            </a:rPr>
                                            <a:t>a</a:t>
                                          </a:r>
                                          <a:endParaRPr lang="en-US" sz="1200">
                                            <a:effectLst/>
                                            <a:latin typeface="Times New Roman" charset="0"/>
                                            <a:ea typeface="Arial" charset="0"/>
                                          </a:endParaRPr>
                                        </a:p>
                                      </p:txBody>
                                    </p:sp>
                                  </p:grpSp>
                                  <p:sp>
                                    <p:nvSpPr>
                                      <p:cNvPr id="34" name="Text Box 1"/>
                                      <p:cNvSpPr txBox="1"/>
                                      <p:nvPr/>
                                    </p:nvSpPr>
                                    <p:spPr>
                                      <a:xfrm>
                                        <a:off x="2560320" y="2667000"/>
                                        <a:ext cx="259080" cy="243840"/>
                                      </a:xfrm>
                                      <a:prstGeom prst="rect">
                                        <a:avLst/>
                                      </a:prstGeom>
                                      <a:ln>
                                        <a:noFill/>
                                      </a:ln>
                                    </p:spPr>
                                    <p:txBody>
                                      <a:bodyPr wrap="square" rtlCol="0"/>
                                      <a:lstStyle/>
                                      <a:p>
                                        <a:pPr marL="0" marR="0">
                                          <a:spcBef>
                                            <a:spcPts val="0"/>
                                          </a:spcBef>
                                          <a:spcAft>
                                            <a:spcPts val="0"/>
                                          </a:spcAft>
                                        </a:pPr>
                                        <a:r>
                                          <a:rPr lang="en-US" sz="1100">
                                            <a:effectLst/>
                                            <a:latin typeface="Arial" charset="0"/>
                                            <a:ea typeface="Arial" charset="0"/>
                                            <a:cs typeface="Times New Roman" charset="0"/>
                                          </a:rPr>
                                          <a:t>a</a:t>
                                        </a:r>
                                        <a:r>
                                          <a:rPr lang="en-US" sz="1100">
                                            <a:effectLst/>
                                            <a:latin typeface="Calibri" charset="0"/>
                                            <a:ea typeface="Arial" charset="0"/>
                                            <a:cs typeface="Times New Roman" charset="0"/>
                                          </a:rPr>
                                          <a:t>â</a:t>
                                        </a:r>
                                        <a:endParaRPr lang="en-US" sz="1200">
                                          <a:effectLst/>
                                          <a:latin typeface="Times New Roman" charset="0"/>
                                          <a:ea typeface="Arial" charset="0"/>
                                        </a:endParaRPr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32" name="Text Box 1"/>
                                    <p:cNvSpPr txBox="1"/>
                                    <p:nvPr/>
                                  </p:nvSpPr>
                                  <p:spPr>
                                    <a:xfrm>
                                      <a:off x="2948940" y="2514600"/>
                                      <a:ext cx="259080" cy="243840"/>
                                    </a:xfrm>
                                    <a:prstGeom prst="rect">
                                      <a:avLst/>
                                    </a:prstGeom>
                                    <a:ln>
                                      <a:noFill/>
                                    </a:ln>
                                  </p:spPr>
                                  <p:txBody>
                                    <a:bodyPr wrap="square" rtlCol="0"/>
                                    <a:lstStyle/>
                                    <a:p>
                                      <a:pPr marL="0" marR="0">
                                        <a:spcBef>
                                          <a:spcPts val="0"/>
                                        </a:spcBef>
                                        <a:spcAft>
                                          <a:spcPts val="0"/>
                                        </a:spcAft>
                                      </a:pPr>
                                      <a:r>
                                        <a:rPr lang="en-US" sz="1100">
                                          <a:effectLst/>
                                          <a:latin typeface="Arial" charset="0"/>
                                          <a:ea typeface="Arial" charset="0"/>
                                          <a:cs typeface="Times New Roman" charset="0"/>
                                        </a:rPr>
                                        <a:t>a</a:t>
                                      </a:r>
                                      <a:endParaRPr lang="en-US" sz="1200">
                                        <a:effectLst/>
                                        <a:latin typeface="Times New Roman" charset="0"/>
                                        <a:ea typeface="Arial" charset="0"/>
                                      </a:endParaRPr>
                                    </a:p>
                                  </p:txBody>
                                </p:sp>
                              </p:grpSp>
                              <p:sp>
                                <p:nvSpPr>
                                  <p:cNvPr id="30" name="Text Box 1"/>
                                  <p:cNvSpPr txBox="1"/>
                                  <p:nvPr/>
                                </p:nvSpPr>
                                <p:spPr>
                                  <a:xfrm>
                                    <a:off x="3215640" y="2156460"/>
                                    <a:ext cx="259080" cy="243840"/>
                                  </a:xfrm>
                                  <a:prstGeom prst="rect">
                                    <a:avLst/>
                                  </a:prstGeom>
                                  <a:ln>
                                    <a:noFill/>
                                  </a:ln>
                                </p:spPr>
                                <p:txBody>
                                  <a:bodyPr wrap="square" rtlCol="0"/>
                                  <a:lstStyle/>
                                  <a:p>
                                    <a:pPr marL="0" marR="0">
                                      <a:spcBef>
                                        <a:spcPts val="0"/>
                                      </a:spcBef>
                                      <a:spcAft>
                                        <a:spcPts val="0"/>
                                      </a:spcAft>
                                    </a:pPr>
                                    <a:r>
                                      <a:rPr lang="en-US" sz="1100">
                                        <a:effectLst/>
                                        <a:latin typeface="Arial" charset="0"/>
                                        <a:ea typeface="Arial" charset="0"/>
                                        <a:cs typeface="Times New Roman" charset="0"/>
                                      </a:rPr>
                                      <a:t>a</a:t>
                                    </a:r>
                                    <a:endParaRPr lang="en-US" sz="1200">
                                      <a:effectLst/>
                                      <a:latin typeface="Times New Roman" charset="0"/>
                                      <a:ea typeface="Arial" charset="0"/>
                                    </a:endParaRPr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28" name="Text Box 1"/>
                                <p:cNvSpPr txBox="1"/>
                                <p:nvPr/>
                              </p:nvSpPr>
                              <p:spPr>
                                <a:xfrm>
                                  <a:off x="3451860" y="1417320"/>
                                  <a:ext cx="259080" cy="243840"/>
                                </a:xfrm>
                                <a:prstGeom prst="rect">
                                  <a:avLst/>
                                </a:prstGeom>
                                <a:ln>
                                  <a:noFill/>
                                </a:ln>
                              </p:spPr>
                              <p:txBody>
                                <a:bodyPr wrap="square" rtlCol="0"/>
                                <a:lstStyle/>
                                <a:p>
                                  <a:pPr marL="0" marR="0"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</a:pPr>
                                  <a:r>
                                    <a:rPr lang="en-US" sz="1100">
                                      <a:effectLst/>
                                      <a:latin typeface="Arial" charset="0"/>
                                      <a:ea typeface="Arial" charset="0"/>
                                      <a:cs typeface="Times New Roman" charset="0"/>
                                    </a:rPr>
                                    <a:t>b</a:t>
                                  </a:r>
                                  <a:endParaRPr lang="en-US" sz="1200">
                                    <a:effectLst/>
                                    <a:latin typeface="Times New Roman" charset="0"/>
                                    <a:ea typeface="Arial" charset="0"/>
                                  </a:endParaRPr>
                                </a:p>
                              </p:txBody>
                            </p:sp>
                          </p:grpSp>
                          <p:sp>
                            <p:nvSpPr>
                              <p:cNvPr id="26" name="Text Box 1"/>
                              <p:cNvSpPr txBox="1"/>
                              <p:nvPr/>
                            </p:nvSpPr>
                            <p:spPr>
                              <a:xfrm>
                                <a:off x="3611880" y="2034540"/>
                                <a:ext cx="259080" cy="243840"/>
                              </a:xfrm>
                              <a:prstGeom prst="rect">
                                <a:avLst/>
                              </a:prstGeom>
                              <a:ln>
                                <a:noFill/>
                              </a:ln>
                            </p:spPr>
                            <p:txBody>
                              <a:bodyPr wrap="square" rtlCol="0"/>
                              <a:lstStyle/>
                              <a:p>
                                <a:pPr marL="0" marR="0"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</a:pPr>
                                <a:r>
                                  <a:rPr lang="en-US" sz="1100">
                                    <a:effectLst/>
                                    <a:latin typeface="Arial" charset="0"/>
                                    <a:ea typeface="Arial" charset="0"/>
                                    <a:cs typeface="Times New Roman" charset="0"/>
                                  </a:rPr>
                                  <a:t>a</a:t>
                                </a:r>
                                <a:endParaRPr lang="en-US" sz="1200">
                                  <a:effectLst/>
                                  <a:latin typeface="Times New Roman" charset="0"/>
                                  <a:ea typeface="Arial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24" name="Text Box 1"/>
                            <p:cNvSpPr txBox="1"/>
                            <p:nvPr/>
                          </p:nvSpPr>
                          <p:spPr>
                            <a:xfrm>
                              <a:off x="3924300" y="1905000"/>
                              <a:ext cx="259080" cy="243840"/>
                            </a:xfrm>
                            <a:prstGeom prst="rect">
                              <a:avLst/>
                            </a:prstGeom>
                            <a:ln>
                              <a:noFill/>
                            </a:ln>
                          </p:spPr>
                          <p:txBody>
                            <a:bodyPr wrap="square" rtlCol="0"/>
                            <a:lstStyle/>
                            <a:p>
                              <a:pPr marL="0" marR="0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</a:pPr>
                              <a:r>
                                <a:rPr lang="en-US" sz="1100">
                                  <a:effectLst/>
                                  <a:latin typeface="Arial" charset="0"/>
                                  <a:ea typeface="Arial" charset="0"/>
                                  <a:cs typeface="Times New Roman" charset="0"/>
                                </a:rPr>
                                <a:t>a</a:t>
                              </a:r>
                              <a:endParaRPr lang="en-US" sz="1200">
                                <a:effectLst/>
                                <a:latin typeface="Times New Roman" charset="0"/>
                                <a:ea typeface="Arial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22" name="Text Box 1"/>
                          <p:cNvSpPr txBox="1"/>
                          <p:nvPr/>
                        </p:nvSpPr>
                        <p:spPr>
                          <a:xfrm>
                            <a:off x="4267200" y="2095500"/>
                            <a:ext cx="259080" cy="243840"/>
                          </a:xfrm>
                          <a:prstGeom prst="rect">
                            <a:avLst/>
                          </a:prstGeom>
                          <a:ln>
                            <a:noFill/>
                          </a:ln>
                        </p:spPr>
                        <p:txBody>
                          <a:bodyPr wrap="square" rtlCol="0"/>
                          <a:lstStyle/>
                          <a:p>
                            <a:pPr marL="0" marR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</a:pPr>
                            <a:r>
                              <a:rPr lang="en-US" sz="1100">
                                <a:effectLst/>
                                <a:latin typeface="Arial" charset="0"/>
                                <a:ea typeface="Arial" charset="0"/>
                                <a:cs typeface="Times New Roman" charset="0"/>
                              </a:rPr>
                              <a:t>a</a:t>
                            </a:r>
                            <a:endParaRPr lang="en-US" sz="1200">
                              <a:effectLst/>
                              <a:latin typeface="Times New Roman" charset="0"/>
                              <a:ea typeface="Arial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20" name="Text Box 1"/>
                        <p:cNvSpPr txBox="1"/>
                        <p:nvPr/>
                      </p:nvSpPr>
                      <p:spPr>
                        <a:xfrm>
                          <a:off x="4587240" y="1851660"/>
                          <a:ext cx="259080" cy="243840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</p:spPr>
                      <p:txBody>
                        <a:bodyPr wrap="square" rtlCol="0"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  <a:latin typeface="Arial" charset="0"/>
                              <a:ea typeface="Arial" charset="0"/>
                              <a:cs typeface="Times New Roman" charset="0"/>
                            </a:rPr>
                            <a:t>a</a:t>
                          </a:r>
                          <a:endParaRPr lang="en-US" sz="1200">
                            <a:effectLst/>
                            <a:latin typeface="Times New Roman" charset="0"/>
                            <a:ea typeface="Arial" charset="0"/>
                          </a:endParaRPr>
                        </a:p>
                      </p:txBody>
                    </p:sp>
                  </p:grpSp>
                  <p:sp>
                    <p:nvSpPr>
                      <p:cNvPr id="18" name="Text Box 1"/>
                      <p:cNvSpPr txBox="1"/>
                      <p:nvPr/>
                    </p:nvSpPr>
                    <p:spPr>
                      <a:xfrm>
                        <a:off x="4945380" y="1661160"/>
                        <a:ext cx="259080" cy="24384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  <p:txBody>
                      <a:bodyPr wrap="square" rtlCol="0"/>
                      <a:lstStyle/>
                      <a:p>
                        <a:pPr marL="0" marR="0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100">
                            <a:effectLst/>
                            <a:latin typeface="Arial" charset="0"/>
                            <a:ea typeface="Arial" charset="0"/>
                            <a:cs typeface="Times New Roman" charset="0"/>
                          </a:rPr>
                          <a:t>a</a:t>
                        </a:r>
                        <a:endParaRPr lang="en-US" sz="1200">
                          <a:effectLst/>
                          <a:latin typeface="Times New Roman" charset="0"/>
                          <a:ea typeface="Arial" charset="0"/>
                        </a:endParaRPr>
                      </a:p>
                    </p:txBody>
                  </p:sp>
                </p:grpSp>
                <p:sp>
                  <p:nvSpPr>
                    <p:cNvPr id="16" name="Text Box 1"/>
                    <p:cNvSpPr txBox="1"/>
                    <p:nvPr/>
                  </p:nvSpPr>
                  <p:spPr>
                    <a:xfrm>
                      <a:off x="5288280" y="1851660"/>
                      <a:ext cx="259080" cy="243840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wrap="square" rtlCol="0"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charset="0"/>
                          <a:ea typeface="Arial" charset="0"/>
                          <a:cs typeface="Times New Roman" charset="0"/>
                        </a:rPr>
                        <a:t>a</a:t>
                      </a:r>
                      <a:endParaRPr lang="en-US" sz="1200">
                        <a:effectLst/>
                        <a:latin typeface="Times New Roman" charset="0"/>
                        <a:ea typeface="Arial" charset="0"/>
                      </a:endParaRPr>
                    </a:p>
                  </p:txBody>
                </p:sp>
              </p:grpSp>
              <p:sp>
                <p:nvSpPr>
                  <p:cNvPr id="14" name="Text Box 1"/>
                  <p:cNvSpPr txBox="1"/>
                  <p:nvPr/>
                </p:nvSpPr>
                <p:spPr>
                  <a:xfrm>
                    <a:off x="5577840" y="1790700"/>
                    <a:ext cx="259080" cy="243840"/>
                  </a:xfrm>
                  <a:prstGeom prst="rect">
                    <a:avLst/>
                  </a:prstGeom>
                  <a:ln>
                    <a:noFill/>
                  </a:ln>
                </p:spPr>
                <p:txBody>
                  <a:bodyPr wrap="square" rtlCol="0"/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100">
                        <a:effectLst/>
                        <a:latin typeface="Arial" charset="0"/>
                        <a:ea typeface="Arial" charset="0"/>
                        <a:cs typeface="Times New Roman" charset="0"/>
                      </a:rPr>
                      <a:t>a</a:t>
                    </a:r>
                    <a:endParaRPr lang="en-US" sz="1200">
                      <a:effectLst/>
                      <a:latin typeface="Times New Roman" charset="0"/>
                      <a:ea typeface="Arial" charset="0"/>
                    </a:endParaRPr>
                  </a:p>
                </p:txBody>
              </p:sp>
            </p:grpSp>
            <p:sp>
              <p:nvSpPr>
                <p:cNvPr id="12" name="Text Box 1"/>
                <p:cNvSpPr txBox="1"/>
                <p:nvPr/>
              </p:nvSpPr>
              <p:spPr>
                <a:xfrm>
                  <a:off x="4107180" y="914400"/>
                  <a:ext cx="259080" cy="243840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 rtlCol="0"/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100">
                      <a:effectLst/>
                      <a:latin typeface="Arial" charset="0"/>
                      <a:ea typeface="Arial" charset="0"/>
                      <a:cs typeface="Times New Roman" charset="0"/>
                    </a:rPr>
                    <a:t>b</a:t>
                  </a:r>
                  <a:endParaRPr lang="en-US" sz="1200">
                    <a:effectLst/>
                    <a:latin typeface="Times New Roman" charset="0"/>
                    <a:ea typeface="Arial" charset="0"/>
                  </a:endParaRPr>
                </a:p>
              </p:txBody>
            </p:sp>
          </p:grpSp>
          <p:sp>
            <p:nvSpPr>
              <p:cNvPr id="10" name="Text Box 1"/>
              <p:cNvSpPr txBox="1"/>
              <p:nvPr/>
            </p:nvSpPr>
            <p:spPr>
              <a:xfrm>
                <a:off x="4876800" y="274320"/>
                <a:ext cx="259080" cy="243840"/>
              </a:xfrm>
              <a:prstGeom prst="rect">
                <a:avLst/>
              </a:prstGeom>
              <a:ln>
                <a:noFill/>
              </a:ln>
            </p:spPr>
            <p:txBody>
              <a:bodyPr wrap="square" rtlCol="0"/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>
                    <a:effectLst/>
                    <a:latin typeface="Arial" charset="0"/>
                    <a:ea typeface="Arial" charset="0"/>
                    <a:cs typeface="Times New Roman" charset="0"/>
                  </a:rPr>
                  <a:t>b</a:t>
                </a:r>
                <a:endParaRPr lang="en-US" sz="1200">
                  <a:effectLst/>
                  <a:latin typeface="Times New Roman" charset="0"/>
                  <a:ea typeface="Arial" charset="0"/>
                </a:endParaRPr>
              </a:p>
            </p:txBody>
          </p:sp>
        </p:grpSp>
        <p:sp>
          <p:nvSpPr>
            <p:cNvPr id="8" name="Text Box 1"/>
            <p:cNvSpPr txBox="1"/>
            <p:nvPr/>
          </p:nvSpPr>
          <p:spPr>
            <a:xfrm>
              <a:off x="5448300" y="556260"/>
              <a:ext cx="259080" cy="243840"/>
            </a:xfrm>
            <a:prstGeom prst="rect">
              <a:avLst/>
            </a:prstGeom>
            <a:ln>
              <a:noFill/>
            </a:ln>
          </p:spPr>
          <p:txBody>
            <a:bodyPr wrap="square" rtlCol="0"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effectLst/>
                  <a:latin typeface="Arial" charset="0"/>
                  <a:ea typeface="Arial" charset="0"/>
                  <a:cs typeface="Times New Roman" charset="0"/>
                </a:rPr>
                <a:t>b</a:t>
              </a:r>
              <a:endParaRPr lang="en-US" sz="1200">
                <a:effectLst/>
                <a:latin typeface="Times New Roman" charset="0"/>
                <a:ea typeface="Arial" charset="0"/>
              </a:endParaRPr>
            </a:p>
          </p:txBody>
        </p:sp>
      </p:grpSp>
      <p:sp>
        <p:nvSpPr>
          <p:cNvPr id="47" name="Rectangle 63"/>
          <p:cNvSpPr>
            <a:spLocks noChangeArrowheads="1"/>
          </p:cNvSpPr>
          <p:nvPr/>
        </p:nvSpPr>
        <p:spPr bwMode="auto">
          <a:xfrm>
            <a:off x="4152276" y="507159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8" name="Slide Number Placeholder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EEAC-6021-184A-936A-D26E75467C87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0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6370"/>
            <a:ext cx="7886700" cy="533231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Công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nghệ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copepoda</a:t>
            </a:r>
            <a:endParaRPr lang="en-US" sz="28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18544"/>
            <a:ext cx="9144000" cy="421961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C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hưa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có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NC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nào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cho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biết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copepoda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sống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đáy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có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thể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sử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dụng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trực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tiếp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bùn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đáy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làm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thức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ăn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NC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này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cũng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chưa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rõ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chúng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có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thể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sử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dụng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bùn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thải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làm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thức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ăn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một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cách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trực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tiếp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hay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gián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tiếp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Copepoda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có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thể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sống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và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tăng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trưởng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khi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chỉ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bổ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sung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bùn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thải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09601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Biến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động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thành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phần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copepoda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và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khả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năng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xử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lý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bùn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thải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5" name="Rectangle 42"/>
          <p:cNvSpPr>
            <a:spLocks noChangeArrowheads="1"/>
          </p:cNvSpPr>
          <p:nvPr/>
        </p:nvSpPr>
        <p:spPr bwMode="auto">
          <a:xfrm>
            <a:off x="4152276" y="160449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7" name="Rectangle 63"/>
          <p:cNvSpPr>
            <a:spLocks noChangeArrowheads="1"/>
          </p:cNvSpPr>
          <p:nvPr/>
        </p:nvSpPr>
        <p:spPr bwMode="auto">
          <a:xfrm>
            <a:off x="4152276" y="507159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8" name="Slide Number Placeholder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EEAC-6021-184A-936A-D26E75467C87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05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70109"/>
            <a:ext cx="8949127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40000"/>
              </a:lnSpc>
              <a:spcBef>
                <a:spcPts val="500"/>
              </a:spcBef>
              <a:spcAft>
                <a:spcPts val="500"/>
              </a:spcAft>
            </a:pPr>
            <a:r>
              <a:rPr lang="af-ZA" sz="3200" kern="0" dirty="0" smtClean="0">
                <a:latin typeface="Arial" charset="0"/>
                <a:ea typeface="Arial" charset="0"/>
                <a:cs typeface="Arial" charset="0"/>
              </a:rPr>
              <a:t>PHẦN E: NGHIÊN </a:t>
            </a:r>
            <a:r>
              <a:rPr lang="af-ZA" sz="3200" kern="0" dirty="0">
                <a:latin typeface="Arial" charset="0"/>
                <a:ea typeface="Arial" charset="0"/>
                <a:cs typeface="Arial" charset="0"/>
              </a:rPr>
              <a:t>CỨU CÔNG NGHỆ CHẾ BIẾN BÙN THÀNH PHÂN VÀ THỰC NGHIỆM BÓN PHÂN CHO CÂY TRỒNG</a:t>
            </a:r>
            <a:endParaRPr lang="en-US" sz="3200" kern="0" dirty="0"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EEAC-6021-184A-936A-D26E75467C87}" type="slidenum">
              <a:rPr lang="en-US" smtClean="0"/>
              <a:t>57</a:t>
            </a:fld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295650" y="33060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2946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221" name="Picture 5" descr="rmcac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58" y="3814128"/>
            <a:ext cx="2596243" cy="3043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195943" y="-13732"/>
            <a:ext cx="9144000" cy="6834663"/>
            <a:chOff x="0" y="0"/>
            <a:chExt cx="9144000" cy="6834663"/>
          </a:xfrm>
        </p:grpSpPr>
        <p:pic>
          <p:nvPicPr>
            <p:cNvPr id="9219" name="Picture 3" descr="ruh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4150" y="3837463"/>
              <a:ext cx="3162300" cy="299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0" y="0"/>
              <a:ext cx="9144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6235700" y="3315031"/>
            <a:ext cx="8531299" cy="448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227" name="Picture 11" descr="ct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5700" y="3823731"/>
            <a:ext cx="2851327" cy="302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26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330" y="0"/>
            <a:ext cx="6026515" cy="704538"/>
          </a:xfrm>
        </p:spPr>
        <p:txBody>
          <a:bodyPr>
            <a:normAutofit/>
          </a:bodyPr>
          <a:lstStyle/>
          <a:p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Công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nghệ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chế</a:t>
            </a:r>
            <a:r>
              <a:rPr lang="en-US" sz="28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biến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bùn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mục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tiêu</a:t>
            </a:r>
            <a:endParaRPr lang="en-US" sz="28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235926"/>
            <a:ext cx="8896662" cy="4228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40000"/>
              </a:lnSpc>
            </a:pPr>
            <a:r>
              <a:rPr lang="vi-VN" sz="2400" dirty="0" smtClean="0">
                <a:latin typeface="Arial" charset="0"/>
                <a:ea typeface="Arial" charset="0"/>
                <a:cs typeface="Arial" charset="0"/>
              </a:rPr>
              <a:t>- </a:t>
            </a:r>
            <a:r>
              <a:rPr lang="vi-VN" sz="2400" dirty="0">
                <a:latin typeface="Arial" charset="0"/>
                <a:ea typeface="Arial" charset="0"/>
                <a:cs typeface="Arial" charset="0"/>
              </a:rPr>
              <a:t>Khảo sát, đánh giá các thông số vật lý, hóa học và sinh học của bùn thải ao nuôi tôm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indent="457200" algn="just">
              <a:lnSpc>
                <a:spcPct val="140000"/>
              </a:lnSpc>
            </a:pPr>
            <a:r>
              <a:rPr lang="nl-NL" sz="2400" dirty="0">
                <a:latin typeface="Arial" charset="0"/>
                <a:ea typeface="Arial" charset="0"/>
                <a:cs typeface="Arial" charset="0"/>
              </a:rPr>
              <a:t>- </a:t>
            </a:r>
            <a:r>
              <a:rPr lang="nl-NL" sz="2400" dirty="0" err="1">
                <a:latin typeface="Arial" charset="0"/>
                <a:ea typeface="Arial" charset="0"/>
                <a:cs typeface="Arial" charset="0"/>
              </a:rPr>
              <a:t>Xác</a:t>
            </a:r>
            <a:r>
              <a:rPr lang="nl-NL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400" dirty="0" err="1">
                <a:latin typeface="Arial" charset="0"/>
                <a:ea typeface="Arial" charset="0"/>
                <a:cs typeface="Arial" charset="0"/>
              </a:rPr>
              <a:t>định</a:t>
            </a:r>
            <a:r>
              <a:rPr lang="nl-NL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400" dirty="0" err="1">
                <a:latin typeface="Arial" charset="0"/>
                <a:ea typeface="Arial" charset="0"/>
                <a:cs typeface="Arial" charset="0"/>
              </a:rPr>
              <a:t>được</a:t>
            </a:r>
            <a:r>
              <a:rPr lang="nl-NL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400" dirty="0" err="1">
                <a:latin typeface="Arial" charset="0"/>
                <a:ea typeface="Arial" charset="0"/>
                <a:cs typeface="Arial" charset="0"/>
              </a:rPr>
              <a:t>các</a:t>
            </a:r>
            <a:r>
              <a:rPr lang="nl-NL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400" dirty="0" err="1">
                <a:latin typeface="Arial" charset="0"/>
                <a:ea typeface="Arial" charset="0"/>
                <a:cs typeface="Arial" charset="0"/>
              </a:rPr>
              <a:t>phương</a:t>
            </a:r>
            <a:r>
              <a:rPr lang="nl-NL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400" dirty="0" err="1">
                <a:latin typeface="Arial" charset="0"/>
                <a:ea typeface="Arial" charset="0"/>
                <a:cs typeface="Arial" charset="0"/>
              </a:rPr>
              <a:t>án</a:t>
            </a:r>
            <a:r>
              <a:rPr lang="nl-NL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400" dirty="0" err="1">
                <a:latin typeface="Arial" charset="0"/>
                <a:ea typeface="Arial" charset="0"/>
                <a:cs typeface="Arial" charset="0"/>
              </a:rPr>
              <a:t>công</a:t>
            </a:r>
            <a:r>
              <a:rPr lang="nl-NL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400" dirty="0" err="1">
                <a:latin typeface="Arial" charset="0"/>
                <a:ea typeface="Arial" charset="0"/>
                <a:cs typeface="Arial" charset="0"/>
              </a:rPr>
              <a:t>nghệ</a:t>
            </a:r>
            <a:r>
              <a:rPr lang="nl-NL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400" dirty="0" err="1">
                <a:latin typeface="Arial" charset="0"/>
                <a:ea typeface="Arial" charset="0"/>
                <a:cs typeface="Arial" charset="0"/>
              </a:rPr>
              <a:t>và</a:t>
            </a:r>
            <a:r>
              <a:rPr lang="nl-NL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400" dirty="0" err="1">
                <a:latin typeface="Arial" charset="0"/>
                <a:ea typeface="Arial" charset="0"/>
                <a:cs typeface="Arial" charset="0"/>
              </a:rPr>
              <a:t>hiệu</a:t>
            </a:r>
            <a:r>
              <a:rPr lang="nl-NL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400" dirty="0" err="1">
                <a:latin typeface="Arial" charset="0"/>
                <a:ea typeface="Arial" charset="0"/>
                <a:cs typeface="Arial" charset="0"/>
              </a:rPr>
              <a:t>quả</a:t>
            </a:r>
            <a:r>
              <a:rPr lang="nl-NL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400" dirty="0" err="1">
                <a:latin typeface="Arial" charset="0"/>
                <a:ea typeface="Arial" charset="0"/>
                <a:cs typeface="Arial" charset="0"/>
              </a:rPr>
              <a:t>kinh</a:t>
            </a:r>
            <a:r>
              <a:rPr lang="nl-NL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400" dirty="0" err="1">
                <a:latin typeface="Arial" charset="0"/>
                <a:ea typeface="Arial" charset="0"/>
                <a:cs typeface="Arial" charset="0"/>
              </a:rPr>
              <a:t>tế</a:t>
            </a:r>
            <a:r>
              <a:rPr lang="nl-NL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400" dirty="0" err="1">
                <a:latin typeface="Arial" charset="0"/>
                <a:ea typeface="Arial" charset="0"/>
                <a:cs typeface="Arial" charset="0"/>
              </a:rPr>
              <a:t>của</a:t>
            </a:r>
            <a:r>
              <a:rPr lang="nl-NL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400" dirty="0" err="1">
                <a:latin typeface="Arial" charset="0"/>
                <a:ea typeface="Arial" charset="0"/>
                <a:cs typeface="Arial" charset="0"/>
              </a:rPr>
              <a:t>công</a:t>
            </a:r>
            <a:r>
              <a:rPr lang="nl-NL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400" dirty="0" err="1">
                <a:latin typeface="Arial" charset="0"/>
                <a:ea typeface="Arial" charset="0"/>
                <a:cs typeface="Arial" charset="0"/>
              </a:rPr>
              <a:t>nghệ</a:t>
            </a:r>
            <a:r>
              <a:rPr lang="nl-NL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400" dirty="0" err="1">
                <a:latin typeface="Arial" charset="0"/>
                <a:ea typeface="Arial" charset="0"/>
                <a:cs typeface="Arial" charset="0"/>
              </a:rPr>
              <a:t>chế</a:t>
            </a:r>
            <a:r>
              <a:rPr lang="nl-NL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400" dirty="0" err="1">
                <a:latin typeface="Arial" charset="0"/>
                <a:ea typeface="Arial" charset="0"/>
                <a:cs typeface="Arial" charset="0"/>
              </a:rPr>
              <a:t>biến</a:t>
            </a:r>
            <a:r>
              <a:rPr lang="nl-NL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400" dirty="0" err="1">
                <a:latin typeface="Arial" charset="0"/>
                <a:ea typeface="Arial" charset="0"/>
                <a:cs typeface="Arial" charset="0"/>
              </a:rPr>
              <a:t>bùn</a:t>
            </a:r>
            <a:r>
              <a:rPr lang="nl-NL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400" dirty="0" err="1">
                <a:latin typeface="Arial" charset="0"/>
                <a:ea typeface="Arial" charset="0"/>
                <a:cs typeface="Arial" charset="0"/>
              </a:rPr>
              <a:t>thành</a:t>
            </a:r>
            <a:r>
              <a:rPr lang="nl-NL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400" dirty="0" err="1">
                <a:latin typeface="Arial" charset="0"/>
                <a:ea typeface="Arial" charset="0"/>
                <a:cs typeface="Arial" charset="0"/>
              </a:rPr>
              <a:t>phân</a:t>
            </a:r>
            <a:r>
              <a:rPr lang="nl-NL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400" dirty="0" err="1">
                <a:latin typeface="Arial" charset="0"/>
                <a:ea typeface="Arial" charset="0"/>
                <a:cs typeface="Arial" charset="0"/>
              </a:rPr>
              <a:t>và</a:t>
            </a:r>
            <a:r>
              <a:rPr lang="nl-NL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400" dirty="0" err="1">
                <a:latin typeface="Arial" charset="0"/>
                <a:ea typeface="Arial" charset="0"/>
                <a:cs typeface="Arial" charset="0"/>
              </a:rPr>
              <a:t>thí</a:t>
            </a:r>
            <a:r>
              <a:rPr lang="nl-NL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400" dirty="0" err="1">
                <a:latin typeface="Arial" charset="0"/>
                <a:ea typeface="Arial" charset="0"/>
                <a:cs typeface="Arial" charset="0"/>
              </a:rPr>
              <a:t>nghiệm</a:t>
            </a:r>
            <a:r>
              <a:rPr lang="nl-NL" sz="2400" dirty="0">
                <a:latin typeface="Arial" charset="0"/>
                <a:ea typeface="Arial" charset="0"/>
                <a:cs typeface="Arial" charset="0"/>
              </a:rPr>
              <a:t> bón </a:t>
            </a:r>
            <a:r>
              <a:rPr lang="nl-NL" sz="2400" dirty="0" err="1">
                <a:latin typeface="Arial" charset="0"/>
                <a:ea typeface="Arial" charset="0"/>
                <a:cs typeface="Arial" charset="0"/>
              </a:rPr>
              <a:t>phân</a:t>
            </a:r>
            <a:r>
              <a:rPr lang="nl-NL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400" dirty="0" err="1">
                <a:latin typeface="Arial" charset="0"/>
                <a:ea typeface="Arial" charset="0"/>
                <a:cs typeface="Arial" charset="0"/>
              </a:rPr>
              <a:t>cho</a:t>
            </a:r>
            <a:r>
              <a:rPr lang="nl-NL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400" dirty="0" err="1">
                <a:latin typeface="Arial" charset="0"/>
                <a:ea typeface="Arial" charset="0"/>
                <a:cs typeface="Arial" charset="0"/>
              </a:rPr>
              <a:t>cây</a:t>
            </a:r>
            <a:r>
              <a:rPr lang="nl-NL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400" dirty="0" err="1">
                <a:latin typeface="Arial" charset="0"/>
                <a:ea typeface="Arial" charset="0"/>
                <a:cs typeface="Arial" charset="0"/>
              </a:rPr>
              <a:t>trồng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indent="457200" algn="just">
              <a:lnSpc>
                <a:spcPct val="140000"/>
              </a:lnSpc>
            </a:pPr>
            <a:r>
              <a:rPr lang="vi-VN" sz="2400" dirty="0">
                <a:latin typeface="Arial" charset="0"/>
                <a:ea typeface="Arial" charset="0"/>
                <a:cs typeface="Arial" charset="0"/>
              </a:rPr>
              <a:t>- Xây dựng, thiết kế và cải thiện được các công nghệ xử lý bùn thải, thử nghiệm và ước tính chi phí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indent="457200" algn="just">
              <a:lnSpc>
                <a:spcPct val="140000"/>
              </a:lnSpc>
            </a:pPr>
            <a:r>
              <a:rPr lang="vi-VN" sz="2400" dirty="0">
                <a:latin typeface="Arial" charset="0"/>
                <a:ea typeface="Arial" charset="0"/>
                <a:cs typeface="Arial" charset="0"/>
              </a:rPr>
              <a:t>- Đánh giá được hiệu quả hoạt động và chi </a:t>
            </a:r>
            <a:r>
              <a:rPr lang="vi-VN" sz="2400" dirty="0" smtClean="0">
                <a:latin typeface="Arial" charset="0"/>
                <a:ea typeface="Arial" charset="0"/>
                <a:cs typeface="Arial" charset="0"/>
              </a:rPr>
              <a:t>phí</a:t>
            </a:r>
            <a:endParaRPr lang="en-US" sz="2400" dirty="0"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EEAC-6021-184A-936A-D26E75467C87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34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872" y="0"/>
            <a:ext cx="8949128" cy="704538"/>
          </a:xfrm>
        </p:spPr>
        <p:txBody>
          <a:bodyPr>
            <a:normAutofit fontScale="90000"/>
          </a:bodyPr>
          <a:lstStyle/>
          <a:p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Công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nghệ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chế</a:t>
            </a:r>
            <a:r>
              <a:rPr lang="en-US" sz="28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biến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bùn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đặc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điểm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bùn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ao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nuôi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tôm</a:t>
            </a:r>
            <a:endParaRPr lang="en-US" sz="2800" b="1" dirty="0"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1216501"/>
              </p:ext>
            </p:extLst>
          </p:nvPr>
        </p:nvGraphicFramePr>
        <p:xfrm>
          <a:off x="194872" y="704538"/>
          <a:ext cx="8949128" cy="378561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174401"/>
                <a:gridCol w="2102928"/>
                <a:gridCol w="4671799"/>
              </a:tblGrid>
              <a:tr h="1229698">
                <a:tc>
                  <a:txBody>
                    <a:bodyPr/>
                    <a:lstStyle/>
                    <a:p>
                      <a:pPr marL="6858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Thông</a:t>
                      </a:r>
                      <a:r>
                        <a:rPr lang="en-US" sz="24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số</a:t>
                      </a:r>
                      <a:endParaRPr lang="en-US" sz="24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763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Trung bình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4625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Chỉ</a:t>
                      </a:r>
                      <a:r>
                        <a:rPr lang="en-US" sz="24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tiêu</a:t>
                      </a:r>
                      <a:r>
                        <a:rPr lang="en-US" sz="24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phân</a:t>
                      </a:r>
                      <a:r>
                        <a:rPr lang="en-US" sz="24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bón</a:t>
                      </a:r>
                      <a:r>
                        <a:rPr lang="en-US" sz="24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hữu</a:t>
                      </a:r>
                      <a:r>
                        <a:rPr lang="en-US" sz="24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cơ</a:t>
                      </a:r>
                      <a:r>
                        <a:rPr lang="en-US" sz="24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được</a:t>
                      </a:r>
                      <a:r>
                        <a:rPr lang="en-US" sz="24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quy</a:t>
                      </a:r>
                      <a:r>
                        <a:rPr lang="en-US" sz="24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định</a:t>
                      </a:r>
                      <a:r>
                        <a:rPr lang="en-US" sz="24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theo</a:t>
                      </a:r>
                      <a:r>
                        <a:rPr lang="en-US" sz="24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Nghị</a:t>
                      </a:r>
                      <a:r>
                        <a:rPr lang="en-US" sz="24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định</a:t>
                      </a:r>
                      <a:r>
                        <a:rPr lang="en-US" sz="24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108</a:t>
                      </a:r>
                    </a:p>
                  </a:txBody>
                  <a:tcPr marL="0" marR="0" marT="0" marB="0"/>
                </a:tc>
              </a:tr>
              <a:tr h="392158">
                <a:tc>
                  <a:txBody>
                    <a:bodyPr/>
                    <a:lstStyle/>
                    <a:p>
                      <a:pPr marL="68580" marR="0" algn="just">
                        <a:lnSpc>
                          <a:spcPct val="115000"/>
                        </a:lnSpc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Độ ẩm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7630" marR="0" algn="ctr">
                        <a:lnSpc>
                          <a:spcPct val="115000"/>
                        </a:lnSpc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75,4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4625" marR="0" algn="ctr">
                        <a:lnSpc>
                          <a:spcPct val="115000"/>
                        </a:lnSpc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≤ 30,0</a:t>
                      </a:r>
                    </a:p>
                  </a:txBody>
                  <a:tcPr marL="0" marR="0" marT="0" marB="0"/>
                </a:tc>
              </a:tr>
              <a:tr h="392158">
                <a:tc>
                  <a:txBody>
                    <a:bodyPr/>
                    <a:lstStyle/>
                    <a:p>
                      <a:pPr marL="68580" marR="0" algn="just">
                        <a:lnSpc>
                          <a:spcPct val="115000"/>
                        </a:lnSpc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pH (ướt)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7630" marR="0" algn="ctr">
                        <a:lnSpc>
                          <a:spcPct val="115000"/>
                        </a:lnSpc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8,15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4625" marR="0" algn="ctr">
                        <a:lnSpc>
                          <a:spcPct val="115000"/>
                        </a:lnSpc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≥ 5,0</a:t>
                      </a:r>
                    </a:p>
                  </a:txBody>
                  <a:tcPr marL="0" marR="0" marT="0" marB="0"/>
                </a:tc>
              </a:tr>
              <a:tr h="392158">
                <a:tc>
                  <a:txBody>
                    <a:bodyPr/>
                    <a:lstStyle/>
                    <a:p>
                      <a:pPr marL="68580" marR="0" algn="just">
                        <a:lnSpc>
                          <a:spcPct val="115000"/>
                        </a:lnSpc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Nts (%)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7630" marR="0" algn="ctr">
                        <a:lnSpc>
                          <a:spcPct val="115000"/>
                        </a:lnSpc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0,33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4625" marR="0" algn="ctr">
                        <a:lnSpc>
                          <a:spcPct val="115000"/>
                        </a:lnSpc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/>
                </a:tc>
              </a:tr>
              <a:tr h="392158">
                <a:tc>
                  <a:txBody>
                    <a:bodyPr/>
                    <a:lstStyle/>
                    <a:p>
                      <a:pPr marL="68580" marR="0" algn="just">
                        <a:lnSpc>
                          <a:spcPct val="115000"/>
                        </a:lnSpc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TP (%)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7630" marR="0" algn="ctr">
                        <a:lnSpc>
                          <a:spcPct val="115000"/>
                        </a:lnSpc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0,55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4625" marR="0" algn="ctr">
                        <a:lnSpc>
                          <a:spcPct val="115000"/>
                        </a:lnSpc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/>
                </a:tc>
              </a:tr>
              <a:tr h="392158">
                <a:tc>
                  <a:txBody>
                    <a:bodyPr/>
                    <a:lstStyle/>
                    <a:p>
                      <a:pPr marL="68580" marR="0" algn="just">
                        <a:lnSpc>
                          <a:spcPct val="115000"/>
                        </a:lnSpc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K (%)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7630" marR="0" algn="ctr">
                        <a:lnSpc>
                          <a:spcPct val="115000"/>
                        </a:lnSpc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1,34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4625" marR="0" algn="ctr">
                        <a:lnSpc>
                          <a:spcPct val="115000"/>
                        </a:lnSpc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/>
                </a:tc>
              </a:tr>
              <a:tr h="392158">
                <a:tc>
                  <a:txBody>
                    <a:bodyPr/>
                    <a:lstStyle/>
                    <a:p>
                      <a:pPr marL="68580" marR="0" algn="just">
                        <a:lnSpc>
                          <a:spcPct val="115000"/>
                        </a:lnSpc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Độ mặn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7630" marR="0" algn="ctr">
                        <a:lnSpc>
                          <a:spcPct val="115000"/>
                        </a:lnSpc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19,43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4625" marR="0" algn="ctr">
                        <a:lnSpc>
                          <a:spcPct val="115000"/>
                        </a:lnSpc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" y="4721901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nl-NL" sz="2400" dirty="0" err="1" smtClean="0">
                <a:latin typeface="Arial" charset="0"/>
                <a:ea typeface="Arial" charset="0"/>
                <a:cs typeface="Arial" charset="0"/>
              </a:rPr>
              <a:t>Độ</a:t>
            </a:r>
            <a:r>
              <a:rPr lang="nl-NL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400" dirty="0" err="1">
                <a:latin typeface="Arial" charset="0"/>
                <a:ea typeface="Arial" charset="0"/>
                <a:cs typeface="Arial" charset="0"/>
              </a:rPr>
              <a:t>ẩm</a:t>
            </a:r>
            <a:r>
              <a:rPr lang="nl-NL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400" dirty="0" err="1" smtClean="0">
                <a:latin typeface="Arial" charset="0"/>
                <a:ea typeface="Arial" charset="0"/>
                <a:cs typeface="Arial" charset="0"/>
              </a:rPr>
              <a:t>rất</a:t>
            </a:r>
            <a:r>
              <a:rPr lang="nl-NL" sz="2400" dirty="0" smtClean="0">
                <a:latin typeface="Arial" charset="0"/>
                <a:ea typeface="Arial" charset="0"/>
                <a:cs typeface="Arial" charset="0"/>
              </a:rPr>
              <a:t> cao, </a:t>
            </a:r>
            <a:r>
              <a:rPr lang="nl-NL" sz="2400" dirty="0" err="1">
                <a:latin typeface="Arial" charset="0"/>
                <a:ea typeface="Arial" charset="0"/>
                <a:cs typeface="Arial" charset="0"/>
              </a:rPr>
              <a:t>không</a:t>
            </a:r>
            <a:r>
              <a:rPr lang="nl-NL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400" dirty="0" err="1">
                <a:latin typeface="Arial" charset="0"/>
                <a:ea typeface="Arial" charset="0"/>
                <a:cs typeface="Arial" charset="0"/>
              </a:rPr>
              <a:t>thuận</a:t>
            </a:r>
            <a:r>
              <a:rPr lang="nl-NL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400" dirty="0" err="1">
                <a:latin typeface="Arial" charset="0"/>
                <a:ea typeface="Arial" charset="0"/>
                <a:cs typeface="Arial" charset="0"/>
              </a:rPr>
              <a:t>lợi</a:t>
            </a:r>
            <a:r>
              <a:rPr lang="nl-NL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400" dirty="0" err="1" smtClean="0">
                <a:latin typeface="Arial" charset="0"/>
                <a:ea typeface="Arial" charset="0"/>
                <a:cs typeface="Arial" charset="0"/>
              </a:rPr>
              <a:t>cho</a:t>
            </a:r>
            <a:r>
              <a:rPr lang="nl-NL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400" dirty="0" err="1">
                <a:latin typeface="Arial" charset="0"/>
                <a:ea typeface="Arial" charset="0"/>
                <a:cs typeface="Arial" charset="0"/>
              </a:rPr>
              <a:t>ủ</a:t>
            </a:r>
            <a:r>
              <a:rPr lang="nl-NL" sz="2400" dirty="0">
                <a:latin typeface="Arial" charset="0"/>
                <a:ea typeface="Arial" charset="0"/>
                <a:cs typeface="Arial" charset="0"/>
              </a:rPr>
              <a:t> compost </a:t>
            </a:r>
            <a:r>
              <a:rPr lang="nl-NL" sz="2400" dirty="0" err="1">
                <a:latin typeface="Arial" charset="0"/>
                <a:ea typeface="Arial" charset="0"/>
                <a:cs typeface="Arial" charset="0"/>
              </a:rPr>
              <a:t>chế</a:t>
            </a:r>
            <a:r>
              <a:rPr lang="nl-NL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400" dirty="0" err="1">
                <a:latin typeface="Arial" charset="0"/>
                <a:ea typeface="Arial" charset="0"/>
                <a:cs typeface="Arial" charset="0"/>
              </a:rPr>
              <a:t>biến</a:t>
            </a:r>
            <a:r>
              <a:rPr lang="nl-NL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400" dirty="0" err="1">
                <a:latin typeface="Arial" charset="0"/>
                <a:ea typeface="Arial" charset="0"/>
                <a:cs typeface="Arial" charset="0"/>
              </a:rPr>
              <a:t>bùn</a:t>
            </a:r>
            <a:r>
              <a:rPr lang="nl-NL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400" dirty="0" err="1">
                <a:latin typeface="Arial" charset="0"/>
                <a:ea typeface="Arial" charset="0"/>
                <a:cs typeface="Arial" charset="0"/>
              </a:rPr>
              <a:t>thành</a:t>
            </a:r>
            <a:r>
              <a:rPr lang="nl-NL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400" dirty="0" err="1">
                <a:latin typeface="Arial" charset="0"/>
                <a:ea typeface="Arial" charset="0"/>
                <a:cs typeface="Arial" charset="0"/>
              </a:rPr>
              <a:t>phân</a:t>
            </a:r>
            <a:r>
              <a:rPr lang="nl-NL" sz="2400" dirty="0">
                <a:latin typeface="Arial" charset="0"/>
                <a:ea typeface="Arial" charset="0"/>
                <a:cs typeface="Arial" charset="0"/>
              </a:rPr>
              <a:t> </a:t>
            </a:r>
            <a:endParaRPr lang="nl-NL" sz="2400" dirty="0" smtClean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Tx/>
              <a:buChar char="-"/>
            </a:pPr>
            <a:r>
              <a:rPr lang="nl-NL" sz="2400" dirty="0" err="1" smtClean="0">
                <a:latin typeface="Arial" charset="0"/>
                <a:ea typeface="Arial" charset="0"/>
                <a:cs typeface="Arial" charset="0"/>
              </a:rPr>
              <a:t>Độ</a:t>
            </a:r>
            <a:r>
              <a:rPr lang="nl-NL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400" dirty="0" err="1">
                <a:latin typeface="Arial" charset="0"/>
                <a:ea typeface="Arial" charset="0"/>
                <a:cs typeface="Arial" charset="0"/>
              </a:rPr>
              <a:t>mặn</a:t>
            </a:r>
            <a:r>
              <a:rPr lang="nl-NL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400" dirty="0" err="1" smtClean="0">
                <a:latin typeface="Arial" charset="0"/>
                <a:ea typeface="Arial" charset="0"/>
                <a:cs typeface="Arial" charset="0"/>
              </a:rPr>
              <a:t>rất</a:t>
            </a:r>
            <a:r>
              <a:rPr lang="nl-NL" sz="2400" dirty="0" smtClean="0">
                <a:latin typeface="Arial" charset="0"/>
                <a:ea typeface="Arial" charset="0"/>
                <a:cs typeface="Arial" charset="0"/>
              </a:rPr>
              <a:t> cao </a:t>
            </a:r>
            <a:r>
              <a:rPr lang="nl-NL" sz="2400" dirty="0" err="1" smtClean="0">
                <a:latin typeface="Arial" charset="0"/>
                <a:ea typeface="Arial" charset="0"/>
                <a:cs typeface="Arial" charset="0"/>
              </a:rPr>
              <a:t>không</a:t>
            </a:r>
            <a:r>
              <a:rPr lang="nl-NL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400" dirty="0" err="1">
                <a:latin typeface="Arial" charset="0"/>
                <a:ea typeface="Arial" charset="0"/>
                <a:cs typeface="Arial" charset="0"/>
              </a:rPr>
              <a:t>thích</a:t>
            </a:r>
            <a:r>
              <a:rPr lang="nl-NL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400" dirty="0" err="1">
                <a:latin typeface="Arial" charset="0"/>
                <a:ea typeface="Arial" charset="0"/>
                <a:cs typeface="Arial" charset="0"/>
              </a:rPr>
              <a:t>hợp</a:t>
            </a:r>
            <a:r>
              <a:rPr lang="nl-NL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400" dirty="0" err="1">
                <a:latin typeface="Arial" charset="0"/>
                <a:ea typeface="Arial" charset="0"/>
                <a:cs typeface="Arial" charset="0"/>
              </a:rPr>
              <a:t>cho</a:t>
            </a:r>
            <a:r>
              <a:rPr lang="nl-NL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400" dirty="0" err="1" smtClean="0">
                <a:latin typeface="Arial" charset="0"/>
                <a:ea typeface="Arial" charset="0"/>
                <a:cs typeface="Arial" charset="0"/>
              </a:rPr>
              <a:t>đa</a:t>
            </a:r>
            <a:r>
              <a:rPr lang="nl-NL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400" dirty="0" err="1">
                <a:latin typeface="Arial" charset="0"/>
                <a:ea typeface="Arial" charset="0"/>
                <a:cs typeface="Arial" charset="0"/>
              </a:rPr>
              <a:t>số</a:t>
            </a:r>
            <a:r>
              <a:rPr lang="nl-NL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400" dirty="0" err="1" smtClean="0">
                <a:latin typeface="Arial" charset="0"/>
                <a:ea typeface="Arial" charset="0"/>
                <a:cs typeface="Arial" charset="0"/>
              </a:rPr>
              <a:t>cây</a:t>
            </a:r>
            <a:r>
              <a:rPr lang="nl-NL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400" dirty="0" err="1" smtClean="0">
                <a:latin typeface="Arial" charset="0"/>
                <a:ea typeface="Arial" charset="0"/>
                <a:cs typeface="Arial" charset="0"/>
              </a:rPr>
              <a:t>trồng</a:t>
            </a:r>
            <a:r>
              <a:rPr lang="nl-NL" sz="2400" dirty="0">
                <a:latin typeface="Arial" charset="0"/>
                <a:ea typeface="Arial" charset="0"/>
                <a:cs typeface="Arial" charset="0"/>
              </a:rPr>
              <a:t>,</a:t>
            </a:r>
            <a:r>
              <a:rPr lang="nl-NL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400" dirty="0" err="1">
                <a:latin typeface="Arial" charset="0"/>
                <a:ea typeface="Arial" charset="0"/>
                <a:cs typeface="Arial" charset="0"/>
              </a:rPr>
              <a:t>không</a:t>
            </a:r>
            <a:r>
              <a:rPr lang="nl-NL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400" dirty="0" err="1">
                <a:latin typeface="Arial" charset="0"/>
                <a:ea typeface="Arial" charset="0"/>
                <a:cs typeface="Arial" charset="0"/>
              </a:rPr>
              <a:t>thuận</a:t>
            </a:r>
            <a:r>
              <a:rPr lang="nl-NL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400" dirty="0" err="1">
                <a:latin typeface="Arial" charset="0"/>
                <a:ea typeface="Arial" charset="0"/>
                <a:cs typeface="Arial" charset="0"/>
              </a:rPr>
              <a:t>lợi</a:t>
            </a:r>
            <a:r>
              <a:rPr lang="nl-NL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400" dirty="0" err="1">
                <a:latin typeface="Arial" charset="0"/>
                <a:ea typeface="Arial" charset="0"/>
                <a:cs typeface="Arial" charset="0"/>
              </a:rPr>
              <a:t>cho</a:t>
            </a:r>
            <a:r>
              <a:rPr lang="nl-NL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400" dirty="0" err="1" smtClean="0">
                <a:latin typeface="Arial" charset="0"/>
                <a:ea typeface="Arial" charset="0"/>
                <a:cs typeface="Arial" charset="0"/>
              </a:rPr>
              <a:t>ủ</a:t>
            </a:r>
            <a:r>
              <a:rPr lang="nl-NL" sz="2400" dirty="0" smtClean="0">
                <a:latin typeface="Arial" charset="0"/>
                <a:ea typeface="Arial" charset="0"/>
                <a:cs typeface="Arial" charset="0"/>
              </a:rPr>
              <a:t> compost</a:t>
            </a: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nl-NL" sz="2400" dirty="0" smtClean="0">
                <a:latin typeface="Arial" charset="0"/>
                <a:ea typeface="Arial" charset="0"/>
                <a:cs typeface="Arial" charset="0"/>
              </a:rPr>
              <a:t>- </a:t>
            </a:r>
            <a:r>
              <a:rPr lang="nl-NL" sz="2400" dirty="0" err="1" smtClean="0">
                <a:latin typeface="Arial" charset="0"/>
                <a:ea typeface="Arial" charset="0"/>
                <a:cs typeface="Arial" charset="0"/>
              </a:rPr>
              <a:t>Bùn</a:t>
            </a:r>
            <a:r>
              <a:rPr lang="nl-NL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400" dirty="0" err="1">
                <a:latin typeface="Arial" charset="0"/>
                <a:ea typeface="Arial" charset="0"/>
                <a:cs typeface="Arial" charset="0"/>
              </a:rPr>
              <a:t>thải</a:t>
            </a:r>
            <a:r>
              <a:rPr lang="nl-NL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400" dirty="0" err="1" smtClean="0">
                <a:latin typeface="Arial" charset="0"/>
                <a:ea typeface="Arial" charset="0"/>
                <a:cs typeface="Arial" charset="0"/>
              </a:rPr>
              <a:t>giàu</a:t>
            </a:r>
            <a:r>
              <a:rPr lang="nl-NL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400" dirty="0" err="1" smtClean="0">
                <a:latin typeface="Arial" charset="0"/>
                <a:ea typeface="Arial" charset="0"/>
                <a:cs typeface="Arial" charset="0"/>
              </a:rPr>
              <a:t>dinh</a:t>
            </a:r>
            <a:r>
              <a:rPr lang="nl-NL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400" dirty="0" err="1" smtClean="0">
                <a:latin typeface="Arial" charset="0"/>
                <a:ea typeface="Arial" charset="0"/>
                <a:cs typeface="Arial" charset="0"/>
              </a:rPr>
              <a:t>dưỡng</a:t>
            </a:r>
            <a:r>
              <a:rPr lang="nl-NL" sz="2400" dirty="0" smtClean="0">
                <a:latin typeface="Arial" charset="0"/>
                <a:ea typeface="Arial" charset="0"/>
                <a:cs typeface="Arial" charset="0"/>
              </a:rPr>
              <a:t>, có </a:t>
            </a:r>
            <a:r>
              <a:rPr lang="nl-NL" sz="2400" dirty="0" err="1">
                <a:latin typeface="Arial" charset="0"/>
                <a:ea typeface="Arial" charset="0"/>
                <a:cs typeface="Arial" charset="0"/>
              </a:rPr>
              <a:t>giá</a:t>
            </a:r>
            <a:r>
              <a:rPr lang="nl-NL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400" dirty="0" err="1">
                <a:latin typeface="Arial" charset="0"/>
                <a:ea typeface="Arial" charset="0"/>
                <a:cs typeface="Arial" charset="0"/>
              </a:rPr>
              <a:t>trị</a:t>
            </a:r>
            <a:r>
              <a:rPr lang="nl-NL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400" dirty="0" err="1" smtClean="0">
                <a:latin typeface="Arial" charset="0"/>
                <a:ea typeface="Arial" charset="0"/>
                <a:cs typeface="Arial" charset="0"/>
              </a:rPr>
              <a:t>đối</a:t>
            </a:r>
            <a:r>
              <a:rPr lang="nl-NL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400" dirty="0" err="1">
                <a:latin typeface="Arial" charset="0"/>
                <a:ea typeface="Arial" charset="0"/>
                <a:cs typeface="Arial" charset="0"/>
              </a:rPr>
              <a:t>với</a:t>
            </a:r>
            <a:r>
              <a:rPr lang="nl-NL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400" dirty="0" err="1">
                <a:latin typeface="Arial" charset="0"/>
                <a:ea typeface="Arial" charset="0"/>
                <a:cs typeface="Arial" charset="0"/>
              </a:rPr>
              <a:t>cây</a:t>
            </a:r>
            <a:r>
              <a:rPr lang="nl-NL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400" dirty="0" err="1">
                <a:latin typeface="Arial" charset="0"/>
                <a:ea typeface="Arial" charset="0"/>
                <a:cs typeface="Arial" charset="0"/>
              </a:rPr>
              <a:t>trồng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EEAC-6021-184A-936A-D26E75467C87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44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om%20VK_BVKT-AO-TOM-TONG-THE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0" y="1215048"/>
            <a:ext cx="8374672" cy="557249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609" y="140043"/>
            <a:ext cx="8876713" cy="594475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Tôm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mr-IN" sz="2800" b="1" dirty="0" smtClean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Vi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khuẩn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mô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hình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thực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nghiệm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800" b="1" dirty="0" smtClean="0">
                <a:latin typeface="Arial" charset="0"/>
                <a:ea typeface="Arial" charset="0"/>
                <a:cs typeface="Arial" charset="0"/>
              </a:rPr>
            </a:br>
            <a:endParaRPr lang="en-US" sz="28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09" y="663706"/>
            <a:ext cx="7533365" cy="6221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Địa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điểm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: CT TNHH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Vĩnh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Thuận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mr-IN" sz="2400" dirty="0" smtClean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Sóc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Trăng</a:t>
            </a: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2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ao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mỗi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ao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1000m</a:t>
            </a:r>
            <a:r>
              <a:rPr lang="en-US" sz="2400" baseline="30000" dirty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C/N = 12/1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09957" y="1237037"/>
            <a:ext cx="3193364" cy="2677656"/>
          </a:xfrm>
          <a:prstGeom prst="rect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encilSketch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N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uôi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2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giai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đoạn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: </a:t>
            </a: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- Gđ1: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ương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giống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lớn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25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ngày</a:t>
            </a: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Gđ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2: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nuôi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thương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phẩm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250 con/m</a:t>
            </a:r>
            <a:r>
              <a:rPr lang="en-US" sz="2400" baseline="30000" dirty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+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Tôm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mr-IN" sz="2400" dirty="0" smtClean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VK: 31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ngày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+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Tôm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tảo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: 50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ngày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EEAC-6021-184A-936A-D26E75467C8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15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656" y="0"/>
            <a:ext cx="8319541" cy="704538"/>
          </a:xfrm>
        </p:spPr>
        <p:txBody>
          <a:bodyPr>
            <a:normAutofit fontScale="90000"/>
          </a:bodyPr>
          <a:lstStyle/>
          <a:p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Công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nghệ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chế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biến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bùn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tiền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xử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lý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giảm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độ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mặn</a:t>
            </a:r>
            <a:endParaRPr lang="en-US" sz="28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3669" y="1280897"/>
            <a:ext cx="8896662" cy="550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</a:pPr>
            <a:endParaRPr lang="en-US" sz="2400" dirty="0"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280897"/>
            <a:ext cx="914399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vi-VN" sz="2400" dirty="0" smtClean="0">
                <a:latin typeface="Arial" charset="0"/>
                <a:ea typeface="Arial" charset="0"/>
                <a:cs typeface="Arial" charset="0"/>
              </a:rPr>
              <a:t>Giảm </a:t>
            </a:r>
            <a:r>
              <a:rPr lang="vi-VN" sz="2400" dirty="0">
                <a:latin typeface="Arial" charset="0"/>
                <a:ea typeface="Arial" charset="0"/>
                <a:cs typeface="Arial" charset="0"/>
              </a:rPr>
              <a:t>độ mặn của bùn thải bằng </a:t>
            </a:r>
            <a:r>
              <a:rPr lang="vi-VN" sz="2400" dirty="0" smtClean="0">
                <a:latin typeface="Arial" charset="0"/>
                <a:ea typeface="Arial" charset="0"/>
                <a:cs typeface="Arial" charset="0"/>
              </a:rPr>
              <a:t>nước: </a:t>
            </a: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Nước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có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độ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mặn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càng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thấp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thì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rửa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mặn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càng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hiệu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quả</a:t>
            </a: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yêu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cầu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lượng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nước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ngọt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lớn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không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thuận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lợi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cho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xử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lý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bùn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thải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tại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nguồn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Thời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gian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rửa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mặn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: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4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đến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6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tháng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thời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gian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quá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dài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không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phù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hợp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với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sản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xuất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quy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mô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lớn</a:t>
            </a: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hàm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lượng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chất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hữu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cơ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không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thay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đổi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nhiều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sau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rửa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mặn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EEAC-6021-184A-936A-D26E75467C87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72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656" y="0"/>
            <a:ext cx="8319541" cy="704538"/>
          </a:xfrm>
        </p:spPr>
        <p:txBody>
          <a:bodyPr>
            <a:normAutofit fontScale="90000"/>
          </a:bodyPr>
          <a:lstStyle/>
          <a:p>
            <a:r>
              <a:rPr lang="en-US" sz="3200" dirty="0" err="1" smtClean="0">
                <a:latin typeface="Arial" charset="0"/>
                <a:ea typeface="Arial" charset="0"/>
                <a:cs typeface="Arial" charset="0"/>
              </a:rPr>
              <a:t>Công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ea typeface="Arial" charset="0"/>
                <a:cs typeface="Arial" charset="0"/>
              </a:rPr>
              <a:t>nghệ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ea typeface="Arial" charset="0"/>
                <a:cs typeface="Arial" charset="0"/>
              </a:rPr>
              <a:t>chế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ea typeface="Arial" charset="0"/>
                <a:cs typeface="Arial" charset="0"/>
              </a:rPr>
              <a:t>biến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ea typeface="Arial" charset="0"/>
                <a:cs typeface="Arial" charset="0"/>
              </a:rPr>
              <a:t>bùn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sz="3200" dirty="0" err="1" smtClean="0">
                <a:latin typeface="Arial" charset="0"/>
                <a:ea typeface="Arial" charset="0"/>
                <a:cs typeface="Arial" charset="0"/>
              </a:rPr>
              <a:t>tiền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ea typeface="Arial" charset="0"/>
                <a:cs typeface="Arial" charset="0"/>
              </a:rPr>
              <a:t>xử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ea typeface="Arial" charset="0"/>
                <a:cs typeface="Arial" charset="0"/>
              </a:rPr>
              <a:t>lý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ea typeface="Arial" charset="0"/>
                <a:cs typeface="Arial" charset="0"/>
              </a:rPr>
              <a:t>giảm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ea typeface="Arial" charset="0"/>
                <a:cs typeface="Arial" charset="0"/>
              </a:rPr>
              <a:t>độ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ea typeface="Arial" charset="0"/>
                <a:cs typeface="Arial" charset="0"/>
              </a:rPr>
              <a:t>mặn</a:t>
            </a:r>
            <a:endParaRPr lang="en-US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3669" y="1280897"/>
            <a:ext cx="8896662" cy="550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</a:pPr>
            <a:endParaRPr lang="en-US" sz="2400" dirty="0"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966103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latin typeface="Arial" charset="0"/>
                <a:ea typeface="Arial" charset="0"/>
                <a:cs typeface="Arial" charset="0"/>
              </a:rPr>
              <a:t>G</a:t>
            </a:r>
            <a:r>
              <a:rPr lang="vi-VN" sz="2400" b="1" dirty="0" smtClean="0">
                <a:latin typeface="Arial" charset="0"/>
                <a:ea typeface="Arial" charset="0"/>
                <a:cs typeface="Arial" charset="0"/>
              </a:rPr>
              <a:t>iảm </a:t>
            </a:r>
            <a:r>
              <a:rPr lang="vi-VN" sz="2400" b="1" dirty="0">
                <a:latin typeface="Arial" charset="0"/>
                <a:ea typeface="Arial" charset="0"/>
                <a:cs typeface="Arial" charset="0"/>
              </a:rPr>
              <a:t>độ mặn trong bùn thải bằng canxi clorua (CaCl2) và thạch cao (CaSO4)</a:t>
            </a:r>
            <a:endParaRPr lang="en-US" sz="2400" b="1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H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iệu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quả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trong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xử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lý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giảm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độ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mặn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của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bùn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thải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ao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nuôi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tôm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. </a:t>
            </a: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ứng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dụng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các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hợp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chất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này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trong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xử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lý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độ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mặn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của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bùn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thải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cần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xem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xét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giá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thành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đầu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tư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mức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độ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sẵn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có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của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nguồn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nguyên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liệu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này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EEAC-6021-184A-936A-D26E75467C87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61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669" y="0"/>
            <a:ext cx="9020331" cy="704538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Công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nghệ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chế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biến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bùn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xử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lý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bùn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thành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phân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bón</a:t>
            </a:r>
            <a:endParaRPr lang="en-US" sz="28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3669" y="1280897"/>
            <a:ext cx="8896662" cy="550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</a:pPr>
            <a:endParaRPr lang="en-US" sz="2400" dirty="0">
              <a:effectLst/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9525521"/>
              </p:ext>
            </p:extLst>
          </p:nvPr>
        </p:nvGraphicFramePr>
        <p:xfrm>
          <a:off x="123670" y="831192"/>
          <a:ext cx="8896660" cy="600928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587974"/>
                <a:gridCol w="2429564"/>
                <a:gridCol w="2429564"/>
                <a:gridCol w="2449558"/>
              </a:tblGrid>
              <a:tr h="941159">
                <a:tc>
                  <a:txBody>
                    <a:bodyPr/>
                    <a:lstStyle/>
                    <a:p>
                      <a:pPr marL="68580" marR="0" algn="ctr">
                        <a:lnSpc>
                          <a:spcPct val="115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Thông số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7630" marR="0" algn="ctr">
                        <a:lnSpc>
                          <a:spcPct val="115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Bùn</a:t>
                      </a:r>
                      <a:r>
                        <a:rPr lang="en-US" sz="1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thải</a:t>
                      </a:r>
                      <a:endParaRPr lang="en-US" sz="18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87630" marR="0" algn="ctr">
                        <a:lnSpc>
                          <a:spcPct val="115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trước</a:t>
                      </a:r>
                      <a:r>
                        <a:rPr lang="en-US" sz="1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khi</a:t>
                      </a:r>
                      <a:r>
                        <a:rPr lang="en-US" sz="1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ủ</a:t>
                      </a:r>
                      <a:endParaRPr lang="en-US" sz="18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7630" marR="0" algn="ctr">
                        <a:lnSpc>
                          <a:spcPct val="115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Phân ủ sau 60 ngày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4625" marR="0" algn="ctr">
                        <a:lnSpc>
                          <a:spcPct val="115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Chất</a:t>
                      </a:r>
                      <a:r>
                        <a:rPr lang="en-US" sz="1800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lượng</a:t>
                      </a:r>
                      <a:r>
                        <a:rPr lang="en-US" sz="1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phân</a:t>
                      </a:r>
                      <a:r>
                        <a:rPr lang="en-US" sz="1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bón</a:t>
                      </a:r>
                      <a:r>
                        <a:rPr lang="en-US" sz="1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hc</a:t>
                      </a:r>
                      <a:r>
                        <a:rPr lang="en-US" sz="1800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theo</a:t>
                      </a:r>
                      <a:r>
                        <a:rPr lang="en-US" sz="1800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NĐ </a:t>
                      </a:r>
                      <a:r>
                        <a:rPr lang="en-US" sz="1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108</a:t>
                      </a:r>
                    </a:p>
                  </a:txBody>
                  <a:tcPr marL="0" marR="0" marT="0" marB="0" anchor="ctr"/>
                </a:tc>
              </a:tr>
              <a:tr h="235290">
                <a:tc>
                  <a:txBody>
                    <a:bodyPr/>
                    <a:lstStyle/>
                    <a:p>
                      <a:pPr marL="68580" marR="0" algn="just">
                        <a:lnSpc>
                          <a:spcPct val="115000"/>
                        </a:lnSpc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Độ ẩm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7630" marR="0" algn="ctr">
                        <a:lnSpc>
                          <a:spcPct val="115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75,4±1,2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7630" marR="0" algn="ctr">
                        <a:lnSpc>
                          <a:spcPct val="115000"/>
                        </a:lnSpc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30,50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4625" marR="0" algn="ctr">
                        <a:lnSpc>
                          <a:spcPct val="115000"/>
                        </a:lnSpc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≤ 30,0</a:t>
                      </a:r>
                    </a:p>
                  </a:txBody>
                  <a:tcPr marL="0" marR="0" marT="0" marB="0" anchor="ctr"/>
                </a:tc>
              </a:tr>
              <a:tr h="235290">
                <a:tc>
                  <a:txBody>
                    <a:bodyPr/>
                    <a:lstStyle/>
                    <a:p>
                      <a:pPr marL="68580" marR="0" algn="just">
                        <a:lnSpc>
                          <a:spcPct val="115000"/>
                        </a:lnSpc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pH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7630" marR="0" algn="ctr">
                        <a:lnSpc>
                          <a:spcPct val="115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8,38±0,04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7630" marR="0" algn="ctr">
                        <a:lnSpc>
                          <a:spcPct val="115000"/>
                        </a:lnSpc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6,78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4625" marR="0" algn="ctr">
                        <a:lnSpc>
                          <a:spcPct val="115000"/>
                        </a:lnSpc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≥ 5,0</a:t>
                      </a:r>
                    </a:p>
                  </a:txBody>
                  <a:tcPr marL="0" marR="0" marT="0" marB="0" anchor="ctr"/>
                </a:tc>
              </a:tr>
              <a:tr h="235290">
                <a:tc>
                  <a:txBody>
                    <a:bodyPr/>
                    <a:lstStyle/>
                    <a:p>
                      <a:pPr marL="68580" marR="0" algn="just">
                        <a:lnSpc>
                          <a:spcPct val="115000"/>
                        </a:lnSpc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OM (%)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7630" marR="0" algn="ctr">
                        <a:lnSpc>
                          <a:spcPct val="115000"/>
                        </a:lnSpc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7,40±0,01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7630" marR="0" algn="ctr">
                        <a:lnSpc>
                          <a:spcPct val="115000"/>
                        </a:lnSpc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20,84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4625" marR="0" algn="ctr">
                        <a:lnSpc>
                          <a:spcPct val="115000"/>
                        </a:lnSpc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≥ 20,0</a:t>
                      </a:r>
                    </a:p>
                  </a:txBody>
                  <a:tcPr marL="0" marR="0" marT="0" marB="0" anchor="ctr"/>
                </a:tc>
              </a:tr>
              <a:tr h="235290">
                <a:tc>
                  <a:txBody>
                    <a:bodyPr/>
                    <a:lstStyle/>
                    <a:p>
                      <a:pPr marL="68580" marR="0" algn="just">
                        <a:lnSpc>
                          <a:spcPct val="115000"/>
                        </a:lnSpc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TN (%)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7630" marR="0" algn="ctr">
                        <a:lnSpc>
                          <a:spcPct val="115000"/>
                        </a:lnSpc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0,33±0,01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7630" marR="0" algn="ctr">
                        <a:lnSpc>
                          <a:spcPct val="115000"/>
                        </a:lnSpc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0,381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4625" marR="0" algn="ctr">
                        <a:lnSpc>
                          <a:spcPct val="115000"/>
                        </a:lnSpc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  <a:tr h="235290">
                <a:tc>
                  <a:txBody>
                    <a:bodyPr/>
                    <a:lstStyle/>
                    <a:p>
                      <a:pPr marL="68580" marR="0" algn="just">
                        <a:lnSpc>
                          <a:spcPct val="115000"/>
                        </a:lnSpc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TP (%)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7630" marR="0" algn="ctr">
                        <a:lnSpc>
                          <a:spcPct val="115000"/>
                        </a:lnSpc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0,55 ±0,001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7630" marR="0" algn="ctr">
                        <a:lnSpc>
                          <a:spcPct val="115000"/>
                        </a:lnSpc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0,586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4625" marR="0" algn="ctr">
                        <a:lnSpc>
                          <a:spcPct val="115000"/>
                        </a:lnSpc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  <a:tr h="235290">
                <a:tc>
                  <a:txBody>
                    <a:bodyPr/>
                    <a:lstStyle/>
                    <a:p>
                      <a:pPr marL="68580" marR="0" algn="just">
                        <a:lnSpc>
                          <a:spcPct val="115000"/>
                        </a:lnSpc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K</a:t>
                      </a:r>
                      <a:r>
                        <a:rPr lang="en-US" sz="1800" baseline="-25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</a:t>
                      </a: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O (%)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7630" marR="0" algn="ctr">
                        <a:lnSpc>
                          <a:spcPct val="115000"/>
                        </a:lnSpc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1,34±0,02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7630" marR="0" algn="ctr">
                        <a:lnSpc>
                          <a:spcPct val="115000"/>
                        </a:lnSpc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1,44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4625" marR="0" algn="ctr">
                        <a:lnSpc>
                          <a:spcPct val="115000"/>
                        </a:lnSpc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  <a:tr h="235290">
                <a:tc>
                  <a:txBody>
                    <a:bodyPr/>
                    <a:lstStyle/>
                    <a:p>
                      <a:pPr marL="68580" marR="0" algn="just">
                        <a:lnSpc>
                          <a:spcPct val="115000"/>
                        </a:lnSpc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Tỷ lệ C/N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7630" marR="0" algn="ctr">
                        <a:lnSpc>
                          <a:spcPct val="115000"/>
                        </a:lnSpc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11,78±0,15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7630" marR="0" algn="ctr">
                        <a:lnSpc>
                          <a:spcPct val="115000"/>
                        </a:lnSpc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12,0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4625" marR="0" algn="ctr">
                        <a:lnSpc>
                          <a:spcPct val="115000"/>
                        </a:lnSpc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≤ 12,0</a:t>
                      </a:r>
                    </a:p>
                  </a:txBody>
                  <a:tcPr marL="0" marR="0" marT="0" marB="0" anchor="ctr"/>
                </a:tc>
              </a:tr>
              <a:tr h="235290">
                <a:tc>
                  <a:txBody>
                    <a:bodyPr/>
                    <a:lstStyle/>
                    <a:p>
                      <a:pPr marL="68580" marR="0" algn="just">
                        <a:lnSpc>
                          <a:spcPct val="115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 (</a:t>
                      </a:r>
                      <a:r>
                        <a:rPr lang="en-US" sz="1800" baseline="30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</a:t>
                      </a: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/</a:t>
                      </a:r>
                      <a:r>
                        <a:rPr lang="en-US" sz="1800" baseline="-25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00</a:t>
                      </a: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7630" marR="0" algn="ctr">
                        <a:lnSpc>
                          <a:spcPct val="115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19,43±0,05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7630" marR="0" algn="ctr">
                        <a:lnSpc>
                          <a:spcPct val="115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2,80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4625" marR="0" algn="ctr">
                        <a:lnSpc>
                          <a:spcPct val="115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  <a:tr h="235290">
                <a:tc>
                  <a:txBody>
                    <a:bodyPr/>
                    <a:lstStyle/>
                    <a:p>
                      <a:pPr marL="68580" marR="0" algn="just">
                        <a:lnSpc>
                          <a:spcPct val="11500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Pb (mg/kg)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3185" marR="0" algn="ctr">
                        <a:lnSpc>
                          <a:spcPct val="11500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  <a:tabLst>
                          <a:tab pos="899795" algn="l"/>
                        </a:tabLs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10,59±1,03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3185" marR="0" algn="ctr">
                        <a:lnSpc>
                          <a:spcPct val="11500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  <a:tabLst>
                          <a:tab pos="899795" algn="l"/>
                        </a:tabLs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11,25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3185" marR="0" algn="ctr">
                        <a:lnSpc>
                          <a:spcPct val="11500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  <a:tabLst>
                          <a:tab pos="899795" algn="l"/>
                        </a:tabLs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≤ 200,0</a:t>
                      </a:r>
                    </a:p>
                  </a:txBody>
                  <a:tcPr marL="0" marR="0" marT="0" marB="0" anchor="ctr"/>
                </a:tc>
              </a:tr>
              <a:tr h="235290">
                <a:tc>
                  <a:txBody>
                    <a:bodyPr/>
                    <a:lstStyle/>
                    <a:p>
                      <a:pPr marL="68580" marR="0" algn="just">
                        <a:lnSpc>
                          <a:spcPct val="115000"/>
                        </a:lnSpc>
                        <a:spcBef>
                          <a:spcPts val="265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Cd (mg/kg)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3185" marR="0" algn="ctr">
                        <a:lnSpc>
                          <a:spcPct val="115000"/>
                        </a:lnSpc>
                        <a:spcBef>
                          <a:spcPts val="265"/>
                        </a:spcBef>
                        <a:spcAft>
                          <a:spcPts val="0"/>
                        </a:spcAft>
                        <a:tabLst>
                          <a:tab pos="899795" algn="l"/>
                        </a:tabLs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0,09±0,04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3185" marR="0" algn="ctr">
                        <a:lnSpc>
                          <a:spcPct val="115000"/>
                        </a:lnSpc>
                        <a:spcBef>
                          <a:spcPts val="265"/>
                        </a:spcBef>
                        <a:spcAft>
                          <a:spcPts val="0"/>
                        </a:spcAft>
                        <a:tabLst>
                          <a:tab pos="899795" algn="l"/>
                        </a:tabLs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0,11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3185" marR="0" algn="ctr">
                        <a:lnSpc>
                          <a:spcPct val="115000"/>
                        </a:lnSpc>
                        <a:spcBef>
                          <a:spcPts val="265"/>
                        </a:spcBef>
                        <a:spcAft>
                          <a:spcPts val="0"/>
                        </a:spcAft>
                        <a:tabLst>
                          <a:tab pos="899795" algn="l"/>
                        </a:tabLs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≤ 5,0</a:t>
                      </a:r>
                    </a:p>
                  </a:txBody>
                  <a:tcPr marL="0" marR="0" marT="0" marB="0" anchor="ctr"/>
                </a:tc>
              </a:tr>
              <a:tr h="235290">
                <a:tc>
                  <a:txBody>
                    <a:bodyPr/>
                    <a:lstStyle/>
                    <a:p>
                      <a:pPr marL="68580" marR="0" algn="just">
                        <a:lnSpc>
                          <a:spcPct val="115000"/>
                        </a:lnSpc>
                        <a:spcBef>
                          <a:spcPts val="265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As (mg/kg)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3185" marR="0" algn="ctr">
                        <a:lnSpc>
                          <a:spcPct val="115000"/>
                        </a:lnSpc>
                        <a:spcBef>
                          <a:spcPts val="265"/>
                        </a:spcBef>
                        <a:spcAft>
                          <a:spcPts val="0"/>
                        </a:spcAft>
                        <a:tabLst>
                          <a:tab pos="899795" algn="l"/>
                        </a:tabLs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2,46±0,8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3185" marR="0" algn="ctr">
                        <a:lnSpc>
                          <a:spcPct val="115000"/>
                        </a:lnSpc>
                        <a:spcBef>
                          <a:spcPts val="265"/>
                        </a:spcBef>
                        <a:spcAft>
                          <a:spcPts val="0"/>
                        </a:spcAft>
                        <a:tabLst>
                          <a:tab pos="899795" algn="l"/>
                        </a:tabLs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2,01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3185" marR="0" algn="ctr">
                        <a:lnSpc>
                          <a:spcPct val="115000"/>
                        </a:lnSpc>
                        <a:spcBef>
                          <a:spcPts val="265"/>
                        </a:spcBef>
                        <a:spcAft>
                          <a:spcPts val="0"/>
                        </a:spcAft>
                        <a:tabLst>
                          <a:tab pos="899795" algn="l"/>
                        </a:tabLs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≤ 10,0</a:t>
                      </a:r>
                    </a:p>
                  </a:txBody>
                  <a:tcPr marL="0" marR="0" marT="0" marB="0" anchor="ctr"/>
                </a:tc>
              </a:tr>
              <a:tr h="235290">
                <a:tc>
                  <a:txBody>
                    <a:bodyPr/>
                    <a:lstStyle/>
                    <a:p>
                      <a:pPr marL="68580" marR="0" algn="just">
                        <a:lnSpc>
                          <a:spcPct val="115000"/>
                        </a:lnSpc>
                        <a:spcBef>
                          <a:spcPts val="265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Hg (mg/kg)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3185" marR="0" algn="ctr">
                        <a:lnSpc>
                          <a:spcPct val="115000"/>
                        </a:lnSpc>
                        <a:spcBef>
                          <a:spcPts val="265"/>
                        </a:spcBef>
                        <a:spcAft>
                          <a:spcPts val="0"/>
                        </a:spcAft>
                        <a:tabLst>
                          <a:tab pos="899795" algn="l"/>
                        </a:tabLs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3185" marR="0" algn="ctr">
                        <a:lnSpc>
                          <a:spcPct val="115000"/>
                        </a:lnSpc>
                        <a:spcBef>
                          <a:spcPts val="265"/>
                        </a:spcBef>
                        <a:spcAft>
                          <a:spcPts val="0"/>
                        </a:spcAft>
                        <a:tabLst>
                          <a:tab pos="899795" algn="l"/>
                        </a:tabLs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3185" marR="0" algn="ctr">
                        <a:lnSpc>
                          <a:spcPct val="115000"/>
                        </a:lnSpc>
                        <a:spcBef>
                          <a:spcPts val="265"/>
                        </a:spcBef>
                        <a:spcAft>
                          <a:spcPts val="0"/>
                        </a:spcAft>
                        <a:tabLst>
                          <a:tab pos="899795" algn="l"/>
                        </a:tabLs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≤ 2,0</a:t>
                      </a:r>
                    </a:p>
                  </a:txBody>
                  <a:tcPr marL="0" marR="0" marT="0" marB="0" anchor="ctr"/>
                </a:tc>
              </a:tr>
              <a:tr h="47058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Vi khuẩn E. coli MPN/g</a:t>
                      </a:r>
                      <a:endParaRPr lang="en-US" sz="18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3185" marR="0" algn="ctr">
                        <a:lnSpc>
                          <a:spcPct val="115000"/>
                        </a:lnSpc>
                        <a:spcBef>
                          <a:spcPts val="265"/>
                        </a:spcBef>
                        <a:spcAft>
                          <a:spcPts val="0"/>
                        </a:spcAft>
                        <a:tabLst>
                          <a:tab pos="899795" algn="l"/>
                        </a:tabLs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7630" marR="0" algn="ctr">
                        <a:lnSpc>
                          <a:spcPct val="115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7630" marR="0" algn="ctr">
                        <a:lnSpc>
                          <a:spcPct val="115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≤ 1,1 x 10</a:t>
                      </a:r>
                      <a:r>
                        <a:rPr lang="en-US" sz="1800" baseline="30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</a:t>
                      </a:r>
                      <a:endParaRPr lang="en-US" sz="18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0" marR="0" marT="0" marB="0" anchor="ctr"/>
                </a:tc>
              </a:tr>
              <a:tr h="65157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Salmonella CFU/g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3185" marR="0" algn="ctr">
                        <a:lnSpc>
                          <a:spcPct val="115000"/>
                        </a:lnSpc>
                        <a:spcBef>
                          <a:spcPts val="265"/>
                        </a:spcBef>
                        <a:spcAft>
                          <a:spcPts val="0"/>
                        </a:spcAft>
                        <a:tabLst>
                          <a:tab pos="899795" algn="l"/>
                        </a:tabLs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7630" marR="0" algn="ctr">
                        <a:lnSpc>
                          <a:spcPct val="115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7630" marR="0" algn="ctr">
                        <a:lnSpc>
                          <a:spcPct val="115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Không</a:t>
                      </a:r>
                      <a:r>
                        <a:rPr lang="en-US" sz="1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phát</a:t>
                      </a:r>
                      <a:r>
                        <a:rPr lang="en-US" sz="1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hiện</a:t>
                      </a:r>
                      <a:r>
                        <a:rPr lang="en-US" sz="1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hoặc</a:t>
                      </a:r>
                      <a:r>
                        <a:rPr lang="en-US" sz="1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âm</a:t>
                      </a:r>
                      <a:r>
                        <a:rPr lang="en-US" sz="1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tính</a:t>
                      </a:r>
                      <a:endParaRPr lang="en-US" sz="18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EEAC-6021-184A-936A-D26E75467C87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669" y="253193"/>
            <a:ext cx="9020331" cy="704538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Công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nghệ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chế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biến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bùn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ứng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dụng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công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nghệ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VSV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xử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lý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bùn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thải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thành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phân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bón</a:t>
            </a:r>
            <a:endParaRPr lang="en-US" sz="28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3669" y="1280897"/>
            <a:ext cx="8896662" cy="550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</a:pPr>
            <a:endParaRPr lang="en-US" sz="2400" dirty="0"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3669" y="1692249"/>
            <a:ext cx="889666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vi-VN" sz="2400" dirty="0">
                <a:latin typeface="Arial" charset="0"/>
                <a:ea typeface="Arial" charset="0"/>
                <a:cs typeface="Arial" charset="0"/>
              </a:rPr>
              <a:t>P</a:t>
            </a:r>
            <a:r>
              <a:rPr lang="vi-VN" sz="2400" dirty="0" smtClean="0">
                <a:latin typeface="Arial" charset="0"/>
                <a:ea typeface="Arial" charset="0"/>
                <a:cs typeface="Arial" charset="0"/>
              </a:rPr>
              <a:t>hân </a:t>
            </a:r>
            <a:r>
              <a:rPr lang="vi-VN" sz="2400" dirty="0">
                <a:latin typeface="Arial" charset="0"/>
                <a:ea typeface="Arial" charset="0"/>
                <a:cs typeface="Arial" charset="0"/>
              </a:rPr>
              <a:t>ủ từ bùn thải ao nuôi tôm có các chỉ tiêu đáp ứng với mức chất lượng phân bón hữu cơ được quy định trong Nghị định 108 của Chính phủ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vi-VN" sz="2400" dirty="0" smtClean="0">
                <a:latin typeface="Arial" charset="0"/>
                <a:ea typeface="Arial" charset="0"/>
                <a:cs typeface="Arial" charset="0"/>
              </a:rPr>
              <a:t>500kg </a:t>
            </a:r>
            <a:r>
              <a:rPr lang="vi-VN" sz="2400" dirty="0">
                <a:latin typeface="Arial" charset="0"/>
                <a:ea typeface="Arial" charset="0"/>
                <a:cs typeface="Arial" charset="0"/>
              </a:rPr>
              <a:t>bùn có thể chế biến được khoảng 750kg phân bón hữu cơ, </a:t>
            </a:r>
            <a:r>
              <a:rPr lang="vi-VN" sz="2400" dirty="0" smtClean="0">
                <a:latin typeface="Arial" charset="0"/>
                <a:ea typeface="Arial" charset="0"/>
                <a:cs typeface="Arial" charset="0"/>
              </a:rPr>
              <a:t>lợi </a:t>
            </a:r>
            <a:r>
              <a:rPr lang="vi-VN" sz="2400" dirty="0">
                <a:latin typeface="Arial" charset="0"/>
                <a:ea typeface="Arial" charset="0"/>
                <a:cs typeface="Arial" charset="0"/>
              </a:rPr>
              <a:t>nhuận </a:t>
            </a:r>
            <a:r>
              <a:rPr lang="vi-VN" sz="2400" dirty="0" smtClean="0">
                <a:latin typeface="Arial" charset="0"/>
                <a:ea typeface="Arial" charset="0"/>
                <a:cs typeface="Arial" charset="0"/>
              </a:rPr>
              <a:t>đạt </a:t>
            </a:r>
            <a:r>
              <a:rPr lang="vi-VN" sz="2400" dirty="0">
                <a:latin typeface="Arial" charset="0"/>
                <a:ea typeface="Arial" charset="0"/>
                <a:cs typeface="Arial" charset="0"/>
              </a:rPr>
              <a:t>khoảng 37,000đ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vi-VN" sz="2400" dirty="0">
                <a:latin typeface="Arial" charset="0"/>
                <a:ea typeface="Arial" charset="0"/>
                <a:cs typeface="Arial" charset="0"/>
              </a:rPr>
              <a:t>C</a:t>
            </a:r>
            <a:r>
              <a:rPr lang="vi-VN" sz="2400" dirty="0" smtClean="0">
                <a:latin typeface="Arial" charset="0"/>
                <a:ea typeface="Arial" charset="0"/>
                <a:cs typeface="Arial" charset="0"/>
              </a:rPr>
              <a:t>ần nguồn </a:t>
            </a:r>
            <a:r>
              <a:rPr lang="vi-VN" sz="2400" dirty="0">
                <a:latin typeface="Arial" charset="0"/>
                <a:ea typeface="Arial" charset="0"/>
                <a:cs typeface="Arial" charset="0"/>
              </a:rPr>
              <a:t>nước ngọt bổ sung trong khâu rửa mặn. Do đó, khả năng nhân rộng của công nghệ bị giới </a:t>
            </a:r>
            <a:r>
              <a:rPr lang="vi-VN" sz="2400" dirty="0" smtClean="0">
                <a:latin typeface="Arial" charset="0"/>
                <a:ea typeface="Arial" charset="0"/>
                <a:cs typeface="Arial" charset="0"/>
              </a:rPr>
              <a:t>hạn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EEAC-6021-184A-936A-D26E75467C87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98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022" y="136526"/>
            <a:ext cx="8515350" cy="581931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Thử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nghiệm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bón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phân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cho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cây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trồng</a:t>
            </a:r>
            <a:endParaRPr lang="en-US" sz="28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EEAC-6021-184A-936A-D26E75467C87}" type="slidenum">
              <a:rPr lang="en-US" smtClean="0"/>
              <a:t>64</a:t>
            </a:fld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261257"/>
            <a:ext cx="4785862" cy="40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1" descr="cr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69175"/>
            <a:ext cx="2546583" cy="272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499656" y="217335"/>
            <a:ext cx="8190926" cy="403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51" name="Picture 3" descr="ct1cr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1525" y="1255361"/>
            <a:ext cx="2692208" cy="272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 flipV="1">
            <a:off x="4895718" y="1103992"/>
            <a:ext cx="1041685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676" y="1495754"/>
            <a:ext cx="3635324" cy="249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4680561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400" dirty="0" smtClean="0">
                <a:latin typeface="Arial" charset="0"/>
                <a:ea typeface="Arial" charset="0"/>
                <a:cs typeface="Arial" charset="0"/>
              </a:rPr>
              <a:t>Bón </a:t>
            </a:r>
            <a:r>
              <a:rPr lang="nl-NL" sz="2400" dirty="0" err="1">
                <a:latin typeface="Arial" charset="0"/>
                <a:ea typeface="Arial" charset="0"/>
                <a:cs typeface="Arial" charset="0"/>
              </a:rPr>
              <a:t>phân</a:t>
            </a:r>
            <a:r>
              <a:rPr lang="nl-NL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400" dirty="0" err="1" smtClean="0">
                <a:latin typeface="Arial" charset="0"/>
                <a:ea typeface="Arial" charset="0"/>
                <a:cs typeface="Arial" charset="0"/>
              </a:rPr>
              <a:t>tư</a:t>
            </a:r>
            <a:r>
              <a:rPr lang="nl-NL" sz="2400" dirty="0" smtClean="0">
                <a:latin typeface="Arial" charset="0"/>
                <a:ea typeface="Arial" charset="0"/>
                <a:cs typeface="Arial" charset="0"/>
              </a:rPr>
              <a:t>̀ </a:t>
            </a:r>
            <a:r>
              <a:rPr lang="nl-NL" sz="2400" dirty="0" err="1">
                <a:latin typeface="Arial" charset="0"/>
                <a:ea typeface="Arial" charset="0"/>
                <a:cs typeface="Arial" charset="0"/>
              </a:rPr>
              <a:t>bùn</a:t>
            </a:r>
            <a:r>
              <a:rPr lang="nl-NL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400" dirty="0" err="1">
                <a:latin typeface="Arial" charset="0"/>
                <a:ea typeface="Arial" charset="0"/>
                <a:cs typeface="Arial" charset="0"/>
              </a:rPr>
              <a:t>thải</a:t>
            </a:r>
            <a:r>
              <a:rPr lang="nl-NL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400" dirty="0" err="1">
                <a:latin typeface="Arial" charset="0"/>
                <a:ea typeface="Arial" charset="0"/>
                <a:cs typeface="Arial" charset="0"/>
              </a:rPr>
              <a:t>nuôi</a:t>
            </a:r>
            <a:r>
              <a:rPr lang="nl-NL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400" dirty="0" err="1" smtClean="0">
                <a:latin typeface="Arial" charset="0"/>
                <a:ea typeface="Arial" charset="0"/>
                <a:cs typeface="Arial" charset="0"/>
              </a:rPr>
              <a:t>tôm</a:t>
            </a:r>
            <a:r>
              <a:rPr lang="nl-NL" sz="2400" dirty="0" smtClean="0">
                <a:latin typeface="Arial" charset="0"/>
                <a:ea typeface="Arial" charset="0"/>
                <a:cs typeface="Arial" charset="0"/>
              </a:rPr>
              <a:t>: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nl-NL" sz="2400" dirty="0" err="1" smtClean="0">
                <a:latin typeface="Arial" charset="0"/>
                <a:ea typeface="Arial" charset="0"/>
                <a:cs typeface="Arial" charset="0"/>
              </a:rPr>
              <a:t>không</a:t>
            </a:r>
            <a:r>
              <a:rPr lang="nl-NL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400" dirty="0" err="1" smtClean="0">
                <a:latin typeface="Arial" charset="0"/>
                <a:ea typeface="Arial" charset="0"/>
                <a:cs typeface="Arial" charset="0"/>
              </a:rPr>
              <a:t>ảnh</a:t>
            </a:r>
            <a:r>
              <a:rPr lang="nl-NL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400" dirty="0" err="1">
                <a:latin typeface="Arial" charset="0"/>
                <a:ea typeface="Arial" charset="0"/>
                <a:cs typeface="Arial" charset="0"/>
              </a:rPr>
              <a:t>hưởng</a:t>
            </a:r>
            <a:r>
              <a:rPr lang="nl-NL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400" dirty="0" err="1">
                <a:latin typeface="Arial" charset="0"/>
                <a:ea typeface="Arial" charset="0"/>
                <a:cs typeface="Arial" charset="0"/>
              </a:rPr>
              <a:t>đến</a:t>
            </a:r>
            <a:r>
              <a:rPr lang="nl-NL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400" dirty="0" err="1">
                <a:latin typeface="Arial" charset="0"/>
                <a:ea typeface="Arial" charset="0"/>
                <a:cs typeface="Arial" charset="0"/>
              </a:rPr>
              <a:t>thời</a:t>
            </a:r>
            <a:r>
              <a:rPr lang="nl-NL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400" dirty="0" err="1">
                <a:latin typeface="Arial" charset="0"/>
                <a:ea typeface="Arial" charset="0"/>
                <a:cs typeface="Arial" charset="0"/>
              </a:rPr>
              <a:t>gian</a:t>
            </a:r>
            <a:r>
              <a:rPr lang="nl-NL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400" dirty="0" err="1">
                <a:latin typeface="Arial" charset="0"/>
                <a:ea typeface="Arial" charset="0"/>
                <a:cs typeface="Arial" charset="0"/>
              </a:rPr>
              <a:t>nẩy</a:t>
            </a:r>
            <a:r>
              <a:rPr lang="nl-NL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400" dirty="0" err="1">
                <a:latin typeface="Arial" charset="0"/>
                <a:ea typeface="Arial" charset="0"/>
                <a:cs typeface="Arial" charset="0"/>
              </a:rPr>
              <a:t>mầm</a:t>
            </a:r>
            <a:r>
              <a:rPr lang="nl-NL" sz="24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nl-NL" sz="2400" dirty="0" err="1">
                <a:latin typeface="Arial" charset="0"/>
                <a:ea typeface="Arial" charset="0"/>
                <a:cs typeface="Arial" charset="0"/>
              </a:rPr>
              <a:t>ty</a:t>
            </a:r>
            <a:r>
              <a:rPr lang="nl-NL" sz="2400" dirty="0">
                <a:latin typeface="Arial" charset="0"/>
                <a:ea typeface="Arial" charset="0"/>
                <a:cs typeface="Arial" charset="0"/>
              </a:rPr>
              <a:t>̉ </a:t>
            </a:r>
            <a:r>
              <a:rPr lang="nl-NL" sz="2400" dirty="0" err="1">
                <a:latin typeface="Arial" charset="0"/>
                <a:ea typeface="Arial" charset="0"/>
                <a:cs typeface="Arial" charset="0"/>
              </a:rPr>
              <a:t>lê</a:t>
            </a:r>
            <a:r>
              <a:rPr lang="nl-NL" sz="2400" dirty="0">
                <a:latin typeface="Arial" charset="0"/>
                <a:ea typeface="Arial" charset="0"/>
                <a:cs typeface="Arial" charset="0"/>
              </a:rPr>
              <a:t>̣ </a:t>
            </a:r>
            <a:r>
              <a:rPr lang="nl-NL" sz="2400" dirty="0" err="1">
                <a:latin typeface="Arial" charset="0"/>
                <a:ea typeface="Arial" charset="0"/>
                <a:cs typeface="Arial" charset="0"/>
              </a:rPr>
              <a:t>nẩy</a:t>
            </a:r>
            <a:r>
              <a:rPr lang="nl-NL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400" dirty="0" err="1">
                <a:latin typeface="Arial" charset="0"/>
                <a:ea typeface="Arial" charset="0"/>
                <a:cs typeface="Arial" charset="0"/>
              </a:rPr>
              <a:t>mầm</a:t>
            </a:r>
            <a:r>
              <a:rPr lang="nl-NL" sz="2400" dirty="0">
                <a:latin typeface="Arial" charset="0"/>
                <a:ea typeface="Arial" charset="0"/>
                <a:cs typeface="Arial" charset="0"/>
              </a:rPr>
              <a:t> </a:t>
            </a:r>
            <a:endParaRPr lang="nl-NL" sz="2400" dirty="0" smtClean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nl-NL" sz="2400" dirty="0" err="1" smtClean="0">
                <a:latin typeface="Arial" charset="0"/>
                <a:ea typeface="Arial" charset="0"/>
                <a:cs typeface="Arial" charset="0"/>
              </a:rPr>
              <a:t>ảnh</a:t>
            </a:r>
            <a:r>
              <a:rPr lang="nl-NL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400" dirty="0" err="1">
                <a:latin typeface="Arial" charset="0"/>
                <a:ea typeface="Arial" charset="0"/>
                <a:cs typeface="Arial" charset="0"/>
              </a:rPr>
              <a:t>hưởng</a:t>
            </a:r>
            <a:r>
              <a:rPr lang="nl-NL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400" dirty="0" err="1">
                <a:latin typeface="Arial" charset="0"/>
                <a:ea typeface="Arial" charset="0"/>
                <a:cs typeface="Arial" charset="0"/>
              </a:rPr>
              <a:t>đến</a:t>
            </a:r>
            <a:r>
              <a:rPr lang="nl-NL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400" dirty="0" err="1">
                <a:latin typeface="Arial" charset="0"/>
                <a:ea typeface="Arial" charset="0"/>
                <a:cs typeface="Arial" charset="0"/>
              </a:rPr>
              <a:t>thời</a:t>
            </a:r>
            <a:r>
              <a:rPr lang="nl-NL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400" dirty="0" err="1">
                <a:latin typeface="Arial" charset="0"/>
                <a:ea typeface="Arial" charset="0"/>
                <a:cs typeface="Arial" charset="0"/>
              </a:rPr>
              <a:t>gian</a:t>
            </a:r>
            <a:r>
              <a:rPr lang="nl-NL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400" dirty="0" err="1">
                <a:latin typeface="Arial" charset="0"/>
                <a:ea typeface="Arial" charset="0"/>
                <a:cs typeface="Arial" charset="0"/>
              </a:rPr>
              <a:t>thu</a:t>
            </a:r>
            <a:r>
              <a:rPr lang="nl-NL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400" dirty="0" err="1">
                <a:latin typeface="Arial" charset="0"/>
                <a:ea typeface="Arial" charset="0"/>
                <a:cs typeface="Arial" charset="0"/>
              </a:rPr>
              <a:t>hoạch</a:t>
            </a:r>
            <a:r>
              <a:rPr lang="nl-NL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400" dirty="0" smtClean="0">
                <a:latin typeface="Arial" charset="0"/>
                <a:ea typeface="Arial" charset="0"/>
                <a:cs typeface="Arial" charset="0"/>
              </a:rPr>
              <a:t>và </a:t>
            </a:r>
            <a:r>
              <a:rPr lang="nl-NL" sz="2400" dirty="0" err="1">
                <a:latin typeface="Arial" charset="0"/>
                <a:ea typeface="Arial" charset="0"/>
                <a:cs typeface="Arial" charset="0"/>
              </a:rPr>
              <a:t>năng</a:t>
            </a:r>
            <a:r>
              <a:rPr lang="nl-NL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400" dirty="0" err="1">
                <a:latin typeface="Arial" charset="0"/>
                <a:ea typeface="Arial" charset="0"/>
                <a:cs typeface="Arial" charset="0"/>
              </a:rPr>
              <a:t>suất</a:t>
            </a:r>
            <a:r>
              <a:rPr lang="nl-NL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400" dirty="0" err="1">
                <a:latin typeface="Arial" charset="0"/>
                <a:ea typeface="Arial" charset="0"/>
                <a:cs typeface="Arial" charset="0"/>
              </a:rPr>
              <a:t>của</a:t>
            </a:r>
            <a:r>
              <a:rPr lang="nl-NL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400" dirty="0" err="1">
                <a:latin typeface="Arial" charset="0"/>
                <a:ea typeface="Arial" charset="0"/>
                <a:cs typeface="Arial" charset="0"/>
              </a:rPr>
              <a:t>cây</a:t>
            </a:r>
            <a:r>
              <a:rPr lang="nl-NL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400" dirty="0" err="1">
                <a:latin typeface="Arial" charset="0"/>
                <a:ea typeface="Arial" charset="0"/>
                <a:cs typeface="Arial" charset="0"/>
              </a:rPr>
              <a:t>trồng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92931" y="4087883"/>
            <a:ext cx="5352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Cà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rốt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cà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chua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bần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chua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và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cải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xanh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77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614597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Kết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luận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gói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29: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Hiệu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quả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xử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lý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chất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thải</a:t>
            </a:r>
            <a:endParaRPr lang="en-US" sz="28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31146"/>
            <a:ext cx="9144000" cy="43513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latin typeface="Arial" charset="0"/>
                <a:ea typeface="Arial" charset="0"/>
                <a:cs typeface="Arial" charset="0"/>
              </a:rPr>
              <a:t>T</a:t>
            </a:r>
            <a:r>
              <a:rPr lang="vi-VN" sz="2400" b="1" dirty="0" smtClean="0">
                <a:latin typeface="Arial" charset="0"/>
                <a:ea typeface="Arial" charset="0"/>
                <a:cs typeface="Arial" charset="0"/>
              </a:rPr>
              <a:t>ôm </a:t>
            </a:r>
            <a:r>
              <a:rPr lang="vi-VN" sz="2400" b="1" dirty="0">
                <a:latin typeface="Arial" charset="0"/>
                <a:ea typeface="Arial" charset="0"/>
                <a:cs typeface="Arial" charset="0"/>
              </a:rPr>
              <a:t>– vi khuẩn:</a:t>
            </a:r>
            <a:r>
              <a:rPr lang="vi-VN" sz="2400" dirty="0">
                <a:latin typeface="Arial" charset="0"/>
                <a:ea typeface="Arial" charset="0"/>
                <a:cs typeface="Arial" charset="0"/>
              </a:rPr>
              <a:t> G</a:t>
            </a:r>
            <a:r>
              <a:rPr lang="vi-VN" sz="2400" dirty="0" smtClean="0">
                <a:latin typeface="Arial" charset="0"/>
                <a:ea typeface="Arial" charset="0"/>
                <a:cs typeface="Arial" charset="0"/>
              </a:rPr>
              <a:t>iảm </a:t>
            </a:r>
            <a:r>
              <a:rPr lang="vi-VN" sz="2400" dirty="0">
                <a:latin typeface="Arial" charset="0"/>
                <a:ea typeface="Arial" charset="0"/>
                <a:cs typeface="Arial" charset="0"/>
              </a:rPr>
              <a:t>được 31.71% </a:t>
            </a:r>
            <a:r>
              <a:rPr lang="vi-VN" sz="2400" dirty="0" smtClean="0">
                <a:latin typeface="Arial" charset="0"/>
                <a:ea typeface="Arial" charset="0"/>
                <a:cs typeface="Arial" charset="0"/>
              </a:rPr>
              <a:t>lượng bùn thải</a:t>
            </a:r>
          </a:p>
          <a:p>
            <a:pPr>
              <a:lnSpc>
                <a:spcPct val="150000"/>
              </a:lnSpc>
            </a:pPr>
            <a:r>
              <a:rPr lang="vi-VN" sz="2400" b="1" dirty="0">
                <a:latin typeface="Arial" charset="0"/>
                <a:ea typeface="Arial" charset="0"/>
                <a:cs typeface="Arial" charset="0"/>
              </a:rPr>
              <a:t>T</a:t>
            </a:r>
            <a:r>
              <a:rPr lang="vi-VN" sz="2400" b="1" dirty="0" smtClean="0">
                <a:latin typeface="Arial" charset="0"/>
                <a:ea typeface="Arial" charset="0"/>
                <a:cs typeface="Arial" charset="0"/>
              </a:rPr>
              <a:t>ôm </a:t>
            </a:r>
            <a:r>
              <a:rPr lang="vi-VN" sz="2400" b="1" dirty="0">
                <a:latin typeface="Arial" charset="0"/>
                <a:ea typeface="Arial" charset="0"/>
                <a:cs typeface="Arial" charset="0"/>
              </a:rPr>
              <a:t>– rô phi:</a:t>
            </a:r>
            <a:r>
              <a:rPr lang="vi-VN" sz="2400" dirty="0">
                <a:latin typeface="Arial" charset="0"/>
                <a:ea typeface="Arial" charset="0"/>
                <a:cs typeface="Arial" charset="0"/>
              </a:rPr>
              <a:t> Đã giảm được 39% </a:t>
            </a:r>
            <a:endParaRPr lang="vi-VN" sz="2400" dirty="0" smtClean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vi-VN" sz="2400" b="1" dirty="0">
                <a:latin typeface="Arial" charset="0"/>
                <a:ea typeface="Arial" charset="0"/>
                <a:cs typeface="Arial" charset="0"/>
              </a:rPr>
              <a:t>T</a:t>
            </a:r>
            <a:r>
              <a:rPr lang="vi-VN" sz="2400" b="1" dirty="0" smtClean="0">
                <a:latin typeface="Arial" charset="0"/>
                <a:ea typeface="Arial" charset="0"/>
                <a:cs typeface="Arial" charset="0"/>
              </a:rPr>
              <a:t>ôm </a:t>
            </a:r>
            <a:r>
              <a:rPr lang="vi-VN" sz="2400" b="1" dirty="0">
                <a:latin typeface="Arial" charset="0"/>
                <a:ea typeface="Arial" charset="0"/>
                <a:cs typeface="Arial" charset="0"/>
              </a:rPr>
              <a:t>– tảo:</a:t>
            </a:r>
            <a:r>
              <a:rPr lang="vi-VN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vi-VN" sz="2400" dirty="0" smtClean="0">
                <a:latin typeface="Arial" charset="0"/>
                <a:ea typeface="Arial" charset="0"/>
                <a:cs typeface="Arial" charset="0"/>
              </a:rPr>
              <a:t>giảm 22-39%</a:t>
            </a:r>
          </a:p>
          <a:p>
            <a:pPr>
              <a:lnSpc>
                <a:spcPct val="150000"/>
              </a:lnSpc>
            </a:pPr>
            <a:r>
              <a:rPr lang="vi-VN" sz="2400" b="1" dirty="0">
                <a:latin typeface="Arial" charset="0"/>
                <a:ea typeface="Arial" charset="0"/>
                <a:cs typeface="Arial" charset="0"/>
              </a:rPr>
              <a:t>Công nghệ copepoda:</a:t>
            </a:r>
            <a:r>
              <a:rPr lang="vi-VN" sz="2400" dirty="0">
                <a:latin typeface="Arial" charset="0"/>
                <a:ea typeface="Arial" charset="0"/>
                <a:cs typeface="Arial" charset="0"/>
              </a:rPr>
              <a:t> Loài copepoda </a:t>
            </a:r>
            <a:r>
              <a:rPr lang="vi-VN" sz="2400" i="1" dirty="0">
                <a:latin typeface="Arial" charset="0"/>
                <a:ea typeface="Arial" charset="0"/>
                <a:cs typeface="Arial" charset="0"/>
              </a:rPr>
              <a:t>Acanthocamptus sp</a:t>
            </a:r>
            <a:r>
              <a:rPr lang="vi-VN" sz="2400" dirty="0">
                <a:latin typeface="Arial" charset="0"/>
                <a:ea typeface="Arial" charset="0"/>
                <a:cs typeface="Arial" charset="0"/>
              </a:rPr>
              <a:t>. có khả năng xử lý chất hữu cơ trong bùn thải nuôi tôm. Hiệu quả xử lý bùn thải của copepoda sau 35 ngày dao động trong khoảng 9-15% tổng lượng chất hữu cơ trong bùn thải nuôi </a:t>
            </a:r>
            <a:r>
              <a:rPr lang="vi-VN" sz="2400" dirty="0" smtClean="0">
                <a:latin typeface="Arial" charset="0"/>
                <a:ea typeface="Arial" charset="0"/>
                <a:cs typeface="Arial" charset="0"/>
              </a:rPr>
              <a:t>tôm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vi-VN" sz="2400" b="1" dirty="0">
                <a:latin typeface="Arial" charset="0"/>
                <a:ea typeface="Arial" charset="0"/>
                <a:cs typeface="Arial" charset="0"/>
              </a:rPr>
              <a:t>Công nghệ chế biến bùn thải</a:t>
            </a:r>
            <a:r>
              <a:rPr lang="vi-VN" sz="2400" dirty="0">
                <a:latin typeface="Arial" charset="0"/>
                <a:ea typeface="Arial" charset="0"/>
                <a:cs typeface="Arial" charset="0"/>
              </a:rPr>
              <a:t>: </a:t>
            </a:r>
            <a:r>
              <a:rPr lang="vi-VN" sz="2400" dirty="0" smtClean="0">
                <a:latin typeface="Arial" charset="0"/>
                <a:ea typeface="Arial" charset="0"/>
                <a:cs typeface="Arial" charset="0"/>
              </a:rPr>
              <a:t>Sản </a:t>
            </a:r>
            <a:r>
              <a:rPr lang="vi-VN" sz="2400" dirty="0">
                <a:latin typeface="Arial" charset="0"/>
                <a:ea typeface="Arial" charset="0"/>
                <a:cs typeface="Arial" charset="0"/>
              </a:rPr>
              <a:t>phẩm phân </a:t>
            </a:r>
            <a:r>
              <a:rPr lang="vi-VN" sz="2400" dirty="0" smtClean="0">
                <a:latin typeface="Arial" charset="0"/>
                <a:ea typeface="Arial" charset="0"/>
                <a:cs typeface="Arial" charset="0"/>
              </a:rPr>
              <a:t>từ bùn thải nuôi tôm đáp </a:t>
            </a:r>
            <a:r>
              <a:rPr lang="vi-VN" sz="2400" dirty="0">
                <a:latin typeface="Arial" charset="0"/>
                <a:ea typeface="Arial" charset="0"/>
                <a:cs typeface="Arial" charset="0"/>
              </a:rPr>
              <a:t>ứng về mức chất lượng được quy định trong </a:t>
            </a:r>
            <a:r>
              <a:rPr lang="vi-VN" sz="2400" dirty="0" smtClean="0">
                <a:latin typeface="Arial" charset="0"/>
                <a:ea typeface="Arial" charset="0"/>
                <a:cs typeface="Arial" charset="0"/>
              </a:rPr>
              <a:t>NĐ 108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EEAC-6021-184A-936A-D26E75467C87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1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614597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Kết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luận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hiệu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quả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kỹ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thuật</a:t>
            </a:r>
            <a:endParaRPr lang="en-US" sz="28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29587"/>
            <a:ext cx="9144000" cy="43513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vi-VN" sz="2400" b="1" dirty="0">
                <a:latin typeface="Arial" charset="0"/>
                <a:ea typeface="Arial" charset="0"/>
                <a:cs typeface="Arial" charset="0"/>
              </a:rPr>
              <a:t>T</a:t>
            </a:r>
            <a:r>
              <a:rPr lang="vi-VN" sz="2400" b="1" dirty="0" smtClean="0">
                <a:latin typeface="Arial" charset="0"/>
                <a:ea typeface="Arial" charset="0"/>
                <a:cs typeface="Arial" charset="0"/>
              </a:rPr>
              <a:t>ôm </a:t>
            </a:r>
            <a:r>
              <a:rPr lang="vi-VN" sz="2400" b="1" dirty="0">
                <a:latin typeface="Arial" charset="0"/>
                <a:ea typeface="Arial" charset="0"/>
                <a:cs typeface="Arial" charset="0"/>
              </a:rPr>
              <a:t>– vi khuẩn:</a:t>
            </a:r>
            <a:r>
              <a:rPr lang="vi-VN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vi-VN" sz="2400" dirty="0" smtClean="0">
                <a:latin typeface="Arial" charset="0"/>
                <a:ea typeface="Arial" charset="0"/>
                <a:cs typeface="Arial" charset="0"/>
              </a:rPr>
              <a:t>60 </a:t>
            </a:r>
            <a:r>
              <a:rPr lang="vi-VN" sz="2400" dirty="0">
                <a:latin typeface="Arial" charset="0"/>
                <a:ea typeface="Arial" charset="0"/>
                <a:cs typeface="Arial" charset="0"/>
              </a:rPr>
              <a:t>tấn/ha/vụ, </a:t>
            </a:r>
            <a:r>
              <a:rPr lang="vi-VN" sz="2400" dirty="0" smtClean="0">
                <a:latin typeface="Arial" charset="0"/>
                <a:ea typeface="Arial" charset="0"/>
                <a:cs typeface="Arial" charset="0"/>
              </a:rPr>
              <a:t>TLS </a:t>
            </a:r>
            <a:r>
              <a:rPr lang="vi-VN" sz="2400" dirty="0">
                <a:latin typeface="Arial" charset="0"/>
                <a:ea typeface="Arial" charset="0"/>
                <a:cs typeface="Arial" charset="0"/>
              </a:rPr>
              <a:t>76-82%, </a:t>
            </a:r>
            <a:r>
              <a:rPr lang="vi-VN" sz="2400" dirty="0" smtClean="0">
                <a:latin typeface="Arial" charset="0"/>
                <a:ea typeface="Arial" charset="0"/>
                <a:cs typeface="Arial" charset="0"/>
              </a:rPr>
              <a:t>FCR </a:t>
            </a:r>
            <a:r>
              <a:rPr lang="vi-VN" sz="2400" dirty="0">
                <a:latin typeface="Arial" charset="0"/>
                <a:ea typeface="Arial" charset="0"/>
                <a:cs typeface="Arial" charset="0"/>
              </a:rPr>
              <a:t>1,42. </a:t>
            </a:r>
            <a:endParaRPr lang="vi-VN" sz="2400" dirty="0" smtClean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00000"/>
              </a:lnSpc>
            </a:pPr>
            <a:r>
              <a:rPr lang="vi-VN" sz="2400" b="1" dirty="0" smtClean="0">
                <a:latin typeface="Arial" charset="0"/>
                <a:ea typeface="Arial" charset="0"/>
                <a:cs typeface="Arial" charset="0"/>
              </a:rPr>
              <a:t>Tôm </a:t>
            </a:r>
            <a:r>
              <a:rPr lang="vi-VN" sz="2400" b="1" dirty="0">
                <a:latin typeface="Arial" charset="0"/>
                <a:ea typeface="Arial" charset="0"/>
                <a:cs typeface="Arial" charset="0"/>
              </a:rPr>
              <a:t>– rô phi:</a:t>
            </a:r>
            <a:r>
              <a:rPr lang="vi-VN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vi-VN" sz="2400" dirty="0" smtClean="0">
                <a:latin typeface="Arial" charset="0"/>
                <a:ea typeface="Arial" charset="0"/>
                <a:cs typeface="Arial" charset="0"/>
              </a:rPr>
              <a:t>Rô </a:t>
            </a:r>
            <a:r>
              <a:rPr lang="vi-VN" sz="2400" dirty="0">
                <a:latin typeface="Arial" charset="0"/>
                <a:ea typeface="Arial" charset="0"/>
                <a:cs typeface="Arial" charset="0"/>
              </a:rPr>
              <a:t>phi sinh trưởng </a:t>
            </a:r>
            <a:r>
              <a:rPr lang="vi-VN" sz="2400" dirty="0" smtClean="0">
                <a:latin typeface="Arial" charset="0"/>
                <a:ea typeface="Arial" charset="0"/>
                <a:cs typeface="Arial" charset="0"/>
              </a:rPr>
              <a:t>tốt. </a:t>
            </a:r>
            <a:r>
              <a:rPr lang="vi-VN" sz="2400" dirty="0">
                <a:latin typeface="Arial" charset="0"/>
                <a:ea typeface="Arial" charset="0"/>
                <a:cs typeface="Arial" charset="0"/>
              </a:rPr>
              <a:t>Chất lượng nước ao rô phi đạt tiêu chuẩn cấp vào ao nuôi tôm. Năng suất tôm </a:t>
            </a:r>
            <a:r>
              <a:rPr lang="vi-VN" sz="2400" dirty="0" smtClean="0">
                <a:latin typeface="Arial" charset="0"/>
                <a:ea typeface="Arial" charset="0"/>
                <a:cs typeface="Arial" charset="0"/>
              </a:rPr>
              <a:t>17 tấn/ha </a:t>
            </a:r>
            <a:r>
              <a:rPr lang="vi-VN" sz="2400" dirty="0">
                <a:latin typeface="Arial" charset="0"/>
                <a:ea typeface="Arial" charset="0"/>
                <a:cs typeface="Arial" charset="0"/>
              </a:rPr>
              <a:t>và </a:t>
            </a:r>
            <a:r>
              <a:rPr lang="vi-VN" sz="2400" dirty="0" smtClean="0">
                <a:latin typeface="Arial" charset="0"/>
                <a:ea typeface="Arial" charset="0"/>
                <a:cs typeface="Arial" charset="0"/>
              </a:rPr>
              <a:t>rô phi </a:t>
            </a:r>
            <a:r>
              <a:rPr lang="vi-VN" sz="2400" dirty="0">
                <a:latin typeface="Arial" charset="0"/>
                <a:ea typeface="Arial" charset="0"/>
                <a:cs typeface="Arial" charset="0"/>
              </a:rPr>
              <a:t>2,9 tấn/ha. 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00000"/>
              </a:lnSpc>
            </a:pPr>
            <a:r>
              <a:rPr lang="vi-VN" sz="2400" b="1" dirty="0">
                <a:latin typeface="Arial" charset="0"/>
                <a:ea typeface="Arial" charset="0"/>
                <a:cs typeface="Arial" charset="0"/>
              </a:rPr>
              <a:t>T</a:t>
            </a:r>
            <a:r>
              <a:rPr lang="vi-VN" sz="2400" b="1" dirty="0" smtClean="0">
                <a:latin typeface="Arial" charset="0"/>
                <a:ea typeface="Arial" charset="0"/>
                <a:cs typeface="Arial" charset="0"/>
              </a:rPr>
              <a:t>ôm </a:t>
            </a:r>
            <a:r>
              <a:rPr lang="vi-VN" sz="2400" b="1" dirty="0">
                <a:latin typeface="Arial" charset="0"/>
                <a:ea typeface="Arial" charset="0"/>
                <a:cs typeface="Arial" charset="0"/>
              </a:rPr>
              <a:t>– tảo:</a:t>
            </a:r>
            <a:r>
              <a:rPr lang="vi-VN" sz="2400" dirty="0">
                <a:latin typeface="Arial" charset="0"/>
                <a:ea typeface="Arial" charset="0"/>
                <a:cs typeface="Arial" charset="0"/>
              </a:rPr>
              <a:t> </a:t>
            </a:r>
            <a:endParaRPr lang="vi-VN" sz="2400" dirty="0" smtClean="0">
              <a:latin typeface="Arial" charset="0"/>
              <a:ea typeface="Arial" charset="0"/>
              <a:cs typeface="Arial" charset="0"/>
            </a:endParaRPr>
          </a:p>
          <a:p>
            <a:pPr lvl="1">
              <a:lnSpc>
                <a:spcPct val="100000"/>
              </a:lnSpc>
            </a:pPr>
            <a:r>
              <a:rPr lang="vi-VN" b="1" dirty="0" smtClean="0">
                <a:latin typeface="Arial" charset="0"/>
                <a:ea typeface="Arial" charset="0"/>
                <a:cs typeface="Arial" charset="0"/>
              </a:rPr>
              <a:t>Bến </a:t>
            </a:r>
            <a:r>
              <a:rPr lang="vi-VN" b="1" dirty="0">
                <a:latin typeface="Arial" charset="0"/>
                <a:ea typeface="Arial" charset="0"/>
                <a:cs typeface="Arial" charset="0"/>
              </a:rPr>
              <a:t>Tre:</a:t>
            </a:r>
            <a:r>
              <a:rPr lang="vi-VN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vi-VN" dirty="0" smtClean="0">
                <a:latin typeface="Arial" charset="0"/>
                <a:ea typeface="Arial" charset="0"/>
                <a:cs typeface="Arial" charset="0"/>
              </a:rPr>
              <a:t>20 </a:t>
            </a:r>
            <a:r>
              <a:rPr lang="vi-VN" dirty="0">
                <a:latin typeface="Arial" charset="0"/>
                <a:ea typeface="Arial" charset="0"/>
                <a:cs typeface="Arial" charset="0"/>
              </a:rPr>
              <a:t>tấn/ha, </a:t>
            </a:r>
            <a:r>
              <a:rPr lang="vi-VN" dirty="0" smtClean="0">
                <a:latin typeface="Arial" charset="0"/>
                <a:ea typeface="Arial" charset="0"/>
                <a:cs typeface="Arial" charset="0"/>
              </a:rPr>
              <a:t>TLS 85%, </a:t>
            </a:r>
            <a:r>
              <a:rPr lang="vi-VN" dirty="0">
                <a:latin typeface="Arial" charset="0"/>
                <a:ea typeface="Arial" charset="0"/>
                <a:cs typeface="Arial" charset="0"/>
              </a:rPr>
              <a:t>FCR </a:t>
            </a:r>
            <a:r>
              <a:rPr lang="vi-VN" dirty="0" smtClean="0">
                <a:latin typeface="Arial" charset="0"/>
                <a:ea typeface="Arial" charset="0"/>
                <a:cs typeface="Arial" charset="0"/>
              </a:rPr>
              <a:t>1,3</a:t>
            </a:r>
          </a:p>
          <a:p>
            <a:pPr lvl="1">
              <a:lnSpc>
                <a:spcPct val="10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vi-VN" b="1" dirty="0" smtClean="0">
                <a:latin typeface="Arial" charset="0"/>
                <a:ea typeface="Arial" charset="0"/>
                <a:cs typeface="Arial" charset="0"/>
              </a:rPr>
              <a:t>Bình </a:t>
            </a:r>
            <a:r>
              <a:rPr lang="vi-VN" b="1" dirty="0">
                <a:latin typeface="Arial" charset="0"/>
                <a:ea typeface="Arial" charset="0"/>
                <a:cs typeface="Arial" charset="0"/>
              </a:rPr>
              <a:t>Định</a:t>
            </a:r>
            <a:r>
              <a:rPr lang="vi-VN" dirty="0">
                <a:latin typeface="Arial" charset="0"/>
                <a:ea typeface="Arial" charset="0"/>
                <a:cs typeface="Arial" charset="0"/>
              </a:rPr>
              <a:t>: </a:t>
            </a:r>
            <a:r>
              <a:rPr lang="vi-VN" dirty="0" smtClean="0">
                <a:latin typeface="Arial" charset="0"/>
                <a:ea typeface="Arial" charset="0"/>
                <a:cs typeface="Arial" charset="0"/>
              </a:rPr>
              <a:t>17 tấn/ha, TLS 82%</a:t>
            </a:r>
          </a:p>
          <a:p>
            <a:pPr>
              <a:lnSpc>
                <a:spcPct val="100000"/>
              </a:lnSpc>
            </a:pPr>
            <a:r>
              <a:rPr lang="vi-VN" sz="2400" b="1" dirty="0" smtClean="0">
                <a:latin typeface="Arial" charset="0"/>
                <a:ea typeface="Arial" charset="0"/>
                <a:cs typeface="Arial" charset="0"/>
              </a:rPr>
              <a:t>Công </a:t>
            </a:r>
            <a:r>
              <a:rPr lang="vi-VN" sz="2400" b="1" dirty="0">
                <a:latin typeface="Arial" charset="0"/>
                <a:ea typeface="Arial" charset="0"/>
                <a:cs typeface="Arial" charset="0"/>
              </a:rPr>
              <a:t>nghệ copepoda</a:t>
            </a:r>
            <a:r>
              <a:rPr lang="vi-VN" sz="2400" dirty="0">
                <a:latin typeface="Arial" charset="0"/>
                <a:ea typeface="Arial" charset="0"/>
                <a:cs typeface="Arial" charset="0"/>
              </a:rPr>
              <a:t>: </a:t>
            </a:r>
            <a:r>
              <a:rPr lang="vi-VN" sz="2400" dirty="0" smtClean="0">
                <a:latin typeface="Arial" charset="0"/>
                <a:ea typeface="Arial" charset="0"/>
                <a:cs typeface="Arial" charset="0"/>
              </a:rPr>
              <a:t>Loài </a:t>
            </a:r>
            <a:r>
              <a:rPr lang="vi-VN" sz="2400" dirty="0">
                <a:latin typeface="Arial" charset="0"/>
                <a:ea typeface="Arial" charset="0"/>
                <a:cs typeface="Arial" charset="0"/>
              </a:rPr>
              <a:t>copepoda </a:t>
            </a:r>
            <a:r>
              <a:rPr lang="vi-VN" sz="2400" i="1" dirty="0">
                <a:latin typeface="Arial" charset="0"/>
                <a:ea typeface="Arial" charset="0"/>
                <a:cs typeface="Arial" charset="0"/>
              </a:rPr>
              <a:t>Acanthocamptus sp.</a:t>
            </a:r>
            <a:r>
              <a:rPr lang="vi-VN" sz="2400" dirty="0">
                <a:latin typeface="Arial" charset="0"/>
                <a:ea typeface="Arial" charset="0"/>
                <a:cs typeface="Arial" charset="0"/>
              </a:rPr>
              <a:t> có khả năng sống và phát </a:t>
            </a:r>
            <a:r>
              <a:rPr lang="vi-VN" sz="2400" dirty="0" smtClean="0">
                <a:latin typeface="Arial" charset="0"/>
                <a:ea typeface="Arial" charset="0"/>
                <a:cs typeface="Arial" charset="0"/>
              </a:rPr>
              <a:t>triển </a:t>
            </a:r>
            <a:r>
              <a:rPr lang="vi-VN" sz="2400" dirty="0">
                <a:latin typeface="Arial" charset="0"/>
                <a:ea typeface="Arial" charset="0"/>
                <a:cs typeface="Arial" charset="0"/>
              </a:rPr>
              <a:t>trong môi trường chỉ có bùn </a:t>
            </a:r>
            <a:r>
              <a:rPr lang="vi-VN" sz="2400" dirty="0" smtClean="0">
                <a:latin typeface="Arial" charset="0"/>
                <a:ea typeface="Arial" charset="0"/>
                <a:cs typeface="Arial" charset="0"/>
              </a:rPr>
              <a:t>thải nuôi tôm</a:t>
            </a:r>
          </a:p>
          <a:p>
            <a:pPr>
              <a:lnSpc>
                <a:spcPct val="100000"/>
              </a:lnSpc>
            </a:pPr>
            <a:r>
              <a:rPr lang="vi-VN" sz="2400" b="1" dirty="0" smtClean="0">
                <a:latin typeface="Arial" charset="0"/>
                <a:ea typeface="Arial" charset="0"/>
                <a:cs typeface="Arial" charset="0"/>
              </a:rPr>
              <a:t>CN </a:t>
            </a:r>
            <a:r>
              <a:rPr lang="vi-VN" sz="2400" b="1" dirty="0">
                <a:latin typeface="Arial" charset="0"/>
                <a:ea typeface="Arial" charset="0"/>
                <a:cs typeface="Arial" charset="0"/>
              </a:rPr>
              <a:t>chế biến bùn thải</a:t>
            </a:r>
            <a:r>
              <a:rPr lang="vi-VN" sz="2400" dirty="0">
                <a:latin typeface="Arial" charset="0"/>
                <a:ea typeface="Arial" charset="0"/>
                <a:cs typeface="Arial" charset="0"/>
              </a:rPr>
              <a:t>: </a:t>
            </a:r>
            <a:r>
              <a:rPr lang="vi-VN" sz="2400" dirty="0" smtClean="0">
                <a:latin typeface="Arial" charset="0"/>
                <a:ea typeface="Arial" charset="0"/>
                <a:cs typeface="Arial" charset="0"/>
              </a:rPr>
              <a:t>Bùn thải có thể chế biến thành phân bón hữu cơ, phân </a:t>
            </a:r>
            <a:r>
              <a:rPr lang="vi-VN" sz="2400" dirty="0">
                <a:latin typeface="Arial" charset="0"/>
                <a:ea typeface="Arial" charset="0"/>
                <a:cs typeface="Arial" charset="0"/>
              </a:rPr>
              <a:t>ủ từ bùn thải nuôi tôm không làm ảnh hưởng đến thời gian nẩy mầm, tỷ lệ nẩy mầm nhưng ảnh hưởng đến thời gian thu hoạch, năng suất  của cây </a:t>
            </a:r>
            <a:r>
              <a:rPr lang="vi-VN" sz="2400" dirty="0" smtClean="0">
                <a:latin typeface="Arial" charset="0"/>
                <a:ea typeface="Arial" charset="0"/>
                <a:cs typeface="Arial" charset="0"/>
              </a:rPr>
              <a:t>trồng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00000"/>
              </a:lnSpc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00000"/>
              </a:lnSpc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EEAC-6021-184A-936A-D26E75467C87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99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614597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Kết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luận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hiệu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quả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kinh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tế</a:t>
            </a:r>
            <a:endParaRPr lang="en-US" sz="28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049311"/>
            <a:ext cx="9144000" cy="512765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Các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công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nghệ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nuôi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tôm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cho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hiệu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quả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kinh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tế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tốt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vi-VN" sz="2400" dirty="0" smtClean="0">
                <a:latin typeface="Arial" charset="0"/>
                <a:ea typeface="Arial" charset="0"/>
                <a:cs typeface="Arial" charset="0"/>
              </a:rPr>
              <a:t>Công </a:t>
            </a:r>
            <a:r>
              <a:rPr lang="vi-VN" sz="2400" dirty="0">
                <a:latin typeface="Arial" charset="0"/>
                <a:ea typeface="Arial" charset="0"/>
                <a:cs typeface="Arial" charset="0"/>
              </a:rPr>
              <a:t>nghệ copepoda: </a:t>
            </a:r>
            <a:r>
              <a:rPr lang="vi-VN" sz="2400" dirty="0" smtClean="0">
                <a:latin typeface="Arial" charset="0"/>
                <a:ea typeface="Arial" charset="0"/>
                <a:cs typeface="Arial" charset="0"/>
              </a:rPr>
              <a:t>quy </a:t>
            </a:r>
            <a:r>
              <a:rPr lang="vi-VN" sz="2400" dirty="0">
                <a:latin typeface="Arial" charset="0"/>
                <a:ea typeface="Arial" charset="0"/>
                <a:cs typeface="Arial" charset="0"/>
              </a:rPr>
              <a:t>mô thí nghiệm nên chưa có đủ thông tin để tính hiệu quả kinh </a:t>
            </a:r>
            <a:r>
              <a:rPr lang="vi-VN" sz="2400" dirty="0" smtClean="0">
                <a:latin typeface="Arial" charset="0"/>
                <a:ea typeface="Arial" charset="0"/>
                <a:cs typeface="Arial" charset="0"/>
              </a:rPr>
              <a:t>tế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vi-VN" sz="2400" dirty="0" smtClean="0">
                <a:latin typeface="Arial" charset="0"/>
                <a:ea typeface="Arial" charset="0"/>
                <a:cs typeface="Arial" charset="0"/>
              </a:rPr>
              <a:t>Công </a:t>
            </a:r>
            <a:r>
              <a:rPr lang="vi-VN" sz="2400" dirty="0">
                <a:latin typeface="Arial" charset="0"/>
                <a:ea typeface="Arial" charset="0"/>
                <a:cs typeface="Arial" charset="0"/>
              </a:rPr>
              <a:t>nghệ chế biến bùn thải: </a:t>
            </a:r>
            <a:r>
              <a:rPr lang="vi-VN" sz="2400" dirty="0" smtClean="0">
                <a:latin typeface="Arial" charset="0"/>
                <a:ea typeface="Arial" charset="0"/>
                <a:cs typeface="Arial" charset="0"/>
              </a:rPr>
              <a:t>có lợi nhuận, </a:t>
            </a:r>
            <a:r>
              <a:rPr lang="vi-VN" sz="2400" dirty="0">
                <a:latin typeface="Arial" charset="0"/>
                <a:ea typeface="Arial" charset="0"/>
                <a:cs typeface="Arial" charset="0"/>
              </a:rPr>
              <a:t>giá thành phân chế biến từ bùn thải nuôi tôm cao hơn nhiều so với sản phẩm cùng loại. Do đó, không hấp dẫn về hiệu quả kinh tế.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EEAC-6021-184A-936A-D26E75467C87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24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614597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Kết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luận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hiệu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quả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môi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trường</a:t>
            </a:r>
            <a:endParaRPr lang="en-US" sz="28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455" y="884418"/>
            <a:ext cx="9009089" cy="512765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Các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công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nghệ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nuôi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tôm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: </a:t>
            </a:r>
          </a:p>
          <a:p>
            <a:pPr lvl="1">
              <a:lnSpc>
                <a:spcPct val="150000"/>
              </a:lnSpc>
            </a:pPr>
            <a:r>
              <a:rPr lang="vi-VN" dirty="0" smtClean="0">
                <a:latin typeface="Arial" charset="0"/>
                <a:ea typeface="Arial" charset="0"/>
                <a:cs typeface="Arial" charset="0"/>
              </a:rPr>
              <a:t>100</a:t>
            </a:r>
            <a:r>
              <a:rPr lang="vi-VN" dirty="0">
                <a:latin typeface="Arial" charset="0"/>
                <a:ea typeface="Arial" charset="0"/>
                <a:cs typeface="Arial" charset="0"/>
              </a:rPr>
              <a:t>% nước thải được xử lý và không xả trực tiếp nước thải ra môi </a:t>
            </a:r>
            <a:r>
              <a:rPr lang="vi-VN" dirty="0" smtClean="0">
                <a:latin typeface="Arial" charset="0"/>
                <a:ea typeface="Arial" charset="0"/>
                <a:cs typeface="Arial" charset="0"/>
              </a:rPr>
              <a:t>trường</a:t>
            </a:r>
          </a:p>
          <a:p>
            <a:pPr lvl="1">
              <a:lnSpc>
                <a:spcPct val="150000"/>
              </a:lnSpc>
            </a:pPr>
            <a:r>
              <a:rPr lang="vi-VN" dirty="0" smtClean="0">
                <a:latin typeface="Arial" charset="0"/>
                <a:ea typeface="Arial" charset="0"/>
                <a:cs typeface="Arial" charset="0"/>
              </a:rPr>
              <a:t>chi phí hóa chất giảm</a:t>
            </a:r>
          </a:p>
          <a:p>
            <a:pPr lvl="1">
              <a:lnSpc>
                <a:spcPct val="150000"/>
              </a:lnSpc>
            </a:pPr>
            <a:r>
              <a:rPr lang="vi-VN" dirty="0" smtClean="0">
                <a:latin typeface="Arial" charset="0"/>
                <a:ea typeface="Arial" charset="0"/>
                <a:cs typeface="Arial" charset="0"/>
              </a:rPr>
              <a:t>Không xảy ra dịch bệnh trong quá trình nuôi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vi-VN" sz="2400" dirty="0" smtClean="0">
                <a:latin typeface="Arial" charset="0"/>
                <a:ea typeface="Arial" charset="0"/>
                <a:cs typeface="Arial" charset="0"/>
              </a:rPr>
              <a:t>Công </a:t>
            </a:r>
            <a:r>
              <a:rPr lang="vi-VN" sz="2400" dirty="0">
                <a:latin typeface="Arial" charset="0"/>
                <a:ea typeface="Arial" charset="0"/>
                <a:cs typeface="Arial" charset="0"/>
              </a:rPr>
              <a:t>nghệ copepoda: Loài copepoda </a:t>
            </a:r>
            <a:r>
              <a:rPr lang="vi-VN" sz="2400" i="1" dirty="0">
                <a:latin typeface="Arial" charset="0"/>
                <a:ea typeface="Arial" charset="0"/>
                <a:cs typeface="Arial" charset="0"/>
              </a:rPr>
              <a:t>Acanthocamptus sp. </a:t>
            </a:r>
            <a:r>
              <a:rPr lang="vi-VN" sz="2400" dirty="0">
                <a:latin typeface="Arial" charset="0"/>
                <a:ea typeface="Arial" charset="0"/>
                <a:cs typeface="Arial" charset="0"/>
              </a:rPr>
              <a:t>có khả năng xử lý chất hữu cơ trong bùn thải nuôi </a:t>
            </a:r>
            <a:r>
              <a:rPr lang="vi-VN" sz="2400" dirty="0" smtClean="0">
                <a:latin typeface="Arial" charset="0"/>
                <a:ea typeface="Arial" charset="0"/>
                <a:cs typeface="Arial" charset="0"/>
              </a:rPr>
              <a:t>tôm</a:t>
            </a:r>
          </a:p>
          <a:p>
            <a:pPr>
              <a:lnSpc>
                <a:spcPct val="150000"/>
              </a:lnSpc>
            </a:pPr>
            <a:r>
              <a:rPr lang="vi-VN" sz="2400" dirty="0" smtClean="0">
                <a:latin typeface="Arial" charset="0"/>
                <a:ea typeface="Arial" charset="0"/>
                <a:cs typeface="Arial" charset="0"/>
              </a:rPr>
              <a:t>Công </a:t>
            </a:r>
            <a:r>
              <a:rPr lang="vi-VN" sz="2400" dirty="0">
                <a:latin typeface="Arial" charset="0"/>
                <a:ea typeface="Arial" charset="0"/>
                <a:cs typeface="Arial" charset="0"/>
              </a:rPr>
              <a:t>nghệ chế biến bùn thải: </a:t>
            </a:r>
            <a:r>
              <a:rPr lang="vi-VN" sz="2400" dirty="0" smtClean="0">
                <a:latin typeface="Arial" charset="0"/>
                <a:ea typeface="Arial" charset="0"/>
                <a:cs typeface="Arial" charset="0"/>
              </a:rPr>
              <a:t>công </a:t>
            </a:r>
            <a:r>
              <a:rPr lang="vi-VN" sz="2400" dirty="0">
                <a:latin typeface="Arial" charset="0"/>
                <a:ea typeface="Arial" charset="0"/>
                <a:cs typeface="Arial" charset="0"/>
              </a:rPr>
              <a:t>nghệ này có hiệu quả trong việc xử lý chất thải nuôi </a:t>
            </a:r>
            <a:r>
              <a:rPr lang="vi-VN" sz="2400" dirty="0" smtClean="0">
                <a:latin typeface="Arial" charset="0"/>
                <a:ea typeface="Arial" charset="0"/>
                <a:cs typeface="Arial" charset="0"/>
              </a:rPr>
              <a:t>tôm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EEAC-6021-184A-936A-D26E75467C87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68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614597"/>
          </a:xfrm>
        </p:spPr>
        <p:txBody>
          <a:bodyPr>
            <a:normAutofit/>
          </a:bodyPr>
          <a:lstStyle/>
          <a:p>
            <a:pPr algn="ctr"/>
            <a:r>
              <a:rPr lang="en-US" sz="3200" dirty="0" err="1" smtClean="0">
                <a:latin typeface="Arial" charset="0"/>
                <a:ea typeface="Arial" charset="0"/>
                <a:cs typeface="Arial" charset="0"/>
              </a:rPr>
              <a:t>Đề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ea typeface="Arial" charset="0"/>
                <a:cs typeface="Arial" charset="0"/>
              </a:rPr>
              <a:t>xuất</a:t>
            </a:r>
            <a:endParaRPr lang="en-US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94281"/>
            <a:ext cx="9144000" cy="5127652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af-ZA" sz="2400" b="1" dirty="0" smtClean="0">
                <a:latin typeface="Arial" charset="0"/>
                <a:ea typeface="Arial" charset="0"/>
                <a:cs typeface="Arial" charset="0"/>
              </a:rPr>
              <a:t>3 CN </a:t>
            </a:r>
            <a:r>
              <a:rPr lang="af-ZA" sz="2400" b="1" dirty="0" err="1" smtClean="0">
                <a:latin typeface="Arial" charset="0"/>
                <a:ea typeface="Arial" charset="0"/>
                <a:cs typeface="Arial" charset="0"/>
              </a:rPr>
              <a:t>nuôi</a:t>
            </a:r>
            <a:r>
              <a:rPr lang="af-ZA" sz="24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400" b="1" dirty="0" err="1" smtClean="0">
                <a:latin typeface="Arial" charset="0"/>
                <a:ea typeface="Arial" charset="0"/>
                <a:cs typeface="Arial" charset="0"/>
              </a:rPr>
              <a:t>tôm</a:t>
            </a:r>
            <a:r>
              <a:rPr lang="af-ZA" sz="2400" dirty="0" smtClean="0">
                <a:latin typeface="Arial" charset="0"/>
                <a:ea typeface="Arial" charset="0"/>
                <a:cs typeface="Arial" charset="0"/>
              </a:rPr>
              <a:t>: </a:t>
            </a:r>
            <a:r>
              <a:rPr lang="af-ZA" sz="2400" dirty="0" err="1">
                <a:latin typeface="Arial" charset="0"/>
                <a:ea typeface="Arial" charset="0"/>
                <a:cs typeface="Arial" charset="0"/>
              </a:rPr>
              <a:t>Cần</a:t>
            </a:r>
            <a:r>
              <a:rPr lang="af-ZA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400" dirty="0" err="1">
                <a:latin typeface="Arial" charset="0"/>
                <a:ea typeface="Arial" charset="0"/>
                <a:cs typeface="Arial" charset="0"/>
              </a:rPr>
              <a:t>xây</a:t>
            </a:r>
            <a:r>
              <a:rPr lang="af-ZA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400" dirty="0" err="1">
                <a:latin typeface="Arial" charset="0"/>
                <a:ea typeface="Arial" charset="0"/>
                <a:cs typeface="Arial" charset="0"/>
              </a:rPr>
              <a:t>dựng</a:t>
            </a:r>
            <a:r>
              <a:rPr lang="af-ZA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400" dirty="0" err="1">
                <a:latin typeface="Arial" charset="0"/>
                <a:ea typeface="Arial" charset="0"/>
                <a:cs typeface="Arial" charset="0"/>
              </a:rPr>
              <a:t>quy</a:t>
            </a:r>
            <a:r>
              <a:rPr lang="af-ZA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400" dirty="0" err="1" smtClean="0">
                <a:latin typeface="Arial" charset="0"/>
                <a:ea typeface="Arial" charset="0"/>
                <a:cs typeface="Arial" charset="0"/>
              </a:rPr>
              <a:t>trình</a:t>
            </a:r>
            <a:r>
              <a:rPr lang="af-ZA" sz="2400" dirty="0">
                <a:latin typeface="Arial" charset="0"/>
                <a:ea typeface="Arial" charset="0"/>
                <a:cs typeface="Arial" charset="0"/>
              </a:rPr>
              <a:t>,</a:t>
            </a:r>
            <a:r>
              <a:rPr lang="af-ZA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400" dirty="0" err="1">
                <a:latin typeface="Arial" charset="0"/>
                <a:ea typeface="Arial" charset="0"/>
                <a:cs typeface="Arial" charset="0"/>
              </a:rPr>
              <a:t>phổ</a:t>
            </a:r>
            <a:r>
              <a:rPr lang="af-ZA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400" dirty="0" err="1">
                <a:latin typeface="Arial" charset="0"/>
                <a:ea typeface="Arial" charset="0"/>
                <a:cs typeface="Arial" charset="0"/>
              </a:rPr>
              <a:t>biến</a:t>
            </a:r>
            <a:r>
              <a:rPr lang="af-ZA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400" dirty="0" err="1">
                <a:latin typeface="Arial" charset="0"/>
                <a:ea typeface="Arial" charset="0"/>
                <a:cs typeface="Arial" charset="0"/>
              </a:rPr>
              <a:t>nhân</a:t>
            </a:r>
            <a:r>
              <a:rPr lang="af-ZA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400" dirty="0" err="1" smtClean="0">
                <a:latin typeface="Arial" charset="0"/>
                <a:ea typeface="Arial" charset="0"/>
                <a:cs typeface="Arial" charset="0"/>
              </a:rPr>
              <a:t>rộng</a:t>
            </a:r>
            <a:endParaRPr lang="af-ZA" sz="24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af-ZA" sz="2400" b="1" dirty="0" smtClean="0">
                <a:latin typeface="Arial" charset="0"/>
                <a:ea typeface="Arial" charset="0"/>
                <a:cs typeface="Arial" charset="0"/>
              </a:rPr>
              <a:t>CN </a:t>
            </a:r>
            <a:r>
              <a:rPr lang="af-ZA" sz="2400" b="1" dirty="0" err="1">
                <a:latin typeface="Arial" charset="0"/>
                <a:ea typeface="Arial" charset="0"/>
                <a:cs typeface="Arial" charset="0"/>
              </a:rPr>
              <a:t>copepoda</a:t>
            </a:r>
            <a:r>
              <a:rPr lang="af-ZA" sz="2400" dirty="0">
                <a:latin typeface="Arial" charset="0"/>
                <a:ea typeface="Arial" charset="0"/>
                <a:cs typeface="Arial" charset="0"/>
              </a:rPr>
              <a:t>: </a:t>
            </a:r>
            <a:r>
              <a:rPr lang="af-ZA" sz="2400" dirty="0" err="1">
                <a:latin typeface="Arial" charset="0"/>
                <a:ea typeface="Arial" charset="0"/>
                <a:cs typeface="Arial" charset="0"/>
              </a:rPr>
              <a:t>Đề</a:t>
            </a:r>
            <a:r>
              <a:rPr lang="af-ZA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400" dirty="0" err="1">
                <a:latin typeface="Arial" charset="0"/>
                <a:ea typeface="Arial" charset="0"/>
                <a:cs typeface="Arial" charset="0"/>
              </a:rPr>
              <a:t>nghị</a:t>
            </a:r>
            <a:r>
              <a:rPr lang="af-ZA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400" dirty="0" err="1" smtClean="0">
                <a:latin typeface="Arial" charset="0"/>
                <a:ea typeface="Arial" charset="0"/>
                <a:cs typeface="Arial" charset="0"/>
              </a:rPr>
              <a:t>cho</a:t>
            </a:r>
            <a:r>
              <a:rPr lang="af-ZA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400" dirty="0" err="1" smtClean="0">
                <a:latin typeface="Arial" charset="0"/>
                <a:ea typeface="Arial" charset="0"/>
                <a:cs typeface="Arial" charset="0"/>
              </a:rPr>
              <a:t>dừng</a:t>
            </a:r>
            <a:r>
              <a:rPr lang="af-ZA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400" dirty="0" err="1" smtClean="0">
                <a:latin typeface="Arial" charset="0"/>
                <a:ea typeface="Arial" charset="0"/>
                <a:cs typeface="Arial" charset="0"/>
              </a:rPr>
              <a:t>ở</a:t>
            </a:r>
            <a:r>
              <a:rPr lang="af-ZA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400" dirty="0" err="1">
                <a:latin typeface="Arial" charset="0"/>
                <a:ea typeface="Arial" charset="0"/>
                <a:cs typeface="Arial" charset="0"/>
              </a:rPr>
              <a:t>mức</a:t>
            </a:r>
            <a:r>
              <a:rPr lang="af-ZA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400" dirty="0" err="1">
                <a:latin typeface="Arial" charset="0"/>
                <a:ea typeface="Arial" charset="0"/>
                <a:cs typeface="Arial" charset="0"/>
              </a:rPr>
              <a:t>độ</a:t>
            </a:r>
            <a:r>
              <a:rPr lang="af-ZA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400" dirty="0" err="1">
                <a:latin typeface="Arial" charset="0"/>
                <a:ea typeface="Arial" charset="0"/>
                <a:cs typeface="Arial" charset="0"/>
              </a:rPr>
              <a:t>nghiên</a:t>
            </a:r>
            <a:r>
              <a:rPr lang="af-ZA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400" dirty="0" err="1">
                <a:latin typeface="Arial" charset="0"/>
                <a:ea typeface="Arial" charset="0"/>
                <a:cs typeface="Arial" charset="0"/>
              </a:rPr>
              <a:t>cứu</a:t>
            </a:r>
            <a:r>
              <a:rPr lang="af-ZA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400" dirty="0" err="1">
                <a:latin typeface="Arial" charset="0"/>
                <a:ea typeface="Arial" charset="0"/>
                <a:cs typeface="Arial" charset="0"/>
              </a:rPr>
              <a:t>thí</a:t>
            </a:r>
            <a:r>
              <a:rPr lang="af-ZA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400" dirty="0" err="1" smtClean="0">
                <a:latin typeface="Arial" charset="0"/>
                <a:ea typeface="Arial" charset="0"/>
                <a:cs typeface="Arial" charset="0"/>
              </a:rPr>
              <a:t>nghiêm</a:t>
            </a:r>
            <a:r>
              <a:rPr lang="af-ZA" sz="2400" dirty="0" smtClean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af-ZA" sz="2400" dirty="0" err="1" smtClean="0">
                <a:latin typeface="Arial" charset="0"/>
                <a:ea typeface="Arial" charset="0"/>
                <a:cs typeface="Arial" charset="0"/>
              </a:rPr>
              <a:t>không</a:t>
            </a:r>
            <a:r>
              <a:rPr lang="af-ZA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400" dirty="0" err="1" smtClean="0">
                <a:latin typeface="Arial" charset="0"/>
                <a:ea typeface="Arial" charset="0"/>
                <a:cs typeface="Arial" charset="0"/>
              </a:rPr>
              <a:t>triển</a:t>
            </a:r>
            <a:r>
              <a:rPr lang="af-ZA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400" dirty="0" err="1">
                <a:latin typeface="Arial" charset="0"/>
                <a:ea typeface="Arial" charset="0"/>
                <a:cs typeface="Arial" charset="0"/>
              </a:rPr>
              <a:t>khai</a:t>
            </a:r>
            <a:r>
              <a:rPr lang="af-ZA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400" dirty="0" err="1" smtClean="0">
                <a:latin typeface="Arial" charset="0"/>
                <a:ea typeface="Arial" charset="0"/>
                <a:cs typeface="Arial" charset="0"/>
              </a:rPr>
              <a:t>nghiên</a:t>
            </a:r>
            <a:r>
              <a:rPr lang="af-ZA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400" dirty="0" err="1">
                <a:latin typeface="Arial" charset="0"/>
                <a:ea typeface="Arial" charset="0"/>
                <a:cs typeface="Arial" charset="0"/>
              </a:rPr>
              <a:t>cứu</a:t>
            </a:r>
            <a:r>
              <a:rPr lang="af-ZA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400" dirty="0" err="1">
                <a:latin typeface="Arial" charset="0"/>
                <a:ea typeface="Arial" charset="0"/>
                <a:cs typeface="Arial" charset="0"/>
              </a:rPr>
              <a:t>thực</a:t>
            </a:r>
            <a:r>
              <a:rPr lang="af-ZA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400" dirty="0" err="1">
                <a:latin typeface="Arial" charset="0"/>
                <a:ea typeface="Arial" charset="0"/>
                <a:cs typeface="Arial" charset="0"/>
              </a:rPr>
              <a:t>nghiệm</a:t>
            </a:r>
            <a:r>
              <a:rPr lang="af-ZA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400" dirty="0" err="1">
                <a:latin typeface="Arial" charset="0"/>
                <a:ea typeface="Arial" charset="0"/>
                <a:cs typeface="Arial" charset="0"/>
              </a:rPr>
              <a:t>vì</a:t>
            </a:r>
            <a:r>
              <a:rPr lang="af-ZA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400" dirty="0" err="1">
                <a:latin typeface="Arial" charset="0"/>
                <a:ea typeface="Arial" charset="0"/>
                <a:cs typeface="Arial" charset="0"/>
              </a:rPr>
              <a:t>không</a:t>
            </a:r>
            <a:r>
              <a:rPr lang="af-ZA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400" dirty="0" err="1">
                <a:latin typeface="Arial" charset="0"/>
                <a:ea typeface="Arial" charset="0"/>
                <a:cs typeface="Arial" charset="0"/>
              </a:rPr>
              <a:t>khả</a:t>
            </a:r>
            <a:r>
              <a:rPr lang="af-ZA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400" dirty="0" err="1">
                <a:latin typeface="Arial" charset="0"/>
                <a:ea typeface="Arial" charset="0"/>
                <a:cs typeface="Arial" charset="0"/>
              </a:rPr>
              <a:t>thi</a:t>
            </a:r>
            <a:r>
              <a:rPr lang="af-ZA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400" dirty="0" err="1">
                <a:latin typeface="Arial" charset="0"/>
                <a:ea typeface="Arial" charset="0"/>
                <a:cs typeface="Arial" charset="0"/>
              </a:rPr>
              <a:t>để</a:t>
            </a:r>
            <a:r>
              <a:rPr lang="af-ZA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400" dirty="0" err="1">
                <a:latin typeface="Arial" charset="0"/>
                <a:ea typeface="Arial" charset="0"/>
                <a:cs typeface="Arial" charset="0"/>
              </a:rPr>
              <a:t>áp</a:t>
            </a:r>
            <a:r>
              <a:rPr lang="af-ZA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400" dirty="0" err="1">
                <a:latin typeface="Arial" charset="0"/>
                <a:ea typeface="Arial" charset="0"/>
                <a:cs typeface="Arial" charset="0"/>
              </a:rPr>
              <a:t>dụng</a:t>
            </a:r>
            <a:r>
              <a:rPr lang="af-ZA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400" dirty="0" err="1">
                <a:latin typeface="Arial" charset="0"/>
                <a:ea typeface="Arial" charset="0"/>
                <a:cs typeface="Arial" charset="0"/>
              </a:rPr>
              <a:t>vào</a:t>
            </a:r>
            <a:r>
              <a:rPr lang="af-ZA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400" dirty="0" err="1">
                <a:latin typeface="Arial" charset="0"/>
                <a:ea typeface="Arial" charset="0"/>
                <a:cs typeface="Arial" charset="0"/>
              </a:rPr>
              <a:t>sản</a:t>
            </a:r>
            <a:r>
              <a:rPr lang="af-ZA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400" dirty="0" err="1" smtClean="0">
                <a:latin typeface="Arial" charset="0"/>
                <a:ea typeface="Arial" charset="0"/>
                <a:cs typeface="Arial" charset="0"/>
              </a:rPr>
              <a:t>xuất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af-ZA" sz="2400" b="1" dirty="0" smtClean="0">
                <a:latin typeface="Arial" charset="0"/>
                <a:ea typeface="Arial" charset="0"/>
                <a:cs typeface="Arial" charset="0"/>
              </a:rPr>
              <a:t>CN </a:t>
            </a:r>
            <a:r>
              <a:rPr lang="af-ZA" sz="2400" b="1" dirty="0" err="1">
                <a:latin typeface="Arial" charset="0"/>
                <a:ea typeface="Arial" charset="0"/>
                <a:cs typeface="Arial" charset="0"/>
              </a:rPr>
              <a:t>chế</a:t>
            </a:r>
            <a:r>
              <a:rPr lang="af-ZA" sz="24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400" b="1" dirty="0" err="1">
                <a:latin typeface="Arial" charset="0"/>
                <a:ea typeface="Arial" charset="0"/>
                <a:cs typeface="Arial" charset="0"/>
              </a:rPr>
              <a:t>biến</a:t>
            </a:r>
            <a:r>
              <a:rPr lang="af-ZA" sz="24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400" b="1" dirty="0" err="1">
                <a:latin typeface="Arial" charset="0"/>
                <a:ea typeface="Arial" charset="0"/>
                <a:cs typeface="Arial" charset="0"/>
              </a:rPr>
              <a:t>bùn</a:t>
            </a:r>
            <a:r>
              <a:rPr lang="af-ZA" sz="2400" dirty="0">
                <a:latin typeface="Arial" charset="0"/>
                <a:ea typeface="Arial" charset="0"/>
                <a:cs typeface="Arial" charset="0"/>
              </a:rPr>
              <a:t>: </a:t>
            </a:r>
            <a:r>
              <a:rPr lang="af-ZA" sz="2400" dirty="0" err="1">
                <a:latin typeface="Arial" charset="0"/>
                <a:ea typeface="Arial" charset="0"/>
                <a:cs typeface="Arial" charset="0"/>
              </a:rPr>
              <a:t>Đề</a:t>
            </a:r>
            <a:r>
              <a:rPr lang="af-ZA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400" dirty="0" err="1">
                <a:latin typeface="Arial" charset="0"/>
                <a:ea typeface="Arial" charset="0"/>
                <a:cs typeface="Arial" charset="0"/>
              </a:rPr>
              <a:t>nghị</a:t>
            </a:r>
            <a:r>
              <a:rPr lang="af-ZA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400" dirty="0" err="1" smtClean="0">
                <a:latin typeface="Arial" charset="0"/>
                <a:ea typeface="Arial" charset="0"/>
                <a:cs typeface="Arial" charset="0"/>
              </a:rPr>
              <a:t>có</a:t>
            </a:r>
            <a:r>
              <a:rPr lang="af-ZA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400" dirty="0" err="1">
                <a:latin typeface="Arial" charset="0"/>
                <a:ea typeface="Arial" charset="0"/>
                <a:cs typeface="Arial" charset="0"/>
              </a:rPr>
              <a:t>chính</a:t>
            </a:r>
            <a:r>
              <a:rPr lang="af-ZA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400" dirty="0" err="1">
                <a:latin typeface="Arial" charset="0"/>
                <a:ea typeface="Arial" charset="0"/>
                <a:cs typeface="Arial" charset="0"/>
              </a:rPr>
              <a:t>sách</a:t>
            </a:r>
            <a:r>
              <a:rPr lang="af-ZA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400" dirty="0" err="1">
                <a:latin typeface="Arial" charset="0"/>
                <a:ea typeface="Arial" charset="0"/>
                <a:cs typeface="Arial" charset="0"/>
              </a:rPr>
              <a:t>thí</a:t>
            </a:r>
            <a:r>
              <a:rPr lang="af-ZA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400" dirty="0" err="1">
                <a:latin typeface="Arial" charset="0"/>
                <a:ea typeface="Arial" charset="0"/>
                <a:cs typeface="Arial" charset="0"/>
              </a:rPr>
              <a:t>điểm</a:t>
            </a:r>
            <a:r>
              <a:rPr lang="af-ZA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400" dirty="0" err="1">
                <a:latin typeface="Arial" charset="0"/>
                <a:ea typeface="Arial" charset="0"/>
                <a:cs typeface="Arial" charset="0"/>
              </a:rPr>
              <a:t>thành</a:t>
            </a:r>
            <a:r>
              <a:rPr lang="af-ZA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400" dirty="0" err="1">
                <a:latin typeface="Arial" charset="0"/>
                <a:ea typeface="Arial" charset="0"/>
                <a:cs typeface="Arial" charset="0"/>
              </a:rPr>
              <a:t>lập</a:t>
            </a:r>
            <a:r>
              <a:rPr lang="af-ZA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400" dirty="0" err="1">
                <a:latin typeface="Arial" charset="0"/>
                <a:ea typeface="Arial" charset="0"/>
                <a:cs typeface="Arial" charset="0"/>
              </a:rPr>
              <a:t>các</a:t>
            </a:r>
            <a:r>
              <a:rPr lang="af-ZA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400" dirty="0" err="1" smtClean="0">
                <a:latin typeface="Arial" charset="0"/>
                <a:ea typeface="Arial" charset="0"/>
                <a:cs typeface="Arial" charset="0"/>
              </a:rPr>
              <a:t>xí</a:t>
            </a:r>
            <a:r>
              <a:rPr lang="af-ZA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400" dirty="0" err="1">
                <a:latin typeface="Arial" charset="0"/>
                <a:ea typeface="Arial" charset="0"/>
                <a:cs typeface="Arial" charset="0"/>
              </a:rPr>
              <a:t>nghiệp</a:t>
            </a:r>
            <a:r>
              <a:rPr lang="af-ZA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400" dirty="0" err="1">
                <a:latin typeface="Arial" charset="0"/>
                <a:ea typeface="Arial" charset="0"/>
                <a:cs typeface="Arial" charset="0"/>
              </a:rPr>
              <a:t>công</a:t>
            </a:r>
            <a:r>
              <a:rPr lang="af-ZA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400" dirty="0" err="1">
                <a:latin typeface="Arial" charset="0"/>
                <a:ea typeface="Arial" charset="0"/>
                <a:cs typeface="Arial" charset="0"/>
              </a:rPr>
              <a:t>ích</a:t>
            </a:r>
            <a:r>
              <a:rPr lang="af-ZA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400" dirty="0" err="1">
                <a:latin typeface="Arial" charset="0"/>
                <a:ea typeface="Arial" charset="0"/>
                <a:cs typeface="Arial" charset="0"/>
              </a:rPr>
              <a:t>phù</a:t>
            </a:r>
            <a:r>
              <a:rPr lang="af-ZA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400" dirty="0" err="1">
                <a:latin typeface="Arial" charset="0"/>
                <a:ea typeface="Arial" charset="0"/>
                <a:cs typeface="Arial" charset="0"/>
              </a:rPr>
              <a:t>hợp</a:t>
            </a:r>
            <a:r>
              <a:rPr lang="af-ZA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400" dirty="0" err="1">
                <a:latin typeface="Arial" charset="0"/>
                <a:ea typeface="Arial" charset="0"/>
                <a:cs typeface="Arial" charset="0"/>
              </a:rPr>
              <a:t>với</a:t>
            </a:r>
            <a:r>
              <a:rPr lang="af-ZA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400" dirty="0" err="1">
                <a:latin typeface="Arial" charset="0"/>
                <a:ea typeface="Arial" charset="0"/>
                <a:cs typeface="Arial" charset="0"/>
              </a:rPr>
              <a:t>lượng</a:t>
            </a:r>
            <a:r>
              <a:rPr lang="af-ZA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400" dirty="0" err="1">
                <a:latin typeface="Arial" charset="0"/>
                <a:ea typeface="Arial" charset="0"/>
                <a:cs typeface="Arial" charset="0"/>
              </a:rPr>
              <a:t>bùn</a:t>
            </a:r>
            <a:r>
              <a:rPr lang="af-ZA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400" dirty="0" err="1">
                <a:latin typeface="Arial" charset="0"/>
                <a:ea typeface="Arial" charset="0"/>
                <a:cs typeface="Arial" charset="0"/>
              </a:rPr>
              <a:t>thải</a:t>
            </a:r>
            <a:r>
              <a:rPr lang="af-ZA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400" dirty="0" err="1">
                <a:latin typeface="Arial" charset="0"/>
                <a:ea typeface="Arial" charset="0"/>
                <a:cs typeface="Arial" charset="0"/>
              </a:rPr>
              <a:t>nuôi</a:t>
            </a:r>
            <a:r>
              <a:rPr lang="af-ZA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400" dirty="0" err="1">
                <a:latin typeface="Arial" charset="0"/>
                <a:ea typeface="Arial" charset="0"/>
                <a:cs typeface="Arial" charset="0"/>
              </a:rPr>
              <a:t>tôm</a:t>
            </a:r>
            <a:r>
              <a:rPr lang="af-ZA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400" dirty="0" err="1">
                <a:latin typeface="Arial" charset="0"/>
                <a:ea typeface="Arial" charset="0"/>
                <a:cs typeface="Arial" charset="0"/>
              </a:rPr>
              <a:t>tại</a:t>
            </a:r>
            <a:r>
              <a:rPr lang="af-ZA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400" dirty="0" err="1">
                <a:latin typeface="Arial" charset="0"/>
                <a:ea typeface="Arial" charset="0"/>
                <a:cs typeface="Arial" charset="0"/>
              </a:rPr>
              <a:t>một</a:t>
            </a:r>
            <a:r>
              <a:rPr lang="af-ZA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400" dirty="0" err="1">
                <a:latin typeface="Arial" charset="0"/>
                <a:ea typeface="Arial" charset="0"/>
                <a:cs typeface="Arial" charset="0"/>
              </a:rPr>
              <a:t>số</a:t>
            </a:r>
            <a:r>
              <a:rPr lang="af-ZA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400" dirty="0" err="1">
                <a:latin typeface="Arial" charset="0"/>
                <a:ea typeface="Arial" charset="0"/>
                <a:cs typeface="Arial" charset="0"/>
              </a:rPr>
              <a:t>vùng</a:t>
            </a:r>
            <a:r>
              <a:rPr lang="af-ZA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400" dirty="0" err="1">
                <a:latin typeface="Arial" charset="0"/>
                <a:ea typeface="Arial" charset="0"/>
                <a:cs typeface="Arial" charset="0"/>
              </a:rPr>
              <a:t>nuôi</a:t>
            </a:r>
            <a:r>
              <a:rPr lang="af-ZA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400" dirty="0" err="1">
                <a:latin typeface="Arial" charset="0"/>
                <a:ea typeface="Arial" charset="0"/>
                <a:cs typeface="Arial" charset="0"/>
              </a:rPr>
              <a:t>tôm</a:t>
            </a:r>
            <a:r>
              <a:rPr lang="af-ZA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400" dirty="0" err="1">
                <a:latin typeface="Arial" charset="0"/>
                <a:ea typeface="Arial" charset="0"/>
                <a:cs typeface="Arial" charset="0"/>
              </a:rPr>
              <a:t>điển</a:t>
            </a:r>
            <a:r>
              <a:rPr lang="af-ZA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400" dirty="0" err="1">
                <a:latin typeface="Arial" charset="0"/>
                <a:ea typeface="Arial" charset="0"/>
                <a:cs typeface="Arial" charset="0"/>
              </a:rPr>
              <a:t>hình</a:t>
            </a:r>
            <a:r>
              <a:rPr lang="af-ZA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400" dirty="0" err="1">
                <a:latin typeface="Arial" charset="0"/>
                <a:ea typeface="Arial" charset="0"/>
                <a:cs typeface="Arial" charset="0"/>
              </a:rPr>
              <a:t>để</a:t>
            </a:r>
            <a:r>
              <a:rPr lang="af-ZA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400" dirty="0" err="1">
                <a:latin typeface="Arial" charset="0"/>
                <a:ea typeface="Arial" charset="0"/>
                <a:cs typeface="Arial" charset="0"/>
              </a:rPr>
              <a:t>chế</a:t>
            </a:r>
            <a:r>
              <a:rPr lang="af-ZA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400" dirty="0" err="1">
                <a:latin typeface="Arial" charset="0"/>
                <a:ea typeface="Arial" charset="0"/>
                <a:cs typeface="Arial" charset="0"/>
              </a:rPr>
              <a:t>biến</a:t>
            </a:r>
            <a:r>
              <a:rPr lang="af-ZA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400" dirty="0" err="1">
                <a:latin typeface="Arial" charset="0"/>
                <a:ea typeface="Arial" charset="0"/>
                <a:cs typeface="Arial" charset="0"/>
              </a:rPr>
              <a:t>bùn</a:t>
            </a:r>
            <a:r>
              <a:rPr lang="af-ZA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400" dirty="0" err="1">
                <a:latin typeface="Arial" charset="0"/>
                <a:ea typeface="Arial" charset="0"/>
                <a:cs typeface="Arial" charset="0"/>
              </a:rPr>
              <a:t>thải</a:t>
            </a:r>
            <a:r>
              <a:rPr lang="af-ZA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400" dirty="0" err="1">
                <a:latin typeface="Arial" charset="0"/>
                <a:ea typeface="Arial" charset="0"/>
                <a:cs typeface="Arial" charset="0"/>
              </a:rPr>
              <a:t>nuôi</a:t>
            </a:r>
            <a:r>
              <a:rPr lang="af-ZA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400" dirty="0" err="1">
                <a:latin typeface="Arial" charset="0"/>
                <a:ea typeface="Arial" charset="0"/>
                <a:cs typeface="Arial" charset="0"/>
              </a:rPr>
              <a:t>tôm</a:t>
            </a:r>
            <a:r>
              <a:rPr lang="af-ZA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400" dirty="0" err="1">
                <a:latin typeface="Arial" charset="0"/>
                <a:ea typeface="Arial" charset="0"/>
                <a:cs typeface="Arial" charset="0"/>
              </a:rPr>
              <a:t>thành</a:t>
            </a:r>
            <a:r>
              <a:rPr lang="af-ZA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400" dirty="0" err="1">
                <a:latin typeface="Arial" charset="0"/>
                <a:ea typeface="Arial" charset="0"/>
                <a:cs typeface="Arial" charset="0"/>
              </a:rPr>
              <a:t>phân</a:t>
            </a:r>
            <a:r>
              <a:rPr lang="af-ZA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400" dirty="0" err="1">
                <a:latin typeface="Arial" charset="0"/>
                <a:ea typeface="Arial" charset="0"/>
                <a:cs typeface="Arial" charset="0"/>
              </a:rPr>
              <a:t>kèm</a:t>
            </a:r>
            <a:r>
              <a:rPr lang="af-ZA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400" dirty="0" err="1">
                <a:latin typeface="Arial" charset="0"/>
                <a:ea typeface="Arial" charset="0"/>
                <a:cs typeface="Arial" charset="0"/>
              </a:rPr>
              <a:t>theo</a:t>
            </a:r>
            <a:r>
              <a:rPr lang="af-ZA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400" dirty="0" err="1">
                <a:latin typeface="Arial" charset="0"/>
                <a:ea typeface="Arial" charset="0"/>
                <a:cs typeface="Arial" charset="0"/>
              </a:rPr>
              <a:t>là</a:t>
            </a:r>
            <a:r>
              <a:rPr lang="af-ZA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400" dirty="0" err="1">
                <a:latin typeface="Arial" charset="0"/>
                <a:ea typeface="Arial" charset="0"/>
                <a:cs typeface="Arial" charset="0"/>
              </a:rPr>
              <a:t>chính</a:t>
            </a:r>
            <a:r>
              <a:rPr lang="af-ZA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400" dirty="0" err="1">
                <a:latin typeface="Arial" charset="0"/>
                <a:ea typeface="Arial" charset="0"/>
                <a:cs typeface="Arial" charset="0"/>
              </a:rPr>
              <a:t>sách</a:t>
            </a:r>
            <a:r>
              <a:rPr lang="af-ZA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400" dirty="0" err="1">
                <a:latin typeface="Arial" charset="0"/>
                <a:ea typeface="Arial" charset="0"/>
                <a:cs typeface="Arial" charset="0"/>
              </a:rPr>
              <a:t>bù</a:t>
            </a:r>
            <a:r>
              <a:rPr lang="af-ZA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400" dirty="0" err="1">
                <a:latin typeface="Arial" charset="0"/>
                <a:ea typeface="Arial" charset="0"/>
                <a:cs typeface="Arial" charset="0"/>
              </a:rPr>
              <a:t>lỗ</a:t>
            </a:r>
            <a:r>
              <a:rPr lang="af-ZA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400" dirty="0" err="1">
                <a:latin typeface="Arial" charset="0"/>
                <a:ea typeface="Arial" charset="0"/>
                <a:cs typeface="Arial" charset="0"/>
              </a:rPr>
              <a:t>từ</a:t>
            </a:r>
            <a:r>
              <a:rPr lang="af-ZA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400" dirty="0" err="1">
                <a:latin typeface="Arial" charset="0"/>
                <a:ea typeface="Arial" charset="0"/>
                <a:cs typeface="Arial" charset="0"/>
              </a:rPr>
              <a:t>ngân</a:t>
            </a:r>
            <a:r>
              <a:rPr lang="af-ZA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400" dirty="0" err="1">
                <a:latin typeface="Arial" charset="0"/>
                <a:ea typeface="Arial" charset="0"/>
                <a:cs typeface="Arial" charset="0"/>
              </a:rPr>
              <a:t>sách</a:t>
            </a:r>
            <a:r>
              <a:rPr lang="af-ZA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400" dirty="0" err="1">
                <a:latin typeface="Arial" charset="0"/>
                <a:ea typeface="Arial" charset="0"/>
                <a:cs typeface="Arial" charset="0"/>
              </a:rPr>
              <a:t>nhà</a:t>
            </a:r>
            <a:r>
              <a:rPr lang="af-ZA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400" dirty="0" err="1">
                <a:latin typeface="Arial" charset="0"/>
                <a:ea typeface="Arial" charset="0"/>
                <a:cs typeface="Arial" charset="0"/>
              </a:rPr>
              <a:t>nước</a:t>
            </a:r>
            <a:r>
              <a:rPr lang="af-ZA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400" dirty="0" err="1">
                <a:latin typeface="Arial" charset="0"/>
                <a:ea typeface="Arial" charset="0"/>
                <a:cs typeface="Arial" charset="0"/>
              </a:rPr>
              <a:t>hoặc</a:t>
            </a:r>
            <a:r>
              <a:rPr lang="af-ZA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400" dirty="0" err="1">
                <a:latin typeface="Arial" charset="0"/>
                <a:ea typeface="Arial" charset="0"/>
                <a:cs typeface="Arial" charset="0"/>
              </a:rPr>
              <a:t>từ</a:t>
            </a:r>
            <a:r>
              <a:rPr lang="af-ZA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400" dirty="0" err="1">
                <a:latin typeface="Arial" charset="0"/>
                <a:ea typeface="Arial" charset="0"/>
                <a:cs typeface="Arial" charset="0"/>
              </a:rPr>
              <a:t>nguồn</a:t>
            </a:r>
            <a:r>
              <a:rPr lang="af-ZA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400" dirty="0" err="1">
                <a:latin typeface="Arial" charset="0"/>
                <a:ea typeface="Arial" charset="0"/>
                <a:cs typeface="Arial" charset="0"/>
              </a:rPr>
              <a:t>thu</a:t>
            </a:r>
            <a:r>
              <a:rPr lang="af-ZA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400" dirty="0" err="1">
                <a:latin typeface="Arial" charset="0"/>
                <a:ea typeface="Arial" charset="0"/>
                <a:cs typeface="Arial" charset="0"/>
              </a:rPr>
              <a:t>phí</a:t>
            </a:r>
            <a:r>
              <a:rPr lang="af-ZA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400" dirty="0" err="1">
                <a:latin typeface="Arial" charset="0"/>
                <a:ea typeface="Arial" charset="0"/>
                <a:cs typeface="Arial" charset="0"/>
              </a:rPr>
              <a:t>bảo</a:t>
            </a:r>
            <a:r>
              <a:rPr lang="af-ZA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400" dirty="0" err="1">
                <a:latin typeface="Arial" charset="0"/>
                <a:ea typeface="Arial" charset="0"/>
                <a:cs typeface="Arial" charset="0"/>
              </a:rPr>
              <a:t>vệ</a:t>
            </a:r>
            <a:r>
              <a:rPr lang="af-ZA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400" dirty="0" err="1">
                <a:latin typeface="Arial" charset="0"/>
                <a:ea typeface="Arial" charset="0"/>
                <a:cs typeface="Arial" charset="0"/>
              </a:rPr>
              <a:t>tài</a:t>
            </a:r>
            <a:r>
              <a:rPr lang="af-ZA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400" dirty="0" err="1">
                <a:latin typeface="Arial" charset="0"/>
                <a:ea typeface="Arial" charset="0"/>
                <a:cs typeface="Arial" charset="0"/>
              </a:rPr>
              <a:t>nguyên</a:t>
            </a:r>
            <a:r>
              <a:rPr lang="af-ZA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400" dirty="0" err="1">
                <a:latin typeface="Arial" charset="0"/>
                <a:ea typeface="Arial" charset="0"/>
                <a:cs typeface="Arial" charset="0"/>
              </a:rPr>
              <a:t>môi</a:t>
            </a:r>
            <a:r>
              <a:rPr lang="af-ZA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400" dirty="0" err="1">
                <a:latin typeface="Arial" charset="0"/>
                <a:ea typeface="Arial" charset="0"/>
                <a:cs typeface="Arial" charset="0"/>
              </a:rPr>
              <a:t>trường</a:t>
            </a:r>
            <a:r>
              <a:rPr lang="af-ZA" sz="2400" dirty="0">
                <a:latin typeface="Arial" charset="0"/>
                <a:ea typeface="Arial" charset="0"/>
                <a:cs typeface="Arial" charset="0"/>
              </a:rPr>
              <a:t>.  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EEAC-6021-184A-936A-D26E75467C87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2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21" y="200234"/>
            <a:ext cx="8515350" cy="894047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Tôm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mr-IN" sz="2800" b="1" dirty="0" smtClean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Vi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khuẩn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Hộ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đối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chứng</a:t>
            </a:r>
            <a:r>
              <a:rPr lang="en-US" sz="2800" b="1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800" b="1" dirty="0">
                <a:latin typeface="Arial" charset="0"/>
                <a:ea typeface="Arial" charset="0"/>
                <a:cs typeface="Arial" charset="0"/>
              </a:rPr>
            </a:br>
            <a:endParaRPr lang="en-US" sz="28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30753"/>
            <a:ext cx="9024079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Chủ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hộ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Quách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Hoàng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Phong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mr-IN" sz="2400" dirty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Vĩnh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Châu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mr-IN" sz="2400" dirty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Sóc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Trăng</a:t>
            </a: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Ao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lót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bạt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, 2200 m2</a:t>
            </a:r>
          </a:p>
          <a:p>
            <a:pPr>
              <a:lnSpc>
                <a:spcPct val="150000"/>
              </a:lnSpc>
            </a:pP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Mật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độ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250 con/m</a:t>
            </a:r>
            <a:r>
              <a:rPr lang="en-US" sz="2400" baseline="30000" dirty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Thả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giống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cùng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ngày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với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ao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thực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nghiệm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EEAC-6021-184A-936A-D26E75467C8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17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627"/>
          <a:stretch/>
        </p:blipFill>
        <p:spPr>
          <a:xfrm>
            <a:off x="4800601" y="2229915"/>
            <a:ext cx="4343400" cy="3043507"/>
          </a:xfrm>
          <a:prstGeom prst="rect">
            <a:avLst/>
          </a:prstGeom>
        </p:spPr>
      </p:pic>
      <p:pic>
        <p:nvPicPr>
          <p:cNvPr id="12" name="Picture 11" descr="20190821_14470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0731" y="4768601"/>
            <a:ext cx="1911417" cy="209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043" r="19878"/>
          <a:stretch/>
        </p:blipFill>
        <p:spPr>
          <a:xfrm>
            <a:off x="1462422" y="4724432"/>
            <a:ext cx="2724704" cy="213356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8544" y="600393"/>
            <a:ext cx="5649705" cy="16295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err="1" smtClean="0">
                <a:latin typeface="Arial" charset="0"/>
                <a:ea typeface="Arial" charset="0"/>
                <a:cs typeface="Arial" charset="0"/>
              </a:rPr>
              <a:t>Trân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ea typeface="Arial" charset="0"/>
                <a:cs typeface="Arial" charset="0"/>
              </a:rPr>
              <a:t>trọng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ea typeface="Arial" charset="0"/>
                <a:cs typeface="Arial" charset="0"/>
              </a:rPr>
              <a:t>cảm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ea typeface="Arial" charset="0"/>
                <a:cs typeface="Arial" charset="0"/>
              </a:rPr>
              <a:t>ơn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!</a:t>
            </a:r>
            <a:endParaRPr lang="en-US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EEAC-6021-184A-936A-D26E75467C87}" type="slidenum">
              <a:rPr lang="en-US" smtClean="0"/>
              <a:t>70</a:t>
            </a:fld>
            <a:endParaRPr lang="en-US"/>
          </a:p>
        </p:txBody>
      </p:sp>
      <p:pic>
        <p:nvPicPr>
          <p:cNvPr id="7" name="Picture 2" descr="mage result for biofloc technology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3" y="4688269"/>
            <a:ext cx="1493384" cy="2169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ông có mô tả ảnh.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2138" y="4669250"/>
            <a:ext cx="1428593" cy="222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ruh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3314" y="4743984"/>
            <a:ext cx="2246189" cy="2128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23" y="24667"/>
            <a:ext cx="3030820" cy="227311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527" t="23599"/>
          <a:stretch/>
        </p:blipFill>
        <p:spPr>
          <a:xfrm>
            <a:off x="7253" y="2321701"/>
            <a:ext cx="4940304" cy="2368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38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20" y="125976"/>
            <a:ext cx="9025280" cy="493003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Tôm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mr-IN" sz="2800" b="1" dirty="0" smtClean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Vi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khuẩn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đánh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giá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hàm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lượng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floc</a:t>
            </a:r>
            <a:endParaRPr lang="en-US" sz="28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20" y="936376"/>
            <a:ext cx="9025280" cy="5575260"/>
          </a:xfrm>
        </p:spPr>
        <p:txBody>
          <a:bodyPr>
            <a:noAutofit/>
          </a:bodyPr>
          <a:lstStyle/>
          <a:p>
            <a:pPr lvl="1">
              <a:lnSpc>
                <a:spcPct val="150000"/>
              </a:lnSpc>
            </a:pPr>
            <a:r>
              <a:rPr lang="af-ZA" dirty="0" err="1" smtClean="0">
                <a:latin typeface="Arial" charset="0"/>
                <a:ea typeface="Arial" charset="0"/>
                <a:cs typeface="Arial" charset="0"/>
              </a:rPr>
              <a:t>Giai</a:t>
            </a:r>
            <a:r>
              <a:rPr lang="af-ZA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dirty="0" err="1" smtClean="0">
                <a:latin typeface="Arial" charset="0"/>
                <a:ea typeface="Arial" charset="0"/>
                <a:cs typeface="Arial" charset="0"/>
              </a:rPr>
              <a:t>đoạn</a:t>
            </a:r>
            <a:r>
              <a:rPr lang="af-ZA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dirty="0" err="1" smtClean="0">
                <a:latin typeface="Arial" charset="0"/>
                <a:ea typeface="Arial" charset="0"/>
                <a:cs typeface="Arial" charset="0"/>
              </a:rPr>
              <a:t>ương</a:t>
            </a:r>
            <a:r>
              <a:rPr lang="af-ZA" dirty="0" smtClean="0">
                <a:latin typeface="Arial" charset="0"/>
                <a:ea typeface="Arial" charset="0"/>
                <a:cs typeface="Arial" charset="0"/>
              </a:rPr>
              <a:t>: </a:t>
            </a:r>
          </a:p>
          <a:p>
            <a:pPr lvl="2">
              <a:lnSpc>
                <a:spcPct val="150000"/>
              </a:lnSpc>
            </a:pPr>
            <a:r>
              <a:rPr lang="af-ZA" sz="2400" dirty="0" err="1" smtClean="0">
                <a:latin typeface="Arial" charset="0"/>
                <a:ea typeface="Arial" charset="0"/>
                <a:cs typeface="Arial" charset="0"/>
              </a:rPr>
              <a:t>bổ</a:t>
            </a:r>
            <a:r>
              <a:rPr lang="af-ZA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400" dirty="0" err="1">
                <a:latin typeface="Arial" charset="0"/>
                <a:ea typeface="Arial" charset="0"/>
                <a:cs typeface="Arial" charset="0"/>
              </a:rPr>
              <a:t>sung</a:t>
            </a:r>
            <a:r>
              <a:rPr lang="af-ZA" sz="2400" dirty="0">
                <a:latin typeface="Arial" charset="0"/>
                <a:ea typeface="Arial" charset="0"/>
                <a:cs typeface="Arial" charset="0"/>
              </a:rPr>
              <a:t> C/</a:t>
            </a:r>
            <a:r>
              <a:rPr lang="af-ZA" sz="2400" dirty="0" err="1">
                <a:latin typeface="Arial" charset="0"/>
                <a:ea typeface="Arial" charset="0"/>
                <a:cs typeface="Arial" charset="0"/>
              </a:rPr>
              <a:t>N</a:t>
            </a:r>
            <a:r>
              <a:rPr lang="af-ZA" sz="2400" dirty="0">
                <a:latin typeface="Arial" charset="0"/>
                <a:ea typeface="Arial" charset="0"/>
                <a:cs typeface="Arial" charset="0"/>
              </a:rPr>
              <a:t> = 12/1 </a:t>
            </a:r>
            <a:r>
              <a:rPr lang="af-ZA" sz="2400" dirty="0" err="1">
                <a:latin typeface="Arial" charset="0"/>
                <a:ea typeface="Arial" charset="0"/>
                <a:cs typeface="Arial" charset="0"/>
              </a:rPr>
              <a:t>và</a:t>
            </a:r>
            <a:r>
              <a:rPr lang="af-ZA" sz="2400" dirty="0">
                <a:latin typeface="Arial" charset="0"/>
                <a:ea typeface="Arial" charset="0"/>
                <a:cs typeface="Arial" charset="0"/>
              </a:rPr>
              <a:t> CPSH (0.1-0.2 kg/</a:t>
            </a:r>
            <a:r>
              <a:rPr lang="af-ZA" sz="2400" dirty="0" err="1">
                <a:latin typeface="Arial" charset="0"/>
                <a:ea typeface="Arial" charset="0"/>
                <a:cs typeface="Arial" charset="0"/>
              </a:rPr>
              <a:t>ao</a:t>
            </a:r>
            <a:r>
              <a:rPr lang="af-ZA" sz="2400" dirty="0" smtClean="0">
                <a:latin typeface="Arial" charset="0"/>
                <a:ea typeface="Arial" charset="0"/>
                <a:cs typeface="Arial" charset="0"/>
              </a:rPr>
              <a:t>): </a:t>
            </a:r>
            <a:r>
              <a:rPr lang="af-ZA" sz="2400" dirty="0" err="1" smtClean="0">
                <a:latin typeface="Arial" charset="0"/>
                <a:ea typeface="Arial" charset="0"/>
                <a:cs typeface="Arial" charset="0"/>
              </a:rPr>
              <a:t>gây</a:t>
            </a:r>
            <a:r>
              <a:rPr lang="af-ZA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400" dirty="0" err="1">
                <a:latin typeface="Arial" charset="0"/>
                <a:ea typeface="Arial" charset="0"/>
                <a:cs typeface="Arial" charset="0"/>
              </a:rPr>
              <a:t>được</a:t>
            </a:r>
            <a:r>
              <a:rPr lang="af-ZA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400" dirty="0" err="1" smtClean="0">
                <a:latin typeface="Arial" charset="0"/>
                <a:ea typeface="Arial" charset="0"/>
                <a:cs typeface="Arial" charset="0"/>
              </a:rPr>
              <a:t>floc</a:t>
            </a:r>
            <a:r>
              <a:rPr lang="af-ZA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sz="2400" dirty="0">
                <a:latin typeface="Arial" charset="0"/>
                <a:ea typeface="Arial" charset="0"/>
                <a:cs typeface="Arial" charset="0"/>
              </a:rPr>
              <a:t>2 ml – 4 </a:t>
            </a:r>
            <a:r>
              <a:rPr lang="af-ZA" sz="2400" dirty="0" smtClean="0">
                <a:latin typeface="Arial" charset="0"/>
                <a:ea typeface="Arial" charset="0"/>
                <a:cs typeface="Arial" charset="0"/>
              </a:rPr>
              <a:t>ml/l </a:t>
            </a:r>
          </a:p>
          <a:p>
            <a:pPr lvl="1">
              <a:lnSpc>
                <a:spcPct val="150000"/>
              </a:lnSpc>
            </a:pPr>
            <a:r>
              <a:rPr lang="af-ZA" dirty="0" err="1" smtClean="0">
                <a:latin typeface="Arial" charset="0"/>
                <a:ea typeface="Arial" charset="0"/>
                <a:cs typeface="Arial" charset="0"/>
              </a:rPr>
              <a:t>Giai</a:t>
            </a:r>
            <a:r>
              <a:rPr lang="af-ZA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dirty="0" err="1" smtClean="0">
                <a:latin typeface="Arial" charset="0"/>
                <a:ea typeface="Arial" charset="0"/>
                <a:cs typeface="Arial" charset="0"/>
              </a:rPr>
              <a:t>đoạn</a:t>
            </a:r>
            <a:r>
              <a:rPr lang="af-ZA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dirty="0" err="1" smtClean="0">
                <a:latin typeface="Arial" charset="0"/>
                <a:ea typeface="Arial" charset="0"/>
                <a:cs typeface="Arial" charset="0"/>
              </a:rPr>
              <a:t>nuôi</a:t>
            </a:r>
            <a:r>
              <a:rPr lang="af-ZA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dirty="0" err="1" smtClean="0">
                <a:latin typeface="Arial" charset="0"/>
                <a:ea typeface="Arial" charset="0"/>
                <a:cs typeface="Arial" charset="0"/>
              </a:rPr>
              <a:t>thương</a:t>
            </a:r>
            <a:r>
              <a:rPr lang="af-ZA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af-ZA" dirty="0" err="1" smtClean="0">
                <a:latin typeface="Arial" charset="0"/>
                <a:ea typeface="Arial" charset="0"/>
                <a:cs typeface="Arial" charset="0"/>
              </a:rPr>
              <a:t>phẩm</a:t>
            </a:r>
            <a:r>
              <a:rPr lang="af-ZA" dirty="0" smtClean="0">
                <a:latin typeface="Arial" charset="0"/>
                <a:ea typeface="Arial" charset="0"/>
                <a:cs typeface="Arial" charset="0"/>
              </a:rPr>
              <a:t>:  </a:t>
            </a:r>
          </a:p>
          <a:p>
            <a:pPr lvl="2">
              <a:lnSpc>
                <a:spcPct val="150000"/>
              </a:lnSpc>
            </a:pPr>
            <a:r>
              <a:rPr lang="af-ZA" sz="2400" dirty="0" err="1" smtClean="0">
                <a:latin typeface="Arial" charset="0"/>
                <a:ea typeface="Arial" charset="0"/>
                <a:cs typeface="Arial" charset="0"/>
              </a:rPr>
              <a:t>Sau</a:t>
            </a:r>
            <a:r>
              <a:rPr lang="af-ZA" sz="2400" dirty="0" smtClean="0">
                <a:latin typeface="Arial" charset="0"/>
                <a:ea typeface="Arial" charset="0"/>
                <a:cs typeface="Arial" charset="0"/>
              </a:rPr>
              <a:t> 1 </a:t>
            </a:r>
            <a:r>
              <a:rPr lang="af-ZA" sz="2400" dirty="0" err="1" smtClean="0">
                <a:latin typeface="Arial" charset="0"/>
                <a:ea typeface="Arial" charset="0"/>
                <a:cs typeface="Arial" charset="0"/>
              </a:rPr>
              <a:t>tuần</a:t>
            </a:r>
            <a:r>
              <a:rPr lang="af-ZA" sz="2400" dirty="0" smtClean="0"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floc =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2-3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ml/l. </a:t>
            </a:r>
          </a:p>
          <a:p>
            <a:pPr lvl="2">
              <a:lnSpc>
                <a:spcPct val="150000"/>
              </a:lnSpc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Sau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3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tuần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: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floc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giảm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đi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tăng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C/N = 18/1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và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tăng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CPSH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nhưng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floc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vẫn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giảm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. </a:t>
            </a:r>
          </a:p>
          <a:p>
            <a:pPr lvl="2">
              <a:lnSpc>
                <a:spcPct val="150000"/>
              </a:lnSpc>
            </a:pP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Các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chỉ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tiêu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môi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trường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nằm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trong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giới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hạn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nuôi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tôm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độ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mặn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26-27 ‰ </a:t>
            </a: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pPr lvl="2">
              <a:lnSpc>
                <a:spcPct val="150000"/>
              </a:lnSpc>
            </a:pP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C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ó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thể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độ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mặn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là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nguyên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nhân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chính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ảnh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hưởng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tới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floc</a:t>
            </a:r>
          </a:p>
          <a:p>
            <a:pPr>
              <a:lnSpc>
                <a:spcPct val="150000"/>
              </a:lnSpc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EEAC-6021-184A-936A-D26E75467C8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774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Tôm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mr-IN" sz="2800" b="1" dirty="0" smtClean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Vi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khuẩn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sự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phù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hợp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của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HT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sục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khí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và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quạt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dirty="0" err="1" smtClean="0">
                <a:latin typeface="Arial" charset="0"/>
                <a:ea typeface="Arial" charset="0"/>
                <a:cs typeface="Arial" charset="0"/>
              </a:rPr>
              <a:t>nước</a:t>
            </a:r>
            <a:endParaRPr lang="en-US" sz="28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47748"/>
            <a:ext cx="91440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Mỗi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ao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nuôi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: </a:t>
            </a: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02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máy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khí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3HP/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máy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công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s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uất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4.5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kw/h</a:t>
            </a: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120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cục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sủi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được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đặt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song song,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trước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giàn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quạt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4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dàn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quạt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mỗi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dàn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có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công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suất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3hp (4.5kw/h), 12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cánh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quạt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bố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trí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cách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bờ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1.5 m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và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cách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tâm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ao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2.5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m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545058"/>
            <a:ext cx="4572000" cy="331294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4572000" y="3034812"/>
            <a:ext cx="42122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i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mũi </a:t>
            </a:r>
            <a:r>
              <a:rPr lang="vi-VN" i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tên: </a:t>
            </a:r>
            <a:r>
              <a:rPr lang="vi-VN" i="1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giàn quạt, chấm </a:t>
            </a:r>
            <a:r>
              <a:rPr lang="vi-VN" i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tròn: cục </a:t>
            </a:r>
            <a:r>
              <a:rPr lang="vi-VN" i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sủi</a:t>
            </a:r>
            <a:r>
              <a:rPr lang="en-US" i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pic>
        <p:nvPicPr>
          <p:cNvPr id="6" name="Picture 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82" y="3671455"/>
            <a:ext cx="4350327" cy="3186545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EEAC-6021-184A-936A-D26E75467C8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1752</TotalTime>
  <Words>5046</Words>
  <Application>Microsoft Office PowerPoint</Application>
  <PresentationFormat>On-screen Show (4:3)</PresentationFormat>
  <Paragraphs>1383</Paragraphs>
  <Slides>70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5" baseType="lpstr">
      <vt:lpstr>Arial</vt:lpstr>
      <vt:lpstr>Calibri</vt:lpstr>
      <vt:lpstr>Calibri Light</vt:lpstr>
      <vt:lpstr>Times New Roman</vt:lpstr>
      <vt:lpstr>Office Theme</vt:lpstr>
      <vt:lpstr>GÓI THẦU 29:  NGHIÊN CỨU XỬ LÝ CHẤT THẢI NUÔI TÔM </vt:lpstr>
      <vt:lpstr>Nội dung trình bày</vt:lpstr>
      <vt:lpstr>Mục tiêu</vt:lpstr>
      <vt:lpstr>PowerPoint Presentation</vt:lpstr>
      <vt:lpstr>Tôm – vi khuẩn: Mục tiêu</vt:lpstr>
      <vt:lpstr>Tôm – Vi khuẩn: mô hình thực nghiệm </vt:lpstr>
      <vt:lpstr>Tôm – Vi khuẩn: Hộ đối chứng </vt:lpstr>
      <vt:lpstr>Tôm – Vi khuẩn: đánh giá hàm lượng floc</vt:lpstr>
      <vt:lpstr>Tôm – Vi khuẩn: sự phù hợp của HT sục khí và quạt nước</vt:lpstr>
      <vt:lpstr>Tôm – Vi khuẩn: sự phù hợp của HT sục khí và quạt nước</vt:lpstr>
      <vt:lpstr>Tôm – Vi khuẩn: chất lượng nước</vt:lpstr>
      <vt:lpstr>Tôm – Vi khuẩn: khối lượng bùn cuối vụ</vt:lpstr>
      <vt:lpstr>Tôm – Vi khuẩn: chất lượng bùn</vt:lpstr>
      <vt:lpstr>Tôm – Vi khuẩn: chất lượng nước cuối vụ</vt:lpstr>
      <vt:lpstr>Tôm – Vi khuẩn: hiệu quả kỹ thuật</vt:lpstr>
      <vt:lpstr>Tôm – Vi khuẩn: Hiệu quả kinh tế </vt:lpstr>
      <vt:lpstr>Tôm – Vi khuẩn: Hiệu quả môi trường</vt:lpstr>
      <vt:lpstr>PowerPoint Presentation</vt:lpstr>
      <vt:lpstr>Tôm – rô phi: Mục tiêu</vt:lpstr>
      <vt:lpstr>Tôm – rô phi: mô hình thực nghiệm</vt:lpstr>
      <vt:lpstr>Tôm – rô phi:đối chứng</vt:lpstr>
      <vt:lpstr>Tôm – rô phi: khả năng xử lý chất thải</vt:lpstr>
      <vt:lpstr>Tôm – rô phi: chất lượng nước</vt:lpstr>
      <vt:lpstr>Tôm – rô phi: khối lượng bùn</vt:lpstr>
      <vt:lpstr>Tôm – rô phi: chất lượng bùn</vt:lpstr>
      <vt:lpstr>Tôm – rô phi: chất lượng nước cuối vụ</vt:lpstr>
      <vt:lpstr>Tôm – rô phi: hiệu quả kỹ thuật</vt:lpstr>
      <vt:lpstr>Tôm – rô phi: hiệu quả kinh tế</vt:lpstr>
      <vt:lpstr>Tôm – rô phi: hiệu quả môi trường</vt:lpstr>
      <vt:lpstr>PowerPoint Presentation</vt:lpstr>
      <vt:lpstr>Tôm tảo: mục tiêu</vt:lpstr>
      <vt:lpstr>Tôm tảo: Bến Tre</vt:lpstr>
      <vt:lpstr>PowerPoint Presentation</vt:lpstr>
      <vt:lpstr>Tôm tảo: Bến Tre</vt:lpstr>
      <vt:lpstr>Tôm tảo: Bến Tre – khối lượng bùn</vt:lpstr>
      <vt:lpstr>Tôm tảo: Bến Tre – chất lượng bùn </vt:lpstr>
      <vt:lpstr>Tôm tảo: Bến Tre – chất lượng nước thải</vt:lpstr>
      <vt:lpstr>Tôm tảo: Bến Tre – Hiệu quả kỹ thuật</vt:lpstr>
      <vt:lpstr>Tôm tảo: Bến Tre – Hiệu quả kinh tế</vt:lpstr>
      <vt:lpstr>Tôm tảo: Bến Tre – hiệu quả môi trường</vt:lpstr>
      <vt:lpstr>Tôm tảo: Bình Định</vt:lpstr>
      <vt:lpstr>Tôm tảo-Bình Định</vt:lpstr>
      <vt:lpstr>Tôm tảo: Bình Định – khối lượng bùn</vt:lpstr>
      <vt:lpstr>Tôm tảo: Bình Định – chất lượng bùn</vt:lpstr>
      <vt:lpstr>Tôm tảo: Bình Định – chất lượng nước thải</vt:lpstr>
      <vt:lpstr>Tôm tảo: Bình Định – hiệu quả kỹ thuật</vt:lpstr>
      <vt:lpstr>Tôm tảo – Bình Định</vt:lpstr>
      <vt:lpstr>Tôm tảo – Bình Định – hiệu quả môi trường</vt:lpstr>
      <vt:lpstr>PowerPoint Presentation</vt:lpstr>
      <vt:lpstr>Công nghệ copepoda: mục tiêu</vt:lpstr>
      <vt:lpstr>Công nghệ copepoda</vt:lpstr>
      <vt:lpstr>Công nghệ copepoda</vt:lpstr>
      <vt:lpstr>Công nghệ copepoda: Thí nghiệm nuôi copepoda</vt:lpstr>
      <vt:lpstr>Công nghệ copepoda: biến động TOM</vt:lpstr>
      <vt:lpstr>Công nghệ copepoda</vt:lpstr>
      <vt:lpstr>Công nghệ copepoda</vt:lpstr>
      <vt:lpstr>PowerPoint Presentation</vt:lpstr>
      <vt:lpstr>Công nghệ chế biến bùn: mục tiêu</vt:lpstr>
      <vt:lpstr>Công nghệ chế biến bùn: đặc điểm bùn ao nuôi tôm</vt:lpstr>
      <vt:lpstr>Công nghệ chế biến bùn: tiền xử lý giảm độ mặn</vt:lpstr>
      <vt:lpstr>Công nghệ chế biến bùn: tiền xử lý giảm độ mặn</vt:lpstr>
      <vt:lpstr>Công nghệ chế biến bùn: xử lý bùn thành phân bón</vt:lpstr>
      <vt:lpstr>Công nghệ chế biến bùn: ứng dụng công nghệ VSV xử lý bùn thải thành phân bón</vt:lpstr>
      <vt:lpstr>Thử nghiệm bón phân cho cây trồng</vt:lpstr>
      <vt:lpstr>Kết luận gói 29: Hiệu quả xử lý chất thải</vt:lpstr>
      <vt:lpstr>Kết luận: hiệu quả kỹ thuật</vt:lpstr>
      <vt:lpstr>Kết luận: hiệu quả kinh tế</vt:lpstr>
      <vt:lpstr>Kết luận: hiệu quả môi trường</vt:lpstr>
      <vt:lpstr>Đề xuất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Hanh Tien</dc:creator>
  <cp:lastModifiedBy>ADMIN</cp:lastModifiedBy>
  <cp:revision>178</cp:revision>
  <dcterms:created xsi:type="dcterms:W3CDTF">2019-12-06T04:00:07Z</dcterms:created>
  <dcterms:modified xsi:type="dcterms:W3CDTF">2020-01-13T06:18:43Z</dcterms:modified>
</cp:coreProperties>
</file>