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15">
  <p:sldMasterIdLst>
    <p:sldMasterId id="2147483660" r:id="rId1"/>
  </p:sldMasterIdLst>
  <p:notesMasterIdLst>
    <p:notesMasterId r:id="rId49"/>
  </p:notesMasterIdLst>
  <p:sldIdLst>
    <p:sldId id="256" r:id="rId2"/>
    <p:sldId id="263" r:id="rId3"/>
    <p:sldId id="262" r:id="rId4"/>
    <p:sldId id="400" r:id="rId5"/>
    <p:sldId id="358" r:id="rId6"/>
    <p:sldId id="381" r:id="rId7"/>
    <p:sldId id="359" r:id="rId8"/>
    <p:sldId id="360" r:id="rId9"/>
    <p:sldId id="418" r:id="rId10"/>
    <p:sldId id="402" r:id="rId11"/>
    <p:sldId id="403" r:id="rId12"/>
    <p:sldId id="401" r:id="rId13"/>
    <p:sldId id="406" r:id="rId14"/>
    <p:sldId id="362" r:id="rId15"/>
    <p:sldId id="405" r:id="rId16"/>
    <p:sldId id="364" r:id="rId17"/>
    <p:sldId id="407" r:id="rId18"/>
    <p:sldId id="363" r:id="rId19"/>
    <p:sldId id="408" r:id="rId20"/>
    <p:sldId id="365" r:id="rId21"/>
    <p:sldId id="409" r:id="rId22"/>
    <p:sldId id="366" r:id="rId23"/>
    <p:sldId id="410" r:id="rId24"/>
    <p:sldId id="367" r:id="rId25"/>
    <p:sldId id="368" r:id="rId26"/>
    <p:sldId id="369" r:id="rId27"/>
    <p:sldId id="371" r:id="rId28"/>
    <p:sldId id="378" r:id="rId29"/>
    <p:sldId id="379" r:id="rId30"/>
    <p:sldId id="380" r:id="rId31"/>
    <p:sldId id="382" r:id="rId32"/>
    <p:sldId id="412" r:id="rId33"/>
    <p:sldId id="414" r:id="rId34"/>
    <p:sldId id="415" r:id="rId35"/>
    <p:sldId id="413" r:id="rId36"/>
    <p:sldId id="386" r:id="rId37"/>
    <p:sldId id="419" r:id="rId38"/>
    <p:sldId id="420" r:id="rId39"/>
    <p:sldId id="387" r:id="rId40"/>
    <p:sldId id="388" r:id="rId41"/>
    <p:sldId id="392" r:id="rId42"/>
    <p:sldId id="393" r:id="rId43"/>
    <p:sldId id="394" r:id="rId44"/>
    <p:sldId id="395" r:id="rId45"/>
    <p:sldId id="396" r:id="rId46"/>
    <p:sldId id="398" r:id="rId47"/>
    <p:sldId id="399"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44"/>
    <p:restoredTop sz="94697"/>
  </p:normalViewPr>
  <p:slideViewPr>
    <p:cSldViewPr snapToGrid="0" snapToObjects="1">
      <p:cViewPr>
        <p:scale>
          <a:sx n="120" d="100"/>
          <a:sy n="120" d="100"/>
        </p:scale>
        <p:origin x="-1386" y="2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30AF77-BEFB-45A6-9654-67332974A67D}"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vi-VN"/>
        </a:p>
      </dgm:t>
    </dgm:pt>
    <dgm:pt modelId="{F0220212-9666-4C7C-AC6E-B7F38436BE27}">
      <dgm:prSet phldrT="[Text]" custT="1"/>
      <dgm:spPr/>
      <dgm:t>
        <a:bodyPr/>
        <a:lstStyle/>
        <a:p>
          <a:r>
            <a:rPr lang="en-US" sz="1700" b="1" dirty="0">
              <a:latin typeface="Arial" pitchFamily="34" charset="0"/>
              <a:cs typeface="Arial" pitchFamily="34" charset="0"/>
            </a:rPr>
            <a:t>PHẦN II. MỤC TIÊU, NỘI DUNG NGHIÊN CỨU BÁO CÁO CHÍNH SÁCH – GÓI THẦU 29</a:t>
          </a:r>
          <a:endParaRPr lang="vi-VN" sz="1700" b="1" dirty="0">
            <a:latin typeface="Arial" pitchFamily="34" charset="0"/>
            <a:cs typeface="Arial" pitchFamily="34" charset="0"/>
          </a:endParaRPr>
        </a:p>
      </dgm:t>
    </dgm:pt>
    <dgm:pt modelId="{0CD5A2D8-478A-49C3-A703-EDB8F92CF18E}" type="parTrans" cxnId="{AFADB309-EFB1-4669-9675-2AECA82DDE1F}">
      <dgm:prSet/>
      <dgm:spPr/>
      <dgm:t>
        <a:bodyPr/>
        <a:lstStyle/>
        <a:p>
          <a:endParaRPr lang="vi-VN">
            <a:latin typeface="Arial" pitchFamily="34" charset="0"/>
            <a:cs typeface="Arial" pitchFamily="34" charset="0"/>
          </a:endParaRPr>
        </a:p>
      </dgm:t>
    </dgm:pt>
    <dgm:pt modelId="{1C4BA813-CDD5-45A7-B6DF-CE3E4A728A58}" type="sibTrans" cxnId="{AFADB309-EFB1-4669-9675-2AECA82DDE1F}">
      <dgm:prSet/>
      <dgm:spPr/>
      <dgm:t>
        <a:bodyPr/>
        <a:lstStyle/>
        <a:p>
          <a:endParaRPr lang="vi-VN">
            <a:latin typeface="Arial" pitchFamily="34" charset="0"/>
            <a:cs typeface="Arial" pitchFamily="34" charset="0"/>
          </a:endParaRPr>
        </a:p>
      </dgm:t>
    </dgm:pt>
    <dgm:pt modelId="{B0E482C7-0F7D-45E2-BBC4-805DD6A8EA41}">
      <dgm:prSet phldrT="[Text]" custT="1"/>
      <dgm:spPr/>
      <dgm:t>
        <a:bodyPr/>
        <a:lstStyle/>
        <a:p>
          <a:r>
            <a:rPr lang="en-US" sz="1700" b="1" dirty="0">
              <a:latin typeface="Arial" pitchFamily="34" charset="0"/>
              <a:cs typeface="Arial" pitchFamily="34" charset="0"/>
            </a:rPr>
            <a:t>PHẦN III. PHƯƠNG PHÁP NGHIÊN CỨU</a:t>
          </a:r>
          <a:endParaRPr lang="vi-VN" sz="1700" b="1" dirty="0">
            <a:latin typeface="Arial" pitchFamily="34" charset="0"/>
            <a:cs typeface="Arial" pitchFamily="34" charset="0"/>
          </a:endParaRPr>
        </a:p>
      </dgm:t>
    </dgm:pt>
    <dgm:pt modelId="{6494ADAC-434D-4E0A-AF6E-0FBC015F51C4}" type="parTrans" cxnId="{E42A7F0E-9083-49D1-8E30-F5B4E15ADCFA}">
      <dgm:prSet/>
      <dgm:spPr/>
      <dgm:t>
        <a:bodyPr/>
        <a:lstStyle/>
        <a:p>
          <a:endParaRPr lang="vi-VN">
            <a:latin typeface="Arial" pitchFamily="34" charset="0"/>
            <a:cs typeface="Arial" pitchFamily="34" charset="0"/>
          </a:endParaRPr>
        </a:p>
      </dgm:t>
    </dgm:pt>
    <dgm:pt modelId="{78340D50-438A-4DFC-9B9F-B02F9C835D65}" type="sibTrans" cxnId="{E42A7F0E-9083-49D1-8E30-F5B4E15ADCFA}">
      <dgm:prSet/>
      <dgm:spPr/>
      <dgm:t>
        <a:bodyPr/>
        <a:lstStyle/>
        <a:p>
          <a:endParaRPr lang="vi-VN">
            <a:latin typeface="Arial" pitchFamily="34" charset="0"/>
            <a:cs typeface="Arial" pitchFamily="34" charset="0"/>
          </a:endParaRPr>
        </a:p>
      </dgm:t>
    </dgm:pt>
    <dgm:pt modelId="{5FFE6676-4BF9-4617-9D20-202095DE7085}">
      <dgm:prSet phldrT="[Text]" custT="1"/>
      <dgm:spPr/>
      <dgm:t>
        <a:bodyPr/>
        <a:lstStyle/>
        <a:p>
          <a:r>
            <a:rPr lang="en-US" sz="1700" b="1" dirty="0">
              <a:latin typeface="Arial" pitchFamily="34" charset="0"/>
              <a:cs typeface="Arial" pitchFamily="34" charset="0"/>
            </a:rPr>
            <a:t>PHẦN IV. KẾT QUẢ NGHIÊN CỨU</a:t>
          </a:r>
          <a:endParaRPr lang="vi-VN" sz="1700" b="1" dirty="0">
            <a:latin typeface="Arial" pitchFamily="34" charset="0"/>
            <a:cs typeface="Arial" pitchFamily="34" charset="0"/>
          </a:endParaRPr>
        </a:p>
      </dgm:t>
    </dgm:pt>
    <dgm:pt modelId="{13447F0F-870A-4148-A524-FDFAC809A3D6}" type="parTrans" cxnId="{D6D1EEDB-9A09-42AC-8BC6-E846578E990E}">
      <dgm:prSet/>
      <dgm:spPr/>
      <dgm:t>
        <a:bodyPr/>
        <a:lstStyle/>
        <a:p>
          <a:endParaRPr lang="vi-VN">
            <a:latin typeface="Arial" pitchFamily="34" charset="0"/>
            <a:cs typeface="Arial" pitchFamily="34" charset="0"/>
          </a:endParaRPr>
        </a:p>
      </dgm:t>
    </dgm:pt>
    <dgm:pt modelId="{4F465A19-7280-474D-BFDE-0AB17197D7F6}" type="sibTrans" cxnId="{D6D1EEDB-9A09-42AC-8BC6-E846578E990E}">
      <dgm:prSet/>
      <dgm:spPr/>
      <dgm:t>
        <a:bodyPr/>
        <a:lstStyle/>
        <a:p>
          <a:endParaRPr lang="vi-VN">
            <a:latin typeface="Arial" pitchFamily="34" charset="0"/>
            <a:cs typeface="Arial" pitchFamily="34" charset="0"/>
          </a:endParaRPr>
        </a:p>
      </dgm:t>
    </dgm:pt>
    <dgm:pt modelId="{A9B6F184-51F6-44CA-B1F3-94E1ACF3613B}">
      <dgm:prSet custT="1"/>
      <dgm:spPr/>
      <dgm:t>
        <a:bodyPr/>
        <a:lstStyle/>
        <a:p>
          <a:r>
            <a:rPr lang="en-US" sz="1700" b="1" dirty="0">
              <a:latin typeface="Arial" pitchFamily="34" charset="0"/>
              <a:cs typeface="Arial" pitchFamily="34" charset="0"/>
            </a:rPr>
            <a:t>PHẦN I. GIỚI THIỆU GÓI THẦU 29</a:t>
          </a:r>
        </a:p>
      </dgm:t>
    </dgm:pt>
    <dgm:pt modelId="{F5C17B5A-CF74-423D-A21E-4779E279193F}" type="parTrans" cxnId="{C3073BA2-106C-43B5-9F9C-D37B71B050F6}">
      <dgm:prSet/>
      <dgm:spPr/>
      <dgm:t>
        <a:bodyPr/>
        <a:lstStyle/>
        <a:p>
          <a:endParaRPr lang="vi-VN"/>
        </a:p>
      </dgm:t>
    </dgm:pt>
    <dgm:pt modelId="{5FC22928-D578-4FB8-B4F5-2DABE084BB70}" type="sibTrans" cxnId="{C3073BA2-106C-43B5-9F9C-D37B71B050F6}">
      <dgm:prSet/>
      <dgm:spPr/>
      <dgm:t>
        <a:bodyPr/>
        <a:lstStyle/>
        <a:p>
          <a:endParaRPr lang="vi-VN"/>
        </a:p>
      </dgm:t>
    </dgm:pt>
    <dgm:pt modelId="{EADA72B3-8446-4717-8C11-1FAB090DD3E9}" type="pres">
      <dgm:prSet presAssocID="{2D30AF77-BEFB-45A6-9654-67332974A67D}" presName="linear" presStyleCnt="0">
        <dgm:presLayoutVars>
          <dgm:dir/>
          <dgm:animLvl val="lvl"/>
          <dgm:resizeHandles val="exact"/>
        </dgm:presLayoutVars>
      </dgm:prSet>
      <dgm:spPr/>
      <dgm:t>
        <a:bodyPr/>
        <a:lstStyle/>
        <a:p>
          <a:endParaRPr lang="en-US"/>
        </a:p>
      </dgm:t>
    </dgm:pt>
    <dgm:pt modelId="{601F748D-B3F7-4B8A-B38F-0B7FC83E3944}" type="pres">
      <dgm:prSet presAssocID="{A9B6F184-51F6-44CA-B1F3-94E1ACF3613B}" presName="parentLin" presStyleCnt="0"/>
      <dgm:spPr/>
    </dgm:pt>
    <dgm:pt modelId="{DB807931-E514-4302-8420-C4B8ED9F138F}" type="pres">
      <dgm:prSet presAssocID="{A9B6F184-51F6-44CA-B1F3-94E1ACF3613B}" presName="parentLeftMargin" presStyleLbl="node1" presStyleIdx="0" presStyleCnt="4"/>
      <dgm:spPr/>
      <dgm:t>
        <a:bodyPr/>
        <a:lstStyle/>
        <a:p>
          <a:endParaRPr lang="en-US"/>
        </a:p>
      </dgm:t>
    </dgm:pt>
    <dgm:pt modelId="{968B01BD-198F-47EE-9DEA-239065A3CAF0}" type="pres">
      <dgm:prSet presAssocID="{A9B6F184-51F6-44CA-B1F3-94E1ACF3613B}" presName="parentText" presStyleLbl="node1" presStyleIdx="0" presStyleCnt="4">
        <dgm:presLayoutVars>
          <dgm:chMax val="0"/>
          <dgm:bulletEnabled val="1"/>
        </dgm:presLayoutVars>
      </dgm:prSet>
      <dgm:spPr/>
      <dgm:t>
        <a:bodyPr/>
        <a:lstStyle/>
        <a:p>
          <a:endParaRPr lang="en-US"/>
        </a:p>
      </dgm:t>
    </dgm:pt>
    <dgm:pt modelId="{B0F70F33-30D6-4D1E-9891-F8E971FE10A7}" type="pres">
      <dgm:prSet presAssocID="{A9B6F184-51F6-44CA-B1F3-94E1ACF3613B}" presName="negativeSpace" presStyleCnt="0"/>
      <dgm:spPr/>
    </dgm:pt>
    <dgm:pt modelId="{36EA3CF9-D83E-4466-855B-4DFA5A86A76B}" type="pres">
      <dgm:prSet presAssocID="{A9B6F184-51F6-44CA-B1F3-94E1ACF3613B}" presName="childText" presStyleLbl="conFgAcc1" presStyleIdx="0" presStyleCnt="4">
        <dgm:presLayoutVars>
          <dgm:bulletEnabled val="1"/>
        </dgm:presLayoutVars>
      </dgm:prSet>
      <dgm:spPr/>
    </dgm:pt>
    <dgm:pt modelId="{876F98FB-6FB4-4E42-84C1-2D58D15B970B}" type="pres">
      <dgm:prSet presAssocID="{5FC22928-D578-4FB8-B4F5-2DABE084BB70}" presName="spaceBetweenRectangles" presStyleCnt="0"/>
      <dgm:spPr/>
    </dgm:pt>
    <dgm:pt modelId="{7BB36439-5909-42B5-B473-29C6D3BDA905}" type="pres">
      <dgm:prSet presAssocID="{F0220212-9666-4C7C-AC6E-B7F38436BE27}" presName="parentLin" presStyleCnt="0"/>
      <dgm:spPr/>
    </dgm:pt>
    <dgm:pt modelId="{3A009314-EA1E-4A32-B633-3EDA3B44EF4E}" type="pres">
      <dgm:prSet presAssocID="{F0220212-9666-4C7C-AC6E-B7F38436BE27}" presName="parentLeftMargin" presStyleLbl="node1" presStyleIdx="0" presStyleCnt="4"/>
      <dgm:spPr/>
      <dgm:t>
        <a:bodyPr/>
        <a:lstStyle/>
        <a:p>
          <a:endParaRPr lang="en-US"/>
        </a:p>
      </dgm:t>
    </dgm:pt>
    <dgm:pt modelId="{0EB5CAB7-078F-4BD7-9ABA-BFA7BD388A3A}" type="pres">
      <dgm:prSet presAssocID="{F0220212-9666-4C7C-AC6E-B7F38436BE27}" presName="parentText" presStyleLbl="node1" presStyleIdx="1" presStyleCnt="4">
        <dgm:presLayoutVars>
          <dgm:chMax val="0"/>
          <dgm:bulletEnabled val="1"/>
        </dgm:presLayoutVars>
      </dgm:prSet>
      <dgm:spPr/>
      <dgm:t>
        <a:bodyPr/>
        <a:lstStyle/>
        <a:p>
          <a:endParaRPr lang="en-US"/>
        </a:p>
      </dgm:t>
    </dgm:pt>
    <dgm:pt modelId="{C7626E2A-EC7E-4B71-8F3E-D6E7FFDC9D93}" type="pres">
      <dgm:prSet presAssocID="{F0220212-9666-4C7C-AC6E-B7F38436BE27}" presName="negativeSpace" presStyleCnt="0"/>
      <dgm:spPr/>
    </dgm:pt>
    <dgm:pt modelId="{57D570B5-A8CE-448E-9E44-18F1420DD521}" type="pres">
      <dgm:prSet presAssocID="{F0220212-9666-4C7C-AC6E-B7F38436BE27}" presName="childText" presStyleLbl="conFgAcc1" presStyleIdx="1" presStyleCnt="4">
        <dgm:presLayoutVars>
          <dgm:bulletEnabled val="1"/>
        </dgm:presLayoutVars>
      </dgm:prSet>
      <dgm:spPr/>
    </dgm:pt>
    <dgm:pt modelId="{C94F6878-FCA3-483A-B77C-10B3232E8629}" type="pres">
      <dgm:prSet presAssocID="{1C4BA813-CDD5-45A7-B6DF-CE3E4A728A58}" presName="spaceBetweenRectangles" presStyleCnt="0"/>
      <dgm:spPr/>
    </dgm:pt>
    <dgm:pt modelId="{D7F25AE0-F0C4-46D2-A8FE-9FFCB89F4A49}" type="pres">
      <dgm:prSet presAssocID="{B0E482C7-0F7D-45E2-BBC4-805DD6A8EA41}" presName="parentLin" presStyleCnt="0"/>
      <dgm:spPr/>
    </dgm:pt>
    <dgm:pt modelId="{FD73CA4D-9731-483B-9F7C-C8E1771FCB73}" type="pres">
      <dgm:prSet presAssocID="{B0E482C7-0F7D-45E2-BBC4-805DD6A8EA41}" presName="parentLeftMargin" presStyleLbl="node1" presStyleIdx="1" presStyleCnt="4"/>
      <dgm:spPr/>
      <dgm:t>
        <a:bodyPr/>
        <a:lstStyle/>
        <a:p>
          <a:endParaRPr lang="en-US"/>
        </a:p>
      </dgm:t>
    </dgm:pt>
    <dgm:pt modelId="{9BB8BD8C-65D5-47BF-A9F5-0285D1A11D9F}" type="pres">
      <dgm:prSet presAssocID="{B0E482C7-0F7D-45E2-BBC4-805DD6A8EA41}" presName="parentText" presStyleLbl="node1" presStyleIdx="2" presStyleCnt="4">
        <dgm:presLayoutVars>
          <dgm:chMax val="0"/>
          <dgm:bulletEnabled val="1"/>
        </dgm:presLayoutVars>
      </dgm:prSet>
      <dgm:spPr/>
      <dgm:t>
        <a:bodyPr/>
        <a:lstStyle/>
        <a:p>
          <a:endParaRPr lang="en-US"/>
        </a:p>
      </dgm:t>
    </dgm:pt>
    <dgm:pt modelId="{31D31159-285F-4239-A092-01C627461EA0}" type="pres">
      <dgm:prSet presAssocID="{B0E482C7-0F7D-45E2-BBC4-805DD6A8EA41}" presName="negativeSpace" presStyleCnt="0"/>
      <dgm:spPr/>
    </dgm:pt>
    <dgm:pt modelId="{3F9A15F4-E404-42D0-BEBE-6846D1C6B295}" type="pres">
      <dgm:prSet presAssocID="{B0E482C7-0F7D-45E2-BBC4-805DD6A8EA41}" presName="childText" presStyleLbl="conFgAcc1" presStyleIdx="2" presStyleCnt="4">
        <dgm:presLayoutVars>
          <dgm:bulletEnabled val="1"/>
        </dgm:presLayoutVars>
      </dgm:prSet>
      <dgm:spPr/>
    </dgm:pt>
    <dgm:pt modelId="{8828D298-86BB-409A-804E-E9DF3A1C7C8B}" type="pres">
      <dgm:prSet presAssocID="{78340D50-438A-4DFC-9B9F-B02F9C835D65}" presName="spaceBetweenRectangles" presStyleCnt="0"/>
      <dgm:spPr/>
    </dgm:pt>
    <dgm:pt modelId="{9A5B9E9F-CE0C-46CE-A51B-279EDD046149}" type="pres">
      <dgm:prSet presAssocID="{5FFE6676-4BF9-4617-9D20-202095DE7085}" presName="parentLin" presStyleCnt="0"/>
      <dgm:spPr/>
    </dgm:pt>
    <dgm:pt modelId="{37763E0D-8A2B-4DCB-B5ED-86DAE513CE62}" type="pres">
      <dgm:prSet presAssocID="{5FFE6676-4BF9-4617-9D20-202095DE7085}" presName="parentLeftMargin" presStyleLbl="node1" presStyleIdx="2" presStyleCnt="4"/>
      <dgm:spPr/>
      <dgm:t>
        <a:bodyPr/>
        <a:lstStyle/>
        <a:p>
          <a:endParaRPr lang="en-US"/>
        </a:p>
      </dgm:t>
    </dgm:pt>
    <dgm:pt modelId="{955295EB-118F-4C98-82DB-4DF222CFF780}" type="pres">
      <dgm:prSet presAssocID="{5FFE6676-4BF9-4617-9D20-202095DE7085}" presName="parentText" presStyleLbl="node1" presStyleIdx="3" presStyleCnt="4">
        <dgm:presLayoutVars>
          <dgm:chMax val="0"/>
          <dgm:bulletEnabled val="1"/>
        </dgm:presLayoutVars>
      </dgm:prSet>
      <dgm:spPr/>
      <dgm:t>
        <a:bodyPr/>
        <a:lstStyle/>
        <a:p>
          <a:endParaRPr lang="en-US"/>
        </a:p>
      </dgm:t>
    </dgm:pt>
    <dgm:pt modelId="{0CAA4749-2927-4635-A51A-303C927CF6BA}" type="pres">
      <dgm:prSet presAssocID="{5FFE6676-4BF9-4617-9D20-202095DE7085}" presName="negativeSpace" presStyleCnt="0"/>
      <dgm:spPr/>
    </dgm:pt>
    <dgm:pt modelId="{EE576FDE-7446-4A35-A30E-0D2B1BF1E335}" type="pres">
      <dgm:prSet presAssocID="{5FFE6676-4BF9-4617-9D20-202095DE7085}" presName="childText" presStyleLbl="conFgAcc1" presStyleIdx="3" presStyleCnt="4">
        <dgm:presLayoutVars>
          <dgm:bulletEnabled val="1"/>
        </dgm:presLayoutVars>
      </dgm:prSet>
      <dgm:spPr/>
    </dgm:pt>
  </dgm:ptLst>
  <dgm:cxnLst>
    <dgm:cxn modelId="{8559A6BC-11E9-402A-B0F7-A170058BB41F}" type="presOf" srcId="{B0E482C7-0F7D-45E2-BBC4-805DD6A8EA41}" destId="{9BB8BD8C-65D5-47BF-A9F5-0285D1A11D9F}" srcOrd="1" destOrd="0" presId="urn:microsoft.com/office/officeart/2005/8/layout/list1"/>
    <dgm:cxn modelId="{AFADB309-EFB1-4669-9675-2AECA82DDE1F}" srcId="{2D30AF77-BEFB-45A6-9654-67332974A67D}" destId="{F0220212-9666-4C7C-AC6E-B7F38436BE27}" srcOrd="1" destOrd="0" parTransId="{0CD5A2D8-478A-49C3-A703-EDB8F92CF18E}" sibTransId="{1C4BA813-CDD5-45A7-B6DF-CE3E4A728A58}"/>
    <dgm:cxn modelId="{671E38EE-62EB-4045-843F-15A6C2D5D592}" type="presOf" srcId="{5FFE6676-4BF9-4617-9D20-202095DE7085}" destId="{955295EB-118F-4C98-82DB-4DF222CFF780}" srcOrd="1" destOrd="0" presId="urn:microsoft.com/office/officeart/2005/8/layout/list1"/>
    <dgm:cxn modelId="{5A2046D5-0CED-40A2-B9B6-7F52C3E81E24}" type="presOf" srcId="{A9B6F184-51F6-44CA-B1F3-94E1ACF3613B}" destId="{968B01BD-198F-47EE-9DEA-239065A3CAF0}" srcOrd="1" destOrd="0" presId="urn:microsoft.com/office/officeart/2005/8/layout/list1"/>
    <dgm:cxn modelId="{174113E8-53DF-497C-8C2B-5F3071A85ED9}" type="presOf" srcId="{F0220212-9666-4C7C-AC6E-B7F38436BE27}" destId="{0EB5CAB7-078F-4BD7-9ABA-BFA7BD388A3A}" srcOrd="1" destOrd="0" presId="urn:microsoft.com/office/officeart/2005/8/layout/list1"/>
    <dgm:cxn modelId="{4C404834-C615-4CC6-804D-38084428FE25}" type="presOf" srcId="{F0220212-9666-4C7C-AC6E-B7F38436BE27}" destId="{3A009314-EA1E-4A32-B633-3EDA3B44EF4E}" srcOrd="0" destOrd="0" presId="urn:microsoft.com/office/officeart/2005/8/layout/list1"/>
    <dgm:cxn modelId="{D1B7569A-C817-44E0-B5A8-E98C35B16E7D}" type="presOf" srcId="{5FFE6676-4BF9-4617-9D20-202095DE7085}" destId="{37763E0D-8A2B-4DCB-B5ED-86DAE513CE62}" srcOrd="0" destOrd="0" presId="urn:microsoft.com/office/officeart/2005/8/layout/list1"/>
    <dgm:cxn modelId="{C3073BA2-106C-43B5-9F9C-D37B71B050F6}" srcId="{2D30AF77-BEFB-45A6-9654-67332974A67D}" destId="{A9B6F184-51F6-44CA-B1F3-94E1ACF3613B}" srcOrd="0" destOrd="0" parTransId="{F5C17B5A-CF74-423D-A21E-4779E279193F}" sibTransId="{5FC22928-D578-4FB8-B4F5-2DABE084BB70}"/>
    <dgm:cxn modelId="{2469EB0A-3DB1-4E1B-AB1E-D2099FB8A69D}" type="presOf" srcId="{B0E482C7-0F7D-45E2-BBC4-805DD6A8EA41}" destId="{FD73CA4D-9731-483B-9F7C-C8E1771FCB73}" srcOrd="0" destOrd="0" presId="urn:microsoft.com/office/officeart/2005/8/layout/list1"/>
    <dgm:cxn modelId="{D6D1EEDB-9A09-42AC-8BC6-E846578E990E}" srcId="{2D30AF77-BEFB-45A6-9654-67332974A67D}" destId="{5FFE6676-4BF9-4617-9D20-202095DE7085}" srcOrd="3" destOrd="0" parTransId="{13447F0F-870A-4148-A524-FDFAC809A3D6}" sibTransId="{4F465A19-7280-474D-BFDE-0AB17197D7F6}"/>
    <dgm:cxn modelId="{3EBCCC9A-D518-4E07-9BE2-5F99E325C3F3}" type="presOf" srcId="{2D30AF77-BEFB-45A6-9654-67332974A67D}" destId="{EADA72B3-8446-4717-8C11-1FAB090DD3E9}" srcOrd="0" destOrd="0" presId="urn:microsoft.com/office/officeart/2005/8/layout/list1"/>
    <dgm:cxn modelId="{E42A7F0E-9083-49D1-8E30-F5B4E15ADCFA}" srcId="{2D30AF77-BEFB-45A6-9654-67332974A67D}" destId="{B0E482C7-0F7D-45E2-BBC4-805DD6A8EA41}" srcOrd="2" destOrd="0" parTransId="{6494ADAC-434D-4E0A-AF6E-0FBC015F51C4}" sibTransId="{78340D50-438A-4DFC-9B9F-B02F9C835D65}"/>
    <dgm:cxn modelId="{CDD94378-9A4F-468C-8E25-D0C28A42185B}" type="presOf" srcId="{A9B6F184-51F6-44CA-B1F3-94E1ACF3613B}" destId="{DB807931-E514-4302-8420-C4B8ED9F138F}" srcOrd="0" destOrd="0" presId="urn:microsoft.com/office/officeart/2005/8/layout/list1"/>
    <dgm:cxn modelId="{EF575598-BB49-4E90-9A8B-F15BA097338D}" type="presParOf" srcId="{EADA72B3-8446-4717-8C11-1FAB090DD3E9}" destId="{601F748D-B3F7-4B8A-B38F-0B7FC83E3944}" srcOrd="0" destOrd="0" presId="urn:microsoft.com/office/officeart/2005/8/layout/list1"/>
    <dgm:cxn modelId="{A8EA5ED2-3C71-429E-9D8D-06F208344EA9}" type="presParOf" srcId="{601F748D-B3F7-4B8A-B38F-0B7FC83E3944}" destId="{DB807931-E514-4302-8420-C4B8ED9F138F}" srcOrd="0" destOrd="0" presId="urn:microsoft.com/office/officeart/2005/8/layout/list1"/>
    <dgm:cxn modelId="{B5C9E53B-44AD-44A6-B265-FDB370214271}" type="presParOf" srcId="{601F748D-B3F7-4B8A-B38F-0B7FC83E3944}" destId="{968B01BD-198F-47EE-9DEA-239065A3CAF0}" srcOrd="1" destOrd="0" presId="urn:microsoft.com/office/officeart/2005/8/layout/list1"/>
    <dgm:cxn modelId="{E03A28CF-6225-4F82-9848-00D3401AC967}" type="presParOf" srcId="{EADA72B3-8446-4717-8C11-1FAB090DD3E9}" destId="{B0F70F33-30D6-4D1E-9891-F8E971FE10A7}" srcOrd="1" destOrd="0" presId="urn:microsoft.com/office/officeart/2005/8/layout/list1"/>
    <dgm:cxn modelId="{8050E6ED-09C2-4E4A-84F4-9422039C2EB3}" type="presParOf" srcId="{EADA72B3-8446-4717-8C11-1FAB090DD3E9}" destId="{36EA3CF9-D83E-4466-855B-4DFA5A86A76B}" srcOrd="2" destOrd="0" presId="urn:microsoft.com/office/officeart/2005/8/layout/list1"/>
    <dgm:cxn modelId="{A9F8506B-A135-45FC-A52A-CB5ED39F007E}" type="presParOf" srcId="{EADA72B3-8446-4717-8C11-1FAB090DD3E9}" destId="{876F98FB-6FB4-4E42-84C1-2D58D15B970B}" srcOrd="3" destOrd="0" presId="urn:microsoft.com/office/officeart/2005/8/layout/list1"/>
    <dgm:cxn modelId="{0BCEB5DE-3A43-4870-9A82-DF53F7437A2D}" type="presParOf" srcId="{EADA72B3-8446-4717-8C11-1FAB090DD3E9}" destId="{7BB36439-5909-42B5-B473-29C6D3BDA905}" srcOrd="4" destOrd="0" presId="urn:microsoft.com/office/officeart/2005/8/layout/list1"/>
    <dgm:cxn modelId="{A6EEF274-A514-4053-9630-DCB0A446A335}" type="presParOf" srcId="{7BB36439-5909-42B5-B473-29C6D3BDA905}" destId="{3A009314-EA1E-4A32-B633-3EDA3B44EF4E}" srcOrd="0" destOrd="0" presId="urn:microsoft.com/office/officeart/2005/8/layout/list1"/>
    <dgm:cxn modelId="{BD62A301-CA57-4074-B825-28E57523D78C}" type="presParOf" srcId="{7BB36439-5909-42B5-B473-29C6D3BDA905}" destId="{0EB5CAB7-078F-4BD7-9ABA-BFA7BD388A3A}" srcOrd="1" destOrd="0" presId="urn:microsoft.com/office/officeart/2005/8/layout/list1"/>
    <dgm:cxn modelId="{5A657F06-8A23-455E-A96B-7E1A7D2F1120}" type="presParOf" srcId="{EADA72B3-8446-4717-8C11-1FAB090DD3E9}" destId="{C7626E2A-EC7E-4B71-8F3E-D6E7FFDC9D93}" srcOrd="5" destOrd="0" presId="urn:microsoft.com/office/officeart/2005/8/layout/list1"/>
    <dgm:cxn modelId="{767B9926-F811-4F68-84FE-20A2768681FF}" type="presParOf" srcId="{EADA72B3-8446-4717-8C11-1FAB090DD3E9}" destId="{57D570B5-A8CE-448E-9E44-18F1420DD521}" srcOrd="6" destOrd="0" presId="urn:microsoft.com/office/officeart/2005/8/layout/list1"/>
    <dgm:cxn modelId="{80468538-5E97-47BB-9161-61A88564EB43}" type="presParOf" srcId="{EADA72B3-8446-4717-8C11-1FAB090DD3E9}" destId="{C94F6878-FCA3-483A-B77C-10B3232E8629}" srcOrd="7" destOrd="0" presId="urn:microsoft.com/office/officeart/2005/8/layout/list1"/>
    <dgm:cxn modelId="{156F82D9-AC3A-4B00-8298-0038F268E9BD}" type="presParOf" srcId="{EADA72B3-8446-4717-8C11-1FAB090DD3E9}" destId="{D7F25AE0-F0C4-46D2-A8FE-9FFCB89F4A49}" srcOrd="8" destOrd="0" presId="urn:microsoft.com/office/officeart/2005/8/layout/list1"/>
    <dgm:cxn modelId="{3CCE21D7-4E83-4A16-BAFF-01D8BAEC5292}" type="presParOf" srcId="{D7F25AE0-F0C4-46D2-A8FE-9FFCB89F4A49}" destId="{FD73CA4D-9731-483B-9F7C-C8E1771FCB73}" srcOrd="0" destOrd="0" presId="urn:microsoft.com/office/officeart/2005/8/layout/list1"/>
    <dgm:cxn modelId="{48C6D155-3048-4338-8A55-53F1AB110DF9}" type="presParOf" srcId="{D7F25AE0-F0C4-46D2-A8FE-9FFCB89F4A49}" destId="{9BB8BD8C-65D5-47BF-A9F5-0285D1A11D9F}" srcOrd="1" destOrd="0" presId="urn:microsoft.com/office/officeart/2005/8/layout/list1"/>
    <dgm:cxn modelId="{F1D58E08-9505-4934-ADA8-25C4A4350B7F}" type="presParOf" srcId="{EADA72B3-8446-4717-8C11-1FAB090DD3E9}" destId="{31D31159-285F-4239-A092-01C627461EA0}" srcOrd="9" destOrd="0" presId="urn:microsoft.com/office/officeart/2005/8/layout/list1"/>
    <dgm:cxn modelId="{E3BE4145-1378-4CF0-B892-59EAED8B8A58}" type="presParOf" srcId="{EADA72B3-8446-4717-8C11-1FAB090DD3E9}" destId="{3F9A15F4-E404-42D0-BEBE-6846D1C6B295}" srcOrd="10" destOrd="0" presId="urn:microsoft.com/office/officeart/2005/8/layout/list1"/>
    <dgm:cxn modelId="{4DD0FC45-F90D-4518-8C0C-CF272D9838F6}" type="presParOf" srcId="{EADA72B3-8446-4717-8C11-1FAB090DD3E9}" destId="{8828D298-86BB-409A-804E-E9DF3A1C7C8B}" srcOrd="11" destOrd="0" presId="urn:microsoft.com/office/officeart/2005/8/layout/list1"/>
    <dgm:cxn modelId="{C2859D2B-3FD0-4F3C-8E0A-721D5958A748}" type="presParOf" srcId="{EADA72B3-8446-4717-8C11-1FAB090DD3E9}" destId="{9A5B9E9F-CE0C-46CE-A51B-279EDD046149}" srcOrd="12" destOrd="0" presId="urn:microsoft.com/office/officeart/2005/8/layout/list1"/>
    <dgm:cxn modelId="{F3E58754-41B2-4AC9-AE0C-5D3544A104FF}" type="presParOf" srcId="{9A5B9E9F-CE0C-46CE-A51B-279EDD046149}" destId="{37763E0D-8A2B-4DCB-B5ED-86DAE513CE62}" srcOrd="0" destOrd="0" presId="urn:microsoft.com/office/officeart/2005/8/layout/list1"/>
    <dgm:cxn modelId="{436FE95E-1081-4C30-AB80-DE424DA92B0C}" type="presParOf" srcId="{9A5B9E9F-CE0C-46CE-A51B-279EDD046149}" destId="{955295EB-118F-4C98-82DB-4DF222CFF780}" srcOrd="1" destOrd="0" presId="urn:microsoft.com/office/officeart/2005/8/layout/list1"/>
    <dgm:cxn modelId="{537454FE-C459-4205-9F53-4A2707F2678E}" type="presParOf" srcId="{EADA72B3-8446-4717-8C11-1FAB090DD3E9}" destId="{0CAA4749-2927-4635-A51A-303C927CF6BA}" srcOrd="13" destOrd="0" presId="urn:microsoft.com/office/officeart/2005/8/layout/list1"/>
    <dgm:cxn modelId="{695BB0B2-E485-44F7-8DD7-4C4B71C74C36}" type="presParOf" srcId="{EADA72B3-8446-4717-8C11-1FAB090DD3E9}" destId="{EE576FDE-7446-4A35-A30E-0D2B1BF1E335}"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EA3CF9-D83E-4466-855B-4DFA5A86A76B}">
      <dsp:nvSpPr>
        <dsp:cNvPr id="0" name=""/>
        <dsp:cNvSpPr/>
      </dsp:nvSpPr>
      <dsp:spPr>
        <a:xfrm>
          <a:off x="0" y="347020"/>
          <a:ext cx="7684770" cy="5796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8B01BD-198F-47EE-9DEA-239065A3CAF0}">
      <dsp:nvSpPr>
        <dsp:cNvPr id="0" name=""/>
        <dsp:cNvSpPr/>
      </dsp:nvSpPr>
      <dsp:spPr>
        <a:xfrm>
          <a:off x="384238" y="7539"/>
          <a:ext cx="5379339" cy="67896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326" tIns="0" rIns="203326" bIns="0" numCol="1" spcCol="1270" anchor="ctr" anchorCtr="0">
          <a:noAutofit/>
        </a:bodyPr>
        <a:lstStyle/>
        <a:p>
          <a:pPr lvl="0" algn="l" defTabSz="755650">
            <a:lnSpc>
              <a:spcPct val="90000"/>
            </a:lnSpc>
            <a:spcBef>
              <a:spcPct val="0"/>
            </a:spcBef>
            <a:spcAft>
              <a:spcPct val="35000"/>
            </a:spcAft>
          </a:pPr>
          <a:r>
            <a:rPr lang="en-US" sz="1700" b="1" kern="1200" dirty="0">
              <a:latin typeface="Arial" pitchFamily="34" charset="0"/>
              <a:cs typeface="Arial" pitchFamily="34" charset="0"/>
            </a:rPr>
            <a:t>PHẦN I. GIỚI THIỆU GÓI THẦU 29</a:t>
          </a:r>
        </a:p>
      </dsp:txBody>
      <dsp:txXfrm>
        <a:off x="417382" y="40683"/>
        <a:ext cx="5313051" cy="612672"/>
      </dsp:txXfrm>
    </dsp:sp>
    <dsp:sp modelId="{57D570B5-A8CE-448E-9E44-18F1420DD521}">
      <dsp:nvSpPr>
        <dsp:cNvPr id="0" name=""/>
        <dsp:cNvSpPr/>
      </dsp:nvSpPr>
      <dsp:spPr>
        <a:xfrm>
          <a:off x="0" y="1390300"/>
          <a:ext cx="7684770" cy="579600"/>
        </a:xfrm>
        <a:prstGeom prst="rect">
          <a:avLst/>
        </a:prstGeom>
        <a:solidFill>
          <a:schemeClr val="lt1">
            <a:alpha val="90000"/>
            <a:hueOff val="0"/>
            <a:satOff val="0"/>
            <a:lumOff val="0"/>
            <a:alphaOff val="0"/>
          </a:schemeClr>
        </a:solidFill>
        <a:ln w="12700" cap="flat" cmpd="sng" algn="ctr">
          <a:solidFill>
            <a:schemeClr val="accent4">
              <a:hueOff val="3266964"/>
              <a:satOff val="-13592"/>
              <a:lumOff val="3203"/>
              <a:alphaOff val="0"/>
            </a:schemeClr>
          </a:solidFill>
          <a:prstDash val="solid"/>
          <a:miter lim="800000"/>
        </a:ln>
        <a:effectLst/>
      </dsp:spPr>
      <dsp:style>
        <a:lnRef idx="2">
          <a:scrgbClr r="0" g="0" b="0"/>
        </a:lnRef>
        <a:fillRef idx="1">
          <a:scrgbClr r="0" g="0" b="0"/>
        </a:fillRef>
        <a:effectRef idx="0">
          <a:scrgbClr r="0" g="0" b="0"/>
        </a:effectRef>
        <a:fontRef idx="minor"/>
      </dsp:style>
    </dsp:sp>
    <dsp:sp modelId="{0EB5CAB7-078F-4BD7-9ABA-BFA7BD388A3A}">
      <dsp:nvSpPr>
        <dsp:cNvPr id="0" name=""/>
        <dsp:cNvSpPr/>
      </dsp:nvSpPr>
      <dsp:spPr>
        <a:xfrm>
          <a:off x="384238" y="1050819"/>
          <a:ext cx="5379339" cy="678960"/>
        </a:xfrm>
        <a:prstGeom prst="roundRect">
          <a:avLst/>
        </a:prstGeom>
        <a:solidFill>
          <a:schemeClr val="accent4">
            <a:hueOff val="3266964"/>
            <a:satOff val="-13592"/>
            <a:lumOff val="32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326" tIns="0" rIns="203326" bIns="0" numCol="1" spcCol="1270" anchor="ctr" anchorCtr="0">
          <a:noAutofit/>
        </a:bodyPr>
        <a:lstStyle/>
        <a:p>
          <a:pPr lvl="0" algn="l" defTabSz="755650">
            <a:lnSpc>
              <a:spcPct val="90000"/>
            </a:lnSpc>
            <a:spcBef>
              <a:spcPct val="0"/>
            </a:spcBef>
            <a:spcAft>
              <a:spcPct val="35000"/>
            </a:spcAft>
          </a:pPr>
          <a:r>
            <a:rPr lang="en-US" sz="1700" b="1" kern="1200" dirty="0">
              <a:latin typeface="Arial" pitchFamily="34" charset="0"/>
              <a:cs typeface="Arial" pitchFamily="34" charset="0"/>
            </a:rPr>
            <a:t>PHẦN II. MỤC TIÊU, NỘI DUNG NGHIÊN CỨU BÁO CÁO CHÍNH SÁCH – GÓI THẦU 29</a:t>
          </a:r>
          <a:endParaRPr lang="vi-VN" sz="1700" b="1" kern="1200" dirty="0">
            <a:latin typeface="Arial" pitchFamily="34" charset="0"/>
            <a:cs typeface="Arial" pitchFamily="34" charset="0"/>
          </a:endParaRPr>
        </a:p>
      </dsp:txBody>
      <dsp:txXfrm>
        <a:off x="417382" y="1083963"/>
        <a:ext cx="5313051" cy="612672"/>
      </dsp:txXfrm>
    </dsp:sp>
    <dsp:sp modelId="{3F9A15F4-E404-42D0-BEBE-6846D1C6B295}">
      <dsp:nvSpPr>
        <dsp:cNvPr id="0" name=""/>
        <dsp:cNvSpPr/>
      </dsp:nvSpPr>
      <dsp:spPr>
        <a:xfrm>
          <a:off x="0" y="2433580"/>
          <a:ext cx="7684770" cy="579600"/>
        </a:xfrm>
        <a:prstGeom prst="rect">
          <a:avLst/>
        </a:prstGeom>
        <a:solidFill>
          <a:schemeClr val="lt1">
            <a:alpha val="90000"/>
            <a:hueOff val="0"/>
            <a:satOff val="0"/>
            <a:lumOff val="0"/>
            <a:alphaOff val="0"/>
          </a:schemeClr>
        </a:solidFill>
        <a:ln w="12700" cap="flat" cmpd="sng" algn="ctr">
          <a:solidFill>
            <a:schemeClr val="accent4">
              <a:hueOff val="6533927"/>
              <a:satOff val="-27185"/>
              <a:lumOff val="6405"/>
              <a:alphaOff val="0"/>
            </a:schemeClr>
          </a:solidFill>
          <a:prstDash val="solid"/>
          <a:miter lim="800000"/>
        </a:ln>
        <a:effectLst/>
      </dsp:spPr>
      <dsp:style>
        <a:lnRef idx="2">
          <a:scrgbClr r="0" g="0" b="0"/>
        </a:lnRef>
        <a:fillRef idx="1">
          <a:scrgbClr r="0" g="0" b="0"/>
        </a:fillRef>
        <a:effectRef idx="0">
          <a:scrgbClr r="0" g="0" b="0"/>
        </a:effectRef>
        <a:fontRef idx="minor"/>
      </dsp:style>
    </dsp:sp>
    <dsp:sp modelId="{9BB8BD8C-65D5-47BF-A9F5-0285D1A11D9F}">
      <dsp:nvSpPr>
        <dsp:cNvPr id="0" name=""/>
        <dsp:cNvSpPr/>
      </dsp:nvSpPr>
      <dsp:spPr>
        <a:xfrm>
          <a:off x="384238" y="2094100"/>
          <a:ext cx="5379339" cy="678960"/>
        </a:xfrm>
        <a:prstGeom prst="roundRect">
          <a:avLst/>
        </a:prstGeom>
        <a:solidFill>
          <a:schemeClr val="accent4">
            <a:hueOff val="6533927"/>
            <a:satOff val="-27185"/>
            <a:lumOff val="64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326" tIns="0" rIns="203326" bIns="0" numCol="1" spcCol="1270" anchor="ctr" anchorCtr="0">
          <a:noAutofit/>
        </a:bodyPr>
        <a:lstStyle/>
        <a:p>
          <a:pPr lvl="0" algn="l" defTabSz="755650">
            <a:lnSpc>
              <a:spcPct val="90000"/>
            </a:lnSpc>
            <a:spcBef>
              <a:spcPct val="0"/>
            </a:spcBef>
            <a:spcAft>
              <a:spcPct val="35000"/>
            </a:spcAft>
          </a:pPr>
          <a:r>
            <a:rPr lang="en-US" sz="1700" b="1" kern="1200" dirty="0">
              <a:latin typeface="Arial" pitchFamily="34" charset="0"/>
              <a:cs typeface="Arial" pitchFamily="34" charset="0"/>
            </a:rPr>
            <a:t>PHẦN III. PHƯƠNG PHÁP NGHIÊN CỨU</a:t>
          </a:r>
          <a:endParaRPr lang="vi-VN" sz="1700" b="1" kern="1200" dirty="0">
            <a:latin typeface="Arial" pitchFamily="34" charset="0"/>
            <a:cs typeface="Arial" pitchFamily="34" charset="0"/>
          </a:endParaRPr>
        </a:p>
      </dsp:txBody>
      <dsp:txXfrm>
        <a:off x="417382" y="2127244"/>
        <a:ext cx="5313051" cy="612672"/>
      </dsp:txXfrm>
    </dsp:sp>
    <dsp:sp modelId="{EE576FDE-7446-4A35-A30E-0D2B1BF1E335}">
      <dsp:nvSpPr>
        <dsp:cNvPr id="0" name=""/>
        <dsp:cNvSpPr/>
      </dsp:nvSpPr>
      <dsp:spPr>
        <a:xfrm>
          <a:off x="0" y="3476860"/>
          <a:ext cx="7684770" cy="579600"/>
        </a:xfrm>
        <a:prstGeom prst="rect">
          <a:avLst/>
        </a:prstGeom>
        <a:solidFill>
          <a:schemeClr val="lt1">
            <a:alpha val="90000"/>
            <a:hueOff val="0"/>
            <a:satOff val="0"/>
            <a:lumOff val="0"/>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dsp:style>
    </dsp:sp>
    <dsp:sp modelId="{955295EB-118F-4C98-82DB-4DF222CFF780}">
      <dsp:nvSpPr>
        <dsp:cNvPr id="0" name=""/>
        <dsp:cNvSpPr/>
      </dsp:nvSpPr>
      <dsp:spPr>
        <a:xfrm>
          <a:off x="384238" y="3137380"/>
          <a:ext cx="5379339" cy="678960"/>
        </a:xfrm>
        <a:prstGeom prst="round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326" tIns="0" rIns="203326" bIns="0" numCol="1" spcCol="1270" anchor="ctr" anchorCtr="0">
          <a:noAutofit/>
        </a:bodyPr>
        <a:lstStyle/>
        <a:p>
          <a:pPr lvl="0" algn="l" defTabSz="755650">
            <a:lnSpc>
              <a:spcPct val="90000"/>
            </a:lnSpc>
            <a:spcBef>
              <a:spcPct val="0"/>
            </a:spcBef>
            <a:spcAft>
              <a:spcPct val="35000"/>
            </a:spcAft>
          </a:pPr>
          <a:r>
            <a:rPr lang="en-US" sz="1700" b="1" kern="1200" dirty="0">
              <a:latin typeface="Arial" pitchFamily="34" charset="0"/>
              <a:cs typeface="Arial" pitchFamily="34" charset="0"/>
            </a:rPr>
            <a:t>PHẦN IV. KẾT QUẢ NGHIÊN CỨU</a:t>
          </a:r>
          <a:endParaRPr lang="vi-VN" sz="1700" b="1" kern="1200" dirty="0">
            <a:latin typeface="Arial" pitchFamily="34" charset="0"/>
            <a:cs typeface="Arial" pitchFamily="34" charset="0"/>
          </a:endParaRPr>
        </a:p>
      </dsp:txBody>
      <dsp:txXfrm>
        <a:off x="417382" y="3170524"/>
        <a:ext cx="5313051" cy="61267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457BEB-EEEE-504A-8371-0E3B9AB4C496}" type="datetimeFigureOut">
              <a:rPr lang="en-US" smtClean="0"/>
              <a:t>4/3/2020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A19550-D652-8A46-98B3-763F42F75C70}" type="slidenum">
              <a:rPr lang="en-US" smtClean="0"/>
              <a:t>‹#›</a:t>
            </a:fld>
            <a:endParaRPr lang="en-US"/>
          </a:p>
        </p:txBody>
      </p:sp>
    </p:spTree>
    <p:extLst>
      <p:ext uri="{BB962C8B-B14F-4D97-AF65-F5344CB8AC3E}">
        <p14:creationId xmlns:p14="http://schemas.microsoft.com/office/powerpoint/2010/main" val="2034712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A19550-D652-8A46-98B3-763F42F75C70}" type="slidenum">
              <a:rPr lang="en-US" smtClean="0"/>
              <a:t>1</a:t>
            </a:fld>
            <a:endParaRPr lang="en-US"/>
          </a:p>
        </p:txBody>
      </p:sp>
    </p:spTree>
    <p:extLst>
      <p:ext uri="{BB962C8B-B14F-4D97-AF65-F5344CB8AC3E}">
        <p14:creationId xmlns:p14="http://schemas.microsoft.com/office/powerpoint/2010/main" val="763348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B442C67-8674-D148-B546-CBF6F48FDD0B}" type="datetime1">
              <a:rPr lang="en-US" smtClean="0"/>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3FEEAC-6021-184A-936A-D26E75467C8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FD5E-0B97-1041-843C-EA2D8AD624A3}" type="datetime1">
              <a:rPr lang="en-US" smtClean="0"/>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3FEEAC-6021-184A-936A-D26E75467C8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627400-F0AF-1B4E-B3AC-1DCB808684E2}" type="datetime1">
              <a:rPr lang="en-US" smtClean="0"/>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3FEEAC-6021-184A-936A-D26E75467C8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2255E5-ADB4-AD4A-B8A7-A27B9C4AA308}" type="datetime1">
              <a:rPr lang="en-US" smtClean="0"/>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3FEEAC-6021-184A-936A-D26E75467C8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B86558-0940-E94B-AB98-67D5B17D37C9}" type="datetime1">
              <a:rPr lang="en-US" smtClean="0"/>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3FEEAC-6021-184A-936A-D26E75467C8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8D1851-6E75-5745-A369-17D15EB9A376}" type="datetime1">
              <a:rPr lang="en-US" smtClean="0"/>
              <a:t>4/3/2020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3FEEAC-6021-184A-936A-D26E75467C8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96EF405-2D9D-934B-816D-7E07B5271457}" type="datetime1">
              <a:rPr lang="en-US" smtClean="0"/>
              <a:t>4/3/2020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3FEEAC-6021-184A-936A-D26E75467C8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EE7DBFB-18A8-CD40-95FF-F5ED3BB39229}" type="datetime1">
              <a:rPr lang="en-US" smtClean="0"/>
              <a:t>4/3/2020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3FEEAC-6021-184A-936A-D26E75467C8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B349E5-0FF9-AE4D-82CD-70F0AD22E4C0}" type="datetime1">
              <a:rPr lang="en-US" smtClean="0"/>
              <a:t>4/3/2020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3FEEAC-6021-184A-936A-D26E75467C8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CD2D18D-D7D5-E54C-9878-E46619E95849}" type="datetime1">
              <a:rPr lang="en-US" smtClean="0"/>
              <a:t>4/3/2020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3FEEAC-6021-184A-936A-D26E75467C8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524283-4DB9-6741-BF95-417D75C783D5}" type="datetime1">
              <a:rPr lang="en-US" smtClean="0"/>
              <a:t>4/3/2020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3FEEAC-6021-184A-936A-D26E75467C8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F75B59-3B31-D643-B7D8-14DED4B316E6}" type="datetime1">
              <a:rPr lang="en-US" smtClean="0"/>
              <a:t>4/3/2020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3FEEAC-6021-184A-936A-D26E75467C87}" type="slidenum">
              <a:rPr lang="en-US" smtClean="0"/>
              <a:t>‹#›</a:t>
            </a:fld>
            <a:endParaRPr lang="en-US"/>
          </a:p>
        </p:txBody>
      </p:sp>
    </p:spTree>
    <p:extLst>
      <p:ext uri="{BB962C8B-B14F-4D97-AF65-F5344CB8AC3E}">
        <p14:creationId xmlns:p14="http://schemas.microsoft.com/office/powerpoint/2010/main" val="4451910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4500" y="2769272"/>
            <a:ext cx="6109499" cy="2969895"/>
          </a:xfrm>
          <a:prstGeom prst="rect">
            <a:avLst/>
          </a:prstGeom>
        </p:spPr>
      </p:pic>
      <p:pic>
        <p:nvPicPr>
          <p:cNvPr id="7" name="Picture 6"/>
          <p:cNvPicPr/>
          <p:nvPr/>
        </p:nvPicPr>
        <p:blipFill rotWithShape="1">
          <a:blip r:embed="rId4" cstate="email">
            <a:extLst>
              <a:ext uri="{28A0092B-C50C-407E-A947-70E740481C1C}">
                <a14:useLocalDpi xmlns:a14="http://schemas.microsoft.com/office/drawing/2010/main"/>
              </a:ext>
            </a:extLst>
          </a:blip>
          <a:srcRect l="28240"/>
          <a:stretch/>
        </p:blipFill>
        <p:spPr>
          <a:xfrm>
            <a:off x="0" y="2769272"/>
            <a:ext cx="4113842" cy="2969895"/>
          </a:xfrm>
          <a:prstGeom prst="rect">
            <a:avLst/>
          </a:prstGeom>
        </p:spPr>
      </p:pic>
      <p:sp>
        <p:nvSpPr>
          <p:cNvPr id="5" name="Title 4"/>
          <p:cNvSpPr>
            <a:spLocks noGrp="1"/>
          </p:cNvSpPr>
          <p:nvPr>
            <p:ph type="ctrTitle"/>
          </p:nvPr>
        </p:nvSpPr>
        <p:spPr>
          <a:xfrm>
            <a:off x="335151" y="674554"/>
            <a:ext cx="8473698" cy="614441"/>
          </a:xfrm>
        </p:spPr>
        <p:txBody>
          <a:bodyPr>
            <a:noAutofit/>
          </a:bodyPr>
          <a:lstStyle/>
          <a:p>
            <a:r>
              <a:rPr lang="en-US" sz="2400" dirty="0">
                <a:latin typeface="Arial" charset="0"/>
                <a:ea typeface="Arial" charset="0"/>
                <a:cs typeface="Arial" charset="0"/>
              </a:rPr>
              <a:t>GÓI THẦU 29: </a:t>
            </a:r>
            <a:br>
              <a:rPr lang="en-US" sz="2400" dirty="0">
                <a:latin typeface="Arial" charset="0"/>
                <a:ea typeface="Arial" charset="0"/>
                <a:cs typeface="Arial" charset="0"/>
              </a:rPr>
            </a:br>
            <a:r>
              <a:rPr lang="en-US" sz="2400" dirty="0">
                <a:latin typeface="Arial" charset="0"/>
                <a:ea typeface="Arial" charset="0"/>
                <a:cs typeface="Arial" charset="0"/>
              </a:rPr>
              <a:t>NGHIÊN CỨU XỬ LÝ CHẤT THẢI NUÔI TÔM</a:t>
            </a:r>
            <a:br>
              <a:rPr lang="en-US" sz="2400" dirty="0">
                <a:latin typeface="Arial" charset="0"/>
                <a:ea typeface="Arial" charset="0"/>
                <a:cs typeface="Arial" charset="0"/>
              </a:rPr>
            </a:br>
            <a:endParaRPr lang="en-US" sz="2400" dirty="0">
              <a:latin typeface="Arial" charset="0"/>
              <a:ea typeface="Arial" charset="0"/>
              <a:cs typeface="Arial" charset="0"/>
            </a:endParaRPr>
          </a:p>
        </p:txBody>
      </p:sp>
      <p:sp>
        <p:nvSpPr>
          <p:cNvPr id="4" name="Rectangle 3"/>
          <p:cNvSpPr/>
          <p:nvPr/>
        </p:nvSpPr>
        <p:spPr>
          <a:xfrm>
            <a:off x="335151" y="1118307"/>
            <a:ext cx="8628966" cy="1697901"/>
          </a:xfrm>
          <a:prstGeom prst="rect">
            <a:avLst/>
          </a:prstGeom>
        </p:spPr>
        <p:txBody>
          <a:bodyPr wrap="square">
            <a:spAutoFit/>
          </a:bodyPr>
          <a:lstStyle/>
          <a:p>
            <a:pPr algn="ctr">
              <a:spcBef>
                <a:spcPts val="450"/>
              </a:spcBef>
              <a:spcAft>
                <a:spcPts val="450"/>
              </a:spcAft>
            </a:pPr>
            <a:r>
              <a:rPr lang="en-US" sz="2400" dirty="0">
                <a:latin typeface="Arial" charset="0"/>
                <a:ea typeface="Arial" charset="0"/>
                <a:cs typeface="Arial" charset="0"/>
              </a:rPr>
              <a:t>BÁO CÁO</a:t>
            </a:r>
          </a:p>
          <a:p>
            <a:pPr algn="ctr">
              <a:spcBef>
                <a:spcPts val="450"/>
              </a:spcBef>
              <a:spcAft>
                <a:spcPts val="450"/>
              </a:spcAft>
            </a:pPr>
            <a:r>
              <a:rPr lang="en-US" sz="2400" dirty="0">
                <a:latin typeface="Arial" charset="0"/>
                <a:ea typeface="Arial" charset="0"/>
                <a:cs typeface="Arial" charset="0"/>
              </a:rPr>
              <a:t>RÀ SOÁT CÁC CHÍNH SÁCH LIÊN QUAN ĐẾN XỬ LÝ CHẤT THẢI TRONG NUÔI TÔM VÀ ĐỀ XUẤT KHUYẾN NGHỊ NHÂN RỘNG KẾT QUẢ CÁC MÔ HÌNH</a:t>
            </a:r>
          </a:p>
        </p:txBody>
      </p:sp>
      <p:sp>
        <p:nvSpPr>
          <p:cNvPr id="6" name="Rectangle 5"/>
          <p:cNvSpPr/>
          <p:nvPr/>
        </p:nvSpPr>
        <p:spPr>
          <a:xfrm>
            <a:off x="335150" y="5747226"/>
            <a:ext cx="8808849" cy="958660"/>
          </a:xfrm>
          <a:prstGeom prst="rect">
            <a:avLst/>
          </a:prstGeom>
        </p:spPr>
        <p:txBody>
          <a:bodyPr wrap="square">
            <a:spAutoFit/>
          </a:bodyPr>
          <a:lstStyle/>
          <a:p>
            <a:pPr marL="180340" marR="0" indent="-180340">
              <a:lnSpc>
                <a:spcPts val="3580"/>
              </a:lnSpc>
              <a:spcBef>
                <a:spcPts val="0"/>
              </a:spcBef>
              <a:spcAft>
                <a:spcPts val="0"/>
              </a:spcAft>
            </a:pPr>
            <a:r>
              <a:rPr lang="en-US" sz="2000" spc="-30" dirty="0" err="1">
                <a:latin typeface="Arial" charset="0"/>
                <a:ea typeface="Arial" charset="0"/>
                <a:cs typeface="Arial" charset="0"/>
              </a:rPr>
              <a:t>Đơn</a:t>
            </a:r>
            <a:r>
              <a:rPr lang="en-US" sz="2000" spc="-30" dirty="0">
                <a:latin typeface="Arial" charset="0"/>
                <a:ea typeface="Arial" charset="0"/>
                <a:cs typeface="Arial" charset="0"/>
              </a:rPr>
              <a:t> </a:t>
            </a:r>
            <a:r>
              <a:rPr lang="en-US" sz="2000" spc="-30" dirty="0" err="1">
                <a:latin typeface="Arial" charset="0"/>
                <a:ea typeface="Arial" charset="0"/>
                <a:cs typeface="Arial" charset="0"/>
              </a:rPr>
              <a:t>vị</a:t>
            </a:r>
            <a:r>
              <a:rPr lang="en-US" sz="2000" spc="-30" dirty="0">
                <a:latin typeface="Arial" charset="0"/>
                <a:ea typeface="Arial" charset="0"/>
                <a:cs typeface="Arial" charset="0"/>
              </a:rPr>
              <a:t> </a:t>
            </a:r>
            <a:r>
              <a:rPr lang="en-US" sz="2000" spc="-30" dirty="0" err="1">
                <a:latin typeface="Arial" charset="0"/>
                <a:ea typeface="Arial" charset="0"/>
                <a:cs typeface="Arial" charset="0"/>
              </a:rPr>
              <a:t>tư</a:t>
            </a:r>
            <a:r>
              <a:rPr lang="en-US" sz="2000" spc="-30" dirty="0">
                <a:latin typeface="Arial" charset="0"/>
                <a:ea typeface="Arial" charset="0"/>
                <a:cs typeface="Arial" charset="0"/>
              </a:rPr>
              <a:t> </a:t>
            </a:r>
            <a:r>
              <a:rPr lang="en-US" sz="2000" spc="-30" dirty="0" err="1">
                <a:latin typeface="Arial" charset="0"/>
                <a:ea typeface="Arial" charset="0"/>
                <a:cs typeface="Arial" charset="0"/>
              </a:rPr>
              <a:t>vấn</a:t>
            </a:r>
            <a:r>
              <a:rPr lang="en-US" sz="2000" spc="-30" dirty="0">
                <a:latin typeface="Arial" charset="0"/>
                <a:ea typeface="Arial" charset="0"/>
                <a:cs typeface="Arial" charset="0"/>
              </a:rPr>
              <a:t>: TT </a:t>
            </a:r>
            <a:r>
              <a:rPr lang="en-US" sz="2400" spc="-30" dirty="0" err="1">
                <a:latin typeface="Arial" charset="0"/>
                <a:ea typeface="Arial" charset="0"/>
                <a:cs typeface="Arial" charset="0"/>
              </a:rPr>
              <a:t>Chuyển</a:t>
            </a:r>
            <a:r>
              <a:rPr lang="en-US" sz="2000" spc="-30" dirty="0">
                <a:latin typeface="Arial" charset="0"/>
                <a:ea typeface="Arial" charset="0"/>
                <a:cs typeface="Arial" charset="0"/>
              </a:rPr>
              <a:t> </a:t>
            </a:r>
            <a:r>
              <a:rPr lang="en-US" sz="2000" spc="-30" dirty="0" err="1">
                <a:latin typeface="Arial" charset="0"/>
                <a:ea typeface="Arial" charset="0"/>
                <a:cs typeface="Arial" charset="0"/>
              </a:rPr>
              <a:t>giao</a:t>
            </a:r>
            <a:r>
              <a:rPr lang="en-US" sz="2000" spc="-30" dirty="0">
                <a:latin typeface="Arial" charset="0"/>
                <a:ea typeface="Arial" charset="0"/>
                <a:cs typeface="Arial" charset="0"/>
              </a:rPr>
              <a:t> </a:t>
            </a:r>
            <a:r>
              <a:rPr lang="en-US" sz="2000" spc="-30" dirty="0" err="1">
                <a:latin typeface="Arial" charset="0"/>
                <a:ea typeface="Arial" charset="0"/>
                <a:cs typeface="Arial" charset="0"/>
              </a:rPr>
              <a:t>công</a:t>
            </a:r>
            <a:r>
              <a:rPr lang="en-US" sz="2000" spc="-30" dirty="0">
                <a:latin typeface="Arial" charset="0"/>
                <a:ea typeface="Arial" charset="0"/>
                <a:cs typeface="Arial" charset="0"/>
              </a:rPr>
              <a:t> </a:t>
            </a:r>
            <a:r>
              <a:rPr lang="en-US" sz="2000" spc="-30" dirty="0" err="1">
                <a:latin typeface="Arial" charset="0"/>
                <a:ea typeface="Arial" charset="0"/>
                <a:cs typeface="Arial" charset="0"/>
              </a:rPr>
              <a:t>nghệ</a:t>
            </a:r>
            <a:r>
              <a:rPr lang="en-US" sz="2000" spc="-30" dirty="0">
                <a:latin typeface="Arial" charset="0"/>
                <a:ea typeface="Arial" charset="0"/>
                <a:cs typeface="Arial" charset="0"/>
              </a:rPr>
              <a:t> </a:t>
            </a:r>
            <a:r>
              <a:rPr lang="en-US" sz="2000" spc="-30" dirty="0" err="1">
                <a:latin typeface="Arial" charset="0"/>
                <a:ea typeface="Arial" charset="0"/>
                <a:cs typeface="Arial" charset="0"/>
              </a:rPr>
              <a:t>và</a:t>
            </a:r>
            <a:r>
              <a:rPr lang="en-US" sz="2000" spc="-30" dirty="0">
                <a:latin typeface="Arial" charset="0"/>
                <a:ea typeface="Arial" charset="0"/>
                <a:cs typeface="Arial" charset="0"/>
              </a:rPr>
              <a:t> </a:t>
            </a:r>
            <a:r>
              <a:rPr lang="en-US" sz="2000" spc="-30" dirty="0" err="1">
                <a:latin typeface="Arial" charset="0"/>
                <a:ea typeface="Arial" charset="0"/>
                <a:cs typeface="Arial" charset="0"/>
              </a:rPr>
              <a:t>Dịch</a:t>
            </a:r>
            <a:r>
              <a:rPr lang="en-US" sz="2000" spc="-30" dirty="0">
                <a:latin typeface="Arial" charset="0"/>
                <a:ea typeface="Arial" charset="0"/>
                <a:cs typeface="Arial" charset="0"/>
              </a:rPr>
              <a:t> </a:t>
            </a:r>
            <a:r>
              <a:rPr lang="en-US" sz="2000" spc="-30" dirty="0" err="1">
                <a:latin typeface="Arial" charset="0"/>
                <a:ea typeface="Arial" charset="0"/>
                <a:cs typeface="Arial" charset="0"/>
              </a:rPr>
              <a:t>vụ</a:t>
            </a:r>
            <a:r>
              <a:rPr lang="en-US" sz="2000" spc="-30" dirty="0">
                <a:latin typeface="Arial" charset="0"/>
                <a:ea typeface="Arial" charset="0"/>
                <a:cs typeface="Arial" charset="0"/>
              </a:rPr>
              <a:t> </a:t>
            </a:r>
            <a:r>
              <a:rPr lang="en-US" sz="2000" spc="-30" dirty="0" err="1">
                <a:latin typeface="Arial" charset="0"/>
                <a:ea typeface="Arial" charset="0"/>
                <a:cs typeface="Arial" charset="0"/>
              </a:rPr>
              <a:t>thủy</a:t>
            </a:r>
            <a:r>
              <a:rPr lang="en-US" sz="2000" spc="-30" dirty="0">
                <a:latin typeface="Arial" charset="0"/>
                <a:ea typeface="Arial" charset="0"/>
                <a:cs typeface="Arial" charset="0"/>
              </a:rPr>
              <a:t> </a:t>
            </a:r>
            <a:r>
              <a:rPr lang="en-US" sz="2000" spc="-30" dirty="0" err="1">
                <a:latin typeface="Arial" charset="0"/>
                <a:ea typeface="Arial" charset="0"/>
                <a:cs typeface="Arial" charset="0"/>
              </a:rPr>
              <a:t>sản</a:t>
            </a:r>
            <a:r>
              <a:rPr lang="en-US" sz="2000" spc="-30" dirty="0">
                <a:latin typeface="Arial" charset="0"/>
                <a:ea typeface="Arial" charset="0"/>
                <a:cs typeface="Arial" charset="0"/>
              </a:rPr>
              <a:t> </a:t>
            </a:r>
            <a:r>
              <a:rPr lang="en-US" sz="2000" spc="-30" dirty="0" err="1">
                <a:latin typeface="Arial" charset="0"/>
                <a:ea typeface="Arial" charset="0"/>
                <a:cs typeface="Arial" charset="0"/>
              </a:rPr>
              <a:t>Việt</a:t>
            </a:r>
            <a:r>
              <a:rPr lang="en-US" sz="2000" spc="-30" dirty="0">
                <a:latin typeface="Arial" charset="0"/>
                <a:ea typeface="Arial" charset="0"/>
                <a:cs typeface="Arial" charset="0"/>
              </a:rPr>
              <a:t> Nam</a:t>
            </a:r>
          </a:p>
          <a:p>
            <a:pPr marL="180340" marR="0" indent="-180340">
              <a:lnSpc>
                <a:spcPts val="3580"/>
              </a:lnSpc>
              <a:spcBef>
                <a:spcPts val="0"/>
              </a:spcBef>
              <a:spcAft>
                <a:spcPts val="0"/>
              </a:spcAft>
            </a:pPr>
            <a:r>
              <a:rPr lang="en-US" sz="2000" spc="-30" dirty="0" err="1">
                <a:effectLst/>
                <a:latin typeface="Arial" charset="0"/>
                <a:ea typeface="Arial" charset="0"/>
                <a:cs typeface="Arial" charset="0"/>
              </a:rPr>
              <a:t>Tư</a:t>
            </a:r>
            <a:r>
              <a:rPr lang="en-US" sz="2000" spc="-30" dirty="0">
                <a:effectLst/>
                <a:latin typeface="Arial" charset="0"/>
                <a:ea typeface="Arial" charset="0"/>
                <a:cs typeface="Arial" charset="0"/>
              </a:rPr>
              <a:t> </a:t>
            </a:r>
            <a:r>
              <a:rPr lang="en-US" sz="2000" spc="-30" dirty="0" err="1">
                <a:effectLst/>
                <a:latin typeface="Arial" charset="0"/>
                <a:ea typeface="Arial" charset="0"/>
                <a:cs typeface="Arial" charset="0"/>
              </a:rPr>
              <a:t>vấn</a:t>
            </a:r>
            <a:r>
              <a:rPr lang="en-US" sz="2000" spc="-30" dirty="0">
                <a:effectLst/>
                <a:latin typeface="Arial" charset="0"/>
                <a:ea typeface="Arial" charset="0"/>
                <a:cs typeface="Arial" charset="0"/>
              </a:rPr>
              <a:t> </a:t>
            </a:r>
            <a:r>
              <a:rPr lang="en-US" sz="2000" spc="-30" dirty="0" err="1">
                <a:effectLst/>
                <a:latin typeface="Arial" charset="0"/>
                <a:ea typeface="Arial" charset="0"/>
                <a:cs typeface="Arial" charset="0"/>
              </a:rPr>
              <a:t>trưởng</a:t>
            </a:r>
            <a:r>
              <a:rPr lang="en-US" sz="2000" spc="-30" dirty="0">
                <a:effectLst/>
                <a:latin typeface="Arial" charset="0"/>
                <a:ea typeface="Arial" charset="0"/>
                <a:cs typeface="Arial" charset="0"/>
              </a:rPr>
              <a:t>: </a:t>
            </a:r>
            <a:r>
              <a:rPr lang="en-US" sz="2000" spc="-30" dirty="0" err="1">
                <a:effectLst/>
                <a:latin typeface="Arial" charset="0"/>
                <a:ea typeface="Arial" charset="0"/>
                <a:cs typeface="Arial" charset="0"/>
              </a:rPr>
              <a:t>Nguyễn</a:t>
            </a:r>
            <a:r>
              <a:rPr lang="en-US" sz="2000" spc="-30" dirty="0">
                <a:effectLst/>
                <a:latin typeface="Arial" charset="0"/>
                <a:ea typeface="Arial" charset="0"/>
                <a:cs typeface="Arial" charset="0"/>
              </a:rPr>
              <a:t> </a:t>
            </a:r>
            <a:r>
              <a:rPr lang="en-US" sz="2000" spc="-30" dirty="0" err="1">
                <a:effectLst/>
                <a:latin typeface="Arial" charset="0"/>
                <a:ea typeface="Arial" charset="0"/>
                <a:cs typeface="Arial" charset="0"/>
              </a:rPr>
              <a:t>Tử</a:t>
            </a:r>
            <a:r>
              <a:rPr lang="en-US" sz="2000" spc="-30" dirty="0">
                <a:effectLst/>
                <a:latin typeface="Arial" charset="0"/>
                <a:ea typeface="Arial" charset="0"/>
                <a:cs typeface="Arial" charset="0"/>
              </a:rPr>
              <a:t> </a:t>
            </a:r>
            <a:r>
              <a:rPr lang="en-US" sz="2000" spc="-30" dirty="0" err="1">
                <a:effectLst/>
                <a:latin typeface="Arial" charset="0"/>
                <a:ea typeface="Arial" charset="0"/>
                <a:cs typeface="Arial" charset="0"/>
              </a:rPr>
              <a:t>Cương</a:t>
            </a:r>
            <a:endParaRPr lang="en-US" sz="2000" dirty="0">
              <a:effectLst/>
              <a:latin typeface="Arial" charset="0"/>
              <a:ea typeface="Arial" charset="0"/>
              <a:cs typeface="Arial" charset="0"/>
            </a:endParaRPr>
          </a:p>
        </p:txBody>
      </p:sp>
      <p:sp>
        <p:nvSpPr>
          <p:cNvPr id="2" name="Slide Number Placeholder 1"/>
          <p:cNvSpPr>
            <a:spLocks noGrp="1"/>
          </p:cNvSpPr>
          <p:nvPr>
            <p:ph type="sldNum" sz="quarter" idx="12"/>
          </p:nvPr>
        </p:nvSpPr>
        <p:spPr/>
        <p:txBody>
          <a:bodyPr/>
          <a:lstStyle/>
          <a:p>
            <a:fld id="{5D3FEEAC-6021-184A-936A-D26E75467C87}" type="slidenum">
              <a:rPr lang="en-US" smtClean="0"/>
              <a:t>1</a:t>
            </a:fld>
            <a:endParaRPr lang="en-US"/>
          </a:p>
        </p:txBody>
      </p:sp>
    </p:spTree>
    <p:extLst>
      <p:ext uri="{BB962C8B-B14F-4D97-AF65-F5344CB8AC3E}">
        <p14:creationId xmlns:p14="http://schemas.microsoft.com/office/powerpoint/2010/main" val="629639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9685" y="211612"/>
            <a:ext cx="8550790" cy="2711696"/>
          </a:xfrm>
        </p:spPr>
        <p:txBody>
          <a:bodyPr>
            <a:noAutofit/>
          </a:bodyPr>
          <a:lstStyle/>
          <a:p>
            <a:pPr marL="0" indent="0">
              <a:buNone/>
            </a:pPr>
            <a:r>
              <a:rPr lang="vi-VN" sz="1800" b="1" dirty="0"/>
              <a:t>2. KẾT QUẢ RÀ SOÁT CHÍNH SÁCH VỀ QUẢN LÝ VÀ XỬ LÝ NƯỚC THẢI, BÙN THẢI TỪ NUÔI TÔM CỦA NGÀNH THUỶ SẢN VÀ CÁC TỈNH THỰC HIỆN DỰ ÁN</a:t>
            </a:r>
            <a:endParaRPr lang="vi-VN" sz="1800" dirty="0"/>
          </a:p>
          <a:p>
            <a:pPr marL="0" indent="0">
              <a:buNone/>
            </a:pPr>
            <a:r>
              <a:rPr lang="vi-VN" sz="1800" b="1" dirty="0"/>
              <a:t>2.1.1. Điểm mạnh</a:t>
            </a:r>
            <a:endParaRPr lang="vi-VN" sz="1800" dirty="0"/>
          </a:p>
          <a:p>
            <a:pPr marL="0" indent="0">
              <a:buNone/>
            </a:pPr>
            <a:r>
              <a:rPr lang="vi-VN" sz="1800" dirty="0">
                <a:solidFill>
                  <a:srgbClr val="FF0000"/>
                </a:solidFill>
              </a:rPr>
              <a:t>Quản lý môi trường nuôi tôm được lồng ghép trong các văn bản về công tác quản lý môi trường chung </a:t>
            </a:r>
            <a:r>
              <a:rPr lang="vi-VN" sz="1800" dirty="0"/>
              <a:t>ban hành bởi chính phủ, Bộ TN&amp;MT, Bộ NN&amp;PTNT và tại các địa phương. Ví dụ: </a:t>
            </a:r>
          </a:p>
          <a:p>
            <a:pPr lvl="0"/>
            <a:r>
              <a:rPr lang="vi-VN" sz="1800" u="sng" dirty="0"/>
              <a:t>Điều 34 về Điều kiện cơ sở nuôi trồng thủy sản trong Nghị định số 26/2019/NĐ-CP </a:t>
            </a:r>
            <a:r>
              <a:rPr lang="vi-VN" sz="1800" dirty="0"/>
              <a:t>có quy định về cơ sở vật chất đối với cơ sở nuôi trồng thủy sản </a:t>
            </a:r>
            <a:r>
              <a:rPr lang="vi-VN" sz="1800" i="1" dirty="0"/>
              <a:t>thâm canh, bán thâm canh phải có hệ thống xử lý nước cấp, nước thải riêng biệt; nơi chứa bùn thải phù hợp; có biển báo chỉ dẫn từng khu </a:t>
            </a:r>
            <a:endParaRPr lang="vi-VN" sz="1800" dirty="0"/>
          </a:p>
          <a:p>
            <a:pPr lvl="0"/>
            <a:r>
              <a:rPr lang="vi-VN" sz="1800" dirty="0"/>
              <a:t>NĐ số 40/2019/NĐ-CP về ĐMC, ĐTM,…</a:t>
            </a:r>
          </a:p>
          <a:p>
            <a:pPr lvl="0"/>
            <a:r>
              <a:rPr lang="vi-VN" sz="1800" u="sng" dirty="0"/>
              <a:t>Nghị định 155/2016/NĐ-CP</a:t>
            </a:r>
            <a:r>
              <a:rPr lang="vi-VN" sz="1800" dirty="0"/>
              <a:t> cũng có các quy định cụ thể về việc xử lý các vi phạm quy định về bảo vệ môi trường tại khu nuôi trồng thủy sản,….</a:t>
            </a:r>
          </a:p>
          <a:p>
            <a:pPr lvl="0"/>
            <a:r>
              <a:rPr lang="vi-VN" sz="2000" dirty="0"/>
              <a:t>NĐ 19/2015/NĐ-CP</a:t>
            </a:r>
            <a:r>
              <a:rPr lang="en-US" sz="2000" dirty="0"/>
              <a:t>, </a:t>
            </a:r>
            <a:r>
              <a:rPr lang="vi-VN" sz="2000" dirty="0"/>
              <a:t>Nghị định số 38/2015/NĐ-CP</a:t>
            </a:r>
            <a:r>
              <a:rPr lang="en-US" sz="2000" dirty="0"/>
              <a:t>,…</a:t>
            </a:r>
            <a:endParaRPr lang="vi-VN" sz="2000" dirty="0"/>
          </a:p>
          <a:p>
            <a:pPr lvl="0"/>
            <a:r>
              <a:rPr lang="vi-VN" sz="1800" dirty="0"/>
              <a:t>Đối với nuôi tôm, chất lượng nước thải hiện đã được đề cập tại các Quy chuẩn kỹ thuật như </a:t>
            </a:r>
            <a:r>
              <a:rPr lang="vi-VN" sz="1800" u="sng" dirty="0"/>
              <a:t>QCVN 01-80:2011/BNNPTNT, QCVN 40:2011/BTNMT, QCVN 02-19:2014/BNNPTNT</a:t>
            </a:r>
          </a:p>
          <a:p>
            <a:pPr lvl="0"/>
            <a:r>
              <a:rPr lang="vi-VN" sz="1800" dirty="0"/>
              <a:t>Các chiến lược, quy hoạch có liên quan, KHHĐ phát triển ngành tôm tại TW và địa phương… </a:t>
            </a:r>
          </a:p>
          <a:p>
            <a:pPr lvl="0"/>
            <a:r>
              <a:rPr lang="vi-VN" sz="1800" dirty="0"/>
              <a:t>Các Quyết định về bảo vệ môi trường, quản lý nuôi tại các tỉnh…</a:t>
            </a:r>
          </a:p>
          <a:p>
            <a:pPr marL="0" indent="0">
              <a:buNone/>
            </a:pPr>
            <a:endParaRPr lang="vi-VN" sz="1800" dirty="0"/>
          </a:p>
          <a:p>
            <a:endParaRPr lang="vi-VN" sz="1800" dirty="0"/>
          </a:p>
          <a:p>
            <a:pPr marL="0" indent="0">
              <a:buNone/>
            </a:pPr>
            <a:r>
              <a:rPr lang="vi-VN" sz="1800" b="1" dirty="0"/>
              <a:t>3.1.2. Những thiếu hụt, hạn chế</a:t>
            </a:r>
            <a:endParaRPr lang="vi-VN" sz="1800" dirty="0"/>
          </a:p>
          <a:p>
            <a:pPr marL="0" indent="0">
              <a:buNone/>
            </a:pPr>
            <a:r>
              <a:rPr lang="vi-VN" sz="1800" b="1" dirty="0"/>
              <a:t>b. Các tồn tại, thách thức</a:t>
            </a:r>
            <a:endParaRPr lang="vi-VN" sz="1800" dirty="0"/>
          </a:p>
          <a:p>
            <a:pPr lvl="0"/>
            <a:r>
              <a:rPr lang="vi-VN" sz="1800" dirty="0"/>
              <a:t>Hầu  hết  các  cơ  sở  nuôi  tôm  lớn có  lượng  nước  thải  trên  10.000  m3 /ngày đêm chưa thực hiện thủ tục xin cấp phép xả nước thải vào nguồn nước  theo  quy  định  của  Luật  Tài  nguyên nước năm 2012. </a:t>
            </a:r>
          </a:p>
          <a:p>
            <a:pPr lvl="0"/>
            <a:r>
              <a:rPr lang="vi-VN" sz="1800" dirty="0"/>
              <a:t>Việc xử lý các hành vi xả nước, bùn thải ra môi trường Theo  Nghị  định 155/2016/NĐ- CP  gặp nhiều khó khăn do cần có sự phối hợp giữa các cơ quan khác nhau,  lực lượng cán bộ địa phương  quản  lý  môi  trường  ít, người dân xả nước thải vào những thời điểm khác nhau. </a:t>
            </a:r>
          </a:p>
          <a:p>
            <a:pPr lvl="0"/>
            <a:r>
              <a:rPr lang="vi-VN" sz="1800" dirty="0"/>
              <a:t>Số lượng hộ nuôi tôm bán thâm canh, thâm canh có diện tích đất ít hoặc không đủ để thực hiện các ao xử lý chất thải theo như </a:t>
            </a:r>
            <a:r>
              <a:rPr lang="vi-VN" sz="1800" b="1" dirty="0"/>
              <a:t>Nghị định số 26/2019/NĐ-CP và Quy  chuẩn  QCVN  02- 19:2014/BNNPTNT</a:t>
            </a:r>
            <a:endParaRPr lang="vi-VN" sz="1800" dirty="0"/>
          </a:p>
          <a:p>
            <a:pPr lvl="0"/>
            <a:r>
              <a:rPr lang="vi-VN" sz="1800" b="1" dirty="0"/>
              <a:t>Quy định về sử dụng hóa chất, kháng sinh trong nuôi tôm chưa được nhiều cơ sở nuôi tôm thực hiện 1 cách đầy đủ</a:t>
            </a:r>
            <a:endParaRPr lang="vi-VN" sz="1800" dirty="0"/>
          </a:p>
          <a:p>
            <a:endParaRPr lang="vi-VN" sz="1800" dirty="0"/>
          </a:p>
          <a:p>
            <a:pPr marL="0" indent="0">
              <a:buNone/>
            </a:pPr>
            <a:endParaRPr lang="vi-VN" sz="1800" b="1" dirty="0"/>
          </a:p>
          <a:p>
            <a:pPr marL="0" indent="0">
              <a:buNone/>
            </a:pPr>
            <a:endParaRPr lang="vi-VN" sz="1800" b="1" dirty="0"/>
          </a:p>
          <a:p>
            <a:pPr marL="0" indent="0">
              <a:buNone/>
            </a:pPr>
            <a:endParaRPr lang="vi-VN" sz="1800" b="1" dirty="0"/>
          </a:p>
        </p:txBody>
      </p:sp>
    </p:spTree>
    <p:extLst>
      <p:ext uri="{BB962C8B-B14F-4D97-AF65-F5344CB8AC3E}">
        <p14:creationId xmlns:p14="http://schemas.microsoft.com/office/powerpoint/2010/main" val="2815213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910" y="286563"/>
            <a:ext cx="8850594" cy="2711696"/>
          </a:xfrm>
        </p:spPr>
        <p:txBody>
          <a:bodyPr>
            <a:noAutofit/>
          </a:bodyPr>
          <a:lstStyle/>
          <a:p>
            <a:pPr marL="0" indent="0">
              <a:buNone/>
            </a:pPr>
            <a:r>
              <a:rPr lang="vi-VN" sz="2000" b="1" dirty="0"/>
              <a:t>3.1.2. Những thiếu hụt, hạn chế</a:t>
            </a:r>
            <a:endParaRPr lang="vi-VN" sz="2000" dirty="0"/>
          </a:p>
          <a:p>
            <a:pPr marL="0" indent="0">
              <a:buNone/>
            </a:pPr>
            <a:r>
              <a:rPr lang="vi-VN" sz="2000" b="1" dirty="0"/>
              <a:t>b. Các tồn tại, thách thức</a:t>
            </a:r>
            <a:endParaRPr lang="vi-VN" sz="2000" dirty="0"/>
          </a:p>
          <a:p>
            <a:pPr lvl="0"/>
            <a:r>
              <a:rPr lang="vi-VN" sz="2000" dirty="0"/>
              <a:t>Hầu  hết  các  cơ  sở  nuôi  tôm  lớn có  lượng  nước  thải  trên  10.000  m3 /ngày đêm chưa thực hiện thủ tục xin cấp phép xả nước thải vào nguồn nước  theo  quy  định  của  Luật  Tài  nguyên nước năm 2012. </a:t>
            </a:r>
          </a:p>
          <a:p>
            <a:pPr lvl="0"/>
            <a:r>
              <a:rPr lang="vi-VN" sz="2000" dirty="0"/>
              <a:t>Việc xử lý các hành vi xả nước, bùn thải ra môi trường NĐ 155/2016/NĐ- CP  khó khăn do cần có sự phối hợp giữa các cơ quan, lực lượng cán bộ địa phương  quản  lý  môi  trường  ít, người dân xả nước thải vào những thời điểm khác nhau. </a:t>
            </a:r>
          </a:p>
          <a:p>
            <a:pPr lvl="0"/>
            <a:r>
              <a:rPr lang="vi-VN" sz="2000" dirty="0"/>
              <a:t>Số lượng hộ nuôi tôm bán thâm canh, thâm canh có diện tích đất ít hoặc không đủ để thực hiện các ao xử lý chất thải theo như </a:t>
            </a:r>
            <a:r>
              <a:rPr lang="vi-VN" sz="2000" b="1" dirty="0"/>
              <a:t>Nghị định số 26/2019/NĐ-CP và Quy  chuẩn  QCVN  02- 19:2014/BNNPTNT</a:t>
            </a:r>
            <a:endParaRPr lang="vi-VN" sz="2000" dirty="0"/>
          </a:p>
          <a:p>
            <a:pPr lvl="0"/>
            <a:r>
              <a:rPr lang="vi-VN" sz="2000" b="1" dirty="0"/>
              <a:t>Quy định về sử dụng hóa chất, kháng sinh trong nuôi tôm chưa được nhiều cơ sở nuôi tôm thực hiện 1 cách đầy đủ</a:t>
            </a:r>
            <a:endParaRPr lang="vi-VN" sz="2000" dirty="0"/>
          </a:p>
          <a:p>
            <a:r>
              <a:rPr lang="vi-VN" sz="2000" dirty="0"/>
              <a:t>Các mô hình nuôi tôm kiểm soát chất thải, thân thiện với môi trường tuy đã có trong thực tế, nhưng chưa được tổng kết và chưa được công nhận thành tiến bộ kỹ thuật để phổ biến nhân rộng.</a:t>
            </a:r>
          </a:p>
          <a:p>
            <a:r>
              <a:rPr lang="vi-VN" sz="2000" dirty="0"/>
              <a:t>Do lợi nhuận cao, tình trạng nuôi tôm thâm canh tự phát không theo quy hoạch tại một số địa phương, gây áp lực lớn đến hệ thống CSHT và môi trường vùng nuôi.</a:t>
            </a:r>
          </a:p>
          <a:p>
            <a:endParaRPr lang="vi-VN" sz="2000" dirty="0"/>
          </a:p>
          <a:p>
            <a:pPr marL="0" indent="0">
              <a:buNone/>
            </a:pPr>
            <a:endParaRPr lang="vi-VN" sz="2000" b="1" dirty="0"/>
          </a:p>
          <a:p>
            <a:pPr marL="0" indent="0">
              <a:buNone/>
            </a:pPr>
            <a:endParaRPr lang="vi-VN" sz="2000" b="1" dirty="0"/>
          </a:p>
          <a:p>
            <a:pPr marL="0" indent="0">
              <a:buNone/>
            </a:pPr>
            <a:endParaRPr lang="vi-VN" sz="2000" b="1" dirty="0"/>
          </a:p>
        </p:txBody>
      </p:sp>
    </p:spTree>
    <p:extLst>
      <p:ext uri="{BB962C8B-B14F-4D97-AF65-F5344CB8AC3E}">
        <p14:creationId xmlns:p14="http://schemas.microsoft.com/office/powerpoint/2010/main" val="1671719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9901" y="299954"/>
            <a:ext cx="8850594" cy="2711696"/>
          </a:xfrm>
        </p:spPr>
        <p:txBody>
          <a:bodyPr>
            <a:noAutofit/>
          </a:bodyPr>
          <a:lstStyle/>
          <a:p>
            <a:pPr marL="0" indent="0">
              <a:buNone/>
            </a:pPr>
            <a:r>
              <a:rPr lang="vi-VN" sz="2400" b="1" dirty="0"/>
              <a:t>2. Kết quả điều tra về hiện trạng nuôi tôm tại 6 tỉnh dự án</a:t>
            </a:r>
          </a:p>
          <a:p>
            <a:pPr marL="342900" indent="-342900">
              <a:buAutoNum type="alphaLcPeriod"/>
            </a:pPr>
            <a:r>
              <a:rPr lang="vi-VN" sz="2400" b="1" dirty="0">
                <a:solidFill>
                  <a:srgbClr val="FF0000"/>
                </a:solidFill>
              </a:rPr>
              <a:t>Nam Định</a:t>
            </a:r>
          </a:p>
          <a:p>
            <a:r>
              <a:rPr lang="vi-VN" sz="2400" dirty="0"/>
              <a:t>Tổng diện tích nuôi tôm nước lợ </a:t>
            </a:r>
            <a:r>
              <a:rPr lang="af-ZA" sz="2400" dirty="0"/>
              <a:t>của Nam Định </a:t>
            </a:r>
            <a:r>
              <a:rPr lang="vi-VN" sz="2400" dirty="0"/>
              <a:t>là </a:t>
            </a:r>
            <a:r>
              <a:rPr lang="af-ZA" sz="2400" dirty="0"/>
              <a:t>3.560</a:t>
            </a:r>
            <a:r>
              <a:rPr lang="vi-VN" sz="2400" dirty="0"/>
              <a:t> ha, sản lượng </a:t>
            </a:r>
            <a:r>
              <a:rPr lang="af-ZA" sz="2400" dirty="0"/>
              <a:t>6.550</a:t>
            </a:r>
            <a:r>
              <a:rPr lang="vi-VN" sz="2400" dirty="0"/>
              <a:t> tấn, bình quân năng suất đạt </a:t>
            </a:r>
            <a:r>
              <a:rPr lang="af-ZA" sz="2400" dirty="0"/>
              <a:t>2</a:t>
            </a:r>
            <a:r>
              <a:rPr lang="vi-VN" sz="2400" dirty="0"/>
              <a:t> tấn/ha. </a:t>
            </a:r>
          </a:p>
          <a:p>
            <a:r>
              <a:rPr lang="af-ZA" sz="2400" dirty="0">
                <a:cs typeface="Arial" pitchFamily="34" charset="0"/>
              </a:rPr>
              <a:t>Đối tượng nuôi chủ yếu là tôm sú và tôm thẻ chân trắng với hình thức nuôi phổ biến là thâm canh, bán thâm canh và quảng canh cải tiến trong ao, đầm, bãi triều.</a:t>
            </a:r>
            <a:endParaRPr lang="vi-VN" sz="2400" dirty="0">
              <a:cs typeface="Arial" pitchFamily="34" charset="0"/>
            </a:endParaRPr>
          </a:p>
          <a:p>
            <a:r>
              <a:rPr lang="vi-VN" sz="2400" dirty="0">
                <a:cs typeface="Arial" pitchFamily="34" charset="0"/>
              </a:rPr>
              <a:t>C</a:t>
            </a:r>
            <a:r>
              <a:rPr lang="af-ZA" sz="2400" dirty="0" err="1">
                <a:cs typeface="Arial" pitchFamily="34" charset="0"/>
              </a:rPr>
              <a:t>ác</a:t>
            </a:r>
            <a:r>
              <a:rPr lang="af-ZA" sz="2400" dirty="0">
                <a:cs typeface="Arial" pitchFamily="34" charset="0"/>
              </a:rPr>
              <a:t> </a:t>
            </a:r>
            <a:r>
              <a:rPr lang="af-ZA" sz="2400" dirty="0" err="1">
                <a:cs typeface="Arial" pitchFamily="34" charset="0"/>
              </a:rPr>
              <a:t>vùng</a:t>
            </a:r>
            <a:r>
              <a:rPr lang="af-ZA" sz="2400" dirty="0">
                <a:cs typeface="Arial" pitchFamily="34" charset="0"/>
              </a:rPr>
              <a:t> </a:t>
            </a:r>
            <a:r>
              <a:rPr lang="af-ZA" sz="2400" dirty="0" err="1">
                <a:cs typeface="Arial" pitchFamily="34" charset="0"/>
              </a:rPr>
              <a:t>nuôi</a:t>
            </a:r>
            <a:r>
              <a:rPr lang="af-ZA" sz="2400" dirty="0">
                <a:cs typeface="Arial" pitchFamily="34" charset="0"/>
              </a:rPr>
              <a:t> </a:t>
            </a:r>
            <a:r>
              <a:rPr lang="af-ZA" sz="2400" dirty="0" err="1">
                <a:cs typeface="Arial" pitchFamily="34" charset="0"/>
              </a:rPr>
              <a:t>tập</a:t>
            </a:r>
            <a:r>
              <a:rPr lang="af-ZA" sz="2400" dirty="0">
                <a:cs typeface="Arial" pitchFamily="34" charset="0"/>
              </a:rPr>
              <a:t> </a:t>
            </a:r>
            <a:r>
              <a:rPr lang="af-ZA" sz="2400" dirty="0" err="1">
                <a:cs typeface="Arial" pitchFamily="34" charset="0"/>
              </a:rPr>
              <a:t>trung</a:t>
            </a:r>
            <a:r>
              <a:rPr lang="af-ZA" sz="2400" dirty="0">
                <a:cs typeface="Arial" pitchFamily="34" charset="0"/>
              </a:rPr>
              <a:t> </a:t>
            </a:r>
            <a:r>
              <a:rPr lang="af-ZA" sz="2400" dirty="0" err="1">
                <a:cs typeface="Arial" pitchFamily="34" charset="0"/>
              </a:rPr>
              <a:t>thuộc</a:t>
            </a:r>
            <a:r>
              <a:rPr lang="af-ZA" sz="2400" dirty="0">
                <a:cs typeface="Arial" pitchFamily="34" charset="0"/>
              </a:rPr>
              <a:t> </a:t>
            </a:r>
            <a:r>
              <a:rPr lang="af-ZA" sz="2400" dirty="0" err="1">
                <a:cs typeface="Arial" pitchFamily="34" charset="0"/>
              </a:rPr>
              <a:t>xã</a:t>
            </a:r>
            <a:r>
              <a:rPr lang="af-ZA" sz="2400" dirty="0">
                <a:cs typeface="Arial" pitchFamily="34" charset="0"/>
              </a:rPr>
              <a:t> </a:t>
            </a:r>
            <a:r>
              <a:rPr lang="af-ZA" sz="2400" dirty="0" err="1">
                <a:cs typeface="Arial" pitchFamily="34" charset="0"/>
              </a:rPr>
              <a:t>Giao</a:t>
            </a:r>
            <a:r>
              <a:rPr lang="af-ZA" sz="2400" dirty="0">
                <a:cs typeface="Arial" pitchFamily="34" charset="0"/>
              </a:rPr>
              <a:t> </a:t>
            </a:r>
            <a:r>
              <a:rPr lang="af-ZA" sz="2400" dirty="0" err="1">
                <a:cs typeface="Arial" pitchFamily="34" charset="0"/>
              </a:rPr>
              <a:t>Thiện</a:t>
            </a:r>
            <a:r>
              <a:rPr lang="af-ZA" sz="2400" dirty="0">
                <a:cs typeface="Arial" pitchFamily="34" charset="0"/>
              </a:rPr>
              <a:t>, </a:t>
            </a:r>
            <a:r>
              <a:rPr lang="af-ZA" sz="2400" dirty="0" err="1">
                <a:cs typeface="Arial" pitchFamily="34" charset="0"/>
              </a:rPr>
              <a:t>Giao</a:t>
            </a:r>
            <a:r>
              <a:rPr lang="af-ZA" sz="2400" dirty="0">
                <a:cs typeface="Arial" pitchFamily="34" charset="0"/>
              </a:rPr>
              <a:t> </a:t>
            </a:r>
            <a:r>
              <a:rPr lang="af-ZA" sz="2400" dirty="0" err="1">
                <a:cs typeface="Arial" pitchFamily="34" charset="0"/>
              </a:rPr>
              <a:t>Phong</a:t>
            </a:r>
            <a:r>
              <a:rPr lang="af-ZA" sz="2400" dirty="0">
                <a:cs typeface="Arial" pitchFamily="34" charset="0"/>
              </a:rPr>
              <a:t>, </a:t>
            </a:r>
            <a:r>
              <a:rPr lang="af-ZA" sz="2400" dirty="0" err="1">
                <a:cs typeface="Arial" pitchFamily="34" charset="0"/>
              </a:rPr>
              <a:t>Bạch</a:t>
            </a:r>
            <a:r>
              <a:rPr lang="af-ZA" sz="2400" dirty="0">
                <a:cs typeface="Arial" pitchFamily="34" charset="0"/>
              </a:rPr>
              <a:t> Long, </a:t>
            </a:r>
            <a:r>
              <a:rPr lang="af-ZA" sz="2400" dirty="0" err="1">
                <a:cs typeface="Arial" pitchFamily="34" charset="0"/>
              </a:rPr>
              <a:t>thị</a:t>
            </a:r>
            <a:r>
              <a:rPr lang="af-ZA" sz="2400" dirty="0">
                <a:cs typeface="Arial" pitchFamily="34" charset="0"/>
              </a:rPr>
              <a:t> </a:t>
            </a:r>
            <a:r>
              <a:rPr lang="af-ZA" sz="2400" dirty="0" err="1">
                <a:cs typeface="Arial" pitchFamily="34" charset="0"/>
              </a:rPr>
              <a:t>trấn</a:t>
            </a:r>
            <a:r>
              <a:rPr lang="af-ZA" sz="2400" dirty="0">
                <a:cs typeface="Arial" pitchFamily="34" charset="0"/>
              </a:rPr>
              <a:t> </a:t>
            </a:r>
            <a:r>
              <a:rPr lang="af-ZA" sz="2400" dirty="0" err="1">
                <a:cs typeface="Arial" pitchFamily="34" charset="0"/>
              </a:rPr>
              <a:t>Quất</a:t>
            </a:r>
            <a:r>
              <a:rPr lang="af-ZA" sz="2400" dirty="0">
                <a:cs typeface="Arial" pitchFamily="34" charset="0"/>
              </a:rPr>
              <a:t> </a:t>
            </a:r>
            <a:r>
              <a:rPr lang="af-ZA" sz="2400" dirty="0" err="1">
                <a:cs typeface="Arial" pitchFamily="34" charset="0"/>
              </a:rPr>
              <a:t>Lâm</a:t>
            </a:r>
            <a:r>
              <a:rPr lang="af-ZA" sz="2400" dirty="0">
                <a:cs typeface="Arial" pitchFamily="34" charset="0"/>
              </a:rPr>
              <a:t> (</a:t>
            </a:r>
            <a:r>
              <a:rPr lang="af-ZA" sz="2400" dirty="0" err="1">
                <a:cs typeface="Arial" pitchFamily="34" charset="0"/>
              </a:rPr>
              <a:t>huyện</a:t>
            </a:r>
            <a:r>
              <a:rPr lang="af-ZA" sz="2400" dirty="0">
                <a:cs typeface="Arial" pitchFamily="34" charset="0"/>
              </a:rPr>
              <a:t> </a:t>
            </a:r>
            <a:r>
              <a:rPr lang="af-ZA" sz="2400" dirty="0" err="1">
                <a:cs typeface="Arial" pitchFamily="34" charset="0"/>
              </a:rPr>
              <a:t>Giao</a:t>
            </a:r>
            <a:r>
              <a:rPr lang="af-ZA" sz="2400" dirty="0">
                <a:cs typeface="Arial" pitchFamily="34" charset="0"/>
              </a:rPr>
              <a:t> </a:t>
            </a:r>
            <a:r>
              <a:rPr lang="af-ZA" sz="2400" dirty="0" err="1">
                <a:cs typeface="Arial" pitchFamily="34" charset="0"/>
              </a:rPr>
              <a:t>Thủy</a:t>
            </a:r>
            <a:r>
              <a:rPr lang="af-ZA" sz="2400" dirty="0">
                <a:cs typeface="Arial" pitchFamily="34" charset="0"/>
              </a:rPr>
              <a:t>); </a:t>
            </a:r>
            <a:r>
              <a:rPr lang="af-ZA" sz="2400" dirty="0" err="1">
                <a:cs typeface="Arial" pitchFamily="34" charset="0"/>
              </a:rPr>
              <a:t>xã</a:t>
            </a:r>
            <a:r>
              <a:rPr lang="af-ZA" sz="2400" dirty="0">
                <a:cs typeface="Arial" pitchFamily="34" charset="0"/>
              </a:rPr>
              <a:t> </a:t>
            </a:r>
            <a:r>
              <a:rPr lang="af-ZA" sz="2400" dirty="0" err="1">
                <a:cs typeface="Arial" pitchFamily="34" charset="0"/>
              </a:rPr>
              <a:t>Hải</a:t>
            </a:r>
            <a:r>
              <a:rPr lang="af-ZA" sz="2400" dirty="0">
                <a:cs typeface="Arial" pitchFamily="34" charset="0"/>
              </a:rPr>
              <a:t> </a:t>
            </a:r>
            <a:r>
              <a:rPr lang="af-ZA" sz="2400" dirty="0" err="1">
                <a:cs typeface="Arial" pitchFamily="34" charset="0"/>
              </a:rPr>
              <a:t>Triều</a:t>
            </a:r>
            <a:r>
              <a:rPr lang="af-ZA" sz="2400" dirty="0">
                <a:cs typeface="Arial" pitchFamily="34" charset="0"/>
              </a:rPr>
              <a:t>, </a:t>
            </a:r>
            <a:r>
              <a:rPr lang="af-ZA" sz="2400" dirty="0" err="1">
                <a:cs typeface="Arial" pitchFamily="34" charset="0"/>
              </a:rPr>
              <a:t>xã</a:t>
            </a:r>
            <a:r>
              <a:rPr lang="af-ZA" sz="2400" dirty="0">
                <a:cs typeface="Arial" pitchFamily="34" charset="0"/>
              </a:rPr>
              <a:t> </a:t>
            </a:r>
            <a:r>
              <a:rPr lang="af-ZA" sz="2400" dirty="0" err="1">
                <a:cs typeface="Arial" pitchFamily="34" charset="0"/>
              </a:rPr>
              <a:t>Hải</a:t>
            </a:r>
            <a:r>
              <a:rPr lang="af-ZA" sz="2400" dirty="0">
                <a:cs typeface="Arial" pitchFamily="34" charset="0"/>
              </a:rPr>
              <a:t> </a:t>
            </a:r>
            <a:r>
              <a:rPr lang="af-ZA" sz="2400" dirty="0" err="1">
                <a:cs typeface="Arial" pitchFamily="34" charset="0"/>
              </a:rPr>
              <a:t>Chính</a:t>
            </a:r>
            <a:r>
              <a:rPr lang="af-ZA" sz="2400" dirty="0">
                <a:cs typeface="Arial" pitchFamily="34" charset="0"/>
              </a:rPr>
              <a:t>, </a:t>
            </a:r>
            <a:r>
              <a:rPr lang="af-ZA" sz="2400" dirty="0" err="1">
                <a:cs typeface="Arial" pitchFamily="34" charset="0"/>
              </a:rPr>
              <a:t>xã</a:t>
            </a:r>
            <a:r>
              <a:rPr lang="af-ZA" sz="2400" dirty="0">
                <a:cs typeface="Arial" pitchFamily="34" charset="0"/>
              </a:rPr>
              <a:t> </a:t>
            </a:r>
            <a:r>
              <a:rPr lang="af-ZA" sz="2400" dirty="0" err="1">
                <a:cs typeface="Arial" pitchFamily="34" charset="0"/>
              </a:rPr>
              <a:t>Hải</a:t>
            </a:r>
            <a:r>
              <a:rPr lang="af-ZA" sz="2400" dirty="0">
                <a:cs typeface="Arial" pitchFamily="34" charset="0"/>
              </a:rPr>
              <a:t> </a:t>
            </a:r>
            <a:r>
              <a:rPr lang="af-ZA" sz="2400" dirty="0" err="1">
                <a:cs typeface="Arial" pitchFamily="34" charset="0"/>
              </a:rPr>
              <a:t>Lý</a:t>
            </a:r>
            <a:r>
              <a:rPr lang="af-ZA" sz="2400" dirty="0">
                <a:cs typeface="Arial" pitchFamily="34" charset="0"/>
              </a:rPr>
              <a:t>, </a:t>
            </a:r>
            <a:r>
              <a:rPr lang="af-ZA" sz="2400" dirty="0" err="1">
                <a:cs typeface="Arial" pitchFamily="34" charset="0"/>
              </a:rPr>
              <a:t>xã</a:t>
            </a:r>
            <a:r>
              <a:rPr lang="af-ZA" sz="2400" dirty="0">
                <a:cs typeface="Arial" pitchFamily="34" charset="0"/>
              </a:rPr>
              <a:t> </a:t>
            </a:r>
            <a:r>
              <a:rPr lang="af-ZA" sz="2400" dirty="0" err="1">
                <a:cs typeface="Arial" pitchFamily="34" charset="0"/>
              </a:rPr>
              <a:t>Hải</a:t>
            </a:r>
            <a:r>
              <a:rPr lang="af-ZA" sz="2400" dirty="0">
                <a:cs typeface="Arial" pitchFamily="34" charset="0"/>
              </a:rPr>
              <a:t> </a:t>
            </a:r>
            <a:r>
              <a:rPr lang="af-ZA" sz="2400" dirty="0" err="1">
                <a:cs typeface="Arial" pitchFamily="34" charset="0"/>
              </a:rPr>
              <a:t>Hòa</a:t>
            </a:r>
            <a:r>
              <a:rPr lang="af-ZA" sz="2400" dirty="0">
                <a:cs typeface="Arial" pitchFamily="34" charset="0"/>
              </a:rPr>
              <a:t>, </a:t>
            </a:r>
            <a:r>
              <a:rPr lang="af-ZA" sz="2400" dirty="0" err="1">
                <a:cs typeface="Arial" pitchFamily="34" charset="0"/>
              </a:rPr>
              <a:t>xã</a:t>
            </a:r>
            <a:r>
              <a:rPr lang="af-ZA" sz="2400" dirty="0">
                <a:cs typeface="Arial" pitchFamily="34" charset="0"/>
              </a:rPr>
              <a:t> </a:t>
            </a:r>
            <a:r>
              <a:rPr lang="af-ZA" sz="2400" dirty="0" err="1">
                <a:cs typeface="Arial" pitchFamily="34" charset="0"/>
              </a:rPr>
              <a:t>Hải</a:t>
            </a:r>
            <a:r>
              <a:rPr lang="af-ZA" sz="2400" dirty="0">
                <a:cs typeface="Arial" pitchFamily="34" charset="0"/>
              </a:rPr>
              <a:t> </a:t>
            </a:r>
            <a:r>
              <a:rPr lang="af-ZA" sz="2400" dirty="0" err="1">
                <a:cs typeface="Arial" pitchFamily="34" charset="0"/>
              </a:rPr>
              <a:t>Đông</a:t>
            </a:r>
            <a:r>
              <a:rPr lang="af-ZA" sz="2400" dirty="0">
                <a:cs typeface="Arial" pitchFamily="34" charset="0"/>
              </a:rPr>
              <a:t>, </a:t>
            </a:r>
            <a:r>
              <a:rPr lang="af-ZA" sz="2400" dirty="0" err="1">
                <a:cs typeface="Arial" pitchFamily="34" charset="0"/>
              </a:rPr>
              <a:t>thị</a:t>
            </a:r>
            <a:r>
              <a:rPr lang="af-ZA" sz="2400" dirty="0">
                <a:cs typeface="Arial" pitchFamily="34" charset="0"/>
              </a:rPr>
              <a:t> </a:t>
            </a:r>
            <a:r>
              <a:rPr lang="af-ZA" sz="2400" dirty="0" err="1">
                <a:cs typeface="Arial" pitchFamily="34" charset="0"/>
              </a:rPr>
              <a:t>trấn</a:t>
            </a:r>
            <a:r>
              <a:rPr lang="af-ZA" sz="2400" dirty="0">
                <a:cs typeface="Arial" pitchFamily="34" charset="0"/>
              </a:rPr>
              <a:t> </a:t>
            </a:r>
            <a:r>
              <a:rPr lang="af-ZA" sz="2400" dirty="0" err="1">
                <a:cs typeface="Arial" pitchFamily="34" charset="0"/>
              </a:rPr>
              <a:t>Thịnh</a:t>
            </a:r>
            <a:r>
              <a:rPr lang="af-ZA" sz="2400" dirty="0">
                <a:cs typeface="Arial" pitchFamily="34" charset="0"/>
              </a:rPr>
              <a:t> Long (</a:t>
            </a:r>
            <a:r>
              <a:rPr lang="af-ZA" sz="2400" dirty="0" err="1">
                <a:cs typeface="Arial" pitchFamily="34" charset="0"/>
              </a:rPr>
              <a:t>huyện</a:t>
            </a:r>
            <a:r>
              <a:rPr lang="af-ZA" sz="2400" dirty="0">
                <a:cs typeface="Arial" pitchFamily="34" charset="0"/>
              </a:rPr>
              <a:t> </a:t>
            </a:r>
            <a:r>
              <a:rPr lang="af-ZA" sz="2400" dirty="0" err="1">
                <a:cs typeface="Arial" pitchFamily="34" charset="0"/>
              </a:rPr>
              <a:t>Hải</a:t>
            </a:r>
            <a:r>
              <a:rPr lang="af-ZA" sz="2400" dirty="0">
                <a:cs typeface="Arial" pitchFamily="34" charset="0"/>
              </a:rPr>
              <a:t> </a:t>
            </a:r>
            <a:r>
              <a:rPr lang="af-ZA" sz="2400" dirty="0" err="1">
                <a:cs typeface="Arial" pitchFamily="34" charset="0"/>
              </a:rPr>
              <a:t>Hậu</a:t>
            </a:r>
            <a:r>
              <a:rPr lang="af-ZA" sz="2400" dirty="0">
                <a:cs typeface="Arial" pitchFamily="34" charset="0"/>
              </a:rPr>
              <a:t>); </a:t>
            </a:r>
            <a:r>
              <a:rPr lang="af-ZA" sz="2400" dirty="0" err="1">
                <a:cs typeface="Arial" pitchFamily="34" charset="0"/>
              </a:rPr>
              <a:t>xã</a:t>
            </a:r>
            <a:r>
              <a:rPr lang="af-ZA" sz="2400" dirty="0">
                <a:cs typeface="Arial" pitchFamily="34" charset="0"/>
              </a:rPr>
              <a:t> </a:t>
            </a:r>
            <a:r>
              <a:rPr lang="af-ZA" sz="2400" dirty="0" err="1">
                <a:cs typeface="Arial" pitchFamily="34" charset="0"/>
              </a:rPr>
              <a:t>Nghĩa</a:t>
            </a:r>
            <a:r>
              <a:rPr lang="af-ZA" sz="2400" dirty="0">
                <a:cs typeface="Arial" pitchFamily="34" charset="0"/>
              </a:rPr>
              <a:t> </a:t>
            </a:r>
            <a:r>
              <a:rPr lang="af-ZA" sz="2400" dirty="0" err="1">
                <a:cs typeface="Arial" pitchFamily="34" charset="0"/>
              </a:rPr>
              <a:t>Phúc</a:t>
            </a:r>
            <a:r>
              <a:rPr lang="af-ZA" sz="2400" dirty="0">
                <a:cs typeface="Arial" pitchFamily="34" charset="0"/>
              </a:rPr>
              <a:t>, </a:t>
            </a:r>
            <a:r>
              <a:rPr lang="af-ZA" sz="2400" dirty="0" err="1">
                <a:cs typeface="Arial" pitchFamily="34" charset="0"/>
              </a:rPr>
              <a:t>xã</a:t>
            </a:r>
            <a:r>
              <a:rPr lang="af-ZA" sz="2400" dirty="0">
                <a:cs typeface="Arial" pitchFamily="34" charset="0"/>
              </a:rPr>
              <a:t> </a:t>
            </a:r>
            <a:r>
              <a:rPr lang="af-ZA" sz="2400" dirty="0" err="1">
                <a:cs typeface="Arial" pitchFamily="34" charset="0"/>
              </a:rPr>
              <a:t>Nam</a:t>
            </a:r>
            <a:r>
              <a:rPr lang="af-ZA" sz="2400" dirty="0">
                <a:cs typeface="Arial" pitchFamily="34" charset="0"/>
              </a:rPr>
              <a:t> </a:t>
            </a:r>
            <a:r>
              <a:rPr lang="af-ZA" sz="2400" dirty="0" err="1">
                <a:cs typeface="Arial" pitchFamily="34" charset="0"/>
              </a:rPr>
              <a:t>Điền</a:t>
            </a:r>
            <a:r>
              <a:rPr lang="af-ZA" sz="2400" dirty="0">
                <a:cs typeface="Arial" pitchFamily="34" charset="0"/>
              </a:rPr>
              <a:t>, </a:t>
            </a:r>
            <a:r>
              <a:rPr lang="af-ZA" sz="2400" dirty="0" err="1">
                <a:cs typeface="Arial" pitchFamily="34" charset="0"/>
              </a:rPr>
              <a:t>thị</a:t>
            </a:r>
            <a:r>
              <a:rPr lang="af-ZA" sz="2400" dirty="0">
                <a:cs typeface="Arial" pitchFamily="34" charset="0"/>
              </a:rPr>
              <a:t> </a:t>
            </a:r>
            <a:r>
              <a:rPr lang="af-ZA" sz="2400" dirty="0" err="1">
                <a:cs typeface="Arial" pitchFamily="34" charset="0"/>
              </a:rPr>
              <a:t>trấn</a:t>
            </a:r>
            <a:r>
              <a:rPr lang="af-ZA" sz="2400" dirty="0">
                <a:cs typeface="Arial" pitchFamily="34" charset="0"/>
              </a:rPr>
              <a:t> </a:t>
            </a:r>
            <a:r>
              <a:rPr lang="af-ZA" sz="2400" dirty="0" err="1">
                <a:cs typeface="Arial" pitchFamily="34" charset="0"/>
              </a:rPr>
              <a:t>Rạng</a:t>
            </a:r>
            <a:r>
              <a:rPr lang="af-ZA" sz="2400" dirty="0">
                <a:cs typeface="Arial" pitchFamily="34" charset="0"/>
              </a:rPr>
              <a:t> </a:t>
            </a:r>
            <a:r>
              <a:rPr lang="af-ZA" sz="2400" dirty="0" err="1">
                <a:cs typeface="Arial" pitchFamily="34" charset="0"/>
              </a:rPr>
              <a:t>Đông</a:t>
            </a:r>
            <a:r>
              <a:rPr lang="af-ZA" sz="2400" dirty="0">
                <a:cs typeface="Arial" pitchFamily="34" charset="0"/>
              </a:rPr>
              <a:t> (</a:t>
            </a:r>
            <a:r>
              <a:rPr lang="af-ZA" sz="2400" dirty="0" err="1">
                <a:cs typeface="Arial" pitchFamily="34" charset="0"/>
              </a:rPr>
              <a:t>huyện</a:t>
            </a:r>
            <a:r>
              <a:rPr lang="af-ZA" sz="2400" dirty="0">
                <a:cs typeface="Arial" pitchFamily="34" charset="0"/>
              </a:rPr>
              <a:t> </a:t>
            </a:r>
            <a:r>
              <a:rPr lang="af-ZA" sz="2400" dirty="0" err="1">
                <a:cs typeface="Arial" pitchFamily="34" charset="0"/>
              </a:rPr>
              <a:t>Nghĩa</a:t>
            </a:r>
            <a:r>
              <a:rPr lang="af-ZA" sz="2400" dirty="0">
                <a:cs typeface="Arial" pitchFamily="34" charset="0"/>
              </a:rPr>
              <a:t> </a:t>
            </a:r>
            <a:r>
              <a:rPr lang="af-ZA" sz="2400" dirty="0" err="1">
                <a:cs typeface="Arial" pitchFamily="34" charset="0"/>
              </a:rPr>
              <a:t>Hưng</a:t>
            </a:r>
            <a:r>
              <a:rPr lang="af-ZA" sz="2400" dirty="0">
                <a:cs typeface="Arial" pitchFamily="34" charset="0"/>
              </a:rPr>
              <a:t>)</a:t>
            </a:r>
            <a:r>
              <a:rPr lang="vi-VN" sz="2400" dirty="0">
                <a:cs typeface="Arial" pitchFamily="34" charset="0"/>
              </a:rPr>
              <a:t>.</a:t>
            </a:r>
            <a:endParaRPr lang="vi-VN" sz="2400" b="1" dirty="0">
              <a:cs typeface="Arial" pitchFamily="34" charset="0"/>
            </a:endParaRPr>
          </a:p>
          <a:p>
            <a:r>
              <a:rPr lang="vi-VN" sz="2400" dirty="0"/>
              <a:t>Diện tích nuôi tôm thẻ chân trắng liên tục gia tăng trong các năm, trong khi diện tích nuôi tôm sú giảm</a:t>
            </a:r>
          </a:p>
          <a:p>
            <a:pPr marL="0" indent="0">
              <a:buNone/>
            </a:pPr>
            <a:endParaRPr lang="vi-VN" sz="2400" dirty="0"/>
          </a:p>
          <a:p>
            <a:pPr marL="0" indent="0">
              <a:buNone/>
            </a:pPr>
            <a:endParaRPr lang="vi-VN" sz="2400" b="1" dirty="0"/>
          </a:p>
          <a:p>
            <a:pPr marL="0" indent="0">
              <a:buNone/>
            </a:pPr>
            <a:endParaRPr lang="vi-VN" sz="2400" b="1" dirty="0"/>
          </a:p>
          <a:p>
            <a:pPr marL="0" indent="0">
              <a:buNone/>
            </a:pPr>
            <a:endParaRPr lang="vi-VN" sz="2400" b="1" dirty="0"/>
          </a:p>
          <a:p>
            <a:pPr marL="0" indent="0">
              <a:buNone/>
            </a:pPr>
            <a:endParaRPr lang="vi-VN" sz="2400" b="1" dirty="0"/>
          </a:p>
        </p:txBody>
      </p:sp>
    </p:spTree>
    <p:extLst>
      <p:ext uri="{BB962C8B-B14F-4D97-AF65-F5344CB8AC3E}">
        <p14:creationId xmlns:p14="http://schemas.microsoft.com/office/powerpoint/2010/main" val="1941987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474310704"/>
              </p:ext>
            </p:extLst>
          </p:nvPr>
        </p:nvGraphicFramePr>
        <p:xfrm>
          <a:off x="628650" y="1501934"/>
          <a:ext cx="7461504" cy="4903153"/>
        </p:xfrm>
        <a:graphic>
          <a:graphicData uri="http://schemas.openxmlformats.org/drawingml/2006/table">
            <a:tbl>
              <a:tblPr firstRow="1" firstCol="1" bandRow="1">
                <a:tableStyleId>{69012ECD-51FC-41F1-AA8D-1B2483CD663E}</a:tableStyleId>
              </a:tblPr>
              <a:tblGrid>
                <a:gridCol w="475488">
                  <a:extLst>
                    <a:ext uri="{9D8B030D-6E8A-4147-A177-3AD203B41FA5}">
                      <a16:colId xmlns:a16="http://schemas.microsoft.com/office/drawing/2014/main" xmlns="" val="20000"/>
                    </a:ext>
                  </a:extLst>
                </a:gridCol>
                <a:gridCol w="1207008">
                  <a:extLst>
                    <a:ext uri="{9D8B030D-6E8A-4147-A177-3AD203B41FA5}">
                      <a16:colId xmlns:a16="http://schemas.microsoft.com/office/drawing/2014/main" xmlns="" val="20001"/>
                    </a:ext>
                  </a:extLst>
                </a:gridCol>
                <a:gridCol w="877824">
                  <a:extLst>
                    <a:ext uri="{9D8B030D-6E8A-4147-A177-3AD203B41FA5}">
                      <a16:colId xmlns:a16="http://schemas.microsoft.com/office/drawing/2014/main" xmlns="" val="20002"/>
                    </a:ext>
                  </a:extLst>
                </a:gridCol>
                <a:gridCol w="963168">
                  <a:extLst>
                    <a:ext uri="{9D8B030D-6E8A-4147-A177-3AD203B41FA5}">
                      <a16:colId xmlns:a16="http://schemas.microsoft.com/office/drawing/2014/main" xmlns="" val="20003"/>
                    </a:ext>
                  </a:extLst>
                </a:gridCol>
                <a:gridCol w="1194816">
                  <a:extLst>
                    <a:ext uri="{9D8B030D-6E8A-4147-A177-3AD203B41FA5}">
                      <a16:colId xmlns:a16="http://schemas.microsoft.com/office/drawing/2014/main" xmlns="" val="20004"/>
                    </a:ext>
                  </a:extLst>
                </a:gridCol>
                <a:gridCol w="1419606">
                  <a:extLst>
                    <a:ext uri="{9D8B030D-6E8A-4147-A177-3AD203B41FA5}">
                      <a16:colId xmlns:a16="http://schemas.microsoft.com/office/drawing/2014/main" xmlns="" val="20005"/>
                    </a:ext>
                  </a:extLst>
                </a:gridCol>
                <a:gridCol w="1323594">
                  <a:extLst>
                    <a:ext uri="{9D8B030D-6E8A-4147-A177-3AD203B41FA5}">
                      <a16:colId xmlns:a16="http://schemas.microsoft.com/office/drawing/2014/main" xmlns="" val="20006"/>
                    </a:ext>
                  </a:extLst>
                </a:gridCol>
              </a:tblGrid>
              <a:tr h="0">
                <a:tc>
                  <a:txBody>
                    <a:bodyPr/>
                    <a:lstStyle/>
                    <a:p>
                      <a:pPr algn="ctr">
                        <a:lnSpc>
                          <a:spcPct val="115000"/>
                        </a:lnSpc>
                        <a:spcAft>
                          <a:spcPts val="500"/>
                        </a:spcAft>
                      </a:pPr>
                      <a:r>
                        <a:rPr lang="en-US" sz="1600" dirty="0">
                          <a:effectLst/>
                        </a:rPr>
                        <a:t>TT</a:t>
                      </a:r>
                      <a:endParaRPr lang="vi-VN" sz="1600" dirty="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rPr>
                        <a:t>Hạng mục</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dirty="0">
                          <a:effectLst/>
                        </a:rPr>
                        <a:t>Diện tích (ha)</a:t>
                      </a:r>
                      <a:endParaRPr lang="vi-VN" sz="1600" dirty="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rPr>
                        <a:t>Mật độ nuôi (con/m</a:t>
                      </a:r>
                      <a:r>
                        <a:rPr lang="en-US" sz="1600" baseline="30000">
                          <a:effectLst/>
                        </a:rPr>
                        <a:t>2</a:t>
                      </a:r>
                      <a:r>
                        <a:rPr lang="en-US" sz="1600">
                          <a:effectLst/>
                        </a:rPr>
                        <a:t>)</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rPr>
                        <a:t>Năng suất TB (tấn/ha)</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rPr>
                        <a:t>Sản lượng (tấn)</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rPr>
                        <a:t>Tỉ lệ hộ nuôi (%)</a:t>
                      </a:r>
                      <a:endParaRPr lang="vi-VN" sz="1600">
                        <a:effectLst/>
                        <a:latin typeface="Arial" pitchFamily="34" charset="0"/>
                        <a:ea typeface="Calibri"/>
                        <a:cs typeface="Arial" pitchFamily="34" charset="0"/>
                      </a:endParaRPr>
                    </a:p>
                  </a:txBody>
                  <a:tcPr marL="68580" marR="68580" marT="0" marB="0"/>
                </a:tc>
                <a:extLst>
                  <a:ext uri="{0D108BD9-81ED-4DB2-BD59-A6C34878D82A}">
                    <a16:rowId xmlns:a16="http://schemas.microsoft.com/office/drawing/2014/main" xmlns="" val="10000"/>
                  </a:ext>
                </a:extLst>
              </a:tr>
              <a:tr h="0">
                <a:tc>
                  <a:txBody>
                    <a:bodyPr/>
                    <a:lstStyle/>
                    <a:p>
                      <a:pPr algn="ctr">
                        <a:lnSpc>
                          <a:spcPct val="115000"/>
                        </a:lnSpc>
                        <a:spcAft>
                          <a:spcPts val="500"/>
                        </a:spcAft>
                      </a:pPr>
                      <a:r>
                        <a:rPr lang="en-US" sz="1600">
                          <a:effectLst/>
                        </a:rPr>
                        <a:t>I</a:t>
                      </a:r>
                      <a:endParaRPr lang="vi-VN" sz="1600">
                        <a:effectLst/>
                        <a:latin typeface="Arial" pitchFamily="34" charset="0"/>
                        <a:ea typeface="Calibri"/>
                        <a:cs typeface="Arial" pitchFamily="34" charset="0"/>
                      </a:endParaRPr>
                    </a:p>
                  </a:txBody>
                  <a:tcPr marL="68580" marR="68580" marT="0" marB="0"/>
                </a:tc>
                <a:tc>
                  <a:txBody>
                    <a:bodyPr/>
                    <a:lstStyle/>
                    <a:p>
                      <a:pPr>
                        <a:lnSpc>
                          <a:spcPct val="115000"/>
                        </a:lnSpc>
                        <a:spcAft>
                          <a:spcPts val="500"/>
                        </a:spcAft>
                      </a:pPr>
                      <a:r>
                        <a:rPr lang="en-US" sz="1600" dirty="0">
                          <a:effectLst/>
                        </a:rPr>
                        <a:t>Tôm thẻ chân trắng</a:t>
                      </a:r>
                      <a:endParaRPr lang="vi-VN" sz="1600" dirty="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af-ZA" sz="1600">
                          <a:effectLst/>
                        </a:rPr>
                        <a:t>850</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rPr>
                        <a:t> </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rPr>
                        <a:t> </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af-ZA" sz="1600">
                          <a:effectLst/>
                        </a:rPr>
                        <a:t>4.000 </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rPr>
                        <a:t>100</a:t>
                      </a:r>
                      <a:endParaRPr lang="vi-VN" sz="1600">
                        <a:effectLst/>
                        <a:latin typeface="Arial" pitchFamily="34" charset="0"/>
                        <a:ea typeface="Calibri"/>
                        <a:cs typeface="Arial" pitchFamily="34" charset="0"/>
                      </a:endParaRPr>
                    </a:p>
                  </a:txBody>
                  <a:tcPr marL="68580" marR="68580" marT="0" marB="0"/>
                </a:tc>
                <a:extLst>
                  <a:ext uri="{0D108BD9-81ED-4DB2-BD59-A6C34878D82A}">
                    <a16:rowId xmlns:a16="http://schemas.microsoft.com/office/drawing/2014/main" xmlns="" val="10001"/>
                  </a:ext>
                </a:extLst>
              </a:tr>
              <a:tr h="0">
                <a:tc>
                  <a:txBody>
                    <a:bodyPr/>
                    <a:lstStyle/>
                    <a:p>
                      <a:pPr algn="ctr">
                        <a:lnSpc>
                          <a:spcPct val="115000"/>
                        </a:lnSpc>
                        <a:spcAft>
                          <a:spcPts val="500"/>
                        </a:spcAft>
                      </a:pPr>
                      <a:r>
                        <a:rPr lang="en-US" sz="1600">
                          <a:effectLst/>
                        </a:rPr>
                        <a:t>1</a:t>
                      </a:r>
                      <a:endParaRPr lang="vi-VN" sz="1600">
                        <a:effectLst/>
                        <a:latin typeface="Arial" pitchFamily="34" charset="0"/>
                        <a:ea typeface="Calibri"/>
                        <a:cs typeface="Arial" pitchFamily="34" charset="0"/>
                      </a:endParaRPr>
                    </a:p>
                  </a:txBody>
                  <a:tcPr marL="68580" marR="68580" marT="0" marB="0"/>
                </a:tc>
                <a:tc>
                  <a:txBody>
                    <a:bodyPr/>
                    <a:lstStyle/>
                    <a:p>
                      <a:pPr>
                        <a:lnSpc>
                          <a:spcPct val="115000"/>
                        </a:lnSpc>
                        <a:spcAft>
                          <a:spcPts val="500"/>
                        </a:spcAft>
                      </a:pPr>
                      <a:r>
                        <a:rPr lang="en-US" sz="1600">
                          <a:effectLst/>
                        </a:rPr>
                        <a:t>Nuôi bán thâm canh (ao đất)</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dirty="0">
                          <a:effectLst/>
                        </a:rPr>
                        <a:t>520</a:t>
                      </a:r>
                      <a:endParaRPr lang="vi-VN" sz="1600" dirty="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rPr>
                        <a:t>20 – 50 </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rPr>
                        <a:t>4 - </a:t>
                      </a:r>
                      <a:r>
                        <a:rPr lang="vi-VN" sz="1600">
                          <a:effectLst/>
                        </a:rPr>
                        <a:t>7</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rPr>
                        <a:t>1500</a:t>
                      </a:r>
                      <a:endParaRPr lang="vi-VN" sz="160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500"/>
                        </a:spcAft>
                      </a:pPr>
                      <a:r>
                        <a:rPr lang="en-US" sz="1600">
                          <a:effectLst/>
                        </a:rPr>
                        <a:t>85</a:t>
                      </a:r>
                      <a:endParaRPr lang="vi-VN" sz="1600">
                        <a:effectLst/>
                        <a:latin typeface="Arial" pitchFamily="34" charset="0"/>
                        <a:ea typeface="Calibri"/>
                        <a:cs typeface="Arial" pitchFamily="34" charset="0"/>
                      </a:endParaRPr>
                    </a:p>
                  </a:txBody>
                  <a:tcPr marL="68580" marR="68580" marT="0" marB="0"/>
                </a:tc>
                <a:extLst>
                  <a:ext uri="{0D108BD9-81ED-4DB2-BD59-A6C34878D82A}">
                    <a16:rowId xmlns:a16="http://schemas.microsoft.com/office/drawing/2014/main" xmlns="" val="10002"/>
                  </a:ext>
                </a:extLst>
              </a:tr>
              <a:tr h="0">
                <a:tc>
                  <a:txBody>
                    <a:bodyPr/>
                    <a:lstStyle/>
                    <a:p>
                      <a:pPr algn="ctr">
                        <a:lnSpc>
                          <a:spcPct val="115000"/>
                        </a:lnSpc>
                        <a:spcAft>
                          <a:spcPts val="500"/>
                        </a:spcAft>
                      </a:pPr>
                      <a:r>
                        <a:rPr lang="en-US" sz="1600" dirty="0">
                          <a:solidFill>
                            <a:srgbClr val="FF0000"/>
                          </a:solidFill>
                          <a:effectLst/>
                        </a:rPr>
                        <a:t>2</a:t>
                      </a:r>
                      <a:endParaRPr lang="vi-VN" sz="1600" dirty="0">
                        <a:solidFill>
                          <a:srgbClr val="FF0000"/>
                        </a:solidFill>
                        <a:effectLst/>
                        <a:latin typeface="Arial" pitchFamily="34" charset="0"/>
                        <a:ea typeface="Calibri"/>
                        <a:cs typeface="Arial" pitchFamily="34" charset="0"/>
                      </a:endParaRPr>
                    </a:p>
                  </a:txBody>
                  <a:tcPr marL="68580" marR="68580" marT="0" marB="0"/>
                </a:tc>
                <a:tc>
                  <a:txBody>
                    <a:bodyPr/>
                    <a:lstStyle/>
                    <a:p>
                      <a:pPr>
                        <a:lnSpc>
                          <a:spcPct val="115000"/>
                        </a:lnSpc>
                        <a:spcAft>
                          <a:spcPts val="500"/>
                        </a:spcAft>
                      </a:pPr>
                      <a:r>
                        <a:rPr lang="en-US" sz="1600" dirty="0" err="1">
                          <a:solidFill>
                            <a:srgbClr val="FF0000"/>
                          </a:solidFill>
                          <a:effectLst/>
                        </a:rPr>
                        <a:t>Nuôi</a:t>
                      </a:r>
                      <a:r>
                        <a:rPr lang="en-US" sz="1600" dirty="0">
                          <a:solidFill>
                            <a:srgbClr val="FF0000"/>
                          </a:solidFill>
                          <a:effectLst/>
                        </a:rPr>
                        <a:t>  </a:t>
                      </a:r>
                      <a:r>
                        <a:rPr lang="en-US" sz="1600" dirty="0" err="1">
                          <a:solidFill>
                            <a:srgbClr val="FF0000"/>
                          </a:solidFill>
                          <a:effectLst/>
                        </a:rPr>
                        <a:t>thâm</a:t>
                      </a:r>
                      <a:r>
                        <a:rPr lang="en-US" sz="1600" dirty="0">
                          <a:solidFill>
                            <a:srgbClr val="FF0000"/>
                          </a:solidFill>
                          <a:effectLst/>
                        </a:rPr>
                        <a:t> </a:t>
                      </a:r>
                      <a:r>
                        <a:rPr lang="en-US" sz="1600" dirty="0" err="1">
                          <a:solidFill>
                            <a:srgbClr val="FF0000"/>
                          </a:solidFill>
                          <a:effectLst/>
                        </a:rPr>
                        <a:t>canh</a:t>
                      </a:r>
                      <a:r>
                        <a:rPr lang="en-US" sz="1600" dirty="0">
                          <a:solidFill>
                            <a:srgbClr val="FF0000"/>
                          </a:solidFill>
                          <a:effectLst/>
                        </a:rPr>
                        <a:t> (</a:t>
                      </a:r>
                      <a:r>
                        <a:rPr lang="en-US" sz="1600" dirty="0" err="1">
                          <a:solidFill>
                            <a:srgbClr val="FF0000"/>
                          </a:solidFill>
                          <a:effectLst/>
                        </a:rPr>
                        <a:t>ao</a:t>
                      </a:r>
                      <a:r>
                        <a:rPr lang="en-US" sz="1600" dirty="0">
                          <a:solidFill>
                            <a:srgbClr val="FF0000"/>
                          </a:solidFill>
                          <a:effectLst/>
                        </a:rPr>
                        <a:t> </a:t>
                      </a:r>
                      <a:r>
                        <a:rPr lang="en-US" sz="1600" dirty="0" err="1">
                          <a:solidFill>
                            <a:srgbClr val="FF0000"/>
                          </a:solidFill>
                          <a:effectLst/>
                        </a:rPr>
                        <a:t>bạt</a:t>
                      </a:r>
                      <a:r>
                        <a:rPr lang="en-US" sz="1600" dirty="0">
                          <a:solidFill>
                            <a:srgbClr val="FF0000"/>
                          </a:solidFill>
                          <a:effectLst/>
                        </a:rPr>
                        <a:t>) </a:t>
                      </a:r>
                      <a:endParaRPr lang="vi-VN" sz="1600" dirty="0">
                        <a:solidFill>
                          <a:srgbClr val="FF0000"/>
                        </a:solidFill>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dirty="0">
                          <a:solidFill>
                            <a:srgbClr val="FF0000"/>
                          </a:solidFill>
                          <a:effectLst/>
                        </a:rPr>
                        <a:t>273</a:t>
                      </a:r>
                      <a:endParaRPr lang="vi-VN" sz="1600" dirty="0">
                        <a:solidFill>
                          <a:srgbClr val="FF0000"/>
                        </a:solidFill>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dirty="0">
                          <a:solidFill>
                            <a:srgbClr val="FF0000"/>
                          </a:solidFill>
                          <a:effectLst/>
                        </a:rPr>
                        <a:t>70 – 150</a:t>
                      </a:r>
                      <a:endParaRPr lang="vi-VN" sz="1600" dirty="0">
                        <a:solidFill>
                          <a:srgbClr val="FF0000"/>
                        </a:solidFill>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dirty="0">
                          <a:solidFill>
                            <a:srgbClr val="FF0000"/>
                          </a:solidFill>
                          <a:effectLst/>
                        </a:rPr>
                        <a:t>10 – </a:t>
                      </a:r>
                      <a:r>
                        <a:rPr lang="vi-VN" sz="1600" dirty="0">
                          <a:solidFill>
                            <a:srgbClr val="FF0000"/>
                          </a:solidFill>
                          <a:effectLst/>
                        </a:rPr>
                        <a:t>15 </a:t>
                      </a:r>
                      <a:endParaRPr lang="vi-VN" sz="1600" dirty="0">
                        <a:solidFill>
                          <a:srgbClr val="FF0000"/>
                        </a:solidFill>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dirty="0">
                          <a:solidFill>
                            <a:srgbClr val="FF0000"/>
                          </a:solidFill>
                          <a:effectLst/>
                        </a:rPr>
                        <a:t>1800</a:t>
                      </a:r>
                      <a:endParaRPr lang="vi-VN" sz="1600" dirty="0">
                        <a:solidFill>
                          <a:srgbClr val="FF0000"/>
                        </a:solidFill>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500"/>
                        </a:spcAft>
                      </a:pPr>
                      <a:r>
                        <a:rPr lang="en-US" sz="1600" dirty="0">
                          <a:solidFill>
                            <a:srgbClr val="FF0000"/>
                          </a:solidFill>
                          <a:effectLst/>
                        </a:rPr>
                        <a:t>14,5</a:t>
                      </a:r>
                      <a:endParaRPr lang="vi-VN" sz="1600" dirty="0">
                        <a:solidFill>
                          <a:srgbClr val="FF0000"/>
                        </a:solidFill>
                        <a:effectLst/>
                        <a:latin typeface="Arial" pitchFamily="34" charset="0"/>
                        <a:ea typeface="Calibri"/>
                        <a:cs typeface="Arial" pitchFamily="34" charset="0"/>
                      </a:endParaRPr>
                    </a:p>
                  </a:txBody>
                  <a:tcPr marL="68580" marR="68580" marT="0" marB="0"/>
                </a:tc>
                <a:extLst>
                  <a:ext uri="{0D108BD9-81ED-4DB2-BD59-A6C34878D82A}">
                    <a16:rowId xmlns:a16="http://schemas.microsoft.com/office/drawing/2014/main" xmlns="" val="10003"/>
                  </a:ext>
                </a:extLst>
              </a:tr>
              <a:tr h="0">
                <a:tc>
                  <a:txBody>
                    <a:bodyPr/>
                    <a:lstStyle/>
                    <a:p>
                      <a:pPr algn="ctr">
                        <a:lnSpc>
                          <a:spcPct val="115000"/>
                        </a:lnSpc>
                        <a:spcAft>
                          <a:spcPts val="500"/>
                        </a:spcAft>
                      </a:pPr>
                      <a:r>
                        <a:rPr lang="en-US" sz="1600">
                          <a:effectLst/>
                        </a:rPr>
                        <a:t>3</a:t>
                      </a:r>
                      <a:endParaRPr lang="vi-VN" sz="1600">
                        <a:effectLst/>
                        <a:latin typeface="Arial" pitchFamily="34" charset="0"/>
                        <a:ea typeface="Calibri"/>
                        <a:cs typeface="Arial" pitchFamily="34" charset="0"/>
                      </a:endParaRPr>
                    </a:p>
                  </a:txBody>
                  <a:tcPr marL="68580" marR="68580" marT="0" marB="0"/>
                </a:tc>
                <a:tc>
                  <a:txBody>
                    <a:bodyPr/>
                    <a:lstStyle/>
                    <a:p>
                      <a:pPr>
                        <a:lnSpc>
                          <a:spcPct val="115000"/>
                        </a:lnSpc>
                        <a:spcAft>
                          <a:spcPts val="500"/>
                        </a:spcAft>
                      </a:pPr>
                      <a:r>
                        <a:rPr lang="en-US" sz="1600">
                          <a:effectLst/>
                        </a:rPr>
                        <a:t>Nuôi siêu thâm canh (ao bạt)</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rPr>
                        <a:t>57</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rPr>
                        <a:t>200 - 300 </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vi-VN" sz="1600">
                          <a:effectLst/>
                        </a:rPr>
                        <a:t>2</a:t>
                      </a:r>
                      <a:r>
                        <a:rPr lang="en-US" sz="1600">
                          <a:effectLst/>
                        </a:rPr>
                        <a:t>0 – 40 </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rPr>
                        <a:t>100</a:t>
                      </a:r>
                      <a:endParaRPr lang="vi-VN" sz="160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500"/>
                        </a:spcAft>
                      </a:pPr>
                      <a:r>
                        <a:rPr lang="en-US" sz="1600">
                          <a:effectLst/>
                        </a:rPr>
                        <a:t>0,5</a:t>
                      </a:r>
                      <a:endParaRPr lang="vi-VN" sz="1600">
                        <a:effectLst/>
                        <a:latin typeface="Arial" pitchFamily="34" charset="0"/>
                        <a:ea typeface="Calibri"/>
                        <a:cs typeface="Arial" pitchFamily="34" charset="0"/>
                      </a:endParaRPr>
                    </a:p>
                  </a:txBody>
                  <a:tcPr marL="68580" marR="68580" marT="0" marB="0"/>
                </a:tc>
                <a:extLst>
                  <a:ext uri="{0D108BD9-81ED-4DB2-BD59-A6C34878D82A}">
                    <a16:rowId xmlns:a16="http://schemas.microsoft.com/office/drawing/2014/main" xmlns="" val="10004"/>
                  </a:ext>
                </a:extLst>
              </a:tr>
              <a:tr h="0">
                <a:tc>
                  <a:txBody>
                    <a:bodyPr/>
                    <a:lstStyle/>
                    <a:p>
                      <a:pPr algn="ctr">
                        <a:lnSpc>
                          <a:spcPct val="115000"/>
                        </a:lnSpc>
                        <a:spcAft>
                          <a:spcPts val="500"/>
                        </a:spcAft>
                      </a:pPr>
                      <a:r>
                        <a:rPr lang="en-US" sz="1600">
                          <a:effectLst/>
                        </a:rPr>
                        <a:t>II</a:t>
                      </a:r>
                      <a:endParaRPr lang="vi-VN" sz="1600">
                        <a:effectLst/>
                        <a:latin typeface="Arial" pitchFamily="34" charset="0"/>
                        <a:ea typeface="Calibri"/>
                        <a:cs typeface="Arial" pitchFamily="34" charset="0"/>
                      </a:endParaRPr>
                    </a:p>
                  </a:txBody>
                  <a:tcPr marL="68580" marR="68580" marT="0" marB="0"/>
                </a:tc>
                <a:tc>
                  <a:txBody>
                    <a:bodyPr/>
                    <a:lstStyle/>
                    <a:p>
                      <a:pPr>
                        <a:lnSpc>
                          <a:spcPct val="115000"/>
                        </a:lnSpc>
                        <a:spcAft>
                          <a:spcPts val="500"/>
                        </a:spcAft>
                      </a:pPr>
                      <a:r>
                        <a:rPr lang="en-US" sz="1600">
                          <a:effectLst/>
                        </a:rPr>
                        <a:t>Tôm sú</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rPr>
                        <a:t>2.710</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rPr>
                        <a:t> </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rPr>
                        <a:t> </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rPr>
                        <a:t>2.119</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rPr>
                        <a:t>100</a:t>
                      </a:r>
                      <a:endParaRPr lang="vi-VN" sz="1600">
                        <a:effectLst/>
                        <a:latin typeface="Arial" pitchFamily="34" charset="0"/>
                        <a:ea typeface="Calibri"/>
                        <a:cs typeface="Arial" pitchFamily="34" charset="0"/>
                      </a:endParaRPr>
                    </a:p>
                  </a:txBody>
                  <a:tcPr marL="68580" marR="68580" marT="0" marB="0"/>
                </a:tc>
                <a:extLst>
                  <a:ext uri="{0D108BD9-81ED-4DB2-BD59-A6C34878D82A}">
                    <a16:rowId xmlns:a16="http://schemas.microsoft.com/office/drawing/2014/main" xmlns="" val="10005"/>
                  </a:ext>
                </a:extLst>
              </a:tr>
              <a:tr h="0">
                <a:tc>
                  <a:txBody>
                    <a:bodyPr/>
                    <a:lstStyle/>
                    <a:p>
                      <a:pPr algn="ctr">
                        <a:lnSpc>
                          <a:spcPct val="115000"/>
                        </a:lnSpc>
                        <a:spcAft>
                          <a:spcPts val="500"/>
                        </a:spcAft>
                      </a:pPr>
                      <a:r>
                        <a:rPr lang="en-US" sz="1600">
                          <a:effectLst/>
                        </a:rPr>
                        <a:t>1</a:t>
                      </a:r>
                      <a:endParaRPr lang="vi-VN" sz="1600">
                        <a:effectLst/>
                        <a:latin typeface="Arial" pitchFamily="34" charset="0"/>
                        <a:ea typeface="Calibri"/>
                        <a:cs typeface="Arial" pitchFamily="34" charset="0"/>
                      </a:endParaRPr>
                    </a:p>
                  </a:txBody>
                  <a:tcPr marL="68580" marR="68580" marT="0" marB="0"/>
                </a:tc>
                <a:tc>
                  <a:txBody>
                    <a:bodyPr/>
                    <a:lstStyle/>
                    <a:p>
                      <a:pPr>
                        <a:lnSpc>
                          <a:spcPct val="115000"/>
                        </a:lnSpc>
                        <a:spcAft>
                          <a:spcPts val="500"/>
                        </a:spcAft>
                      </a:pPr>
                      <a:r>
                        <a:rPr lang="en-US" sz="1600">
                          <a:effectLst/>
                        </a:rPr>
                        <a:t>Nuôi QCCT</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af-ZA" sz="1600">
                          <a:effectLst/>
                        </a:rPr>
                        <a:t>2.710</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rPr>
                        <a:t>2 - 10</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rPr>
                        <a:t>0,78</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rPr>
                        <a:t>2.119</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rPr>
                        <a:t>100</a:t>
                      </a:r>
                      <a:endParaRPr lang="vi-VN" sz="1600">
                        <a:effectLst/>
                        <a:latin typeface="Arial" pitchFamily="34" charset="0"/>
                        <a:ea typeface="Calibri"/>
                        <a:cs typeface="Arial" pitchFamily="34" charset="0"/>
                      </a:endParaRPr>
                    </a:p>
                  </a:txBody>
                  <a:tcPr marL="68580" marR="68580" marT="0" marB="0"/>
                </a:tc>
                <a:extLst>
                  <a:ext uri="{0D108BD9-81ED-4DB2-BD59-A6C34878D82A}">
                    <a16:rowId xmlns:a16="http://schemas.microsoft.com/office/drawing/2014/main" xmlns="" val="10006"/>
                  </a:ext>
                </a:extLst>
              </a:tr>
              <a:tr h="0">
                <a:tc>
                  <a:txBody>
                    <a:bodyPr/>
                    <a:lstStyle/>
                    <a:p>
                      <a:pPr algn="ctr">
                        <a:lnSpc>
                          <a:spcPct val="115000"/>
                        </a:lnSpc>
                        <a:spcAft>
                          <a:spcPts val="500"/>
                        </a:spcAft>
                      </a:pPr>
                      <a:r>
                        <a:rPr lang="en-US" sz="1600" dirty="0">
                          <a:effectLst/>
                        </a:rPr>
                        <a:t>III</a:t>
                      </a:r>
                      <a:endParaRPr lang="vi-VN" sz="1600" dirty="0">
                        <a:effectLst/>
                        <a:latin typeface="Arial" pitchFamily="34" charset="0"/>
                        <a:ea typeface="Calibri"/>
                        <a:cs typeface="Arial" pitchFamily="34" charset="0"/>
                      </a:endParaRPr>
                    </a:p>
                  </a:txBody>
                  <a:tcPr marL="68580" marR="68580" marT="0" marB="0"/>
                </a:tc>
                <a:tc>
                  <a:txBody>
                    <a:bodyPr/>
                    <a:lstStyle/>
                    <a:p>
                      <a:pPr>
                        <a:lnSpc>
                          <a:spcPct val="115000"/>
                        </a:lnSpc>
                        <a:spcAft>
                          <a:spcPts val="500"/>
                        </a:spcAft>
                      </a:pPr>
                      <a:r>
                        <a:rPr lang="en-US" sz="1600" dirty="0">
                          <a:effectLst/>
                        </a:rPr>
                        <a:t>Tổng toàn tỉnh</a:t>
                      </a:r>
                      <a:endParaRPr lang="vi-VN" sz="1600" dirty="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af-ZA" sz="1600">
                          <a:effectLst/>
                        </a:rPr>
                        <a:t>3.560</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rPr>
                        <a:t> </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rPr>
                        <a:t> </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rPr>
                        <a:t>6.119</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dirty="0">
                          <a:effectLst/>
                        </a:rPr>
                        <a:t> </a:t>
                      </a:r>
                      <a:endParaRPr lang="vi-VN" sz="1600" dirty="0">
                        <a:effectLst/>
                        <a:latin typeface="Arial" pitchFamily="34" charset="0"/>
                        <a:ea typeface="Calibri"/>
                        <a:cs typeface="Arial" pitchFamily="34" charset="0"/>
                      </a:endParaRPr>
                    </a:p>
                  </a:txBody>
                  <a:tcPr marL="68580" marR="68580" marT="0" marB="0"/>
                </a:tc>
                <a:extLst>
                  <a:ext uri="{0D108BD9-81ED-4DB2-BD59-A6C34878D82A}">
                    <a16:rowId xmlns:a16="http://schemas.microsoft.com/office/drawing/2014/main" xmlns="" val="10007"/>
                  </a:ext>
                </a:extLst>
              </a:tr>
            </a:tbl>
          </a:graphicData>
        </a:graphic>
      </p:graphicFrame>
      <p:sp>
        <p:nvSpPr>
          <p:cNvPr id="4" name="Slide Number Placeholder 3"/>
          <p:cNvSpPr>
            <a:spLocks noGrp="1"/>
          </p:cNvSpPr>
          <p:nvPr>
            <p:ph type="sldNum" sz="quarter" idx="12"/>
          </p:nvPr>
        </p:nvSpPr>
        <p:spPr/>
        <p:txBody>
          <a:bodyPr/>
          <a:lstStyle/>
          <a:p>
            <a:fld id="{5D3FEEAC-6021-184A-936A-D26E75467C87}" type="slidenum">
              <a:rPr lang="en-US" smtClean="0"/>
              <a:t>13</a:t>
            </a:fld>
            <a:endParaRPr lang="en-US"/>
          </a:p>
        </p:txBody>
      </p:sp>
      <p:sp>
        <p:nvSpPr>
          <p:cNvPr id="6" name="Rectangle 1"/>
          <p:cNvSpPr>
            <a:spLocks noChangeArrowheads="1"/>
          </p:cNvSpPr>
          <p:nvPr/>
        </p:nvSpPr>
        <p:spPr bwMode="auto">
          <a:xfrm>
            <a:off x="628650" y="802164"/>
            <a:ext cx="719861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342900" algn="just" defTabSz="914400" rtl="0" eaLnBrk="1" fontAlgn="base" latinLnBrk="0" hangingPunct="1">
              <a:lnSpc>
                <a:spcPct val="100000"/>
              </a:lnSpc>
              <a:spcBef>
                <a:spcPct val="0"/>
              </a:spcBef>
              <a:spcAft>
                <a:spcPct val="0"/>
              </a:spcAft>
              <a:buClrTx/>
              <a:buSzTx/>
              <a:buFontTx/>
              <a:buNone/>
              <a:tabLst/>
            </a:pPr>
            <a:r>
              <a:rPr kumimoji="0" lang="vi-VN" sz="1600" b="1" i="0" u="none" strike="noStrike" cap="none" normalizeH="0" baseline="0" dirty="0">
                <a:ln>
                  <a:noFill/>
                </a:ln>
                <a:solidFill>
                  <a:srgbClr val="000000"/>
                </a:solidFill>
                <a:effectLst/>
                <a:ea typeface="Times New Roman" pitchFamily="18" charset="0"/>
                <a:cs typeface="Arial" pitchFamily="34" charset="0"/>
              </a:rPr>
              <a:t>B</a:t>
            </a:r>
            <a:r>
              <a:rPr kumimoji="0" lang="vi-VN" sz="1600" b="1" i="0" u="none" strike="noStrike" cap="none" normalizeH="0" baseline="0" dirty="0" bmk="">
                <a:ln>
                  <a:noFill/>
                </a:ln>
                <a:solidFill>
                  <a:srgbClr val="000000"/>
                </a:solidFill>
                <a:effectLst/>
                <a:ea typeface="Times New Roman" pitchFamily="18" charset="0"/>
                <a:cs typeface="Arial" pitchFamily="34" charset="0"/>
              </a:rPr>
              <a:t>ảng </a:t>
            </a:r>
            <a:r>
              <a:rPr lang="vi-VN" sz="1600" b="1" dirty="0" bmk="_Toc33781409">
                <a:solidFill>
                  <a:srgbClr val="000000"/>
                </a:solidFill>
                <a:ea typeface="Times New Roman" pitchFamily="18" charset="0"/>
                <a:cs typeface="Arial" pitchFamily="34" charset="0"/>
              </a:rPr>
              <a:t>1</a:t>
            </a:r>
            <a:r>
              <a:rPr kumimoji="0" lang="vi-VN" sz="1600" b="1" i="0" u="none" strike="noStrike" cap="none" normalizeH="0" baseline="0" dirty="0" bmk="_Toc33781409">
                <a:ln>
                  <a:noFill/>
                </a:ln>
                <a:solidFill>
                  <a:srgbClr val="000000"/>
                </a:solidFill>
                <a:effectLst/>
                <a:ea typeface="Times New Roman" pitchFamily="18" charset="0"/>
                <a:cs typeface="Arial" pitchFamily="34" charset="0"/>
              </a:rPr>
              <a:t>: Thực trạng nuôi tôm nước lợ tại tỉnh Nam Định năm 2018</a:t>
            </a:r>
            <a:r>
              <a:rPr kumimoji="0" lang="vi-VN" sz="1600" b="1" i="0" u="none" strike="noStrike" cap="none" normalizeH="0" baseline="0" dirty="0">
                <a:ln>
                  <a:noFill/>
                </a:ln>
                <a:solidFill>
                  <a:srgbClr val="000000"/>
                </a:solidFill>
                <a:effectLst/>
                <a:ea typeface="Times New Roman" pitchFamily="18" charset="0"/>
                <a:cs typeface="Arial" pitchFamily="34" charset="0"/>
              </a:rPr>
              <a:t> </a:t>
            </a:r>
            <a:endParaRPr kumimoji="0" lang="vi-VN" sz="1600" b="0" i="0" u="none" strike="noStrike" cap="none" normalizeH="0" baseline="0" dirty="0">
              <a:ln>
                <a:noFill/>
              </a:ln>
              <a:solidFill>
                <a:schemeClr val="tx1"/>
              </a:solidFill>
              <a:effectLst/>
              <a:cs typeface="Arial" pitchFamily="34" charset="0"/>
            </a:endParaRPr>
          </a:p>
          <a:p>
            <a:pPr lvl="0" indent="342900" algn="just" eaLnBrk="0" fontAlgn="base" hangingPunct="0">
              <a:spcBef>
                <a:spcPct val="0"/>
              </a:spcBef>
              <a:spcAft>
                <a:spcPct val="0"/>
              </a:spcAft>
            </a:pPr>
            <a:r>
              <a:rPr kumimoji="0" lang="en-US" sz="1600" i="0" u="none" strike="noStrike" cap="none" normalizeH="0" baseline="0" dirty="0">
                <a:ln>
                  <a:noFill/>
                </a:ln>
                <a:solidFill>
                  <a:schemeClr val="tx1"/>
                </a:solidFill>
                <a:effectLst/>
                <a:ea typeface="Calibri" pitchFamily="34" charset="0"/>
                <a:cs typeface="Times New Roman" pitchFamily="18" charset="0"/>
              </a:rPr>
              <a:t>Nguồn: Sở Nông nghiệp và PTNT tỉnh </a:t>
            </a:r>
            <a:r>
              <a:rPr lang="vi-VN" sz="1600" dirty="0" bmk="_Toc33781409">
                <a:solidFill>
                  <a:srgbClr val="000000"/>
                </a:solidFill>
                <a:ea typeface="Times New Roman" pitchFamily="18" charset="0"/>
                <a:cs typeface="Arial" pitchFamily="34" charset="0"/>
              </a:rPr>
              <a:t>Nam Định</a:t>
            </a:r>
            <a:r>
              <a:rPr kumimoji="0" lang="en-US" sz="1600" i="0" u="none" strike="noStrike" cap="none" normalizeH="0" baseline="0" dirty="0">
                <a:ln>
                  <a:noFill/>
                </a:ln>
                <a:solidFill>
                  <a:schemeClr val="tx1"/>
                </a:solidFill>
                <a:effectLst/>
                <a:ea typeface="Calibri" pitchFamily="34" charset="0"/>
                <a:cs typeface="Times New Roman" pitchFamily="18" charset="0"/>
              </a:rPr>
              <a:t>(2018)</a:t>
            </a:r>
            <a:endParaRPr kumimoji="0" lang="en-US" sz="1600" i="0" u="none" strike="noStrike" cap="none" normalizeH="0" baseline="0" dirty="0">
              <a:ln>
                <a:noFill/>
              </a:ln>
              <a:solidFill>
                <a:schemeClr val="tx1"/>
              </a:solidFill>
              <a:effectLst/>
              <a:cs typeface="Arial" pitchFamily="34" charset="0"/>
            </a:endParaRPr>
          </a:p>
        </p:txBody>
      </p:sp>
    </p:spTree>
    <p:extLst>
      <p:ext uri="{BB962C8B-B14F-4D97-AF65-F5344CB8AC3E}">
        <p14:creationId xmlns:p14="http://schemas.microsoft.com/office/powerpoint/2010/main" val="3076789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910" y="1310891"/>
            <a:ext cx="8850594" cy="2273557"/>
          </a:xfrm>
        </p:spPr>
        <p:txBody>
          <a:bodyPr>
            <a:noAutofit/>
          </a:bodyPr>
          <a:lstStyle/>
          <a:p>
            <a:r>
              <a:rPr lang="vi-VN" sz="2400" b="1" dirty="0"/>
              <a:t>b. </a:t>
            </a:r>
            <a:r>
              <a:rPr lang="vi-VN" sz="2400" b="1" dirty="0">
                <a:solidFill>
                  <a:srgbClr val="FF0000"/>
                </a:solidFill>
              </a:rPr>
              <a:t>Bình Định</a:t>
            </a:r>
            <a:endParaRPr lang="vi-VN" sz="2400" dirty="0">
              <a:solidFill>
                <a:srgbClr val="FF0000"/>
              </a:solidFill>
            </a:endParaRPr>
          </a:p>
          <a:p>
            <a:pPr lvl="0"/>
            <a:r>
              <a:rPr lang="vi-VN" sz="2400" dirty="0"/>
              <a:t>Tổng diện tích nuôi tôm nước lợ </a:t>
            </a:r>
            <a:r>
              <a:rPr lang="af-ZA" sz="2400" dirty="0"/>
              <a:t>của Bình Định năm</a:t>
            </a:r>
            <a:r>
              <a:rPr lang="vi-VN" sz="2400" dirty="0"/>
              <a:t> 2018 là </a:t>
            </a:r>
            <a:r>
              <a:rPr lang="af-ZA" sz="2400" dirty="0"/>
              <a:t>2.399 </a:t>
            </a:r>
            <a:r>
              <a:rPr lang="vi-VN" sz="2400" dirty="0"/>
              <a:t>ha, sản lượng </a:t>
            </a:r>
            <a:r>
              <a:rPr lang="af-ZA" sz="2400" dirty="0"/>
              <a:t>8.450</a:t>
            </a:r>
            <a:r>
              <a:rPr lang="vi-VN" sz="2400" dirty="0"/>
              <a:t> tấn</a:t>
            </a:r>
            <a:r>
              <a:rPr lang="af-ZA" sz="2400" dirty="0"/>
              <a:t>. </a:t>
            </a:r>
            <a:endParaRPr lang="vi-VN" sz="2400" dirty="0"/>
          </a:p>
          <a:p>
            <a:pPr lvl="0"/>
            <a:r>
              <a:rPr lang="af-ZA" sz="2400" dirty="0"/>
              <a:t>Diện tích nuôi tôm nước lợ tập trung nhiều nhất ở các huyện Tuy Phước, Phù Cát, Phù Mỹ, Hoài Nhơn. </a:t>
            </a:r>
            <a:endParaRPr lang="vi-VN" sz="2400" dirty="0"/>
          </a:p>
          <a:p>
            <a:pPr lvl="0"/>
            <a:r>
              <a:rPr lang="af-ZA" sz="2400" dirty="0"/>
              <a:t>Đối tượng nuôi chủ yếu hiện nay là tôm sú và tôm thẻ chân trắng với hình thức nuôi phổ biến là thâm canh, bán thâm canh và quảng canh cải tiến. </a:t>
            </a:r>
            <a:endParaRPr lang="vi-VN" sz="2400" dirty="0"/>
          </a:p>
          <a:p>
            <a:pPr marL="0" indent="0">
              <a:buNone/>
            </a:pPr>
            <a:r>
              <a:rPr lang="vi-VN" sz="2400" dirty="0"/>
              <a:t> </a:t>
            </a:r>
          </a:p>
          <a:p>
            <a:pPr marL="0" indent="0">
              <a:buNone/>
            </a:pPr>
            <a:r>
              <a:rPr lang="vi-VN" sz="2400" dirty="0"/>
              <a:t> </a:t>
            </a:r>
          </a:p>
          <a:p>
            <a:pPr marL="0" indent="0">
              <a:buNone/>
            </a:pPr>
            <a:endParaRPr lang="vi-VN" sz="2400" b="1" dirty="0"/>
          </a:p>
        </p:txBody>
      </p:sp>
      <p:sp>
        <p:nvSpPr>
          <p:cNvPr id="7" name="Title 1"/>
          <p:cNvSpPr txBox="1">
            <a:spLocks/>
          </p:cNvSpPr>
          <p:nvPr/>
        </p:nvSpPr>
        <p:spPr>
          <a:xfrm>
            <a:off x="451104" y="640024"/>
            <a:ext cx="8692896" cy="5070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latin typeface="Arial" charset="0"/>
                <a:ea typeface="Arial" charset="0"/>
                <a:cs typeface="Arial" charset="0"/>
              </a:rPr>
              <a:t>PHẦN III. KẾT QUẢ NGHIÊN CỨU</a:t>
            </a:r>
          </a:p>
        </p:txBody>
      </p:sp>
    </p:spTree>
    <p:extLst>
      <p:ext uri="{BB962C8B-B14F-4D97-AF65-F5344CB8AC3E}">
        <p14:creationId xmlns:p14="http://schemas.microsoft.com/office/powerpoint/2010/main" val="3902121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D3FEEAC-6021-184A-936A-D26E75467C87}" type="slidenum">
              <a:rPr lang="en-US" smtClean="0"/>
              <a:t>15</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628517475"/>
              </p:ext>
            </p:extLst>
          </p:nvPr>
        </p:nvGraphicFramePr>
        <p:xfrm>
          <a:off x="628650" y="1248950"/>
          <a:ext cx="7886700" cy="4856480"/>
        </p:xfrm>
        <a:graphic>
          <a:graphicData uri="http://schemas.openxmlformats.org/drawingml/2006/table">
            <a:tbl>
              <a:tblPr firstRow="1" firstCol="1" bandRow="1">
                <a:tableStyleId>{74C1A8A3-306A-4EB7-A6B1-4F7E0EB9C5D6}</a:tableStyleId>
              </a:tblPr>
              <a:tblGrid>
                <a:gridCol w="454274">
                  <a:extLst>
                    <a:ext uri="{9D8B030D-6E8A-4147-A177-3AD203B41FA5}">
                      <a16:colId xmlns:a16="http://schemas.microsoft.com/office/drawing/2014/main" xmlns="" val="20000"/>
                    </a:ext>
                  </a:extLst>
                </a:gridCol>
                <a:gridCol w="1290264">
                  <a:extLst>
                    <a:ext uri="{9D8B030D-6E8A-4147-A177-3AD203B41FA5}">
                      <a16:colId xmlns:a16="http://schemas.microsoft.com/office/drawing/2014/main" xmlns="" val="20001"/>
                    </a:ext>
                  </a:extLst>
                </a:gridCol>
                <a:gridCol w="990570">
                  <a:extLst>
                    <a:ext uri="{9D8B030D-6E8A-4147-A177-3AD203B41FA5}">
                      <a16:colId xmlns:a16="http://schemas.microsoft.com/office/drawing/2014/main" xmlns="" val="20002"/>
                    </a:ext>
                  </a:extLst>
                </a:gridCol>
                <a:gridCol w="1282377">
                  <a:extLst>
                    <a:ext uri="{9D8B030D-6E8A-4147-A177-3AD203B41FA5}">
                      <a16:colId xmlns:a16="http://schemas.microsoft.com/office/drawing/2014/main" xmlns="" val="20003"/>
                    </a:ext>
                  </a:extLst>
                </a:gridCol>
                <a:gridCol w="1359667">
                  <a:extLst>
                    <a:ext uri="{9D8B030D-6E8A-4147-A177-3AD203B41FA5}">
                      <a16:colId xmlns:a16="http://schemas.microsoft.com/office/drawing/2014/main" xmlns="" val="20004"/>
                    </a:ext>
                  </a:extLst>
                </a:gridCol>
                <a:gridCol w="1255563">
                  <a:extLst>
                    <a:ext uri="{9D8B030D-6E8A-4147-A177-3AD203B41FA5}">
                      <a16:colId xmlns:a16="http://schemas.microsoft.com/office/drawing/2014/main" xmlns="" val="20005"/>
                    </a:ext>
                  </a:extLst>
                </a:gridCol>
                <a:gridCol w="1253985">
                  <a:extLst>
                    <a:ext uri="{9D8B030D-6E8A-4147-A177-3AD203B41FA5}">
                      <a16:colId xmlns:a16="http://schemas.microsoft.com/office/drawing/2014/main" xmlns="" val="20006"/>
                    </a:ext>
                  </a:extLst>
                </a:gridCol>
              </a:tblGrid>
              <a:tr h="0">
                <a:tc>
                  <a:txBody>
                    <a:bodyPr/>
                    <a:lstStyle/>
                    <a:p>
                      <a:pPr algn="ctr">
                        <a:lnSpc>
                          <a:spcPct val="115000"/>
                        </a:lnSpc>
                        <a:spcAft>
                          <a:spcPts val="500"/>
                        </a:spcAft>
                      </a:pPr>
                      <a:r>
                        <a:rPr lang="en-US" sz="1600" dirty="0">
                          <a:effectLst/>
                          <a:latin typeface="Arial" pitchFamily="34" charset="0"/>
                          <a:cs typeface="Arial" pitchFamily="34" charset="0"/>
                        </a:rPr>
                        <a:t>TT</a:t>
                      </a:r>
                      <a:endParaRPr lang="vi-VN" sz="1600" dirty="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dirty="0">
                          <a:effectLst/>
                          <a:latin typeface="Arial" pitchFamily="34" charset="0"/>
                          <a:cs typeface="Arial" pitchFamily="34" charset="0"/>
                        </a:rPr>
                        <a:t>Hạng mục</a:t>
                      </a:r>
                      <a:endParaRPr lang="vi-VN" sz="1600" dirty="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latin typeface="Arial" pitchFamily="34" charset="0"/>
                          <a:cs typeface="Arial" pitchFamily="34" charset="0"/>
                        </a:rPr>
                        <a:t>Diện tích (ha)</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latin typeface="Arial" pitchFamily="34" charset="0"/>
                          <a:cs typeface="Arial" pitchFamily="34" charset="0"/>
                        </a:rPr>
                        <a:t>Mật độ nuôi (con/m</a:t>
                      </a:r>
                      <a:r>
                        <a:rPr lang="en-US" sz="1600" baseline="30000">
                          <a:effectLst/>
                          <a:latin typeface="Arial" pitchFamily="34" charset="0"/>
                          <a:cs typeface="Arial" pitchFamily="34" charset="0"/>
                        </a:rPr>
                        <a:t>2</a:t>
                      </a:r>
                      <a:r>
                        <a:rPr lang="en-US" sz="1600">
                          <a:effectLst/>
                          <a:latin typeface="Arial" pitchFamily="34" charset="0"/>
                          <a:cs typeface="Arial" pitchFamily="34" charset="0"/>
                        </a:rPr>
                        <a:t>)</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latin typeface="Arial" pitchFamily="34" charset="0"/>
                          <a:cs typeface="Arial" pitchFamily="34" charset="0"/>
                        </a:rPr>
                        <a:t>Năng suất TB (tấn/ha)</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latin typeface="Arial" pitchFamily="34" charset="0"/>
                          <a:cs typeface="Arial" pitchFamily="34" charset="0"/>
                        </a:rPr>
                        <a:t>Sản lượng (tấn)</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latin typeface="Arial" pitchFamily="34" charset="0"/>
                          <a:cs typeface="Arial" pitchFamily="34" charset="0"/>
                        </a:rPr>
                        <a:t>Tỉ lệ hộ nuôi (%)</a:t>
                      </a:r>
                      <a:endParaRPr lang="vi-VN" sz="1600">
                        <a:effectLst/>
                        <a:latin typeface="Arial" pitchFamily="34" charset="0"/>
                        <a:ea typeface="Calibri"/>
                        <a:cs typeface="Arial" pitchFamily="34" charset="0"/>
                      </a:endParaRPr>
                    </a:p>
                  </a:txBody>
                  <a:tcPr marL="68580" marR="68580" marT="0" marB="0"/>
                </a:tc>
                <a:extLst>
                  <a:ext uri="{0D108BD9-81ED-4DB2-BD59-A6C34878D82A}">
                    <a16:rowId xmlns:a16="http://schemas.microsoft.com/office/drawing/2014/main" xmlns="" val="10000"/>
                  </a:ext>
                </a:extLst>
              </a:tr>
              <a:tr h="0">
                <a:tc>
                  <a:txBody>
                    <a:bodyPr/>
                    <a:lstStyle/>
                    <a:p>
                      <a:pPr algn="ctr">
                        <a:lnSpc>
                          <a:spcPct val="115000"/>
                        </a:lnSpc>
                        <a:spcAft>
                          <a:spcPts val="500"/>
                        </a:spcAft>
                      </a:pPr>
                      <a:r>
                        <a:rPr lang="en-US" sz="1600">
                          <a:effectLst/>
                          <a:latin typeface="Arial" pitchFamily="34" charset="0"/>
                          <a:cs typeface="Arial" pitchFamily="34" charset="0"/>
                        </a:rPr>
                        <a:t>I</a:t>
                      </a:r>
                      <a:endParaRPr lang="vi-VN" sz="1600">
                        <a:effectLst/>
                        <a:latin typeface="Arial" pitchFamily="34" charset="0"/>
                        <a:ea typeface="Calibri"/>
                        <a:cs typeface="Arial" pitchFamily="34" charset="0"/>
                      </a:endParaRPr>
                    </a:p>
                  </a:txBody>
                  <a:tcPr marL="68580" marR="68580" marT="0" marB="0"/>
                </a:tc>
                <a:tc>
                  <a:txBody>
                    <a:bodyPr/>
                    <a:lstStyle/>
                    <a:p>
                      <a:pPr>
                        <a:lnSpc>
                          <a:spcPct val="115000"/>
                        </a:lnSpc>
                        <a:spcAft>
                          <a:spcPts val="500"/>
                        </a:spcAft>
                      </a:pPr>
                      <a:r>
                        <a:rPr lang="en-US" sz="1600" dirty="0">
                          <a:effectLst/>
                          <a:latin typeface="Arial" pitchFamily="34" charset="0"/>
                          <a:cs typeface="Arial" pitchFamily="34" charset="0"/>
                        </a:rPr>
                        <a:t>Tôm thẻ chân trắng</a:t>
                      </a:r>
                      <a:endParaRPr lang="vi-VN" sz="1600" dirty="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af-ZA" sz="1600">
                          <a:effectLst/>
                          <a:latin typeface="Arial" pitchFamily="34" charset="0"/>
                          <a:cs typeface="Arial" pitchFamily="34" charset="0"/>
                        </a:rPr>
                        <a:t>951</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latin typeface="Arial" pitchFamily="34" charset="0"/>
                          <a:cs typeface="Arial" pitchFamily="34" charset="0"/>
                        </a:rPr>
                        <a:t> </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latin typeface="Arial" pitchFamily="34" charset="0"/>
                          <a:cs typeface="Arial" pitchFamily="34" charset="0"/>
                        </a:rPr>
                        <a:t> </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af-ZA" sz="1600">
                          <a:effectLst/>
                          <a:latin typeface="Arial" pitchFamily="34" charset="0"/>
                          <a:cs typeface="Arial" pitchFamily="34" charset="0"/>
                        </a:rPr>
                        <a:t>8.082</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latin typeface="Arial" pitchFamily="34" charset="0"/>
                          <a:cs typeface="Arial" pitchFamily="34" charset="0"/>
                        </a:rPr>
                        <a:t>100</a:t>
                      </a:r>
                      <a:endParaRPr lang="vi-VN" sz="1600">
                        <a:effectLst/>
                        <a:latin typeface="Arial" pitchFamily="34" charset="0"/>
                        <a:ea typeface="Calibri"/>
                        <a:cs typeface="Arial" pitchFamily="34" charset="0"/>
                      </a:endParaRPr>
                    </a:p>
                  </a:txBody>
                  <a:tcPr marL="68580" marR="68580" marT="0" marB="0"/>
                </a:tc>
                <a:extLst>
                  <a:ext uri="{0D108BD9-81ED-4DB2-BD59-A6C34878D82A}">
                    <a16:rowId xmlns:a16="http://schemas.microsoft.com/office/drawing/2014/main" xmlns="" val="10001"/>
                  </a:ext>
                </a:extLst>
              </a:tr>
              <a:tr h="0">
                <a:tc>
                  <a:txBody>
                    <a:bodyPr/>
                    <a:lstStyle/>
                    <a:p>
                      <a:pPr algn="ctr">
                        <a:lnSpc>
                          <a:spcPct val="115000"/>
                        </a:lnSpc>
                        <a:spcAft>
                          <a:spcPts val="500"/>
                        </a:spcAft>
                      </a:pPr>
                      <a:r>
                        <a:rPr lang="en-US" sz="1600">
                          <a:effectLst/>
                          <a:latin typeface="Arial" pitchFamily="34" charset="0"/>
                          <a:cs typeface="Arial" pitchFamily="34" charset="0"/>
                        </a:rPr>
                        <a:t>1</a:t>
                      </a:r>
                      <a:endParaRPr lang="vi-VN" sz="1600">
                        <a:effectLst/>
                        <a:latin typeface="Arial" pitchFamily="34" charset="0"/>
                        <a:ea typeface="Calibri"/>
                        <a:cs typeface="Arial" pitchFamily="34" charset="0"/>
                      </a:endParaRPr>
                    </a:p>
                  </a:txBody>
                  <a:tcPr marL="68580" marR="68580" marT="0" marB="0"/>
                </a:tc>
                <a:tc>
                  <a:txBody>
                    <a:bodyPr/>
                    <a:lstStyle/>
                    <a:p>
                      <a:pPr>
                        <a:lnSpc>
                          <a:spcPct val="115000"/>
                        </a:lnSpc>
                        <a:spcAft>
                          <a:spcPts val="500"/>
                        </a:spcAft>
                      </a:pPr>
                      <a:r>
                        <a:rPr lang="en-US" sz="1600">
                          <a:effectLst/>
                          <a:latin typeface="Arial" pitchFamily="34" charset="0"/>
                          <a:cs typeface="Arial" pitchFamily="34" charset="0"/>
                        </a:rPr>
                        <a:t>Nuôi bán thâm canh (ao đất, ao bạt)</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latin typeface="Arial" pitchFamily="34" charset="0"/>
                          <a:cs typeface="Arial" pitchFamily="34" charset="0"/>
                        </a:rPr>
                        <a:t>779</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latin typeface="Arial" pitchFamily="34" charset="0"/>
                          <a:cs typeface="Arial" pitchFamily="34" charset="0"/>
                        </a:rPr>
                        <a:t>20 – 80</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latin typeface="Arial" pitchFamily="34" charset="0"/>
                          <a:cs typeface="Arial" pitchFamily="34" charset="0"/>
                        </a:rPr>
                        <a:t>3,5 - </a:t>
                      </a:r>
                      <a:r>
                        <a:rPr lang="vi-VN" sz="1600">
                          <a:effectLst/>
                          <a:latin typeface="Arial" pitchFamily="34" charset="0"/>
                          <a:cs typeface="Arial" pitchFamily="34" charset="0"/>
                        </a:rPr>
                        <a:t>7</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latin typeface="Arial" pitchFamily="34" charset="0"/>
                          <a:cs typeface="Arial" pitchFamily="34" charset="0"/>
                        </a:rPr>
                        <a:t> </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latin typeface="Arial" pitchFamily="34" charset="0"/>
                          <a:cs typeface="Arial" pitchFamily="34" charset="0"/>
                        </a:rPr>
                        <a:t>87</a:t>
                      </a:r>
                      <a:endParaRPr lang="vi-VN" sz="1600">
                        <a:effectLst/>
                        <a:latin typeface="Arial" pitchFamily="34" charset="0"/>
                        <a:ea typeface="Calibri"/>
                        <a:cs typeface="Arial" pitchFamily="34" charset="0"/>
                      </a:endParaRPr>
                    </a:p>
                  </a:txBody>
                  <a:tcPr marL="68580" marR="68580" marT="0" marB="0"/>
                </a:tc>
                <a:extLst>
                  <a:ext uri="{0D108BD9-81ED-4DB2-BD59-A6C34878D82A}">
                    <a16:rowId xmlns:a16="http://schemas.microsoft.com/office/drawing/2014/main" xmlns="" val="10002"/>
                  </a:ext>
                </a:extLst>
              </a:tr>
              <a:tr h="0">
                <a:tc>
                  <a:txBody>
                    <a:bodyPr/>
                    <a:lstStyle/>
                    <a:p>
                      <a:pPr algn="ctr">
                        <a:lnSpc>
                          <a:spcPct val="115000"/>
                        </a:lnSpc>
                        <a:spcAft>
                          <a:spcPts val="500"/>
                        </a:spcAft>
                      </a:pPr>
                      <a:r>
                        <a:rPr lang="en-US" sz="1600" dirty="0">
                          <a:effectLst/>
                          <a:latin typeface="Arial" pitchFamily="34" charset="0"/>
                          <a:cs typeface="Arial" pitchFamily="34" charset="0"/>
                        </a:rPr>
                        <a:t>2</a:t>
                      </a:r>
                      <a:endParaRPr lang="vi-VN" sz="1600" dirty="0">
                        <a:effectLst/>
                        <a:latin typeface="Arial" pitchFamily="34" charset="0"/>
                        <a:ea typeface="Calibri"/>
                        <a:cs typeface="Arial" pitchFamily="34" charset="0"/>
                      </a:endParaRPr>
                    </a:p>
                  </a:txBody>
                  <a:tcPr marL="68580" marR="68580" marT="0" marB="0"/>
                </a:tc>
                <a:tc>
                  <a:txBody>
                    <a:bodyPr/>
                    <a:lstStyle/>
                    <a:p>
                      <a:pPr>
                        <a:lnSpc>
                          <a:spcPct val="115000"/>
                        </a:lnSpc>
                        <a:spcAft>
                          <a:spcPts val="500"/>
                        </a:spcAft>
                      </a:pPr>
                      <a:r>
                        <a:rPr lang="en-US" sz="1600" dirty="0" err="1">
                          <a:solidFill>
                            <a:srgbClr val="FF0000"/>
                          </a:solidFill>
                          <a:effectLst/>
                          <a:latin typeface="Arial" pitchFamily="34" charset="0"/>
                          <a:cs typeface="Arial" pitchFamily="34" charset="0"/>
                        </a:rPr>
                        <a:t>Nuôi</a:t>
                      </a:r>
                      <a:r>
                        <a:rPr lang="en-US" sz="1600" dirty="0">
                          <a:solidFill>
                            <a:srgbClr val="FF0000"/>
                          </a:solidFill>
                          <a:effectLst/>
                          <a:latin typeface="Arial" pitchFamily="34" charset="0"/>
                          <a:cs typeface="Arial" pitchFamily="34" charset="0"/>
                        </a:rPr>
                        <a:t>  </a:t>
                      </a:r>
                      <a:r>
                        <a:rPr lang="en-US" sz="1600" dirty="0" err="1">
                          <a:solidFill>
                            <a:srgbClr val="FF0000"/>
                          </a:solidFill>
                          <a:effectLst/>
                          <a:latin typeface="Arial" pitchFamily="34" charset="0"/>
                          <a:cs typeface="Arial" pitchFamily="34" charset="0"/>
                        </a:rPr>
                        <a:t>thâm</a:t>
                      </a:r>
                      <a:r>
                        <a:rPr lang="en-US" sz="1600" dirty="0">
                          <a:solidFill>
                            <a:srgbClr val="FF0000"/>
                          </a:solidFill>
                          <a:effectLst/>
                          <a:latin typeface="Arial" pitchFamily="34" charset="0"/>
                          <a:cs typeface="Arial" pitchFamily="34" charset="0"/>
                        </a:rPr>
                        <a:t> </a:t>
                      </a:r>
                      <a:r>
                        <a:rPr lang="en-US" sz="1600" dirty="0" err="1">
                          <a:solidFill>
                            <a:srgbClr val="FF0000"/>
                          </a:solidFill>
                          <a:effectLst/>
                          <a:latin typeface="Arial" pitchFamily="34" charset="0"/>
                          <a:cs typeface="Arial" pitchFamily="34" charset="0"/>
                        </a:rPr>
                        <a:t>canh</a:t>
                      </a:r>
                      <a:r>
                        <a:rPr lang="en-US" sz="1600" dirty="0">
                          <a:solidFill>
                            <a:srgbClr val="FF0000"/>
                          </a:solidFill>
                          <a:effectLst/>
                          <a:latin typeface="Arial" pitchFamily="34" charset="0"/>
                          <a:cs typeface="Arial" pitchFamily="34" charset="0"/>
                        </a:rPr>
                        <a:t> (</a:t>
                      </a:r>
                      <a:r>
                        <a:rPr lang="en-US" sz="1600" dirty="0" err="1">
                          <a:solidFill>
                            <a:srgbClr val="FF0000"/>
                          </a:solidFill>
                          <a:effectLst/>
                          <a:latin typeface="Arial" pitchFamily="34" charset="0"/>
                          <a:cs typeface="Arial" pitchFamily="34" charset="0"/>
                        </a:rPr>
                        <a:t>ao</a:t>
                      </a:r>
                      <a:r>
                        <a:rPr lang="en-US" sz="1600" dirty="0">
                          <a:solidFill>
                            <a:srgbClr val="FF0000"/>
                          </a:solidFill>
                          <a:effectLst/>
                          <a:latin typeface="Arial" pitchFamily="34" charset="0"/>
                          <a:cs typeface="Arial" pitchFamily="34" charset="0"/>
                        </a:rPr>
                        <a:t> </a:t>
                      </a:r>
                      <a:r>
                        <a:rPr lang="en-US" sz="1600" dirty="0" err="1">
                          <a:solidFill>
                            <a:srgbClr val="FF0000"/>
                          </a:solidFill>
                          <a:effectLst/>
                          <a:latin typeface="Arial" pitchFamily="34" charset="0"/>
                          <a:cs typeface="Arial" pitchFamily="34" charset="0"/>
                        </a:rPr>
                        <a:t>bạt</a:t>
                      </a:r>
                      <a:r>
                        <a:rPr lang="en-US" sz="1600" dirty="0">
                          <a:solidFill>
                            <a:srgbClr val="FF0000"/>
                          </a:solidFill>
                          <a:effectLst/>
                          <a:latin typeface="Arial" pitchFamily="34" charset="0"/>
                          <a:cs typeface="Arial" pitchFamily="34" charset="0"/>
                        </a:rPr>
                        <a:t>) </a:t>
                      </a:r>
                      <a:endParaRPr lang="vi-VN" sz="1600" dirty="0">
                        <a:solidFill>
                          <a:srgbClr val="FF0000"/>
                        </a:solidFill>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dirty="0">
                          <a:solidFill>
                            <a:srgbClr val="FF0000"/>
                          </a:solidFill>
                          <a:effectLst/>
                          <a:latin typeface="Arial" pitchFamily="34" charset="0"/>
                          <a:cs typeface="Arial" pitchFamily="34" charset="0"/>
                        </a:rPr>
                        <a:t>162</a:t>
                      </a:r>
                      <a:endParaRPr lang="vi-VN" sz="1600" dirty="0">
                        <a:solidFill>
                          <a:srgbClr val="FF0000"/>
                        </a:solidFill>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dirty="0">
                          <a:solidFill>
                            <a:srgbClr val="FF0000"/>
                          </a:solidFill>
                          <a:effectLst/>
                          <a:latin typeface="Arial" pitchFamily="34" charset="0"/>
                          <a:cs typeface="Arial" pitchFamily="34" charset="0"/>
                        </a:rPr>
                        <a:t>90 – 150</a:t>
                      </a:r>
                      <a:endParaRPr lang="vi-VN" sz="1600" dirty="0">
                        <a:solidFill>
                          <a:srgbClr val="FF0000"/>
                        </a:solidFill>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dirty="0">
                          <a:solidFill>
                            <a:srgbClr val="FF0000"/>
                          </a:solidFill>
                          <a:effectLst/>
                          <a:latin typeface="Arial" pitchFamily="34" charset="0"/>
                          <a:cs typeface="Arial" pitchFamily="34" charset="0"/>
                        </a:rPr>
                        <a:t>10 – </a:t>
                      </a:r>
                      <a:r>
                        <a:rPr lang="vi-VN" sz="1600" dirty="0">
                          <a:solidFill>
                            <a:srgbClr val="FF0000"/>
                          </a:solidFill>
                          <a:effectLst/>
                          <a:latin typeface="Arial" pitchFamily="34" charset="0"/>
                          <a:cs typeface="Arial" pitchFamily="34" charset="0"/>
                        </a:rPr>
                        <a:t>15 </a:t>
                      </a:r>
                      <a:endParaRPr lang="vi-VN" sz="1600" dirty="0">
                        <a:solidFill>
                          <a:srgbClr val="FF0000"/>
                        </a:solidFill>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dirty="0">
                          <a:solidFill>
                            <a:srgbClr val="FF0000"/>
                          </a:solidFill>
                          <a:effectLst/>
                          <a:latin typeface="Arial" pitchFamily="34" charset="0"/>
                          <a:cs typeface="Arial" pitchFamily="34" charset="0"/>
                        </a:rPr>
                        <a:t> </a:t>
                      </a:r>
                      <a:endParaRPr lang="vi-VN" sz="1600" dirty="0">
                        <a:solidFill>
                          <a:srgbClr val="FF0000"/>
                        </a:solidFill>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dirty="0">
                          <a:solidFill>
                            <a:srgbClr val="FF0000"/>
                          </a:solidFill>
                          <a:effectLst/>
                          <a:latin typeface="Arial" pitchFamily="34" charset="0"/>
                          <a:cs typeface="Arial" pitchFamily="34" charset="0"/>
                        </a:rPr>
                        <a:t>11</a:t>
                      </a:r>
                      <a:endParaRPr lang="vi-VN" sz="1600" dirty="0">
                        <a:solidFill>
                          <a:srgbClr val="FF0000"/>
                        </a:solidFill>
                        <a:effectLst/>
                        <a:latin typeface="Arial" pitchFamily="34" charset="0"/>
                        <a:ea typeface="Calibri"/>
                        <a:cs typeface="Arial" pitchFamily="34" charset="0"/>
                      </a:endParaRPr>
                    </a:p>
                  </a:txBody>
                  <a:tcPr marL="68580" marR="68580" marT="0" marB="0"/>
                </a:tc>
                <a:extLst>
                  <a:ext uri="{0D108BD9-81ED-4DB2-BD59-A6C34878D82A}">
                    <a16:rowId xmlns:a16="http://schemas.microsoft.com/office/drawing/2014/main" xmlns="" val="10003"/>
                  </a:ext>
                </a:extLst>
              </a:tr>
              <a:tr h="0">
                <a:tc>
                  <a:txBody>
                    <a:bodyPr/>
                    <a:lstStyle/>
                    <a:p>
                      <a:pPr algn="ctr">
                        <a:lnSpc>
                          <a:spcPct val="115000"/>
                        </a:lnSpc>
                        <a:spcAft>
                          <a:spcPts val="500"/>
                        </a:spcAft>
                      </a:pPr>
                      <a:r>
                        <a:rPr lang="en-US" sz="1600">
                          <a:effectLst/>
                          <a:latin typeface="Arial" pitchFamily="34" charset="0"/>
                          <a:cs typeface="Arial" pitchFamily="34" charset="0"/>
                        </a:rPr>
                        <a:t>3</a:t>
                      </a:r>
                      <a:endParaRPr lang="vi-VN" sz="1600">
                        <a:effectLst/>
                        <a:latin typeface="Arial" pitchFamily="34" charset="0"/>
                        <a:ea typeface="Calibri"/>
                        <a:cs typeface="Arial" pitchFamily="34" charset="0"/>
                      </a:endParaRPr>
                    </a:p>
                  </a:txBody>
                  <a:tcPr marL="68580" marR="68580" marT="0" marB="0"/>
                </a:tc>
                <a:tc>
                  <a:txBody>
                    <a:bodyPr/>
                    <a:lstStyle/>
                    <a:p>
                      <a:pPr>
                        <a:lnSpc>
                          <a:spcPct val="115000"/>
                        </a:lnSpc>
                        <a:spcAft>
                          <a:spcPts val="500"/>
                        </a:spcAft>
                      </a:pPr>
                      <a:r>
                        <a:rPr lang="en-US" sz="1600">
                          <a:effectLst/>
                          <a:latin typeface="Arial" pitchFamily="34" charset="0"/>
                          <a:cs typeface="Arial" pitchFamily="34" charset="0"/>
                        </a:rPr>
                        <a:t>Nuôi siêu thâm canh (ao bạt)</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latin typeface="Arial" pitchFamily="34" charset="0"/>
                          <a:cs typeface="Arial" pitchFamily="34" charset="0"/>
                        </a:rPr>
                        <a:t>10</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latin typeface="Arial" pitchFamily="34" charset="0"/>
                          <a:cs typeface="Arial" pitchFamily="34" charset="0"/>
                        </a:rPr>
                        <a:t>200 – 250</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latin typeface="Arial" pitchFamily="34" charset="0"/>
                          <a:cs typeface="Arial" pitchFamily="34" charset="0"/>
                        </a:rPr>
                        <a:t>15 – 30</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latin typeface="Arial" pitchFamily="34" charset="0"/>
                          <a:cs typeface="Arial" pitchFamily="34" charset="0"/>
                        </a:rPr>
                        <a:t> </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latin typeface="Arial" pitchFamily="34" charset="0"/>
                          <a:cs typeface="Arial" pitchFamily="34" charset="0"/>
                        </a:rPr>
                        <a:t>2</a:t>
                      </a:r>
                      <a:endParaRPr lang="vi-VN" sz="1600">
                        <a:effectLst/>
                        <a:latin typeface="Arial" pitchFamily="34" charset="0"/>
                        <a:ea typeface="Calibri"/>
                        <a:cs typeface="Arial" pitchFamily="34" charset="0"/>
                      </a:endParaRPr>
                    </a:p>
                  </a:txBody>
                  <a:tcPr marL="68580" marR="68580" marT="0" marB="0"/>
                </a:tc>
                <a:extLst>
                  <a:ext uri="{0D108BD9-81ED-4DB2-BD59-A6C34878D82A}">
                    <a16:rowId xmlns:a16="http://schemas.microsoft.com/office/drawing/2014/main" xmlns="" val="10004"/>
                  </a:ext>
                </a:extLst>
              </a:tr>
              <a:tr h="0">
                <a:tc>
                  <a:txBody>
                    <a:bodyPr/>
                    <a:lstStyle/>
                    <a:p>
                      <a:pPr algn="ctr">
                        <a:lnSpc>
                          <a:spcPct val="115000"/>
                        </a:lnSpc>
                        <a:spcAft>
                          <a:spcPts val="500"/>
                        </a:spcAft>
                      </a:pPr>
                      <a:r>
                        <a:rPr lang="en-US" sz="1600">
                          <a:effectLst/>
                          <a:latin typeface="Arial" pitchFamily="34" charset="0"/>
                          <a:cs typeface="Arial" pitchFamily="34" charset="0"/>
                        </a:rPr>
                        <a:t>II</a:t>
                      </a:r>
                      <a:endParaRPr lang="vi-VN" sz="1600">
                        <a:effectLst/>
                        <a:latin typeface="Arial" pitchFamily="34" charset="0"/>
                        <a:ea typeface="Calibri"/>
                        <a:cs typeface="Arial" pitchFamily="34" charset="0"/>
                      </a:endParaRPr>
                    </a:p>
                  </a:txBody>
                  <a:tcPr marL="68580" marR="68580" marT="0" marB="0"/>
                </a:tc>
                <a:tc>
                  <a:txBody>
                    <a:bodyPr/>
                    <a:lstStyle/>
                    <a:p>
                      <a:pPr>
                        <a:lnSpc>
                          <a:spcPct val="115000"/>
                        </a:lnSpc>
                        <a:spcAft>
                          <a:spcPts val="500"/>
                        </a:spcAft>
                      </a:pPr>
                      <a:r>
                        <a:rPr lang="en-US" sz="1600">
                          <a:effectLst/>
                          <a:latin typeface="Arial" pitchFamily="34" charset="0"/>
                          <a:cs typeface="Arial" pitchFamily="34" charset="0"/>
                        </a:rPr>
                        <a:t>Tôm sú</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latin typeface="Arial" pitchFamily="34" charset="0"/>
                          <a:cs typeface="Arial" pitchFamily="34" charset="0"/>
                        </a:rPr>
                        <a:t>1.448</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latin typeface="Arial" pitchFamily="34" charset="0"/>
                          <a:cs typeface="Arial" pitchFamily="34" charset="0"/>
                        </a:rPr>
                        <a:t> </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latin typeface="Arial" pitchFamily="34" charset="0"/>
                          <a:cs typeface="Arial" pitchFamily="34" charset="0"/>
                        </a:rPr>
                        <a:t> </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af-ZA" sz="1600">
                          <a:effectLst/>
                          <a:latin typeface="Arial" pitchFamily="34" charset="0"/>
                          <a:cs typeface="Arial" pitchFamily="34" charset="0"/>
                        </a:rPr>
                        <a:t>368</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latin typeface="Arial" pitchFamily="34" charset="0"/>
                          <a:cs typeface="Arial" pitchFamily="34" charset="0"/>
                        </a:rPr>
                        <a:t>100</a:t>
                      </a:r>
                      <a:endParaRPr lang="vi-VN" sz="1600">
                        <a:effectLst/>
                        <a:latin typeface="Arial" pitchFamily="34" charset="0"/>
                        <a:ea typeface="Calibri"/>
                        <a:cs typeface="Arial" pitchFamily="34" charset="0"/>
                      </a:endParaRPr>
                    </a:p>
                  </a:txBody>
                  <a:tcPr marL="68580" marR="68580" marT="0" marB="0"/>
                </a:tc>
                <a:extLst>
                  <a:ext uri="{0D108BD9-81ED-4DB2-BD59-A6C34878D82A}">
                    <a16:rowId xmlns:a16="http://schemas.microsoft.com/office/drawing/2014/main" xmlns="" val="10005"/>
                  </a:ext>
                </a:extLst>
              </a:tr>
              <a:tr h="0">
                <a:tc>
                  <a:txBody>
                    <a:bodyPr/>
                    <a:lstStyle/>
                    <a:p>
                      <a:pPr algn="ctr">
                        <a:lnSpc>
                          <a:spcPct val="115000"/>
                        </a:lnSpc>
                        <a:spcAft>
                          <a:spcPts val="500"/>
                        </a:spcAft>
                      </a:pPr>
                      <a:r>
                        <a:rPr lang="en-US" sz="1600">
                          <a:effectLst/>
                          <a:latin typeface="Arial" pitchFamily="34" charset="0"/>
                          <a:cs typeface="Arial" pitchFamily="34" charset="0"/>
                        </a:rPr>
                        <a:t>1</a:t>
                      </a:r>
                      <a:endParaRPr lang="vi-VN" sz="1600">
                        <a:effectLst/>
                        <a:latin typeface="Arial" pitchFamily="34" charset="0"/>
                        <a:ea typeface="Calibri"/>
                        <a:cs typeface="Arial" pitchFamily="34" charset="0"/>
                      </a:endParaRPr>
                    </a:p>
                  </a:txBody>
                  <a:tcPr marL="68580" marR="68580" marT="0" marB="0"/>
                </a:tc>
                <a:tc>
                  <a:txBody>
                    <a:bodyPr/>
                    <a:lstStyle/>
                    <a:p>
                      <a:pPr>
                        <a:lnSpc>
                          <a:spcPct val="115000"/>
                        </a:lnSpc>
                        <a:spcAft>
                          <a:spcPts val="500"/>
                        </a:spcAft>
                      </a:pPr>
                      <a:r>
                        <a:rPr lang="en-US" sz="1600">
                          <a:effectLst/>
                          <a:latin typeface="Arial" pitchFamily="34" charset="0"/>
                          <a:cs typeface="Arial" pitchFamily="34" charset="0"/>
                        </a:rPr>
                        <a:t>Nuôi QCCT</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af-ZA" sz="1600">
                          <a:effectLst/>
                          <a:latin typeface="Arial" pitchFamily="34" charset="0"/>
                          <a:cs typeface="Arial" pitchFamily="34" charset="0"/>
                        </a:rPr>
                        <a:t>1.448</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latin typeface="Arial" pitchFamily="34" charset="0"/>
                          <a:cs typeface="Arial" pitchFamily="34" charset="0"/>
                        </a:rPr>
                        <a:t>2 - 10</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latin typeface="Arial" pitchFamily="34" charset="0"/>
                          <a:cs typeface="Arial" pitchFamily="34" charset="0"/>
                        </a:rPr>
                        <a:t>0,78</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latin typeface="Arial" pitchFamily="34" charset="0"/>
                          <a:cs typeface="Arial" pitchFamily="34" charset="0"/>
                        </a:rPr>
                        <a:t> </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latin typeface="Arial" pitchFamily="34" charset="0"/>
                          <a:cs typeface="Arial" pitchFamily="34" charset="0"/>
                        </a:rPr>
                        <a:t>100</a:t>
                      </a:r>
                      <a:endParaRPr lang="vi-VN" sz="1600">
                        <a:effectLst/>
                        <a:latin typeface="Arial" pitchFamily="34" charset="0"/>
                        <a:ea typeface="Calibri"/>
                        <a:cs typeface="Arial" pitchFamily="34" charset="0"/>
                      </a:endParaRPr>
                    </a:p>
                  </a:txBody>
                  <a:tcPr marL="68580" marR="68580" marT="0" marB="0"/>
                </a:tc>
                <a:extLst>
                  <a:ext uri="{0D108BD9-81ED-4DB2-BD59-A6C34878D82A}">
                    <a16:rowId xmlns:a16="http://schemas.microsoft.com/office/drawing/2014/main" xmlns="" val="10006"/>
                  </a:ext>
                </a:extLst>
              </a:tr>
              <a:tr h="0">
                <a:tc>
                  <a:txBody>
                    <a:bodyPr/>
                    <a:lstStyle/>
                    <a:p>
                      <a:pPr algn="ctr">
                        <a:lnSpc>
                          <a:spcPct val="115000"/>
                        </a:lnSpc>
                        <a:spcAft>
                          <a:spcPts val="500"/>
                        </a:spcAft>
                      </a:pPr>
                      <a:r>
                        <a:rPr lang="en-US" sz="1600">
                          <a:effectLst/>
                          <a:latin typeface="Arial" pitchFamily="34" charset="0"/>
                          <a:cs typeface="Arial" pitchFamily="34" charset="0"/>
                        </a:rPr>
                        <a:t>III</a:t>
                      </a:r>
                      <a:endParaRPr lang="vi-VN" sz="1600">
                        <a:effectLst/>
                        <a:latin typeface="Arial" pitchFamily="34" charset="0"/>
                        <a:ea typeface="Calibri"/>
                        <a:cs typeface="Arial" pitchFamily="34" charset="0"/>
                      </a:endParaRPr>
                    </a:p>
                  </a:txBody>
                  <a:tcPr marL="68580" marR="68580" marT="0" marB="0"/>
                </a:tc>
                <a:tc>
                  <a:txBody>
                    <a:bodyPr/>
                    <a:lstStyle/>
                    <a:p>
                      <a:pPr>
                        <a:lnSpc>
                          <a:spcPct val="115000"/>
                        </a:lnSpc>
                        <a:spcAft>
                          <a:spcPts val="500"/>
                        </a:spcAft>
                      </a:pPr>
                      <a:r>
                        <a:rPr lang="en-US" sz="1600">
                          <a:effectLst/>
                          <a:latin typeface="Arial" pitchFamily="34" charset="0"/>
                          <a:cs typeface="Arial" pitchFamily="34" charset="0"/>
                        </a:rPr>
                        <a:t>Tổng toàn tỉnh</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af-ZA" sz="1600">
                          <a:effectLst/>
                          <a:latin typeface="Arial" pitchFamily="34" charset="0"/>
                          <a:cs typeface="Arial" pitchFamily="34" charset="0"/>
                        </a:rPr>
                        <a:t>2.399</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latin typeface="Arial" pitchFamily="34" charset="0"/>
                          <a:cs typeface="Arial" pitchFamily="34" charset="0"/>
                        </a:rPr>
                        <a:t> </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latin typeface="Arial" pitchFamily="34" charset="0"/>
                          <a:cs typeface="Arial" pitchFamily="34" charset="0"/>
                        </a:rPr>
                        <a:t> </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af-ZA" sz="1600">
                          <a:effectLst/>
                          <a:latin typeface="Arial" pitchFamily="34" charset="0"/>
                          <a:cs typeface="Arial" pitchFamily="34" charset="0"/>
                        </a:rPr>
                        <a:t>8.450</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dirty="0">
                          <a:effectLst/>
                          <a:latin typeface="Arial" pitchFamily="34" charset="0"/>
                          <a:cs typeface="Arial" pitchFamily="34" charset="0"/>
                        </a:rPr>
                        <a:t> </a:t>
                      </a:r>
                      <a:endParaRPr lang="vi-VN" sz="1600" dirty="0">
                        <a:effectLst/>
                        <a:latin typeface="Arial" pitchFamily="34" charset="0"/>
                        <a:ea typeface="Calibri"/>
                        <a:cs typeface="Arial" pitchFamily="34" charset="0"/>
                      </a:endParaRPr>
                    </a:p>
                  </a:txBody>
                  <a:tcPr marL="68580" marR="68580" marT="0" marB="0"/>
                </a:tc>
                <a:extLst>
                  <a:ext uri="{0D108BD9-81ED-4DB2-BD59-A6C34878D82A}">
                    <a16:rowId xmlns:a16="http://schemas.microsoft.com/office/drawing/2014/main" xmlns="" val="10007"/>
                  </a:ext>
                </a:extLst>
              </a:tr>
            </a:tbl>
          </a:graphicData>
        </a:graphic>
      </p:graphicFrame>
      <p:sp>
        <p:nvSpPr>
          <p:cNvPr id="6" name="Rectangle 1"/>
          <p:cNvSpPr>
            <a:spLocks noChangeArrowheads="1"/>
          </p:cNvSpPr>
          <p:nvPr/>
        </p:nvSpPr>
        <p:spPr bwMode="auto">
          <a:xfrm>
            <a:off x="628650" y="412020"/>
            <a:ext cx="716203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342900" algn="just" defTabSz="914400" rtl="0" eaLnBrk="1" fontAlgn="base" latinLnBrk="0" hangingPunct="1">
              <a:lnSpc>
                <a:spcPct val="100000"/>
              </a:lnSpc>
              <a:spcBef>
                <a:spcPct val="0"/>
              </a:spcBef>
              <a:spcAft>
                <a:spcPct val="0"/>
              </a:spcAft>
              <a:buClrTx/>
              <a:buSzTx/>
              <a:buFontTx/>
              <a:buNone/>
              <a:tabLst/>
            </a:pPr>
            <a:r>
              <a:rPr kumimoji="0" lang="vi-VN" sz="1600" b="1" i="0" u="none" strike="noStrike" cap="none" normalizeH="0" baseline="0" dirty="0">
                <a:ln>
                  <a:noFill/>
                </a:ln>
                <a:solidFill>
                  <a:srgbClr val="000000"/>
                </a:solidFill>
                <a:effectLst/>
                <a:ea typeface="Times New Roman" pitchFamily="18" charset="0"/>
                <a:cs typeface="Arial" pitchFamily="34" charset="0"/>
              </a:rPr>
              <a:t>B</a:t>
            </a:r>
            <a:r>
              <a:rPr kumimoji="0" lang="vi-VN" sz="1600" b="1" i="0" u="none" strike="noStrike" cap="none" normalizeH="0" baseline="0" dirty="0" bmk="">
                <a:ln>
                  <a:noFill/>
                </a:ln>
                <a:solidFill>
                  <a:srgbClr val="000000"/>
                </a:solidFill>
                <a:effectLst/>
                <a:ea typeface="Times New Roman" pitchFamily="18" charset="0"/>
                <a:cs typeface="Arial" pitchFamily="34" charset="0"/>
              </a:rPr>
              <a:t>ảng </a:t>
            </a:r>
            <a:r>
              <a:rPr lang="vi-VN" sz="1600" b="1" dirty="0" bmk="_Toc33781409">
                <a:solidFill>
                  <a:srgbClr val="000000"/>
                </a:solidFill>
                <a:ea typeface="Times New Roman" pitchFamily="18" charset="0"/>
                <a:cs typeface="Arial" pitchFamily="34" charset="0"/>
              </a:rPr>
              <a:t>2</a:t>
            </a:r>
            <a:r>
              <a:rPr kumimoji="0" lang="vi-VN" sz="1600" b="1" i="0" u="none" strike="noStrike" cap="none" normalizeH="0" baseline="0" dirty="0" bmk="_Toc33781409">
                <a:ln>
                  <a:noFill/>
                </a:ln>
                <a:solidFill>
                  <a:srgbClr val="000000"/>
                </a:solidFill>
                <a:effectLst/>
                <a:ea typeface="Times New Roman" pitchFamily="18" charset="0"/>
                <a:cs typeface="Arial" pitchFamily="34" charset="0"/>
              </a:rPr>
              <a:t>: Thực trạng nuôi tôm nước lợ tại tỉnh Bình Định năm 2018</a:t>
            </a:r>
            <a:r>
              <a:rPr kumimoji="0" lang="vi-VN" sz="1600" b="1" i="0" u="none" strike="noStrike" cap="none" normalizeH="0" baseline="0" dirty="0">
                <a:ln>
                  <a:noFill/>
                </a:ln>
                <a:solidFill>
                  <a:srgbClr val="000000"/>
                </a:solidFill>
                <a:effectLst/>
                <a:ea typeface="Times New Roman" pitchFamily="18" charset="0"/>
                <a:cs typeface="Arial" pitchFamily="34" charset="0"/>
              </a:rPr>
              <a:t> </a:t>
            </a:r>
            <a:endParaRPr kumimoji="0" lang="vi-VN" sz="1600" b="0" i="0" u="none" strike="noStrike" cap="none" normalizeH="0" baseline="0" dirty="0">
              <a:ln>
                <a:noFill/>
              </a:ln>
              <a:solidFill>
                <a:schemeClr val="tx1"/>
              </a:solidFill>
              <a:effectLst/>
              <a:cs typeface="Arial" pitchFamily="34"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ea typeface="Calibri" pitchFamily="34" charset="0"/>
                <a:cs typeface="Times New Roman" pitchFamily="18" charset="0"/>
              </a:rPr>
              <a:t>Nguồn: Sở Nông nghiệp và PTNT tỉnh Bình Định (2018)</a:t>
            </a:r>
            <a:endParaRPr kumimoji="0" lang="en-US" sz="1600" b="0" i="0" u="none" strike="noStrike" cap="none" normalizeH="0" baseline="0" dirty="0">
              <a:ln>
                <a:noFill/>
              </a:ln>
              <a:solidFill>
                <a:schemeClr val="tx1"/>
              </a:solidFill>
              <a:effectLst/>
              <a:cs typeface="Arial" pitchFamily="34" charset="0"/>
            </a:endParaRPr>
          </a:p>
        </p:txBody>
      </p:sp>
    </p:spTree>
    <p:extLst>
      <p:ext uri="{BB962C8B-B14F-4D97-AF65-F5344CB8AC3E}">
        <p14:creationId xmlns:p14="http://schemas.microsoft.com/office/powerpoint/2010/main" val="2743577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910" y="1274315"/>
            <a:ext cx="8850594" cy="2273557"/>
          </a:xfrm>
        </p:spPr>
        <p:txBody>
          <a:bodyPr>
            <a:noAutofit/>
          </a:bodyPr>
          <a:lstStyle/>
          <a:p>
            <a:pPr marL="0" indent="0">
              <a:buNone/>
            </a:pPr>
            <a:r>
              <a:rPr lang="vi-VN" sz="1800" b="1" dirty="0"/>
              <a:t>c. Sóc Trăng</a:t>
            </a:r>
          </a:p>
          <a:p>
            <a:r>
              <a:rPr lang="vi-VN" sz="1800" dirty="0"/>
              <a:t>Năm 2018, tổng diện tích nuôi tôm nước lợ của Sóc Trăng là 56.160 ha, sản lượng 133.815  tấn. </a:t>
            </a:r>
          </a:p>
          <a:p>
            <a:r>
              <a:rPr lang="vi-VN" sz="1800" dirty="0"/>
              <a:t>Diện tích nuôi tôm nước lợ tập trung nhiều nhất ở các huyện Mỹ Xuyên (29,69%), Trần Đề (8,71%), Cù Lao Dung  (4,10%)  và thị xã Vĩnh Châu (55,53%). </a:t>
            </a:r>
          </a:p>
          <a:p>
            <a:r>
              <a:rPr lang="vi-VN" sz="1800" dirty="0"/>
              <a:t>Đối tượng nuôi chủ yếu hiện nay là tôm sú và tôm thẻ chân trắng với hình thức nuôi phổ biến là thâm canh, bán thâm canh và quảng canh cải tiến. </a:t>
            </a:r>
          </a:p>
          <a:p>
            <a:r>
              <a:rPr lang="vi-VN" sz="1800" dirty="0"/>
              <a:t>Diện tích nuôi tôm thẻ chân trắng liên tục gia tăng trong các năm. Diện tích nuôi năm 2018 là 32.678 ha chiếm 58% diện tích thả nuôi.</a:t>
            </a:r>
          </a:p>
          <a:p>
            <a:r>
              <a:rPr lang="vi-VN" sz="1800" dirty="0"/>
              <a:t>Năng suất tôm thẻ chân trắng bình quân trên toàn tỉnh là 4 tấn/ha đối hình thức thâm canh. Các hộ nuôi quy mô nhỏ với diện tích từ 1 – 2 ha, số lượng từ 2 – 5 ao (diện tích trung bình từ 1000 – 2000m2/ao) chiếm tỉ lệ lớn nhất  khoảng 65%. </a:t>
            </a:r>
          </a:p>
          <a:p>
            <a:r>
              <a:rPr lang="vi-VN" sz="1800" dirty="0"/>
              <a:t>Với nuôi tôm công nghệ cao thì mới chỉ có một số công ty lớn có điều kiện đầu tư ở mức độ siêu thâm canh (mật độ từ 200 – 300 con/m2) mang lại năng suất khoảng trên 40 tấn/ha/vụ; các cơ sở nuôi tôm vừa và nhỏ thì hiện nay chưa áp dụng được công nghệ này.</a:t>
            </a:r>
          </a:p>
          <a:p>
            <a:endParaRPr lang="vi-VN" sz="1800" dirty="0"/>
          </a:p>
          <a:p>
            <a:pPr marL="342900" indent="-342900">
              <a:buAutoNum type="alphaLcPeriod"/>
            </a:pPr>
            <a:endParaRPr lang="vi-VN" sz="1800" dirty="0"/>
          </a:p>
          <a:p>
            <a:pPr marL="0" indent="0">
              <a:buNone/>
            </a:pPr>
            <a:endParaRPr lang="vi-VN" sz="1800" dirty="0"/>
          </a:p>
          <a:p>
            <a:pPr marL="0" indent="0">
              <a:buNone/>
            </a:pPr>
            <a:endParaRPr lang="vi-VN" sz="1800" b="1" dirty="0"/>
          </a:p>
          <a:p>
            <a:pPr marL="0" indent="0">
              <a:buNone/>
            </a:pPr>
            <a:endParaRPr lang="vi-VN" sz="1800" b="1" dirty="0"/>
          </a:p>
          <a:p>
            <a:pPr marL="0" indent="0">
              <a:buNone/>
            </a:pPr>
            <a:endParaRPr lang="vi-VN" sz="1800" b="1" dirty="0"/>
          </a:p>
          <a:p>
            <a:pPr marL="0" indent="0">
              <a:buNone/>
            </a:pPr>
            <a:endParaRPr lang="vi-VN" sz="1800" b="1" dirty="0"/>
          </a:p>
        </p:txBody>
      </p:sp>
      <p:sp>
        <p:nvSpPr>
          <p:cNvPr id="7" name="Title 1"/>
          <p:cNvSpPr txBox="1">
            <a:spLocks/>
          </p:cNvSpPr>
          <p:nvPr/>
        </p:nvSpPr>
        <p:spPr>
          <a:xfrm>
            <a:off x="451104" y="640024"/>
            <a:ext cx="8692896" cy="5070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latin typeface="Arial" charset="0"/>
                <a:ea typeface="Arial" charset="0"/>
                <a:cs typeface="Arial" charset="0"/>
              </a:rPr>
              <a:t>PHẦN III. KẾT QUẢ NGHIÊN CỨU</a:t>
            </a:r>
          </a:p>
        </p:txBody>
      </p:sp>
    </p:spTree>
    <p:extLst>
      <p:ext uri="{BB962C8B-B14F-4D97-AF65-F5344CB8AC3E}">
        <p14:creationId xmlns:p14="http://schemas.microsoft.com/office/powerpoint/2010/main" val="3043521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D3FEEAC-6021-184A-936A-D26E75467C87}" type="slidenum">
              <a:rPr lang="en-US" smtClean="0"/>
              <a:t>17</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728587132"/>
              </p:ext>
            </p:extLst>
          </p:nvPr>
        </p:nvGraphicFramePr>
        <p:xfrm>
          <a:off x="628650" y="1780033"/>
          <a:ext cx="7886699" cy="4814474"/>
        </p:xfrm>
        <a:graphic>
          <a:graphicData uri="http://schemas.openxmlformats.org/drawingml/2006/table">
            <a:tbl>
              <a:tblPr firstRow="1" firstCol="1" bandRow="1">
                <a:tableStyleId>{5C22544A-7EE6-4342-B048-85BDC9FD1C3A}</a:tableStyleId>
              </a:tblPr>
              <a:tblGrid>
                <a:gridCol w="534718">
                  <a:extLst>
                    <a:ext uri="{9D8B030D-6E8A-4147-A177-3AD203B41FA5}">
                      <a16:colId xmlns:a16="http://schemas.microsoft.com/office/drawing/2014/main" xmlns="" val="20000"/>
                    </a:ext>
                  </a:extLst>
                </a:gridCol>
                <a:gridCol w="1452730">
                  <a:extLst>
                    <a:ext uri="{9D8B030D-6E8A-4147-A177-3AD203B41FA5}">
                      <a16:colId xmlns:a16="http://schemas.microsoft.com/office/drawing/2014/main" xmlns="" val="20001"/>
                    </a:ext>
                  </a:extLst>
                </a:gridCol>
                <a:gridCol w="1507937">
                  <a:extLst>
                    <a:ext uri="{9D8B030D-6E8A-4147-A177-3AD203B41FA5}">
                      <a16:colId xmlns:a16="http://schemas.microsoft.com/office/drawing/2014/main" xmlns="" val="20002"/>
                    </a:ext>
                  </a:extLst>
                </a:gridCol>
                <a:gridCol w="1444843">
                  <a:extLst>
                    <a:ext uri="{9D8B030D-6E8A-4147-A177-3AD203B41FA5}">
                      <a16:colId xmlns:a16="http://schemas.microsoft.com/office/drawing/2014/main" xmlns="" val="20003"/>
                    </a:ext>
                  </a:extLst>
                </a:gridCol>
                <a:gridCol w="1536329">
                  <a:extLst>
                    <a:ext uri="{9D8B030D-6E8A-4147-A177-3AD203B41FA5}">
                      <a16:colId xmlns:a16="http://schemas.microsoft.com/office/drawing/2014/main" xmlns="" val="20004"/>
                    </a:ext>
                  </a:extLst>
                </a:gridCol>
                <a:gridCol w="1410142">
                  <a:extLst>
                    <a:ext uri="{9D8B030D-6E8A-4147-A177-3AD203B41FA5}">
                      <a16:colId xmlns:a16="http://schemas.microsoft.com/office/drawing/2014/main" xmlns="" val="20005"/>
                    </a:ext>
                  </a:extLst>
                </a:gridCol>
              </a:tblGrid>
              <a:tr h="687782">
                <a:tc>
                  <a:txBody>
                    <a:bodyPr/>
                    <a:lstStyle/>
                    <a:p>
                      <a:pPr algn="ctr">
                        <a:lnSpc>
                          <a:spcPct val="115000"/>
                        </a:lnSpc>
                        <a:spcAft>
                          <a:spcPts val="500"/>
                        </a:spcAft>
                      </a:pPr>
                      <a:r>
                        <a:rPr lang="en-US" sz="1600">
                          <a:effectLst/>
                          <a:latin typeface="Arial" pitchFamily="34" charset="0"/>
                          <a:cs typeface="Arial" pitchFamily="34" charset="0"/>
                        </a:rPr>
                        <a:t>TT</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latin typeface="Arial" pitchFamily="34" charset="0"/>
                          <a:cs typeface="Arial" pitchFamily="34" charset="0"/>
                        </a:rPr>
                        <a:t>Hạng mục</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latin typeface="Arial" pitchFamily="34" charset="0"/>
                          <a:cs typeface="Arial" pitchFamily="34" charset="0"/>
                        </a:rPr>
                        <a:t>Diện tích (ha)</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latin typeface="Arial" pitchFamily="34" charset="0"/>
                          <a:cs typeface="Arial" pitchFamily="34" charset="0"/>
                        </a:rPr>
                        <a:t>Mật độ nuôi (con/m</a:t>
                      </a:r>
                      <a:r>
                        <a:rPr lang="en-US" sz="1600" baseline="30000">
                          <a:effectLst/>
                          <a:latin typeface="Arial" pitchFamily="34" charset="0"/>
                          <a:cs typeface="Arial" pitchFamily="34" charset="0"/>
                        </a:rPr>
                        <a:t>2</a:t>
                      </a:r>
                      <a:r>
                        <a:rPr lang="en-US" sz="1600">
                          <a:effectLst/>
                          <a:latin typeface="Arial" pitchFamily="34" charset="0"/>
                          <a:cs typeface="Arial" pitchFamily="34" charset="0"/>
                        </a:rPr>
                        <a:t>)</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latin typeface="Arial" pitchFamily="34" charset="0"/>
                          <a:cs typeface="Arial" pitchFamily="34" charset="0"/>
                        </a:rPr>
                        <a:t>Năng suất TB (tấn/ha)</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latin typeface="Arial" pitchFamily="34" charset="0"/>
                          <a:cs typeface="Arial" pitchFamily="34" charset="0"/>
                        </a:rPr>
                        <a:t>Tỉ lệ hộ nuôi (%)</a:t>
                      </a:r>
                      <a:endParaRPr lang="vi-VN" sz="1600">
                        <a:effectLst/>
                        <a:latin typeface="Arial" pitchFamily="34" charset="0"/>
                        <a:ea typeface="Calibri"/>
                        <a:cs typeface="Arial" pitchFamily="34" charset="0"/>
                      </a:endParaRPr>
                    </a:p>
                  </a:txBody>
                  <a:tcPr marL="68580" marR="68580" marT="0" marB="0"/>
                </a:tc>
                <a:extLst>
                  <a:ext uri="{0D108BD9-81ED-4DB2-BD59-A6C34878D82A}">
                    <a16:rowId xmlns:a16="http://schemas.microsoft.com/office/drawing/2014/main" xmlns="" val="10000"/>
                  </a:ext>
                </a:extLst>
              </a:tr>
              <a:tr h="687782">
                <a:tc>
                  <a:txBody>
                    <a:bodyPr/>
                    <a:lstStyle/>
                    <a:p>
                      <a:pPr algn="ctr">
                        <a:lnSpc>
                          <a:spcPct val="115000"/>
                        </a:lnSpc>
                        <a:spcAft>
                          <a:spcPts val="500"/>
                        </a:spcAft>
                      </a:pPr>
                      <a:r>
                        <a:rPr lang="en-US" sz="1600">
                          <a:effectLst/>
                          <a:latin typeface="Arial" pitchFamily="34" charset="0"/>
                          <a:cs typeface="Arial" pitchFamily="34" charset="0"/>
                        </a:rPr>
                        <a:t>I</a:t>
                      </a:r>
                      <a:endParaRPr lang="vi-VN" sz="1600">
                        <a:effectLst/>
                        <a:latin typeface="Arial" pitchFamily="34" charset="0"/>
                        <a:ea typeface="Calibri"/>
                        <a:cs typeface="Arial" pitchFamily="34" charset="0"/>
                      </a:endParaRPr>
                    </a:p>
                  </a:txBody>
                  <a:tcPr marL="68580" marR="68580" marT="0" marB="0"/>
                </a:tc>
                <a:tc>
                  <a:txBody>
                    <a:bodyPr/>
                    <a:lstStyle/>
                    <a:p>
                      <a:pPr>
                        <a:lnSpc>
                          <a:spcPct val="115000"/>
                        </a:lnSpc>
                        <a:spcAft>
                          <a:spcPts val="500"/>
                        </a:spcAft>
                      </a:pPr>
                      <a:r>
                        <a:rPr lang="en-US" sz="1600">
                          <a:effectLst/>
                          <a:latin typeface="Arial" pitchFamily="34" charset="0"/>
                          <a:cs typeface="Arial" pitchFamily="34" charset="0"/>
                        </a:rPr>
                        <a:t>Tôm thẻ chân trắng</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vi-VN" sz="1600">
                          <a:effectLst/>
                          <a:latin typeface="Arial" pitchFamily="34" charset="0"/>
                          <a:cs typeface="Arial" pitchFamily="34" charset="0"/>
                        </a:rPr>
                        <a:t>32.678</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vi-VN" sz="1600">
                          <a:effectLst/>
                          <a:latin typeface="Arial" pitchFamily="34" charset="0"/>
                          <a:cs typeface="Arial" pitchFamily="34" charset="0"/>
                        </a:rPr>
                        <a:t> </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vi-VN" sz="1600">
                          <a:effectLst/>
                          <a:latin typeface="Arial" pitchFamily="34" charset="0"/>
                          <a:cs typeface="Arial" pitchFamily="34" charset="0"/>
                        </a:rPr>
                        <a:t> </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vi-VN" sz="1600">
                          <a:effectLst/>
                          <a:latin typeface="Arial" pitchFamily="34" charset="0"/>
                          <a:cs typeface="Arial" pitchFamily="34" charset="0"/>
                        </a:rPr>
                        <a:t>100</a:t>
                      </a:r>
                      <a:endParaRPr lang="vi-VN" sz="1600">
                        <a:effectLst/>
                        <a:latin typeface="Arial" pitchFamily="34" charset="0"/>
                        <a:ea typeface="Calibri"/>
                        <a:cs typeface="Arial" pitchFamily="34" charset="0"/>
                      </a:endParaRPr>
                    </a:p>
                  </a:txBody>
                  <a:tcPr marL="68580" marR="68580" marT="0" marB="0"/>
                </a:tc>
                <a:extLst>
                  <a:ext uri="{0D108BD9-81ED-4DB2-BD59-A6C34878D82A}">
                    <a16:rowId xmlns:a16="http://schemas.microsoft.com/office/drawing/2014/main" xmlns="" val="10001"/>
                  </a:ext>
                </a:extLst>
              </a:tr>
              <a:tr h="1046964">
                <a:tc>
                  <a:txBody>
                    <a:bodyPr/>
                    <a:lstStyle/>
                    <a:p>
                      <a:pPr algn="ctr">
                        <a:lnSpc>
                          <a:spcPct val="115000"/>
                        </a:lnSpc>
                        <a:spcAft>
                          <a:spcPts val="500"/>
                        </a:spcAft>
                      </a:pPr>
                      <a:r>
                        <a:rPr lang="en-US" sz="1600">
                          <a:effectLst/>
                          <a:latin typeface="Arial" pitchFamily="34" charset="0"/>
                          <a:cs typeface="Arial" pitchFamily="34" charset="0"/>
                        </a:rPr>
                        <a:t>1</a:t>
                      </a:r>
                      <a:endParaRPr lang="vi-VN" sz="1600">
                        <a:effectLst/>
                        <a:latin typeface="Arial" pitchFamily="34" charset="0"/>
                        <a:ea typeface="Calibri"/>
                        <a:cs typeface="Arial" pitchFamily="34" charset="0"/>
                      </a:endParaRPr>
                    </a:p>
                  </a:txBody>
                  <a:tcPr marL="68580" marR="68580" marT="0" marB="0"/>
                </a:tc>
                <a:tc>
                  <a:txBody>
                    <a:bodyPr/>
                    <a:lstStyle/>
                    <a:p>
                      <a:pPr>
                        <a:lnSpc>
                          <a:spcPct val="115000"/>
                        </a:lnSpc>
                        <a:spcAft>
                          <a:spcPts val="500"/>
                        </a:spcAft>
                      </a:pPr>
                      <a:r>
                        <a:rPr lang="en-US" sz="1600">
                          <a:effectLst/>
                          <a:latin typeface="Arial" pitchFamily="34" charset="0"/>
                          <a:cs typeface="Arial" pitchFamily="34" charset="0"/>
                        </a:rPr>
                        <a:t>Nuôi bán thâm canh (ao đất, ao bạt)</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latin typeface="Arial" pitchFamily="34" charset="0"/>
                          <a:cs typeface="Arial" pitchFamily="34" charset="0"/>
                        </a:rPr>
                        <a:t>23.443</a:t>
                      </a:r>
                      <a:endParaRPr lang="vi-VN" sz="160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500"/>
                        </a:spcAft>
                      </a:pPr>
                      <a:r>
                        <a:rPr lang="en-US" sz="1600">
                          <a:effectLst/>
                          <a:latin typeface="Arial" pitchFamily="34" charset="0"/>
                          <a:cs typeface="Arial" pitchFamily="34" charset="0"/>
                        </a:rPr>
                        <a:t>20 – 50 </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latin typeface="Arial" pitchFamily="34" charset="0"/>
                          <a:cs typeface="Arial" pitchFamily="34" charset="0"/>
                        </a:rPr>
                        <a:t>4 - 6</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latin typeface="Arial" pitchFamily="34" charset="0"/>
                          <a:cs typeface="Arial" pitchFamily="34" charset="0"/>
                        </a:rPr>
                        <a:t>60</a:t>
                      </a:r>
                      <a:endParaRPr lang="vi-VN" sz="1600">
                        <a:effectLst/>
                        <a:latin typeface="Arial" pitchFamily="34" charset="0"/>
                        <a:ea typeface="Calibri"/>
                        <a:cs typeface="Arial" pitchFamily="34" charset="0"/>
                      </a:endParaRPr>
                    </a:p>
                  </a:txBody>
                  <a:tcPr marL="68580" marR="68580" marT="0" marB="0"/>
                </a:tc>
                <a:extLst>
                  <a:ext uri="{0D108BD9-81ED-4DB2-BD59-A6C34878D82A}">
                    <a16:rowId xmlns:a16="http://schemas.microsoft.com/office/drawing/2014/main" xmlns="" val="10002"/>
                  </a:ext>
                </a:extLst>
              </a:tr>
              <a:tr h="687782">
                <a:tc>
                  <a:txBody>
                    <a:bodyPr/>
                    <a:lstStyle/>
                    <a:p>
                      <a:pPr algn="ctr">
                        <a:lnSpc>
                          <a:spcPct val="115000"/>
                        </a:lnSpc>
                        <a:spcAft>
                          <a:spcPts val="500"/>
                        </a:spcAft>
                      </a:pPr>
                      <a:r>
                        <a:rPr lang="en-US" sz="1600" dirty="0">
                          <a:solidFill>
                            <a:srgbClr val="FF0000"/>
                          </a:solidFill>
                          <a:effectLst/>
                          <a:latin typeface="Arial" pitchFamily="34" charset="0"/>
                          <a:cs typeface="Arial" pitchFamily="34" charset="0"/>
                        </a:rPr>
                        <a:t>2</a:t>
                      </a:r>
                      <a:endParaRPr lang="vi-VN" sz="1600" dirty="0">
                        <a:solidFill>
                          <a:srgbClr val="FF0000"/>
                        </a:solidFill>
                        <a:effectLst/>
                        <a:latin typeface="Arial" pitchFamily="34" charset="0"/>
                        <a:ea typeface="Calibri"/>
                        <a:cs typeface="Arial" pitchFamily="34" charset="0"/>
                      </a:endParaRPr>
                    </a:p>
                  </a:txBody>
                  <a:tcPr marL="68580" marR="68580" marT="0" marB="0"/>
                </a:tc>
                <a:tc>
                  <a:txBody>
                    <a:bodyPr/>
                    <a:lstStyle/>
                    <a:p>
                      <a:pPr>
                        <a:lnSpc>
                          <a:spcPct val="115000"/>
                        </a:lnSpc>
                        <a:spcAft>
                          <a:spcPts val="500"/>
                        </a:spcAft>
                      </a:pPr>
                      <a:r>
                        <a:rPr lang="en-US" sz="1600" dirty="0" err="1">
                          <a:solidFill>
                            <a:srgbClr val="FF0000"/>
                          </a:solidFill>
                          <a:effectLst/>
                          <a:latin typeface="Arial" pitchFamily="34" charset="0"/>
                          <a:cs typeface="Arial" pitchFamily="34" charset="0"/>
                        </a:rPr>
                        <a:t>Nuôi</a:t>
                      </a:r>
                      <a:r>
                        <a:rPr lang="en-US" sz="1600" dirty="0">
                          <a:solidFill>
                            <a:srgbClr val="FF0000"/>
                          </a:solidFill>
                          <a:effectLst/>
                          <a:latin typeface="Arial" pitchFamily="34" charset="0"/>
                          <a:cs typeface="Arial" pitchFamily="34" charset="0"/>
                        </a:rPr>
                        <a:t> </a:t>
                      </a:r>
                      <a:r>
                        <a:rPr lang="en-US" sz="1600" dirty="0" err="1">
                          <a:solidFill>
                            <a:srgbClr val="FF0000"/>
                          </a:solidFill>
                          <a:effectLst/>
                          <a:latin typeface="Arial" pitchFamily="34" charset="0"/>
                          <a:cs typeface="Arial" pitchFamily="34" charset="0"/>
                        </a:rPr>
                        <a:t>thâm</a:t>
                      </a:r>
                      <a:r>
                        <a:rPr lang="en-US" sz="1600" dirty="0">
                          <a:solidFill>
                            <a:srgbClr val="FF0000"/>
                          </a:solidFill>
                          <a:effectLst/>
                          <a:latin typeface="Arial" pitchFamily="34" charset="0"/>
                          <a:cs typeface="Arial" pitchFamily="34" charset="0"/>
                        </a:rPr>
                        <a:t> </a:t>
                      </a:r>
                      <a:r>
                        <a:rPr lang="en-US" sz="1600" dirty="0" err="1">
                          <a:solidFill>
                            <a:srgbClr val="FF0000"/>
                          </a:solidFill>
                          <a:effectLst/>
                          <a:latin typeface="Arial" pitchFamily="34" charset="0"/>
                          <a:cs typeface="Arial" pitchFamily="34" charset="0"/>
                        </a:rPr>
                        <a:t>canh</a:t>
                      </a:r>
                      <a:r>
                        <a:rPr lang="en-US" sz="1600" dirty="0">
                          <a:solidFill>
                            <a:srgbClr val="FF0000"/>
                          </a:solidFill>
                          <a:effectLst/>
                          <a:latin typeface="Arial" pitchFamily="34" charset="0"/>
                          <a:cs typeface="Arial" pitchFamily="34" charset="0"/>
                        </a:rPr>
                        <a:t> (</a:t>
                      </a:r>
                      <a:r>
                        <a:rPr lang="en-US" sz="1600" dirty="0" err="1">
                          <a:solidFill>
                            <a:srgbClr val="FF0000"/>
                          </a:solidFill>
                          <a:effectLst/>
                          <a:latin typeface="Arial" pitchFamily="34" charset="0"/>
                          <a:cs typeface="Arial" pitchFamily="34" charset="0"/>
                        </a:rPr>
                        <a:t>ao</a:t>
                      </a:r>
                      <a:r>
                        <a:rPr lang="en-US" sz="1600" dirty="0">
                          <a:solidFill>
                            <a:srgbClr val="FF0000"/>
                          </a:solidFill>
                          <a:effectLst/>
                          <a:latin typeface="Arial" pitchFamily="34" charset="0"/>
                          <a:cs typeface="Arial" pitchFamily="34" charset="0"/>
                        </a:rPr>
                        <a:t> </a:t>
                      </a:r>
                      <a:r>
                        <a:rPr lang="en-US" sz="1600" dirty="0" err="1">
                          <a:solidFill>
                            <a:srgbClr val="FF0000"/>
                          </a:solidFill>
                          <a:effectLst/>
                          <a:latin typeface="Arial" pitchFamily="34" charset="0"/>
                          <a:cs typeface="Arial" pitchFamily="34" charset="0"/>
                        </a:rPr>
                        <a:t>bạt</a:t>
                      </a:r>
                      <a:r>
                        <a:rPr lang="en-US" sz="1600" dirty="0">
                          <a:solidFill>
                            <a:srgbClr val="FF0000"/>
                          </a:solidFill>
                          <a:effectLst/>
                          <a:latin typeface="Arial" pitchFamily="34" charset="0"/>
                          <a:cs typeface="Arial" pitchFamily="34" charset="0"/>
                        </a:rPr>
                        <a:t>) </a:t>
                      </a:r>
                      <a:endParaRPr lang="vi-VN" sz="1600" dirty="0">
                        <a:solidFill>
                          <a:srgbClr val="FF0000"/>
                        </a:solidFill>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solidFill>
                            <a:srgbClr val="FF0000"/>
                          </a:solidFill>
                          <a:effectLst/>
                          <a:latin typeface="Arial" pitchFamily="34" charset="0"/>
                          <a:cs typeface="Arial" pitchFamily="34" charset="0"/>
                        </a:rPr>
                        <a:t>8340</a:t>
                      </a:r>
                      <a:endParaRPr lang="vi-VN" sz="1600">
                        <a:solidFill>
                          <a:srgbClr val="FF0000"/>
                        </a:solidFill>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500"/>
                        </a:spcAft>
                      </a:pPr>
                      <a:r>
                        <a:rPr lang="en-US" sz="1600" dirty="0">
                          <a:solidFill>
                            <a:srgbClr val="FF0000"/>
                          </a:solidFill>
                          <a:effectLst/>
                          <a:latin typeface="Arial" pitchFamily="34" charset="0"/>
                          <a:cs typeface="Arial" pitchFamily="34" charset="0"/>
                        </a:rPr>
                        <a:t>70 –200</a:t>
                      </a:r>
                      <a:endParaRPr lang="vi-VN" sz="1600" dirty="0">
                        <a:solidFill>
                          <a:srgbClr val="FF0000"/>
                        </a:solidFill>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dirty="0">
                          <a:solidFill>
                            <a:srgbClr val="FF0000"/>
                          </a:solidFill>
                          <a:effectLst/>
                          <a:latin typeface="Arial" pitchFamily="34" charset="0"/>
                          <a:cs typeface="Arial" pitchFamily="34" charset="0"/>
                        </a:rPr>
                        <a:t>10 – 25 </a:t>
                      </a:r>
                      <a:endParaRPr lang="vi-VN" sz="1600" dirty="0">
                        <a:solidFill>
                          <a:srgbClr val="FF0000"/>
                        </a:solidFill>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dirty="0">
                          <a:solidFill>
                            <a:srgbClr val="FF0000"/>
                          </a:solidFill>
                          <a:effectLst/>
                          <a:latin typeface="Arial" pitchFamily="34" charset="0"/>
                          <a:cs typeface="Arial" pitchFamily="34" charset="0"/>
                        </a:rPr>
                        <a:t>35</a:t>
                      </a:r>
                      <a:endParaRPr lang="vi-VN" sz="1600" dirty="0">
                        <a:solidFill>
                          <a:srgbClr val="FF0000"/>
                        </a:solidFill>
                        <a:effectLst/>
                        <a:latin typeface="Arial" pitchFamily="34" charset="0"/>
                        <a:ea typeface="Calibri"/>
                        <a:cs typeface="Arial" pitchFamily="34" charset="0"/>
                      </a:endParaRPr>
                    </a:p>
                  </a:txBody>
                  <a:tcPr marL="68580" marR="68580" marT="0" marB="0"/>
                </a:tc>
                <a:extLst>
                  <a:ext uri="{0D108BD9-81ED-4DB2-BD59-A6C34878D82A}">
                    <a16:rowId xmlns:a16="http://schemas.microsoft.com/office/drawing/2014/main" xmlns="" val="10003"/>
                  </a:ext>
                </a:extLst>
              </a:tr>
              <a:tr h="1046964">
                <a:tc>
                  <a:txBody>
                    <a:bodyPr/>
                    <a:lstStyle/>
                    <a:p>
                      <a:pPr algn="ctr">
                        <a:lnSpc>
                          <a:spcPct val="115000"/>
                        </a:lnSpc>
                        <a:spcAft>
                          <a:spcPts val="500"/>
                        </a:spcAft>
                      </a:pPr>
                      <a:r>
                        <a:rPr lang="en-US" sz="1600">
                          <a:effectLst/>
                          <a:latin typeface="Arial" pitchFamily="34" charset="0"/>
                          <a:cs typeface="Arial" pitchFamily="34" charset="0"/>
                        </a:rPr>
                        <a:t>3</a:t>
                      </a:r>
                      <a:endParaRPr lang="vi-VN" sz="1600">
                        <a:effectLst/>
                        <a:latin typeface="Arial" pitchFamily="34" charset="0"/>
                        <a:ea typeface="Calibri"/>
                        <a:cs typeface="Arial" pitchFamily="34" charset="0"/>
                      </a:endParaRPr>
                    </a:p>
                  </a:txBody>
                  <a:tcPr marL="68580" marR="68580" marT="0" marB="0"/>
                </a:tc>
                <a:tc>
                  <a:txBody>
                    <a:bodyPr/>
                    <a:lstStyle/>
                    <a:p>
                      <a:pPr>
                        <a:lnSpc>
                          <a:spcPct val="115000"/>
                        </a:lnSpc>
                        <a:spcAft>
                          <a:spcPts val="500"/>
                        </a:spcAft>
                      </a:pPr>
                      <a:r>
                        <a:rPr lang="en-US" sz="1600">
                          <a:effectLst/>
                          <a:latin typeface="Arial" pitchFamily="34" charset="0"/>
                          <a:cs typeface="Arial" pitchFamily="34" charset="0"/>
                        </a:rPr>
                        <a:t>Nuôi siêu thâm canh (ao bạt)</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latin typeface="Arial" pitchFamily="34" charset="0"/>
                          <a:cs typeface="Arial" pitchFamily="34" charset="0"/>
                        </a:rPr>
                        <a:t>895</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latin typeface="Arial" pitchFamily="34" charset="0"/>
                          <a:cs typeface="Arial" pitchFamily="34" charset="0"/>
                        </a:rPr>
                        <a:t>250 – 300</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latin typeface="Arial" pitchFamily="34" charset="0"/>
                          <a:cs typeface="Arial" pitchFamily="34" charset="0"/>
                        </a:rPr>
                        <a:t>30 - 40</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latin typeface="Arial" pitchFamily="34" charset="0"/>
                          <a:cs typeface="Arial" pitchFamily="34" charset="0"/>
                        </a:rPr>
                        <a:t>5</a:t>
                      </a:r>
                      <a:endParaRPr lang="vi-VN" sz="1600">
                        <a:effectLst/>
                        <a:latin typeface="Arial" pitchFamily="34" charset="0"/>
                        <a:ea typeface="Calibri"/>
                        <a:cs typeface="Arial" pitchFamily="34" charset="0"/>
                      </a:endParaRPr>
                    </a:p>
                  </a:txBody>
                  <a:tcPr marL="68580" marR="68580" marT="0" marB="0"/>
                </a:tc>
                <a:extLst>
                  <a:ext uri="{0D108BD9-81ED-4DB2-BD59-A6C34878D82A}">
                    <a16:rowId xmlns:a16="http://schemas.microsoft.com/office/drawing/2014/main" xmlns="" val="10004"/>
                  </a:ext>
                </a:extLst>
              </a:tr>
              <a:tr h="328600">
                <a:tc>
                  <a:txBody>
                    <a:bodyPr/>
                    <a:lstStyle/>
                    <a:p>
                      <a:pPr algn="ctr">
                        <a:lnSpc>
                          <a:spcPct val="115000"/>
                        </a:lnSpc>
                        <a:spcAft>
                          <a:spcPts val="500"/>
                        </a:spcAft>
                      </a:pPr>
                      <a:r>
                        <a:rPr lang="en-US" sz="1600">
                          <a:effectLst/>
                          <a:latin typeface="Arial" pitchFamily="34" charset="0"/>
                          <a:cs typeface="Arial" pitchFamily="34" charset="0"/>
                        </a:rPr>
                        <a:t>II</a:t>
                      </a:r>
                      <a:endParaRPr lang="vi-VN" sz="1600">
                        <a:effectLst/>
                        <a:latin typeface="Arial" pitchFamily="34" charset="0"/>
                        <a:ea typeface="Calibri"/>
                        <a:cs typeface="Arial" pitchFamily="34" charset="0"/>
                      </a:endParaRPr>
                    </a:p>
                  </a:txBody>
                  <a:tcPr marL="68580" marR="68580" marT="0" marB="0"/>
                </a:tc>
                <a:tc>
                  <a:txBody>
                    <a:bodyPr/>
                    <a:lstStyle/>
                    <a:p>
                      <a:pPr>
                        <a:lnSpc>
                          <a:spcPct val="115000"/>
                        </a:lnSpc>
                        <a:spcAft>
                          <a:spcPts val="500"/>
                        </a:spcAft>
                      </a:pPr>
                      <a:r>
                        <a:rPr lang="en-US" sz="1600">
                          <a:effectLst/>
                          <a:latin typeface="Arial" pitchFamily="34" charset="0"/>
                          <a:cs typeface="Arial" pitchFamily="34" charset="0"/>
                        </a:rPr>
                        <a:t>Tôm sú</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vi-VN" sz="1600">
                          <a:effectLst/>
                          <a:latin typeface="Arial" pitchFamily="34" charset="0"/>
                          <a:cs typeface="Arial" pitchFamily="34" charset="0"/>
                        </a:rPr>
                        <a:t>23.482</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latin typeface="Arial" pitchFamily="34" charset="0"/>
                          <a:cs typeface="Arial" pitchFamily="34" charset="0"/>
                        </a:rPr>
                        <a:t> </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latin typeface="Arial" pitchFamily="34" charset="0"/>
                          <a:cs typeface="Arial" pitchFamily="34" charset="0"/>
                        </a:rPr>
                        <a:t> </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latin typeface="Arial" pitchFamily="34" charset="0"/>
                          <a:cs typeface="Arial" pitchFamily="34" charset="0"/>
                        </a:rPr>
                        <a:t> </a:t>
                      </a:r>
                      <a:endParaRPr lang="vi-VN" sz="1600">
                        <a:effectLst/>
                        <a:latin typeface="Arial" pitchFamily="34" charset="0"/>
                        <a:ea typeface="Calibri"/>
                        <a:cs typeface="Arial" pitchFamily="34" charset="0"/>
                      </a:endParaRPr>
                    </a:p>
                  </a:txBody>
                  <a:tcPr marL="68580" marR="68580" marT="0" marB="0"/>
                </a:tc>
                <a:extLst>
                  <a:ext uri="{0D108BD9-81ED-4DB2-BD59-A6C34878D82A}">
                    <a16:rowId xmlns:a16="http://schemas.microsoft.com/office/drawing/2014/main" xmlns="" val="10005"/>
                  </a:ext>
                </a:extLst>
              </a:tr>
              <a:tr h="328600">
                <a:tc>
                  <a:txBody>
                    <a:bodyPr/>
                    <a:lstStyle/>
                    <a:p>
                      <a:pPr algn="ctr">
                        <a:lnSpc>
                          <a:spcPct val="115000"/>
                        </a:lnSpc>
                        <a:spcAft>
                          <a:spcPts val="500"/>
                        </a:spcAft>
                      </a:pPr>
                      <a:r>
                        <a:rPr lang="en-US" sz="1600">
                          <a:effectLst/>
                          <a:latin typeface="Arial" pitchFamily="34" charset="0"/>
                          <a:cs typeface="Arial" pitchFamily="34" charset="0"/>
                        </a:rPr>
                        <a:t>III</a:t>
                      </a:r>
                      <a:endParaRPr lang="vi-VN" sz="1600">
                        <a:effectLst/>
                        <a:latin typeface="Arial" pitchFamily="34" charset="0"/>
                        <a:ea typeface="Calibri"/>
                        <a:cs typeface="Arial" pitchFamily="34" charset="0"/>
                      </a:endParaRPr>
                    </a:p>
                  </a:txBody>
                  <a:tcPr marL="68580" marR="68580" marT="0" marB="0"/>
                </a:tc>
                <a:tc>
                  <a:txBody>
                    <a:bodyPr/>
                    <a:lstStyle/>
                    <a:p>
                      <a:pPr>
                        <a:lnSpc>
                          <a:spcPct val="115000"/>
                        </a:lnSpc>
                        <a:spcAft>
                          <a:spcPts val="500"/>
                        </a:spcAft>
                      </a:pPr>
                      <a:r>
                        <a:rPr lang="en-US" sz="1600">
                          <a:effectLst/>
                          <a:latin typeface="Arial" pitchFamily="34" charset="0"/>
                          <a:cs typeface="Arial" pitchFamily="34" charset="0"/>
                        </a:rPr>
                        <a:t>Tổng toàn tỉnh</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af-ZA" sz="1600">
                          <a:effectLst/>
                          <a:latin typeface="Arial" pitchFamily="34" charset="0"/>
                          <a:cs typeface="Arial" pitchFamily="34" charset="0"/>
                        </a:rPr>
                        <a:t>56.160</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latin typeface="Arial" pitchFamily="34" charset="0"/>
                          <a:cs typeface="Arial" pitchFamily="34" charset="0"/>
                        </a:rPr>
                        <a:t> </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latin typeface="Arial" pitchFamily="34" charset="0"/>
                          <a:cs typeface="Arial" pitchFamily="34" charset="0"/>
                        </a:rPr>
                        <a:t> </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dirty="0">
                          <a:effectLst/>
                          <a:latin typeface="Arial" pitchFamily="34" charset="0"/>
                          <a:cs typeface="Arial" pitchFamily="34" charset="0"/>
                        </a:rPr>
                        <a:t> </a:t>
                      </a:r>
                      <a:endParaRPr lang="vi-VN" sz="1600" dirty="0">
                        <a:effectLst/>
                        <a:latin typeface="Arial" pitchFamily="34" charset="0"/>
                        <a:ea typeface="Calibri"/>
                        <a:cs typeface="Arial" pitchFamily="34" charset="0"/>
                      </a:endParaRPr>
                    </a:p>
                  </a:txBody>
                  <a:tcPr marL="68580" marR="68580" marT="0" marB="0"/>
                </a:tc>
                <a:extLst>
                  <a:ext uri="{0D108BD9-81ED-4DB2-BD59-A6C34878D82A}">
                    <a16:rowId xmlns:a16="http://schemas.microsoft.com/office/drawing/2014/main" xmlns="" val="10006"/>
                  </a:ext>
                </a:extLst>
              </a:tr>
            </a:tbl>
          </a:graphicData>
        </a:graphic>
      </p:graphicFrame>
      <p:sp>
        <p:nvSpPr>
          <p:cNvPr id="6" name="Rectangle 1"/>
          <p:cNvSpPr>
            <a:spLocks noChangeArrowheads="1"/>
          </p:cNvSpPr>
          <p:nvPr/>
        </p:nvSpPr>
        <p:spPr bwMode="auto">
          <a:xfrm>
            <a:off x="628650" y="850932"/>
            <a:ext cx="716203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342900" algn="just" defTabSz="914400" rtl="0" eaLnBrk="1" fontAlgn="base" latinLnBrk="0" hangingPunct="1">
              <a:lnSpc>
                <a:spcPct val="100000"/>
              </a:lnSpc>
              <a:spcBef>
                <a:spcPct val="0"/>
              </a:spcBef>
              <a:spcAft>
                <a:spcPct val="0"/>
              </a:spcAft>
              <a:buClrTx/>
              <a:buSzTx/>
              <a:buFontTx/>
              <a:buNone/>
              <a:tabLst/>
            </a:pPr>
            <a:r>
              <a:rPr kumimoji="0" lang="vi-VN" sz="1600" b="1" i="0" u="none" strike="noStrike" cap="none" normalizeH="0" baseline="0" dirty="0">
                <a:ln>
                  <a:noFill/>
                </a:ln>
                <a:solidFill>
                  <a:srgbClr val="000000"/>
                </a:solidFill>
                <a:effectLst/>
                <a:ea typeface="Times New Roman" pitchFamily="18" charset="0"/>
                <a:cs typeface="Arial" pitchFamily="34" charset="0"/>
              </a:rPr>
              <a:t>B</a:t>
            </a:r>
            <a:r>
              <a:rPr kumimoji="0" lang="vi-VN" sz="1600" b="1" i="0" u="none" strike="noStrike" cap="none" normalizeH="0" baseline="0" dirty="0" bmk="">
                <a:ln>
                  <a:noFill/>
                </a:ln>
                <a:solidFill>
                  <a:srgbClr val="000000"/>
                </a:solidFill>
                <a:effectLst/>
                <a:ea typeface="Times New Roman" pitchFamily="18" charset="0"/>
                <a:cs typeface="Arial" pitchFamily="34" charset="0"/>
              </a:rPr>
              <a:t>ảng </a:t>
            </a:r>
            <a:r>
              <a:rPr lang="vi-VN" sz="1600" b="1" dirty="0" bmk="_Toc33781409">
                <a:solidFill>
                  <a:srgbClr val="000000"/>
                </a:solidFill>
                <a:ea typeface="Times New Roman" pitchFamily="18" charset="0"/>
                <a:cs typeface="Arial" pitchFamily="34" charset="0"/>
              </a:rPr>
              <a:t>3</a:t>
            </a:r>
            <a:r>
              <a:rPr kumimoji="0" lang="vi-VN" sz="1600" b="1" i="0" u="none" strike="noStrike" cap="none" normalizeH="0" baseline="0" dirty="0" bmk="_Toc33781409">
                <a:ln>
                  <a:noFill/>
                </a:ln>
                <a:solidFill>
                  <a:srgbClr val="000000"/>
                </a:solidFill>
                <a:effectLst/>
                <a:ea typeface="Times New Roman" pitchFamily="18" charset="0"/>
                <a:cs typeface="Arial" pitchFamily="34" charset="0"/>
              </a:rPr>
              <a:t>: Thực trạng nuôi tôm nước lợ tại tỉnh Sóc</a:t>
            </a:r>
            <a:r>
              <a:rPr kumimoji="0" lang="vi-VN" sz="1600" b="1" i="0" u="none" strike="noStrike" cap="none" normalizeH="0" dirty="0" bmk="_Toc33781409">
                <a:ln>
                  <a:noFill/>
                </a:ln>
                <a:solidFill>
                  <a:srgbClr val="000000"/>
                </a:solidFill>
                <a:effectLst/>
                <a:ea typeface="Times New Roman" pitchFamily="18" charset="0"/>
                <a:cs typeface="Arial" pitchFamily="34" charset="0"/>
              </a:rPr>
              <a:t> Trăng </a:t>
            </a:r>
            <a:r>
              <a:rPr kumimoji="0" lang="vi-VN" sz="1600" b="1" i="0" u="none" strike="noStrike" cap="none" normalizeH="0" baseline="0" dirty="0" bmk="_Toc33781409">
                <a:ln>
                  <a:noFill/>
                </a:ln>
                <a:solidFill>
                  <a:srgbClr val="000000"/>
                </a:solidFill>
                <a:effectLst/>
                <a:ea typeface="Times New Roman" pitchFamily="18" charset="0"/>
                <a:cs typeface="Arial" pitchFamily="34" charset="0"/>
              </a:rPr>
              <a:t>năm 2018</a:t>
            </a:r>
            <a:r>
              <a:rPr kumimoji="0" lang="vi-VN" sz="1600" b="1" i="0" u="none" strike="noStrike" cap="none" normalizeH="0" baseline="0" dirty="0">
                <a:ln>
                  <a:noFill/>
                </a:ln>
                <a:solidFill>
                  <a:srgbClr val="000000"/>
                </a:solidFill>
                <a:effectLst/>
                <a:ea typeface="Times New Roman" pitchFamily="18" charset="0"/>
                <a:cs typeface="Arial" pitchFamily="34" charset="0"/>
              </a:rPr>
              <a:t> </a:t>
            </a:r>
            <a:endParaRPr kumimoji="0" lang="vi-VN" sz="1600" b="0" i="0" u="none" strike="noStrike" cap="none" normalizeH="0" baseline="0" dirty="0">
              <a:ln>
                <a:noFill/>
              </a:ln>
              <a:solidFill>
                <a:schemeClr val="tx1"/>
              </a:solidFill>
              <a:effectLst/>
              <a:cs typeface="Arial" pitchFamily="34"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ea typeface="Calibri" pitchFamily="34" charset="0"/>
                <a:cs typeface="Times New Roman" pitchFamily="18" charset="0"/>
              </a:rPr>
              <a:t>Nguồn: Sở Nông nghiệp và PTNT tỉnh Sóc</a:t>
            </a:r>
            <a:r>
              <a:rPr kumimoji="0" lang="en-US" sz="1600" b="0" i="0" u="none" strike="noStrike" cap="none" normalizeH="0" dirty="0">
                <a:ln>
                  <a:noFill/>
                </a:ln>
                <a:solidFill>
                  <a:schemeClr val="tx1"/>
                </a:solidFill>
                <a:effectLst/>
                <a:ea typeface="Calibri" pitchFamily="34" charset="0"/>
                <a:cs typeface="Times New Roman" pitchFamily="18" charset="0"/>
              </a:rPr>
              <a:t> Trăng </a:t>
            </a:r>
            <a:r>
              <a:rPr kumimoji="0" lang="en-US" sz="1600" b="0" i="0" u="none" strike="noStrike" cap="none" normalizeH="0" baseline="0" dirty="0">
                <a:ln>
                  <a:noFill/>
                </a:ln>
                <a:solidFill>
                  <a:schemeClr val="tx1"/>
                </a:solidFill>
                <a:effectLst/>
                <a:ea typeface="Calibri" pitchFamily="34" charset="0"/>
                <a:cs typeface="Times New Roman" pitchFamily="18" charset="0"/>
              </a:rPr>
              <a:t>(2018)</a:t>
            </a:r>
            <a:endParaRPr kumimoji="0" lang="en-US" sz="1600" b="0" i="0" u="none" strike="noStrike" cap="none" normalizeH="0" baseline="0" dirty="0">
              <a:ln>
                <a:noFill/>
              </a:ln>
              <a:solidFill>
                <a:schemeClr val="tx1"/>
              </a:solidFill>
              <a:effectLst/>
              <a:cs typeface="Arial" pitchFamily="34" charset="0"/>
            </a:endParaRPr>
          </a:p>
        </p:txBody>
      </p:sp>
    </p:spTree>
    <p:extLst>
      <p:ext uri="{BB962C8B-B14F-4D97-AF65-F5344CB8AC3E}">
        <p14:creationId xmlns:p14="http://schemas.microsoft.com/office/powerpoint/2010/main" val="5043903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910" y="1274315"/>
            <a:ext cx="8850594" cy="2273557"/>
          </a:xfrm>
        </p:spPr>
        <p:txBody>
          <a:bodyPr>
            <a:noAutofit/>
          </a:bodyPr>
          <a:lstStyle/>
          <a:p>
            <a:pPr marL="0" indent="0">
              <a:buNone/>
            </a:pPr>
            <a:r>
              <a:rPr lang="vi-VN" sz="1800" b="1" dirty="0"/>
              <a:t>d. </a:t>
            </a:r>
            <a:r>
              <a:rPr lang="vi-VN" sz="1800" b="1" dirty="0">
                <a:solidFill>
                  <a:srgbClr val="FF0000"/>
                </a:solidFill>
              </a:rPr>
              <a:t>Hà Tĩnh</a:t>
            </a:r>
          </a:p>
          <a:p>
            <a:r>
              <a:rPr lang="vi-VN" sz="1800" dirty="0"/>
              <a:t>Theo số liệu thống kê</a:t>
            </a:r>
            <a:r>
              <a:rPr lang="af-ZA" sz="1800" dirty="0"/>
              <a:t>,</a:t>
            </a:r>
            <a:r>
              <a:rPr lang="vi-VN" sz="1800" dirty="0"/>
              <a:t> tổng diện tích nuôi tôm nước lợ năm 2018 </a:t>
            </a:r>
            <a:r>
              <a:rPr lang="af-ZA" sz="1800" dirty="0"/>
              <a:t>của Hà Tĩnh </a:t>
            </a:r>
            <a:r>
              <a:rPr lang="vi-VN" sz="1800" dirty="0"/>
              <a:t>là </a:t>
            </a:r>
            <a:r>
              <a:rPr lang="af-ZA" sz="1800" dirty="0"/>
              <a:t>4.395 </a:t>
            </a:r>
            <a:r>
              <a:rPr lang="vi-VN" sz="1800" dirty="0"/>
              <a:t>ha, sản lượng </a:t>
            </a:r>
            <a:r>
              <a:rPr lang="af-ZA" sz="1800" dirty="0"/>
              <a:t>19.550</a:t>
            </a:r>
            <a:r>
              <a:rPr lang="vi-VN" sz="1800" dirty="0"/>
              <a:t> tấn</a:t>
            </a:r>
            <a:r>
              <a:rPr lang="af-ZA" sz="1800" dirty="0"/>
              <a:t>. </a:t>
            </a:r>
            <a:endParaRPr lang="vi-VN" sz="1800" dirty="0"/>
          </a:p>
          <a:p>
            <a:r>
              <a:rPr lang="af-ZA" sz="1800" dirty="0"/>
              <a:t>Diện tích nuôi tôm nước lợ tập trung nhiều nhất ở các huyện Nghi Xuân, Cẩm Xuyên, Lộc Hà, Kỳ Anh. </a:t>
            </a:r>
            <a:endParaRPr lang="vi-VN" sz="1800" dirty="0"/>
          </a:p>
          <a:p>
            <a:r>
              <a:rPr lang="af-ZA" sz="1800" b="1" dirty="0"/>
              <a:t>Về nuôi tôm sú:</a:t>
            </a:r>
            <a:r>
              <a:rPr lang="af-ZA" sz="1800" dirty="0"/>
              <a:t> trong năm 2018, diện tích nuôi tôm sú ước đạt 968 ha (chiếm 43,5% diện tích nuôi tôm của tỉnh) với năng suất nuôi bình quân là </a:t>
            </a:r>
            <a:r>
              <a:rPr lang="nl-NL" sz="1800" dirty="0"/>
              <a:t>0,74 tấn/ha</a:t>
            </a:r>
            <a:r>
              <a:rPr lang="vi-VN" sz="1800" dirty="0"/>
              <a:t>.</a:t>
            </a:r>
            <a:r>
              <a:rPr lang="af-ZA" sz="1800" dirty="0"/>
              <a:t> Diện tích tôm sú những năm gần đây giảm nhẹ do năng suất và sản lượng không cao, rủi ro hơn so với nuôi tôm thẻ.</a:t>
            </a:r>
            <a:endParaRPr lang="vi-VN" sz="1800" dirty="0"/>
          </a:p>
          <a:p>
            <a:r>
              <a:rPr lang="af-ZA" sz="1800" b="1" dirty="0"/>
              <a:t>Về nuôi tôm thẻ chân trắng:</a:t>
            </a:r>
            <a:r>
              <a:rPr lang="af-ZA" sz="1800" dirty="0"/>
              <a:t> Diện tích nuôi tôm thẻ chân trắng liên tục gia tăng trong các năm, chủ yếu tại các vùng nuôi trên cát Xuân Liên (Nghi Xuân); Thạch Trị và Thạch Lạc (Thạch Hà); Cẩm Hòa và Cẩm Dương (Cẩm Xuyên). Diện tích nuôi năm 2018 là 1.255 ha chiếm 56,4% diện tích nuôi tôm nước lợ trên địa bàn tỉnh (nuôi thâm canh, công nghệ cao 805 ha, bán thâm canh 450 ha). Năng suất tôm thẻ chân trắng  bình quân đạt 1,8 tấn/ha. Các hộ nuôi quy mô nhỏ với diện tích từ 1 – 2 ha, số lượng từ 2 – 5 ao (diện tích trung bình từ 1000 – 2000m2/ao) chiếm tỉ lệ lớn nhất  khoảng 59%. </a:t>
            </a:r>
            <a:endParaRPr lang="vi-VN" sz="1800" dirty="0"/>
          </a:p>
        </p:txBody>
      </p:sp>
      <p:sp>
        <p:nvSpPr>
          <p:cNvPr id="7" name="Title 1"/>
          <p:cNvSpPr txBox="1">
            <a:spLocks/>
          </p:cNvSpPr>
          <p:nvPr/>
        </p:nvSpPr>
        <p:spPr>
          <a:xfrm>
            <a:off x="451104" y="640024"/>
            <a:ext cx="8692896" cy="5070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latin typeface="Arial" charset="0"/>
                <a:ea typeface="Arial" charset="0"/>
                <a:cs typeface="Arial" charset="0"/>
              </a:rPr>
              <a:t>PHẦN III. KẾT QUẢ NGHIÊN CỨU</a:t>
            </a:r>
          </a:p>
        </p:txBody>
      </p:sp>
    </p:spTree>
    <p:extLst>
      <p:ext uri="{BB962C8B-B14F-4D97-AF65-F5344CB8AC3E}">
        <p14:creationId xmlns:p14="http://schemas.microsoft.com/office/powerpoint/2010/main" val="34518063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D3FEEAC-6021-184A-936A-D26E75467C87}" type="slidenum">
              <a:rPr lang="en-US" smtClean="0"/>
              <a:t>19</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4284622041"/>
              </p:ext>
            </p:extLst>
          </p:nvPr>
        </p:nvGraphicFramePr>
        <p:xfrm>
          <a:off x="799338" y="1872266"/>
          <a:ext cx="7886701" cy="3913064"/>
        </p:xfrm>
        <a:graphic>
          <a:graphicData uri="http://schemas.openxmlformats.org/drawingml/2006/table">
            <a:tbl>
              <a:tblPr firstRow="1" firstCol="1" bandRow="1">
                <a:tableStyleId>{5C22544A-7EE6-4342-B048-85BDC9FD1C3A}</a:tableStyleId>
              </a:tblPr>
              <a:tblGrid>
                <a:gridCol w="536296">
                  <a:extLst>
                    <a:ext uri="{9D8B030D-6E8A-4147-A177-3AD203B41FA5}">
                      <a16:colId xmlns:a16="http://schemas.microsoft.com/office/drawing/2014/main" xmlns="" val="20000"/>
                    </a:ext>
                  </a:extLst>
                </a:gridCol>
                <a:gridCol w="1534752">
                  <a:extLst>
                    <a:ext uri="{9D8B030D-6E8A-4147-A177-3AD203B41FA5}">
                      <a16:colId xmlns:a16="http://schemas.microsoft.com/office/drawing/2014/main" xmlns="" val="20001"/>
                    </a:ext>
                  </a:extLst>
                </a:gridCol>
                <a:gridCol w="1179850">
                  <a:extLst>
                    <a:ext uri="{9D8B030D-6E8A-4147-A177-3AD203B41FA5}">
                      <a16:colId xmlns:a16="http://schemas.microsoft.com/office/drawing/2014/main" xmlns="" val="20002"/>
                    </a:ext>
                  </a:extLst>
                </a:gridCol>
                <a:gridCol w="1526865">
                  <a:extLst>
                    <a:ext uri="{9D8B030D-6E8A-4147-A177-3AD203B41FA5}">
                      <a16:colId xmlns:a16="http://schemas.microsoft.com/office/drawing/2014/main" xmlns="" val="20003"/>
                    </a:ext>
                  </a:extLst>
                </a:gridCol>
                <a:gridCol w="1616774">
                  <a:extLst>
                    <a:ext uri="{9D8B030D-6E8A-4147-A177-3AD203B41FA5}">
                      <a16:colId xmlns:a16="http://schemas.microsoft.com/office/drawing/2014/main" xmlns="" val="20004"/>
                    </a:ext>
                  </a:extLst>
                </a:gridCol>
                <a:gridCol w="1492164">
                  <a:extLst>
                    <a:ext uri="{9D8B030D-6E8A-4147-A177-3AD203B41FA5}">
                      <a16:colId xmlns:a16="http://schemas.microsoft.com/office/drawing/2014/main" xmlns="" val="20005"/>
                    </a:ext>
                  </a:extLst>
                </a:gridCol>
              </a:tblGrid>
              <a:tr h="210312">
                <a:tc>
                  <a:txBody>
                    <a:bodyPr/>
                    <a:lstStyle/>
                    <a:p>
                      <a:pPr algn="ctr">
                        <a:lnSpc>
                          <a:spcPct val="115000"/>
                        </a:lnSpc>
                        <a:spcAft>
                          <a:spcPts val="500"/>
                        </a:spcAft>
                      </a:pPr>
                      <a:r>
                        <a:rPr lang="en-US" sz="1800">
                          <a:effectLst/>
                          <a:latin typeface="Arial" pitchFamily="34" charset="0"/>
                          <a:cs typeface="Arial" pitchFamily="34" charset="0"/>
                        </a:rPr>
                        <a:t>TT</a:t>
                      </a:r>
                      <a:endParaRPr lang="vi-VN" sz="18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800">
                          <a:effectLst/>
                          <a:latin typeface="Arial" pitchFamily="34" charset="0"/>
                          <a:cs typeface="Arial" pitchFamily="34" charset="0"/>
                        </a:rPr>
                        <a:t>Hạng mục</a:t>
                      </a:r>
                      <a:endParaRPr lang="vi-VN" sz="18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800">
                          <a:effectLst/>
                          <a:latin typeface="Arial" pitchFamily="34" charset="0"/>
                          <a:cs typeface="Arial" pitchFamily="34" charset="0"/>
                        </a:rPr>
                        <a:t>Diện tích (ha)</a:t>
                      </a:r>
                      <a:endParaRPr lang="vi-VN" sz="18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800">
                          <a:effectLst/>
                          <a:latin typeface="Arial" pitchFamily="34" charset="0"/>
                          <a:cs typeface="Arial" pitchFamily="34" charset="0"/>
                        </a:rPr>
                        <a:t>Mật độ nuôi (con/m</a:t>
                      </a:r>
                      <a:r>
                        <a:rPr lang="en-US" sz="1800" baseline="30000">
                          <a:effectLst/>
                          <a:latin typeface="Arial" pitchFamily="34" charset="0"/>
                          <a:cs typeface="Arial" pitchFamily="34" charset="0"/>
                        </a:rPr>
                        <a:t>2</a:t>
                      </a:r>
                      <a:r>
                        <a:rPr lang="en-US" sz="1800">
                          <a:effectLst/>
                          <a:latin typeface="Arial" pitchFamily="34" charset="0"/>
                          <a:cs typeface="Arial" pitchFamily="34" charset="0"/>
                        </a:rPr>
                        <a:t>)</a:t>
                      </a:r>
                      <a:endParaRPr lang="vi-VN" sz="18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800">
                          <a:effectLst/>
                          <a:latin typeface="Arial" pitchFamily="34" charset="0"/>
                          <a:cs typeface="Arial" pitchFamily="34" charset="0"/>
                        </a:rPr>
                        <a:t>Năng suất TB (tấn/ha)</a:t>
                      </a:r>
                      <a:endParaRPr lang="vi-VN" sz="18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800">
                          <a:effectLst/>
                          <a:latin typeface="Arial" pitchFamily="34" charset="0"/>
                          <a:cs typeface="Arial" pitchFamily="34" charset="0"/>
                        </a:rPr>
                        <a:t>Tỉ lệ hộ nuôi (%)</a:t>
                      </a:r>
                      <a:endParaRPr lang="vi-VN" sz="1800">
                        <a:effectLst/>
                        <a:latin typeface="Arial" pitchFamily="34" charset="0"/>
                        <a:ea typeface="Calibri"/>
                        <a:cs typeface="Arial" pitchFamily="34" charset="0"/>
                      </a:endParaRPr>
                    </a:p>
                  </a:txBody>
                  <a:tcPr marL="68580" marR="68580" marT="0" marB="0"/>
                </a:tc>
                <a:extLst>
                  <a:ext uri="{0D108BD9-81ED-4DB2-BD59-A6C34878D82A}">
                    <a16:rowId xmlns:a16="http://schemas.microsoft.com/office/drawing/2014/main" xmlns="" val="10000"/>
                  </a:ext>
                </a:extLst>
              </a:tr>
              <a:tr h="210312">
                <a:tc>
                  <a:txBody>
                    <a:bodyPr/>
                    <a:lstStyle/>
                    <a:p>
                      <a:pPr algn="ctr">
                        <a:lnSpc>
                          <a:spcPct val="115000"/>
                        </a:lnSpc>
                        <a:spcAft>
                          <a:spcPts val="500"/>
                        </a:spcAft>
                      </a:pPr>
                      <a:r>
                        <a:rPr lang="en-US" sz="1800">
                          <a:effectLst/>
                          <a:latin typeface="Arial" pitchFamily="34" charset="0"/>
                          <a:cs typeface="Arial" pitchFamily="34" charset="0"/>
                        </a:rPr>
                        <a:t>I</a:t>
                      </a:r>
                      <a:endParaRPr lang="vi-VN" sz="1800">
                        <a:effectLst/>
                        <a:latin typeface="Arial" pitchFamily="34" charset="0"/>
                        <a:ea typeface="Calibri"/>
                        <a:cs typeface="Arial" pitchFamily="34" charset="0"/>
                      </a:endParaRPr>
                    </a:p>
                  </a:txBody>
                  <a:tcPr marL="68580" marR="68580" marT="0" marB="0"/>
                </a:tc>
                <a:tc>
                  <a:txBody>
                    <a:bodyPr/>
                    <a:lstStyle/>
                    <a:p>
                      <a:pPr>
                        <a:lnSpc>
                          <a:spcPct val="115000"/>
                        </a:lnSpc>
                        <a:spcAft>
                          <a:spcPts val="500"/>
                        </a:spcAft>
                      </a:pPr>
                      <a:r>
                        <a:rPr lang="en-US" sz="1800">
                          <a:effectLst/>
                          <a:latin typeface="Arial" pitchFamily="34" charset="0"/>
                          <a:cs typeface="Arial" pitchFamily="34" charset="0"/>
                        </a:rPr>
                        <a:t>Tôm thẻ chân trắng</a:t>
                      </a:r>
                      <a:endParaRPr lang="vi-VN" sz="18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af-ZA" sz="1800">
                          <a:effectLst/>
                          <a:latin typeface="Arial" pitchFamily="34" charset="0"/>
                          <a:cs typeface="Arial" pitchFamily="34" charset="0"/>
                        </a:rPr>
                        <a:t>1.255</a:t>
                      </a:r>
                      <a:endParaRPr lang="vi-VN" sz="18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800">
                          <a:effectLst/>
                          <a:latin typeface="Arial" pitchFamily="34" charset="0"/>
                          <a:cs typeface="Arial" pitchFamily="34" charset="0"/>
                        </a:rPr>
                        <a:t> </a:t>
                      </a:r>
                      <a:endParaRPr lang="vi-VN" sz="18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800">
                          <a:effectLst/>
                          <a:latin typeface="Arial" pitchFamily="34" charset="0"/>
                          <a:cs typeface="Arial" pitchFamily="34" charset="0"/>
                        </a:rPr>
                        <a:t> </a:t>
                      </a:r>
                      <a:endParaRPr lang="vi-VN" sz="18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800">
                          <a:effectLst/>
                          <a:latin typeface="Arial" pitchFamily="34" charset="0"/>
                          <a:cs typeface="Arial" pitchFamily="34" charset="0"/>
                        </a:rPr>
                        <a:t>100</a:t>
                      </a:r>
                      <a:endParaRPr lang="vi-VN" sz="1800">
                        <a:effectLst/>
                        <a:latin typeface="Arial" pitchFamily="34" charset="0"/>
                        <a:ea typeface="Calibri"/>
                        <a:cs typeface="Arial" pitchFamily="34" charset="0"/>
                      </a:endParaRPr>
                    </a:p>
                  </a:txBody>
                  <a:tcPr marL="68580" marR="68580" marT="0" marB="0"/>
                </a:tc>
                <a:extLst>
                  <a:ext uri="{0D108BD9-81ED-4DB2-BD59-A6C34878D82A}">
                    <a16:rowId xmlns:a16="http://schemas.microsoft.com/office/drawing/2014/main" xmlns="" val="10001"/>
                  </a:ext>
                </a:extLst>
              </a:tr>
              <a:tr h="420624">
                <a:tc>
                  <a:txBody>
                    <a:bodyPr/>
                    <a:lstStyle/>
                    <a:p>
                      <a:pPr algn="ctr">
                        <a:lnSpc>
                          <a:spcPct val="115000"/>
                        </a:lnSpc>
                        <a:spcAft>
                          <a:spcPts val="500"/>
                        </a:spcAft>
                      </a:pPr>
                      <a:r>
                        <a:rPr lang="en-US" sz="1800">
                          <a:effectLst/>
                          <a:latin typeface="Arial" pitchFamily="34" charset="0"/>
                          <a:cs typeface="Arial" pitchFamily="34" charset="0"/>
                        </a:rPr>
                        <a:t>1</a:t>
                      </a:r>
                      <a:endParaRPr lang="vi-VN" sz="1800">
                        <a:effectLst/>
                        <a:latin typeface="Arial" pitchFamily="34" charset="0"/>
                        <a:ea typeface="Calibri"/>
                        <a:cs typeface="Arial" pitchFamily="34" charset="0"/>
                      </a:endParaRPr>
                    </a:p>
                  </a:txBody>
                  <a:tcPr marL="68580" marR="68580" marT="0" marB="0"/>
                </a:tc>
                <a:tc>
                  <a:txBody>
                    <a:bodyPr/>
                    <a:lstStyle/>
                    <a:p>
                      <a:pPr>
                        <a:lnSpc>
                          <a:spcPct val="115000"/>
                        </a:lnSpc>
                        <a:spcAft>
                          <a:spcPts val="500"/>
                        </a:spcAft>
                      </a:pPr>
                      <a:r>
                        <a:rPr lang="en-US" sz="1800">
                          <a:effectLst/>
                          <a:latin typeface="Arial" pitchFamily="34" charset="0"/>
                          <a:cs typeface="Arial" pitchFamily="34" charset="0"/>
                        </a:rPr>
                        <a:t>Nuôi bán thâm canh (ao đất)</a:t>
                      </a:r>
                      <a:endParaRPr lang="vi-VN" sz="18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800">
                          <a:effectLst/>
                          <a:latin typeface="Arial" pitchFamily="34" charset="0"/>
                          <a:cs typeface="Arial" pitchFamily="34" charset="0"/>
                        </a:rPr>
                        <a:t>705</a:t>
                      </a:r>
                      <a:endParaRPr lang="vi-VN" sz="18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800">
                          <a:effectLst/>
                          <a:latin typeface="Arial" pitchFamily="34" charset="0"/>
                          <a:cs typeface="Arial" pitchFamily="34" charset="0"/>
                        </a:rPr>
                        <a:t>20 – 50 </a:t>
                      </a:r>
                      <a:endParaRPr lang="vi-VN" sz="18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800">
                          <a:effectLst/>
                          <a:latin typeface="Arial" pitchFamily="34" charset="0"/>
                          <a:cs typeface="Arial" pitchFamily="34" charset="0"/>
                        </a:rPr>
                        <a:t>4 - </a:t>
                      </a:r>
                      <a:r>
                        <a:rPr lang="vi-VN" sz="1800">
                          <a:effectLst/>
                          <a:latin typeface="Arial" pitchFamily="34" charset="0"/>
                          <a:cs typeface="Arial" pitchFamily="34" charset="0"/>
                        </a:rPr>
                        <a:t>7</a:t>
                      </a:r>
                      <a:endParaRPr lang="vi-VN" sz="18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800">
                          <a:effectLst/>
                          <a:latin typeface="Arial" pitchFamily="34" charset="0"/>
                          <a:cs typeface="Arial" pitchFamily="34" charset="0"/>
                        </a:rPr>
                        <a:t> </a:t>
                      </a:r>
                      <a:endParaRPr lang="vi-VN" sz="1800">
                        <a:effectLst/>
                        <a:latin typeface="Arial" pitchFamily="34" charset="0"/>
                        <a:ea typeface="Calibri"/>
                        <a:cs typeface="Arial" pitchFamily="34" charset="0"/>
                      </a:endParaRPr>
                    </a:p>
                  </a:txBody>
                  <a:tcPr marL="68580" marR="68580" marT="0" marB="0"/>
                </a:tc>
                <a:extLst>
                  <a:ext uri="{0D108BD9-81ED-4DB2-BD59-A6C34878D82A}">
                    <a16:rowId xmlns:a16="http://schemas.microsoft.com/office/drawing/2014/main" xmlns="" val="10002"/>
                  </a:ext>
                </a:extLst>
              </a:tr>
              <a:tr h="420624">
                <a:tc>
                  <a:txBody>
                    <a:bodyPr/>
                    <a:lstStyle/>
                    <a:p>
                      <a:pPr algn="ctr">
                        <a:lnSpc>
                          <a:spcPct val="115000"/>
                        </a:lnSpc>
                        <a:spcAft>
                          <a:spcPts val="500"/>
                        </a:spcAft>
                      </a:pPr>
                      <a:r>
                        <a:rPr lang="en-US" sz="1800" dirty="0">
                          <a:solidFill>
                            <a:srgbClr val="FF0000"/>
                          </a:solidFill>
                          <a:effectLst/>
                          <a:latin typeface="Arial" pitchFamily="34" charset="0"/>
                          <a:cs typeface="Arial" pitchFamily="34" charset="0"/>
                        </a:rPr>
                        <a:t>2</a:t>
                      </a:r>
                      <a:endParaRPr lang="vi-VN" sz="1800" dirty="0">
                        <a:solidFill>
                          <a:srgbClr val="FF0000"/>
                        </a:solidFill>
                        <a:effectLst/>
                        <a:latin typeface="Arial" pitchFamily="34" charset="0"/>
                        <a:ea typeface="Calibri"/>
                        <a:cs typeface="Arial" pitchFamily="34" charset="0"/>
                      </a:endParaRPr>
                    </a:p>
                  </a:txBody>
                  <a:tcPr marL="68580" marR="68580" marT="0" marB="0"/>
                </a:tc>
                <a:tc>
                  <a:txBody>
                    <a:bodyPr/>
                    <a:lstStyle/>
                    <a:p>
                      <a:pPr>
                        <a:lnSpc>
                          <a:spcPct val="115000"/>
                        </a:lnSpc>
                        <a:spcAft>
                          <a:spcPts val="500"/>
                        </a:spcAft>
                      </a:pPr>
                      <a:r>
                        <a:rPr lang="en-US" sz="1800">
                          <a:solidFill>
                            <a:srgbClr val="FF0000"/>
                          </a:solidFill>
                          <a:effectLst/>
                          <a:latin typeface="Arial" pitchFamily="34" charset="0"/>
                          <a:cs typeface="Arial" pitchFamily="34" charset="0"/>
                        </a:rPr>
                        <a:t>Nuôi thâm canh (ao bạt) </a:t>
                      </a:r>
                      <a:endParaRPr lang="vi-VN" sz="1800">
                        <a:solidFill>
                          <a:srgbClr val="FF0000"/>
                        </a:solidFill>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800">
                          <a:solidFill>
                            <a:srgbClr val="FF0000"/>
                          </a:solidFill>
                          <a:effectLst/>
                          <a:latin typeface="Arial" pitchFamily="34" charset="0"/>
                          <a:cs typeface="Arial" pitchFamily="34" charset="0"/>
                        </a:rPr>
                        <a:t>550</a:t>
                      </a:r>
                      <a:endParaRPr lang="vi-VN" sz="1800">
                        <a:solidFill>
                          <a:srgbClr val="FF0000"/>
                        </a:solidFill>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800">
                          <a:solidFill>
                            <a:srgbClr val="FF0000"/>
                          </a:solidFill>
                          <a:effectLst/>
                          <a:latin typeface="Arial" pitchFamily="34" charset="0"/>
                          <a:cs typeface="Arial" pitchFamily="34" charset="0"/>
                        </a:rPr>
                        <a:t>70 – 150</a:t>
                      </a:r>
                      <a:endParaRPr lang="vi-VN" sz="1800">
                        <a:solidFill>
                          <a:srgbClr val="FF0000"/>
                        </a:solidFill>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800">
                          <a:solidFill>
                            <a:srgbClr val="FF0000"/>
                          </a:solidFill>
                          <a:effectLst/>
                          <a:latin typeface="Arial" pitchFamily="34" charset="0"/>
                          <a:cs typeface="Arial" pitchFamily="34" charset="0"/>
                        </a:rPr>
                        <a:t>10 – </a:t>
                      </a:r>
                      <a:r>
                        <a:rPr lang="vi-VN" sz="1800">
                          <a:solidFill>
                            <a:srgbClr val="FF0000"/>
                          </a:solidFill>
                          <a:effectLst/>
                          <a:latin typeface="Arial" pitchFamily="34" charset="0"/>
                          <a:cs typeface="Arial" pitchFamily="34" charset="0"/>
                        </a:rPr>
                        <a:t>15 </a:t>
                      </a:r>
                      <a:endParaRPr lang="vi-VN" sz="1800">
                        <a:solidFill>
                          <a:srgbClr val="FF0000"/>
                        </a:solidFill>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800" dirty="0">
                          <a:solidFill>
                            <a:srgbClr val="FF0000"/>
                          </a:solidFill>
                          <a:effectLst/>
                          <a:latin typeface="Arial" pitchFamily="34" charset="0"/>
                          <a:cs typeface="Arial" pitchFamily="34" charset="0"/>
                        </a:rPr>
                        <a:t> </a:t>
                      </a:r>
                      <a:endParaRPr lang="vi-VN" sz="1800" dirty="0">
                        <a:solidFill>
                          <a:srgbClr val="FF0000"/>
                        </a:solidFill>
                        <a:effectLst/>
                        <a:latin typeface="Arial" pitchFamily="34" charset="0"/>
                        <a:ea typeface="Calibri"/>
                        <a:cs typeface="Arial" pitchFamily="34" charset="0"/>
                      </a:endParaRPr>
                    </a:p>
                  </a:txBody>
                  <a:tcPr marL="68580" marR="68580" marT="0" marB="0"/>
                </a:tc>
                <a:extLst>
                  <a:ext uri="{0D108BD9-81ED-4DB2-BD59-A6C34878D82A}">
                    <a16:rowId xmlns:a16="http://schemas.microsoft.com/office/drawing/2014/main" xmlns="" val="10003"/>
                  </a:ext>
                </a:extLst>
              </a:tr>
              <a:tr h="210312">
                <a:tc>
                  <a:txBody>
                    <a:bodyPr/>
                    <a:lstStyle/>
                    <a:p>
                      <a:pPr algn="ctr">
                        <a:lnSpc>
                          <a:spcPct val="115000"/>
                        </a:lnSpc>
                        <a:spcAft>
                          <a:spcPts val="500"/>
                        </a:spcAft>
                      </a:pPr>
                      <a:r>
                        <a:rPr lang="en-US" sz="1800">
                          <a:effectLst/>
                          <a:latin typeface="Arial" pitchFamily="34" charset="0"/>
                          <a:cs typeface="Arial" pitchFamily="34" charset="0"/>
                        </a:rPr>
                        <a:t>II</a:t>
                      </a:r>
                      <a:endParaRPr lang="vi-VN" sz="1800">
                        <a:effectLst/>
                        <a:latin typeface="Arial" pitchFamily="34" charset="0"/>
                        <a:ea typeface="Calibri"/>
                        <a:cs typeface="Arial" pitchFamily="34" charset="0"/>
                      </a:endParaRPr>
                    </a:p>
                  </a:txBody>
                  <a:tcPr marL="68580" marR="68580" marT="0" marB="0"/>
                </a:tc>
                <a:tc>
                  <a:txBody>
                    <a:bodyPr/>
                    <a:lstStyle/>
                    <a:p>
                      <a:pPr>
                        <a:lnSpc>
                          <a:spcPct val="115000"/>
                        </a:lnSpc>
                        <a:spcAft>
                          <a:spcPts val="500"/>
                        </a:spcAft>
                      </a:pPr>
                      <a:r>
                        <a:rPr lang="en-US" sz="1800">
                          <a:effectLst/>
                          <a:latin typeface="Arial" pitchFamily="34" charset="0"/>
                          <a:cs typeface="Arial" pitchFamily="34" charset="0"/>
                        </a:rPr>
                        <a:t>Tôm sú</a:t>
                      </a:r>
                      <a:endParaRPr lang="vi-VN" sz="18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800">
                          <a:effectLst/>
                          <a:latin typeface="Arial" pitchFamily="34" charset="0"/>
                          <a:cs typeface="Arial" pitchFamily="34" charset="0"/>
                        </a:rPr>
                        <a:t>968</a:t>
                      </a:r>
                      <a:endParaRPr lang="vi-VN" sz="18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800">
                          <a:effectLst/>
                          <a:latin typeface="Arial" pitchFamily="34" charset="0"/>
                          <a:cs typeface="Arial" pitchFamily="34" charset="0"/>
                        </a:rPr>
                        <a:t> </a:t>
                      </a:r>
                      <a:endParaRPr lang="vi-VN" sz="18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800">
                          <a:effectLst/>
                          <a:latin typeface="Arial" pitchFamily="34" charset="0"/>
                          <a:cs typeface="Arial" pitchFamily="34" charset="0"/>
                        </a:rPr>
                        <a:t> </a:t>
                      </a:r>
                      <a:endParaRPr lang="vi-VN" sz="18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800">
                          <a:effectLst/>
                          <a:latin typeface="Arial" pitchFamily="34" charset="0"/>
                          <a:cs typeface="Arial" pitchFamily="34" charset="0"/>
                        </a:rPr>
                        <a:t>100</a:t>
                      </a:r>
                      <a:endParaRPr lang="vi-VN" sz="1800">
                        <a:effectLst/>
                        <a:latin typeface="Arial" pitchFamily="34" charset="0"/>
                        <a:ea typeface="Calibri"/>
                        <a:cs typeface="Arial" pitchFamily="34" charset="0"/>
                      </a:endParaRPr>
                    </a:p>
                  </a:txBody>
                  <a:tcPr marL="68580" marR="68580" marT="0" marB="0"/>
                </a:tc>
                <a:extLst>
                  <a:ext uri="{0D108BD9-81ED-4DB2-BD59-A6C34878D82A}">
                    <a16:rowId xmlns:a16="http://schemas.microsoft.com/office/drawing/2014/main" xmlns="" val="10004"/>
                  </a:ext>
                </a:extLst>
              </a:tr>
              <a:tr h="210312">
                <a:tc>
                  <a:txBody>
                    <a:bodyPr/>
                    <a:lstStyle/>
                    <a:p>
                      <a:pPr algn="ctr">
                        <a:lnSpc>
                          <a:spcPct val="115000"/>
                        </a:lnSpc>
                        <a:spcAft>
                          <a:spcPts val="500"/>
                        </a:spcAft>
                      </a:pPr>
                      <a:r>
                        <a:rPr lang="en-US" sz="1800">
                          <a:effectLst/>
                          <a:latin typeface="Arial" pitchFamily="34" charset="0"/>
                          <a:cs typeface="Arial" pitchFamily="34" charset="0"/>
                        </a:rPr>
                        <a:t>1</a:t>
                      </a:r>
                      <a:endParaRPr lang="vi-VN" sz="1800">
                        <a:effectLst/>
                        <a:latin typeface="Arial" pitchFamily="34" charset="0"/>
                        <a:ea typeface="Calibri"/>
                        <a:cs typeface="Arial" pitchFamily="34" charset="0"/>
                      </a:endParaRPr>
                    </a:p>
                  </a:txBody>
                  <a:tcPr marL="68580" marR="68580" marT="0" marB="0"/>
                </a:tc>
                <a:tc>
                  <a:txBody>
                    <a:bodyPr/>
                    <a:lstStyle/>
                    <a:p>
                      <a:pPr>
                        <a:lnSpc>
                          <a:spcPct val="115000"/>
                        </a:lnSpc>
                        <a:spcAft>
                          <a:spcPts val="500"/>
                        </a:spcAft>
                      </a:pPr>
                      <a:r>
                        <a:rPr lang="en-US" sz="1800">
                          <a:effectLst/>
                          <a:latin typeface="Arial" pitchFamily="34" charset="0"/>
                          <a:cs typeface="Arial" pitchFamily="34" charset="0"/>
                        </a:rPr>
                        <a:t>Nuôi QCCT</a:t>
                      </a:r>
                      <a:endParaRPr lang="vi-VN" sz="18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af-ZA" sz="1800">
                          <a:effectLst/>
                          <a:latin typeface="Arial" pitchFamily="34" charset="0"/>
                          <a:cs typeface="Arial" pitchFamily="34" charset="0"/>
                        </a:rPr>
                        <a:t>968</a:t>
                      </a:r>
                      <a:endParaRPr lang="vi-VN" sz="18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800">
                          <a:effectLst/>
                          <a:latin typeface="Arial" pitchFamily="34" charset="0"/>
                          <a:cs typeface="Arial" pitchFamily="34" charset="0"/>
                        </a:rPr>
                        <a:t>2 - 10</a:t>
                      </a:r>
                      <a:endParaRPr lang="vi-VN" sz="18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800">
                          <a:effectLst/>
                          <a:latin typeface="Arial" pitchFamily="34" charset="0"/>
                          <a:cs typeface="Arial" pitchFamily="34" charset="0"/>
                        </a:rPr>
                        <a:t>0,78</a:t>
                      </a:r>
                      <a:endParaRPr lang="vi-VN" sz="18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800">
                          <a:effectLst/>
                          <a:latin typeface="Arial" pitchFamily="34" charset="0"/>
                          <a:cs typeface="Arial" pitchFamily="34" charset="0"/>
                        </a:rPr>
                        <a:t>100</a:t>
                      </a:r>
                      <a:endParaRPr lang="vi-VN" sz="1800">
                        <a:effectLst/>
                        <a:latin typeface="Arial" pitchFamily="34" charset="0"/>
                        <a:ea typeface="Calibri"/>
                        <a:cs typeface="Arial" pitchFamily="34" charset="0"/>
                      </a:endParaRPr>
                    </a:p>
                  </a:txBody>
                  <a:tcPr marL="68580" marR="68580" marT="0" marB="0"/>
                </a:tc>
                <a:extLst>
                  <a:ext uri="{0D108BD9-81ED-4DB2-BD59-A6C34878D82A}">
                    <a16:rowId xmlns:a16="http://schemas.microsoft.com/office/drawing/2014/main" xmlns="" val="10005"/>
                  </a:ext>
                </a:extLst>
              </a:tr>
              <a:tr h="210312">
                <a:tc>
                  <a:txBody>
                    <a:bodyPr/>
                    <a:lstStyle/>
                    <a:p>
                      <a:pPr algn="ctr">
                        <a:lnSpc>
                          <a:spcPct val="115000"/>
                        </a:lnSpc>
                        <a:spcAft>
                          <a:spcPts val="500"/>
                        </a:spcAft>
                      </a:pPr>
                      <a:r>
                        <a:rPr lang="en-US" sz="1800">
                          <a:effectLst/>
                          <a:latin typeface="Arial" pitchFamily="34" charset="0"/>
                          <a:cs typeface="Arial" pitchFamily="34" charset="0"/>
                        </a:rPr>
                        <a:t>III</a:t>
                      </a:r>
                      <a:endParaRPr lang="vi-VN" sz="1800">
                        <a:effectLst/>
                        <a:latin typeface="Arial" pitchFamily="34" charset="0"/>
                        <a:ea typeface="Calibri"/>
                        <a:cs typeface="Arial" pitchFamily="34" charset="0"/>
                      </a:endParaRPr>
                    </a:p>
                  </a:txBody>
                  <a:tcPr marL="68580" marR="68580" marT="0" marB="0"/>
                </a:tc>
                <a:tc>
                  <a:txBody>
                    <a:bodyPr/>
                    <a:lstStyle/>
                    <a:p>
                      <a:pPr>
                        <a:lnSpc>
                          <a:spcPct val="115000"/>
                        </a:lnSpc>
                        <a:spcAft>
                          <a:spcPts val="500"/>
                        </a:spcAft>
                      </a:pPr>
                      <a:r>
                        <a:rPr lang="en-US" sz="1800">
                          <a:effectLst/>
                          <a:latin typeface="Arial" pitchFamily="34" charset="0"/>
                          <a:cs typeface="Arial" pitchFamily="34" charset="0"/>
                        </a:rPr>
                        <a:t>Tổng toàn tỉnh</a:t>
                      </a:r>
                      <a:endParaRPr lang="vi-VN" sz="18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af-ZA" sz="1800">
                          <a:effectLst/>
                          <a:latin typeface="Arial" pitchFamily="34" charset="0"/>
                          <a:cs typeface="Arial" pitchFamily="34" charset="0"/>
                        </a:rPr>
                        <a:t>2.323</a:t>
                      </a:r>
                      <a:endParaRPr lang="vi-VN" sz="18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800">
                          <a:effectLst/>
                          <a:latin typeface="Arial" pitchFamily="34" charset="0"/>
                          <a:cs typeface="Arial" pitchFamily="34" charset="0"/>
                        </a:rPr>
                        <a:t> </a:t>
                      </a:r>
                      <a:endParaRPr lang="vi-VN" sz="18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800">
                          <a:effectLst/>
                          <a:latin typeface="Arial" pitchFamily="34" charset="0"/>
                          <a:cs typeface="Arial" pitchFamily="34" charset="0"/>
                        </a:rPr>
                        <a:t> </a:t>
                      </a:r>
                      <a:endParaRPr lang="vi-VN" sz="18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800" dirty="0">
                          <a:effectLst/>
                          <a:latin typeface="Arial" pitchFamily="34" charset="0"/>
                          <a:cs typeface="Arial" pitchFamily="34" charset="0"/>
                        </a:rPr>
                        <a:t> </a:t>
                      </a:r>
                      <a:endParaRPr lang="vi-VN" sz="1800" dirty="0">
                        <a:effectLst/>
                        <a:latin typeface="Arial" pitchFamily="34" charset="0"/>
                        <a:ea typeface="Calibri"/>
                        <a:cs typeface="Arial" pitchFamily="34" charset="0"/>
                      </a:endParaRPr>
                    </a:p>
                  </a:txBody>
                  <a:tcPr marL="68580" marR="68580" marT="0" marB="0"/>
                </a:tc>
                <a:extLst>
                  <a:ext uri="{0D108BD9-81ED-4DB2-BD59-A6C34878D82A}">
                    <a16:rowId xmlns:a16="http://schemas.microsoft.com/office/drawing/2014/main" xmlns="" val="10006"/>
                  </a:ext>
                </a:extLst>
              </a:tr>
            </a:tbl>
          </a:graphicData>
        </a:graphic>
      </p:graphicFrame>
      <p:sp>
        <p:nvSpPr>
          <p:cNvPr id="6" name="Rectangle 1"/>
          <p:cNvSpPr>
            <a:spLocks noChangeArrowheads="1"/>
          </p:cNvSpPr>
          <p:nvPr/>
        </p:nvSpPr>
        <p:spPr bwMode="auto">
          <a:xfrm>
            <a:off x="799338" y="1128619"/>
            <a:ext cx="716203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342900" algn="just" defTabSz="914400" rtl="0" eaLnBrk="1" fontAlgn="base" latinLnBrk="0" hangingPunct="1">
              <a:lnSpc>
                <a:spcPct val="100000"/>
              </a:lnSpc>
              <a:spcBef>
                <a:spcPct val="0"/>
              </a:spcBef>
              <a:spcAft>
                <a:spcPct val="0"/>
              </a:spcAft>
              <a:buClrTx/>
              <a:buSzTx/>
              <a:buFontTx/>
              <a:buNone/>
              <a:tabLst/>
            </a:pPr>
            <a:r>
              <a:rPr kumimoji="0" lang="vi-VN" sz="1600" b="1" i="0" u="none" strike="noStrike" cap="none" normalizeH="0" baseline="0" dirty="0">
                <a:ln>
                  <a:noFill/>
                </a:ln>
                <a:solidFill>
                  <a:srgbClr val="000000"/>
                </a:solidFill>
                <a:effectLst/>
                <a:ea typeface="Times New Roman" pitchFamily="18" charset="0"/>
                <a:cs typeface="Arial" pitchFamily="34" charset="0"/>
              </a:rPr>
              <a:t>B</a:t>
            </a:r>
            <a:r>
              <a:rPr kumimoji="0" lang="vi-VN" sz="1600" b="1" i="0" u="none" strike="noStrike" cap="none" normalizeH="0" baseline="0" dirty="0" bmk="">
                <a:ln>
                  <a:noFill/>
                </a:ln>
                <a:solidFill>
                  <a:srgbClr val="000000"/>
                </a:solidFill>
                <a:effectLst/>
                <a:ea typeface="Times New Roman" pitchFamily="18" charset="0"/>
                <a:cs typeface="Arial" pitchFamily="34" charset="0"/>
              </a:rPr>
              <a:t>ảng </a:t>
            </a:r>
            <a:r>
              <a:rPr lang="vi-VN" sz="1600" b="1" dirty="0" bmk="_Toc33781409">
                <a:solidFill>
                  <a:srgbClr val="000000"/>
                </a:solidFill>
                <a:ea typeface="Times New Roman" pitchFamily="18" charset="0"/>
                <a:cs typeface="Arial" pitchFamily="34" charset="0"/>
              </a:rPr>
              <a:t>4</a:t>
            </a:r>
            <a:r>
              <a:rPr kumimoji="0" lang="vi-VN" sz="1600" b="1" i="0" u="none" strike="noStrike" cap="none" normalizeH="0" baseline="0" dirty="0" bmk="_Toc33781409">
                <a:ln>
                  <a:noFill/>
                </a:ln>
                <a:solidFill>
                  <a:srgbClr val="000000"/>
                </a:solidFill>
                <a:effectLst/>
                <a:ea typeface="Times New Roman" pitchFamily="18" charset="0"/>
                <a:cs typeface="Arial" pitchFamily="34" charset="0"/>
              </a:rPr>
              <a:t>: Thực trạng nuôi tôm nước lợ tại tỉnh Hà</a:t>
            </a:r>
            <a:r>
              <a:rPr kumimoji="0" lang="vi-VN" sz="1600" b="1" i="0" u="none" strike="noStrike" cap="none" normalizeH="0" dirty="0" bmk="_Toc33781409">
                <a:ln>
                  <a:noFill/>
                </a:ln>
                <a:solidFill>
                  <a:srgbClr val="000000"/>
                </a:solidFill>
                <a:effectLst/>
                <a:ea typeface="Times New Roman" pitchFamily="18" charset="0"/>
                <a:cs typeface="Arial" pitchFamily="34" charset="0"/>
              </a:rPr>
              <a:t> Tĩnh </a:t>
            </a:r>
            <a:r>
              <a:rPr kumimoji="0" lang="vi-VN" sz="1600" b="1" i="0" u="none" strike="noStrike" cap="none" normalizeH="0" baseline="0" dirty="0" bmk="_Toc33781409">
                <a:ln>
                  <a:noFill/>
                </a:ln>
                <a:solidFill>
                  <a:srgbClr val="000000"/>
                </a:solidFill>
                <a:effectLst/>
                <a:ea typeface="Times New Roman" pitchFamily="18" charset="0"/>
                <a:cs typeface="Arial" pitchFamily="34" charset="0"/>
              </a:rPr>
              <a:t>năm 2018</a:t>
            </a:r>
            <a:r>
              <a:rPr kumimoji="0" lang="vi-VN" sz="1600" b="1" i="0" u="none" strike="noStrike" cap="none" normalizeH="0" baseline="0" dirty="0">
                <a:ln>
                  <a:noFill/>
                </a:ln>
                <a:solidFill>
                  <a:srgbClr val="000000"/>
                </a:solidFill>
                <a:effectLst/>
                <a:ea typeface="Times New Roman" pitchFamily="18" charset="0"/>
                <a:cs typeface="Arial" pitchFamily="34" charset="0"/>
              </a:rPr>
              <a:t> </a:t>
            </a:r>
            <a:endParaRPr kumimoji="0" lang="vi-VN" sz="1600" b="0" i="0" u="none" strike="noStrike" cap="none" normalizeH="0" baseline="0" dirty="0">
              <a:ln>
                <a:noFill/>
              </a:ln>
              <a:solidFill>
                <a:schemeClr val="tx1"/>
              </a:solidFill>
              <a:effectLst/>
              <a:cs typeface="Arial" pitchFamily="34"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ea typeface="Calibri" pitchFamily="34" charset="0"/>
                <a:cs typeface="Times New Roman" pitchFamily="18" charset="0"/>
              </a:rPr>
              <a:t>Nguồn: Sở Nông nghiệp và PTNT tỉnh Hà</a:t>
            </a:r>
            <a:r>
              <a:rPr kumimoji="0" lang="en-US" sz="1600" b="0" i="0" u="none" strike="noStrike" cap="none" normalizeH="0" dirty="0">
                <a:ln>
                  <a:noFill/>
                </a:ln>
                <a:solidFill>
                  <a:schemeClr val="tx1"/>
                </a:solidFill>
                <a:effectLst/>
                <a:ea typeface="Calibri" pitchFamily="34" charset="0"/>
                <a:cs typeface="Times New Roman" pitchFamily="18" charset="0"/>
              </a:rPr>
              <a:t> Tĩnh </a:t>
            </a:r>
            <a:r>
              <a:rPr kumimoji="0" lang="en-US" sz="1600" b="0" i="0" u="none" strike="noStrike" cap="none" normalizeH="0" baseline="0" dirty="0">
                <a:ln>
                  <a:noFill/>
                </a:ln>
                <a:solidFill>
                  <a:schemeClr val="tx1"/>
                </a:solidFill>
                <a:effectLst/>
                <a:ea typeface="Calibri" pitchFamily="34" charset="0"/>
                <a:cs typeface="Times New Roman" pitchFamily="18" charset="0"/>
              </a:rPr>
              <a:t>(2018)</a:t>
            </a:r>
            <a:endParaRPr kumimoji="0" lang="en-US" sz="1600" b="0" i="0" u="none" strike="noStrike" cap="none" normalizeH="0" baseline="0" dirty="0">
              <a:ln>
                <a:noFill/>
              </a:ln>
              <a:solidFill>
                <a:schemeClr val="tx1"/>
              </a:solidFill>
              <a:effectLst/>
              <a:cs typeface="Arial" pitchFamily="34" charset="0"/>
            </a:endParaRPr>
          </a:p>
        </p:txBody>
      </p:sp>
    </p:spTree>
    <p:extLst>
      <p:ext uri="{BB962C8B-B14F-4D97-AF65-F5344CB8AC3E}">
        <p14:creationId xmlns:p14="http://schemas.microsoft.com/office/powerpoint/2010/main" val="2871674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8149"/>
            <a:ext cx="7886700" cy="732154"/>
          </a:xfrm>
        </p:spPr>
        <p:txBody>
          <a:bodyPr>
            <a:normAutofit/>
          </a:bodyPr>
          <a:lstStyle/>
          <a:p>
            <a:pPr algn="ctr"/>
            <a:r>
              <a:rPr lang="en-US" sz="2800" dirty="0">
                <a:latin typeface="Arial" charset="0"/>
                <a:ea typeface="Arial" charset="0"/>
                <a:cs typeface="Arial" charset="0"/>
              </a:rPr>
              <a:t>NỘI DUNG</a:t>
            </a:r>
          </a:p>
        </p:txBody>
      </p:sp>
      <p:sp>
        <p:nvSpPr>
          <p:cNvPr id="3" name="Slide Number Placeholder 2"/>
          <p:cNvSpPr>
            <a:spLocks noGrp="1"/>
          </p:cNvSpPr>
          <p:nvPr>
            <p:ph type="sldNum" sz="quarter" idx="12"/>
          </p:nvPr>
        </p:nvSpPr>
        <p:spPr/>
        <p:txBody>
          <a:bodyPr/>
          <a:lstStyle/>
          <a:p>
            <a:fld id="{5D3FEEAC-6021-184A-936A-D26E75467C87}" type="slidenum">
              <a:rPr lang="en-US" smtClean="0"/>
              <a:t>2</a:t>
            </a:fld>
            <a:endParaRPr lang="en-US"/>
          </a:p>
        </p:txBody>
      </p:sp>
      <p:graphicFrame>
        <p:nvGraphicFramePr>
          <p:cNvPr id="5" name="Diagram 4"/>
          <p:cNvGraphicFramePr/>
          <p:nvPr>
            <p:extLst>
              <p:ext uri="{D42A27DB-BD31-4B8C-83A1-F6EECF244321}">
                <p14:modId xmlns:p14="http://schemas.microsoft.com/office/powerpoint/2010/main" val="4067319853"/>
              </p:ext>
            </p:extLst>
          </p:nvPr>
        </p:nvGraphicFramePr>
        <p:xfrm>
          <a:off x="361950" y="1262888"/>
          <a:ext cx="768477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03427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910" y="1274315"/>
            <a:ext cx="8850594" cy="2273557"/>
          </a:xfrm>
        </p:spPr>
        <p:txBody>
          <a:bodyPr>
            <a:noAutofit/>
          </a:bodyPr>
          <a:lstStyle/>
          <a:p>
            <a:pPr marL="0" indent="0">
              <a:buNone/>
            </a:pPr>
            <a:r>
              <a:rPr lang="vi-VN" sz="2400" b="1" dirty="0"/>
              <a:t>e. </a:t>
            </a:r>
            <a:r>
              <a:rPr lang="vi-VN" sz="2400" b="1" dirty="0">
                <a:solidFill>
                  <a:srgbClr val="FF0000"/>
                </a:solidFill>
              </a:rPr>
              <a:t>Tiền Giang</a:t>
            </a:r>
          </a:p>
          <a:p>
            <a:r>
              <a:rPr lang="vi-VN" sz="2400" dirty="0"/>
              <a:t>Năm 201</a:t>
            </a:r>
            <a:r>
              <a:rPr lang="af-ZA" sz="2400" dirty="0"/>
              <a:t>8,</a:t>
            </a:r>
            <a:r>
              <a:rPr lang="vi-VN" sz="2400" dirty="0"/>
              <a:t> tổng diện tích nuôi tôm nước lợ </a:t>
            </a:r>
            <a:r>
              <a:rPr lang="af-ZA" sz="2400" dirty="0"/>
              <a:t>của Tiền Giang </a:t>
            </a:r>
            <a:r>
              <a:rPr lang="vi-VN" sz="2400" dirty="0"/>
              <a:t>là </a:t>
            </a:r>
            <a:r>
              <a:rPr lang="af-ZA" sz="2400" dirty="0"/>
              <a:t>4.395 </a:t>
            </a:r>
            <a:r>
              <a:rPr lang="vi-VN" sz="2400" dirty="0"/>
              <a:t>ha, sản lượng </a:t>
            </a:r>
            <a:r>
              <a:rPr lang="af-ZA" sz="2400" dirty="0"/>
              <a:t>19.550</a:t>
            </a:r>
            <a:r>
              <a:rPr lang="vi-VN" sz="2400" dirty="0"/>
              <a:t> tấn</a:t>
            </a:r>
            <a:r>
              <a:rPr lang="af-ZA" sz="2400" dirty="0"/>
              <a:t>. </a:t>
            </a:r>
            <a:endParaRPr lang="vi-VN" sz="2400" dirty="0"/>
          </a:p>
          <a:p>
            <a:r>
              <a:rPr lang="af-ZA" sz="2400" dirty="0"/>
              <a:t>Diện tích nuôi tôm nước lợ tập trung nhiều nhất ở các huyện Tân Phú Đông, Gò Công Đông, Thị xã Gò Công, Gò Công Tây. </a:t>
            </a:r>
            <a:endParaRPr lang="vi-VN" sz="2400" dirty="0"/>
          </a:p>
          <a:p>
            <a:r>
              <a:rPr lang="af-ZA" sz="2400" dirty="0"/>
              <a:t>Đối tượng nuôi chủ yếu hiện nay của tỉnh Tiền Giang là tôm sú và tôm thẻ chân trắng với hình thức nuôi phổ biến là thâm canh, bán thâm canh và quảng canh cải tiến. </a:t>
            </a:r>
            <a:endParaRPr lang="vi-VN" sz="2400" dirty="0"/>
          </a:p>
          <a:p>
            <a:pPr marL="342900" indent="-342900">
              <a:buAutoNum type="alphaLcPeriod"/>
            </a:pPr>
            <a:endParaRPr lang="vi-VN" sz="2400" dirty="0"/>
          </a:p>
          <a:p>
            <a:pPr marL="0" indent="0">
              <a:buNone/>
            </a:pPr>
            <a:endParaRPr lang="vi-VN" sz="2400" dirty="0"/>
          </a:p>
          <a:p>
            <a:pPr marL="0" indent="0">
              <a:buNone/>
            </a:pPr>
            <a:endParaRPr lang="vi-VN" sz="2400" b="1" dirty="0"/>
          </a:p>
          <a:p>
            <a:pPr marL="0" indent="0">
              <a:buNone/>
            </a:pPr>
            <a:endParaRPr lang="vi-VN" sz="2400" b="1" dirty="0"/>
          </a:p>
          <a:p>
            <a:pPr marL="0" indent="0">
              <a:buNone/>
            </a:pPr>
            <a:endParaRPr lang="vi-VN" sz="2400" b="1" dirty="0"/>
          </a:p>
          <a:p>
            <a:pPr marL="0" indent="0">
              <a:buNone/>
            </a:pPr>
            <a:endParaRPr lang="vi-VN" sz="2400" b="1" dirty="0"/>
          </a:p>
        </p:txBody>
      </p:sp>
      <p:sp>
        <p:nvSpPr>
          <p:cNvPr id="7" name="Title 1"/>
          <p:cNvSpPr txBox="1">
            <a:spLocks/>
          </p:cNvSpPr>
          <p:nvPr/>
        </p:nvSpPr>
        <p:spPr>
          <a:xfrm>
            <a:off x="451104" y="640024"/>
            <a:ext cx="8692896" cy="5070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latin typeface="+mn-lt"/>
                <a:ea typeface="Arial" charset="0"/>
                <a:cs typeface="Arial" charset="0"/>
              </a:rPr>
              <a:t>PHẦN III. KẾT QUẢ NGHIÊN CỨU</a:t>
            </a:r>
          </a:p>
        </p:txBody>
      </p:sp>
    </p:spTree>
    <p:extLst>
      <p:ext uri="{BB962C8B-B14F-4D97-AF65-F5344CB8AC3E}">
        <p14:creationId xmlns:p14="http://schemas.microsoft.com/office/powerpoint/2010/main" val="30495709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D3FEEAC-6021-184A-936A-D26E75467C87}" type="slidenum">
              <a:rPr lang="en-US" smtClean="0"/>
              <a:t>21</a:t>
            </a:fld>
            <a:endParaRPr lang="en-US"/>
          </a:p>
        </p:txBody>
      </p:sp>
      <p:sp>
        <p:nvSpPr>
          <p:cNvPr id="5" name="Rectangle 1"/>
          <p:cNvSpPr>
            <a:spLocks noChangeArrowheads="1"/>
          </p:cNvSpPr>
          <p:nvPr/>
        </p:nvSpPr>
        <p:spPr bwMode="auto">
          <a:xfrm>
            <a:off x="608377" y="704901"/>
            <a:ext cx="790697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342900" algn="just" defTabSz="914400" rtl="0" eaLnBrk="1" fontAlgn="base" latinLnBrk="0" hangingPunct="1">
              <a:lnSpc>
                <a:spcPct val="100000"/>
              </a:lnSpc>
              <a:spcBef>
                <a:spcPct val="0"/>
              </a:spcBef>
              <a:spcAft>
                <a:spcPct val="0"/>
              </a:spcAft>
              <a:buClrTx/>
              <a:buSzTx/>
              <a:buFontTx/>
              <a:buNone/>
              <a:tabLst/>
            </a:pPr>
            <a:r>
              <a:rPr kumimoji="0" lang="vi-VN" b="1" i="0" u="none" strike="noStrike" cap="none" normalizeH="0" baseline="0" dirty="0">
                <a:ln>
                  <a:noFill/>
                </a:ln>
                <a:solidFill>
                  <a:srgbClr val="000000"/>
                </a:solidFill>
                <a:effectLst/>
                <a:ea typeface="Times New Roman" pitchFamily="18" charset="0"/>
                <a:cs typeface="Arial" pitchFamily="34" charset="0"/>
              </a:rPr>
              <a:t>B</a:t>
            </a:r>
            <a:r>
              <a:rPr kumimoji="0" lang="vi-VN" b="1" i="0" u="none" strike="noStrike" cap="none" normalizeH="0" baseline="0" dirty="0" bmk="">
                <a:ln>
                  <a:noFill/>
                </a:ln>
                <a:solidFill>
                  <a:srgbClr val="000000"/>
                </a:solidFill>
                <a:effectLst/>
                <a:ea typeface="Times New Roman" pitchFamily="18" charset="0"/>
                <a:cs typeface="Arial" pitchFamily="34" charset="0"/>
              </a:rPr>
              <a:t>ảng </a:t>
            </a:r>
            <a:r>
              <a:rPr lang="vi-VN" b="1" dirty="0" bmk="_Toc33781411">
                <a:solidFill>
                  <a:srgbClr val="000000"/>
                </a:solidFill>
                <a:ea typeface="Times New Roman" pitchFamily="18" charset="0"/>
                <a:cs typeface="Arial" pitchFamily="34" charset="0"/>
              </a:rPr>
              <a:t>5</a:t>
            </a:r>
            <a:r>
              <a:rPr kumimoji="0" lang="vi-VN" b="1" i="0" u="none" strike="noStrike" cap="none" normalizeH="0" baseline="0" dirty="0" bmk="_Toc33781411">
                <a:ln>
                  <a:noFill/>
                </a:ln>
                <a:solidFill>
                  <a:srgbClr val="000000"/>
                </a:solidFill>
                <a:effectLst/>
                <a:ea typeface="Times New Roman" pitchFamily="18" charset="0"/>
                <a:cs typeface="Arial" pitchFamily="34" charset="0"/>
              </a:rPr>
              <a:t>: Thực trạng nuôi tôm nước lợ tại tỉnh Tiền Giang năm 2018</a:t>
            </a:r>
            <a:r>
              <a:rPr kumimoji="0" lang="vi-VN" b="1" i="0" u="none" strike="noStrike" cap="none" normalizeH="0" baseline="0" dirty="0">
                <a:ln>
                  <a:noFill/>
                </a:ln>
                <a:solidFill>
                  <a:srgbClr val="000000"/>
                </a:solidFill>
                <a:effectLst/>
                <a:ea typeface="Times New Roman" pitchFamily="18" charset="0"/>
                <a:cs typeface="Arial" pitchFamily="34" charset="0"/>
              </a:rPr>
              <a:t> </a:t>
            </a:r>
            <a:endParaRPr kumimoji="0" lang="vi-VN" b="0" i="0" u="none" strike="noStrike" cap="none" normalizeH="0" baseline="0" dirty="0">
              <a:ln>
                <a:noFill/>
              </a:ln>
              <a:solidFill>
                <a:schemeClr val="tx1"/>
              </a:solidFill>
              <a:effectLst/>
              <a:cs typeface="Arial" pitchFamily="34"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ea typeface="Calibri" pitchFamily="34" charset="0"/>
                <a:cs typeface="Times New Roman" pitchFamily="18" charset="0"/>
              </a:rPr>
              <a:t>Nguồn: Sở Nông nghiệp và PTNT tỉnh Tiền Giang (2018)</a:t>
            </a:r>
            <a:endParaRPr kumimoji="0" lang="en-US" b="0" i="0" u="none" strike="noStrike" cap="none" normalizeH="0" baseline="0" dirty="0">
              <a:ln>
                <a:noFill/>
              </a:ln>
              <a:solidFill>
                <a:schemeClr val="tx1"/>
              </a:solidFill>
              <a:effectLst/>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968089933"/>
              </p:ext>
            </p:extLst>
          </p:nvPr>
        </p:nvGraphicFramePr>
        <p:xfrm>
          <a:off x="860298" y="1409938"/>
          <a:ext cx="7886701" cy="5369560"/>
        </p:xfrm>
        <a:graphic>
          <a:graphicData uri="http://schemas.openxmlformats.org/drawingml/2006/table">
            <a:tbl>
              <a:tblPr firstRow="1" firstCol="1" bandRow="1">
                <a:tableStyleId>{5C22544A-7EE6-4342-B048-85BDC9FD1C3A}</a:tableStyleId>
              </a:tblPr>
              <a:tblGrid>
                <a:gridCol w="452788">
                  <a:extLst>
                    <a:ext uri="{9D8B030D-6E8A-4147-A177-3AD203B41FA5}">
                      <a16:colId xmlns:a16="http://schemas.microsoft.com/office/drawing/2014/main" xmlns="" val="20000"/>
                    </a:ext>
                  </a:extLst>
                </a:gridCol>
                <a:gridCol w="1290522">
                  <a:extLst>
                    <a:ext uri="{9D8B030D-6E8A-4147-A177-3AD203B41FA5}">
                      <a16:colId xmlns:a16="http://schemas.microsoft.com/office/drawing/2014/main" xmlns="" val="20001"/>
                    </a:ext>
                  </a:extLst>
                </a:gridCol>
                <a:gridCol w="990768">
                  <a:extLst>
                    <a:ext uri="{9D8B030D-6E8A-4147-A177-3AD203B41FA5}">
                      <a16:colId xmlns:a16="http://schemas.microsoft.com/office/drawing/2014/main" xmlns="" val="20002"/>
                    </a:ext>
                  </a:extLst>
                </a:gridCol>
                <a:gridCol w="1282634">
                  <a:extLst>
                    <a:ext uri="{9D8B030D-6E8A-4147-A177-3AD203B41FA5}">
                      <a16:colId xmlns:a16="http://schemas.microsoft.com/office/drawing/2014/main" xmlns="" val="20003"/>
                    </a:ext>
                  </a:extLst>
                </a:gridCol>
                <a:gridCol w="1359939">
                  <a:extLst>
                    <a:ext uri="{9D8B030D-6E8A-4147-A177-3AD203B41FA5}">
                      <a16:colId xmlns:a16="http://schemas.microsoft.com/office/drawing/2014/main" xmlns="" val="20004"/>
                    </a:ext>
                  </a:extLst>
                </a:gridCol>
                <a:gridCol w="1255814">
                  <a:extLst>
                    <a:ext uri="{9D8B030D-6E8A-4147-A177-3AD203B41FA5}">
                      <a16:colId xmlns:a16="http://schemas.microsoft.com/office/drawing/2014/main" xmlns="" val="20005"/>
                    </a:ext>
                  </a:extLst>
                </a:gridCol>
                <a:gridCol w="1254236">
                  <a:extLst>
                    <a:ext uri="{9D8B030D-6E8A-4147-A177-3AD203B41FA5}">
                      <a16:colId xmlns:a16="http://schemas.microsoft.com/office/drawing/2014/main" xmlns="" val="20006"/>
                    </a:ext>
                  </a:extLst>
                </a:gridCol>
              </a:tblGrid>
              <a:tr h="420624">
                <a:tc>
                  <a:txBody>
                    <a:bodyPr/>
                    <a:lstStyle/>
                    <a:p>
                      <a:pPr algn="ctr">
                        <a:lnSpc>
                          <a:spcPct val="115000"/>
                        </a:lnSpc>
                        <a:spcAft>
                          <a:spcPts val="500"/>
                        </a:spcAft>
                      </a:pPr>
                      <a:r>
                        <a:rPr lang="en-US" sz="1600">
                          <a:effectLst/>
                          <a:latin typeface="Arial" pitchFamily="34" charset="0"/>
                          <a:cs typeface="Arial" pitchFamily="34" charset="0"/>
                        </a:rPr>
                        <a:t>TT</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latin typeface="Arial" pitchFamily="34" charset="0"/>
                          <a:cs typeface="Arial" pitchFamily="34" charset="0"/>
                        </a:rPr>
                        <a:t>Hạng mục</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latin typeface="Arial" pitchFamily="34" charset="0"/>
                          <a:cs typeface="Arial" pitchFamily="34" charset="0"/>
                        </a:rPr>
                        <a:t>Diện tích (ha)</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latin typeface="Arial" pitchFamily="34" charset="0"/>
                          <a:cs typeface="Arial" pitchFamily="34" charset="0"/>
                        </a:rPr>
                        <a:t>Mật độ nuôi (con/m</a:t>
                      </a:r>
                      <a:r>
                        <a:rPr lang="en-US" sz="1600" baseline="30000">
                          <a:effectLst/>
                          <a:latin typeface="Arial" pitchFamily="34" charset="0"/>
                          <a:cs typeface="Arial" pitchFamily="34" charset="0"/>
                        </a:rPr>
                        <a:t>2</a:t>
                      </a:r>
                      <a:r>
                        <a:rPr lang="en-US" sz="1600">
                          <a:effectLst/>
                          <a:latin typeface="Arial" pitchFamily="34" charset="0"/>
                          <a:cs typeface="Arial" pitchFamily="34" charset="0"/>
                        </a:rPr>
                        <a:t>)</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latin typeface="Arial" pitchFamily="34" charset="0"/>
                          <a:cs typeface="Arial" pitchFamily="34" charset="0"/>
                        </a:rPr>
                        <a:t>Năng suất TB (tấn/ha)</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latin typeface="Arial" pitchFamily="34" charset="0"/>
                          <a:cs typeface="Arial" pitchFamily="34" charset="0"/>
                        </a:rPr>
                        <a:t>Sản lượng (tấn)</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latin typeface="Arial" pitchFamily="34" charset="0"/>
                          <a:cs typeface="Arial" pitchFamily="34" charset="0"/>
                        </a:rPr>
                        <a:t>Tỉ lệ hộ nuôi (%)</a:t>
                      </a:r>
                      <a:endParaRPr lang="vi-VN" sz="1600">
                        <a:effectLst/>
                        <a:latin typeface="Arial" pitchFamily="34" charset="0"/>
                        <a:ea typeface="Calibri"/>
                        <a:cs typeface="Arial" pitchFamily="34" charset="0"/>
                      </a:endParaRPr>
                    </a:p>
                  </a:txBody>
                  <a:tcPr marL="68580" marR="68580" marT="0" marB="0"/>
                </a:tc>
                <a:extLst>
                  <a:ext uri="{0D108BD9-81ED-4DB2-BD59-A6C34878D82A}">
                    <a16:rowId xmlns:a16="http://schemas.microsoft.com/office/drawing/2014/main" xmlns="" val="10000"/>
                  </a:ext>
                </a:extLst>
              </a:tr>
              <a:tr h="420624">
                <a:tc>
                  <a:txBody>
                    <a:bodyPr/>
                    <a:lstStyle/>
                    <a:p>
                      <a:pPr algn="ctr">
                        <a:lnSpc>
                          <a:spcPct val="115000"/>
                        </a:lnSpc>
                        <a:spcAft>
                          <a:spcPts val="500"/>
                        </a:spcAft>
                      </a:pPr>
                      <a:r>
                        <a:rPr lang="en-US" sz="1600">
                          <a:effectLst/>
                          <a:latin typeface="Arial" pitchFamily="34" charset="0"/>
                          <a:cs typeface="Arial" pitchFamily="34" charset="0"/>
                        </a:rPr>
                        <a:t>I</a:t>
                      </a:r>
                      <a:endParaRPr lang="vi-VN" sz="1600">
                        <a:effectLst/>
                        <a:latin typeface="Arial" pitchFamily="34" charset="0"/>
                        <a:ea typeface="Calibri"/>
                        <a:cs typeface="Arial" pitchFamily="34" charset="0"/>
                      </a:endParaRPr>
                    </a:p>
                  </a:txBody>
                  <a:tcPr marL="68580" marR="68580" marT="0" marB="0"/>
                </a:tc>
                <a:tc>
                  <a:txBody>
                    <a:bodyPr/>
                    <a:lstStyle/>
                    <a:p>
                      <a:pPr>
                        <a:lnSpc>
                          <a:spcPct val="115000"/>
                        </a:lnSpc>
                        <a:spcAft>
                          <a:spcPts val="500"/>
                        </a:spcAft>
                      </a:pPr>
                      <a:r>
                        <a:rPr lang="en-US" sz="1600">
                          <a:effectLst/>
                          <a:latin typeface="Arial" pitchFamily="34" charset="0"/>
                          <a:cs typeface="Arial" pitchFamily="34" charset="0"/>
                        </a:rPr>
                        <a:t>Tôm thẻ chân trắng</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latin typeface="Arial" pitchFamily="34" charset="0"/>
                          <a:cs typeface="Arial" pitchFamily="34" charset="0"/>
                        </a:rPr>
                        <a:t>2.458</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latin typeface="Arial" pitchFamily="34" charset="0"/>
                          <a:cs typeface="Arial" pitchFamily="34" charset="0"/>
                        </a:rPr>
                        <a:t> </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latin typeface="Arial" pitchFamily="34" charset="0"/>
                          <a:cs typeface="Arial" pitchFamily="34" charset="0"/>
                        </a:rPr>
                        <a:t> </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latin typeface="Arial" pitchFamily="34" charset="0"/>
                          <a:cs typeface="Arial" pitchFamily="34" charset="0"/>
                        </a:rPr>
                        <a:t>17.674</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latin typeface="Arial" pitchFamily="34" charset="0"/>
                          <a:cs typeface="Arial" pitchFamily="34" charset="0"/>
                        </a:rPr>
                        <a:t>100</a:t>
                      </a:r>
                      <a:endParaRPr lang="vi-VN" sz="1600">
                        <a:effectLst/>
                        <a:latin typeface="Arial" pitchFamily="34" charset="0"/>
                        <a:ea typeface="Calibri"/>
                        <a:cs typeface="Arial" pitchFamily="34" charset="0"/>
                      </a:endParaRPr>
                    </a:p>
                  </a:txBody>
                  <a:tcPr marL="68580" marR="68580" marT="0" marB="0"/>
                </a:tc>
                <a:extLst>
                  <a:ext uri="{0D108BD9-81ED-4DB2-BD59-A6C34878D82A}">
                    <a16:rowId xmlns:a16="http://schemas.microsoft.com/office/drawing/2014/main" xmlns="" val="10001"/>
                  </a:ext>
                </a:extLst>
              </a:tr>
              <a:tr h="630936">
                <a:tc>
                  <a:txBody>
                    <a:bodyPr/>
                    <a:lstStyle/>
                    <a:p>
                      <a:pPr algn="ctr">
                        <a:lnSpc>
                          <a:spcPct val="115000"/>
                        </a:lnSpc>
                        <a:spcAft>
                          <a:spcPts val="500"/>
                        </a:spcAft>
                      </a:pPr>
                      <a:r>
                        <a:rPr lang="en-US" sz="1600">
                          <a:effectLst/>
                          <a:latin typeface="Arial" pitchFamily="34" charset="0"/>
                          <a:cs typeface="Arial" pitchFamily="34" charset="0"/>
                        </a:rPr>
                        <a:t>1</a:t>
                      </a:r>
                      <a:endParaRPr lang="vi-VN" sz="1600">
                        <a:effectLst/>
                        <a:latin typeface="Arial" pitchFamily="34" charset="0"/>
                        <a:ea typeface="Calibri"/>
                        <a:cs typeface="Arial" pitchFamily="34" charset="0"/>
                      </a:endParaRPr>
                    </a:p>
                  </a:txBody>
                  <a:tcPr marL="68580" marR="68580" marT="0" marB="0"/>
                </a:tc>
                <a:tc>
                  <a:txBody>
                    <a:bodyPr/>
                    <a:lstStyle/>
                    <a:p>
                      <a:pPr>
                        <a:lnSpc>
                          <a:spcPct val="115000"/>
                        </a:lnSpc>
                        <a:spcAft>
                          <a:spcPts val="500"/>
                        </a:spcAft>
                      </a:pPr>
                      <a:r>
                        <a:rPr lang="en-US" sz="1600">
                          <a:effectLst/>
                          <a:latin typeface="Arial" pitchFamily="34" charset="0"/>
                          <a:cs typeface="Arial" pitchFamily="34" charset="0"/>
                        </a:rPr>
                        <a:t>Nuôi bán thâm canh (ao đất, ao bạt)</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latin typeface="Arial" pitchFamily="34" charset="0"/>
                          <a:cs typeface="Arial" pitchFamily="34" charset="0"/>
                        </a:rPr>
                        <a:t>1308</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latin typeface="Arial" pitchFamily="34" charset="0"/>
                          <a:cs typeface="Arial" pitchFamily="34" charset="0"/>
                        </a:rPr>
                        <a:t>20 – 80</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latin typeface="Arial" pitchFamily="34" charset="0"/>
                          <a:cs typeface="Arial" pitchFamily="34" charset="0"/>
                        </a:rPr>
                        <a:t>3,5 - </a:t>
                      </a:r>
                      <a:r>
                        <a:rPr lang="vi-VN" sz="1600">
                          <a:effectLst/>
                          <a:latin typeface="Arial" pitchFamily="34" charset="0"/>
                          <a:cs typeface="Arial" pitchFamily="34" charset="0"/>
                        </a:rPr>
                        <a:t>7</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latin typeface="Arial" pitchFamily="34" charset="0"/>
                          <a:cs typeface="Arial" pitchFamily="34" charset="0"/>
                        </a:rPr>
                        <a:t> </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latin typeface="Arial" pitchFamily="34" charset="0"/>
                          <a:cs typeface="Arial" pitchFamily="34" charset="0"/>
                        </a:rPr>
                        <a:t>68</a:t>
                      </a:r>
                      <a:endParaRPr lang="vi-VN" sz="1600">
                        <a:effectLst/>
                        <a:latin typeface="Arial" pitchFamily="34" charset="0"/>
                        <a:ea typeface="Calibri"/>
                        <a:cs typeface="Arial" pitchFamily="34" charset="0"/>
                      </a:endParaRPr>
                    </a:p>
                  </a:txBody>
                  <a:tcPr marL="68580" marR="68580" marT="0" marB="0"/>
                </a:tc>
                <a:extLst>
                  <a:ext uri="{0D108BD9-81ED-4DB2-BD59-A6C34878D82A}">
                    <a16:rowId xmlns:a16="http://schemas.microsoft.com/office/drawing/2014/main" xmlns="" val="10002"/>
                  </a:ext>
                </a:extLst>
              </a:tr>
              <a:tr h="420624">
                <a:tc>
                  <a:txBody>
                    <a:bodyPr/>
                    <a:lstStyle/>
                    <a:p>
                      <a:pPr algn="ctr">
                        <a:lnSpc>
                          <a:spcPct val="115000"/>
                        </a:lnSpc>
                        <a:spcAft>
                          <a:spcPts val="500"/>
                        </a:spcAft>
                      </a:pPr>
                      <a:r>
                        <a:rPr lang="en-US" sz="1600" dirty="0">
                          <a:solidFill>
                            <a:srgbClr val="FF0000"/>
                          </a:solidFill>
                          <a:effectLst/>
                          <a:latin typeface="Arial" pitchFamily="34" charset="0"/>
                          <a:cs typeface="Arial" pitchFamily="34" charset="0"/>
                        </a:rPr>
                        <a:t>2</a:t>
                      </a:r>
                      <a:endParaRPr lang="vi-VN" sz="1600" dirty="0">
                        <a:solidFill>
                          <a:srgbClr val="FF0000"/>
                        </a:solidFill>
                        <a:effectLst/>
                        <a:latin typeface="Arial" pitchFamily="34" charset="0"/>
                        <a:ea typeface="Calibri"/>
                        <a:cs typeface="Arial" pitchFamily="34" charset="0"/>
                      </a:endParaRPr>
                    </a:p>
                  </a:txBody>
                  <a:tcPr marL="68580" marR="68580" marT="0" marB="0"/>
                </a:tc>
                <a:tc>
                  <a:txBody>
                    <a:bodyPr/>
                    <a:lstStyle/>
                    <a:p>
                      <a:pPr>
                        <a:lnSpc>
                          <a:spcPct val="115000"/>
                        </a:lnSpc>
                        <a:spcAft>
                          <a:spcPts val="500"/>
                        </a:spcAft>
                      </a:pPr>
                      <a:r>
                        <a:rPr lang="en-US" sz="1600" dirty="0" err="1">
                          <a:solidFill>
                            <a:srgbClr val="FF0000"/>
                          </a:solidFill>
                          <a:effectLst/>
                          <a:latin typeface="Arial" pitchFamily="34" charset="0"/>
                          <a:cs typeface="Arial" pitchFamily="34" charset="0"/>
                        </a:rPr>
                        <a:t>Nuôi</a:t>
                      </a:r>
                      <a:r>
                        <a:rPr lang="en-US" sz="1600" dirty="0">
                          <a:solidFill>
                            <a:srgbClr val="FF0000"/>
                          </a:solidFill>
                          <a:effectLst/>
                          <a:latin typeface="Arial" pitchFamily="34" charset="0"/>
                          <a:cs typeface="Arial" pitchFamily="34" charset="0"/>
                        </a:rPr>
                        <a:t> </a:t>
                      </a:r>
                      <a:r>
                        <a:rPr lang="en-US" sz="1600" dirty="0" err="1">
                          <a:solidFill>
                            <a:srgbClr val="FF0000"/>
                          </a:solidFill>
                          <a:effectLst/>
                          <a:latin typeface="Arial" pitchFamily="34" charset="0"/>
                          <a:cs typeface="Arial" pitchFamily="34" charset="0"/>
                        </a:rPr>
                        <a:t>thâm</a:t>
                      </a:r>
                      <a:r>
                        <a:rPr lang="en-US" sz="1600" dirty="0">
                          <a:solidFill>
                            <a:srgbClr val="FF0000"/>
                          </a:solidFill>
                          <a:effectLst/>
                          <a:latin typeface="Arial" pitchFamily="34" charset="0"/>
                          <a:cs typeface="Arial" pitchFamily="34" charset="0"/>
                        </a:rPr>
                        <a:t> </a:t>
                      </a:r>
                      <a:r>
                        <a:rPr lang="en-US" sz="1600" dirty="0" err="1">
                          <a:solidFill>
                            <a:srgbClr val="FF0000"/>
                          </a:solidFill>
                          <a:effectLst/>
                          <a:latin typeface="Arial" pitchFamily="34" charset="0"/>
                          <a:cs typeface="Arial" pitchFamily="34" charset="0"/>
                        </a:rPr>
                        <a:t>canh</a:t>
                      </a:r>
                      <a:r>
                        <a:rPr lang="en-US" sz="1600" dirty="0">
                          <a:solidFill>
                            <a:srgbClr val="FF0000"/>
                          </a:solidFill>
                          <a:effectLst/>
                          <a:latin typeface="Arial" pitchFamily="34" charset="0"/>
                          <a:cs typeface="Arial" pitchFamily="34" charset="0"/>
                        </a:rPr>
                        <a:t> (</a:t>
                      </a:r>
                      <a:r>
                        <a:rPr lang="en-US" sz="1600" dirty="0" err="1">
                          <a:solidFill>
                            <a:srgbClr val="FF0000"/>
                          </a:solidFill>
                          <a:effectLst/>
                          <a:latin typeface="Arial" pitchFamily="34" charset="0"/>
                          <a:cs typeface="Arial" pitchFamily="34" charset="0"/>
                        </a:rPr>
                        <a:t>ao</a:t>
                      </a:r>
                      <a:r>
                        <a:rPr lang="en-US" sz="1600" dirty="0">
                          <a:solidFill>
                            <a:srgbClr val="FF0000"/>
                          </a:solidFill>
                          <a:effectLst/>
                          <a:latin typeface="Arial" pitchFamily="34" charset="0"/>
                          <a:cs typeface="Arial" pitchFamily="34" charset="0"/>
                        </a:rPr>
                        <a:t> </a:t>
                      </a:r>
                      <a:r>
                        <a:rPr lang="en-US" sz="1600" dirty="0" err="1">
                          <a:solidFill>
                            <a:srgbClr val="FF0000"/>
                          </a:solidFill>
                          <a:effectLst/>
                          <a:latin typeface="Arial" pitchFamily="34" charset="0"/>
                          <a:cs typeface="Arial" pitchFamily="34" charset="0"/>
                        </a:rPr>
                        <a:t>bạt</a:t>
                      </a:r>
                      <a:r>
                        <a:rPr lang="en-US" sz="1600" dirty="0">
                          <a:solidFill>
                            <a:srgbClr val="FF0000"/>
                          </a:solidFill>
                          <a:effectLst/>
                          <a:latin typeface="Arial" pitchFamily="34" charset="0"/>
                          <a:cs typeface="Arial" pitchFamily="34" charset="0"/>
                        </a:rPr>
                        <a:t>) </a:t>
                      </a:r>
                      <a:endParaRPr lang="vi-VN" sz="1600" dirty="0">
                        <a:solidFill>
                          <a:srgbClr val="FF0000"/>
                        </a:solidFill>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dirty="0">
                          <a:solidFill>
                            <a:srgbClr val="FF0000"/>
                          </a:solidFill>
                          <a:effectLst/>
                          <a:latin typeface="Arial" pitchFamily="34" charset="0"/>
                          <a:cs typeface="Arial" pitchFamily="34" charset="0"/>
                        </a:rPr>
                        <a:t>1150</a:t>
                      </a:r>
                      <a:endParaRPr lang="vi-VN" sz="1600" dirty="0">
                        <a:solidFill>
                          <a:srgbClr val="FF0000"/>
                        </a:solidFill>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dirty="0">
                          <a:solidFill>
                            <a:srgbClr val="FF0000"/>
                          </a:solidFill>
                          <a:effectLst/>
                          <a:latin typeface="Arial" pitchFamily="34" charset="0"/>
                          <a:cs typeface="Arial" pitchFamily="34" charset="0"/>
                        </a:rPr>
                        <a:t>90 – 150</a:t>
                      </a:r>
                      <a:endParaRPr lang="vi-VN" sz="1600" dirty="0">
                        <a:solidFill>
                          <a:srgbClr val="FF0000"/>
                        </a:solidFill>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dirty="0">
                          <a:solidFill>
                            <a:srgbClr val="FF0000"/>
                          </a:solidFill>
                          <a:effectLst/>
                          <a:latin typeface="Arial" pitchFamily="34" charset="0"/>
                          <a:cs typeface="Arial" pitchFamily="34" charset="0"/>
                        </a:rPr>
                        <a:t>10 – 30 </a:t>
                      </a:r>
                      <a:endParaRPr lang="vi-VN" sz="1600" dirty="0">
                        <a:solidFill>
                          <a:srgbClr val="FF0000"/>
                        </a:solidFill>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dirty="0">
                          <a:solidFill>
                            <a:srgbClr val="FF0000"/>
                          </a:solidFill>
                          <a:effectLst/>
                          <a:latin typeface="Arial" pitchFamily="34" charset="0"/>
                          <a:cs typeface="Arial" pitchFamily="34" charset="0"/>
                        </a:rPr>
                        <a:t> </a:t>
                      </a:r>
                      <a:endParaRPr lang="vi-VN" sz="1600" dirty="0">
                        <a:solidFill>
                          <a:srgbClr val="FF0000"/>
                        </a:solidFill>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dirty="0">
                          <a:solidFill>
                            <a:srgbClr val="FF0000"/>
                          </a:solidFill>
                          <a:effectLst/>
                          <a:latin typeface="Arial" pitchFamily="34" charset="0"/>
                          <a:cs typeface="Arial" pitchFamily="34" charset="0"/>
                        </a:rPr>
                        <a:t>32</a:t>
                      </a:r>
                      <a:endParaRPr lang="vi-VN" sz="1600" dirty="0">
                        <a:solidFill>
                          <a:srgbClr val="FF0000"/>
                        </a:solidFill>
                        <a:effectLst/>
                        <a:latin typeface="Arial" pitchFamily="34" charset="0"/>
                        <a:ea typeface="Calibri"/>
                        <a:cs typeface="Arial" pitchFamily="34" charset="0"/>
                      </a:endParaRPr>
                    </a:p>
                  </a:txBody>
                  <a:tcPr marL="68580" marR="68580" marT="0" marB="0"/>
                </a:tc>
                <a:extLst>
                  <a:ext uri="{0D108BD9-81ED-4DB2-BD59-A6C34878D82A}">
                    <a16:rowId xmlns:a16="http://schemas.microsoft.com/office/drawing/2014/main" xmlns="" val="10003"/>
                  </a:ext>
                </a:extLst>
              </a:tr>
              <a:tr h="210312">
                <a:tc>
                  <a:txBody>
                    <a:bodyPr/>
                    <a:lstStyle/>
                    <a:p>
                      <a:pPr algn="ctr">
                        <a:lnSpc>
                          <a:spcPct val="115000"/>
                        </a:lnSpc>
                        <a:spcAft>
                          <a:spcPts val="500"/>
                        </a:spcAft>
                      </a:pPr>
                      <a:r>
                        <a:rPr lang="en-US" sz="1600">
                          <a:effectLst/>
                          <a:latin typeface="Arial" pitchFamily="34" charset="0"/>
                          <a:cs typeface="Arial" pitchFamily="34" charset="0"/>
                        </a:rPr>
                        <a:t>II</a:t>
                      </a:r>
                      <a:endParaRPr lang="vi-VN" sz="1600">
                        <a:effectLst/>
                        <a:latin typeface="Arial" pitchFamily="34" charset="0"/>
                        <a:ea typeface="Calibri"/>
                        <a:cs typeface="Arial" pitchFamily="34" charset="0"/>
                      </a:endParaRPr>
                    </a:p>
                  </a:txBody>
                  <a:tcPr marL="68580" marR="68580" marT="0" marB="0"/>
                </a:tc>
                <a:tc>
                  <a:txBody>
                    <a:bodyPr/>
                    <a:lstStyle/>
                    <a:p>
                      <a:pPr>
                        <a:lnSpc>
                          <a:spcPct val="115000"/>
                        </a:lnSpc>
                        <a:spcAft>
                          <a:spcPts val="500"/>
                        </a:spcAft>
                      </a:pPr>
                      <a:r>
                        <a:rPr lang="en-US" sz="1600">
                          <a:effectLst/>
                          <a:latin typeface="Arial" pitchFamily="34" charset="0"/>
                          <a:cs typeface="Arial" pitchFamily="34" charset="0"/>
                        </a:rPr>
                        <a:t>Tôm sú</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latin typeface="Arial" pitchFamily="34" charset="0"/>
                          <a:cs typeface="Arial" pitchFamily="34" charset="0"/>
                        </a:rPr>
                        <a:t>1.937</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latin typeface="Arial" pitchFamily="34" charset="0"/>
                          <a:cs typeface="Arial" pitchFamily="34" charset="0"/>
                        </a:rPr>
                        <a:t> </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latin typeface="Arial" pitchFamily="34" charset="0"/>
                          <a:cs typeface="Arial" pitchFamily="34" charset="0"/>
                        </a:rPr>
                        <a:t> </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latin typeface="Arial" pitchFamily="34" charset="0"/>
                          <a:cs typeface="Arial" pitchFamily="34" charset="0"/>
                        </a:rPr>
                        <a:t>1.876</a:t>
                      </a:r>
                      <a:endParaRPr lang="vi-VN" sz="1600">
                        <a:effectLst/>
                        <a:latin typeface="Arial" pitchFamily="34" charset="0"/>
                        <a:ea typeface="Calibri"/>
                        <a:cs typeface="Arial" pitchFamily="34" charset="0"/>
                      </a:endParaRPr>
                    </a:p>
                  </a:txBody>
                  <a:tcPr marL="68580" marR="68580" marT="0" marB="0"/>
                </a:tc>
                <a:tc>
                  <a:txBody>
                    <a:bodyPr/>
                    <a:lstStyle/>
                    <a:p>
                      <a:pPr>
                        <a:lnSpc>
                          <a:spcPct val="115000"/>
                        </a:lnSpc>
                      </a:pPr>
                      <a:endParaRPr lang="vi-VN" sz="1600">
                        <a:effectLst/>
                        <a:latin typeface="Arial" pitchFamily="34" charset="0"/>
                        <a:cs typeface="Arial" pitchFamily="34" charset="0"/>
                      </a:endParaRPr>
                    </a:p>
                  </a:txBody>
                  <a:tcPr marL="68580" marR="68580" marT="0" marB="0"/>
                </a:tc>
                <a:extLst>
                  <a:ext uri="{0D108BD9-81ED-4DB2-BD59-A6C34878D82A}">
                    <a16:rowId xmlns:a16="http://schemas.microsoft.com/office/drawing/2014/main" xmlns="" val="10004"/>
                  </a:ext>
                </a:extLst>
              </a:tr>
              <a:tr h="210312">
                <a:tc>
                  <a:txBody>
                    <a:bodyPr/>
                    <a:lstStyle/>
                    <a:p>
                      <a:pPr algn="ctr">
                        <a:lnSpc>
                          <a:spcPct val="115000"/>
                        </a:lnSpc>
                        <a:spcAft>
                          <a:spcPts val="500"/>
                        </a:spcAft>
                      </a:pPr>
                      <a:r>
                        <a:rPr lang="en-US" sz="1600">
                          <a:effectLst/>
                          <a:latin typeface="Arial" pitchFamily="34" charset="0"/>
                          <a:cs typeface="Arial" pitchFamily="34" charset="0"/>
                        </a:rPr>
                        <a:t>1</a:t>
                      </a:r>
                      <a:endParaRPr lang="vi-VN" sz="1600">
                        <a:effectLst/>
                        <a:latin typeface="Arial" pitchFamily="34" charset="0"/>
                        <a:ea typeface="Calibri"/>
                        <a:cs typeface="Arial" pitchFamily="34" charset="0"/>
                      </a:endParaRPr>
                    </a:p>
                  </a:txBody>
                  <a:tcPr marL="68580" marR="68580" marT="0" marB="0"/>
                </a:tc>
                <a:tc>
                  <a:txBody>
                    <a:bodyPr/>
                    <a:lstStyle/>
                    <a:p>
                      <a:pPr>
                        <a:lnSpc>
                          <a:spcPct val="115000"/>
                        </a:lnSpc>
                        <a:spcAft>
                          <a:spcPts val="500"/>
                        </a:spcAft>
                      </a:pPr>
                      <a:r>
                        <a:rPr lang="en-US" sz="1600">
                          <a:effectLst/>
                          <a:latin typeface="Arial" pitchFamily="34" charset="0"/>
                          <a:cs typeface="Arial" pitchFamily="34" charset="0"/>
                        </a:rPr>
                        <a:t>Nuôi TC/BTC</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latin typeface="Arial" pitchFamily="34" charset="0"/>
                          <a:cs typeface="Arial" pitchFamily="34" charset="0"/>
                        </a:rPr>
                        <a:t>146</a:t>
                      </a:r>
                      <a:endParaRPr lang="vi-VN" sz="160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500"/>
                        </a:spcAft>
                      </a:pPr>
                      <a:r>
                        <a:rPr lang="en-US" sz="1600">
                          <a:effectLst/>
                          <a:latin typeface="Arial" pitchFamily="34" charset="0"/>
                          <a:cs typeface="Arial" pitchFamily="34" charset="0"/>
                        </a:rPr>
                        <a:t>2 - 10</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latin typeface="Arial" pitchFamily="34" charset="0"/>
                          <a:cs typeface="Arial" pitchFamily="34" charset="0"/>
                        </a:rPr>
                        <a:t>0,78</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latin typeface="Arial" pitchFamily="34" charset="0"/>
                          <a:cs typeface="Arial" pitchFamily="34" charset="0"/>
                        </a:rPr>
                        <a:t>670</a:t>
                      </a:r>
                      <a:endParaRPr lang="vi-VN" sz="1600">
                        <a:effectLst/>
                        <a:latin typeface="Arial" pitchFamily="34" charset="0"/>
                        <a:ea typeface="Calibri"/>
                        <a:cs typeface="Arial" pitchFamily="34" charset="0"/>
                      </a:endParaRPr>
                    </a:p>
                  </a:txBody>
                  <a:tcPr marL="68580" marR="68580" marT="0" marB="0" anchor="ctr"/>
                </a:tc>
                <a:tc>
                  <a:txBody>
                    <a:bodyPr/>
                    <a:lstStyle/>
                    <a:p>
                      <a:pPr>
                        <a:lnSpc>
                          <a:spcPct val="115000"/>
                        </a:lnSpc>
                      </a:pPr>
                      <a:endParaRPr lang="vi-VN" sz="1600">
                        <a:effectLst/>
                        <a:latin typeface="Arial" pitchFamily="34" charset="0"/>
                        <a:cs typeface="Arial" pitchFamily="34" charset="0"/>
                      </a:endParaRPr>
                    </a:p>
                  </a:txBody>
                  <a:tcPr marL="68580" marR="68580" marT="0" marB="0"/>
                </a:tc>
                <a:extLst>
                  <a:ext uri="{0D108BD9-81ED-4DB2-BD59-A6C34878D82A}">
                    <a16:rowId xmlns:a16="http://schemas.microsoft.com/office/drawing/2014/main" xmlns="" val="10005"/>
                  </a:ext>
                </a:extLst>
              </a:tr>
              <a:tr h="210312">
                <a:tc>
                  <a:txBody>
                    <a:bodyPr/>
                    <a:lstStyle/>
                    <a:p>
                      <a:pPr algn="ctr">
                        <a:lnSpc>
                          <a:spcPct val="115000"/>
                        </a:lnSpc>
                        <a:spcAft>
                          <a:spcPts val="500"/>
                        </a:spcAft>
                      </a:pPr>
                      <a:r>
                        <a:rPr lang="en-US" sz="1600">
                          <a:effectLst/>
                          <a:latin typeface="Arial" pitchFamily="34" charset="0"/>
                          <a:cs typeface="Arial" pitchFamily="34" charset="0"/>
                        </a:rPr>
                        <a:t>2</a:t>
                      </a:r>
                      <a:endParaRPr lang="vi-VN" sz="1600">
                        <a:effectLst/>
                        <a:latin typeface="Arial" pitchFamily="34" charset="0"/>
                        <a:ea typeface="Calibri"/>
                        <a:cs typeface="Arial" pitchFamily="34" charset="0"/>
                      </a:endParaRPr>
                    </a:p>
                  </a:txBody>
                  <a:tcPr marL="68580" marR="68580" marT="0" marB="0"/>
                </a:tc>
                <a:tc>
                  <a:txBody>
                    <a:bodyPr/>
                    <a:lstStyle/>
                    <a:p>
                      <a:pPr>
                        <a:lnSpc>
                          <a:spcPct val="115000"/>
                        </a:lnSpc>
                        <a:spcAft>
                          <a:spcPts val="500"/>
                        </a:spcAft>
                      </a:pPr>
                      <a:r>
                        <a:rPr lang="en-US" sz="1600">
                          <a:effectLst/>
                          <a:latin typeface="Arial" pitchFamily="34" charset="0"/>
                          <a:cs typeface="Arial" pitchFamily="34" charset="0"/>
                        </a:rPr>
                        <a:t>Nuôi tôm lúa</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latin typeface="Arial" pitchFamily="34" charset="0"/>
                          <a:cs typeface="Arial" pitchFamily="34" charset="0"/>
                        </a:rPr>
                        <a:t>554</a:t>
                      </a:r>
                      <a:endParaRPr lang="vi-VN" sz="160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500"/>
                        </a:spcAft>
                      </a:pPr>
                      <a:r>
                        <a:rPr lang="en-US" sz="1600">
                          <a:effectLst/>
                          <a:latin typeface="Arial" pitchFamily="34" charset="0"/>
                          <a:cs typeface="Arial" pitchFamily="34" charset="0"/>
                        </a:rPr>
                        <a:t> </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latin typeface="Arial" pitchFamily="34" charset="0"/>
                          <a:cs typeface="Arial" pitchFamily="34" charset="0"/>
                        </a:rPr>
                        <a:t> </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latin typeface="Arial" pitchFamily="34" charset="0"/>
                          <a:cs typeface="Arial" pitchFamily="34" charset="0"/>
                        </a:rPr>
                        <a:t>200</a:t>
                      </a:r>
                      <a:endParaRPr lang="vi-VN" sz="160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500"/>
                        </a:spcAft>
                      </a:pPr>
                      <a:r>
                        <a:rPr lang="en-US" sz="1600">
                          <a:effectLst/>
                          <a:latin typeface="Arial" pitchFamily="34" charset="0"/>
                          <a:cs typeface="Arial" pitchFamily="34" charset="0"/>
                        </a:rPr>
                        <a:t> </a:t>
                      </a:r>
                      <a:endParaRPr lang="vi-VN" sz="1600">
                        <a:effectLst/>
                        <a:latin typeface="Arial" pitchFamily="34" charset="0"/>
                        <a:ea typeface="Calibri"/>
                        <a:cs typeface="Arial" pitchFamily="34" charset="0"/>
                      </a:endParaRPr>
                    </a:p>
                  </a:txBody>
                  <a:tcPr marL="68580" marR="68580" marT="0" marB="0"/>
                </a:tc>
                <a:extLst>
                  <a:ext uri="{0D108BD9-81ED-4DB2-BD59-A6C34878D82A}">
                    <a16:rowId xmlns:a16="http://schemas.microsoft.com/office/drawing/2014/main" xmlns="" val="10006"/>
                  </a:ext>
                </a:extLst>
              </a:tr>
              <a:tr h="210312">
                <a:tc>
                  <a:txBody>
                    <a:bodyPr/>
                    <a:lstStyle/>
                    <a:p>
                      <a:pPr algn="ctr">
                        <a:lnSpc>
                          <a:spcPct val="115000"/>
                        </a:lnSpc>
                        <a:spcAft>
                          <a:spcPts val="500"/>
                        </a:spcAft>
                      </a:pPr>
                      <a:r>
                        <a:rPr lang="en-US" sz="1600">
                          <a:effectLst/>
                          <a:latin typeface="Arial" pitchFamily="34" charset="0"/>
                          <a:cs typeface="Arial" pitchFamily="34" charset="0"/>
                        </a:rPr>
                        <a:t>3</a:t>
                      </a:r>
                      <a:endParaRPr lang="vi-VN" sz="1600">
                        <a:effectLst/>
                        <a:latin typeface="Arial" pitchFamily="34" charset="0"/>
                        <a:ea typeface="Calibri"/>
                        <a:cs typeface="Arial" pitchFamily="34" charset="0"/>
                      </a:endParaRPr>
                    </a:p>
                  </a:txBody>
                  <a:tcPr marL="68580" marR="68580" marT="0" marB="0"/>
                </a:tc>
                <a:tc>
                  <a:txBody>
                    <a:bodyPr/>
                    <a:lstStyle/>
                    <a:p>
                      <a:pPr>
                        <a:lnSpc>
                          <a:spcPct val="115000"/>
                        </a:lnSpc>
                        <a:spcAft>
                          <a:spcPts val="500"/>
                        </a:spcAft>
                      </a:pPr>
                      <a:r>
                        <a:rPr lang="en-US" sz="1600">
                          <a:effectLst/>
                          <a:latin typeface="Arial" pitchFamily="34" charset="0"/>
                          <a:cs typeface="Arial" pitchFamily="34" charset="0"/>
                        </a:rPr>
                        <a:t>Tôm rừng</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latin typeface="Arial" pitchFamily="34" charset="0"/>
                          <a:cs typeface="Arial" pitchFamily="34" charset="0"/>
                        </a:rPr>
                        <a:t>0 </a:t>
                      </a:r>
                      <a:endParaRPr lang="vi-VN" sz="160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500"/>
                        </a:spcAft>
                      </a:pPr>
                      <a:r>
                        <a:rPr lang="en-US" sz="1600">
                          <a:effectLst/>
                          <a:latin typeface="Arial" pitchFamily="34" charset="0"/>
                          <a:cs typeface="Arial" pitchFamily="34" charset="0"/>
                        </a:rPr>
                        <a:t> </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latin typeface="Arial" pitchFamily="34" charset="0"/>
                          <a:cs typeface="Arial" pitchFamily="34" charset="0"/>
                        </a:rPr>
                        <a:t> </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latin typeface="Arial" pitchFamily="34" charset="0"/>
                          <a:cs typeface="Arial" pitchFamily="34" charset="0"/>
                        </a:rPr>
                        <a:t> 0</a:t>
                      </a:r>
                      <a:endParaRPr lang="vi-VN" sz="160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500"/>
                        </a:spcAft>
                      </a:pPr>
                      <a:r>
                        <a:rPr lang="en-US" sz="1600">
                          <a:effectLst/>
                          <a:latin typeface="Arial" pitchFamily="34" charset="0"/>
                          <a:cs typeface="Arial" pitchFamily="34" charset="0"/>
                        </a:rPr>
                        <a:t> </a:t>
                      </a:r>
                      <a:endParaRPr lang="vi-VN" sz="1600">
                        <a:effectLst/>
                        <a:latin typeface="Arial" pitchFamily="34" charset="0"/>
                        <a:ea typeface="Calibri"/>
                        <a:cs typeface="Arial" pitchFamily="34" charset="0"/>
                      </a:endParaRPr>
                    </a:p>
                  </a:txBody>
                  <a:tcPr marL="68580" marR="68580" marT="0" marB="0"/>
                </a:tc>
                <a:extLst>
                  <a:ext uri="{0D108BD9-81ED-4DB2-BD59-A6C34878D82A}">
                    <a16:rowId xmlns:a16="http://schemas.microsoft.com/office/drawing/2014/main" xmlns="" val="10007"/>
                  </a:ext>
                </a:extLst>
              </a:tr>
              <a:tr h="210312">
                <a:tc>
                  <a:txBody>
                    <a:bodyPr/>
                    <a:lstStyle/>
                    <a:p>
                      <a:pPr algn="ctr">
                        <a:lnSpc>
                          <a:spcPct val="115000"/>
                        </a:lnSpc>
                        <a:spcAft>
                          <a:spcPts val="500"/>
                        </a:spcAft>
                      </a:pPr>
                      <a:r>
                        <a:rPr lang="en-US" sz="1600">
                          <a:effectLst/>
                          <a:latin typeface="Arial" pitchFamily="34" charset="0"/>
                          <a:cs typeface="Arial" pitchFamily="34" charset="0"/>
                        </a:rPr>
                        <a:t>4</a:t>
                      </a:r>
                      <a:endParaRPr lang="vi-VN" sz="1600">
                        <a:effectLst/>
                        <a:latin typeface="Arial" pitchFamily="34" charset="0"/>
                        <a:ea typeface="Calibri"/>
                        <a:cs typeface="Arial" pitchFamily="34" charset="0"/>
                      </a:endParaRPr>
                    </a:p>
                  </a:txBody>
                  <a:tcPr marL="68580" marR="68580" marT="0" marB="0"/>
                </a:tc>
                <a:tc>
                  <a:txBody>
                    <a:bodyPr/>
                    <a:lstStyle/>
                    <a:p>
                      <a:pPr>
                        <a:lnSpc>
                          <a:spcPct val="115000"/>
                        </a:lnSpc>
                        <a:spcAft>
                          <a:spcPts val="500"/>
                        </a:spcAft>
                      </a:pPr>
                      <a:r>
                        <a:rPr lang="en-US" sz="1600">
                          <a:effectLst/>
                          <a:latin typeface="Arial" pitchFamily="34" charset="0"/>
                          <a:cs typeface="Arial" pitchFamily="34" charset="0"/>
                        </a:rPr>
                        <a:t>Nuôi QC/QCCT</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latin typeface="Arial" pitchFamily="34" charset="0"/>
                          <a:cs typeface="Arial" pitchFamily="34" charset="0"/>
                        </a:rPr>
                        <a:t>1.237</a:t>
                      </a:r>
                      <a:endParaRPr lang="vi-VN" sz="160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500"/>
                        </a:spcAft>
                      </a:pPr>
                      <a:r>
                        <a:rPr lang="en-US" sz="1600">
                          <a:effectLst/>
                          <a:latin typeface="Arial" pitchFamily="34" charset="0"/>
                          <a:cs typeface="Arial" pitchFamily="34" charset="0"/>
                        </a:rPr>
                        <a:t> </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latin typeface="Arial" pitchFamily="34" charset="0"/>
                          <a:cs typeface="Arial" pitchFamily="34" charset="0"/>
                        </a:rPr>
                        <a:t> </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latin typeface="Arial" pitchFamily="34" charset="0"/>
                          <a:cs typeface="Arial" pitchFamily="34" charset="0"/>
                        </a:rPr>
                        <a:t>1.006</a:t>
                      </a:r>
                      <a:endParaRPr lang="vi-VN" sz="1600">
                        <a:effectLst/>
                        <a:latin typeface="Arial" pitchFamily="34" charset="0"/>
                        <a:ea typeface="Calibri"/>
                        <a:cs typeface="Arial" pitchFamily="34" charset="0"/>
                      </a:endParaRPr>
                    </a:p>
                  </a:txBody>
                  <a:tcPr marL="68580" marR="68580" marT="0" marB="0" anchor="ctr"/>
                </a:tc>
                <a:tc>
                  <a:txBody>
                    <a:bodyPr/>
                    <a:lstStyle/>
                    <a:p>
                      <a:pPr algn="ctr">
                        <a:lnSpc>
                          <a:spcPct val="115000"/>
                        </a:lnSpc>
                        <a:spcAft>
                          <a:spcPts val="500"/>
                        </a:spcAft>
                      </a:pPr>
                      <a:r>
                        <a:rPr lang="en-US" sz="1600">
                          <a:effectLst/>
                          <a:latin typeface="Arial" pitchFamily="34" charset="0"/>
                          <a:cs typeface="Arial" pitchFamily="34" charset="0"/>
                        </a:rPr>
                        <a:t> </a:t>
                      </a:r>
                      <a:endParaRPr lang="vi-VN" sz="1600">
                        <a:effectLst/>
                        <a:latin typeface="Arial" pitchFamily="34" charset="0"/>
                        <a:ea typeface="Calibri"/>
                        <a:cs typeface="Arial" pitchFamily="34" charset="0"/>
                      </a:endParaRPr>
                    </a:p>
                  </a:txBody>
                  <a:tcPr marL="68580" marR="68580" marT="0" marB="0"/>
                </a:tc>
                <a:extLst>
                  <a:ext uri="{0D108BD9-81ED-4DB2-BD59-A6C34878D82A}">
                    <a16:rowId xmlns:a16="http://schemas.microsoft.com/office/drawing/2014/main" xmlns="" val="10008"/>
                  </a:ext>
                </a:extLst>
              </a:tr>
              <a:tr h="210312">
                <a:tc>
                  <a:txBody>
                    <a:bodyPr/>
                    <a:lstStyle/>
                    <a:p>
                      <a:pPr algn="ctr">
                        <a:lnSpc>
                          <a:spcPct val="115000"/>
                        </a:lnSpc>
                        <a:spcAft>
                          <a:spcPts val="500"/>
                        </a:spcAft>
                      </a:pPr>
                      <a:r>
                        <a:rPr lang="en-US" sz="1600">
                          <a:effectLst/>
                          <a:latin typeface="Arial" pitchFamily="34" charset="0"/>
                          <a:cs typeface="Arial" pitchFamily="34" charset="0"/>
                        </a:rPr>
                        <a:t>III</a:t>
                      </a:r>
                      <a:endParaRPr lang="vi-VN" sz="1600">
                        <a:effectLst/>
                        <a:latin typeface="Arial" pitchFamily="34" charset="0"/>
                        <a:ea typeface="Calibri"/>
                        <a:cs typeface="Arial" pitchFamily="34" charset="0"/>
                      </a:endParaRPr>
                    </a:p>
                  </a:txBody>
                  <a:tcPr marL="68580" marR="68580" marT="0" marB="0"/>
                </a:tc>
                <a:tc>
                  <a:txBody>
                    <a:bodyPr/>
                    <a:lstStyle/>
                    <a:p>
                      <a:pPr>
                        <a:lnSpc>
                          <a:spcPct val="115000"/>
                        </a:lnSpc>
                        <a:spcAft>
                          <a:spcPts val="500"/>
                        </a:spcAft>
                      </a:pPr>
                      <a:r>
                        <a:rPr lang="en-US" sz="1600">
                          <a:effectLst/>
                          <a:latin typeface="Arial" pitchFamily="34" charset="0"/>
                          <a:cs typeface="Arial" pitchFamily="34" charset="0"/>
                        </a:rPr>
                        <a:t>Tổng toàn tỉnh</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af-ZA" sz="1600">
                          <a:effectLst/>
                          <a:latin typeface="Arial" pitchFamily="34" charset="0"/>
                          <a:cs typeface="Arial" pitchFamily="34" charset="0"/>
                        </a:rPr>
                        <a:t>4.395</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latin typeface="Arial" pitchFamily="34" charset="0"/>
                          <a:cs typeface="Arial" pitchFamily="34" charset="0"/>
                        </a:rPr>
                        <a:t> </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latin typeface="Arial" pitchFamily="34" charset="0"/>
                          <a:cs typeface="Arial" pitchFamily="34" charset="0"/>
                        </a:rPr>
                        <a:t> </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af-ZA" sz="1600">
                          <a:effectLst/>
                          <a:latin typeface="Arial" pitchFamily="34" charset="0"/>
                          <a:cs typeface="Arial" pitchFamily="34" charset="0"/>
                        </a:rPr>
                        <a:t>19.550</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dirty="0">
                          <a:effectLst/>
                          <a:latin typeface="Arial" pitchFamily="34" charset="0"/>
                          <a:cs typeface="Arial" pitchFamily="34" charset="0"/>
                        </a:rPr>
                        <a:t> </a:t>
                      </a:r>
                      <a:endParaRPr lang="vi-VN" sz="1600" dirty="0">
                        <a:effectLst/>
                        <a:latin typeface="Arial" pitchFamily="34" charset="0"/>
                        <a:ea typeface="Calibri"/>
                        <a:cs typeface="Arial" pitchFamily="34" charset="0"/>
                      </a:endParaRPr>
                    </a:p>
                  </a:txBody>
                  <a:tcPr marL="68580" marR="68580" marT="0" marB="0"/>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val="13769796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910" y="1274315"/>
            <a:ext cx="8850594" cy="2273557"/>
          </a:xfrm>
        </p:spPr>
        <p:txBody>
          <a:bodyPr>
            <a:noAutofit/>
          </a:bodyPr>
          <a:lstStyle/>
          <a:p>
            <a:pPr marL="0" indent="0">
              <a:buNone/>
            </a:pPr>
            <a:r>
              <a:rPr lang="vi-VN" sz="2400" b="1" dirty="0"/>
              <a:t>f. </a:t>
            </a:r>
            <a:r>
              <a:rPr lang="vi-VN" sz="2400" b="1" dirty="0">
                <a:solidFill>
                  <a:srgbClr val="FF0000"/>
                </a:solidFill>
              </a:rPr>
              <a:t>Bến Tre</a:t>
            </a:r>
          </a:p>
          <a:p>
            <a:r>
              <a:rPr lang="vi-VN" sz="2400" dirty="0"/>
              <a:t>Tổng diện tích nuôi tôm nước lợ </a:t>
            </a:r>
            <a:r>
              <a:rPr lang="af-ZA" sz="2400" dirty="0"/>
              <a:t>của Bến Tre năm</a:t>
            </a:r>
            <a:r>
              <a:rPr lang="vi-VN" sz="2400" dirty="0"/>
              <a:t> 2018 là </a:t>
            </a:r>
            <a:r>
              <a:rPr lang="af-ZA" sz="2400" dirty="0"/>
              <a:t>35.520 </a:t>
            </a:r>
            <a:r>
              <a:rPr lang="vi-VN" sz="2400" dirty="0"/>
              <a:t>ha, sản lượng </a:t>
            </a:r>
            <a:r>
              <a:rPr lang="af-ZA" sz="2400" dirty="0"/>
              <a:t>56.000</a:t>
            </a:r>
            <a:r>
              <a:rPr lang="vi-VN" sz="2400" dirty="0"/>
              <a:t> tấn</a:t>
            </a:r>
            <a:r>
              <a:rPr lang="af-ZA" sz="2400" dirty="0"/>
              <a:t>. </a:t>
            </a:r>
            <a:endParaRPr lang="vi-VN" sz="2400" dirty="0"/>
          </a:p>
          <a:p>
            <a:r>
              <a:rPr lang="af-ZA" sz="2400" dirty="0"/>
              <a:t>Diện tích nuôi tôm nước lợ tập trung nhiều nhất ở các huyện ven biển là huyện Bình Đại, Ba Tri và Thạnh Phú. </a:t>
            </a:r>
            <a:endParaRPr lang="vi-VN" sz="2400" dirty="0"/>
          </a:p>
          <a:p>
            <a:r>
              <a:rPr lang="af-ZA" sz="2400" dirty="0"/>
              <a:t>Đối tượng nuôi chủ yếu là </a:t>
            </a:r>
            <a:r>
              <a:rPr lang="vi-VN" sz="2400" dirty="0"/>
              <a:t>tôm sú và </a:t>
            </a:r>
            <a:r>
              <a:rPr lang="af-ZA" sz="2400" dirty="0"/>
              <a:t>tôm thẻ chân trắng với hình thức nuôi phổ biến là thâm canh, bán thâm can</a:t>
            </a:r>
            <a:r>
              <a:rPr lang="vi-VN" sz="2400" dirty="0"/>
              <a:t>h. </a:t>
            </a:r>
          </a:p>
          <a:p>
            <a:pPr marL="342900" indent="-342900">
              <a:buAutoNum type="alphaLcPeriod"/>
            </a:pPr>
            <a:endParaRPr lang="vi-VN" sz="2400" dirty="0"/>
          </a:p>
          <a:p>
            <a:pPr marL="0" indent="0">
              <a:buNone/>
            </a:pPr>
            <a:endParaRPr lang="vi-VN" sz="2400" dirty="0"/>
          </a:p>
          <a:p>
            <a:pPr marL="0" indent="0">
              <a:buNone/>
            </a:pPr>
            <a:endParaRPr lang="vi-VN" sz="2400" b="1" dirty="0"/>
          </a:p>
          <a:p>
            <a:pPr marL="0" indent="0">
              <a:buNone/>
            </a:pPr>
            <a:endParaRPr lang="vi-VN" sz="2400" b="1" dirty="0"/>
          </a:p>
          <a:p>
            <a:pPr marL="0" indent="0">
              <a:buNone/>
            </a:pPr>
            <a:endParaRPr lang="vi-VN" sz="2400" b="1" dirty="0"/>
          </a:p>
          <a:p>
            <a:pPr marL="0" indent="0">
              <a:buNone/>
            </a:pPr>
            <a:endParaRPr lang="vi-VN" sz="2400" b="1" dirty="0"/>
          </a:p>
        </p:txBody>
      </p:sp>
      <p:sp>
        <p:nvSpPr>
          <p:cNvPr id="7" name="Title 1"/>
          <p:cNvSpPr txBox="1">
            <a:spLocks/>
          </p:cNvSpPr>
          <p:nvPr/>
        </p:nvSpPr>
        <p:spPr>
          <a:xfrm>
            <a:off x="451104" y="640024"/>
            <a:ext cx="8692896" cy="5070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latin typeface="+mn-lt"/>
                <a:ea typeface="Arial" charset="0"/>
                <a:cs typeface="Arial" charset="0"/>
              </a:rPr>
              <a:t>PHẦN III. KẾT QUẢ NGHIÊN CỨU</a:t>
            </a:r>
          </a:p>
        </p:txBody>
      </p:sp>
    </p:spTree>
    <p:extLst>
      <p:ext uri="{BB962C8B-B14F-4D97-AF65-F5344CB8AC3E}">
        <p14:creationId xmlns:p14="http://schemas.microsoft.com/office/powerpoint/2010/main" val="19205818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D3FEEAC-6021-184A-936A-D26E75467C87}" type="slidenum">
              <a:rPr lang="en-US" smtClean="0"/>
              <a:t>23</a:t>
            </a:fld>
            <a:endParaRPr lang="en-US"/>
          </a:p>
        </p:txBody>
      </p:sp>
      <p:sp>
        <p:nvSpPr>
          <p:cNvPr id="5" name="Rectangle 1"/>
          <p:cNvSpPr>
            <a:spLocks noChangeArrowheads="1"/>
          </p:cNvSpPr>
          <p:nvPr/>
        </p:nvSpPr>
        <p:spPr bwMode="auto">
          <a:xfrm>
            <a:off x="549909" y="126078"/>
            <a:ext cx="679371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342900" algn="just" defTabSz="914400" rtl="0" eaLnBrk="1" fontAlgn="base" latinLnBrk="0" hangingPunct="1">
              <a:lnSpc>
                <a:spcPct val="100000"/>
              </a:lnSpc>
              <a:spcBef>
                <a:spcPct val="0"/>
              </a:spcBef>
              <a:spcAft>
                <a:spcPct val="0"/>
              </a:spcAft>
              <a:buClrTx/>
              <a:buSzTx/>
              <a:buFontTx/>
              <a:buNone/>
              <a:tabLst/>
            </a:pPr>
            <a:r>
              <a:rPr kumimoji="0" lang="vi-VN" sz="1600" b="1" i="0" u="none" strike="noStrike" cap="none" normalizeH="0" baseline="0" dirty="0">
                <a:ln>
                  <a:noFill/>
                </a:ln>
                <a:solidFill>
                  <a:srgbClr val="000000"/>
                </a:solidFill>
                <a:effectLst/>
                <a:ea typeface="Times New Roman" pitchFamily="18" charset="0"/>
                <a:cs typeface="Arial" pitchFamily="34" charset="0"/>
              </a:rPr>
              <a:t>B</a:t>
            </a:r>
            <a:r>
              <a:rPr kumimoji="0" lang="vi-VN" sz="1600" b="1" i="0" u="none" strike="noStrike" cap="none" normalizeH="0" baseline="0" dirty="0" bmk="">
                <a:ln>
                  <a:noFill/>
                </a:ln>
                <a:solidFill>
                  <a:srgbClr val="000000"/>
                </a:solidFill>
                <a:effectLst/>
                <a:ea typeface="Times New Roman" pitchFamily="18" charset="0"/>
                <a:cs typeface="Arial" pitchFamily="34" charset="0"/>
              </a:rPr>
              <a:t>ảng </a:t>
            </a:r>
            <a:r>
              <a:rPr lang="vi-VN" sz="1600" b="1" dirty="0" bmk="_Toc33781411">
                <a:solidFill>
                  <a:srgbClr val="000000"/>
                </a:solidFill>
                <a:ea typeface="Times New Roman" pitchFamily="18" charset="0"/>
                <a:cs typeface="Arial" pitchFamily="34" charset="0"/>
              </a:rPr>
              <a:t>6</a:t>
            </a:r>
            <a:r>
              <a:rPr kumimoji="0" lang="vi-VN" sz="1600" b="1" i="0" u="none" strike="noStrike" cap="none" normalizeH="0" baseline="0" dirty="0" bmk="_Toc33781411">
                <a:ln>
                  <a:noFill/>
                </a:ln>
                <a:solidFill>
                  <a:srgbClr val="000000"/>
                </a:solidFill>
                <a:effectLst/>
                <a:ea typeface="Times New Roman" pitchFamily="18" charset="0"/>
                <a:cs typeface="Arial" pitchFamily="34" charset="0"/>
              </a:rPr>
              <a:t>: Thực trạng nuôi tôm nước lợ tại tỉnh Bến</a:t>
            </a:r>
            <a:r>
              <a:rPr kumimoji="0" lang="vi-VN" sz="1600" b="1" i="0" u="none" strike="noStrike" cap="none" normalizeH="0" dirty="0" bmk="_Toc33781411">
                <a:ln>
                  <a:noFill/>
                </a:ln>
                <a:solidFill>
                  <a:srgbClr val="000000"/>
                </a:solidFill>
                <a:effectLst/>
                <a:ea typeface="Times New Roman" pitchFamily="18" charset="0"/>
                <a:cs typeface="Arial" pitchFamily="34" charset="0"/>
              </a:rPr>
              <a:t> Tre </a:t>
            </a:r>
            <a:r>
              <a:rPr kumimoji="0" lang="vi-VN" sz="1600" b="1" i="0" u="none" strike="noStrike" cap="none" normalizeH="0" baseline="0" dirty="0" bmk="_Toc33781411">
                <a:ln>
                  <a:noFill/>
                </a:ln>
                <a:solidFill>
                  <a:srgbClr val="000000"/>
                </a:solidFill>
                <a:effectLst/>
                <a:ea typeface="Times New Roman" pitchFamily="18" charset="0"/>
                <a:cs typeface="Arial" pitchFamily="34" charset="0"/>
              </a:rPr>
              <a:t>năm 2018</a:t>
            </a:r>
            <a:r>
              <a:rPr kumimoji="0" lang="vi-VN" sz="1600" b="1" i="0" u="none" strike="noStrike" cap="none" normalizeH="0" baseline="0" dirty="0">
                <a:ln>
                  <a:noFill/>
                </a:ln>
                <a:solidFill>
                  <a:srgbClr val="000000"/>
                </a:solidFill>
                <a:effectLst/>
                <a:ea typeface="Times New Roman" pitchFamily="18" charset="0"/>
                <a:cs typeface="Arial" pitchFamily="34" charset="0"/>
              </a:rPr>
              <a:t> </a:t>
            </a:r>
            <a:endParaRPr kumimoji="0" lang="vi-VN" sz="1600" b="0" i="0" u="none" strike="noStrike" cap="none" normalizeH="0" baseline="0" dirty="0">
              <a:ln>
                <a:noFill/>
              </a:ln>
              <a:solidFill>
                <a:schemeClr val="tx1"/>
              </a:solidFill>
              <a:effectLst/>
              <a:cs typeface="Arial" pitchFamily="34" charset="0"/>
            </a:endParaRPr>
          </a:p>
          <a:p>
            <a:pPr lvl="0" indent="342900" algn="just" eaLnBrk="0" fontAlgn="base" hangingPunct="0">
              <a:spcBef>
                <a:spcPct val="0"/>
              </a:spcBef>
              <a:spcAft>
                <a:spcPct val="0"/>
              </a:spcAft>
            </a:pPr>
            <a:r>
              <a:rPr kumimoji="0" lang="en-US" sz="1600" b="0" i="0" u="none" strike="noStrike" cap="none" normalizeH="0" baseline="0" dirty="0">
                <a:ln>
                  <a:noFill/>
                </a:ln>
                <a:solidFill>
                  <a:schemeClr val="tx1"/>
                </a:solidFill>
                <a:effectLst/>
                <a:ea typeface="Calibri" pitchFamily="34" charset="0"/>
                <a:cs typeface="Times New Roman" pitchFamily="18" charset="0"/>
              </a:rPr>
              <a:t>Nguồn: Sở Nông nghiệp và PTNT tỉnh </a:t>
            </a:r>
            <a:r>
              <a:rPr lang="vi-VN" sz="1600" dirty="0" bmk="_Toc33781411">
                <a:solidFill>
                  <a:srgbClr val="000000"/>
                </a:solidFill>
                <a:ea typeface="Times New Roman" pitchFamily="18" charset="0"/>
                <a:cs typeface="Arial" pitchFamily="34" charset="0"/>
              </a:rPr>
              <a:t>Bến Tre</a:t>
            </a:r>
            <a:r>
              <a:rPr lang="en-US" sz="1600" b="1" dirty="0" bmk="_Toc33781411">
                <a:solidFill>
                  <a:srgbClr val="000000"/>
                </a:solidFill>
                <a:ea typeface="Times New Roman" pitchFamily="18" charset="0"/>
                <a:cs typeface="Arial" pitchFamily="34" charset="0"/>
              </a:rPr>
              <a:t> </a:t>
            </a:r>
            <a:r>
              <a:rPr kumimoji="0" lang="en-US" sz="1600" b="0" i="0" u="none" strike="noStrike" cap="none" normalizeH="0" baseline="0" dirty="0">
                <a:ln>
                  <a:noFill/>
                </a:ln>
                <a:solidFill>
                  <a:schemeClr val="tx1"/>
                </a:solidFill>
                <a:effectLst/>
                <a:ea typeface="Calibri" pitchFamily="34" charset="0"/>
                <a:cs typeface="Times New Roman" pitchFamily="18" charset="0"/>
              </a:rPr>
              <a:t>(2018)</a:t>
            </a:r>
            <a:endParaRPr kumimoji="0" lang="en-US" sz="1600" b="0" i="0" u="none" strike="noStrike" cap="none" normalizeH="0" baseline="0" dirty="0">
              <a:ln>
                <a:noFill/>
              </a:ln>
              <a:solidFill>
                <a:schemeClr val="tx1"/>
              </a:solidFill>
              <a:effectLst/>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472324745"/>
              </p:ext>
            </p:extLst>
          </p:nvPr>
        </p:nvGraphicFramePr>
        <p:xfrm>
          <a:off x="628650" y="760415"/>
          <a:ext cx="7886700" cy="5626100"/>
        </p:xfrm>
        <a:graphic>
          <a:graphicData uri="http://schemas.openxmlformats.org/drawingml/2006/table">
            <a:tbl>
              <a:tblPr firstRow="1" firstCol="1" bandRow="1">
                <a:tableStyleId>{5C22544A-7EE6-4342-B048-85BDC9FD1C3A}</a:tableStyleId>
              </a:tblPr>
              <a:tblGrid>
                <a:gridCol w="454274">
                  <a:extLst>
                    <a:ext uri="{9D8B030D-6E8A-4147-A177-3AD203B41FA5}">
                      <a16:colId xmlns:a16="http://schemas.microsoft.com/office/drawing/2014/main" xmlns="" val="20000"/>
                    </a:ext>
                  </a:extLst>
                </a:gridCol>
                <a:gridCol w="1355476">
                  <a:extLst>
                    <a:ext uri="{9D8B030D-6E8A-4147-A177-3AD203B41FA5}">
                      <a16:colId xmlns:a16="http://schemas.microsoft.com/office/drawing/2014/main" xmlns="" val="20001"/>
                    </a:ext>
                  </a:extLst>
                </a:gridCol>
                <a:gridCol w="1109472">
                  <a:extLst>
                    <a:ext uri="{9D8B030D-6E8A-4147-A177-3AD203B41FA5}">
                      <a16:colId xmlns:a16="http://schemas.microsoft.com/office/drawing/2014/main" xmlns="" val="20002"/>
                    </a:ext>
                  </a:extLst>
                </a:gridCol>
                <a:gridCol w="1243584">
                  <a:extLst>
                    <a:ext uri="{9D8B030D-6E8A-4147-A177-3AD203B41FA5}">
                      <a16:colId xmlns:a16="http://schemas.microsoft.com/office/drawing/2014/main" xmlns="" val="20003"/>
                    </a:ext>
                  </a:extLst>
                </a:gridCol>
                <a:gridCol w="1365504">
                  <a:extLst>
                    <a:ext uri="{9D8B030D-6E8A-4147-A177-3AD203B41FA5}">
                      <a16:colId xmlns:a16="http://schemas.microsoft.com/office/drawing/2014/main" xmlns="" val="20004"/>
                    </a:ext>
                  </a:extLst>
                </a:gridCol>
                <a:gridCol w="1243584">
                  <a:extLst>
                    <a:ext uri="{9D8B030D-6E8A-4147-A177-3AD203B41FA5}">
                      <a16:colId xmlns:a16="http://schemas.microsoft.com/office/drawing/2014/main" xmlns="" val="20005"/>
                    </a:ext>
                  </a:extLst>
                </a:gridCol>
                <a:gridCol w="1114806">
                  <a:extLst>
                    <a:ext uri="{9D8B030D-6E8A-4147-A177-3AD203B41FA5}">
                      <a16:colId xmlns:a16="http://schemas.microsoft.com/office/drawing/2014/main" xmlns="" val="20006"/>
                    </a:ext>
                  </a:extLst>
                </a:gridCol>
              </a:tblGrid>
              <a:tr h="0">
                <a:tc>
                  <a:txBody>
                    <a:bodyPr/>
                    <a:lstStyle/>
                    <a:p>
                      <a:pPr algn="ctr">
                        <a:lnSpc>
                          <a:spcPct val="115000"/>
                        </a:lnSpc>
                        <a:spcAft>
                          <a:spcPts val="500"/>
                        </a:spcAft>
                      </a:pPr>
                      <a:r>
                        <a:rPr lang="en-US" sz="1600" dirty="0">
                          <a:effectLst/>
                          <a:latin typeface="Arial" pitchFamily="34" charset="0"/>
                          <a:cs typeface="Arial" pitchFamily="34" charset="0"/>
                        </a:rPr>
                        <a:t>TT</a:t>
                      </a:r>
                      <a:endParaRPr lang="vi-VN" sz="1600" dirty="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latin typeface="Arial" pitchFamily="34" charset="0"/>
                          <a:cs typeface="Arial" pitchFamily="34" charset="0"/>
                        </a:rPr>
                        <a:t>Hạng mục</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dirty="0">
                          <a:effectLst/>
                          <a:latin typeface="Arial" pitchFamily="34" charset="0"/>
                          <a:cs typeface="Arial" pitchFamily="34" charset="0"/>
                        </a:rPr>
                        <a:t>Diện tích (ha)</a:t>
                      </a:r>
                      <a:endParaRPr lang="vi-VN" sz="1600" dirty="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latin typeface="Arial" pitchFamily="34" charset="0"/>
                          <a:cs typeface="Arial" pitchFamily="34" charset="0"/>
                        </a:rPr>
                        <a:t>Mật độ nuôi (con/m</a:t>
                      </a:r>
                      <a:r>
                        <a:rPr lang="en-US" sz="1600" baseline="30000">
                          <a:effectLst/>
                          <a:latin typeface="Arial" pitchFamily="34" charset="0"/>
                          <a:cs typeface="Arial" pitchFamily="34" charset="0"/>
                        </a:rPr>
                        <a:t>2</a:t>
                      </a:r>
                      <a:r>
                        <a:rPr lang="en-US" sz="1600">
                          <a:effectLst/>
                          <a:latin typeface="Arial" pitchFamily="34" charset="0"/>
                          <a:cs typeface="Arial" pitchFamily="34" charset="0"/>
                        </a:rPr>
                        <a:t>)</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latin typeface="Arial" pitchFamily="34" charset="0"/>
                          <a:cs typeface="Arial" pitchFamily="34" charset="0"/>
                        </a:rPr>
                        <a:t>Năng suất TB (tấn/ha)</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latin typeface="Arial" pitchFamily="34" charset="0"/>
                          <a:cs typeface="Arial" pitchFamily="34" charset="0"/>
                        </a:rPr>
                        <a:t>Sản lượng (tấn)</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latin typeface="Arial" pitchFamily="34" charset="0"/>
                          <a:cs typeface="Arial" pitchFamily="34" charset="0"/>
                        </a:rPr>
                        <a:t>Tỉ lệ hộ nuôi (%)</a:t>
                      </a:r>
                      <a:endParaRPr lang="vi-VN" sz="1600">
                        <a:effectLst/>
                        <a:latin typeface="Arial" pitchFamily="34" charset="0"/>
                        <a:ea typeface="Calibri"/>
                        <a:cs typeface="Arial" pitchFamily="34" charset="0"/>
                      </a:endParaRPr>
                    </a:p>
                  </a:txBody>
                  <a:tcPr marL="68580" marR="68580" marT="0" marB="0"/>
                </a:tc>
                <a:extLst>
                  <a:ext uri="{0D108BD9-81ED-4DB2-BD59-A6C34878D82A}">
                    <a16:rowId xmlns:a16="http://schemas.microsoft.com/office/drawing/2014/main" xmlns="" val="10000"/>
                  </a:ext>
                </a:extLst>
              </a:tr>
              <a:tr h="0">
                <a:tc>
                  <a:txBody>
                    <a:bodyPr/>
                    <a:lstStyle/>
                    <a:p>
                      <a:pPr algn="ctr">
                        <a:lnSpc>
                          <a:spcPct val="115000"/>
                        </a:lnSpc>
                        <a:spcAft>
                          <a:spcPts val="500"/>
                        </a:spcAft>
                      </a:pPr>
                      <a:r>
                        <a:rPr lang="en-US" sz="1600">
                          <a:effectLst/>
                          <a:latin typeface="Arial" pitchFamily="34" charset="0"/>
                          <a:cs typeface="Arial" pitchFamily="34" charset="0"/>
                        </a:rPr>
                        <a:t>I</a:t>
                      </a:r>
                      <a:endParaRPr lang="vi-VN" sz="1600">
                        <a:effectLst/>
                        <a:latin typeface="Arial" pitchFamily="34" charset="0"/>
                        <a:ea typeface="Calibri"/>
                        <a:cs typeface="Arial" pitchFamily="34" charset="0"/>
                      </a:endParaRPr>
                    </a:p>
                  </a:txBody>
                  <a:tcPr marL="68580" marR="68580" marT="0" marB="0"/>
                </a:tc>
                <a:tc>
                  <a:txBody>
                    <a:bodyPr/>
                    <a:lstStyle/>
                    <a:p>
                      <a:pPr>
                        <a:lnSpc>
                          <a:spcPct val="115000"/>
                        </a:lnSpc>
                        <a:spcAft>
                          <a:spcPts val="500"/>
                        </a:spcAft>
                      </a:pPr>
                      <a:r>
                        <a:rPr lang="en-US" sz="1600">
                          <a:effectLst/>
                          <a:latin typeface="Arial" pitchFamily="34" charset="0"/>
                          <a:cs typeface="Arial" pitchFamily="34" charset="0"/>
                        </a:rPr>
                        <a:t>Tôm thẻ chân trắng</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af-ZA" sz="1600">
                          <a:effectLst/>
                          <a:latin typeface="Arial" pitchFamily="34" charset="0"/>
                          <a:cs typeface="Arial" pitchFamily="34" charset="0"/>
                        </a:rPr>
                        <a:t>10.350</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latin typeface="Arial" pitchFamily="34" charset="0"/>
                          <a:cs typeface="Arial" pitchFamily="34" charset="0"/>
                        </a:rPr>
                        <a:t> </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latin typeface="Arial" pitchFamily="34" charset="0"/>
                          <a:cs typeface="Arial" pitchFamily="34" charset="0"/>
                        </a:rPr>
                        <a:t> </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af-ZA" sz="1600">
                          <a:effectLst/>
                          <a:latin typeface="Arial" pitchFamily="34" charset="0"/>
                          <a:cs typeface="Arial" pitchFamily="34" charset="0"/>
                        </a:rPr>
                        <a:t>50.200</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latin typeface="Arial" pitchFamily="34" charset="0"/>
                          <a:cs typeface="Arial" pitchFamily="34" charset="0"/>
                        </a:rPr>
                        <a:t>100</a:t>
                      </a:r>
                      <a:endParaRPr lang="vi-VN" sz="1600">
                        <a:effectLst/>
                        <a:latin typeface="Arial" pitchFamily="34" charset="0"/>
                        <a:ea typeface="Calibri"/>
                        <a:cs typeface="Arial" pitchFamily="34" charset="0"/>
                      </a:endParaRPr>
                    </a:p>
                  </a:txBody>
                  <a:tcPr marL="68580" marR="68580" marT="0" marB="0"/>
                </a:tc>
                <a:extLst>
                  <a:ext uri="{0D108BD9-81ED-4DB2-BD59-A6C34878D82A}">
                    <a16:rowId xmlns:a16="http://schemas.microsoft.com/office/drawing/2014/main" xmlns="" val="10001"/>
                  </a:ext>
                </a:extLst>
              </a:tr>
              <a:tr h="0">
                <a:tc>
                  <a:txBody>
                    <a:bodyPr/>
                    <a:lstStyle/>
                    <a:p>
                      <a:pPr algn="ctr">
                        <a:lnSpc>
                          <a:spcPct val="115000"/>
                        </a:lnSpc>
                        <a:spcAft>
                          <a:spcPts val="500"/>
                        </a:spcAft>
                      </a:pPr>
                      <a:r>
                        <a:rPr lang="en-US" sz="1600">
                          <a:effectLst/>
                          <a:latin typeface="Arial" pitchFamily="34" charset="0"/>
                          <a:cs typeface="Arial" pitchFamily="34" charset="0"/>
                        </a:rPr>
                        <a:t>1</a:t>
                      </a:r>
                      <a:endParaRPr lang="vi-VN" sz="1600">
                        <a:effectLst/>
                        <a:latin typeface="Arial" pitchFamily="34" charset="0"/>
                        <a:ea typeface="Calibri"/>
                        <a:cs typeface="Arial" pitchFamily="34" charset="0"/>
                      </a:endParaRPr>
                    </a:p>
                  </a:txBody>
                  <a:tcPr marL="68580" marR="68580" marT="0" marB="0"/>
                </a:tc>
                <a:tc>
                  <a:txBody>
                    <a:bodyPr/>
                    <a:lstStyle/>
                    <a:p>
                      <a:pPr>
                        <a:lnSpc>
                          <a:spcPct val="115000"/>
                        </a:lnSpc>
                        <a:spcAft>
                          <a:spcPts val="500"/>
                        </a:spcAft>
                      </a:pPr>
                      <a:r>
                        <a:rPr lang="en-US" sz="1600">
                          <a:effectLst/>
                          <a:latin typeface="Arial" pitchFamily="34" charset="0"/>
                          <a:cs typeface="Arial" pitchFamily="34" charset="0"/>
                        </a:rPr>
                        <a:t>Nuôi bán thâm canh (ao đất, ao bạt)</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latin typeface="Arial" pitchFamily="34" charset="0"/>
                          <a:cs typeface="Arial" pitchFamily="34" charset="0"/>
                        </a:rPr>
                        <a:t>6210</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latin typeface="Arial" pitchFamily="34" charset="0"/>
                          <a:cs typeface="Arial" pitchFamily="34" charset="0"/>
                        </a:rPr>
                        <a:t>20 – 50 </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latin typeface="Arial" pitchFamily="34" charset="0"/>
                          <a:cs typeface="Arial" pitchFamily="34" charset="0"/>
                        </a:rPr>
                        <a:t>4 - </a:t>
                      </a:r>
                      <a:r>
                        <a:rPr lang="vi-VN" sz="1600">
                          <a:effectLst/>
                          <a:latin typeface="Arial" pitchFamily="34" charset="0"/>
                          <a:cs typeface="Arial" pitchFamily="34" charset="0"/>
                        </a:rPr>
                        <a:t>7</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latin typeface="Arial" pitchFamily="34" charset="0"/>
                          <a:cs typeface="Arial" pitchFamily="34" charset="0"/>
                        </a:rPr>
                        <a:t> </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latin typeface="Arial" pitchFamily="34" charset="0"/>
                          <a:cs typeface="Arial" pitchFamily="34" charset="0"/>
                        </a:rPr>
                        <a:t> </a:t>
                      </a:r>
                      <a:endParaRPr lang="vi-VN" sz="1600">
                        <a:effectLst/>
                        <a:latin typeface="Arial" pitchFamily="34" charset="0"/>
                        <a:ea typeface="Calibri"/>
                        <a:cs typeface="Arial" pitchFamily="34" charset="0"/>
                      </a:endParaRPr>
                    </a:p>
                  </a:txBody>
                  <a:tcPr marL="68580" marR="68580" marT="0" marB="0"/>
                </a:tc>
                <a:extLst>
                  <a:ext uri="{0D108BD9-81ED-4DB2-BD59-A6C34878D82A}">
                    <a16:rowId xmlns:a16="http://schemas.microsoft.com/office/drawing/2014/main" xmlns="" val="10002"/>
                  </a:ext>
                </a:extLst>
              </a:tr>
              <a:tr h="0">
                <a:tc>
                  <a:txBody>
                    <a:bodyPr/>
                    <a:lstStyle/>
                    <a:p>
                      <a:pPr algn="ctr">
                        <a:lnSpc>
                          <a:spcPct val="115000"/>
                        </a:lnSpc>
                        <a:spcAft>
                          <a:spcPts val="500"/>
                        </a:spcAft>
                      </a:pPr>
                      <a:r>
                        <a:rPr lang="en-US" sz="1600" dirty="0">
                          <a:solidFill>
                            <a:srgbClr val="FF0000"/>
                          </a:solidFill>
                          <a:effectLst/>
                          <a:latin typeface="Arial" pitchFamily="34" charset="0"/>
                          <a:cs typeface="Arial" pitchFamily="34" charset="0"/>
                        </a:rPr>
                        <a:t>2</a:t>
                      </a:r>
                      <a:endParaRPr lang="vi-VN" sz="1600" dirty="0">
                        <a:solidFill>
                          <a:srgbClr val="FF0000"/>
                        </a:solidFill>
                        <a:effectLst/>
                        <a:latin typeface="Arial" pitchFamily="34" charset="0"/>
                        <a:ea typeface="Calibri"/>
                        <a:cs typeface="Arial" pitchFamily="34" charset="0"/>
                      </a:endParaRPr>
                    </a:p>
                  </a:txBody>
                  <a:tcPr marL="68580" marR="68580" marT="0" marB="0"/>
                </a:tc>
                <a:tc>
                  <a:txBody>
                    <a:bodyPr/>
                    <a:lstStyle/>
                    <a:p>
                      <a:pPr>
                        <a:lnSpc>
                          <a:spcPct val="115000"/>
                        </a:lnSpc>
                        <a:spcAft>
                          <a:spcPts val="500"/>
                        </a:spcAft>
                      </a:pPr>
                      <a:r>
                        <a:rPr lang="en-US" sz="1600" dirty="0" err="1">
                          <a:solidFill>
                            <a:srgbClr val="FF0000"/>
                          </a:solidFill>
                          <a:effectLst/>
                          <a:latin typeface="Arial" pitchFamily="34" charset="0"/>
                          <a:cs typeface="Arial" pitchFamily="34" charset="0"/>
                        </a:rPr>
                        <a:t>Nuôi</a:t>
                      </a:r>
                      <a:r>
                        <a:rPr lang="en-US" sz="1600" dirty="0">
                          <a:solidFill>
                            <a:srgbClr val="FF0000"/>
                          </a:solidFill>
                          <a:effectLst/>
                          <a:latin typeface="Arial" pitchFamily="34" charset="0"/>
                          <a:cs typeface="Arial" pitchFamily="34" charset="0"/>
                        </a:rPr>
                        <a:t> </a:t>
                      </a:r>
                      <a:r>
                        <a:rPr lang="en-US" sz="1600" dirty="0" err="1">
                          <a:solidFill>
                            <a:srgbClr val="FF0000"/>
                          </a:solidFill>
                          <a:effectLst/>
                          <a:latin typeface="Arial" pitchFamily="34" charset="0"/>
                          <a:cs typeface="Arial" pitchFamily="34" charset="0"/>
                        </a:rPr>
                        <a:t>thâm</a:t>
                      </a:r>
                      <a:r>
                        <a:rPr lang="en-US" sz="1600" dirty="0">
                          <a:solidFill>
                            <a:srgbClr val="FF0000"/>
                          </a:solidFill>
                          <a:effectLst/>
                          <a:latin typeface="Arial" pitchFamily="34" charset="0"/>
                          <a:cs typeface="Arial" pitchFamily="34" charset="0"/>
                        </a:rPr>
                        <a:t> </a:t>
                      </a:r>
                      <a:r>
                        <a:rPr lang="en-US" sz="1600" dirty="0" err="1">
                          <a:solidFill>
                            <a:srgbClr val="FF0000"/>
                          </a:solidFill>
                          <a:effectLst/>
                          <a:latin typeface="Arial" pitchFamily="34" charset="0"/>
                          <a:cs typeface="Arial" pitchFamily="34" charset="0"/>
                        </a:rPr>
                        <a:t>canh</a:t>
                      </a:r>
                      <a:r>
                        <a:rPr lang="en-US" sz="1600" dirty="0">
                          <a:solidFill>
                            <a:srgbClr val="FF0000"/>
                          </a:solidFill>
                          <a:effectLst/>
                          <a:latin typeface="Arial" pitchFamily="34" charset="0"/>
                          <a:cs typeface="Arial" pitchFamily="34" charset="0"/>
                        </a:rPr>
                        <a:t> (</a:t>
                      </a:r>
                      <a:r>
                        <a:rPr lang="en-US" sz="1600" dirty="0" err="1">
                          <a:solidFill>
                            <a:srgbClr val="FF0000"/>
                          </a:solidFill>
                          <a:effectLst/>
                          <a:latin typeface="Arial" pitchFamily="34" charset="0"/>
                          <a:cs typeface="Arial" pitchFamily="34" charset="0"/>
                        </a:rPr>
                        <a:t>ao</a:t>
                      </a:r>
                      <a:r>
                        <a:rPr lang="en-US" sz="1600" dirty="0">
                          <a:solidFill>
                            <a:srgbClr val="FF0000"/>
                          </a:solidFill>
                          <a:effectLst/>
                          <a:latin typeface="Arial" pitchFamily="34" charset="0"/>
                          <a:cs typeface="Arial" pitchFamily="34" charset="0"/>
                        </a:rPr>
                        <a:t> </a:t>
                      </a:r>
                      <a:r>
                        <a:rPr lang="en-US" sz="1600" dirty="0" err="1">
                          <a:solidFill>
                            <a:srgbClr val="FF0000"/>
                          </a:solidFill>
                          <a:effectLst/>
                          <a:latin typeface="Arial" pitchFamily="34" charset="0"/>
                          <a:cs typeface="Arial" pitchFamily="34" charset="0"/>
                        </a:rPr>
                        <a:t>bạt</a:t>
                      </a:r>
                      <a:r>
                        <a:rPr lang="en-US" sz="1600" dirty="0">
                          <a:solidFill>
                            <a:srgbClr val="FF0000"/>
                          </a:solidFill>
                          <a:effectLst/>
                          <a:latin typeface="Arial" pitchFamily="34" charset="0"/>
                          <a:cs typeface="Arial" pitchFamily="34" charset="0"/>
                        </a:rPr>
                        <a:t>) </a:t>
                      </a:r>
                      <a:endParaRPr lang="vi-VN" sz="1600" dirty="0">
                        <a:solidFill>
                          <a:srgbClr val="FF0000"/>
                        </a:solidFill>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dirty="0">
                          <a:solidFill>
                            <a:srgbClr val="FF0000"/>
                          </a:solidFill>
                          <a:effectLst/>
                          <a:latin typeface="Arial" pitchFamily="34" charset="0"/>
                          <a:cs typeface="Arial" pitchFamily="34" charset="0"/>
                        </a:rPr>
                        <a:t>3623</a:t>
                      </a:r>
                      <a:endParaRPr lang="vi-VN" sz="1600" dirty="0">
                        <a:solidFill>
                          <a:srgbClr val="FF0000"/>
                        </a:solidFill>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dirty="0">
                          <a:solidFill>
                            <a:srgbClr val="FF0000"/>
                          </a:solidFill>
                          <a:effectLst/>
                          <a:latin typeface="Arial" pitchFamily="34" charset="0"/>
                          <a:cs typeface="Arial" pitchFamily="34" charset="0"/>
                        </a:rPr>
                        <a:t>70 – 150</a:t>
                      </a:r>
                      <a:endParaRPr lang="vi-VN" sz="1600" dirty="0">
                        <a:solidFill>
                          <a:srgbClr val="FF0000"/>
                        </a:solidFill>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dirty="0">
                          <a:solidFill>
                            <a:srgbClr val="FF0000"/>
                          </a:solidFill>
                          <a:effectLst/>
                          <a:latin typeface="Arial" pitchFamily="34" charset="0"/>
                          <a:cs typeface="Arial" pitchFamily="34" charset="0"/>
                        </a:rPr>
                        <a:t>10 – </a:t>
                      </a:r>
                      <a:r>
                        <a:rPr lang="vi-VN" sz="1600" dirty="0">
                          <a:solidFill>
                            <a:srgbClr val="FF0000"/>
                          </a:solidFill>
                          <a:effectLst/>
                          <a:latin typeface="Arial" pitchFamily="34" charset="0"/>
                          <a:cs typeface="Arial" pitchFamily="34" charset="0"/>
                        </a:rPr>
                        <a:t>15 </a:t>
                      </a:r>
                      <a:endParaRPr lang="vi-VN" sz="1600" dirty="0">
                        <a:solidFill>
                          <a:srgbClr val="FF0000"/>
                        </a:solidFill>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dirty="0">
                          <a:solidFill>
                            <a:srgbClr val="FF0000"/>
                          </a:solidFill>
                          <a:effectLst/>
                          <a:latin typeface="Arial" pitchFamily="34" charset="0"/>
                          <a:cs typeface="Arial" pitchFamily="34" charset="0"/>
                        </a:rPr>
                        <a:t> </a:t>
                      </a:r>
                      <a:endParaRPr lang="vi-VN" sz="1600" dirty="0">
                        <a:solidFill>
                          <a:srgbClr val="FF0000"/>
                        </a:solidFill>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dirty="0">
                          <a:solidFill>
                            <a:srgbClr val="FF0000"/>
                          </a:solidFill>
                          <a:effectLst/>
                          <a:latin typeface="Arial" pitchFamily="34" charset="0"/>
                          <a:cs typeface="Arial" pitchFamily="34" charset="0"/>
                        </a:rPr>
                        <a:t> </a:t>
                      </a:r>
                      <a:endParaRPr lang="vi-VN" sz="1600" dirty="0">
                        <a:solidFill>
                          <a:srgbClr val="FF0000"/>
                        </a:solidFill>
                        <a:effectLst/>
                        <a:latin typeface="Arial" pitchFamily="34" charset="0"/>
                        <a:ea typeface="Calibri"/>
                        <a:cs typeface="Arial" pitchFamily="34" charset="0"/>
                      </a:endParaRPr>
                    </a:p>
                  </a:txBody>
                  <a:tcPr marL="68580" marR="68580" marT="0" marB="0"/>
                </a:tc>
                <a:extLst>
                  <a:ext uri="{0D108BD9-81ED-4DB2-BD59-A6C34878D82A}">
                    <a16:rowId xmlns:a16="http://schemas.microsoft.com/office/drawing/2014/main" xmlns="" val="10003"/>
                  </a:ext>
                </a:extLst>
              </a:tr>
              <a:tr h="0">
                <a:tc>
                  <a:txBody>
                    <a:bodyPr/>
                    <a:lstStyle/>
                    <a:p>
                      <a:pPr algn="ctr">
                        <a:lnSpc>
                          <a:spcPct val="115000"/>
                        </a:lnSpc>
                        <a:spcAft>
                          <a:spcPts val="500"/>
                        </a:spcAft>
                      </a:pPr>
                      <a:r>
                        <a:rPr lang="en-US" sz="1600">
                          <a:effectLst/>
                          <a:latin typeface="Arial" pitchFamily="34" charset="0"/>
                          <a:cs typeface="Arial" pitchFamily="34" charset="0"/>
                        </a:rPr>
                        <a:t>3</a:t>
                      </a:r>
                      <a:endParaRPr lang="vi-VN" sz="1600">
                        <a:effectLst/>
                        <a:latin typeface="Arial" pitchFamily="34" charset="0"/>
                        <a:ea typeface="Calibri"/>
                        <a:cs typeface="Arial" pitchFamily="34" charset="0"/>
                      </a:endParaRPr>
                    </a:p>
                  </a:txBody>
                  <a:tcPr marL="68580" marR="68580" marT="0" marB="0"/>
                </a:tc>
                <a:tc>
                  <a:txBody>
                    <a:bodyPr/>
                    <a:lstStyle/>
                    <a:p>
                      <a:pPr>
                        <a:lnSpc>
                          <a:spcPct val="115000"/>
                        </a:lnSpc>
                        <a:spcAft>
                          <a:spcPts val="500"/>
                        </a:spcAft>
                      </a:pPr>
                      <a:r>
                        <a:rPr lang="en-US" sz="1600">
                          <a:effectLst/>
                          <a:latin typeface="Arial" pitchFamily="34" charset="0"/>
                          <a:cs typeface="Arial" pitchFamily="34" charset="0"/>
                        </a:rPr>
                        <a:t>Nuôi siêu thâm canh</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latin typeface="Arial" pitchFamily="34" charset="0"/>
                          <a:cs typeface="Arial" pitchFamily="34" charset="0"/>
                        </a:rPr>
                        <a:t>517</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latin typeface="Arial" pitchFamily="34" charset="0"/>
                          <a:cs typeface="Arial" pitchFamily="34" charset="0"/>
                        </a:rPr>
                        <a:t>200 – 300</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latin typeface="Arial" pitchFamily="34" charset="0"/>
                          <a:cs typeface="Arial" pitchFamily="34" charset="0"/>
                        </a:rPr>
                        <a:t>30 - 40</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latin typeface="Arial" pitchFamily="34" charset="0"/>
                          <a:cs typeface="Arial" pitchFamily="34" charset="0"/>
                        </a:rPr>
                        <a:t> </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latin typeface="Arial" pitchFamily="34" charset="0"/>
                          <a:cs typeface="Arial" pitchFamily="34" charset="0"/>
                        </a:rPr>
                        <a:t> </a:t>
                      </a:r>
                      <a:endParaRPr lang="vi-VN" sz="1600">
                        <a:effectLst/>
                        <a:latin typeface="Arial" pitchFamily="34" charset="0"/>
                        <a:ea typeface="Calibri"/>
                        <a:cs typeface="Arial" pitchFamily="34" charset="0"/>
                      </a:endParaRPr>
                    </a:p>
                  </a:txBody>
                  <a:tcPr marL="68580" marR="68580" marT="0" marB="0"/>
                </a:tc>
                <a:extLst>
                  <a:ext uri="{0D108BD9-81ED-4DB2-BD59-A6C34878D82A}">
                    <a16:rowId xmlns:a16="http://schemas.microsoft.com/office/drawing/2014/main" xmlns="" val="10004"/>
                  </a:ext>
                </a:extLst>
              </a:tr>
              <a:tr h="0">
                <a:tc>
                  <a:txBody>
                    <a:bodyPr/>
                    <a:lstStyle/>
                    <a:p>
                      <a:pPr algn="ctr">
                        <a:lnSpc>
                          <a:spcPct val="115000"/>
                        </a:lnSpc>
                        <a:spcAft>
                          <a:spcPts val="500"/>
                        </a:spcAft>
                      </a:pPr>
                      <a:r>
                        <a:rPr lang="en-US" sz="1600">
                          <a:effectLst/>
                          <a:latin typeface="Arial" pitchFamily="34" charset="0"/>
                          <a:cs typeface="Arial" pitchFamily="34" charset="0"/>
                        </a:rPr>
                        <a:t>II</a:t>
                      </a:r>
                      <a:endParaRPr lang="vi-VN" sz="1600">
                        <a:effectLst/>
                        <a:latin typeface="Arial" pitchFamily="34" charset="0"/>
                        <a:ea typeface="Calibri"/>
                        <a:cs typeface="Arial" pitchFamily="34" charset="0"/>
                      </a:endParaRPr>
                    </a:p>
                  </a:txBody>
                  <a:tcPr marL="68580" marR="68580" marT="0" marB="0"/>
                </a:tc>
                <a:tc>
                  <a:txBody>
                    <a:bodyPr/>
                    <a:lstStyle/>
                    <a:p>
                      <a:pPr>
                        <a:lnSpc>
                          <a:spcPct val="115000"/>
                        </a:lnSpc>
                        <a:spcAft>
                          <a:spcPts val="500"/>
                        </a:spcAft>
                      </a:pPr>
                      <a:r>
                        <a:rPr lang="en-US" sz="1600">
                          <a:effectLst/>
                          <a:latin typeface="Arial" pitchFamily="34" charset="0"/>
                          <a:cs typeface="Arial" pitchFamily="34" charset="0"/>
                        </a:rPr>
                        <a:t>Tôm sú</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latin typeface="Arial" pitchFamily="34" charset="0"/>
                          <a:cs typeface="Arial" pitchFamily="34" charset="0"/>
                        </a:rPr>
                        <a:t>25.170</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latin typeface="Arial" pitchFamily="34" charset="0"/>
                          <a:cs typeface="Arial" pitchFamily="34" charset="0"/>
                        </a:rPr>
                        <a:t> </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latin typeface="Arial" pitchFamily="34" charset="0"/>
                          <a:cs typeface="Arial" pitchFamily="34" charset="0"/>
                        </a:rPr>
                        <a:t> </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latin typeface="Arial" pitchFamily="34" charset="0"/>
                          <a:cs typeface="Arial" pitchFamily="34" charset="0"/>
                        </a:rPr>
                        <a:t>5.800</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latin typeface="Arial" pitchFamily="34" charset="0"/>
                          <a:cs typeface="Arial" pitchFamily="34" charset="0"/>
                        </a:rPr>
                        <a:t> </a:t>
                      </a:r>
                      <a:endParaRPr lang="vi-VN" sz="1600">
                        <a:effectLst/>
                        <a:latin typeface="Arial" pitchFamily="34" charset="0"/>
                        <a:ea typeface="Calibri"/>
                        <a:cs typeface="Arial" pitchFamily="34" charset="0"/>
                      </a:endParaRPr>
                    </a:p>
                  </a:txBody>
                  <a:tcPr marL="68580" marR="68580" marT="0" marB="0"/>
                </a:tc>
                <a:extLst>
                  <a:ext uri="{0D108BD9-81ED-4DB2-BD59-A6C34878D82A}">
                    <a16:rowId xmlns:a16="http://schemas.microsoft.com/office/drawing/2014/main" xmlns="" val="10005"/>
                  </a:ext>
                </a:extLst>
              </a:tr>
              <a:tr h="0">
                <a:tc>
                  <a:txBody>
                    <a:bodyPr/>
                    <a:lstStyle/>
                    <a:p>
                      <a:pPr algn="ctr">
                        <a:lnSpc>
                          <a:spcPct val="115000"/>
                        </a:lnSpc>
                        <a:spcAft>
                          <a:spcPts val="500"/>
                        </a:spcAft>
                      </a:pPr>
                      <a:r>
                        <a:rPr lang="en-US" sz="1600">
                          <a:effectLst/>
                          <a:latin typeface="Arial" pitchFamily="34" charset="0"/>
                          <a:cs typeface="Arial" pitchFamily="34" charset="0"/>
                        </a:rPr>
                        <a:t>1</a:t>
                      </a:r>
                      <a:endParaRPr lang="vi-VN" sz="1600">
                        <a:effectLst/>
                        <a:latin typeface="Arial" pitchFamily="34" charset="0"/>
                        <a:ea typeface="Calibri"/>
                        <a:cs typeface="Arial" pitchFamily="34" charset="0"/>
                      </a:endParaRPr>
                    </a:p>
                  </a:txBody>
                  <a:tcPr marL="68580" marR="68580" marT="0" marB="0"/>
                </a:tc>
                <a:tc>
                  <a:txBody>
                    <a:bodyPr/>
                    <a:lstStyle/>
                    <a:p>
                      <a:pPr>
                        <a:lnSpc>
                          <a:spcPct val="115000"/>
                        </a:lnSpc>
                        <a:spcAft>
                          <a:spcPts val="500"/>
                        </a:spcAft>
                      </a:pPr>
                      <a:r>
                        <a:rPr lang="en-US" sz="1600">
                          <a:effectLst/>
                          <a:latin typeface="Arial" pitchFamily="34" charset="0"/>
                          <a:cs typeface="Arial" pitchFamily="34" charset="0"/>
                        </a:rPr>
                        <a:t>Nuôi TC/BTC</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af-ZA" sz="1600">
                          <a:effectLst/>
                          <a:latin typeface="Arial" pitchFamily="34" charset="0"/>
                          <a:cs typeface="Arial" pitchFamily="34" charset="0"/>
                        </a:rPr>
                        <a:t>1.150</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af-ZA" sz="1600">
                          <a:effectLst/>
                          <a:latin typeface="Arial" pitchFamily="34" charset="0"/>
                          <a:cs typeface="Arial" pitchFamily="34" charset="0"/>
                        </a:rPr>
                        <a:t>4 – 6</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latin typeface="Arial" pitchFamily="34" charset="0"/>
                          <a:cs typeface="Arial" pitchFamily="34" charset="0"/>
                        </a:rPr>
                        <a:t>0,78</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af-ZA" sz="1600">
                          <a:effectLst/>
                          <a:latin typeface="Arial" pitchFamily="34" charset="0"/>
                          <a:cs typeface="Arial" pitchFamily="34" charset="0"/>
                        </a:rPr>
                        <a:t>800</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latin typeface="Arial" pitchFamily="34" charset="0"/>
                          <a:cs typeface="Arial" pitchFamily="34" charset="0"/>
                        </a:rPr>
                        <a:t> </a:t>
                      </a:r>
                      <a:endParaRPr lang="vi-VN" sz="1600">
                        <a:effectLst/>
                        <a:latin typeface="Arial" pitchFamily="34" charset="0"/>
                        <a:ea typeface="Calibri"/>
                        <a:cs typeface="Arial" pitchFamily="34" charset="0"/>
                      </a:endParaRPr>
                    </a:p>
                  </a:txBody>
                  <a:tcPr marL="68580" marR="68580" marT="0" marB="0"/>
                </a:tc>
                <a:extLst>
                  <a:ext uri="{0D108BD9-81ED-4DB2-BD59-A6C34878D82A}">
                    <a16:rowId xmlns:a16="http://schemas.microsoft.com/office/drawing/2014/main" xmlns="" val="10006"/>
                  </a:ext>
                </a:extLst>
              </a:tr>
              <a:tr h="0">
                <a:tc>
                  <a:txBody>
                    <a:bodyPr/>
                    <a:lstStyle/>
                    <a:p>
                      <a:pPr algn="ctr">
                        <a:lnSpc>
                          <a:spcPct val="115000"/>
                        </a:lnSpc>
                        <a:spcAft>
                          <a:spcPts val="500"/>
                        </a:spcAft>
                      </a:pPr>
                      <a:r>
                        <a:rPr lang="en-US" sz="1600">
                          <a:effectLst/>
                          <a:latin typeface="Arial" pitchFamily="34" charset="0"/>
                          <a:cs typeface="Arial" pitchFamily="34" charset="0"/>
                        </a:rPr>
                        <a:t>2</a:t>
                      </a:r>
                      <a:endParaRPr lang="vi-VN" sz="1600">
                        <a:effectLst/>
                        <a:latin typeface="Arial" pitchFamily="34" charset="0"/>
                        <a:ea typeface="Calibri"/>
                        <a:cs typeface="Arial" pitchFamily="34" charset="0"/>
                      </a:endParaRPr>
                    </a:p>
                  </a:txBody>
                  <a:tcPr marL="68580" marR="68580" marT="0" marB="0"/>
                </a:tc>
                <a:tc>
                  <a:txBody>
                    <a:bodyPr/>
                    <a:lstStyle/>
                    <a:p>
                      <a:pPr>
                        <a:lnSpc>
                          <a:spcPct val="115000"/>
                        </a:lnSpc>
                        <a:spcAft>
                          <a:spcPts val="500"/>
                        </a:spcAft>
                      </a:pPr>
                      <a:r>
                        <a:rPr lang="en-US" sz="1600">
                          <a:effectLst/>
                          <a:latin typeface="Arial" pitchFamily="34" charset="0"/>
                          <a:cs typeface="Arial" pitchFamily="34" charset="0"/>
                        </a:rPr>
                        <a:t>Nuôi tôm lúa</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af-ZA" sz="1600">
                          <a:effectLst/>
                          <a:latin typeface="Arial" pitchFamily="34" charset="0"/>
                          <a:cs typeface="Arial" pitchFamily="34" charset="0"/>
                        </a:rPr>
                        <a:t>5.430</a:t>
                      </a:r>
                      <a:endParaRPr lang="vi-VN" sz="1600">
                        <a:effectLst/>
                        <a:latin typeface="Arial" pitchFamily="34" charset="0"/>
                        <a:ea typeface="Calibri"/>
                        <a:cs typeface="Arial" pitchFamily="34" charset="0"/>
                      </a:endParaRPr>
                    </a:p>
                  </a:txBody>
                  <a:tcPr marL="68580" marR="68580" marT="0" marB="0"/>
                </a:tc>
                <a:tc rowSpan="3">
                  <a:txBody>
                    <a:bodyPr/>
                    <a:lstStyle/>
                    <a:p>
                      <a:pPr algn="ctr">
                        <a:lnSpc>
                          <a:spcPct val="115000"/>
                        </a:lnSpc>
                        <a:spcAft>
                          <a:spcPts val="500"/>
                        </a:spcAft>
                      </a:pPr>
                      <a:r>
                        <a:rPr lang="af-ZA" sz="1600">
                          <a:effectLst/>
                          <a:latin typeface="Arial" pitchFamily="34" charset="0"/>
                          <a:cs typeface="Arial" pitchFamily="34" charset="0"/>
                        </a:rPr>
                        <a:t>0,2 – 0,25</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latin typeface="Arial" pitchFamily="34" charset="0"/>
                          <a:cs typeface="Arial" pitchFamily="34" charset="0"/>
                        </a:rPr>
                        <a:t> </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af-ZA" sz="1600">
                          <a:effectLst/>
                          <a:latin typeface="Arial" pitchFamily="34" charset="0"/>
                          <a:cs typeface="Arial" pitchFamily="34" charset="0"/>
                        </a:rPr>
                        <a:t>1000</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latin typeface="Arial" pitchFamily="34" charset="0"/>
                          <a:cs typeface="Arial" pitchFamily="34" charset="0"/>
                        </a:rPr>
                        <a:t> </a:t>
                      </a:r>
                      <a:endParaRPr lang="vi-VN" sz="1600">
                        <a:effectLst/>
                        <a:latin typeface="Arial" pitchFamily="34" charset="0"/>
                        <a:ea typeface="Calibri"/>
                        <a:cs typeface="Arial" pitchFamily="34" charset="0"/>
                      </a:endParaRPr>
                    </a:p>
                  </a:txBody>
                  <a:tcPr marL="68580" marR="68580" marT="0" marB="0"/>
                </a:tc>
                <a:extLst>
                  <a:ext uri="{0D108BD9-81ED-4DB2-BD59-A6C34878D82A}">
                    <a16:rowId xmlns:a16="http://schemas.microsoft.com/office/drawing/2014/main" xmlns="" val="10007"/>
                  </a:ext>
                </a:extLst>
              </a:tr>
              <a:tr h="0">
                <a:tc>
                  <a:txBody>
                    <a:bodyPr/>
                    <a:lstStyle/>
                    <a:p>
                      <a:pPr algn="ctr">
                        <a:lnSpc>
                          <a:spcPct val="115000"/>
                        </a:lnSpc>
                        <a:spcAft>
                          <a:spcPts val="500"/>
                        </a:spcAft>
                      </a:pPr>
                      <a:r>
                        <a:rPr lang="en-US" sz="1600">
                          <a:effectLst/>
                          <a:latin typeface="Arial" pitchFamily="34" charset="0"/>
                          <a:cs typeface="Arial" pitchFamily="34" charset="0"/>
                        </a:rPr>
                        <a:t>3</a:t>
                      </a:r>
                      <a:endParaRPr lang="vi-VN" sz="1600">
                        <a:effectLst/>
                        <a:latin typeface="Arial" pitchFamily="34" charset="0"/>
                        <a:ea typeface="Calibri"/>
                        <a:cs typeface="Arial" pitchFamily="34" charset="0"/>
                      </a:endParaRPr>
                    </a:p>
                  </a:txBody>
                  <a:tcPr marL="68580" marR="68580" marT="0" marB="0"/>
                </a:tc>
                <a:tc>
                  <a:txBody>
                    <a:bodyPr/>
                    <a:lstStyle/>
                    <a:p>
                      <a:pPr>
                        <a:lnSpc>
                          <a:spcPct val="115000"/>
                        </a:lnSpc>
                        <a:spcAft>
                          <a:spcPts val="500"/>
                        </a:spcAft>
                      </a:pPr>
                      <a:r>
                        <a:rPr lang="en-US" sz="1600">
                          <a:effectLst/>
                          <a:latin typeface="Arial" pitchFamily="34" charset="0"/>
                          <a:cs typeface="Arial" pitchFamily="34" charset="0"/>
                        </a:rPr>
                        <a:t>Tôm rừng</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af-ZA" sz="1600">
                          <a:effectLst/>
                          <a:latin typeface="Arial" pitchFamily="34" charset="0"/>
                          <a:cs typeface="Arial" pitchFamily="34" charset="0"/>
                        </a:rPr>
                        <a:t>3.400</a:t>
                      </a:r>
                      <a:endParaRPr lang="vi-VN" sz="1600">
                        <a:effectLst/>
                        <a:latin typeface="Arial" pitchFamily="34" charset="0"/>
                        <a:ea typeface="Calibri"/>
                        <a:cs typeface="Arial" pitchFamily="34" charset="0"/>
                      </a:endParaRPr>
                    </a:p>
                  </a:txBody>
                  <a:tcPr marL="68580" marR="68580" marT="0" marB="0"/>
                </a:tc>
                <a:tc vMerge="1">
                  <a:txBody>
                    <a:bodyPr/>
                    <a:lstStyle/>
                    <a:p>
                      <a:endParaRPr lang="vi-VN"/>
                    </a:p>
                  </a:txBody>
                  <a:tcPr/>
                </a:tc>
                <a:tc>
                  <a:txBody>
                    <a:bodyPr/>
                    <a:lstStyle/>
                    <a:p>
                      <a:pPr algn="ctr">
                        <a:lnSpc>
                          <a:spcPct val="115000"/>
                        </a:lnSpc>
                        <a:spcAft>
                          <a:spcPts val="500"/>
                        </a:spcAft>
                      </a:pPr>
                      <a:r>
                        <a:rPr lang="en-US" sz="1600">
                          <a:effectLst/>
                          <a:latin typeface="Arial" pitchFamily="34" charset="0"/>
                          <a:cs typeface="Arial" pitchFamily="34" charset="0"/>
                        </a:rPr>
                        <a:t> </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af-ZA" sz="1600">
                          <a:effectLst/>
                          <a:latin typeface="Arial" pitchFamily="34" charset="0"/>
                          <a:cs typeface="Arial" pitchFamily="34" charset="0"/>
                        </a:rPr>
                        <a:t>800</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latin typeface="Arial" pitchFamily="34" charset="0"/>
                          <a:cs typeface="Arial" pitchFamily="34" charset="0"/>
                        </a:rPr>
                        <a:t> </a:t>
                      </a:r>
                      <a:endParaRPr lang="vi-VN" sz="1600">
                        <a:effectLst/>
                        <a:latin typeface="Arial" pitchFamily="34" charset="0"/>
                        <a:ea typeface="Calibri"/>
                        <a:cs typeface="Arial" pitchFamily="34" charset="0"/>
                      </a:endParaRPr>
                    </a:p>
                  </a:txBody>
                  <a:tcPr marL="68580" marR="68580" marT="0" marB="0"/>
                </a:tc>
                <a:extLst>
                  <a:ext uri="{0D108BD9-81ED-4DB2-BD59-A6C34878D82A}">
                    <a16:rowId xmlns:a16="http://schemas.microsoft.com/office/drawing/2014/main" xmlns="" val="10008"/>
                  </a:ext>
                </a:extLst>
              </a:tr>
              <a:tr h="0">
                <a:tc>
                  <a:txBody>
                    <a:bodyPr/>
                    <a:lstStyle/>
                    <a:p>
                      <a:pPr algn="ctr">
                        <a:lnSpc>
                          <a:spcPct val="115000"/>
                        </a:lnSpc>
                        <a:spcAft>
                          <a:spcPts val="500"/>
                        </a:spcAft>
                      </a:pPr>
                      <a:r>
                        <a:rPr lang="en-US" sz="1600">
                          <a:effectLst/>
                          <a:latin typeface="Arial" pitchFamily="34" charset="0"/>
                          <a:cs typeface="Arial" pitchFamily="34" charset="0"/>
                        </a:rPr>
                        <a:t>4</a:t>
                      </a:r>
                      <a:endParaRPr lang="vi-VN" sz="1600">
                        <a:effectLst/>
                        <a:latin typeface="Arial" pitchFamily="34" charset="0"/>
                        <a:ea typeface="Calibri"/>
                        <a:cs typeface="Arial" pitchFamily="34" charset="0"/>
                      </a:endParaRPr>
                    </a:p>
                  </a:txBody>
                  <a:tcPr marL="68580" marR="68580" marT="0" marB="0"/>
                </a:tc>
                <a:tc>
                  <a:txBody>
                    <a:bodyPr/>
                    <a:lstStyle/>
                    <a:p>
                      <a:pPr>
                        <a:lnSpc>
                          <a:spcPct val="115000"/>
                        </a:lnSpc>
                        <a:spcAft>
                          <a:spcPts val="500"/>
                        </a:spcAft>
                      </a:pPr>
                      <a:r>
                        <a:rPr lang="en-US" sz="1600">
                          <a:effectLst/>
                          <a:latin typeface="Arial" pitchFamily="34" charset="0"/>
                          <a:cs typeface="Arial" pitchFamily="34" charset="0"/>
                        </a:rPr>
                        <a:t>Nuôi QC/QCCT</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af-ZA" sz="1600">
                          <a:effectLst/>
                          <a:latin typeface="Arial" pitchFamily="34" charset="0"/>
                          <a:cs typeface="Arial" pitchFamily="34" charset="0"/>
                        </a:rPr>
                        <a:t>15.770</a:t>
                      </a:r>
                      <a:endParaRPr lang="vi-VN" sz="1600">
                        <a:effectLst/>
                        <a:latin typeface="Arial" pitchFamily="34" charset="0"/>
                        <a:ea typeface="Calibri"/>
                        <a:cs typeface="Arial" pitchFamily="34" charset="0"/>
                      </a:endParaRPr>
                    </a:p>
                  </a:txBody>
                  <a:tcPr marL="68580" marR="68580" marT="0" marB="0"/>
                </a:tc>
                <a:tc vMerge="1">
                  <a:txBody>
                    <a:bodyPr/>
                    <a:lstStyle/>
                    <a:p>
                      <a:endParaRPr lang="vi-VN"/>
                    </a:p>
                  </a:txBody>
                  <a:tcPr/>
                </a:tc>
                <a:tc>
                  <a:txBody>
                    <a:bodyPr/>
                    <a:lstStyle/>
                    <a:p>
                      <a:pPr algn="ctr">
                        <a:lnSpc>
                          <a:spcPct val="115000"/>
                        </a:lnSpc>
                        <a:spcAft>
                          <a:spcPts val="500"/>
                        </a:spcAft>
                      </a:pPr>
                      <a:r>
                        <a:rPr lang="en-US" sz="1600">
                          <a:effectLst/>
                          <a:latin typeface="Arial" pitchFamily="34" charset="0"/>
                          <a:cs typeface="Arial" pitchFamily="34" charset="0"/>
                        </a:rPr>
                        <a:t> </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af-ZA" sz="1600">
                          <a:effectLst/>
                          <a:latin typeface="Arial" pitchFamily="34" charset="0"/>
                          <a:cs typeface="Arial" pitchFamily="34" charset="0"/>
                        </a:rPr>
                        <a:t>3200</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latin typeface="Arial" pitchFamily="34" charset="0"/>
                          <a:cs typeface="Arial" pitchFamily="34" charset="0"/>
                        </a:rPr>
                        <a:t> </a:t>
                      </a:r>
                      <a:endParaRPr lang="vi-VN" sz="1600">
                        <a:effectLst/>
                        <a:latin typeface="Arial" pitchFamily="34" charset="0"/>
                        <a:ea typeface="Calibri"/>
                        <a:cs typeface="Arial" pitchFamily="34" charset="0"/>
                      </a:endParaRPr>
                    </a:p>
                  </a:txBody>
                  <a:tcPr marL="68580" marR="68580" marT="0" marB="0"/>
                </a:tc>
                <a:extLst>
                  <a:ext uri="{0D108BD9-81ED-4DB2-BD59-A6C34878D82A}">
                    <a16:rowId xmlns:a16="http://schemas.microsoft.com/office/drawing/2014/main" xmlns="" val="10009"/>
                  </a:ext>
                </a:extLst>
              </a:tr>
              <a:tr h="0">
                <a:tc>
                  <a:txBody>
                    <a:bodyPr/>
                    <a:lstStyle/>
                    <a:p>
                      <a:pPr algn="ctr">
                        <a:lnSpc>
                          <a:spcPct val="115000"/>
                        </a:lnSpc>
                        <a:spcAft>
                          <a:spcPts val="500"/>
                        </a:spcAft>
                      </a:pPr>
                      <a:r>
                        <a:rPr lang="en-US" sz="1600">
                          <a:effectLst/>
                          <a:latin typeface="Arial" pitchFamily="34" charset="0"/>
                          <a:cs typeface="Arial" pitchFamily="34" charset="0"/>
                        </a:rPr>
                        <a:t>III</a:t>
                      </a:r>
                      <a:endParaRPr lang="vi-VN" sz="1600">
                        <a:effectLst/>
                        <a:latin typeface="Arial" pitchFamily="34" charset="0"/>
                        <a:ea typeface="Calibri"/>
                        <a:cs typeface="Arial" pitchFamily="34" charset="0"/>
                      </a:endParaRPr>
                    </a:p>
                  </a:txBody>
                  <a:tcPr marL="68580" marR="68580" marT="0" marB="0"/>
                </a:tc>
                <a:tc>
                  <a:txBody>
                    <a:bodyPr/>
                    <a:lstStyle/>
                    <a:p>
                      <a:pPr>
                        <a:lnSpc>
                          <a:spcPct val="115000"/>
                        </a:lnSpc>
                        <a:spcAft>
                          <a:spcPts val="500"/>
                        </a:spcAft>
                      </a:pPr>
                      <a:r>
                        <a:rPr lang="en-US" sz="1600">
                          <a:effectLst/>
                          <a:latin typeface="Arial" pitchFamily="34" charset="0"/>
                          <a:cs typeface="Arial" pitchFamily="34" charset="0"/>
                        </a:rPr>
                        <a:t>Tổng toàn tỉnh</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af-ZA" sz="1600">
                          <a:effectLst/>
                          <a:latin typeface="Arial" pitchFamily="34" charset="0"/>
                          <a:cs typeface="Arial" pitchFamily="34" charset="0"/>
                        </a:rPr>
                        <a:t>35.520</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latin typeface="Arial" pitchFamily="34" charset="0"/>
                          <a:cs typeface="Arial" pitchFamily="34" charset="0"/>
                        </a:rPr>
                        <a:t> </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latin typeface="Arial" pitchFamily="34" charset="0"/>
                          <a:cs typeface="Arial" pitchFamily="34" charset="0"/>
                        </a:rPr>
                        <a:t> </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a:effectLst/>
                          <a:latin typeface="Arial" pitchFamily="34" charset="0"/>
                          <a:cs typeface="Arial" pitchFamily="34" charset="0"/>
                        </a:rPr>
                        <a:t>56.000</a:t>
                      </a:r>
                      <a:endParaRPr lang="vi-VN" sz="1600">
                        <a:effectLst/>
                        <a:latin typeface="Arial" pitchFamily="34" charset="0"/>
                        <a:ea typeface="Calibri"/>
                        <a:cs typeface="Arial" pitchFamily="34" charset="0"/>
                      </a:endParaRPr>
                    </a:p>
                  </a:txBody>
                  <a:tcPr marL="68580" marR="68580" marT="0" marB="0"/>
                </a:tc>
                <a:tc>
                  <a:txBody>
                    <a:bodyPr/>
                    <a:lstStyle/>
                    <a:p>
                      <a:pPr algn="ctr">
                        <a:lnSpc>
                          <a:spcPct val="115000"/>
                        </a:lnSpc>
                        <a:spcAft>
                          <a:spcPts val="500"/>
                        </a:spcAft>
                      </a:pPr>
                      <a:r>
                        <a:rPr lang="en-US" sz="1600" dirty="0">
                          <a:effectLst/>
                          <a:latin typeface="Arial" pitchFamily="34" charset="0"/>
                          <a:cs typeface="Arial" pitchFamily="34" charset="0"/>
                        </a:rPr>
                        <a:t> </a:t>
                      </a:r>
                      <a:endParaRPr lang="vi-VN" sz="1600" dirty="0">
                        <a:effectLst/>
                        <a:latin typeface="Arial" pitchFamily="34" charset="0"/>
                        <a:ea typeface="Calibri"/>
                        <a:cs typeface="Arial" pitchFamily="34" charset="0"/>
                      </a:endParaRPr>
                    </a:p>
                  </a:txBody>
                  <a:tcPr marL="68580" marR="68580" marT="0" marB="0"/>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val="22148153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910" y="1274315"/>
            <a:ext cx="8850594" cy="2273557"/>
          </a:xfrm>
        </p:spPr>
        <p:txBody>
          <a:bodyPr>
            <a:noAutofit/>
          </a:bodyPr>
          <a:lstStyle/>
          <a:p>
            <a:pPr marL="0" indent="0">
              <a:buNone/>
            </a:pPr>
            <a:r>
              <a:rPr lang="en-US" sz="1800" b="1" i="1" dirty="0"/>
              <a:t>g. Đánh giá chung</a:t>
            </a:r>
            <a:r>
              <a:rPr lang="vi-VN" sz="1800" b="1" i="1" dirty="0"/>
              <a:t> về </a:t>
            </a:r>
            <a:r>
              <a:rPr lang="en-US" sz="1800" b="1" i="1" dirty="0"/>
              <a:t>kết quả, thuận lợi</a:t>
            </a:r>
            <a:r>
              <a:rPr lang="vi-VN" sz="1800" b="1" i="1" dirty="0"/>
              <a:t> và</a:t>
            </a:r>
            <a:r>
              <a:rPr lang="en-US" sz="1800" b="1" i="1" dirty="0"/>
              <a:t> khó khăn trong nuôi tôm tại các tỉnh</a:t>
            </a:r>
            <a:endParaRPr lang="vi-VN" sz="1800" b="1" i="1" dirty="0"/>
          </a:p>
          <a:p>
            <a:pPr marL="0" indent="0">
              <a:buNone/>
            </a:pPr>
            <a:r>
              <a:rPr lang="en-US" sz="1800" b="1" dirty="0"/>
              <a:t>Thuận lợi: </a:t>
            </a:r>
            <a:endParaRPr lang="vi-VN" sz="1800" b="1" dirty="0"/>
          </a:p>
          <a:p>
            <a:r>
              <a:rPr lang="vi-VN" sz="1800" dirty="0"/>
              <a:t>Nuôi tôm nước lợ, đặc biệt là tôm thẻ chân trắng, tại các tỉnh đều thể hiện xu hướng tăng </a:t>
            </a:r>
            <a:r>
              <a:rPr lang="en-US" sz="1800" dirty="0"/>
              <a:t>trưởng </a:t>
            </a:r>
            <a:r>
              <a:rPr lang="vi-VN" sz="1800" dirty="0"/>
              <a:t>cả về sản lượng, giá trị. </a:t>
            </a:r>
          </a:p>
          <a:p>
            <a:r>
              <a:rPr lang="vi-VN" sz="1800" dirty="0"/>
              <a:t>Hệ thống hạ tầng nuôi tôm nước lợ, đặc biệt là cho nuôi tôm thẻ chân trắng thâm canh được phát triển</a:t>
            </a:r>
          </a:p>
          <a:p>
            <a:r>
              <a:rPr lang="vi-VN" sz="1800" dirty="0"/>
              <a:t>Tập trung xây dựng các khu nuôi trồng thủy sản tập trung</a:t>
            </a:r>
          </a:p>
          <a:p>
            <a:r>
              <a:rPr lang="vi-VN" sz="1800" dirty="0"/>
              <a:t>Một bộ phận người dân đã đầu tư áp dụng các tiến bộ khoa học kĩ thuật, mô hình nuôi mới để nâng cao năng suất và đem lại hiệu quả kinh tế. </a:t>
            </a:r>
          </a:p>
          <a:p>
            <a:pPr marL="0" indent="0">
              <a:buNone/>
            </a:pPr>
            <a:endParaRPr lang="vi-VN" sz="1800" dirty="0"/>
          </a:p>
          <a:p>
            <a:pPr marL="0" indent="0">
              <a:buNone/>
            </a:pPr>
            <a:endParaRPr lang="vi-VN" sz="1800" b="1" dirty="0"/>
          </a:p>
          <a:p>
            <a:pPr marL="0" indent="0">
              <a:buNone/>
            </a:pPr>
            <a:endParaRPr lang="vi-VN" sz="1800" b="1" dirty="0"/>
          </a:p>
          <a:p>
            <a:pPr marL="0" indent="0">
              <a:buNone/>
            </a:pPr>
            <a:endParaRPr lang="vi-VN" sz="1800" b="1" dirty="0"/>
          </a:p>
          <a:p>
            <a:pPr marL="0" indent="0">
              <a:buNone/>
            </a:pPr>
            <a:endParaRPr lang="vi-VN" sz="1800" b="1" dirty="0"/>
          </a:p>
        </p:txBody>
      </p:sp>
      <p:sp>
        <p:nvSpPr>
          <p:cNvPr id="7" name="Title 1"/>
          <p:cNvSpPr txBox="1">
            <a:spLocks/>
          </p:cNvSpPr>
          <p:nvPr/>
        </p:nvSpPr>
        <p:spPr>
          <a:xfrm>
            <a:off x="451104" y="640024"/>
            <a:ext cx="8692896" cy="5070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latin typeface="+mn-lt"/>
                <a:ea typeface="Arial" charset="0"/>
                <a:cs typeface="Arial" charset="0"/>
              </a:rPr>
              <a:t>PHẦN III. KẾT QUẢ NGHIÊN CỨU</a:t>
            </a:r>
          </a:p>
        </p:txBody>
      </p:sp>
    </p:spTree>
    <p:extLst>
      <p:ext uri="{BB962C8B-B14F-4D97-AF65-F5344CB8AC3E}">
        <p14:creationId xmlns:p14="http://schemas.microsoft.com/office/powerpoint/2010/main" val="13293915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910" y="1274315"/>
            <a:ext cx="8850594" cy="2273557"/>
          </a:xfrm>
        </p:spPr>
        <p:txBody>
          <a:bodyPr>
            <a:noAutofit/>
          </a:bodyPr>
          <a:lstStyle/>
          <a:p>
            <a:pPr marL="0" indent="0">
              <a:buNone/>
            </a:pPr>
            <a:r>
              <a:rPr lang="en-US" sz="1800" b="1" i="1" dirty="0"/>
              <a:t>g. Đánh giá chung</a:t>
            </a:r>
            <a:r>
              <a:rPr lang="vi-VN" sz="1800" b="1" i="1" dirty="0"/>
              <a:t> về </a:t>
            </a:r>
            <a:r>
              <a:rPr lang="en-US" sz="1800" b="1" i="1" dirty="0"/>
              <a:t>kết quả, thuận lợi</a:t>
            </a:r>
            <a:r>
              <a:rPr lang="vi-VN" sz="1800" b="1" i="1" dirty="0"/>
              <a:t> và</a:t>
            </a:r>
            <a:r>
              <a:rPr lang="en-US" sz="1800" b="1" i="1" dirty="0"/>
              <a:t> khó khăn trong nuôi tôm tại các tỉnh</a:t>
            </a:r>
            <a:endParaRPr lang="vi-VN" sz="1800" b="1" i="1" dirty="0"/>
          </a:p>
          <a:p>
            <a:pPr marL="0" indent="0">
              <a:buNone/>
            </a:pPr>
            <a:endParaRPr lang="vi-VN" sz="1800" b="1" dirty="0"/>
          </a:p>
          <a:p>
            <a:pPr marL="0" indent="0">
              <a:buNone/>
            </a:pPr>
            <a:endParaRPr lang="vi-VN" sz="1800" b="1" dirty="0"/>
          </a:p>
          <a:p>
            <a:pPr marL="0" indent="0">
              <a:buNone/>
            </a:pPr>
            <a:endParaRPr lang="vi-VN" sz="1800" b="1" dirty="0"/>
          </a:p>
        </p:txBody>
      </p:sp>
      <p:sp>
        <p:nvSpPr>
          <p:cNvPr id="7" name="Title 1"/>
          <p:cNvSpPr txBox="1">
            <a:spLocks/>
          </p:cNvSpPr>
          <p:nvPr/>
        </p:nvSpPr>
        <p:spPr>
          <a:xfrm>
            <a:off x="451104" y="640024"/>
            <a:ext cx="8692896" cy="5070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latin typeface="+mn-lt"/>
                <a:ea typeface="Arial" charset="0"/>
                <a:cs typeface="Arial" charset="0"/>
              </a:rPr>
              <a:t>PHẦN III. KẾT QUẢ NGHIÊN CỨU</a:t>
            </a:r>
          </a:p>
        </p:txBody>
      </p:sp>
      <p:graphicFrame>
        <p:nvGraphicFramePr>
          <p:cNvPr id="2" name="Table 1"/>
          <p:cNvGraphicFramePr>
            <a:graphicFrameLocks noGrp="1"/>
          </p:cNvGraphicFramePr>
          <p:nvPr>
            <p:extLst>
              <p:ext uri="{D42A27DB-BD31-4B8C-83A1-F6EECF244321}">
                <p14:modId xmlns:p14="http://schemas.microsoft.com/office/powerpoint/2010/main" val="1940577145"/>
              </p:ext>
            </p:extLst>
          </p:nvPr>
        </p:nvGraphicFramePr>
        <p:xfrm>
          <a:off x="231647" y="1754156"/>
          <a:ext cx="8193025" cy="4928108"/>
        </p:xfrm>
        <a:graphic>
          <a:graphicData uri="http://schemas.openxmlformats.org/drawingml/2006/table">
            <a:tbl>
              <a:tblPr firstRow="1" firstCol="1" bandRow="1">
                <a:tableStyleId>{69012ECD-51FC-41F1-AA8D-1B2483CD663E}</a:tableStyleId>
              </a:tblPr>
              <a:tblGrid>
                <a:gridCol w="4157473">
                  <a:extLst>
                    <a:ext uri="{9D8B030D-6E8A-4147-A177-3AD203B41FA5}">
                      <a16:colId xmlns:a16="http://schemas.microsoft.com/office/drawing/2014/main" xmlns="" val="20000"/>
                    </a:ext>
                  </a:extLst>
                </a:gridCol>
                <a:gridCol w="4035552">
                  <a:extLst>
                    <a:ext uri="{9D8B030D-6E8A-4147-A177-3AD203B41FA5}">
                      <a16:colId xmlns:a16="http://schemas.microsoft.com/office/drawing/2014/main" xmlns="" val="20001"/>
                    </a:ext>
                  </a:extLst>
                </a:gridCol>
              </a:tblGrid>
              <a:tr h="0">
                <a:tc>
                  <a:txBody>
                    <a:bodyPr/>
                    <a:lstStyle/>
                    <a:p>
                      <a:pPr algn="ctr">
                        <a:lnSpc>
                          <a:spcPct val="115000"/>
                        </a:lnSpc>
                        <a:spcAft>
                          <a:spcPts val="0"/>
                        </a:spcAft>
                      </a:pPr>
                      <a:r>
                        <a:rPr lang="vi-VN" sz="1600" dirty="0">
                          <a:effectLst/>
                        </a:rPr>
                        <a:t>Khó khăn</a:t>
                      </a:r>
                      <a:endParaRPr lang="vi-VN" sz="1600" dirty="0">
                        <a:effectLst/>
                        <a:latin typeface="Arial"/>
                        <a:ea typeface="Arial"/>
                        <a:cs typeface="Times New Roman"/>
                      </a:endParaRPr>
                    </a:p>
                  </a:txBody>
                  <a:tcPr marL="68580" marR="68580" marT="0" marB="0"/>
                </a:tc>
                <a:tc>
                  <a:txBody>
                    <a:bodyPr/>
                    <a:lstStyle/>
                    <a:p>
                      <a:pPr algn="ctr">
                        <a:lnSpc>
                          <a:spcPct val="115000"/>
                        </a:lnSpc>
                        <a:spcAft>
                          <a:spcPts val="0"/>
                        </a:spcAft>
                      </a:pPr>
                      <a:r>
                        <a:rPr lang="vi-VN" sz="1600">
                          <a:effectLst/>
                        </a:rPr>
                        <a:t>Ảnh hưởng</a:t>
                      </a:r>
                      <a:endParaRPr lang="vi-VN" sz="1600">
                        <a:effectLst/>
                        <a:latin typeface="Arial"/>
                        <a:ea typeface="Arial"/>
                        <a:cs typeface="Times New Roman"/>
                      </a:endParaRPr>
                    </a:p>
                  </a:txBody>
                  <a:tcPr marL="68580" marR="68580" marT="0" marB="0"/>
                </a:tc>
                <a:extLst>
                  <a:ext uri="{0D108BD9-81ED-4DB2-BD59-A6C34878D82A}">
                    <a16:rowId xmlns:a16="http://schemas.microsoft.com/office/drawing/2014/main" xmlns="" val="10000"/>
                  </a:ext>
                </a:extLst>
              </a:tr>
              <a:tr h="0">
                <a:tc>
                  <a:txBody>
                    <a:bodyPr/>
                    <a:lstStyle/>
                    <a:p>
                      <a:pPr>
                        <a:lnSpc>
                          <a:spcPct val="115000"/>
                        </a:lnSpc>
                        <a:spcAft>
                          <a:spcPts val="0"/>
                        </a:spcAft>
                      </a:pPr>
                      <a:r>
                        <a:rPr lang="vi-VN" sz="1600" b="0" dirty="0">
                          <a:effectLst/>
                        </a:rPr>
                        <a:t>1. Cơ sở hạ tầng chưa đảm bảo phát triển theo hướng bền vững: hệ thống cơ sở hạ tầng từ kênh cấp, kênh thoát, đến hệ thống ao nuôi, khu chứa bùn và xử lý nước thải xuống cấp hoặc chưa đồng bộ, </a:t>
                      </a:r>
                    </a:p>
                    <a:p>
                      <a:pPr>
                        <a:lnSpc>
                          <a:spcPct val="115000"/>
                        </a:lnSpc>
                        <a:spcAft>
                          <a:spcPts val="0"/>
                        </a:spcAft>
                      </a:pPr>
                      <a:r>
                        <a:rPr lang="vi-VN" sz="1600" b="0" dirty="0">
                          <a:effectLst/>
                        </a:rPr>
                        <a:t> </a:t>
                      </a:r>
                      <a:endParaRPr lang="vi-VN" sz="1600" b="0" dirty="0">
                        <a:effectLst/>
                        <a:latin typeface="Arial"/>
                        <a:ea typeface="Arial"/>
                        <a:cs typeface="Times New Roman"/>
                      </a:endParaRPr>
                    </a:p>
                  </a:txBody>
                  <a:tcPr marL="68580" marR="68580" marT="0" marB="0"/>
                </a:tc>
                <a:tc>
                  <a:txBody>
                    <a:bodyPr/>
                    <a:lstStyle/>
                    <a:p>
                      <a:pPr>
                        <a:lnSpc>
                          <a:spcPct val="115000"/>
                        </a:lnSpc>
                        <a:spcAft>
                          <a:spcPts val="0"/>
                        </a:spcAft>
                      </a:pPr>
                      <a:r>
                        <a:rPr lang="vi-VN" sz="1600" dirty="0">
                          <a:effectLst/>
                        </a:rPr>
                        <a:t>Chưa xử lý được nước thải và bùn thải từ ao nuôi tôm, chưa kiểm soát được mối nguy về bệnh dịch, về môi trường và an toàn thực phẩm.</a:t>
                      </a:r>
                      <a:endParaRPr lang="vi-VN" sz="1600" dirty="0">
                        <a:effectLst/>
                        <a:latin typeface="Arial"/>
                        <a:ea typeface="Arial"/>
                        <a:cs typeface="Times New Roman"/>
                      </a:endParaRPr>
                    </a:p>
                  </a:txBody>
                  <a:tcPr marL="68580" marR="68580" marT="0" marB="0"/>
                </a:tc>
                <a:extLst>
                  <a:ext uri="{0D108BD9-81ED-4DB2-BD59-A6C34878D82A}">
                    <a16:rowId xmlns:a16="http://schemas.microsoft.com/office/drawing/2014/main" xmlns="" val="10001"/>
                  </a:ext>
                </a:extLst>
              </a:tr>
              <a:tr h="0">
                <a:tc>
                  <a:txBody>
                    <a:bodyPr/>
                    <a:lstStyle/>
                    <a:p>
                      <a:pPr>
                        <a:lnSpc>
                          <a:spcPct val="115000"/>
                        </a:lnSpc>
                        <a:spcAft>
                          <a:spcPts val="0"/>
                        </a:spcAft>
                      </a:pPr>
                      <a:r>
                        <a:rPr lang="vi-VN" sz="1600" b="0" dirty="0">
                          <a:effectLst/>
                        </a:rPr>
                        <a:t>2. Nguồn nước nuôi tôm bị ô nhiễm do trầm tích và lưu thông kém. </a:t>
                      </a:r>
                    </a:p>
                  </a:txBody>
                  <a:tcPr marL="68580" marR="68580" marT="0" marB="0"/>
                </a:tc>
                <a:tc>
                  <a:txBody>
                    <a:bodyPr/>
                    <a:lstStyle/>
                    <a:p>
                      <a:pPr>
                        <a:lnSpc>
                          <a:spcPct val="115000"/>
                        </a:lnSpc>
                        <a:spcAft>
                          <a:spcPts val="0"/>
                        </a:spcAft>
                      </a:pPr>
                      <a:r>
                        <a:rPr lang="vi-VN" sz="1600">
                          <a:effectLst/>
                        </a:rPr>
                        <a:t>Bùng phát dịch bệnh</a:t>
                      </a:r>
                      <a:endParaRPr lang="vi-VN" sz="1600">
                        <a:effectLst/>
                        <a:latin typeface="Arial"/>
                        <a:ea typeface="Arial"/>
                        <a:cs typeface="Times New Roman"/>
                      </a:endParaRPr>
                    </a:p>
                  </a:txBody>
                  <a:tcPr marL="68580" marR="68580" marT="0" marB="0"/>
                </a:tc>
                <a:extLst>
                  <a:ext uri="{0D108BD9-81ED-4DB2-BD59-A6C34878D82A}">
                    <a16:rowId xmlns:a16="http://schemas.microsoft.com/office/drawing/2014/main" xmlns="" val="10002"/>
                  </a:ext>
                </a:extLst>
              </a:tr>
              <a:tr h="0">
                <a:tc>
                  <a:txBody>
                    <a:bodyPr/>
                    <a:lstStyle/>
                    <a:p>
                      <a:pPr>
                        <a:lnSpc>
                          <a:spcPct val="115000"/>
                        </a:lnSpc>
                        <a:spcAft>
                          <a:spcPts val="0"/>
                        </a:spcAft>
                      </a:pPr>
                      <a:endParaRPr lang="vi-VN" sz="1600" b="0" dirty="0">
                        <a:effectLst/>
                      </a:endParaRPr>
                    </a:p>
                    <a:p>
                      <a:pPr>
                        <a:lnSpc>
                          <a:spcPct val="115000"/>
                        </a:lnSpc>
                        <a:spcAft>
                          <a:spcPts val="0"/>
                        </a:spcAft>
                      </a:pPr>
                      <a:r>
                        <a:rPr lang="vi-VN" sz="1600" b="0" dirty="0">
                          <a:effectLst/>
                        </a:rPr>
                        <a:t>3. Việc áp dụng công nghệ nuôi không phù hợp với môi trường sinh thái, điều kiện cơ sở hạ tầng, khả năng đầu tư và trình độ quản lý chăm sóc (nuôi không theo quy hoạch, không theo thời vụ, nuôi mật độ quá dày,...)</a:t>
                      </a:r>
                      <a:endParaRPr lang="vi-VN" sz="1600" b="0" dirty="0">
                        <a:effectLst/>
                        <a:latin typeface="Arial"/>
                        <a:ea typeface="Arial"/>
                        <a:cs typeface="Times New Roman"/>
                      </a:endParaRPr>
                    </a:p>
                  </a:txBody>
                  <a:tcPr marL="68580" marR="68580" marT="0" marB="0"/>
                </a:tc>
                <a:tc>
                  <a:txBody>
                    <a:bodyPr/>
                    <a:lstStyle/>
                    <a:p>
                      <a:pPr>
                        <a:lnSpc>
                          <a:spcPct val="115000"/>
                        </a:lnSpc>
                        <a:spcAft>
                          <a:spcPts val="0"/>
                        </a:spcAft>
                      </a:pPr>
                      <a:r>
                        <a:rPr lang="vi-VN" sz="1600">
                          <a:effectLst/>
                        </a:rPr>
                        <a:t>Làm ô nhiễm môi trường sinh thái vùng nuôi và cuối cùng dẫn đến năng suất, hiệu quả kinh tế thấp.</a:t>
                      </a:r>
                      <a:endParaRPr lang="vi-VN" sz="1600">
                        <a:effectLst/>
                        <a:latin typeface="Arial"/>
                        <a:ea typeface="Arial"/>
                        <a:cs typeface="Times New Roman"/>
                      </a:endParaRPr>
                    </a:p>
                  </a:txBody>
                  <a:tcPr marL="68580" marR="68580" marT="0" marB="0"/>
                </a:tc>
                <a:extLst>
                  <a:ext uri="{0D108BD9-81ED-4DB2-BD59-A6C34878D82A}">
                    <a16:rowId xmlns:a16="http://schemas.microsoft.com/office/drawing/2014/main" xmlns="" val="10003"/>
                  </a:ext>
                </a:extLst>
              </a:tr>
              <a:tr h="0">
                <a:tc>
                  <a:txBody>
                    <a:bodyPr/>
                    <a:lstStyle/>
                    <a:p>
                      <a:pPr>
                        <a:lnSpc>
                          <a:spcPct val="115000"/>
                        </a:lnSpc>
                        <a:spcAft>
                          <a:spcPts val="0"/>
                        </a:spcAft>
                      </a:pPr>
                      <a:r>
                        <a:rPr lang="vi-VN" sz="1600" b="0" dirty="0">
                          <a:effectLst/>
                        </a:rPr>
                        <a:t>4. Sử dụng  thuốc, hóa chất, CPSH sai cách và kém hiệu quả diễn ra khá phổ biến</a:t>
                      </a:r>
                      <a:endParaRPr lang="vi-VN" sz="1600" b="0" dirty="0">
                        <a:effectLst/>
                        <a:latin typeface="Arial"/>
                        <a:ea typeface="Arial"/>
                        <a:cs typeface="Times New Roman"/>
                      </a:endParaRPr>
                    </a:p>
                  </a:txBody>
                  <a:tcPr marL="68580" marR="68580" marT="0" marB="0"/>
                </a:tc>
                <a:tc>
                  <a:txBody>
                    <a:bodyPr/>
                    <a:lstStyle/>
                    <a:p>
                      <a:pPr>
                        <a:lnSpc>
                          <a:spcPct val="115000"/>
                        </a:lnSpc>
                        <a:spcAft>
                          <a:spcPts val="0"/>
                        </a:spcAft>
                      </a:pPr>
                      <a:r>
                        <a:rPr lang="vi-VN" sz="1600" dirty="0">
                          <a:effectLst/>
                        </a:rPr>
                        <a:t>Gây lãng phí kinh tế và tăng nguy cơ ô nhiễm nguồn nước mặt</a:t>
                      </a:r>
                      <a:endParaRPr lang="vi-VN" sz="1600" dirty="0">
                        <a:effectLst/>
                        <a:latin typeface="Arial"/>
                        <a:ea typeface="Arial"/>
                        <a:cs typeface="Times New Roman"/>
                      </a:endParaRPr>
                    </a:p>
                  </a:txBody>
                  <a:tcPr marL="68580" marR="68580" marT="0" marB="0"/>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40056266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9685" y="419725"/>
            <a:ext cx="8379502" cy="2891729"/>
          </a:xfrm>
        </p:spPr>
        <p:txBody>
          <a:bodyPr>
            <a:noAutofit/>
          </a:bodyPr>
          <a:lstStyle/>
          <a:p>
            <a:pPr marL="0" indent="0">
              <a:buNone/>
            </a:pPr>
            <a:r>
              <a:rPr lang="vi-VN" sz="2400" b="1" dirty="0"/>
              <a:t>3. Kết quả điều tra về hiện trạng xử lý chất thải nuôi tôm thẻ chân trắng tại các tỉnh thực hiện dự án LCASP</a:t>
            </a:r>
            <a:endParaRPr lang="vi-VN" sz="2400" dirty="0"/>
          </a:p>
          <a:p>
            <a:pPr marL="0" indent="0">
              <a:buNone/>
            </a:pPr>
            <a:r>
              <a:rPr lang="vi-VN" sz="1800" dirty="0"/>
              <a:t>Dựa trên kết quả nghiên cứu của gói thầu 29 tại 6 tỉnh Nam Định, Bình Định, Bến Tre, Sóc Trăng, Hà Tĩnh và Tiền Giang, và các báo cáo Đánh giá hiện trạng môi trường tại các tỉnh, lượng nước thải và bùn thải từ nuôi tôm phụ thuộc vào hình thức nuôi, công nghệ nuôi, đk CSHT tại mỗi tỉnh, mức độ áp dụng công nghệ của người nuôi,… </a:t>
            </a:r>
            <a:r>
              <a:rPr lang="vi-VN" sz="1800" dirty="0">
                <a:sym typeface="Wingdings" pitchFamily="2" charset="2"/>
              </a:rPr>
              <a:t> </a:t>
            </a:r>
            <a:r>
              <a:rPr lang="vi-VN" sz="1800" dirty="0"/>
              <a:t>ước tính trung bình như sau:</a:t>
            </a:r>
          </a:p>
          <a:p>
            <a:pPr marL="0" indent="0">
              <a:buNone/>
            </a:pPr>
            <a:endParaRPr lang="vi-VN" sz="1800" b="1" dirty="0"/>
          </a:p>
          <a:p>
            <a:pPr marL="0" indent="0">
              <a:buNone/>
            </a:pPr>
            <a:endParaRPr lang="vi-VN" sz="1800" b="1" dirty="0"/>
          </a:p>
          <a:p>
            <a:pPr marL="0" indent="0">
              <a:buNone/>
            </a:pPr>
            <a:endParaRPr lang="vi-VN" sz="1800" b="1" dirty="0"/>
          </a:p>
        </p:txBody>
      </p:sp>
      <p:graphicFrame>
        <p:nvGraphicFramePr>
          <p:cNvPr id="2" name="Table 1"/>
          <p:cNvGraphicFramePr>
            <a:graphicFrameLocks noGrp="1"/>
          </p:cNvGraphicFramePr>
          <p:nvPr>
            <p:extLst>
              <p:ext uri="{D42A27DB-BD31-4B8C-83A1-F6EECF244321}">
                <p14:modId xmlns:p14="http://schemas.microsoft.com/office/powerpoint/2010/main" val="1342412812"/>
              </p:ext>
            </p:extLst>
          </p:nvPr>
        </p:nvGraphicFramePr>
        <p:xfrm>
          <a:off x="786384" y="2847847"/>
          <a:ext cx="7711440" cy="3566160"/>
        </p:xfrm>
        <a:graphic>
          <a:graphicData uri="http://schemas.openxmlformats.org/drawingml/2006/table">
            <a:tbl>
              <a:tblPr firstRow="1" bandRow="1">
                <a:tableStyleId>{21E4AEA4-8DFA-4A89-87EB-49C32662AFE0}</a:tableStyleId>
              </a:tblPr>
              <a:tblGrid>
                <a:gridCol w="1847088">
                  <a:extLst>
                    <a:ext uri="{9D8B030D-6E8A-4147-A177-3AD203B41FA5}">
                      <a16:colId xmlns:a16="http://schemas.microsoft.com/office/drawing/2014/main" xmlns="" val="20000"/>
                    </a:ext>
                  </a:extLst>
                </a:gridCol>
                <a:gridCol w="2097024">
                  <a:extLst>
                    <a:ext uri="{9D8B030D-6E8A-4147-A177-3AD203B41FA5}">
                      <a16:colId xmlns:a16="http://schemas.microsoft.com/office/drawing/2014/main" xmlns="" val="20001"/>
                    </a:ext>
                  </a:extLst>
                </a:gridCol>
                <a:gridCol w="3767328">
                  <a:extLst>
                    <a:ext uri="{9D8B030D-6E8A-4147-A177-3AD203B41FA5}">
                      <a16:colId xmlns:a16="http://schemas.microsoft.com/office/drawing/2014/main" xmlns="" val="20002"/>
                    </a:ext>
                  </a:extLst>
                </a:gridCol>
              </a:tblGrid>
              <a:tr h="354717">
                <a:tc>
                  <a:txBody>
                    <a:bodyPr/>
                    <a:lstStyle/>
                    <a:p>
                      <a:endParaRPr lang="vi-VN" dirty="0"/>
                    </a:p>
                  </a:txBody>
                  <a:tcPr/>
                </a:tc>
                <a:tc>
                  <a:txBody>
                    <a:bodyPr/>
                    <a:lstStyle/>
                    <a:p>
                      <a:r>
                        <a:rPr lang="vi-VN" dirty="0"/>
                        <a:t>Lượng</a:t>
                      </a:r>
                      <a:r>
                        <a:rPr lang="vi-VN" baseline="0" dirty="0"/>
                        <a:t> ước tính</a:t>
                      </a:r>
                      <a:endParaRPr lang="vi-VN" dirty="0"/>
                    </a:p>
                  </a:txBody>
                  <a:tcPr/>
                </a:tc>
                <a:tc>
                  <a:txBody>
                    <a:bodyPr/>
                    <a:lstStyle/>
                    <a:p>
                      <a:r>
                        <a:rPr lang="vi-VN" dirty="0"/>
                        <a:t>Chất</a:t>
                      </a:r>
                      <a:r>
                        <a:rPr lang="vi-VN" baseline="0" dirty="0"/>
                        <a:t> lượng</a:t>
                      </a:r>
                      <a:endParaRPr lang="vi-VN" dirty="0"/>
                    </a:p>
                  </a:txBody>
                  <a:tcPr/>
                </a:tc>
                <a:extLst>
                  <a:ext uri="{0D108BD9-81ED-4DB2-BD59-A6C34878D82A}">
                    <a16:rowId xmlns:a16="http://schemas.microsoft.com/office/drawing/2014/main" xmlns="" val="10000"/>
                  </a:ext>
                </a:extLst>
              </a:tr>
              <a:tr h="16618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1800" dirty="0"/>
                        <a:t>Về</a:t>
                      </a:r>
                      <a:r>
                        <a:rPr lang="vi-VN" sz="1800" baseline="0" dirty="0"/>
                        <a:t> </a:t>
                      </a:r>
                      <a:r>
                        <a:rPr lang="vi-VN" sz="1800" dirty="0"/>
                        <a:t>nước thải</a:t>
                      </a:r>
                    </a:p>
                    <a:p>
                      <a:endParaRPr lang="vi-VN" dirty="0"/>
                    </a:p>
                  </a:txBody>
                  <a:tcPr/>
                </a:tc>
                <a:tc>
                  <a:txBody>
                    <a:bodyPr/>
                    <a:lstStyle/>
                    <a:p>
                      <a:r>
                        <a:rPr lang="vi-VN" sz="1800" dirty="0"/>
                        <a:t>5.400 – 9000</a:t>
                      </a:r>
                      <a:r>
                        <a:rPr lang="vi-VN" sz="1800" baseline="0" dirty="0"/>
                        <a:t> </a:t>
                      </a:r>
                      <a:r>
                        <a:rPr lang="vi-VN" sz="1800" dirty="0"/>
                        <a:t>m3/ha/vụ </a:t>
                      </a:r>
                      <a:endParaRPr lang="vi-VN" b="0"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Tx/>
                        <a:buChar char="-"/>
                        <a:tabLst/>
                        <a:defRPr/>
                      </a:pPr>
                      <a:r>
                        <a:rPr lang="vi-VN" sz="1800" dirty="0"/>
                        <a:t>Hàm</a:t>
                      </a:r>
                      <a:r>
                        <a:rPr lang="vi-VN" sz="1800" baseline="0" dirty="0"/>
                        <a:t> </a:t>
                      </a:r>
                      <a:r>
                        <a:rPr lang="vi-VN" sz="1800" kern="1200" dirty="0">
                          <a:solidFill>
                            <a:schemeClr val="dk1"/>
                          </a:solidFill>
                          <a:latin typeface="+mn-lt"/>
                          <a:ea typeface="+mn-ea"/>
                          <a:cs typeface="+mn-cs"/>
                        </a:rPr>
                        <a:t>lượng lớn chất hữu cơ (N, P, BOD, COD), </a:t>
                      </a:r>
                    </a:p>
                    <a:p>
                      <a:pPr marL="285750" marR="0" indent="-285750" algn="l" defTabSz="914400" rtl="0" eaLnBrk="1" fontAlgn="auto" latinLnBrk="0" hangingPunct="1">
                        <a:lnSpc>
                          <a:spcPct val="100000"/>
                        </a:lnSpc>
                        <a:spcBef>
                          <a:spcPts val="0"/>
                        </a:spcBef>
                        <a:spcAft>
                          <a:spcPts val="0"/>
                        </a:spcAft>
                        <a:buClrTx/>
                        <a:buSzTx/>
                        <a:buFontTx/>
                        <a:buChar char="-"/>
                        <a:tabLst/>
                        <a:defRPr/>
                      </a:pPr>
                      <a:r>
                        <a:rPr lang="vi-VN" sz="1800" kern="1200" dirty="0">
                          <a:solidFill>
                            <a:schemeClr val="dk1"/>
                          </a:solidFill>
                          <a:latin typeface="+mn-lt"/>
                          <a:ea typeface="+mn-ea"/>
                          <a:cs typeface="+mn-cs"/>
                        </a:rPr>
                        <a:t>Mầm bệnh (virut, vi khuẩn)</a:t>
                      </a:r>
                    </a:p>
                    <a:p>
                      <a:pPr marL="285750" marR="0" indent="-285750" algn="l" defTabSz="914400" rtl="0" eaLnBrk="1" fontAlgn="auto" latinLnBrk="0" hangingPunct="1">
                        <a:lnSpc>
                          <a:spcPct val="100000"/>
                        </a:lnSpc>
                        <a:spcBef>
                          <a:spcPts val="0"/>
                        </a:spcBef>
                        <a:spcAft>
                          <a:spcPts val="0"/>
                        </a:spcAft>
                        <a:buClrTx/>
                        <a:buSzTx/>
                        <a:buFontTx/>
                        <a:buChar char="-"/>
                        <a:tabLst/>
                        <a:defRPr/>
                      </a:pPr>
                      <a:r>
                        <a:rPr lang="vi-VN" sz="1800" kern="1200" dirty="0">
                          <a:solidFill>
                            <a:schemeClr val="dk1"/>
                          </a:solidFill>
                          <a:latin typeface="+mn-lt"/>
                          <a:ea typeface="+mn-ea"/>
                          <a:cs typeface="+mn-cs"/>
                        </a:rPr>
                        <a:t>Hóa chất </a:t>
                      </a:r>
                      <a:r>
                        <a:rPr lang="vi-VN" sz="1800" dirty="0"/>
                        <a:t>và có</a:t>
                      </a:r>
                      <a:r>
                        <a:rPr lang="vi-VN" sz="1800" baseline="0" dirty="0"/>
                        <a:t> thể có </a:t>
                      </a:r>
                      <a:r>
                        <a:rPr lang="vi-VN" sz="1800" dirty="0"/>
                        <a:t>kháng sinh</a:t>
                      </a:r>
                    </a:p>
                    <a:p>
                      <a:endParaRPr lang="vi-VN" dirty="0"/>
                    </a:p>
                  </a:txBody>
                  <a:tcPr/>
                </a:tc>
                <a:extLst>
                  <a:ext uri="{0D108BD9-81ED-4DB2-BD59-A6C34878D82A}">
                    <a16:rowId xmlns:a16="http://schemas.microsoft.com/office/drawing/2014/main" xmlns="" val="10001"/>
                  </a:ext>
                </a:extLst>
              </a:tr>
              <a:tr h="13994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1800" dirty="0"/>
                        <a:t>Về bùn thải</a:t>
                      </a:r>
                    </a:p>
                    <a:p>
                      <a:endParaRPr lang="vi-VN" dirty="0"/>
                    </a:p>
                  </a:txBody>
                  <a:tcPr/>
                </a:tc>
                <a:tc>
                  <a:txBody>
                    <a:bodyPr/>
                    <a:lstStyle/>
                    <a:p>
                      <a:r>
                        <a:rPr lang="vi-VN" sz="1800" dirty="0"/>
                        <a:t>1-1,3 tấn/ha/vụ </a:t>
                      </a:r>
                      <a:endParaRPr lang="vi-VN" b="0" dirty="0"/>
                    </a:p>
                  </a:txBody>
                  <a:tcPr/>
                </a:tc>
                <a:tc>
                  <a:txBody>
                    <a:bodyPr/>
                    <a:lstStyle/>
                    <a:p>
                      <a:r>
                        <a:rPr lang="vi-VN" sz="1800" dirty="0"/>
                        <a:t>- Các  thông  số  kim  loại  nặng  trong  bùn thải thấp</a:t>
                      </a:r>
                      <a:r>
                        <a:rPr lang="vi-VN" sz="1800" baseline="0" dirty="0"/>
                        <a:t> hơn theo</a:t>
                      </a:r>
                      <a:r>
                        <a:rPr lang="vi-VN" sz="1800" dirty="0"/>
                        <a:t> QCVN 43:2017/BTNMT</a:t>
                      </a:r>
                    </a:p>
                    <a:p>
                      <a:r>
                        <a:rPr lang="vi-VN" sz="1800" dirty="0"/>
                        <a:t>- Hàm lượng các chất hữu cơ như N, P lại khá cao.</a:t>
                      </a:r>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5444726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4734" y="254983"/>
            <a:ext cx="8565780" cy="5965935"/>
          </a:xfrm>
        </p:spPr>
        <p:txBody>
          <a:bodyPr>
            <a:noAutofit/>
          </a:bodyPr>
          <a:lstStyle/>
          <a:p>
            <a:pPr marL="0" indent="0">
              <a:buNone/>
            </a:pPr>
            <a:r>
              <a:rPr lang="vi-VN" sz="2400" b="1" dirty="0"/>
              <a:t>3. KẾT QUẢ ĐIỀU TRA VỀ HIỆN TRẠNG XỬ LÝ CHẤT THẢI NUÔI TÔM (tiếp…)</a:t>
            </a:r>
            <a:endParaRPr lang="vi-VN" sz="2400" dirty="0"/>
          </a:p>
          <a:p>
            <a:pPr marL="0" indent="0">
              <a:buNone/>
            </a:pPr>
            <a:r>
              <a:rPr lang="vi-VN" sz="2200" b="1" i="1" dirty="0"/>
              <a:t>3.3. </a:t>
            </a:r>
            <a:r>
              <a:rPr lang="vi-VN" sz="2200" b="1" dirty="0"/>
              <a:t>Biện pháp thu gom và xử lý chất thải (nước, bùn thải) từ hoạt động nuôi tôm</a:t>
            </a:r>
            <a:endParaRPr lang="vi-VN" sz="2200" dirty="0"/>
          </a:p>
          <a:p>
            <a:r>
              <a:rPr lang="vi-VN" sz="2200" dirty="0"/>
              <a:t>Theo khảo sát, BTC, TC chưa XD hệ thống ao xử lý nước thải, bùn thải mà thải trực tiếp ra các kênh, mương chung. </a:t>
            </a:r>
          </a:p>
          <a:p>
            <a:r>
              <a:rPr lang="vi-VN" sz="2200" dirty="0"/>
              <a:t>Một số hình thức thu gom và xử lý: sên, vét; ủi bùn; hút, sịt bùn, phơi khô trên mặt bờ ao nuôi... </a:t>
            </a:r>
            <a:r>
              <a:rPr lang="vi-VN" sz="2200" dirty="0">
                <a:sym typeface="Wingdings" pitchFamily="2" charset="2"/>
              </a:rPr>
              <a:t> </a:t>
            </a:r>
            <a:r>
              <a:rPr lang="vi-VN" sz="2200" dirty="0"/>
              <a:t>ảnh hưởng lớn đến chất lượng nước mặt, tăng hiện tượng bồi lắng  kênh rạch, dẫn  đến  hạn  chế  dòng  chảy  cũng  như làm lây lan dịch bệnh.</a:t>
            </a:r>
          </a:p>
          <a:p>
            <a:r>
              <a:rPr lang="vi-VN" sz="2200" dirty="0"/>
              <a:t>Chỉ có một số ít các cơ sở nuôi tôm với  quy mô lớn (10-20%) có đầu tư  xây dựng các  ao  chứa  bùn,  ao  xử  lý  nước  thải. Nước cuối vụ nuôi của một số ít các cơ sở này sau khi xử lý khử trùng được thải ra kênh thải. Khối lượng bùn đáy ao phát sinh được thu gom vào các ao chứa bùn, tách nước làm khô để tái sử dụng.</a:t>
            </a:r>
          </a:p>
          <a:p>
            <a:pPr marL="0" indent="0">
              <a:buNone/>
            </a:pPr>
            <a:endParaRPr lang="vi-VN" sz="1800" b="1" dirty="0"/>
          </a:p>
          <a:p>
            <a:pPr marL="0" indent="0">
              <a:buNone/>
            </a:pPr>
            <a:endParaRPr lang="vi-VN" sz="1800" b="1" dirty="0"/>
          </a:p>
          <a:p>
            <a:pPr marL="0" indent="0">
              <a:buNone/>
            </a:pPr>
            <a:endParaRPr lang="vi-VN" sz="1800" b="1" dirty="0"/>
          </a:p>
          <a:p>
            <a:pPr marL="0" indent="0">
              <a:buNone/>
            </a:pPr>
            <a:endParaRPr lang="vi-VN" sz="1800" b="1" dirty="0"/>
          </a:p>
        </p:txBody>
      </p:sp>
    </p:spTree>
    <p:extLst>
      <p:ext uri="{BB962C8B-B14F-4D97-AF65-F5344CB8AC3E}">
        <p14:creationId xmlns:p14="http://schemas.microsoft.com/office/powerpoint/2010/main" val="10478052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910" y="314793"/>
            <a:ext cx="8850594" cy="538059"/>
          </a:xfrm>
        </p:spPr>
        <p:txBody>
          <a:bodyPr>
            <a:noAutofit/>
          </a:bodyPr>
          <a:lstStyle/>
          <a:p>
            <a:pPr marL="0" indent="0">
              <a:buNone/>
            </a:pPr>
            <a:r>
              <a:rPr lang="vi-VN" sz="2400" b="1" dirty="0"/>
              <a:t>4. ĐỀ XUẤT HƯỚNG PHÁT TRIỂN CÔNG NGHỆ CỦA GÓI THẦU 29</a:t>
            </a:r>
            <a:endParaRPr lang="vi-VN" sz="2400" dirty="0"/>
          </a:p>
          <a:p>
            <a:endParaRPr lang="vi-VN" sz="2400" dirty="0"/>
          </a:p>
          <a:p>
            <a:pPr marL="0" indent="0">
              <a:buNone/>
            </a:pPr>
            <a:endParaRPr lang="vi-VN" sz="2400" b="1" dirty="0"/>
          </a:p>
        </p:txBody>
      </p:sp>
      <p:pic>
        <p:nvPicPr>
          <p:cNvPr id="1024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812" y="1094282"/>
            <a:ext cx="8529403" cy="5763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4746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910" y="481835"/>
            <a:ext cx="5083266" cy="2711696"/>
          </a:xfrm>
        </p:spPr>
        <p:txBody>
          <a:bodyPr>
            <a:noAutofit/>
          </a:bodyPr>
          <a:lstStyle/>
          <a:p>
            <a:pPr marL="0" indent="0">
              <a:buNone/>
            </a:pPr>
            <a:r>
              <a:rPr lang="nl-NL" sz="1800" b="1" i="1" dirty="0"/>
              <a:t>Giai đoạn 1: ương tôm giống bằng công nghệ biofloc </a:t>
            </a:r>
            <a:endParaRPr lang="vi-VN" sz="1800" dirty="0"/>
          </a:p>
          <a:p>
            <a:r>
              <a:rPr lang="vi-VN" sz="1800" dirty="0"/>
              <a:t>M</a:t>
            </a:r>
            <a:r>
              <a:rPr lang="nl-NL" sz="1800" dirty="0"/>
              <a:t>ật độ </a:t>
            </a:r>
            <a:r>
              <a:rPr lang="vi-VN" sz="1800" dirty="0"/>
              <a:t>2.</a:t>
            </a:r>
            <a:r>
              <a:rPr lang="nl-NL" sz="1800" dirty="0"/>
              <a:t>000 – </a:t>
            </a:r>
            <a:r>
              <a:rPr lang="vi-VN" sz="1800" dirty="0"/>
              <a:t>3</a:t>
            </a:r>
            <a:r>
              <a:rPr lang="nl-NL" sz="1800" dirty="0"/>
              <a:t>000 con/m</a:t>
            </a:r>
            <a:r>
              <a:rPr lang="nl-NL" sz="1800" baseline="30000" dirty="0"/>
              <a:t>2</a:t>
            </a:r>
            <a:r>
              <a:rPr lang="nl-NL" sz="1800" dirty="0"/>
              <a:t> (PL10 – 12) trong bể ương diện tích 50-100m</a:t>
            </a:r>
            <a:r>
              <a:rPr lang="nl-NL" sz="1800" baseline="30000" dirty="0"/>
              <a:t>2</a:t>
            </a:r>
            <a:r>
              <a:rPr lang="nl-NL" sz="1800" dirty="0"/>
              <a:t>/bể, có mái che, lót bạt HDPE (Hight Density Poli Etilen). </a:t>
            </a:r>
            <a:endParaRPr lang="vi-VN" sz="1800" dirty="0"/>
          </a:p>
          <a:p>
            <a:r>
              <a:rPr lang="vi-VN" sz="1800" dirty="0"/>
              <a:t>Sử </a:t>
            </a:r>
            <a:r>
              <a:rPr lang="nl-NL" sz="1800" dirty="0"/>
              <a:t>dụng </a:t>
            </a:r>
            <a:r>
              <a:rPr lang="vi-VN" sz="1800" dirty="0"/>
              <a:t>CPSH : </a:t>
            </a:r>
            <a:r>
              <a:rPr lang="nl-NL" sz="1800" dirty="0">
                <a:latin typeface="Arial" pitchFamily="34" charset="0"/>
                <a:cs typeface="Arial" pitchFamily="34" charset="0"/>
              </a:rPr>
              <a:t>Bacillus như Bacillus subtilis, Bacillis licheniformis, Bacillus megaterium, Bacillus polymyxa... kết hợp với rỉ mật đường để đạt được tỷ lệ C/N là  12/1</a:t>
            </a:r>
            <a:endParaRPr lang="vi-VN" sz="1800" dirty="0">
              <a:latin typeface="Arial" pitchFamily="34" charset="0"/>
              <a:cs typeface="Arial" pitchFamily="34" charset="0"/>
            </a:endParaRPr>
          </a:p>
          <a:p>
            <a:r>
              <a:rPr lang="nl-NL" sz="1800" dirty="0"/>
              <a:t>Thời gian ương</a:t>
            </a:r>
            <a:r>
              <a:rPr lang="vi-VN" sz="1800" dirty="0"/>
              <a:t>:</a:t>
            </a:r>
            <a:r>
              <a:rPr lang="nl-NL" sz="1800" dirty="0"/>
              <a:t> 20 - 25 ngày</a:t>
            </a:r>
            <a:r>
              <a:rPr lang="vi-VN" sz="1800" dirty="0"/>
              <a:t>.</a:t>
            </a:r>
            <a:r>
              <a:rPr lang="nl-NL" sz="1800" dirty="0"/>
              <a:t> </a:t>
            </a:r>
            <a:r>
              <a:rPr lang="vi-VN" sz="1800" dirty="0"/>
              <a:t>Cỡ tôm </a:t>
            </a:r>
            <a:r>
              <a:rPr lang="nl-NL" sz="1800" dirty="0"/>
              <a:t>1</a:t>
            </a:r>
            <a:r>
              <a:rPr lang="vi-VN" sz="1800" dirty="0"/>
              <a:t>.0</a:t>
            </a:r>
            <a:r>
              <a:rPr lang="nl-NL" sz="1800" dirty="0"/>
              <a:t>00 - </a:t>
            </a:r>
            <a:r>
              <a:rPr lang="vi-VN" sz="1800" dirty="0"/>
              <a:t>1</a:t>
            </a:r>
            <a:r>
              <a:rPr lang="nl-NL" sz="1800" dirty="0"/>
              <a:t>.</a:t>
            </a:r>
            <a:r>
              <a:rPr lang="vi-VN" sz="1800" dirty="0"/>
              <a:t>5</a:t>
            </a:r>
            <a:r>
              <a:rPr lang="nl-NL" sz="1800" dirty="0"/>
              <a:t>00 con/kg</a:t>
            </a:r>
            <a:r>
              <a:rPr lang="vi-VN" sz="1800" dirty="0"/>
              <a:t> </a:t>
            </a:r>
            <a:r>
              <a:rPr lang="nl-NL" sz="1800" dirty="0"/>
              <a:t>Tỷ lệ sống có thể lên đến 98% - 100%</a:t>
            </a:r>
            <a:r>
              <a:rPr lang="vi-VN" sz="1800" dirty="0"/>
              <a:t>.</a:t>
            </a:r>
          </a:p>
          <a:p>
            <a:r>
              <a:rPr lang="vi-VN" sz="1800" dirty="0"/>
              <a:t>Ưu điểm:</a:t>
            </a:r>
          </a:p>
          <a:p>
            <a:pPr marL="342900" indent="-342900">
              <a:buAutoNum type="arabicParenR"/>
            </a:pPr>
            <a:r>
              <a:rPr lang="nl-NL" sz="1800" dirty="0">
                <a:latin typeface="Arial" pitchFamily="34" charset="0"/>
                <a:cs typeface="Arial" pitchFamily="34" charset="0"/>
              </a:rPr>
              <a:t>hạn chế đáng kể những biến động về môi trường do thời tiết gây ra</a:t>
            </a:r>
            <a:endParaRPr lang="vi-VN" sz="1800" dirty="0">
              <a:latin typeface="Arial" pitchFamily="34" charset="0"/>
              <a:cs typeface="Arial" pitchFamily="34" charset="0"/>
            </a:endParaRPr>
          </a:p>
          <a:p>
            <a:pPr marL="342900" indent="-342900">
              <a:buAutoNum type="arabicParenR"/>
            </a:pPr>
            <a:r>
              <a:rPr lang="nl-NL" sz="1800" dirty="0">
                <a:latin typeface="Arial" pitchFamily="34" charset="0"/>
                <a:cs typeface="Arial" pitchFamily="34" charset="0"/>
              </a:rPr>
              <a:t>thuận lợi cho việc chăm sóc và quản lý sức khỏe của tôm; </a:t>
            </a:r>
            <a:endParaRPr lang="vi-VN" sz="1800" dirty="0">
              <a:latin typeface="Arial" pitchFamily="34" charset="0"/>
              <a:cs typeface="Arial" pitchFamily="34" charset="0"/>
            </a:endParaRPr>
          </a:p>
          <a:p>
            <a:pPr marL="342900" indent="-342900">
              <a:buAutoNum type="arabicParenR"/>
            </a:pPr>
            <a:r>
              <a:rPr lang="nl-NL" sz="1800" dirty="0">
                <a:latin typeface="Arial" pitchFamily="34" charset="0"/>
                <a:cs typeface="Arial" pitchFamily="34" charset="0"/>
              </a:rPr>
              <a:t>tôm dần dần làm quen với điều kiện thời tiết bên ngoài, nhờ đó tôm sẽ thích nghi tốt với môi trường ao nuôi ở các giai đoạn sau; </a:t>
            </a:r>
            <a:endParaRPr lang="vi-VN" sz="1800" dirty="0">
              <a:latin typeface="Arial" pitchFamily="34" charset="0"/>
              <a:cs typeface="Arial" pitchFamily="34" charset="0"/>
            </a:endParaRPr>
          </a:p>
          <a:p>
            <a:pPr marL="342900" indent="-342900">
              <a:buAutoNum type="arabicParenR"/>
            </a:pPr>
            <a:r>
              <a:rPr lang="vi-VN" sz="1800" dirty="0">
                <a:latin typeface="Arial" pitchFamily="34" charset="0"/>
                <a:cs typeface="Arial" pitchFamily="34" charset="0"/>
              </a:rPr>
              <a:t>G</a:t>
            </a:r>
            <a:r>
              <a:rPr lang="nl-NL" sz="1800" dirty="0">
                <a:latin typeface="Arial" pitchFamily="34" charset="0"/>
                <a:cs typeface="Arial" pitchFamily="34" charset="0"/>
              </a:rPr>
              <a:t>iảm chi phí</a:t>
            </a:r>
            <a:r>
              <a:rPr lang="vi-VN" sz="1800" dirty="0">
                <a:latin typeface="Arial" pitchFamily="34" charset="0"/>
                <a:cs typeface="Arial" pitchFamily="34" charset="0"/>
              </a:rPr>
              <a:t>: </a:t>
            </a:r>
            <a:r>
              <a:rPr lang="nl-NL" sz="1800" dirty="0">
                <a:latin typeface="Arial" pitchFamily="34" charset="0"/>
                <a:cs typeface="Arial" pitchFamily="34" charset="0"/>
              </a:rPr>
              <a:t>điện, thức ăn, vi sinh, hóa chất</a:t>
            </a:r>
            <a:r>
              <a:rPr lang="vi-VN" sz="1800" dirty="0">
                <a:latin typeface="Arial" pitchFamily="34" charset="0"/>
                <a:cs typeface="Arial" pitchFamily="34" charset="0"/>
              </a:rPr>
              <a:t> </a:t>
            </a:r>
            <a:r>
              <a:rPr lang="vi-VN" sz="1800" dirty="0"/>
              <a:t>..</a:t>
            </a:r>
            <a:endParaRPr lang="vi-VN" sz="1800" b="1" dirty="0"/>
          </a:p>
          <a:p>
            <a:pPr marL="0" indent="0">
              <a:buNone/>
            </a:pPr>
            <a:endParaRPr lang="vi-VN" sz="1800" b="1" dirty="0"/>
          </a:p>
          <a:p>
            <a:pPr marL="0" indent="0">
              <a:buNone/>
            </a:pPr>
            <a:endParaRPr lang="vi-VN" sz="1800" b="1"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169408" y="1255003"/>
            <a:ext cx="3791712" cy="2784475"/>
          </a:xfrm>
          <a:prstGeom prst="rect">
            <a:avLst/>
          </a:prstGeom>
        </p:spPr>
      </p:pic>
      <p:sp>
        <p:nvSpPr>
          <p:cNvPr id="2" name="TextBox 1"/>
          <p:cNvSpPr txBox="1"/>
          <p:nvPr/>
        </p:nvSpPr>
        <p:spPr>
          <a:xfrm>
            <a:off x="5218176" y="4145280"/>
            <a:ext cx="3877056" cy="369332"/>
          </a:xfrm>
          <a:prstGeom prst="rect">
            <a:avLst/>
          </a:prstGeom>
          <a:noFill/>
        </p:spPr>
        <p:txBody>
          <a:bodyPr wrap="square" rtlCol="0">
            <a:spAutoFit/>
          </a:bodyPr>
          <a:lstStyle/>
          <a:p>
            <a:r>
              <a:rPr lang="vi-VN" dirty="0"/>
              <a:t>Ao ương tôm tại mô hình Nam Định</a:t>
            </a:r>
          </a:p>
        </p:txBody>
      </p:sp>
    </p:spTree>
    <p:extLst>
      <p:ext uri="{BB962C8B-B14F-4D97-AF65-F5344CB8AC3E}">
        <p14:creationId xmlns:p14="http://schemas.microsoft.com/office/powerpoint/2010/main" val="179238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064" y="140152"/>
            <a:ext cx="6571488" cy="507069"/>
          </a:xfrm>
        </p:spPr>
        <p:txBody>
          <a:bodyPr>
            <a:noAutofit/>
          </a:bodyPr>
          <a:lstStyle/>
          <a:p>
            <a:pPr algn="ctr"/>
            <a:r>
              <a:rPr lang="en-US" sz="2800" b="1" dirty="0">
                <a:latin typeface="Arial" charset="0"/>
                <a:ea typeface="Arial" charset="0"/>
                <a:cs typeface="Arial" charset="0"/>
              </a:rPr>
              <a:t>PHẦN I. GIỚI THIỆU GÓI THẦU 29</a:t>
            </a:r>
          </a:p>
        </p:txBody>
      </p:sp>
      <p:sp>
        <p:nvSpPr>
          <p:cNvPr id="3" name="Content Placeholder 2"/>
          <p:cNvSpPr>
            <a:spLocks noGrp="1"/>
          </p:cNvSpPr>
          <p:nvPr>
            <p:ph idx="1"/>
          </p:nvPr>
        </p:nvSpPr>
        <p:spPr>
          <a:xfrm>
            <a:off x="134910" y="750059"/>
            <a:ext cx="8850594" cy="2432053"/>
          </a:xfrm>
        </p:spPr>
        <p:txBody>
          <a:bodyPr>
            <a:noAutofit/>
          </a:bodyPr>
          <a:lstStyle/>
          <a:p>
            <a:pPr marL="0" indent="0">
              <a:lnSpc>
                <a:spcPts val="4080"/>
              </a:lnSpc>
              <a:buNone/>
            </a:pPr>
            <a:r>
              <a:rPr lang="en-US" sz="1800" b="1" dirty="0">
                <a:latin typeface="Arial" pitchFamily="34" charset="0"/>
                <a:cs typeface="Arial" pitchFamily="34" charset="0"/>
              </a:rPr>
              <a:t>Tôm thẻ chân </a:t>
            </a:r>
            <a:r>
              <a:rPr lang="en-US" sz="1800" b="1" dirty="0" err="1">
                <a:latin typeface="Arial" pitchFamily="34" charset="0"/>
                <a:cs typeface="Arial" pitchFamily="34" charset="0"/>
              </a:rPr>
              <a:t>trắng</a:t>
            </a:r>
            <a:r>
              <a:rPr lang="en-US" sz="1800" b="1" dirty="0">
                <a:latin typeface="Arial" pitchFamily="34" charset="0"/>
                <a:cs typeface="Arial" pitchFamily="34" charset="0"/>
              </a:rPr>
              <a:t> </a:t>
            </a:r>
            <a:r>
              <a:rPr lang="en-US" sz="1800" dirty="0">
                <a:latin typeface="Arial" pitchFamily="34" charset="0"/>
                <a:cs typeface="Arial" pitchFamily="34" charset="0"/>
              </a:rPr>
              <a:t>(</a:t>
            </a:r>
            <a:r>
              <a:rPr lang="en-US" sz="1800" i="1" dirty="0" err="1">
                <a:latin typeface="Arial" pitchFamily="34" charset="0"/>
                <a:cs typeface="Arial" pitchFamily="34" charset="0"/>
              </a:rPr>
              <a:t>Litopenaeus</a:t>
            </a:r>
            <a:r>
              <a:rPr lang="en-US" sz="1800" i="1" dirty="0">
                <a:latin typeface="Arial" pitchFamily="34" charset="0"/>
                <a:cs typeface="Arial" pitchFamily="34" charset="0"/>
              </a:rPr>
              <a:t> </a:t>
            </a:r>
            <a:r>
              <a:rPr lang="en-US" sz="1800" i="1" dirty="0" err="1">
                <a:latin typeface="Arial" pitchFamily="34" charset="0"/>
                <a:cs typeface="Arial" pitchFamily="34" charset="0"/>
              </a:rPr>
              <a:t>vannamei</a:t>
            </a:r>
            <a:r>
              <a:rPr lang="en-US" sz="1800" dirty="0">
                <a:latin typeface="Arial" pitchFamily="34" charset="0"/>
                <a:cs typeface="Arial" pitchFamily="34" charset="0"/>
              </a:rPr>
              <a:t>) </a:t>
            </a:r>
            <a:r>
              <a:rPr lang="en-US" sz="1800" dirty="0" err="1">
                <a:latin typeface="Arial" pitchFamily="34" charset="0"/>
                <a:cs typeface="Arial" pitchFamily="34" charset="0"/>
              </a:rPr>
              <a:t>được</a:t>
            </a:r>
            <a:r>
              <a:rPr lang="en-US" sz="1800" dirty="0">
                <a:latin typeface="Arial" pitchFamily="34" charset="0"/>
                <a:cs typeface="Arial" pitchFamily="34" charset="0"/>
              </a:rPr>
              <a:t> nuôi phổ </a:t>
            </a:r>
            <a:r>
              <a:rPr lang="en-US" sz="1800" dirty="0" err="1">
                <a:latin typeface="Arial" pitchFamily="34" charset="0"/>
                <a:cs typeface="Arial" pitchFamily="34" charset="0"/>
              </a:rPr>
              <a:t>biến</a:t>
            </a:r>
            <a:r>
              <a:rPr lang="en-US" sz="1800" dirty="0">
                <a:latin typeface="Arial" pitchFamily="34" charset="0"/>
                <a:cs typeface="Arial" pitchFamily="34" charset="0"/>
              </a:rPr>
              <a:t> ở </a:t>
            </a:r>
            <a:r>
              <a:rPr lang="en-US" sz="1800" dirty="0" err="1">
                <a:latin typeface="Arial" pitchFamily="34" charset="0"/>
                <a:cs typeface="Arial" pitchFamily="34" charset="0"/>
              </a:rPr>
              <a:t>Việt</a:t>
            </a:r>
            <a:r>
              <a:rPr lang="en-US" sz="1800" dirty="0">
                <a:latin typeface="Arial" pitchFamily="34" charset="0"/>
                <a:cs typeface="Arial" pitchFamily="34" charset="0"/>
              </a:rPr>
              <a:t> Nam do chúng sinh </a:t>
            </a:r>
            <a:r>
              <a:rPr lang="en-US" sz="1800" dirty="0" err="1">
                <a:latin typeface="Arial" pitchFamily="34" charset="0"/>
                <a:cs typeface="Arial" pitchFamily="34" charset="0"/>
              </a:rPr>
              <a:t>trưởng</a:t>
            </a:r>
            <a:r>
              <a:rPr lang="en-US" sz="1800" dirty="0">
                <a:latin typeface="Arial" pitchFamily="34" charset="0"/>
                <a:cs typeface="Arial" pitchFamily="34" charset="0"/>
              </a:rPr>
              <a:t> nhanh và có khả </a:t>
            </a:r>
            <a:r>
              <a:rPr lang="en-US" sz="1800" dirty="0" err="1">
                <a:latin typeface="Arial" pitchFamily="34" charset="0"/>
                <a:cs typeface="Arial" pitchFamily="34" charset="0"/>
              </a:rPr>
              <a:t>năng</a:t>
            </a:r>
            <a:r>
              <a:rPr lang="en-US" sz="1800" dirty="0">
                <a:latin typeface="Arial" pitchFamily="34" charset="0"/>
                <a:cs typeface="Arial" pitchFamily="34" charset="0"/>
              </a:rPr>
              <a:t> nuôi </a:t>
            </a:r>
            <a:r>
              <a:rPr lang="en-US" sz="1800" dirty="0" err="1">
                <a:latin typeface="Arial" pitchFamily="34" charset="0"/>
                <a:cs typeface="Arial" pitchFamily="34" charset="0"/>
              </a:rPr>
              <a:t>mật</a:t>
            </a:r>
            <a:r>
              <a:rPr lang="en-US" sz="1800" dirty="0">
                <a:latin typeface="Arial" pitchFamily="34" charset="0"/>
                <a:cs typeface="Arial" pitchFamily="34" charset="0"/>
              </a:rPr>
              <a:t> độ cao (</a:t>
            </a:r>
            <a:r>
              <a:rPr lang="en-US" sz="1800" dirty="0" err="1">
                <a:latin typeface="Arial" pitchFamily="34" charset="0"/>
                <a:cs typeface="Arial" pitchFamily="34" charset="0"/>
              </a:rPr>
              <a:t>Trần</a:t>
            </a:r>
            <a:r>
              <a:rPr lang="en-US" sz="1800" dirty="0">
                <a:latin typeface="Arial" pitchFamily="34" charset="0"/>
                <a:cs typeface="Arial" pitchFamily="34" charset="0"/>
              </a:rPr>
              <a:t> </a:t>
            </a:r>
            <a:r>
              <a:rPr lang="en-US" sz="1800" dirty="0" err="1">
                <a:latin typeface="Arial" pitchFamily="34" charset="0"/>
                <a:cs typeface="Arial" pitchFamily="34" charset="0"/>
              </a:rPr>
              <a:t>Viết</a:t>
            </a:r>
            <a:r>
              <a:rPr lang="en-US" sz="1800" dirty="0">
                <a:latin typeface="Arial" pitchFamily="34" charset="0"/>
                <a:cs typeface="Arial" pitchFamily="34" charset="0"/>
              </a:rPr>
              <a:t> Mỹ, 2009). </a:t>
            </a:r>
          </a:p>
          <a:p>
            <a:pPr marL="0" indent="0">
              <a:lnSpc>
                <a:spcPts val="4080"/>
              </a:lnSpc>
              <a:buNone/>
            </a:pPr>
            <a:r>
              <a:rPr lang="en-US" sz="1800" dirty="0">
                <a:latin typeface="Arial" pitchFamily="34" charset="0"/>
                <a:cs typeface="Arial" pitchFamily="34" charset="0"/>
              </a:rPr>
              <a:t>Tuy nhiên, tôm thẻ chân </a:t>
            </a:r>
            <a:r>
              <a:rPr lang="en-US" sz="1800" dirty="0" err="1">
                <a:latin typeface="Arial" pitchFamily="34" charset="0"/>
                <a:cs typeface="Arial" pitchFamily="34" charset="0"/>
              </a:rPr>
              <a:t>trắng</a:t>
            </a:r>
            <a:r>
              <a:rPr lang="en-US" sz="1800" dirty="0">
                <a:latin typeface="Arial" pitchFamily="34" charset="0"/>
                <a:cs typeface="Arial" pitchFamily="34" charset="0"/>
              </a:rPr>
              <a:t> </a:t>
            </a:r>
            <a:r>
              <a:rPr lang="en-US" sz="1800" dirty="0" err="1">
                <a:latin typeface="Arial" pitchFamily="34" charset="0"/>
                <a:cs typeface="Arial" pitchFamily="34" charset="0"/>
              </a:rPr>
              <a:t>phần</a:t>
            </a:r>
            <a:r>
              <a:rPr lang="en-US" sz="1800" dirty="0">
                <a:latin typeface="Arial" pitchFamily="34" charset="0"/>
                <a:cs typeface="Arial" pitchFamily="34" charset="0"/>
              </a:rPr>
              <a:t> </a:t>
            </a:r>
            <a:r>
              <a:rPr lang="en-US" sz="1800" dirty="0" err="1">
                <a:latin typeface="Arial" pitchFamily="34" charset="0"/>
                <a:cs typeface="Arial" pitchFamily="34" charset="0"/>
              </a:rPr>
              <a:t>lớn</a:t>
            </a:r>
            <a:r>
              <a:rPr lang="en-US" sz="1800" dirty="0">
                <a:latin typeface="Arial" pitchFamily="34" charset="0"/>
                <a:cs typeface="Arial" pitchFamily="34" charset="0"/>
              </a:rPr>
              <a:t> </a:t>
            </a:r>
            <a:r>
              <a:rPr lang="en-US" sz="1800" dirty="0" err="1">
                <a:latin typeface="Arial" pitchFamily="34" charset="0"/>
                <a:cs typeface="Arial" pitchFamily="34" charset="0"/>
              </a:rPr>
              <a:t>được</a:t>
            </a:r>
            <a:r>
              <a:rPr lang="en-US" sz="1800" dirty="0">
                <a:latin typeface="Arial" pitchFamily="34" charset="0"/>
                <a:cs typeface="Arial" pitchFamily="34" charset="0"/>
              </a:rPr>
              <a:t> nuôi theo mô hình công </a:t>
            </a:r>
            <a:r>
              <a:rPr lang="en-US" sz="1800" dirty="0" err="1">
                <a:latin typeface="Arial" pitchFamily="34" charset="0"/>
                <a:cs typeface="Arial" pitchFamily="34" charset="0"/>
              </a:rPr>
              <a:t>nghiệp</a:t>
            </a:r>
            <a:r>
              <a:rPr lang="en-US" sz="1800" dirty="0">
                <a:latin typeface="Arial" pitchFamily="34" charset="0"/>
                <a:cs typeface="Arial" pitchFamily="34" charset="0"/>
              </a:rPr>
              <a:t> </a:t>
            </a:r>
            <a:r>
              <a:rPr lang="en-US" sz="1800" dirty="0" err="1">
                <a:latin typeface="Arial" pitchFamily="34" charset="0"/>
                <a:cs typeface="Arial" pitchFamily="34" charset="0"/>
              </a:rPr>
              <a:t>với</a:t>
            </a:r>
            <a:r>
              <a:rPr lang="en-US" sz="1800" dirty="0">
                <a:latin typeface="Arial" pitchFamily="34" charset="0"/>
                <a:cs typeface="Arial" pitchFamily="34" charset="0"/>
              </a:rPr>
              <a:t> </a:t>
            </a:r>
            <a:r>
              <a:rPr lang="en-US" sz="1800" dirty="0" err="1">
                <a:latin typeface="Arial" pitchFamily="34" charset="0"/>
                <a:cs typeface="Arial" pitchFamily="34" charset="0"/>
              </a:rPr>
              <a:t>mật</a:t>
            </a:r>
            <a:r>
              <a:rPr lang="en-US" sz="1800" dirty="0">
                <a:latin typeface="Arial" pitchFamily="34" charset="0"/>
                <a:cs typeface="Arial" pitchFamily="34" charset="0"/>
              </a:rPr>
              <a:t> độ cao, do đó tạo ra nhiều ảnh hưởng đến môi trường:</a:t>
            </a:r>
          </a:p>
          <a:p>
            <a:pPr>
              <a:lnSpc>
                <a:spcPts val="4080"/>
              </a:lnSpc>
              <a:buFontTx/>
              <a:buChar char="-"/>
            </a:pPr>
            <a:r>
              <a:rPr lang="en-US" sz="1800" dirty="0">
                <a:latin typeface="Arial" pitchFamily="34" charset="0"/>
                <a:cs typeface="Arial" pitchFamily="34" charset="0"/>
              </a:rPr>
              <a:t>Lượng </a:t>
            </a:r>
            <a:r>
              <a:rPr lang="en-US" sz="1800" dirty="0" err="1">
                <a:latin typeface="Arial" pitchFamily="34" charset="0"/>
                <a:cs typeface="Arial" pitchFamily="34" charset="0"/>
              </a:rPr>
              <a:t>chất</a:t>
            </a:r>
            <a:r>
              <a:rPr lang="en-US" sz="1800" dirty="0">
                <a:latin typeface="Arial" pitchFamily="34" charset="0"/>
                <a:cs typeface="Arial" pitchFamily="34" charset="0"/>
              </a:rPr>
              <a:t> </a:t>
            </a:r>
            <a:r>
              <a:rPr lang="en-US" sz="1800" dirty="0" err="1">
                <a:latin typeface="Arial" pitchFamily="34" charset="0"/>
                <a:cs typeface="Arial" pitchFamily="34" charset="0"/>
              </a:rPr>
              <a:t>thải</a:t>
            </a:r>
            <a:r>
              <a:rPr lang="en-US" sz="1800" dirty="0">
                <a:latin typeface="Arial" pitchFamily="34" charset="0"/>
                <a:cs typeface="Arial" pitchFamily="34" charset="0"/>
              </a:rPr>
              <a:t> </a:t>
            </a:r>
            <a:r>
              <a:rPr lang="en-US" sz="1800" dirty="0" err="1">
                <a:latin typeface="Arial" pitchFamily="34" charset="0"/>
                <a:cs typeface="Arial" pitchFamily="34" charset="0"/>
              </a:rPr>
              <a:t>lớn</a:t>
            </a:r>
            <a:r>
              <a:rPr lang="en-US" sz="1800" dirty="0">
                <a:latin typeface="Arial" pitchFamily="34" charset="0"/>
                <a:cs typeface="Arial" pitchFamily="34" charset="0"/>
              </a:rPr>
              <a:t>, dễ </a:t>
            </a:r>
            <a:r>
              <a:rPr lang="en-US" sz="1800" dirty="0" err="1">
                <a:latin typeface="Arial" pitchFamily="34" charset="0"/>
                <a:cs typeface="Arial" pitchFamily="34" charset="0"/>
              </a:rPr>
              <a:t>dẫn</a:t>
            </a:r>
            <a:r>
              <a:rPr lang="en-US" sz="1800" dirty="0">
                <a:latin typeface="Arial" pitchFamily="34" charset="0"/>
                <a:cs typeface="Arial" pitchFamily="34" charset="0"/>
              </a:rPr>
              <a:t> </a:t>
            </a:r>
            <a:r>
              <a:rPr lang="en-US" sz="1800" dirty="0" err="1">
                <a:latin typeface="Arial" pitchFamily="34" charset="0"/>
                <a:cs typeface="Arial" pitchFamily="34" charset="0"/>
              </a:rPr>
              <a:t>đến</a:t>
            </a:r>
            <a:r>
              <a:rPr lang="en-US" sz="1800" dirty="0">
                <a:latin typeface="Arial" pitchFamily="34" charset="0"/>
                <a:cs typeface="Arial" pitchFamily="34" charset="0"/>
              </a:rPr>
              <a:t> ô </a:t>
            </a:r>
            <a:r>
              <a:rPr lang="en-US" sz="1800" dirty="0" err="1">
                <a:latin typeface="Arial" pitchFamily="34" charset="0"/>
                <a:cs typeface="Arial" pitchFamily="34" charset="0"/>
              </a:rPr>
              <a:t>nhiễm</a:t>
            </a:r>
            <a:r>
              <a:rPr lang="en-US" sz="1800" dirty="0">
                <a:latin typeface="Arial" pitchFamily="34" charset="0"/>
                <a:cs typeface="Arial" pitchFamily="34" charset="0"/>
              </a:rPr>
              <a:t> môi </a:t>
            </a:r>
            <a:r>
              <a:rPr lang="en-US" sz="1800" dirty="0" err="1">
                <a:latin typeface="Arial" pitchFamily="34" charset="0"/>
                <a:cs typeface="Arial" pitchFamily="34" charset="0"/>
              </a:rPr>
              <a:t>trường</a:t>
            </a:r>
            <a:r>
              <a:rPr lang="en-US" sz="1800" dirty="0">
                <a:latin typeface="Arial" pitchFamily="34" charset="0"/>
                <a:cs typeface="Arial" pitchFamily="34" charset="0"/>
              </a:rPr>
              <a:t>.</a:t>
            </a:r>
          </a:p>
          <a:p>
            <a:pPr>
              <a:lnSpc>
                <a:spcPts val="4080"/>
              </a:lnSpc>
              <a:buFontTx/>
              <a:buChar char="-"/>
            </a:pPr>
            <a:r>
              <a:rPr lang="en-US" sz="1800" dirty="0">
                <a:latin typeface="Arial" pitchFamily="34" charset="0"/>
                <a:cs typeface="Arial" pitchFamily="34" charset="0"/>
              </a:rPr>
              <a:t>Tình hình dịch bệnh trên tôm có diễn biến ngày càng phức tạp và dự báo còn có chiều hướng gia tăng, gây thiệt hại lớn cho người nuôi tôm. Đây là thách thức lớn đối với ngành thủy sản, đặc biệt là trong bối cảnh hiện nay (cuối tháng 9/2019) đã có trên 17.000 ha diện tích nuôi tôm nước lợ của cả nước bị thiệt hại. </a:t>
            </a:r>
          </a:p>
          <a:p>
            <a:pPr marL="0" indent="0">
              <a:lnSpc>
                <a:spcPts val="4080"/>
              </a:lnSpc>
              <a:buNone/>
            </a:pPr>
            <a:endParaRPr lang="vi-VN" sz="1800" dirty="0">
              <a:latin typeface="Arial" pitchFamily="34" charset="0"/>
              <a:cs typeface="Arial" pitchFamily="34" charset="0"/>
            </a:endParaRPr>
          </a:p>
          <a:p>
            <a:pPr>
              <a:lnSpc>
                <a:spcPts val="4080"/>
              </a:lnSpc>
              <a:buFontTx/>
              <a:buChar char="-"/>
            </a:pPr>
            <a:endParaRPr lang="vi-VN" sz="1800" dirty="0">
              <a:latin typeface="Arial" pitchFamily="34" charset="0"/>
              <a:cs typeface="Arial" pitchFamily="34" charset="0"/>
            </a:endParaRPr>
          </a:p>
          <a:p>
            <a:pPr>
              <a:lnSpc>
                <a:spcPts val="4080"/>
              </a:lnSpc>
              <a:buFontTx/>
              <a:buChar char="-"/>
            </a:pPr>
            <a:endParaRPr lang="en-US" sz="1800" dirty="0">
              <a:latin typeface="Arial" pitchFamily="34" charset="0"/>
              <a:ea typeface="Arial" charset="0"/>
              <a:cs typeface="Arial" pitchFamily="34" charset="0"/>
            </a:endParaRPr>
          </a:p>
        </p:txBody>
      </p:sp>
      <p:sp>
        <p:nvSpPr>
          <p:cNvPr id="4" name="Slide Number Placeholder 3"/>
          <p:cNvSpPr>
            <a:spLocks noGrp="1"/>
          </p:cNvSpPr>
          <p:nvPr>
            <p:ph type="sldNum" sz="quarter" idx="12"/>
          </p:nvPr>
        </p:nvSpPr>
        <p:spPr/>
        <p:txBody>
          <a:bodyPr/>
          <a:lstStyle/>
          <a:p>
            <a:fld id="{5D3FEEAC-6021-184A-936A-D26E75467C87}" type="slidenum">
              <a:rPr lang="en-US" smtClean="0"/>
              <a:t>3</a:t>
            </a:fld>
            <a:endParaRPr lang="en-US"/>
          </a:p>
        </p:txBody>
      </p:sp>
    </p:spTree>
    <p:extLst>
      <p:ext uri="{BB962C8B-B14F-4D97-AF65-F5344CB8AC3E}">
        <p14:creationId xmlns:p14="http://schemas.microsoft.com/office/powerpoint/2010/main" val="11556596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910" y="481835"/>
            <a:ext cx="5266146" cy="2711696"/>
          </a:xfrm>
        </p:spPr>
        <p:txBody>
          <a:bodyPr>
            <a:noAutofit/>
          </a:bodyPr>
          <a:lstStyle/>
          <a:p>
            <a:pPr marL="0" indent="0">
              <a:buNone/>
            </a:pPr>
            <a:endParaRPr lang="vi-VN" sz="1800" dirty="0"/>
          </a:p>
          <a:p>
            <a:pPr marL="0" indent="0">
              <a:buNone/>
            </a:pPr>
            <a:r>
              <a:rPr lang="vi-VN" sz="1800" b="1" i="1" dirty="0"/>
              <a:t>Giai đoạn 2: nuôi tôm thịt bằng công nghệ biofloc và semibiofloc</a:t>
            </a:r>
            <a:endParaRPr lang="vi-VN" sz="1800" dirty="0"/>
          </a:p>
          <a:p>
            <a:r>
              <a:rPr lang="vi-VN" sz="1800" dirty="0"/>
              <a:t>Diện tích ao: </a:t>
            </a:r>
            <a:r>
              <a:rPr lang="nl-NL" sz="1800" dirty="0"/>
              <a:t>250m</a:t>
            </a:r>
            <a:r>
              <a:rPr lang="nl-NL" sz="1800" baseline="30000" dirty="0"/>
              <a:t>2 </a:t>
            </a:r>
            <a:r>
              <a:rPr lang="vi-VN" sz="1800" baseline="30000" dirty="0"/>
              <a:t> </a:t>
            </a:r>
            <a:r>
              <a:rPr lang="vi-VN" sz="1800" dirty="0"/>
              <a:t>lót bạt v</a:t>
            </a:r>
            <a:r>
              <a:rPr lang="nl-NL" sz="1800" dirty="0"/>
              <a:t>ới mật độ </a:t>
            </a:r>
            <a:r>
              <a:rPr lang="vi-VN" sz="1800" dirty="0"/>
              <a:t>500 - 600 con/m2.</a:t>
            </a:r>
          </a:p>
          <a:p>
            <a:r>
              <a:rPr lang="nl-NL" sz="1800" dirty="0"/>
              <a:t> Thời gian nuôi giai đoạn 2 khoảng 25 – 30, khi</a:t>
            </a:r>
            <a:r>
              <a:rPr lang="vi-VN" sz="1800" dirty="0"/>
              <a:t> tôm đạt cỡ 1</a:t>
            </a:r>
            <a:r>
              <a:rPr lang="nl-NL" sz="1800" dirty="0"/>
              <a:t>00</a:t>
            </a:r>
            <a:r>
              <a:rPr lang="vi-VN" sz="1800" dirty="0"/>
              <a:t> – 2</a:t>
            </a:r>
            <a:r>
              <a:rPr lang="nl-NL" sz="1800" dirty="0"/>
              <a:t>00</a:t>
            </a:r>
            <a:r>
              <a:rPr lang="vi-VN" sz="1800" dirty="0"/>
              <a:t> con/kg</a:t>
            </a:r>
            <a:r>
              <a:rPr lang="nl-NL" sz="1800" dirty="0"/>
              <a:t> ngày thì tôm được chuyển sang ao nuôi giai đoạn 3; </a:t>
            </a:r>
            <a:endParaRPr lang="vi-VN" sz="1800" dirty="0"/>
          </a:p>
          <a:p>
            <a:r>
              <a:rPr lang="vi-VN" sz="1800" dirty="0"/>
              <a:t>Sử dụng CPSH, quạt nước và sục khí được bật liên tục.</a:t>
            </a:r>
          </a:p>
          <a:p>
            <a:r>
              <a:rPr lang="nl-NL" sz="1800" dirty="0"/>
              <a:t>Chất thải được </a:t>
            </a:r>
            <a:r>
              <a:rPr lang="af-ZA" sz="1800" dirty="0"/>
              <a:t>được xi phông về ao chưa bùn để sau đó chuyển sang ao cá rô phi xử lý và tái sử dụng nước.</a:t>
            </a:r>
            <a:endParaRPr lang="vi-VN" sz="1800" dirty="0"/>
          </a:p>
          <a:p>
            <a:r>
              <a:rPr lang="vi-VN" sz="1800" dirty="0"/>
              <a:t>Ưu điểm: </a:t>
            </a:r>
          </a:p>
          <a:p>
            <a:pPr marL="0" indent="0">
              <a:buNone/>
            </a:pPr>
            <a:r>
              <a:rPr lang="vi-VN" sz="1800" dirty="0"/>
              <a:t>    </a:t>
            </a:r>
            <a:r>
              <a:rPr lang="vi-VN" sz="1800" b="1" dirty="0">
                <a:solidFill>
                  <a:srgbClr val="FF0000"/>
                </a:solidFill>
              </a:rPr>
              <a:t>N</a:t>
            </a:r>
            <a:r>
              <a:rPr lang="nl-NL" sz="1800" b="1" dirty="0">
                <a:solidFill>
                  <a:srgbClr val="FF0000"/>
                </a:solidFill>
              </a:rPr>
              <a:t>uôi tôm theo công nghệ này giải quyết được vấn đề giữ môi trường nước ổn định, giảm sử dụng nước từ bên ngoài và giảm chất thải trong quá trình nuôi tôm. T</a:t>
            </a:r>
            <a:r>
              <a:rPr lang="vi-VN" sz="1800" b="1" dirty="0">
                <a:solidFill>
                  <a:srgbClr val="FF0000"/>
                </a:solidFill>
              </a:rPr>
              <a:t>ỷ lệ sống</a:t>
            </a:r>
            <a:r>
              <a:rPr lang="nl-NL" sz="1800" b="1" dirty="0">
                <a:solidFill>
                  <a:srgbClr val="FF0000"/>
                </a:solidFill>
              </a:rPr>
              <a:t> sẽ từ</a:t>
            </a:r>
            <a:r>
              <a:rPr lang="vi-VN" sz="1800" b="1" dirty="0">
                <a:solidFill>
                  <a:srgbClr val="FF0000"/>
                </a:solidFill>
              </a:rPr>
              <a:t> 90 – 92%</a:t>
            </a:r>
            <a:r>
              <a:rPr lang="nl-NL" sz="1800" b="1" dirty="0">
                <a:solidFill>
                  <a:srgbClr val="FF0000"/>
                </a:solidFill>
              </a:rPr>
              <a:t>.</a:t>
            </a:r>
            <a:r>
              <a:rPr lang="nl-NL" sz="1800" dirty="0"/>
              <a:t> </a:t>
            </a:r>
            <a:endParaRPr lang="vi-VN" sz="1800" dirty="0"/>
          </a:p>
          <a:p>
            <a:pPr marL="0" indent="0">
              <a:buNone/>
            </a:pPr>
            <a:endParaRPr lang="vi-VN" sz="1800" dirty="0"/>
          </a:p>
          <a:p>
            <a:pPr marL="0" indent="0">
              <a:buNone/>
            </a:pPr>
            <a:endParaRPr lang="vi-VN" sz="1800" dirty="0"/>
          </a:p>
          <a:p>
            <a:pPr marL="0" indent="0">
              <a:buNone/>
            </a:pPr>
            <a:endParaRPr lang="vi-VN" sz="1800" b="1" dirty="0"/>
          </a:p>
          <a:p>
            <a:pPr marL="0" indent="0">
              <a:buNone/>
            </a:pPr>
            <a:endParaRPr lang="vi-VN" sz="1800" b="1" dirty="0"/>
          </a:p>
          <a:p>
            <a:pPr marL="0" indent="0">
              <a:buNone/>
            </a:pPr>
            <a:endParaRPr lang="vi-VN" sz="1800" b="1" dirty="0"/>
          </a:p>
        </p:txBody>
      </p:sp>
      <p:pic>
        <p:nvPicPr>
          <p:cNvPr id="4" name="Picture 3" descr="C:\Users\MyPC\AppData\Local\ZaloPC\2160464571542230330\ZaloDownloads\picture\8211443657996514869\z1331266025076_9b21ab6cf6b3ed42855d5a90a7e968e8.jpg"/>
          <p:cNvPicPr/>
          <p:nvPr/>
        </p:nvPicPr>
        <p:blipFill>
          <a:blip r:embed="rId2">
            <a:extLst>
              <a:ext uri="{28A0092B-C50C-407E-A947-70E740481C1C}">
                <a14:useLocalDpi xmlns:a14="http://schemas.microsoft.com/office/drawing/2010/main" val="0"/>
              </a:ext>
            </a:extLst>
          </a:blip>
          <a:srcRect/>
          <a:stretch>
            <a:fillRect/>
          </a:stretch>
        </p:blipFill>
        <p:spPr bwMode="auto">
          <a:xfrm>
            <a:off x="5852158" y="935100"/>
            <a:ext cx="3048001" cy="2076323"/>
          </a:xfrm>
          <a:prstGeom prst="rect">
            <a:avLst/>
          </a:prstGeom>
          <a:noFill/>
          <a:ln>
            <a:noFill/>
          </a:ln>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rot="10800000">
            <a:off x="5852160" y="3389376"/>
            <a:ext cx="3048000" cy="2370644"/>
          </a:xfrm>
          <a:prstGeom prst="rect">
            <a:avLst/>
          </a:prstGeom>
        </p:spPr>
      </p:pic>
    </p:spTree>
    <p:extLst>
      <p:ext uri="{BB962C8B-B14F-4D97-AF65-F5344CB8AC3E}">
        <p14:creationId xmlns:p14="http://schemas.microsoft.com/office/powerpoint/2010/main" val="23583061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910" y="481835"/>
            <a:ext cx="8850594" cy="2711696"/>
          </a:xfrm>
        </p:spPr>
        <p:txBody>
          <a:bodyPr>
            <a:noAutofit/>
          </a:bodyPr>
          <a:lstStyle/>
          <a:p>
            <a:pPr marL="0" indent="0">
              <a:buNone/>
            </a:pPr>
            <a:r>
              <a:rPr lang="vi-VN" sz="1800" b="1" i="1" dirty="0"/>
              <a:t>Giai đoạn 3: nuôi tôm thịt bằng công nghệ semi biofloc </a:t>
            </a:r>
            <a:endParaRPr lang="vi-VN" sz="1800" dirty="0"/>
          </a:p>
          <a:p>
            <a:r>
              <a:rPr lang="nl-NL" sz="1800" dirty="0"/>
              <a:t>Sau giai đoạn 2, tôm được chuyển qua ao nuôi giai đoạn 3 </a:t>
            </a:r>
            <a:endParaRPr lang="vi-VN" sz="1800" dirty="0"/>
          </a:p>
          <a:p>
            <a:r>
              <a:rPr lang="vi-VN" sz="1800" dirty="0"/>
              <a:t>D</a:t>
            </a:r>
            <a:r>
              <a:rPr lang="nl-NL" sz="1800" dirty="0"/>
              <a:t>iện tích ao khoảng 1.500 - 2000 m</a:t>
            </a:r>
            <a:r>
              <a:rPr lang="nl-NL" sz="1800" baseline="30000" dirty="0"/>
              <a:t>2</a:t>
            </a:r>
            <a:r>
              <a:rPr lang="nl-NL" sz="1800" dirty="0"/>
              <a:t> lót bạt HDPE có hệ thống ống dẫn tháo chất thải ở giữa ao và dẫn ra ao chứa bùn. </a:t>
            </a:r>
            <a:endParaRPr lang="vi-VN" sz="1800" dirty="0"/>
          </a:p>
          <a:p>
            <a:r>
              <a:rPr lang="nl-NL" sz="1800" dirty="0"/>
              <a:t>Với môi trường nước mới và diện tích ao nuôi khá lớn nên mật độ tôm nuôi thấp hơn (chỉ bằng một nửa so với giai đoạn 2, mật độ từ </a:t>
            </a:r>
            <a:r>
              <a:rPr lang="vi-VN" sz="1800" dirty="0"/>
              <a:t>150 - 300 </a:t>
            </a:r>
            <a:r>
              <a:rPr lang="nl-NL" sz="1800" dirty="0"/>
              <a:t>con/m</a:t>
            </a:r>
            <a:r>
              <a:rPr lang="nl-NL" sz="1800" baseline="30000" dirty="0"/>
              <a:t>2</a:t>
            </a:r>
            <a:r>
              <a:rPr lang="nl-NL" sz="1800" dirty="0"/>
              <a:t>)</a:t>
            </a:r>
            <a:r>
              <a:rPr lang="vi-VN" sz="1800" dirty="0"/>
              <a:t>.</a:t>
            </a:r>
            <a:r>
              <a:rPr lang="nl-NL" sz="1800" dirty="0"/>
              <a:t> </a:t>
            </a:r>
            <a:endParaRPr lang="vi-VN" sz="1800" dirty="0"/>
          </a:p>
          <a:p>
            <a:r>
              <a:rPr lang="vi-VN" sz="1800" dirty="0"/>
              <a:t>T</a:t>
            </a:r>
            <a:r>
              <a:rPr lang="nl-NL" sz="1800" dirty="0"/>
              <a:t>ôm sẽ phát triển nhanh và đạt được kích cỡ lớn trong thời gian ngắn hơn so với nuôi 2 giai đoạn. </a:t>
            </a:r>
            <a:endParaRPr lang="vi-VN" sz="1800" dirty="0"/>
          </a:p>
          <a:p>
            <a:r>
              <a:rPr lang="nl-NL" sz="1800" dirty="0"/>
              <a:t>Sau thời gian nuôi từ 30 – 60 ngày, tôm có thể đạt cỡ thu hoạch từ 30 – 60 con (tùy điều kiện môi trường tại các vùng miền). Với tỷ lệ sống từ 80 – 85% thì năng suất tôm nhờ áp dụng công nghệ sẽ từ 35 – 60 tấn/ha/vụ</a:t>
            </a:r>
            <a:r>
              <a:rPr lang="vi-VN" sz="1800" dirty="0"/>
              <a:t>.</a:t>
            </a:r>
          </a:p>
          <a:p>
            <a:pPr marL="0" indent="0">
              <a:buNone/>
            </a:pPr>
            <a:endParaRPr lang="vi-VN" sz="1800" dirty="0"/>
          </a:p>
          <a:p>
            <a:pPr marL="0" indent="0">
              <a:buNone/>
            </a:pPr>
            <a:endParaRPr lang="vi-VN" sz="1800" dirty="0"/>
          </a:p>
          <a:p>
            <a:pPr marL="0" indent="0">
              <a:buNone/>
            </a:pPr>
            <a:endParaRPr lang="vi-VN" sz="1800" b="1" dirty="0"/>
          </a:p>
          <a:p>
            <a:pPr marL="0" indent="0">
              <a:buNone/>
            </a:pPr>
            <a:endParaRPr lang="vi-VN" sz="1800" b="1" dirty="0"/>
          </a:p>
          <a:p>
            <a:pPr marL="0" indent="0">
              <a:buNone/>
            </a:pPr>
            <a:endParaRPr lang="vi-VN" sz="1800" b="1"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902208" y="4039425"/>
            <a:ext cx="2926080" cy="1885314"/>
          </a:xfrm>
          <a:prstGeom prst="rect">
            <a:avLst/>
          </a:prstGeom>
        </p:spPr>
      </p:pic>
      <p:sp>
        <p:nvSpPr>
          <p:cNvPr id="2" name="TextBox 1"/>
          <p:cNvSpPr txBox="1"/>
          <p:nvPr/>
        </p:nvSpPr>
        <p:spPr>
          <a:xfrm>
            <a:off x="1207008" y="6083808"/>
            <a:ext cx="2072640" cy="369332"/>
          </a:xfrm>
          <a:prstGeom prst="rect">
            <a:avLst/>
          </a:prstGeom>
          <a:noFill/>
        </p:spPr>
        <p:txBody>
          <a:bodyPr wrap="square" rtlCol="0">
            <a:spAutoFit/>
          </a:bodyPr>
          <a:lstStyle/>
          <a:p>
            <a:r>
              <a:rPr lang="vi-VN" dirty="0"/>
              <a:t>Ảnh ao chứa bùn</a:t>
            </a:r>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4437887" y="3998976"/>
            <a:ext cx="4023361" cy="2295668"/>
          </a:xfrm>
          <a:prstGeom prst="rect">
            <a:avLst/>
          </a:prstGeom>
        </p:spPr>
      </p:pic>
      <p:sp>
        <p:nvSpPr>
          <p:cNvPr id="6" name="TextBox 5"/>
          <p:cNvSpPr txBox="1"/>
          <p:nvPr/>
        </p:nvSpPr>
        <p:spPr>
          <a:xfrm>
            <a:off x="5230368" y="6453140"/>
            <a:ext cx="2767584" cy="369332"/>
          </a:xfrm>
          <a:prstGeom prst="rect">
            <a:avLst/>
          </a:prstGeom>
          <a:noFill/>
        </p:spPr>
        <p:txBody>
          <a:bodyPr wrap="square" rtlCol="0">
            <a:spAutoFit/>
          </a:bodyPr>
          <a:lstStyle/>
          <a:p>
            <a:r>
              <a:rPr lang="vi-VN" dirty="0"/>
              <a:t>Ảnh thu tôm từ mô hình</a:t>
            </a:r>
          </a:p>
        </p:txBody>
      </p:sp>
    </p:spTree>
    <p:extLst>
      <p:ext uri="{BB962C8B-B14F-4D97-AF65-F5344CB8AC3E}">
        <p14:creationId xmlns:p14="http://schemas.microsoft.com/office/powerpoint/2010/main" val="27077442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910" y="137062"/>
            <a:ext cx="8850594" cy="1616788"/>
          </a:xfrm>
        </p:spPr>
        <p:txBody>
          <a:bodyPr>
            <a:noAutofit/>
          </a:bodyPr>
          <a:lstStyle/>
          <a:p>
            <a:pPr marL="0" indent="0">
              <a:buNone/>
            </a:pPr>
            <a:r>
              <a:rPr lang="vi-VN" sz="2000" b="1" i="1" dirty="0"/>
              <a:t>HIỆU QUẢ KINH TẾ CỦA CÔNG NGHỆ </a:t>
            </a:r>
            <a:r>
              <a:rPr lang="vi-VN" sz="2000" i="1" dirty="0"/>
              <a:t>(THỬ NGHIỆM TẠI NAM ĐỊNH)</a:t>
            </a:r>
            <a:endParaRPr lang="vi-VN" sz="2000" dirty="0"/>
          </a:p>
          <a:p>
            <a:pPr marL="0" indent="0">
              <a:buNone/>
            </a:pPr>
            <a:r>
              <a:rPr lang="af-ZA" sz="1800" b="1" dirty="0">
                <a:latin typeface="Arial" pitchFamily="34" charset="0"/>
                <a:cs typeface="Arial" pitchFamily="34" charset="0"/>
              </a:rPr>
              <a:t>Bảng </a:t>
            </a:r>
            <a:r>
              <a:rPr lang="vi-VN" sz="1800" b="1" dirty="0">
                <a:latin typeface="Arial" pitchFamily="34" charset="0"/>
                <a:cs typeface="Arial" pitchFamily="34" charset="0"/>
              </a:rPr>
              <a:t>7</a:t>
            </a:r>
            <a:r>
              <a:rPr lang="af-ZA" sz="1800" b="1" dirty="0">
                <a:latin typeface="Arial" pitchFamily="34" charset="0"/>
                <a:cs typeface="Arial" pitchFamily="34" charset="0"/>
              </a:rPr>
              <a:t>. So </a:t>
            </a:r>
            <a:r>
              <a:rPr lang="af-ZA" sz="1800" b="1" dirty="0" err="1">
                <a:latin typeface="Arial" pitchFamily="34" charset="0"/>
                <a:cs typeface="Arial" pitchFamily="34" charset="0"/>
              </a:rPr>
              <a:t>sánh</a:t>
            </a:r>
            <a:r>
              <a:rPr lang="af-ZA" sz="1800" b="1" dirty="0">
                <a:latin typeface="Arial" pitchFamily="34" charset="0"/>
                <a:cs typeface="Arial" pitchFamily="34" charset="0"/>
              </a:rPr>
              <a:t> </a:t>
            </a:r>
            <a:r>
              <a:rPr lang="af-ZA" sz="1800" dirty="0" err="1">
                <a:latin typeface="Arial" pitchFamily="34" charset="0"/>
                <a:cs typeface="Arial" pitchFamily="34" charset="0"/>
              </a:rPr>
              <a:t>hiệu</a:t>
            </a:r>
            <a:r>
              <a:rPr lang="af-ZA" sz="1800" dirty="0">
                <a:latin typeface="Arial" pitchFamily="34" charset="0"/>
                <a:cs typeface="Arial" pitchFamily="34" charset="0"/>
              </a:rPr>
              <a:t> quả kinh </a:t>
            </a:r>
            <a:r>
              <a:rPr lang="af-ZA" sz="1800" dirty="0" err="1">
                <a:latin typeface="Arial" pitchFamily="34" charset="0"/>
                <a:cs typeface="Arial" pitchFamily="34" charset="0"/>
              </a:rPr>
              <a:t>tế</a:t>
            </a:r>
            <a:r>
              <a:rPr lang="af-ZA" sz="1800" dirty="0">
                <a:latin typeface="Arial" pitchFamily="34" charset="0"/>
                <a:cs typeface="Arial" pitchFamily="34" charset="0"/>
              </a:rPr>
              <a:t> </a:t>
            </a:r>
            <a:r>
              <a:rPr lang="af-ZA" sz="1800" dirty="0" err="1">
                <a:latin typeface="Arial" pitchFamily="34" charset="0"/>
                <a:cs typeface="Arial" pitchFamily="34" charset="0"/>
              </a:rPr>
              <a:t>tại</a:t>
            </a:r>
            <a:r>
              <a:rPr lang="af-ZA" sz="1800" dirty="0">
                <a:latin typeface="Arial" pitchFamily="34" charset="0"/>
                <a:cs typeface="Arial" pitchFamily="34" charset="0"/>
              </a:rPr>
              <a:t> Nam Định</a:t>
            </a:r>
            <a:endParaRPr lang="vi-VN" sz="1800" dirty="0">
              <a:latin typeface="Arial" pitchFamily="34" charset="0"/>
              <a:cs typeface="Arial" pitchFamily="34" charset="0"/>
            </a:endParaRPr>
          </a:p>
          <a:p>
            <a:pPr marL="0" indent="0">
              <a:buNone/>
            </a:pPr>
            <a:endParaRPr lang="vi-VN" sz="1800" dirty="0"/>
          </a:p>
          <a:p>
            <a:pPr marL="0" indent="0">
              <a:buNone/>
            </a:pPr>
            <a:endParaRPr lang="vi-VN" sz="1800" dirty="0"/>
          </a:p>
          <a:p>
            <a:pPr marL="0" indent="0">
              <a:buNone/>
            </a:pPr>
            <a:endParaRPr lang="vi-VN" sz="1800" b="1" dirty="0"/>
          </a:p>
          <a:p>
            <a:pPr marL="0" indent="0">
              <a:buNone/>
            </a:pPr>
            <a:endParaRPr lang="vi-VN" sz="1800" b="1" dirty="0"/>
          </a:p>
          <a:p>
            <a:pPr marL="0" indent="0">
              <a:buNone/>
            </a:pPr>
            <a:endParaRPr lang="vi-VN" sz="1800" b="1" dirty="0"/>
          </a:p>
        </p:txBody>
      </p:sp>
      <p:graphicFrame>
        <p:nvGraphicFramePr>
          <p:cNvPr id="7" name="Table 6"/>
          <p:cNvGraphicFramePr>
            <a:graphicFrameLocks noGrp="1"/>
          </p:cNvGraphicFramePr>
          <p:nvPr>
            <p:extLst>
              <p:ext uri="{D42A27DB-BD31-4B8C-83A1-F6EECF244321}">
                <p14:modId xmlns:p14="http://schemas.microsoft.com/office/powerpoint/2010/main" val="4264849231"/>
              </p:ext>
            </p:extLst>
          </p:nvPr>
        </p:nvGraphicFramePr>
        <p:xfrm>
          <a:off x="284813" y="945456"/>
          <a:ext cx="8700692" cy="5901668"/>
        </p:xfrm>
        <a:graphic>
          <a:graphicData uri="http://schemas.openxmlformats.org/drawingml/2006/table">
            <a:tbl>
              <a:tblPr firstRow="1" firstCol="1" bandRow="1">
                <a:tableStyleId>{5C22544A-7EE6-4342-B048-85BDC9FD1C3A}</a:tableStyleId>
              </a:tblPr>
              <a:tblGrid>
                <a:gridCol w="597241">
                  <a:extLst>
                    <a:ext uri="{9D8B030D-6E8A-4147-A177-3AD203B41FA5}">
                      <a16:colId xmlns:a16="http://schemas.microsoft.com/office/drawing/2014/main" xmlns="" val="20000"/>
                    </a:ext>
                  </a:extLst>
                </a:gridCol>
                <a:gridCol w="3000399">
                  <a:extLst>
                    <a:ext uri="{9D8B030D-6E8A-4147-A177-3AD203B41FA5}">
                      <a16:colId xmlns:a16="http://schemas.microsoft.com/office/drawing/2014/main" xmlns="" val="20001"/>
                    </a:ext>
                  </a:extLst>
                </a:gridCol>
                <a:gridCol w="2413416">
                  <a:extLst>
                    <a:ext uri="{9D8B030D-6E8A-4147-A177-3AD203B41FA5}">
                      <a16:colId xmlns:a16="http://schemas.microsoft.com/office/drawing/2014/main" xmlns="" val="1544019589"/>
                    </a:ext>
                  </a:extLst>
                </a:gridCol>
                <a:gridCol w="2689636">
                  <a:extLst>
                    <a:ext uri="{9D8B030D-6E8A-4147-A177-3AD203B41FA5}">
                      <a16:colId xmlns:a16="http://schemas.microsoft.com/office/drawing/2014/main" xmlns="" val="2064954089"/>
                    </a:ext>
                  </a:extLst>
                </a:gridCol>
              </a:tblGrid>
              <a:tr h="323396">
                <a:tc>
                  <a:txBody>
                    <a:bodyPr/>
                    <a:lstStyle/>
                    <a:p>
                      <a:pPr algn="ctr">
                        <a:spcAft>
                          <a:spcPts val="0"/>
                        </a:spcAft>
                      </a:pPr>
                      <a:r>
                        <a:rPr lang="en-US" sz="1300" dirty="0">
                          <a:effectLst/>
                          <a:latin typeface="Arial" pitchFamily="34" charset="0"/>
                          <a:cs typeface="Arial" pitchFamily="34" charset="0"/>
                        </a:rPr>
                        <a:t>STT</a:t>
                      </a:r>
                      <a:endParaRPr lang="vi-VN" sz="1300" dirty="0">
                        <a:effectLst/>
                        <a:latin typeface="Arial" pitchFamily="34" charset="0"/>
                        <a:ea typeface="Times New Roman"/>
                        <a:cs typeface="Arial" pitchFamily="34" charset="0"/>
                      </a:endParaRPr>
                    </a:p>
                  </a:txBody>
                  <a:tcPr marL="55972" marR="55972" marT="0" marB="0" anchor="ctr"/>
                </a:tc>
                <a:tc>
                  <a:txBody>
                    <a:bodyPr/>
                    <a:lstStyle/>
                    <a:p>
                      <a:pPr algn="ctr">
                        <a:spcAft>
                          <a:spcPts val="0"/>
                        </a:spcAft>
                      </a:pPr>
                      <a:r>
                        <a:rPr lang="en-US" sz="1300">
                          <a:effectLst/>
                          <a:latin typeface="Arial" pitchFamily="34" charset="0"/>
                          <a:cs typeface="Arial" pitchFamily="34" charset="0"/>
                        </a:rPr>
                        <a:t>Chi phí</a:t>
                      </a:r>
                      <a:endParaRPr lang="vi-VN" sz="1300">
                        <a:effectLst/>
                        <a:latin typeface="Arial" pitchFamily="34" charset="0"/>
                        <a:ea typeface="Times New Roman"/>
                        <a:cs typeface="Arial" pitchFamily="34" charset="0"/>
                      </a:endParaRPr>
                    </a:p>
                  </a:txBody>
                  <a:tcPr marL="55972" marR="55972" marT="0" marB="0" anchor="ctr"/>
                </a:tc>
                <a:tc>
                  <a:txBody>
                    <a:bodyPr/>
                    <a:lstStyle/>
                    <a:p>
                      <a:r>
                        <a:rPr lang="en-US" sz="1300" dirty="0">
                          <a:effectLst/>
                          <a:latin typeface="Arial" pitchFamily="34" charset="0"/>
                          <a:cs typeface="Arial" pitchFamily="34" charset="0"/>
                        </a:rPr>
                        <a:t>MÔ HÌNH 3 GĐ (a)</a:t>
                      </a:r>
                      <a:endParaRPr lang="en-US" dirty="0"/>
                    </a:p>
                  </a:txBody>
                  <a:tcPr marL="55972" marR="55972" marT="0" marB="0" anchor="ctr"/>
                </a:tc>
                <a:tc>
                  <a:txBody>
                    <a:bodyPr/>
                    <a:lstStyle/>
                    <a:p>
                      <a:pPr algn="ctr">
                        <a:spcAft>
                          <a:spcPts val="0"/>
                        </a:spcAft>
                      </a:pPr>
                      <a:r>
                        <a:rPr lang="en-US" sz="1300">
                          <a:effectLst/>
                          <a:latin typeface="Arial" pitchFamily="34" charset="0"/>
                          <a:cs typeface="Arial" pitchFamily="34" charset="0"/>
                        </a:rPr>
                        <a:t>MÔ HÌNH ĐỐI CHỨNG (b)</a:t>
                      </a:r>
                      <a:endParaRPr lang="vi-VN" sz="1300" dirty="0">
                        <a:effectLst/>
                        <a:latin typeface="Arial" pitchFamily="34" charset="0"/>
                        <a:ea typeface="Times New Roman"/>
                        <a:cs typeface="Arial" pitchFamily="34" charset="0"/>
                      </a:endParaRPr>
                    </a:p>
                  </a:txBody>
                  <a:tcPr marL="55972" marR="55972" marT="0" marB="0" anchor="ctr"/>
                </a:tc>
                <a:extLst>
                  <a:ext uri="{0D108BD9-81ED-4DB2-BD59-A6C34878D82A}">
                    <a16:rowId xmlns:a16="http://schemas.microsoft.com/office/drawing/2014/main" xmlns="" val="10000"/>
                  </a:ext>
                </a:extLst>
              </a:tr>
              <a:tr h="161698">
                <a:tc>
                  <a:txBody>
                    <a:bodyPr/>
                    <a:lstStyle/>
                    <a:p>
                      <a:pPr algn="ctr">
                        <a:spcAft>
                          <a:spcPts val="0"/>
                        </a:spcAft>
                      </a:pPr>
                      <a:r>
                        <a:rPr lang="en-US" sz="1300" dirty="0">
                          <a:solidFill>
                            <a:srgbClr val="FF0000"/>
                          </a:solidFill>
                          <a:effectLst/>
                          <a:latin typeface="Arial" pitchFamily="34" charset="0"/>
                          <a:cs typeface="Arial" pitchFamily="34" charset="0"/>
                        </a:rPr>
                        <a:t>1</a:t>
                      </a:r>
                      <a:endParaRPr lang="vi-VN" sz="1300" dirty="0">
                        <a:solidFill>
                          <a:srgbClr val="FF0000"/>
                        </a:solidFill>
                        <a:effectLst/>
                        <a:latin typeface="Arial" pitchFamily="34" charset="0"/>
                        <a:ea typeface="Times New Roman"/>
                        <a:cs typeface="Arial" pitchFamily="34" charset="0"/>
                      </a:endParaRPr>
                    </a:p>
                  </a:txBody>
                  <a:tcPr marL="55972" marR="55972" marT="0" marB="0" anchor="b"/>
                </a:tc>
                <a:tc>
                  <a:txBody>
                    <a:bodyPr/>
                    <a:lstStyle/>
                    <a:p>
                      <a:pPr>
                        <a:spcAft>
                          <a:spcPts val="0"/>
                        </a:spcAft>
                      </a:pPr>
                      <a:r>
                        <a:rPr lang="en-US" sz="1600" dirty="0">
                          <a:solidFill>
                            <a:srgbClr val="FF0000"/>
                          </a:solidFill>
                          <a:effectLst/>
                          <a:latin typeface="Arial" pitchFamily="34" charset="0"/>
                          <a:cs typeface="Arial" pitchFamily="34" charset="0"/>
                        </a:rPr>
                        <a:t>Chi phí cố định</a:t>
                      </a:r>
                      <a:endParaRPr lang="vi-VN" sz="1600" dirty="0">
                        <a:solidFill>
                          <a:srgbClr val="FF0000"/>
                        </a:solidFill>
                        <a:effectLst/>
                        <a:latin typeface="Arial" pitchFamily="34" charset="0"/>
                        <a:ea typeface="Times New Roman"/>
                        <a:cs typeface="Arial" pitchFamily="34" charset="0"/>
                      </a:endParaRPr>
                    </a:p>
                  </a:txBody>
                  <a:tcPr marL="55972" marR="55972" marT="0" marB="0" anchor="b"/>
                </a:tc>
                <a:tc>
                  <a:txBody>
                    <a:bodyPr/>
                    <a:lstStyle/>
                    <a:p>
                      <a:r>
                        <a:rPr lang="en-US" sz="1600">
                          <a:solidFill>
                            <a:srgbClr val="FF0000"/>
                          </a:solidFill>
                          <a:effectLst/>
                          <a:latin typeface="Arial" pitchFamily="34" charset="0"/>
                          <a:cs typeface="Arial" pitchFamily="34" charset="0"/>
                        </a:rPr>
                        <a:t>460,610,000</a:t>
                      </a:r>
                      <a:endParaRPr lang="en-US">
                        <a:solidFill>
                          <a:srgbClr val="FF0000"/>
                        </a:solidFill>
                      </a:endParaRPr>
                    </a:p>
                  </a:txBody>
                  <a:tcPr marL="55972" marR="55972" marT="0" marB="0" anchor="b"/>
                </a:tc>
                <a:tc>
                  <a:txBody>
                    <a:bodyPr/>
                    <a:lstStyle/>
                    <a:p>
                      <a:pPr algn="ctr">
                        <a:spcAft>
                          <a:spcPts val="0"/>
                        </a:spcAft>
                      </a:pPr>
                      <a:r>
                        <a:rPr lang="en-US" sz="1600">
                          <a:solidFill>
                            <a:srgbClr val="FF0000"/>
                          </a:solidFill>
                          <a:effectLst/>
                          <a:latin typeface="Arial" pitchFamily="34" charset="0"/>
                          <a:cs typeface="Arial" pitchFamily="34" charset="0"/>
                        </a:rPr>
                        <a:t>285,000,000</a:t>
                      </a:r>
                      <a:endParaRPr lang="vi-VN" sz="1600">
                        <a:solidFill>
                          <a:srgbClr val="FF0000"/>
                        </a:solidFill>
                        <a:effectLst/>
                        <a:latin typeface="Arial" pitchFamily="34" charset="0"/>
                        <a:ea typeface="Times New Roman"/>
                        <a:cs typeface="Arial" pitchFamily="34" charset="0"/>
                      </a:endParaRPr>
                    </a:p>
                  </a:txBody>
                  <a:tcPr marL="55972" marR="55972" marT="0" marB="0" anchor="b"/>
                </a:tc>
                <a:extLst>
                  <a:ext uri="{0D108BD9-81ED-4DB2-BD59-A6C34878D82A}">
                    <a16:rowId xmlns:a16="http://schemas.microsoft.com/office/drawing/2014/main" xmlns="" val="10001"/>
                  </a:ext>
                </a:extLst>
              </a:tr>
              <a:tr h="161698">
                <a:tc>
                  <a:txBody>
                    <a:bodyPr/>
                    <a:lstStyle/>
                    <a:p>
                      <a:pPr algn="ctr">
                        <a:spcAft>
                          <a:spcPts val="0"/>
                        </a:spcAft>
                      </a:pPr>
                      <a:r>
                        <a:rPr lang="en-US" sz="1300">
                          <a:solidFill>
                            <a:srgbClr val="FF0000"/>
                          </a:solidFill>
                          <a:effectLst/>
                          <a:latin typeface="Arial" pitchFamily="34" charset="0"/>
                          <a:cs typeface="Arial" pitchFamily="34" charset="0"/>
                        </a:rPr>
                        <a:t>2</a:t>
                      </a:r>
                      <a:endParaRPr lang="vi-VN" sz="1300">
                        <a:solidFill>
                          <a:srgbClr val="FF0000"/>
                        </a:solidFill>
                        <a:effectLst/>
                        <a:latin typeface="Arial" pitchFamily="34" charset="0"/>
                        <a:ea typeface="Times New Roman"/>
                        <a:cs typeface="Arial" pitchFamily="34" charset="0"/>
                      </a:endParaRPr>
                    </a:p>
                  </a:txBody>
                  <a:tcPr marL="55972" marR="55972" marT="0" marB="0" anchor="b"/>
                </a:tc>
                <a:tc>
                  <a:txBody>
                    <a:bodyPr/>
                    <a:lstStyle/>
                    <a:p>
                      <a:pPr>
                        <a:spcAft>
                          <a:spcPts val="0"/>
                        </a:spcAft>
                      </a:pPr>
                      <a:r>
                        <a:rPr lang="en-US" sz="1600" dirty="0">
                          <a:solidFill>
                            <a:srgbClr val="FF0000"/>
                          </a:solidFill>
                          <a:effectLst/>
                          <a:latin typeface="Arial" pitchFamily="34" charset="0"/>
                          <a:cs typeface="Arial" pitchFamily="34" charset="0"/>
                        </a:rPr>
                        <a:t>Chi phí sản xuất</a:t>
                      </a:r>
                      <a:endParaRPr lang="vi-VN" sz="1600" dirty="0">
                        <a:solidFill>
                          <a:srgbClr val="FF0000"/>
                        </a:solidFill>
                        <a:effectLst/>
                        <a:latin typeface="Arial" pitchFamily="34" charset="0"/>
                        <a:ea typeface="Times New Roman"/>
                        <a:cs typeface="Arial" pitchFamily="34" charset="0"/>
                      </a:endParaRPr>
                    </a:p>
                  </a:txBody>
                  <a:tcPr marL="55972" marR="55972" marT="0" marB="0" anchor="b"/>
                </a:tc>
                <a:tc>
                  <a:txBody>
                    <a:bodyPr/>
                    <a:lstStyle/>
                    <a:p>
                      <a:r>
                        <a:rPr lang="en-US" sz="1600" dirty="0">
                          <a:solidFill>
                            <a:srgbClr val="FF0000"/>
                          </a:solidFill>
                          <a:effectLst/>
                          <a:latin typeface="Arial" pitchFamily="34" charset="0"/>
                          <a:cs typeface="Arial" pitchFamily="34" charset="0"/>
                        </a:rPr>
                        <a:t>309,763,214</a:t>
                      </a:r>
                      <a:endParaRPr lang="en-US" dirty="0">
                        <a:solidFill>
                          <a:srgbClr val="FF0000"/>
                        </a:solidFill>
                      </a:endParaRPr>
                    </a:p>
                  </a:txBody>
                  <a:tcPr marL="55972" marR="55972" marT="0" marB="0" anchor="b"/>
                </a:tc>
                <a:tc>
                  <a:txBody>
                    <a:bodyPr/>
                    <a:lstStyle/>
                    <a:p>
                      <a:pPr algn="ctr">
                        <a:spcAft>
                          <a:spcPts val="0"/>
                        </a:spcAft>
                      </a:pPr>
                      <a:r>
                        <a:rPr lang="en-US" sz="1600" dirty="0">
                          <a:solidFill>
                            <a:srgbClr val="FF0000"/>
                          </a:solidFill>
                          <a:effectLst/>
                          <a:latin typeface="Arial" pitchFamily="34" charset="0"/>
                          <a:cs typeface="Arial" pitchFamily="34" charset="0"/>
                        </a:rPr>
                        <a:t>279,125,000</a:t>
                      </a:r>
                      <a:endParaRPr lang="vi-VN" sz="1600" dirty="0">
                        <a:solidFill>
                          <a:srgbClr val="FF0000"/>
                        </a:solidFill>
                        <a:effectLst/>
                        <a:latin typeface="Arial" pitchFamily="34" charset="0"/>
                        <a:ea typeface="Times New Roman"/>
                        <a:cs typeface="Arial" pitchFamily="34" charset="0"/>
                      </a:endParaRPr>
                    </a:p>
                  </a:txBody>
                  <a:tcPr marL="55972" marR="55972" marT="0" marB="0" anchor="b"/>
                </a:tc>
                <a:extLst>
                  <a:ext uri="{0D108BD9-81ED-4DB2-BD59-A6C34878D82A}">
                    <a16:rowId xmlns:a16="http://schemas.microsoft.com/office/drawing/2014/main" xmlns="" val="10002"/>
                  </a:ext>
                </a:extLst>
              </a:tr>
              <a:tr h="161698">
                <a:tc>
                  <a:txBody>
                    <a:bodyPr/>
                    <a:lstStyle/>
                    <a:p>
                      <a:endParaRPr lang="vi-VN" sz="1300">
                        <a:effectLst/>
                        <a:latin typeface="Arial" pitchFamily="34" charset="0"/>
                        <a:cs typeface="Arial" pitchFamily="34" charset="0"/>
                      </a:endParaRPr>
                    </a:p>
                  </a:txBody>
                  <a:tcPr marL="55972" marR="55972" marT="0" marB="0" anchor="b"/>
                </a:tc>
                <a:tc>
                  <a:txBody>
                    <a:bodyPr/>
                    <a:lstStyle/>
                    <a:p>
                      <a:pPr>
                        <a:spcAft>
                          <a:spcPts val="0"/>
                        </a:spcAft>
                      </a:pPr>
                      <a:r>
                        <a:rPr lang="en-US" sz="1600" dirty="0">
                          <a:effectLst/>
                          <a:latin typeface="Arial" pitchFamily="34" charset="0"/>
                          <a:cs typeface="Arial" pitchFamily="34" charset="0"/>
                        </a:rPr>
                        <a:t>Con giống</a:t>
                      </a:r>
                      <a:endParaRPr lang="vi-VN" sz="1600" dirty="0">
                        <a:effectLst/>
                        <a:latin typeface="Arial" pitchFamily="34" charset="0"/>
                        <a:ea typeface="Times New Roman"/>
                        <a:cs typeface="Arial" pitchFamily="34" charset="0"/>
                      </a:endParaRPr>
                    </a:p>
                  </a:txBody>
                  <a:tcPr marL="55972" marR="55972" marT="0" marB="0" anchor="b"/>
                </a:tc>
                <a:tc>
                  <a:txBody>
                    <a:bodyPr/>
                    <a:lstStyle/>
                    <a:p>
                      <a:r>
                        <a:rPr lang="en-US" sz="1600">
                          <a:effectLst/>
                          <a:latin typeface="Arial" pitchFamily="34" charset="0"/>
                          <a:cs typeface="Arial" pitchFamily="34" charset="0"/>
                        </a:rPr>
                        <a:t>42,400,000</a:t>
                      </a:r>
                      <a:endParaRPr lang="en-US"/>
                    </a:p>
                  </a:txBody>
                  <a:tcPr marL="55972" marR="55972" marT="0" marB="0" anchor="b"/>
                </a:tc>
                <a:tc>
                  <a:txBody>
                    <a:bodyPr/>
                    <a:lstStyle/>
                    <a:p>
                      <a:pPr algn="ctr">
                        <a:spcAft>
                          <a:spcPts val="0"/>
                        </a:spcAft>
                      </a:pPr>
                      <a:r>
                        <a:rPr lang="en-US" sz="1600">
                          <a:effectLst/>
                          <a:latin typeface="Arial" pitchFamily="34" charset="0"/>
                          <a:cs typeface="Arial" pitchFamily="34" charset="0"/>
                        </a:rPr>
                        <a:t>30,375,000</a:t>
                      </a:r>
                      <a:endParaRPr lang="vi-VN" sz="1600">
                        <a:effectLst/>
                        <a:latin typeface="Arial" pitchFamily="34" charset="0"/>
                        <a:ea typeface="Times New Roman"/>
                        <a:cs typeface="Arial" pitchFamily="34" charset="0"/>
                      </a:endParaRPr>
                    </a:p>
                  </a:txBody>
                  <a:tcPr marL="55972" marR="55972" marT="0" marB="0" anchor="b"/>
                </a:tc>
                <a:extLst>
                  <a:ext uri="{0D108BD9-81ED-4DB2-BD59-A6C34878D82A}">
                    <a16:rowId xmlns:a16="http://schemas.microsoft.com/office/drawing/2014/main" xmlns="" val="10003"/>
                  </a:ext>
                </a:extLst>
              </a:tr>
              <a:tr h="161698">
                <a:tc>
                  <a:txBody>
                    <a:bodyPr/>
                    <a:lstStyle/>
                    <a:p>
                      <a:endParaRPr lang="vi-VN" sz="1300">
                        <a:effectLst/>
                        <a:latin typeface="Arial" pitchFamily="34" charset="0"/>
                        <a:cs typeface="Arial" pitchFamily="34" charset="0"/>
                      </a:endParaRPr>
                    </a:p>
                  </a:txBody>
                  <a:tcPr marL="55972" marR="55972" marT="0" marB="0" anchor="b"/>
                </a:tc>
                <a:tc>
                  <a:txBody>
                    <a:bodyPr/>
                    <a:lstStyle/>
                    <a:p>
                      <a:pPr>
                        <a:spcAft>
                          <a:spcPts val="0"/>
                        </a:spcAft>
                      </a:pPr>
                      <a:r>
                        <a:rPr lang="en-US" sz="1600" dirty="0" err="1">
                          <a:effectLst/>
                          <a:latin typeface="Arial" pitchFamily="34" charset="0"/>
                          <a:cs typeface="Arial" pitchFamily="34" charset="0"/>
                        </a:rPr>
                        <a:t>Thức</a:t>
                      </a:r>
                      <a:r>
                        <a:rPr lang="en-US" sz="1600" dirty="0">
                          <a:effectLst/>
                          <a:latin typeface="Arial" pitchFamily="34" charset="0"/>
                          <a:cs typeface="Arial" pitchFamily="34" charset="0"/>
                        </a:rPr>
                        <a:t> </a:t>
                      </a:r>
                      <a:r>
                        <a:rPr lang="en-US" sz="1600" dirty="0" err="1">
                          <a:effectLst/>
                          <a:latin typeface="Arial" pitchFamily="34" charset="0"/>
                          <a:cs typeface="Arial" pitchFamily="34" charset="0"/>
                        </a:rPr>
                        <a:t>ăn</a:t>
                      </a:r>
                      <a:endParaRPr lang="vi-VN" sz="1600" dirty="0">
                        <a:effectLst/>
                        <a:latin typeface="Arial" pitchFamily="34" charset="0"/>
                        <a:ea typeface="Times New Roman"/>
                        <a:cs typeface="Arial" pitchFamily="34" charset="0"/>
                      </a:endParaRPr>
                    </a:p>
                  </a:txBody>
                  <a:tcPr marL="55972" marR="55972" marT="0" marB="0" anchor="b"/>
                </a:tc>
                <a:tc>
                  <a:txBody>
                    <a:bodyPr/>
                    <a:lstStyle/>
                    <a:p>
                      <a:r>
                        <a:rPr lang="en-US" sz="1600">
                          <a:effectLst/>
                          <a:latin typeface="Arial" pitchFamily="34" charset="0"/>
                          <a:cs typeface="Arial" pitchFamily="34" charset="0"/>
                        </a:rPr>
                        <a:t>151,965,714</a:t>
                      </a:r>
                      <a:endParaRPr lang="en-US"/>
                    </a:p>
                  </a:txBody>
                  <a:tcPr marL="55972" marR="55972" marT="0" marB="0" anchor="b"/>
                </a:tc>
                <a:tc>
                  <a:txBody>
                    <a:bodyPr/>
                    <a:lstStyle/>
                    <a:p>
                      <a:pPr algn="ctr">
                        <a:spcAft>
                          <a:spcPts val="0"/>
                        </a:spcAft>
                      </a:pPr>
                      <a:r>
                        <a:rPr lang="en-US" sz="1600">
                          <a:effectLst/>
                          <a:latin typeface="Arial" pitchFamily="34" charset="0"/>
                          <a:cs typeface="Arial" pitchFamily="34" charset="0"/>
                        </a:rPr>
                        <a:t>105,625,000</a:t>
                      </a:r>
                      <a:endParaRPr lang="vi-VN" sz="1600">
                        <a:effectLst/>
                        <a:latin typeface="Arial" pitchFamily="34" charset="0"/>
                        <a:ea typeface="Times New Roman"/>
                        <a:cs typeface="Arial" pitchFamily="34" charset="0"/>
                      </a:endParaRPr>
                    </a:p>
                  </a:txBody>
                  <a:tcPr marL="55972" marR="55972" marT="0" marB="0" anchor="b"/>
                </a:tc>
                <a:extLst>
                  <a:ext uri="{0D108BD9-81ED-4DB2-BD59-A6C34878D82A}">
                    <a16:rowId xmlns:a16="http://schemas.microsoft.com/office/drawing/2014/main" xmlns="" val="10004"/>
                  </a:ext>
                </a:extLst>
              </a:tr>
              <a:tr h="161698">
                <a:tc>
                  <a:txBody>
                    <a:bodyPr/>
                    <a:lstStyle/>
                    <a:p>
                      <a:endParaRPr lang="vi-VN" sz="1300">
                        <a:effectLst/>
                        <a:latin typeface="Arial" pitchFamily="34" charset="0"/>
                        <a:cs typeface="Arial" pitchFamily="34" charset="0"/>
                      </a:endParaRPr>
                    </a:p>
                  </a:txBody>
                  <a:tcPr marL="55972" marR="55972" marT="0" marB="0" anchor="b"/>
                </a:tc>
                <a:tc>
                  <a:txBody>
                    <a:bodyPr/>
                    <a:lstStyle/>
                    <a:p>
                      <a:pPr>
                        <a:spcAft>
                          <a:spcPts val="0"/>
                        </a:spcAft>
                      </a:pPr>
                      <a:r>
                        <a:rPr lang="en-US" sz="1600" dirty="0">
                          <a:effectLst/>
                          <a:latin typeface="Arial" pitchFamily="34" charset="0"/>
                          <a:cs typeface="Arial" pitchFamily="34" charset="0"/>
                        </a:rPr>
                        <a:t>Chế phẩm sinh học, các bon</a:t>
                      </a:r>
                      <a:endParaRPr lang="vi-VN" sz="1600" dirty="0">
                        <a:effectLst/>
                        <a:latin typeface="Arial" pitchFamily="34" charset="0"/>
                        <a:ea typeface="Times New Roman"/>
                        <a:cs typeface="Arial" pitchFamily="34" charset="0"/>
                      </a:endParaRPr>
                    </a:p>
                  </a:txBody>
                  <a:tcPr marL="55972" marR="55972" marT="0" marB="0" anchor="b"/>
                </a:tc>
                <a:tc>
                  <a:txBody>
                    <a:bodyPr/>
                    <a:lstStyle/>
                    <a:p>
                      <a:r>
                        <a:rPr lang="en-US" sz="1600">
                          <a:effectLst/>
                          <a:latin typeface="Arial" pitchFamily="34" charset="0"/>
                          <a:cs typeface="Arial" pitchFamily="34" charset="0"/>
                        </a:rPr>
                        <a:t>26,200,000</a:t>
                      </a:r>
                      <a:endParaRPr lang="en-US"/>
                    </a:p>
                  </a:txBody>
                  <a:tcPr marL="55972" marR="55972" marT="0" marB="0" anchor="b"/>
                </a:tc>
                <a:tc>
                  <a:txBody>
                    <a:bodyPr/>
                    <a:lstStyle/>
                    <a:p>
                      <a:pPr algn="ctr">
                        <a:spcAft>
                          <a:spcPts val="0"/>
                        </a:spcAft>
                      </a:pPr>
                      <a:r>
                        <a:rPr lang="en-US" sz="1600">
                          <a:effectLst/>
                          <a:latin typeface="Arial" pitchFamily="34" charset="0"/>
                          <a:cs typeface="Arial" pitchFamily="34" charset="0"/>
                        </a:rPr>
                        <a:t>16,050,000</a:t>
                      </a:r>
                      <a:endParaRPr lang="vi-VN" sz="1600">
                        <a:effectLst/>
                        <a:latin typeface="Arial" pitchFamily="34" charset="0"/>
                        <a:ea typeface="Times New Roman"/>
                        <a:cs typeface="Arial" pitchFamily="34" charset="0"/>
                      </a:endParaRPr>
                    </a:p>
                  </a:txBody>
                  <a:tcPr marL="55972" marR="55972" marT="0" marB="0" anchor="b"/>
                </a:tc>
                <a:extLst>
                  <a:ext uri="{0D108BD9-81ED-4DB2-BD59-A6C34878D82A}">
                    <a16:rowId xmlns:a16="http://schemas.microsoft.com/office/drawing/2014/main" xmlns="" val="10005"/>
                  </a:ext>
                </a:extLst>
              </a:tr>
              <a:tr h="161698">
                <a:tc>
                  <a:txBody>
                    <a:bodyPr/>
                    <a:lstStyle/>
                    <a:p>
                      <a:endParaRPr lang="vi-VN" sz="1300">
                        <a:effectLst/>
                        <a:latin typeface="Arial" pitchFamily="34" charset="0"/>
                        <a:cs typeface="Arial" pitchFamily="34" charset="0"/>
                      </a:endParaRPr>
                    </a:p>
                  </a:txBody>
                  <a:tcPr marL="55972" marR="55972" marT="0" marB="0" anchor="b"/>
                </a:tc>
                <a:tc>
                  <a:txBody>
                    <a:bodyPr/>
                    <a:lstStyle/>
                    <a:p>
                      <a:pPr>
                        <a:spcAft>
                          <a:spcPts val="0"/>
                        </a:spcAft>
                      </a:pPr>
                      <a:r>
                        <a:rPr lang="en-US" sz="1600" dirty="0">
                          <a:solidFill>
                            <a:srgbClr val="FF0000"/>
                          </a:solidFill>
                          <a:effectLst/>
                          <a:latin typeface="Arial" pitchFamily="34" charset="0"/>
                          <a:cs typeface="Arial" pitchFamily="34" charset="0"/>
                        </a:rPr>
                        <a:t>Hóa chất</a:t>
                      </a:r>
                      <a:endParaRPr lang="vi-VN" sz="1600" dirty="0">
                        <a:solidFill>
                          <a:srgbClr val="FF0000"/>
                        </a:solidFill>
                        <a:effectLst/>
                        <a:latin typeface="Arial" pitchFamily="34" charset="0"/>
                        <a:ea typeface="Times New Roman"/>
                        <a:cs typeface="Arial" pitchFamily="34" charset="0"/>
                      </a:endParaRPr>
                    </a:p>
                  </a:txBody>
                  <a:tcPr marL="55972" marR="55972" marT="0" marB="0" anchor="b"/>
                </a:tc>
                <a:tc>
                  <a:txBody>
                    <a:bodyPr/>
                    <a:lstStyle/>
                    <a:p>
                      <a:r>
                        <a:rPr lang="en-US" sz="1600">
                          <a:solidFill>
                            <a:srgbClr val="FF0000"/>
                          </a:solidFill>
                          <a:effectLst/>
                          <a:latin typeface="Arial" pitchFamily="34" charset="0"/>
                          <a:cs typeface="Arial" pitchFamily="34" charset="0"/>
                        </a:rPr>
                        <a:t>13,197,500</a:t>
                      </a:r>
                      <a:endParaRPr lang="en-US">
                        <a:solidFill>
                          <a:srgbClr val="FF0000"/>
                        </a:solidFill>
                      </a:endParaRPr>
                    </a:p>
                  </a:txBody>
                  <a:tcPr marL="55972" marR="55972" marT="0" marB="0" anchor="b"/>
                </a:tc>
                <a:tc>
                  <a:txBody>
                    <a:bodyPr/>
                    <a:lstStyle/>
                    <a:p>
                      <a:pPr algn="ctr">
                        <a:spcAft>
                          <a:spcPts val="0"/>
                        </a:spcAft>
                      </a:pPr>
                      <a:r>
                        <a:rPr lang="en-US" sz="1600" dirty="0">
                          <a:solidFill>
                            <a:srgbClr val="FF0000"/>
                          </a:solidFill>
                          <a:effectLst/>
                          <a:latin typeface="Arial" pitchFamily="34" charset="0"/>
                          <a:cs typeface="Arial" pitchFamily="34" charset="0"/>
                        </a:rPr>
                        <a:t>27,075,000</a:t>
                      </a:r>
                      <a:endParaRPr lang="vi-VN" sz="1600" dirty="0">
                        <a:solidFill>
                          <a:srgbClr val="FF0000"/>
                        </a:solidFill>
                        <a:effectLst/>
                        <a:latin typeface="Arial" pitchFamily="34" charset="0"/>
                        <a:ea typeface="Times New Roman"/>
                        <a:cs typeface="Arial" pitchFamily="34" charset="0"/>
                      </a:endParaRPr>
                    </a:p>
                  </a:txBody>
                  <a:tcPr marL="55972" marR="55972" marT="0" marB="0" anchor="b"/>
                </a:tc>
                <a:extLst>
                  <a:ext uri="{0D108BD9-81ED-4DB2-BD59-A6C34878D82A}">
                    <a16:rowId xmlns:a16="http://schemas.microsoft.com/office/drawing/2014/main" xmlns="" val="10006"/>
                  </a:ext>
                </a:extLst>
              </a:tr>
              <a:tr h="161698">
                <a:tc>
                  <a:txBody>
                    <a:bodyPr/>
                    <a:lstStyle/>
                    <a:p>
                      <a:endParaRPr lang="vi-VN" sz="1300">
                        <a:effectLst/>
                        <a:latin typeface="Arial" pitchFamily="34" charset="0"/>
                        <a:cs typeface="Arial" pitchFamily="34" charset="0"/>
                      </a:endParaRPr>
                    </a:p>
                  </a:txBody>
                  <a:tcPr marL="55972" marR="55972" marT="0" marB="0" anchor="b"/>
                </a:tc>
                <a:tc>
                  <a:txBody>
                    <a:bodyPr/>
                    <a:lstStyle/>
                    <a:p>
                      <a:pPr>
                        <a:spcAft>
                          <a:spcPts val="0"/>
                        </a:spcAft>
                      </a:pPr>
                      <a:r>
                        <a:rPr lang="en-US" sz="1600">
                          <a:effectLst/>
                          <a:latin typeface="Arial" pitchFamily="34" charset="0"/>
                          <a:cs typeface="Arial" pitchFamily="34" charset="0"/>
                        </a:rPr>
                        <a:t>Năng lượng</a:t>
                      </a:r>
                      <a:endParaRPr lang="vi-VN" sz="1600">
                        <a:effectLst/>
                        <a:latin typeface="Arial" pitchFamily="34" charset="0"/>
                        <a:ea typeface="Times New Roman"/>
                        <a:cs typeface="Arial" pitchFamily="34" charset="0"/>
                      </a:endParaRPr>
                    </a:p>
                  </a:txBody>
                  <a:tcPr marL="55972" marR="55972" marT="0" marB="0" anchor="b"/>
                </a:tc>
                <a:tc>
                  <a:txBody>
                    <a:bodyPr/>
                    <a:lstStyle/>
                    <a:p>
                      <a:r>
                        <a:rPr lang="en-US" sz="1600">
                          <a:effectLst/>
                          <a:latin typeface="Arial" pitchFamily="34" charset="0"/>
                          <a:cs typeface="Arial" pitchFamily="34" charset="0"/>
                        </a:rPr>
                        <a:t>30,000,000</a:t>
                      </a:r>
                      <a:endParaRPr lang="en-US"/>
                    </a:p>
                  </a:txBody>
                  <a:tcPr marL="55972" marR="55972" marT="0" marB="0" anchor="b"/>
                </a:tc>
                <a:tc>
                  <a:txBody>
                    <a:bodyPr/>
                    <a:lstStyle/>
                    <a:p>
                      <a:pPr algn="ctr">
                        <a:spcAft>
                          <a:spcPts val="0"/>
                        </a:spcAft>
                      </a:pPr>
                      <a:r>
                        <a:rPr lang="en-US" sz="1600">
                          <a:effectLst/>
                          <a:latin typeface="Arial" pitchFamily="34" charset="0"/>
                          <a:cs typeface="Arial" pitchFamily="34" charset="0"/>
                        </a:rPr>
                        <a:t>45,000,000</a:t>
                      </a:r>
                      <a:endParaRPr lang="vi-VN" sz="1600">
                        <a:effectLst/>
                        <a:latin typeface="Arial" pitchFamily="34" charset="0"/>
                        <a:ea typeface="Times New Roman"/>
                        <a:cs typeface="Arial" pitchFamily="34" charset="0"/>
                      </a:endParaRPr>
                    </a:p>
                  </a:txBody>
                  <a:tcPr marL="55972" marR="55972" marT="0" marB="0" anchor="b"/>
                </a:tc>
                <a:extLst>
                  <a:ext uri="{0D108BD9-81ED-4DB2-BD59-A6C34878D82A}">
                    <a16:rowId xmlns:a16="http://schemas.microsoft.com/office/drawing/2014/main" xmlns="" val="10007"/>
                  </a:ext>
                </a:extLst>
              </a:tr>
              <a:tr h="161698">
                <a:tc>
                  <a:txBody>
                    <a:bodyPr/>
                    <a:lstStyle/>
                    <a:p>
                      <a:endParaRPr lang="vi-VN" sz="1300">
                        <a:effectLst/>
                        <a:latin typeface="Arial" pitchFamily="34" charset="0"/>
                        <a:cs typeface="Arial" pitchFamily="34" charset="0"/>
                      </a:endParaRPr>
                    </a:p>
                  </a:txBody>
                  <a:tcPr marL="55972" marR="55972" marT="0" marB="0" anchor="b"/>
                </a:tc>
                <a:tc>
                  <a:txBody>
                    <a:bodyPr/>
                    <a:lstStyle/>
                    <a:p>
                      <a:pPr>
                        <a:spcAft>
                          <a:spcPts val="0"/>
                        </a:spcAft>
                      </a:pPr>
                      <a:r>
                        <a:rPr lang="en-US" sz="1600">
                          <a:effectLst/>
                          <a:latin typeface="Arial" pitchFamily="34" charset="0"/>
                          <a:cs typeface="Arial" pitchFamily="34" charset="0"/>
                        </a:rPr>
                        <a:t>Nhân công</a:t>
                      </a:r>
                      <a:endParaRPr lang="vi-VN" sz="1600">
                        <a:effectLst/>
                        <a:latin typeface="Arial" pitchFamily="34" charset="0"/>
                        <a:ea typeface="Times New Roman"/>
                        <a:cs typeface="Arial" pitchFamily="34" charset="0"/>
                      </a:endParaRPr>
                    </a:p>
                  </a:txBody>
                  <a:tcPr marL="55972" marR="55972" marT="0" marB="0" anchor="b"/>
                </a:tc>
                <a:tc>
                  <a:txBody>
                    <a:bodyPr/>
                    <a:lstStyle/>
                    <a:p>
                      <a:r>
                        <a:rPr lang="en-US" sz="1600">
                          <a:effectLst/>
                          <a:latin typeface="Arial" pitchFamily="34" charset="0"/>
                          <a:cs typeface="Arial" pitchFamily="34" charset="0"/>
                        </a:rPr>
                        <a:t>36,000,000</a:t>
                      </a:r>
                      <a:endParaRPr lang="en-US"/>
                    </a:p>
                  </a:txBody>
                  <a:tcPr marL="55972" marR="55972" marT="0" marB="0" anchor="b"/>
                </a:tc>
                <a:tc>
                  <a:txBody>
                    <a:bodyPr/>
                    <a:lstStyle/>
                    <a:p>
                      <a:pPr algn="ctr">
                        <a:spcAft>
                          <a:spcPts val="0"/>
                        </a:spcAft>
                      </a:pPr>
                      <a:r>
                        <a:rPr lang="en-US" sz="1600">
                          <a:effectLst/>
                          <a:latin typeface="Arial" pitchFamily="34" charset="0"/>
                          <a:cs typeface="Arial" pitchFamily="34" charset="0"/>
                        </a:rPr>
                        <a:t>45,000,000</a:t>
                      </a:r>
                      <a:endParaRPr lang="vi-VN" sz="1600">
                        <a:effectLst/>
                        <a:latin typeface="Arial" pitchFamily="34" charset="0"/>
                        <a:ea typeface="Times New Roman"/>
                        <a:cs typeface="Arial" pitchFamily="34" charset="0"/>
                      </a:endParaRPr>
                    </a:p>
                  </a:txBody>
                  <a:tcPr marL="55972" marR="55972" marT="0" marB="0" anchor="b"/>
                </a:tc>
                <a:extLst>
                  <a:ext uri="{0D108BD9-81ED-4DB2-BD59-A6C34878D82A}">
                    <a16:rowId xmlns:a16="http://schemas.microsoft.com/office/drawing/2014/main" xmlns="" val="10008"/>
                  </a:ext>
                </a:extLst>
              </a:tr>
              <a:tr h="161698">
                <a:tc>
                  <a:txBody>
                    <a:bodyPr/>
                    <a:lstStyle/>
                    <a:p>
                      <a:endParaRPr lang="vi-VN" sz="1300">
                        <a:effectLst/>
                        <a:latin typeface="Arial" pitchFamily="34" charset="0"/>
                        <a:cs typeface="Arial" pitchFamily="34" charset="0"/>
                      </a:endParaRPr>
                    </a:p>
                  </a:txBody>
                  <a:tcPr marL="55972" marR="55972" marT="0" marB="0" anchor="b"/>
                </a:tc>
                <a:tc>
                  <a:txBody>
                    <a:bodyPr/>
                    <a:lstStyle/>
                    <a:p>
                      <a:pPr>
                        <a:spcAft>
                          <a:spcPts val="0"/>
                        </a:spcAft>
                      </a:pPr>
                      <a:r>
                        <a:rPr lang="en-US" sz="1600">
                          <a:effectLst/>
                          <a:latin typeface="Arial" pitchFamily="34" charset="0"/>
                          <a:cs typeface="Arial" pitchFamily="34" charset="0"/>
                        </a:rPr>
                        <a:t>Chi khác</a:t>
                      </a:r>
                      <a:endParaRPr lang="vi-VN" sz="1600">
                        <a:effectLst/>
                        <a:latin typeface="Arial" pitchFamily="34" charset="0"/>
                        <a:ea typeface="Times New Roman"/>
                        <a:cs typeface="Arial" pitchFamily="34" charset="0"/>
                      </a:endParaRPr>
                    </a:p>
                  </a:txBody>
                  <a:tcPr marL="55972" marR="55972" marT="0" marB="0" anchor="b"/>
                </a:tc>
                <a:tc>
                  <a:txBody>
                    <a:bodyPr/>
                    <a:lstStyle/>
                    <a:p>
                      <a:r>
                        <a:rPr lang="en-US" sz="1600">
                          <a:effectLst/>
                          <a:latin typeface="Arial" pitchFamily="34" charset="0"/>
                          <a:cs typeface="Arial" pitchFamily="34" charset="0"/>
                        </a:rPr>
                        <a:t>10,000,000</a:t>
                      </a:r>
                      <a:endParaRPr lang="en-US"/>
                    </a:p>
                  </a:txBody>
                  <a:tcPr marL="55972" marR="55972" marT="0" marB="0" anchor="b"/>
                </a:tc>
                <a:tc>
                  <a:txBody>
                    <a:bodyPr/>
                    <a:lstStyle/>
                    <a:p>
                      <a:pPr algn="ctr">
                        <a:spcAft>
                          <a:spcPts val="0"/>
                        </a:spcAft>
                      </a:pPr>
                      <a:r>
                        <a:rPr lang="en-US" sz="1600">
                          <a:effectLst/>
                          <a:latin typeface="Arial" pitchFamily="34" charset="0"/>
                          <a:cs typeface="Arial" pitchFamily="34" charset="0"/>
                        </a:rPr>
                        <a:t>10,000,000</a:t>
                      </a:r>
                      <a:endParaRPr lang="vi-VN" sz="1600" dirty="0">
                        <a:effectLst/>
                        <a:latin typeface="Arial" pitchFamily="34" charset="0"/>
                        <a:ea typeface="Times New Roman"/>
                        <a:cs typeface="Arial" pitchFamily="34" charset="0"/>
                      </a:endParaRPr>
                    </a:p>
                  </a:txBody>
                  <a:tcPr marL="55972" marR="55972" marT="0" marB="0" anchor="b"/>
                </a:tc>
                <a:extLst>
                  <a:ext uri="{0D108BD9-81ED-4DB2-BD59-A6C34878D82A}">
                    <a16:rowId xmlns:a16="http://schemas.microsoft.com/office/drawing/2014/main" xmlns="" val="10009"/>
                  </a:ext>
                </a:extLst>
              </a:tr>
              <a:tr h="161698">
                <a:tc>
                  <a:txBody>
                    <a:bodyPr/>
                    <a:lstStyle/>
                    <a:p>
                      <a:pPr algn="ctr">
                        <a:spcAft>
                          <a:spcPts val="0"/>
                        </a:spcAft>
                      </a:pPr>
                      <a:r>
                        <a:rPr lang="en-US" sz="1300">
                          <a:effectLst/>
                          <a:latin typeface="Arial" pitchFamily="34" charset="0"/>
                          <a:cs typeface="Arial" pitchFamily="34" charset="0"/>
                        </a:rPr>
                        <a:t>3</a:t>
                      </a:r>
                      <a:endParaRPr lang="vi-VN" sz="1300">
                        <a:effectLst/>
                        <a:latin typeface="Arial" pitchFamily="34" charset="0"/>
                        <a:ea typeface="Times New Roman"/>
                        <a:cs typeface="Arial" pitchFamily="34" charset="0"/>
                      </a:endParaRPr>
                    </a:p>
                  </a:txBody>
                  <a:tcPr marL="55972" marR="55972" marT="0" marB="0" anchor="b"/>
                </a:tc>
                <a:tc>
                  <a:txBody>
                    <a:bodyPr/>
                    <a:lstStyle/>
                    <a:p>
                      <a:pPr>
                        <a:spcAft>
                          <a:spcPts val="0"/>
                        </a:spcAft>
                      </a:pPr>
                      <a:r>
                        <a:rPr lang="en-US" sz="1600">
                          <a:effectLst/>
                          <a:latin typeface="Arial" pitchFamily="34" charset="0"/>
                          <a:cs typeface="Arial" pitchFamily="34" charset="0"/>
                        </a:rPr>
                        <a:t>Tổng chi phí</a:t>
                      </a:r>
                      <a:endParaRPr lang="vi-VN" sz="1600">
                        <a:effectLst/>
                        <a:latin typeface="Arial" pitchFamily="34" charset="0"/>
                        <a:ea typeface="Times New Roman"/>
                        <a:cs typeface="Arial" pitchFamily="34" charset="0"/>
                      </a:endParaRPr>
                    </a:p>
                  </a:txBody>
                  <a:tcPr marL="55972" marR="55972" marT="0" marB="0" anchor="b"/>
                </a:tc>
                <a:tc>
                  <a:txBody>
                    <a:bodyPr/>
                    <a:lstStyle/>
                    <a:p>
                      <a:r>
                        <a:rPr lang="en-US" sz="1600">
                          <a:effectLst/>
                          <a:latin typeface="Arial" pitchFamily="34" charset="0"/>
                          <a:cs typeface="Arial" pitchFamily="34" charset="0"/>
                        </a:rPr>
                        <a:t>770,373,214</a:t>
                      </a:r>
                      <a:endParaRPr lang="en-US"/>
                    </a:p>
                  </a:txBody>
                  <a:tcPr marL="55972" marR="55972" marT="0" marB="0" anchor="b"/>
                </a:tc>
                <a:tc>
                  <a:txBody>
                    <a:bodyPr/>
                    <a:lstStyle/>
                    <a:p>
                      <a:pPr algn="ctr">
                        <a:spcAft>
                          <a:spcPts val="0"/>
                        </a:spcAft>
                      </a:pPr>
                      <a:r>
                        <a:rPr lang="en-US" sz="1600">
                          <a:effectLst/>
                          <a:latin typeface="Arial" pitchFamily="34" charset="0"/>
                          <a:cs typeface="Arial" pitchFamily="34" charset="0"/>
                        </a:rPr>
                        <a:t>564,125,000</a:t>
                      </a:r>
                      <a:endParaRPr lang="vi-VN" sz="1600" dirty="0">
                        <a:effectLst/>
                        <a:latin typeface="Arial" pitchFamily="34" charset="0"/>
                        <a:ea typeface="Times New Roman"/>
                        <a:cs typeface="Arial" pitchFamily="34" charset="0"/>
                      </a:endParaRPr>
                    </a:p>
                  </a:txBody>
                  <a:tcPr marL="55972" marR="55972" marT="0" marB="0" anchor="b"/>
                </a:tc>
                <a:extLst>
                  <a:ext uri="{0D108BD9-81ED-4DB2-BD59-A6C34878D82A}">
                    <a16:rowId xmlns:a16="http://schemas.microsoft.com/office/drawing/2014/main" xmlns="" val="10010"/>
                  </a:ext>
                </a:extLst>
              </a:tr>
              <a:tr h="165844">
                <a:tc>
                  <a:txBody>
                    <a:bodyPr/>
                    <a:lstStyle/>
                    <a:p>
                      <a:pPr algn="ctr">
                        <a:spcAft>
                          <a:spcPts val="0"/>
                        </a:spcAft>
                      </a:pPr>
                      <a:r>
                        <a:rPr lang="en-US" sz="1300">
                          <a:effectLst/>
                          <a:latin typeface="Arial" pitchFamily="34" charset="0"/>
                          <a:cs typeface="Arial" pitchFamily="34" charset="0"/>
                        </a:rPr>
                        <a:t>4</a:t>
                      </a:r>
                      <a:endParaRPr lang="vi-VN" sz="1300">
                        <a:effectLst/>
                        <a:latin typeface="Arial" pitchFamily="34" charset="0"/>
                        <a:ea typeface="Times New Roman"/>
                        <a:cs typeface="Arial" pitchFamily="34" charset="0"/>
                      </a:endParaRPr>
                    </a:p>
                  </a:txBody>
                  <a:tcPr marL="55972" marR="55972" marT="0" marB="0" anchor="b"/>
                </a:tc>
                <a:tc>
                  <a:txBody>
                    <a:bodyPr/>
                    <a:lstStyle/>
                    <a:p>
                      <a:pPr>
                        <a:spcAft>
                          <a:spcPts val="0"/>
                        </a:spcAft>
                      </a:pPr>
                      <a:r>
                        <a:rPr lang="en-US" sz="1600">
                          <a:effectLst/>
                          <a:latin typeface="Arial" pitchFamily="34" charset="0"/>
                          <a:cs typeface="Arial" pitchFamily="34" charset="0"/>
                        </a:rPr>
                        <a:t>Doanh thu</a:t>
                      </a:r>
                      <a:endParaRPr lang="vi-VN" sz="1600">
                        <a:effectLst/>
                        <a:latin typeface="Arial" pitchFamily="34" charset="0"/>
                        <a:ea typeface="Times New Roman"/>
                        <a:cs typeface="Arial" pitchFamily="34" charset="0"/>
                      </a:endParaRPr>
                    </a:p>
                  </a:txBody>
                  <a:tcPr marL="55972" marR="55972" marT="0" marB="0" anchor="b"/>
                </a:tc>
                <a:tc>
                  <a:txBody>
                    <a:bodyPr/>
                    <a:lstStyle/>
                    <a:p>
                      <a:r>
                        <a:rPr lang="en-US" sz="1600">
                          <a:effectLst/>
                          <a:latin typeface="Arial" pitchFamily="34" charset="0"/>
                          <a:cs typeface="Arial" pitchFamily="34" charset="0"/>
                        </a:rPr>
                        <a:t>818,857,143</a:t>
                      </a:r>
                      <a:endParaRPr lang="en-US"/>
                    </a:p>
                  </a:txBody>
                  <a:tcPr marL="55972" marR="55972" marT="0" marB="0" anchor="b"/>
                </a:tc>
                <a:tc>
                  <a:txBody>
                    <a:bodyPr/>
                    <a:lstStyle/>
                    <a:p>
                      <a:pPr algn="ctr">
                        <a:spcAft>
                          <a:spcPts val="0"/>
                        </a:spcAft>
                      </a:pPr>
                      <a:r>
                        <a:rPr lang="en-US" sz="1600">
                          <a:effectLst/>
                          <a:latin typeface="Arial" pitchFamily="34" charset="0"/>
                          <a:cs typeface="Arial" pitchFamily="34" charset="0"/>
                        </a:rPr>
                        <a:t>464,062,500</a:t>
                      </a:r>
                      <a:endParaRPr lang="vi-VN" sz="1600" dirty="0">
                        <a:effectLst/>
                        <a:latin typeface="Arial" pitchFamily="34" charset="0"/>
                        <a:ea typeface="Times New Roman"/>
                        <a:cs typeface="Arial" pitchFamily="34" charset="0"/>
                      </a:endParaRPr>
                    </a:p>
                  </a:txBody>
                  <a:tcPr marL="55972" marR="55972" marT="0" marB="0" anchor="b"/>
                </a:tc>
                <a:extLst>
                  <a:ext uri="{0D108BD9-81ED-4DB2-BD59-A6C34878D82A}">
                    <a16:rowId xmlns:a16="http://schemas.microsoft.com/office/drawing/2014/main" xmlns="" val="10011"/>
                  </a:ext>
                </a:extLst>
              </a:tr>
              <a:tr h="323396">
                <a:tc>
                  <a:txBody>
                    <a:bodyPr/>
                    <a:lstStyle/>
                    <a:p>
                      <a:pPr algn="ctr">
                        <a:spcAft>
                          <a:spcPts val="0"/>
                        </a:spcAft>
                      </a:pPr>
                      <a:r>
                        <a:rPr lang="en-US" sz="1300">
                          <a:effectLst/>
                          <a:latin typeface="Arial" pitchFamily="34" charset="0"/>
                          <a:cs typeface="Arial" pitchFamily="34" charset="0"/>
                        </a:rPr>
                        <a:t>5</a:t>
                      </a:r>
                      <a:endParaRPr lang="vi-VN" sz="1300">
                        <a:effectLst/>
                        <a:latin typeface="Arial" pitchFamily="34" charset="0"/>
                        <a:ea typeface="Times New Roman"/>
                        <a:cs typeface="Arial" pitchFamily="34" charset="0"/>
                      </a:endParaRPr>
                    </a:p>
                  </a:txBody>
                  <a:tcPr marL="55972" marR="55972" marT="0" marB="0" anchor="b"/>
                </a:tc>
                <a:tc>
                  <a:txBody>
                    <a:bodyPr/>
                    <a:lstStyle/>
                    <a:p>
                      <a:pPr>
                        <a:spcAft>
                          <a:spcPts val="0"/>
                        </a:spcAft>
                      </a:pPr>
                      <a:r>
                        <a:rPr lang="en-US" sz="1600" dirty="0" err="1">
                          <a:effectLst/>
                          <a:latin typeface="Arial" pitchFamily="34" charset="0"/>
                          <a:cs typeface="Arial" pitchFamily="34" charset="0"/>
                        </a:rPr>
                        <a:t>Lợi</a:t>
                      </a:r>
                      <a:r>
                        <a:rPr lang="en-US" sz="1600" dirty="0">
                          <a:effectLst/>
                          <a:latin typeface="Arial" pitchFamily="34" charset="0"/>
                          <a:cs typeface="Arial" pitchFamily="34" charset="0"/>
                        </a:rPr>
                        <a:t> </a:t>
                      </a:r>
                      <a:r>
                        <a:rPr lang="en-US" sz="1600" dirty="0" err="1">
                          <a:effectLst/>
                          <a:latin typeface="Arial" pitchFamily="34" charset="0"/>
                          <a:cs typeface="Arial" pitchFamily="34" charset="0"/>
                        </a:rPr>
                        <a:t>nhuận</a:t>
                      </a:r>
                      <a:r>
                        <a:rPr lang="en-US" sz="1600" dirty="0">
                          <a:effectLst/>
                          <a:latin typeface="Arial" pitchFamily="34" charset="0"/>
                          <a:cs typeface="Arial" pitchFamily="34" charset="0"/>
                        </a:rPr>
                        <a:t> (</a:t>
                      </a:r>
                      <a:r>
                        <a:rPr lang="en-US" sz="1600" dirty="0" err="1">
                          <a:effectLst/>
                          <a:latin typeface="Arial" pitchFamily="34" charset="0"/>
                          <a:cs typeface="Arial" pitchFamily="34" charset="0"/>
                        </a:rPr>
                        <a:t>Doanh</a:t>
                      </a:r>
                      <a:r>
                        <a:rPr lang="en-US" sz="1600" dirty="0">
                          <a:effectLst/>
                          <a:latin typeface="Arial" pitchFamily="34" charset="0"/>
                          <a:cs typeface="Arial" pitchFamily="34" charset="0"/>
                        </a:rPr>
                        <a:t> </a:t>
                      </a:r>
                      <a:r>
                        <a:rPr lang="en-US" sz="1600" dirty="0" err="1">
                          <a:effectLst/>
                          <a:latin typeface="Arial" pitchFamily="34" charset="0"/>
                          <a:cs typeface="Arial" pitchFamily="34" charset="0"/>
                        </a:rPr>
                        <a:t>thu</a:t>
                      </a:r>
                      <a:r>
                        <a:rPr lang="en-US" sz="1600" dirty="0">
                          <a:effectLst/>
                          <a:latin typeface="Arial" pitchFamily="34" charset="0"/>
                          <a:cs typeface="Arial" pitchFamily="34" charset="0"/>
                        </a:rPr>
                        <a:t> - CPSX</a:t>
                      </a:r>
                      <a:endParaRPr lang="vi-VN" sz="1600" dirty="0">
                        <a:effectLst/>
                        <a:latin typeface="Arial" pitchFamily="34" charset="0"/>
                        <a:ea typeface="Times New Roman"/>
                        <a:cs typeface="Arial" pitchFamily="34" charset="0"/>
                      </a:endParaRPr>
                    </a:p>
                  </a:txBody>
                  <a:tcPr marL="55972" marR="55972" marT="0" marB="0" anchor="b"/>
                </a:tc>
                <a:tc>
                  <a:txBody>
                    <a:bodyPr/>
                    <a:lstStyle/>
                    <a:p>
                      <a:r>
                        <a:rPr lang="en-US" sz="1600" dirty="0">
                          <a:effectLst/>
                          <a:latin typeface="Arial" pitchFamily="34" charset="0"/>
                          <a:cs typeface="Arial" pitchFamily="34" charset="0"/>
                        </a:rPr>
                        <a:t>509,093,929</a:t>
                      </a:r>
                      <a:endParaRPr lang="en-US" dirty="0"/>
                    </a:p>
                  </a:txBody>
                  <a:tcPr marL="55972" marR="55972" marT="0" marB="0" anchor="b"/>
                </a:tc>
                <a:tc>
                  <a:txBody>
                    <a:bodyPr/>
                    <a:lstStyle/>
                    <a:p>
                      <a:pPr algn="ctr">
                        <a:spcAft>
                          <a:spcPts val="0"/>
                        </a:spcAft>
                      </a:pPr>
                      <a:r>
                        <a:rPr lang="en-US" sz="1600" dirty="0">
                          <a:effectLst/>
                          <a:latin typeface="Arial" pitchFamily="34" charset="0"/>
                          <a:cs typeface="Arial" pitchFamily="34" charset="0"/>
                        </a:rPr>
                        <a:t>184,937,500</a:t>
                      </a:r>
                      <a:endParaRPr lang="vi-VN" sz="1600" dirty="0">
                        <a:effectLst/>
                        <a:latin typeface="Arial" pitchFamily="34" charset="0"/>
                        <a:ea typeface="Times New Roman"/>
                        <a:cs typeface="Arial" pitchFamily="34" charset="0"/>
                      </a:endParaRPr>
                    </a:p>
                  </a:txBody>
                  <a:tcPr marL="55972" marR="55972" marT="0" marB="0" anchor="b"/>
                </a:tc>
                <a:extLst>
                  <a:ext uri="{0D108BD9-81ED-4DB2-BD59-A6C34878D82A}">
                    <a16:rowId xmlns:a16="http://schemas.microsoft.com/office/drawing/2014/main" xmlns="" val="10012"/>
                  </a:ext>
                </a:extLst>
              </a:tr>
              <a:tr h="310958">
                <a:tc>
                  <a:txBody>
                    <a:bodyPr/>
                    <a:lstStyle/>
                    <a:p>
                      <a:pPr>
                        <a:spcAft>
                          <a:spcPts val="0"/>
                        </a:spcAft>
                      </a:pPr>
                      <a:r>
                        <a:rPr lang="en-US" sz="1300">
                          <a:effectLst/>
                          <a:latin typeface="Arial" pitchFamily="34" charset="0"/>
                          <a:cs typeface="Arial" pitchFamily="34" charset="0"/>
                        </a:rPr>
                        <a:t> </a:t>
                      </a:r>
                      <a:endParaRPr lang="vi-VN" sz="1300">
                        <a:effectLst/>
                        <a:latin typeface="Arial" pitchFamily="34" charset="0"/>
                        <a:ea typeface="Times New Roman"/>
                        <a:cs typeface="Arial" pitchFamily="34" charset="0"/>
                      </a:endParaRPr>
                    </a:p>
                  </a:txBody>
                  <a:tcPr marL="55972" marR="55972" marT="0" marB="0" anchor="ctr"/>
                </a:tc>
                <a:tc gridSpan="3">
                  <a:txBody>
                    <a:bodyPr/>
                    <a:lstStyle/>
                    <a:p>
                      <a:pPr algn="ctr">
                        <a:spcAft>
                          <a:spcPts val="0"/>
                        </a:spcAft>
                      </a:pPr>
                      <a:r>
                        <a:rPr lang="en-US" sz="1600" b="1" dirty="0">
                          <a:effectLst/>
                          <a:latin typeface="Arial" pitchFamily="34" charset="0"/>
                          <a:cs typeface="Arial" pitchFamily="34" charset="0"/>
                        </a:rPr>
                        <a:t>Phân tích hiệu quả đầu tư</a:t>
                      </a:r>
                      <a:endParaRPr lang="vi-VN" sz="1600" b="1" dirty="0">
                        <a:effectLst/>
                        <a:latin typeface="Arial" pitchFamily="34" charset="0"/>
                        <a:ea typeface="Times New Roman"/>
                        <a:cs typeface="Arial" pitchFamily="34" charset="0"/>
                      </a:endParaRPr>
                    </a:p>
                  </a:txBody>
                  <a:tcPr marL="55972" marR="55972" marT="0" marB="0" anchor="ctr"/>
                </a:tc>
                <a:tc hMerge="1">
                  <a:txBody>
                    <a:bodyPr/>
                    <a:lstStyle/>
                    <a:p>
                      <a:endParaRPr lang="en-US"/>
                    </a:p>
                  </a:txBody>
                  <a:tcPr/>
                </a:tc>
                <a:tc hMerge="1">
                  <a:txBody>
                    <a:bodyPr/>
                    <a:lstStyle/>
                    <a:p>
                      <a:pPr algn="ctr">
                        <a:spcAft>
                          <a:spcPts val="0"/>
                        </a:spcAft>
                      </a:pPr>
                      <a:endParaRPr lang="vi-VN" sz="1600" b="1" dirty="0">
                        <a:effectLst/>
                        <a:latin typeface="Arial" pitchFamily="34" charset="0"/>
                        <a:ea typeface="Times New Roman"/>
                        <a:cs typeface="Arial" pitchFamily="34" charset="0"/>
                      </a:endParaRPr>
                    </a:p>
                  </a:txBody>
                  <a:tcPr marL="55972" marR="55972" marT="0" marB="0" anchor="ctr"/>
                </a:tc>
                <a:extLst>
                  <a:ext uri="{0D108BD9-81ED-4DB2-BD59-A6C34878D82A}">
                    <a16:rowId xmlns:a16="http://schemas.microsoft.com/office/drawing/2014/main" xmlns="" val="10013"/>
                  </a:ext>
                </a:extLst>
              </a:tr>
              <a:tr h="310958">
                <a:tc>
                  <a:txBody>
                    <a:bodyPr/>
                    <a:lstStyle/>
                    <a:p>
                      <a:pPr>
                        <a:spcAft>
                          <a:spcPts val="0"/>
                        </a:spcAft>
                      </a:pPr>
                      <a:r>
                        <a:rPr lang="en-US" sz="1300" dirty="0">
                          <a:effectLst/>
                          <a:latin typeface="Arial" pitchFamily="34" charset="0"/>
                          <a:cs typeface="Arial" pitchFamily="34" charset="0"/>
                        </a:rPr>
                        <a:t> </a:t>
                      </a:r>
                      <a:endParaRPr lang="vi-VN" sz="1300" dirty="0">
                        <a:effectLst/>
                        <a:latin typeface="Arial" pitchFamily="34" charset="0"/>
                        <a:ea typeface="Times New Roman"/>
                        <a:cs typeface="Arial" pitchFamily="34" charset="0"/>
                      </a:endParaRPr>
                    </a:p>
                  </a:txBody>
                  <a:tcPr marL="55972" marR="55972" marT="0" marB="0" anchor="ctr"/>
                </a:tc>
                <a:tc>
                  <a:txBody>
                    <a:bodyPr/>
                    <a:lstStyle/>
                    <a:p>
                      <a:pPr>
                        <a:spcAft>
                          <a:spcPts val="0"/>
                        </a:spcAft>
                      </a:pPr>
                      <a:r>
                        <a:rPr lang="en-US" sz="1600" dirty="0" err="1">
                          <a:effectLst/>
                          <a:latin typeface="Arial" pitchFamily="34" charset="0"/>
                          <a:cs typeface="Arial" pitchFamily="34" charset="0"/>
                        </a:rPr>
                        <a:t>Thời</a:t>
                      </a:r>
                      <a:r>
                        <a:rPr lang="en-US" sz="1600" dirty="0">
                          <a:effectLst/>
                          <a:latin typeface="Arial" pitchFamily="34" charset="0"/>
                          <a:cs typeface="Arial" pitchFamily="34" charset="0"/>
                        </a:rPr>
                        <a:t> </a:t>
                      </a:r>
                      <a:r>
                        <a:rPr lang="en-US" sz="1600" dirty="0" err="1">
                          <a:effectLst/>
                          <a:latin typeface="Arial" pitchFamily="34" charset="0"/>
                          <a:cs typeface="Arial" pitchFamily="34" charset="0"/>
                        </a:rPr>
                        <a:t>gian</a:t>
                      </a:r>
                      <a:r>
                        <a:rPr lang="en-US" sz="1600" dirty="0">
                          <a:effectLst/>
                          <a:latin typeface="Arial" pitchFamily="34" charset="0"/>
                          <a:cs typeface="Arial" pitchFamily="34" charset="0"/>
                        </a:rPr>
                        <a:t> </a:t>
                      </a:r>
                      <a:r>
                        <a:rPr lang="en-US" sz="1600" dirty="0" err="1">
                          <a:effectLst/>
                          <a:latin typeface="Arial" pitchFamily="34" charset="0"/>
                          <a:cs typeface="Arial" pitchFamily="34" charset="0"/>
                        </a:rPr>
                        <a:t>hoàn</a:t>
                      </a:r>
                      <a:r>
                        <a:rPr lang="en-US" sz="1600" dirty="0">
                          <a:effectLst/>
                          <a:latin typeface="Arial" pitchFamily="34" charset="0"/>
                          <a:cs typeface="Arial" pitchFamily="34" charset="0"/>
                        </a:rPr>
                        <a:t> </a:t>
                      </a:r>
                      <a:r>
                        <a:rPr lang="en-US" sz="1600" dirty="0" err="1">
                          <a:effectLst/>
                          <a:latin typeface="Arial" pitchFamily="34" charset="0"/>
                          <a:cs typeface="Arial" pitchFamily="34" charset="0"/>
                        </a:rPr>
                        <a:t>vốn</a:t>
                      </a:r>
                      <a:endParaRPr lang="vi-VN" sz="1600" dirty="0">
                        <a:effectLst/>
                        <a:latin typeface="Arial" pitchFamily="34" charset="0"/>
                        <a:ea typeface="Times New Roman"/>
                        <a:cs typeface="Arial" pitchFamily="34" charset="0"/>
                      </a:endParaRPr>
                    </a:p>
                  </a:txBody>
                  <a:tcPr marL="55972" marR="55972" marT="0" marB="0" anchor="ctr"/>
                </a:tc>
                <a:tc>
                  <a:txBody>
                    <a:bodyPr/>
                    <a:lstStyle/>
                    <a:p>
                      <a:pPr algn="ctr">
                        <a:spcAft>
                          <a:spcPts val="0"/>
                        </a:spcAft>
                      </a:pPr>
                      <a:r>
                        <a:rPr lang="en-US" sz="1600">
                          <a:effectLst/>
                          <a:latin typeface="Arial" pitchFamily="34" charset="0"/>
                          <a:cs typeface="Arial" pitchFamily="34" charset="0"/>
                        </a:rPr>
                        <a:t>0,99</a:t>
                      </a:r>
                      <a:endParaRPr lang="vi-VN" sz="1600">
                        <a:effectLst/>
                        <a:latin typeface="Arial" pitchFamily="34" charset="0"/>
                        <a:ea typeface="Times New Roman"/>
                        <a:cs typeface="Arial" pitchFamily="34" charset="0"/>
                      </a:endParaRPr>
                    </a:p>
                  </a:txBody>
                  <a:tcPr marL="55972" marR="55972" marT="0" marB="0" anchor="ctr"/>
                </a:tc>
                <a:tc>
                  <a:txBody>
                    <a:bodyPr/>
                    <a:lstStyle/>
                    <a:p>
                      <a:pPr algn="ctr">
                        <a:spcAft>
                          <a:spcPts val="0"/>
                        </a:spcAft>
                      </a:pPr>
                      <a:r>
                        <a:rPr lang="en-US" sz="1600">
                          <a:effectLst/>
                          <a:latin typeface="Arial" pitchFamily="34" charset="0"/>
                          <a:cs typeface="Arial" pitchFamily="34" charset="0"/>
                        </a:rPr>
                        <a:t>1.69</a:t>
                      </a:r>
                      <a:endParaRPr lang="vi-VN" sz="1600" dirty="0">
                        <a:effectLst/>
                        <a:latin typeface="Arial" pitchFamily="34" charset="0"/>
                        <a:ea typeface="Times New Roman"/>
                        <a:cs typeface="Arial" pitchFamily="34" charset="0"/>
                      </a:endParaRPr>
                    </a:p>
                  </a:txBody>
                  <a:tcPr marL="55972" marR="55972" marT="0" marB="0" anchor="ctr"/>
                </a:tc>
                <a:extLst>
                  <a:ext uri="{0D108BD9-81ED-4DB2-BD59-A6C34878D82A}">
                    <a16:rowId xmlns:a16="http://schemas.microsoft.com/office/drawing/2014/main" xmlns="" val="10014"/>
                  </a:ext>
                </a:extLst>
              </a:tr>
              <a:tr h="323396">
                <a:tc>
                  <a:txBody>
                    <a:bodyPr/>
                    <a:lstStyle/>
                    <a:p>
                      <a:pPr>
                        <a:spcAft>
                          <a:spcPts val="0"/>
                        </a:spcAft>
                      </a:pPr>
                      <a:r>
                        <a:rPr lang="en-US" sz="1300">
                          <a:effectLst/>
                          <a:latin typeface="Arial" pitchFamily="34" charset="0"/>
                          <a:cs typeface="Arial" pitchFamily="34" charset="0"/>
                        </a:rPr>
                        <a:t> </a:t>
                      </a:r>
                      <a:endParaRPr lang="vi-VN" sz="1300">
                        <a:effectLst/>
                        <a:latin typeface="Arial" pitchFamily="34" charset="0"/>
                        <a:ea typeface="Times New Roman"/>
                        <a:cs typeface="Arial" pitchFamily="34" charset="0"/>
                      </a:endParaRPr>
                    </a:p>
                  </a:txBody>
                  <a:tcPr marL="55972" marR="55972" marT="0" marB="0" anchor="ctr"/>
                </a:tc>
                <a:tc>
                  <a:txBody>
                    <a:bodyPr/>
                    <a:lstStyle/>
                    <a:p>
                      <a:pPr>
                        <a:spcAft>
                          <a:spcPts val="0"/>
                        </a:spcAft>
                      </a:pPr>
                      <a:r>
                        <a:rPr lang="en-US" sz="1600">
                          <a:effectLst/>
                          <a:latin typeface="Arial" pitchFamily="34" charset="0"/>
                          <a:cs typeface="Arial" pitchFamily="34" charset="0"/>
                        </a:rPr>
                        <a:t>IRR</a:t>
                      </a:r>
                      <a:endParaRPr lang="vi-VN" sz="1600">
                        <a:effectLst/>
                        <a:latin typeface="Arial" pitchFamily="34" charset="0"/>
                        <a:ea typeface="Times New Roman"/>
                        <a:cs typeface="Arial" pitchFamily="34" charset="0"/>
                      </a:endParaRPr>
                    </a:p>
                  </a:txBody>
                  <a:tcPr marL="55972" marR="55972" marT="0" marB="0" anchor="ctr"/>
                </a:tc>
                <a:tc>
                  <a:txBody>
                    <a:bodyPr/>
                    <a:lstStyle/>
                    <a:p>
                      <a:pPr algn="ctr">
                        <a:spcAft>
                          <a:spcPts val="0"/>
                        </a:spcAft>
                      </a:pPr>
                      <a:r>
                        <a:rPr lang="en-US" sz="1600">
                          <a:effectLst/>
                          <a:latin typeface="Arial" pitchFamily="34" charset="0"/>
                          <a:cs typeface="Arial" pitchFamily="34" charset="0"/>
                        </a:rPr>
                        <a:t>109,91</a:t>
                      </a:r>
                      <a:endParaRPr lang="vi-VN" sz="1600">
                        <a:effectLst/>
                        <a:latin typeface="Arial" pitchFamily="34" charset="0"/>
                        <a:ea typeface="Times New Roman"/>
                        <a:cs typeface="Arial" pitchFamily="34" charset="0"/>
                      </a:endParaRPr>
                    </a:p>
                  </a:txBody>
                  <a:tcPr marL="55972" marR="55972" marT="0" marB="0" anchor="ctr"/>
                </a:tc>
                <a:tc>
                  <a:txBody>
                    <a:bodyPr/>
                    <a:lstStyle/>
                    <a:p>
                      <a:pPr algn="ctr">
                        <a:spcAft>
                          <a:spcPts val="0"/>
                        </a:spcAft>
                      </a:pPr>
                      <a:r>
                        <a:rPr lang="en-US" sz="1600">
                          <a:effectLst/>
                          <a:latin typeface="Arial" pitchFamily="34" charset="0"/>
                          <a:cs typeface="Arial" pitchFamily="34" charset="0"/>
                        </a:rPr>
                        <a:t>61.19</a:t>
                      </a:r>
                      <a:endParaRPr lang="vi-VN" sz="1600">
                        <a:effectLst/>
                        <a:latin typeface="Arial" pitchFamily="34" charset="0"/>
                        <a:cs typeface="Arial" pitchFamily="34" charset="0"/>
                      </a:endParaRPr>
                    </a:p>
                    <a:p>
                      <a:pPr algn="ctr">
                        <a:spcAft>
                          <a:spcPts val="0"/>
                        </a:spcAft>
                      </a:pPr>
                      <a:r>
                        <a:rPr lang="en-US" sz="1600">
                          <a:effectLst/>
                          <a:latin typeface="Arial" pitchFamily="34" charset="0"/>
                          <a:cs typeface="Arial" pitchFamily="34" charset="0"/>
                        </a:rPr>
                        <a:t> </a:t>
                      </a:r>
                      <a:endParaRPr lang="vi-VN" sz="1600" dirty="0">
                        <a:effectLst/>
                        <a:latin typeface="Arial" pitchFamily="34" charset="0"/>
                        <a:ea typeface="Times New Roman"/>
                        <a:cs typeface="Arial" pitchFamily="34" charset="0"/>
                      </a:endParaRPr>
                    </a:p>
                  </a:txBody>
                  <a:tcPr marL="55972" marR="55972" marT="0" marB="0" anchor="ctr"/>
                </a:tc>
                <a:extLst>
                  <a:ext uri="{0D108BD9-81ED-4DB2-BD59-A6C34878D82A}">
                    <a16:rowId xmlns:a16="http://schemas.microsoft.com/office/drawing/2014/main" xmlns="" val="10015"/>
                  </a:ext>
                </a:extLst>
              </a:tr>
              <a:tr h="98198">
                <a:tc>
                  <a:txBody>
                    <a:bodyPr/>
                    <a:lstStyle/>
                    <a:p>
                      <a:pPr>
                        <a:spcAft>
                          <a:spcPts val="0"/>
                        </a:spcAft>
                      </a:pPr>
                      <a:r>
                        <a:rPr lang="en-US" sz="1300" dirty="0">
                          <a:effectLst/>
                          <a:latin typeface="Arial" pitchFamily="34" charset="0"/>
                          <a:cs typeface="Arial" pitchFamily="34" charset="0"/>
                        </a:rPr>
                        <a:t> </a:t>
                      </a:r>
                      <a:endParaRPr lang="vi-VN" sz="1300" dirty="0">
                        <a:effectLst/>
                        <a:latin typeface="Arial" pitchFamily="34" charset="0"/>
                        <a:ea typeface="Times New Roman"/>
                        <a:cs typeface="Arial" pitchFamily="34" charset="0"/>
                      </a:endParaRPr>
                    </a:p>
                  </a:txBody>
                  <a:tcPr marL="55972" marR="55972" marT="0" marB="0" anchor="ctr"/>
                </a:tc>
                <a:tc>
                  <a:txBody>
                    <a:bodyPr/>
                    <a:lstStyle/>
                    <a:p>
                      <a:pPr>
                        <a:spcAft>
                          <a:spcPts val="0"/>
                        </a:spcAft>
                      </a:pPr>
                      <a:r>
                        <a:rPr lang="en-US" sz="1600" dirty="0">
                          <a:effectLst/>
                          <a:latin typeface="Arial" pitchFamily="34" charset="0"/>
                          <a:cs typeface="Arial" pitchFamily="34" charset="0"/>
                        </a:rPr>
                        <a:t>NPV</a:t>
                      </a:r>
                      <a:endParaRPr lang="vi-VN" sz="1600" dirty="0">
                        <a:effectLst/>
                        <a:latin typeface="Arial" pitchFamily="34" charset="0"/>
                        <a:ea typeface="Times New Roman"/>
                        <a:cs typeface="Arial" pitchFamily="34" charset="0"/>
                      </a:endParaRPr>
                    </a:p>
                  </a:txBody>
                  <a:tcPr marL="55972" marR="55972" marT="0" marB="0" anchor="ctr"/>
                </a:tc>
                <a:tc>
                  <a:txBody>
                    <a:bodyPr/>
                    <a:lstStyle/>
                    <a:p>
                      <a:pPr algn="ctr">
                        <a:spcAft>
                          <a:spcPts val="0"/>
                        </a:spcAft>
                      </a:pPr>
                      <a:r>
                        <a:rPr lang="en-US" sz="1600" dirty="0">
                          <a:effectLst/>
                          <a:latin typeface="Arial" pitchFamily="34" charset="0"/>
                          <a:cs typeface="Arial" pitchFamily="34" charset="0"/>
                        </a:rPr>
                        <a:t>1,874,293,327</a:t>
                      </a:r>
                      <a:endParaRPr lang="vi-VN" sz="1600" dirty="0">
                        <a:effectLst/>
                        <a:latin typeface="Arial" pitchFamily="34" charset="0"/>
                        <a:cs typeface="Arial" pitchFamily="34" charset="0"/>
                      </a:endParaRPr>
                    </a:p>
                    <a:p>
                      <a:pPr algn="ctr">
                        <a:spcAft>
                          <a:spcPts val="0"/>
                        </a:spcAft>
                      </a:pPr>
                      <a:r>
                        <a:rPr lang="en-US" sz="1600" dirty="0">
                          <a:effectLst/>
                          <a:latin typeface="Arial" pitchFamily="34" charset="0"/>
                          <a:cs typeface="Arial" pitchFamily="34" charset="0"/>
                        </a:rPr>
                        <a:t> </a:t>
                      </a:r>
                      <a:endParaRPr lang="vi-VN" sz="1600" dirty="0">
                        <a:effectLst/>
                        <a:latin typeface="Arial" pitchFamily="34" charset="0"/>
                        <a:ea typeface="Times New Roman"/>
                        <a:cs typeface="Arial" pitchFamily="34" charset="0"/>
                      </a:endParaRPr>
                    </a:p>
                  </a:txBody>
                  <a:tcPr marL="55972" marR="55972" marT="0" marB="0" anchor="ctr"/>
                </a:tc>
                <a:tc>
                  <a:txBody>
                    <a:bodyPr/>
                    <a:lstStyle/>
                    <a:p>
                      <a:pPr algn="ctr">
                        <a:spcAft>
                          <a:spcPts val="0"/>
                        </a:spcAft>
                      </a:pPr>
                      <a:r>
                        <a:rPr lang="en-US" sz="1600" dirty="0">
                          <a:effectLst/>
                          <a:latin typeface="Arial" pitchFamily="34" charset="0"/>
                          <a:cs typeface="Arial" pitchFamily="34" charset="0"/>
                        </a:rPr>
                        <a:t>424,249,228</a:t>
                      </a:r>
                      <a:endParaRPr lang="vi-VN" sz="1600" dirty="0">
                        <a:effectLst/>
                        <a:latin typeface="Arial" pitchFamily="34" charset="0"/>
                        <a:cs typeface="Arial" pitchFamily="34" charset="0"/>
                      </a:endParaRPr>
                    </a:p>
                    <a:p>
                      <a:pPr algn="ctr">
                        <a:spcAft>
                          <a:spcPts val="0"/>
                        </a:spcAft>
                      </a:pPr>
                      <a:r>
                        <a:rPr lang="en-US" sz="1600" dirty="0">
                          <a:effectLst/>
                          <a:latin typeface="Arial" pitchFamily="34" charset="0"/>
                          <a:cs typeface="Arial" pitchFamily="34" charset="0"/>
                        </a:rPr>
                        <a:t> </a:t>
                      </a:r>
                      <a:endParaRPr lang="vi-VN" sz="1600" dirty="0">
                        <a:effectLst/>
                        <a:latin typeface="Arial" pitchFamily="34" charset="0"/>
                        <a:ea typeface="Times New Roman"/>
                        <a:cs typeface="Arial" pitchFamily="34" charset="0"/>
                      </a:endParaRPr>
                    </a:p>
                  </a:txBody>
                  <a:tcPr marL="55972" marR="55972" marT="0" marB="0" anchor="ctr"/>
                </a:tc>
                <a:extLst>
                  <a:ext uri="{0D108BD9-81ED-4DB2-BD59-A6C34878D82A}">
                    <a16:rowId xmlns:a16="http://schemas.microsoft.com/office/drawing/2014/main" xmlns="" val="10016"/>
                  </a:ext>
                </a:extLst>
              </a:tr>
              <a:tr h="165844">
                <a:tc gridSpan="4">
                  <a:txBody>
                    <a:bodyPr/>
                    <a:lstStyle/>
                    <a:p>
                      <a:pPr algn="ctr">
                        <a:spcAft>
                          <a:spcPts val="0"/>
                        </a:spcAft>
                      </a:pPr>
                      <a:r>
                        <a:rPr lang="en-US" sz="1600" dirty="0">
                          <a:effectLst/>
                          <a:latin typeface="Arial" pitchFamily="34" charset="0"/>
                          <a:cs typeface="Arial" pitchFamily="34" charset="0"/>
                        </a:rPr>
                        <a:t>SO SÁNH ƯỚC TÍNH (a - b)</a:t>
                      </a:r>
                      <a:endParaRPr lang="vi-VN" sz="1600" dirty="0">
                        <a:effectLst/>
                        <a:latin typeface="Arial" pitchFamily="34" charset="0"/>
                        <a:ea typeface="Times New Roman"/>
                        <a:cs typeface="Arial" pitchFamily="34" charset="0"/>
                      </a:endParaRPr>
                    </a:p>
                  </a:txBody>
                  <a:tcPr marL="55972" marR="55972" marT="0" marB="0" anchor="b"/>
                </a:tc>
                <a:tc hMerge="1">
                  <a:txBody>
                    <a:bodyPr/>
                    <a:lstStyle/>
                    <a:p>
                      <a:endParaRPr lang="vi-VN"/>
                    </a:p>
                  </a:txBody>
                  <a:tcPr/>
                </a:tc>
                <a:tc hMerge="1">
                  <a:txBody>
                    <a:bodyPr/>
                    <a:lstStyle/>
                    <a:p>
                      <a:endParaRPr lang="en-US"/>
                    </a:p>
                  </a:txBody>
                  <a:tcPr/>
                </a:tc>
                <a:tc hMerge="1">
                  <a:txBody>
                    <a:bodyPr/>
                    <a:lstStyle/>
                    <a:p>
                      <a:pPr algn="ctr">
                        <a:spcAft>
                          <a:spcPts val="0"/>
                        </a:spcAft>
                      </a:pPr>
                      <a:endParaRPr lang="vi-VN" sz="1600" dirty="0">
                        <a:effectLst/>
                        <a:latin typeface="Arial" pitchFamily="34" charset="0"/>
                        <a:ea typeface="Times New Roman"/>
                        <a:cs typeface="Arial" pitchFamily="34" charset="0"/>
                      </a:endParaRPr>
                    </a:p>
                  </a:txBody>
                  <a:tcPr marL="55972" marR="55972" marT="0" marB="0" anchor="b"/>
                </a:tc>
                <a:extLst>
                  <a:ext uri="{0D108BD9-81ED-4DB2-BD59-A6C34878D82A}">
                    <a16:rowId xmlns:a16="http://schemas.microsoft.com/office/drawing/2014/main" xmlns="" val="10017"/>
                  </a:ext>
                </a:extLst>
              </a:tr>
              <a:tr h="155479">
                <a:tc>
                  <a:txBody>
                    <a:bodyPr/>
                    <a:lstStyle/>
                    <a:p>
                      <a:endParaRPr lang="vi-VN" sz="1300">
                        <a:effectLst/>
                        <a:latin typeface="Arial" pitchFamily="34" charset="0"/>
                        <a:cs typeface="Arial" pitchFamily="34" charset="0"/>
                      </a:endParaRPr>
                    </a:p>
                  </a:txBody>
                  <a:tcPr marL="55972" marR="55972" marT="0" marB="0" anchor="b"/>
                </a:tc>
                <a:tc>
                  <a:txBody>
                    <a:bodyPr/>
                    <a:lstStyle/>
                    <a:p>
                      <a:pPr>
                        <a:spcAft>
                          <a:spcPts val="0"/>
                        </a:spcAft>
                      </a:pPr>
                      <a:r>
                        <a:rPr lang="en-US" sz="1600" dirty="0">
                          <a:effectLst/>
                          <a:latin typeface="Arial" pitchFamily="34" charset="0"/>
                          <a:cs typeface="Arial" pitchFamily="34" charset="0"/>
                        </a:rPr>
                        <a:t>Chi phí đầu tư tăng thêm</a:t>
                      </a:r>
                      <a:endParaRPr lang="vi-VN" sz="1600" dirty="0">
                        <a:effectLst/>
                        <a:latin typeface="Arial" pitchFamily="34" charset="0"/>
                        <a:ea typeface="Times New Roman"/>
                        <a:cs typeface="Arial" pitchFamily="34" charset="0"/>
                      </a:endParaRPr>
                    </a:p>
                  </a:txBody>
                  <a:tcPr marL="55972" marR="55972" marT="0" marB="0" anchor="b"/>
                </a:tc>
                <a:tc>
                  <a:txBody>
                    <a:bodyPr/>
                    <a:lstStyle/>
                    <a:p>
                      <a:pPr algn="ctr">
                        <a:spcAft>
                          <a:spcPts val="0"/>
                        </a:spcAft>
                      </a:pPr>
                      <a:r>
                        <a:rPr lang="en-US" sz="1600">
                          <a:effectLst/>
                          <a:latin typeface="Arial" pitchFamily="34" charset="0"/>
                          <a:cs typeface="Arial" pitchFamily="34" charset="0"/>
                        </a:rPr>
                        <a:t>175,610,000</a:t>
                      </a:r>
                      <a:endParaRPr lang="vi-VN" sz="1600" dirty="0">
                        <a:effectLst/>
                        <a:latin typeface="Arial" pitchFamily="34" charset="0"/>
                        <a:ea typeface="Times New Roman"/>
                        <a:cs typeface="Arial" pitchFamily="34" charset="0"/>
                      </a:endParaRPr>
                    </a:p>
                  </a:txBody>
                  <a:tcPr marL="55972" marR="55972" marT="0" marB="0" anchor="b"/>
                </a:tc>
                <a:tc>
                  <a:txBody>
                    <a:bodyPr/>
                    <a:lstStyle/>
                    <a:p>
                      <a:endParaRPr lang="vi-VN" sz="1600" dirty="0">
                        <a:effectLst/>
                        <a:latin typeface="Arial" pitchFamily="34" charset="0"/>
                        <a:cs typeface="Arial" pitchFamily="34" charset="0"/>
                      </a:endParaRPr>
                    </a:p>
                  </a:txBody>
                  <a:tcPr marL="55972" marR="55972" marT="0" marB="0" anchor="b"/>
                </a:tc>
                <a:extLst>
                  <a:ext uri="{0D108BD9-81ED-4DB2-BD59-A6C34878D82A}">
                    <a16:rowId xmlns:a16="http://schemas.microsoft.com/office/drawing/2014/main" xmlns="" val="10018"/>
                  </a:ext>
                </a:extLst>
              </a:tr>
              <a:tr h="165844">
                <a:tc>
                  <a:txBody>
                    <a:bodyPr/>
                    <a:lstStyle/>
                    <a:p>
                      <a:endParaRPr lang="vi-VN" sz="1300">
                        <a:effectLst/>
                        <a:latin typeface="Arial" pitchFamily="34" charset="0"/>
                        <a:cs typeface="Arial" pitchFamily="34" charset="0"/>
                      </a:endParaRPr>
                    </a:p>
                  </a:txBody>
                  <a:tcPr marL="55972" marR="55972" marT="0" marB="0" anchor="b"/>
                </a:tc>
                <a:tc>
                  <a:txBody>
                    <a:bodyPr/>
                    <a:lstStyle/>
                    <a:p>
                      <a:pPr>
                        <a:spcAft>
                          <a:spcPts val="0"/>
                        </a:spcAft>
                      </a:pPr>
                      <a:r>
                        <a:rPr lang="en-US" sz="1600" dirty="0">
                          <a:effectLst/>
                          <a:latin typeface="Arial" pitchFamily="34" charset="0"/>
                          <a:cs typeface="Arial" pitchFamily="34" charset="0"/>
                        </a:rPr>
                        <a:t>Chi </a:t>
                      </a:r>
                      <a:r>
                        <a:rPr lang="en-US" sz="1600" dirty="0" err="1">
                          <a:effectLst/>
                          <a:latin typeface="Arial" pitchFamily="34" charset="0"/>
                          <a:cs typeface="Arial" pitchFamily="34" charset="0"/>
                        </a:rPr>
                        <a:t>phí</a:t>
                      </a:r>
                      <a:r>
                        <a:rPr lang="en-US" sz="1600" dirty="0">
                          <a:effectLst/>
                          <a:latin typeface="Arial" pitchFamily="34" charset="0"/>
                          <a:cs typeface="Arial" pitchFamily="34" charset="0"/>
                        </a:rPr>
                        <a:t> SX </a:t>
                      </a:r>
                      <a:r>
                        <a:rPr lang="en-US" sz="1600" dirty="0" err="1">
                          <a:effectLst/>
                          <a:latin typeface="Arial" pitchFamily="34" charset="0"/>
                          <a:cs typeface="Arial" pitchFamily="34" charset="0"/>
                        </a:rPr>
                        <a:t>tăng</a:t>
                      </a:r>
                      <a:r>
                        <a:rPr lang="en-US" sz="1600" dirty="0">
                          <a:effectLst/>
                          <a:latin typeface="Arial" pitchFamily="34" charset="0"/>
                          <a:cs typeface="Arial" pitchFamily="34" charset="0"/>
                        </a:rPr>
                        <a:t> </a:t>
                      </a:r>
                      <a:r>
                        <a:rPr lang="en-US" sz="1600" dirty="0" err="1">
                          <a:effectLst/>
                          <a:latin typeface="Arial" pitchFamily="34" charset="0"/>
                          <a:cs typeface="Arial" pitchFamily="34" charset="0"/>
                        </a:rPr>
                        <a:t>thêm</a:t>
                      </a:r>
                      <a:endParaRPr lang="vi-VN" sz="1600" dirty="0">
                        <a:effectLst/>
                        <a:latin typeface="Arial" pitchFamily="34" charset="0"/>
                        <a:ea typeface="Times New Roman"/>
                        <a:cs typeface="Arial" pitchFamily="34" charset="0"/>
                      </a:endParaRPr>
                    </a:p>
                  </a:txBody>
                  <a:tcPr marL="55972" marR="55972" marT="0" marB="0" anchor="b"/>
                </a:tc>
                <a:tc>
                  <a:txBody>
                    <a:bodyPr/>
                    <a:lstStyle/>
                    <a:p>
                      <a:pPr algn="ctr">
                        <a:spcAft>
                          <a:spcPts val="0"/>
                        </a:spcAft>
                      </a:pPr>
                      <a:r>
                        <a:rPr lang="en-US" sz="1600">
                          <a:effectLst/>
                          <a:latin typeface="Arial" pitchFamily="34" charset="0"/>
                          <a:cs typeface="Arial" pitchFamily="34" charset="0"/>
                        </a:rPr>
                        <a:t>30,638,214</a:t>
                      </a:r>
                      <a:endParaRPr lang="vi-VN" sz="1600">
                        <a:effectLst/>
                        <a:latin typeface="Arial" pitchFamily="34" charset="0"/>
                        <a:ea typeface="Times New Roman"/>
                        <a:cs typeface="Arial" pitchFamily="34" charset="0"/>
                      </a:endParaRPr>
                    </a:p>
                  </a:txBody>
                  <a:tcPr marL="55972" marR="55972" marT="0" marB="0" anchor="b"/>
                </a:tc>
                <a:tc>
                  <a:txBody>
                    <a:bodyPr/>
                    <a:lstStyle/>
                    <a:p>
                      <a:endParaRPr lang="vi-VN" sz="1600" dirty="0">
                        <a:effectLst/>
                        <a:latin typeface="Arial" pitchFamily="34" charset="0"/>
                        <a:cs typeface="Arial" pitchFamily="34" charset="0"/>
                      </a:endParaRPr>
                    </a:p>
                  </a:txBody>
                  <a:tcPr marL="55972" marR="55972" marT="0" marB="0" anchor="b"/>
                </a:tc>
                <a:extLst>
                  <a:ext uri="{0D108BD9-81ED-4DB2-BD59-A6C34878D82A}">
                    <a16:rowId xmlns:a16="http://schemas.microsoft.com/office/drawing/2014/main" xmlns="" val="10019"/>
                  </a:ext>
                </a:extLst>
              </a:tr>
              <a:tr h="165844">
                <a:tc>
                  <a:txBody>
                    <a:bodyPr/>
                    <a:lstStyle/>
                    <a:p>
                      <a:endParaRPr lang="vi-VN" sz="1300">
                        <a:effectLst/>
                        <a:latin typeface="Arial" pitchFamily="34" charset="0"/>
                        <a:cs typeface="Arial" pitchFamily="34" charset="0"/>
                      </a:endParaRPr>
                    </a:p>
                  </a:txBody>
                  <a:tcPr marL="55972" marR="55972" marT="0" marB="0" anchor="b"/>
                </a:tc>
                <a:tc>
                  <a:txBody>
                    <a:bodyPr/>
                    <a:lstStyle/>
                    <a:p>
                      <a:pPr>
                        <a:spcAft>
                          <a:spcPts val="0"/>
                        </a:spcAft>
                      </a:pPr>
                      <a:r>
                        <a:rPr lang="en-US" sz="1600">
                          <a:effectLst/>
                          <a:latin typeface="Arial" pitchFamily="34" charset="0"/>
                          <a:cs typeface="Arial" pitchFamily="34" charset="0"/>
                        </a:rPr>
                        <a:t>Lợi nhuận tăng thêm</a:t>
                      </a:r>
                      <a:endParaRPr lang="vi-VN" sz="1600">
                        <a:effectLst/>
                        <a:latin typeface="Arial" pitchFamily="34" charset="0"/>
                        <a:ea typeface="Times New Roman"/>
                        <a:cs typeface="Arial" pitchFamily="34" charset="0"/>
                      </a:endParaRPr>
                    </a:p>
                  </a:txBody>
                  <a:tcPr marL="55972" marR="55972" marT="0" marB="0" anchor="b"/>
                </a:tc>
                <a:tc>
                  <a:txBody>
                    <a:bodyPr/>
                    <a:lstStyle/>
                    <a:p>
                      <a:pPr algn="ctr">
                        <a:spcAft>
                          <a:spcPts val="0"/>
                        </a:spcAft>
                      </a:pPr>
                      <a:r>
                        <a:rPr lang="en-US" sz="1600" dirty="0">
                          <a:effectLst/>
                          <a:latin typeface="Arial" pitchFamily="34" charset="0"/>
                          <a:cs typeface="Arial" pitchFamily="34" charset="0"/>
                        </a:rPr>
                        <a:t>324,156,429</a:t>
                      </a:r>
                      <a:endParaRPr lang="vi-VN" sz="1600" dirty="0">
                        <a:effectLst/>
                        <a:latin typeface="Arial" pitchFamily="34" charset="0"/>
                        <a:ea typeface="Times New Roman"/>
                        <a:cs typeface="Arial" pitchFamily="34" charset="0"/>
                      </a:endParaRPr>
                    </a:p>
                  </a:txBody>
                  <a:tcPr marL="55972" marR="55972" marT="0" marB="0" anchor="b"/>
                </a:tc>
                <a:tc>
                  <a:txBody>
                    <a:bodyPr/>
                    <a:lstStyle/>
                    <a:p>
                      <a:endParaRPr lang="vi-VN" sz="1600" dirty="0">
                        <a:effectLst/>
                        <a:latin typeface="Arial" pitchFamily="34" charset="0"/>
                        <a:cs typeface="Arial" pitchFamily="34" charset="0"/>
                      </a:endParaRPr>
                    </a:p>
                  </a:txBody>
                  <a:tcPr marL="55972" marR="55972" marT="0" marB="0" anchor="b"/>
                </a:tc>
                <a:extLst>
                  <a:ext uri="{0D108BD9-81ED-4DB2-BD59-A6C34878D82A}">
                    <a16:rowId xmlns:a16="http://schemas.microsoft.com/office/drawing/2014/main" xmlns="" val="10020"/>
                  </a:ext>
                </a:extLst>
              </a:tr>
            </a:tbl>
          </a:graphicData>
        </a:graphic>
      </p:graphicFrame>
    </p:spTree>
    <p:extLst>
      <p:ext uri="{BB962C8B-B14F-4D97-AF65-F5344CB8AC3E}">
        <p14:creationId xmlns:p14="http://schemas.microsoft.com/office/powerpoint/2010/main" val="6766767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D3FEEAC-6021-184A-936A-D26E75467C87}" type="slidenum">
              <a:rPr lang="en-US" smtClean="0"/>
              <a:t>33</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874934318"/>
              </p:ext>
            </p:extLst>
          </p:nvPr>
        </p:nvGraphicFramePr>
        <p:xfrm>
          <a:off x="454964" y="993526"/>
          <a:ext cx="8240270" cy="5727950"/>
        </p:xfrm>
        <a:graphic>
          <a:graphicData uri="http://schemas.openxmlformats.org/drawingml/2006/table">
            <a:tbl>
              <a:tblPr firstRow="1" firstCol="1" bandRow="1">
                <a:tableStyleId>{5C22544A-7EE6-4342-B048-85BDC9FD1C3A}</a:tableStyleId>
              </a:tblPr>
              <a:tblGrid>
                <a:gridCol w="290057">
                  <a:extLst>
                    <a:ext uri="{9D8B030D-6E8A-4147-A177-3AD203B41FA5}">
                      <a16:colId xmlns:a16="http://schemas.microsoft.com/office/drawing/2014/main" xmlns="" val="20000"/>
                    </a:ext>
                  </a:extLst>
                </a:gridCol>
                <a:gridCol w="962464">
                  <a:extLst>
                    <a:ext uri="{9D8B030D-6E8A-4147-A177-3AD203B41FA5}">
                      <a16:colId xmlns:a16="http://schemas.microsoft.com/office/drawing/2014/main" xmlns="" val="20001"/>
                    </a:ext>
                  </a:extLst>
                </a:gridCol>
                <a:gridCol w="632852">
                  <a:extLst>
                    <a:ext uri="{9D8B030D-6E8A-4147-A177-3AD203B41FA5}">
                      <a16:colId xmlns:a16="http://schemas.microsoft.com/office/drawing/2014/main" xmlns="" val="20002"/>
                    </a:ext>
                  </a:extLst>
                </a:gridCol>
                <a:gridCol w="1082772">
                  <a:extLst>
                    <a:ext uri="{9D8B030D-6E8A-4147-A177-3AD203B41FA5}">
                      <a16:colId xmlns:a16="http://schemas.microsoft.com/office/drawing/2014/main" xmlns="" val="20003"/>
                    </a:ext>
                  </a:extLst>
                </a:gridCol>
                <a:gridCol w="1082772">
                  <a:extLst>
                    <a:ext uri="{9D8B030D-6E8A-4147-A177-3AD203B41FA5}">
                      <a16:colId xmlns:a16="http://schemas.microsoft.com/office/drawing/2014/main" xmlns="" val="20004"/>
                    </a:ext>
                  </a:extLst>
                </a:gridCol>
                <a:gridCol w="1013553">
                  <a:extLst>
                    <a:ext uri="{9D8B030D-6E8A-4147-A177-3AD203B41FA5}">
                      <a16:colId xmlns:a16="http://schemas.microsoft.com/office/drawing/2014/main" xmlns="" val="20005"/>
                    </a:ext>
                  </a:extLst>
                </a:gridCol>
                <a:gridCol w="1046514">
                  <a:extLst>
                    <a:ext uri="{9D8B030D-6E8A-4147-A177-3AD203B41FA5}">
                      <a16:colId xmlns:a16="http://schemas.microsoft.com/office/drawing/2014/main" xmlns="" val="20006"/>
                    </a:ext>
                  </a:extLst>
                </a:gridCol>
                <a:gridCol w="1082772">
                  <a:extLst>
                    <a:ext uri="{9D8B030D-6E8A-4147-A177-3AD203B41FA5}">
                      <a16:colId xmlns:a16="http://schemas.microsoft.com/office/drawing/2014/main" xmlns="" val="20007"/>
                    </a:ext>
                  </a:extLst>
                </a:gridCol>
                <a:gridCol w="1046514">
                  <a:extLst>
                    <a:ext uri="{9D8B030D-6E8A-4147-A177-3AD203B41FA5}">
                      <a16:colId xmlns:a16="http://schemas.microsoft.com/office/drawing/2014/main" xmlns="" val="20008"/>
                    </a:ext>
                  </a:extLst>
                </a:gridCol>
              </a:tblGrid>
              <a:tr h="422167">
                <a:tc>
                  <a:txBody>
                    <a:bodyPr/>
                    <a:lstStyle/>
                    <a:p>
                      <a:pPr algn="ctr">
                        <a:lnSpc>
                          <a:spcPct val="115000"/>
                        </a:lnSpc>
                        <a:spcAft>
                          <a:spcPts val="500"/>
                        </a:spcAft>
                      </a:pPr>
                      <a:r>
                        <a:rPr lang="en-US" sz="1200" dirty="0">
                          <a:effectLst/>
                          <a:latin typeface="Arial" pitchFamily="34" charset="0"/>
                          <a:cs typeface="Arial" pitchFamily="34" charset="0"/>
                        </a:rPr>
                        <a:t>TT</a:t>
                      </a:r>
                      <a:endParaRPr lang="vi-VN" sz="1200" dirty="0">
                        <a:effectLst/>
                        <a:latin typeface="Arial" pitchFamily="34" charset="0"/>
                        <a:ea typeface="Arial"/>
                        <a:cs typeface="Arial" pitchFamily="34" charset="0"/>
                      </a:endParaRPr>
                    </a:p>
                  </a:txBody>
                  <a:tcPr marL="65314" marR="65314" marT="0" marB="0" anchor="ctr"/>
                </a:tc>
                <a:tc>
                  <a:txBody>
                    <a:bodyPr/>
                    <a:lstStyle/>
                    <a:p>
                      <a:pPr algn="ctr">
                        <a:lnSpc>
                          <a:spcPct val="115000"/>
                        </a:lnSpc>
                        <a:spcAft>
                          <a:spcPts val="500"/>
                        </a:spcAft>
                      </a:pPr>
                      <a:r>
                        <a:rPr lang="en-US" sz="1200">
                          <a:effectLst/>
                          <a:latin typeface="Arial" pitchFamily="34" charset="0"/>
                          <a:cs typeface="Arial" pitchFamily="34" charset="0"/>
                        </a:rPr>
                        <a:t>Hạng mục</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Aft>
                          <a:spcPts val="500"/>
                        </a:spcAft>
                      </a:pPr>
                      <a:r>
                        <a:rPr lang="en-US" sz="1200">
                          <a:effectLst/>
                          <a:latin typeface="Arial" pitchFamily="34" charset="0"/>
                          <a:cs typeface="Arial" pitchFamily="34" charset="0"/>
                        </a:rPr>
                        <a:t>Đơn vị</a:t>
                      </a:r>
                      <a:endParaRPr lang="vi-VN" sz="1200">
                        <a:effectLst/>
                        <a:latin typeface="Arial" pitchFamily="34" charset="0"/>
                        <a:ea typeface="Arial"/>
                        <a:cs typeface="Arial" pitchFamily="34" charset="0"/>
                      </a:endParaRPr>
                    </a:p>
                  </a:txBody>
                  <a:tcPr marL="65314" marR="65314" marT="0" marB="0" anchor="ctr"/>
                </a:tc>
                <a:tc gridSpan="2">
                  <a:txBody>
                    <a:bodyPr/>
                    <a:lstStyle/>
                    <a:p>
                      <a:pPr algn="ctr">
                        <a:lnSpc>
                          <a:spcPct val="115000"/>
                        </a:lnSpc>
                        <a:spcAft>
                          <a:spcPts val="500"/>
                        </a:spcAft>
                      </a:pPr>
                      <a:r>
                        <a:rPr lang="en-US" sz="1200" dirty="0">
                          <a:effectLst/>
                          <a:latin typeface="Arial" pitchFamily="34" charset="0"/>
                          <a:cs typeface="Arial" pitchFamily="34" charset="0"/>
                        </a:rPr>
                        <a:t>Nam Định</a:t>
                      </a:r>
                      <a:endParaRPr lang="vi-VN" sz="1200" dirty="0">
                        <a:effectLst/>
                        <a:latin typeface="Arial" pitchFamily="34" charset="0"/>
                        <a:ea typeface="Arial"/>
                        <a:cs typeface="Arial" pitchFamily="34" charset="0"/>
                      </a:endParaRPr>
                    </a:p>
                  </a:txBody>
                  <a:tcPr marL="65314" marR="65314" marT="0" marB="0" anchor="ctr"/>
                </a:tc>
                <a:tc hMerge="1">
                  <a:txBody>
                    <a:bodyPr/>
                    <a:lstStyle/>
                    <a:p>
                      <a:endParaRPr lang="vi-VN"/>
                    </a:p>
                  </a:txBody>
                  <a:tcPr/>
                </a:tc>
                <a:tc gridSpan="2">
                  <a:txBody>
                    <a:bodyPr/>
                    <a:lstStyle/>
                    <a:p>
                      <a:pPr algn="ctr">
                        <a:lnSpc>
                          <a:spcPct val="115000"/>
                        </a:lnSpc>
                        <a:spcAft>
                          <a:spcPts val="500"/>
                        </a:spcAft>
                      </a:pPr>
                      <a:r>
                        <a:rPr lang="en-US" sz="1200">
                          <a:effectLst/>
                          <a:latin typeface="Arial" pitchFamily="34" charset="0"/>
                          <a:cs typeface="Arial" pitchFamily="34" charset="0"/>
                        </a:rPr>
                        <a:t>Bình Định</a:t>
                      </a:r>
                      <a:endParaRPr lang="vi-VN" sz="1200">
                        <a:effectLst/>
                        <a:latin typeface="Arial" pitchFamily="34" charset="0"/>
                        <a:ea typeface="Arial"/>
                        <a:cs typeface="Arial" pitchFamily="34" charset="0"/>
                      </a:endParaRPr>
                    </a:p>
                  </a:txBody>
                  <a:tcPr marL="65314" marR="65314" marT="0" marB="0" anchor="ctr"/>
                </a:tc>
                <a:tc hMerge="1">
                  <a:txBody>
                    <a:bodyPr/>
                    <a:lstStyle/>
                    <a:p>
                      <a:endParaRPr lang="vi-VN"/>
                    </a:p>
                  </a:txBody>
                  <a:tcPr/>
                </a:tc>
                <a:tc gridSpan="2">
                  <a:txBody>
                    <a:bodyPr/>
                    <a:lstStyle/>
                    <a:p>
                      <a:pPr algn="ctr">
                        <a:lnSpc>
                          <a:spcPct val="115000"/>
                        </a:lnSpc>
                        <a:spcAft>
                          <a:spcPts val="500"/>
                        </a:spcAft>
                      </a:pPr>
                      <a:r>
                        <a:rPr lang="en-US" sz="1200">
                          <a:effectLst/>
                          <a:latin typeface="Arial" pitchFamily="34" charset="0"/>
                          <a:cs typeface="Arial" pitchFamily="34" charset="0"/>
                        </a:rPr>
                        <a:t>Bến Tre</a:t>
                      </a:r>
                      <a:endParaRPr lang="vi-VN" sz="1200">
                        <a:effectLst/>
                        <a:latin typeface="Arial" pitchFamily="34" charset="0"/>
                        <a:ea typeface="Arial"/>
                        <a:cs typeface="Arial" pitchFamily="34" charset="0"/>
                      </a:endParaRPr>
                    </a:p>
                  </a:txBody>
                  <a:tcPr marL="65314" marR="65314" marT="0" marB="0" anchor="ctr"/>
                </a:tc>
                <a:tc hMerge="1">
                  <a:txBody>
                    <a:bodyPr/>
                    <a:lstStyle/>
                    <a:p>
                      <a:endParaRPr lang="vi-VN"/>
                    </a:p>
                  </a:txBody>
                  <a:tcPr/>
                </a:tc>
                <a:extLst>
                  <a:ext uri="{0D108BD9-81ED-4DB2-BD59-A6C34878D82A}">
                    <a16:rowId xmlns:a16="http://schemas.microsoft.com/office/drawing/2014/main" xmlns="" val="10000"/>
                  </a:ext>
                </a:extLst>
              </a:tr>
              <a:tr h="422167">
                <a:tc>
                  <a:txBody>
                    <a:bodyPr/>
                    <a:lstStyle/>
                    <a:p>
                      <a:pPr algn="ctr">
                        <a:lnSpc>
                          <a:spcPct val="115000"/>
                        </a:lnSpc>
                        <a:spcAft>
                          <a:spcPts val="500"/>
                        </a:spcAft>
                      </a:pPr>
                      <a:r>
                        <a:rPr lang="en-US" sz="1200">
                          <a:effectLst/>
                          <a:latin typeface="Arial" pitchFamily="34" charset="0"/>
                          <a:cs typeface="Arial" pitchFamily="34" charset="0"/>
                        </a:rPr>
                        <a:t> </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Aft>
                          <a:spcPts val="500"/>
                        </a:spcAft>
                      </a:pPr>
                      <a:r>
                        <a:rPr lang="en-US" sz="1200">
                          <a:effectLst/>
                          <a:latin typeface="Arial" pitchFamily="34" charset="0"/>
                          <a:cs typeface="Arial" pitchFamily="34" charset="0"/>
                        </a:rPr>
                        <a:t> </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Aft>
                          <a:spcPts val="500"/>
                        </a:spcAft>
                      </a:pPr>
                      <a:r>
                        <a:rPr lang="en-US" sz="1200">
                          <a:effectLst/>
                          <a:latin typeface="Arial" pitchFamily="34" charset="0"/>
                          <a:cs typeface="Arial" pitchFamily="34" charset="0"/>
                        </a:rPr>
                        <a:t> </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Aft>
                          <a:spcPts val="500"/>
                        </a:spcAft>
                      </a:pPr>
                      <a:r>
                        <a:rPr lang="en-US" sz="1200">
                          <a:effectLst/>
                          <a:latin typeface="Arial" pitchFamily="34" charset="0"/>
                          <a:cs typeface="Arial" pitchFamily="34" charset="0"/>
                        </a:rPr>
                        <a:t>Công nghệ GT </a:t>
                      </a:r>
                      <a:r>
                        <a:rPr lang="vi-VN" sz="1200">
                          <a:effectLst/>
                          <a:latin typeface="Arial" pitchFamily="34" charset="0"/>
                          <a:cs typeface="Arial" pitchFamily="34" charset="0"/>
                        </a:rPr>
                        <a:t>29</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Aft>
                          <a:spcPts val="500"/>
                        </a:spcAft>
                      </a:pPr>
                      <a:r>
                        <a:rPr lang="en-US" sz="1200">
                          <a:effectLst/>
                          <a:latin typeface="Arial" pitchFamily="34" charset="0"/>
                          <a:cs typeface="Arial" pitchFamily="34" charset="0"/>
                        </a:rPr>
                        <a:t>Đối chứng</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Aft>
                          <a:spcPts val="500"/>
                        </a:spcAft>
                      </a:pPr>
                      <a:r>
                        <a:rPr lang="en-US" sz="1200">
                          <a:effectLst/>
                          <a:latin typeface="Arial" pitchFamily="34" charset="0"/>
                          <a:cs typeface="Arial" pitchFamily="34" charset="0"/>
                        </a:rPr>
                        <a:t>Công nghệ GT </a:t>
                      </a:r>
                      <a:r>
                        <a:rPr lang="vi-VN" sz="1200">
                          <a:effectLst/>
                          <a:latin typeface="Arial" pitchFamily="34" charset="0"/>
                          <a:cs typeface="Arial" pitchFamily="34" charset="0"/>
                        </a:rPr>
                        <a:t>29</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Aft>
                          <a:spcPts val="500"/>
                        </a:spcAft>
                      </a:pPr>
                      <a:r>
                        <a:rPr lang="en-US" sz="1200">
                          <a:effectLst/>
                          <a:latin typeface="Arial" pitchFamily="34" charset="0"/>
                          <a:cs typeface="Arial" pitchFamily="34" charset="0"/>
                        </a:rPr>
                        <a:t>Đối chứng</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Aft>
                          <a:spcPts val="500"/>
                        </a:spcAft>
                      </a:pPr>
                      <a:r>
                        <a:rPr lang="en-US" sz="1200">
                          <a:effectLst/>
                          <a:latin typeface="Arial" pitchFamily="34" charset="0"/>
                          <a:cs typeface="Arial" pitchFamily="34" charset="0"/>
                        </a:rPr>
                        <a:t>Công nghệ GT </a:t>
                      </a:r>
                      <a:r>
                        <a:rPr lang="vi-VN" sz="1200">
                          <a:effectLst/>
                          <a:latin typeface="Arial" pitchFamily="34" charset="0"/>
                          <a:cs typeface="Arial" pitchFamily="34" charset="0"/>
                        </a:rPr>
                        <a:t>29</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Aft>
                          <a:spcPts val="500"/>
                        </a:spcAft>
                      </a:pPr>
                      <a:r>
                        <a:rPr lang="en-US" sz="1200">
                          <a:effectLst/>
                          <a:latin typeface="Arial" pitchFamily="34" charset="0"/>
                          <a:cs typeface="Arial" pitchFamily="34" charset="0"/>
                        </a:rPr>
                        <a:t>Đối chứng</a:t>
                      </a:r>
                      <a:endParaRPr lang="vi-VN" sz="1200">
                        <a:effectLst/>
                        <a:latin typeface="Arial" pitchFamily="34" charset="0"/>
                        <a:ea typeface="Arial"/>
                        <a:cs typeface="Arial" pitchFamily="34" charset="0"/>
                      </a:endParaRPr>
                    </a:p>
                  </a:txBody>
                  <a:tcPr marL="65314" marR="65314" marT="0" marB="0" anchor="ctr"/>
                </a:tc>
                <a:extLst>
                  <a:ext uri="{0D108BD9-81ED-4DB2-BD59-A6C34878D82A}">
                    <a16:rowId xmlns:a16="http://schemas.microsoft.com/office/drawing/2014/main" xmlns="" val="10001"/>
                  </a:ext>
                </a:extLst>
              </a:tr>
              <a:tr h="642636">
                <a:tc>
                  <a:txBody>
                    <a:bodyPr/>
                    <a:lstStyle/>
                    <a:p>
                      <a:pPr algn="ctr">
                        <a:lnSpc>
                          <a:spcPct val="115000"/>
                        </a:lnSpc>
                        <a:spcAft>
                          <a:spcPts val="500"/>
                        </a:spcAft>
                      </a:pPr>
                      <a:r>
                        <a:rPr lang="en-US" sz="1200">
                          <a:effectLst/>
                          <a:latin typeface="Arial" pitchFamily="34" charset="0"/>
                          <a:cs typeface="Arial" pitchFamily="34" charset="0"/>
                        </a:rPr>
                        <a:t>I</a:t>
                      </a:r>
                      <a:endParaRPr lang="vi-VN" sz="1200">
                        <a:effectLst/>
                        <a:latin typeface="Arial" pitchFamily="34" charset="0"/>
                        <a:ea typeface="Arial"/>
                        <a:cs typeface="Arial" pitchFamily="34" charset="0"/>
                      </a:endParaRPr>
                    </a:p>
                  </a:txBody>
                  <a:tcPr marL="65314" marR="65314" marT="0" marB="0" anchor="ctr"/>
                </a:tc>
                <a:tc>
                  <a:txBody>
                    <a:bodyPr/>
                    <a:lstStyle/>
                    <a:p>
                      <a:pPr>
                        <a:lnSpc>
                          <a:spcPct val="115000"/>
                        </a:lnSpc>
                        <a:spcAft>
                          <a:spcPts val="500"/>
                        </a:spcAft>
                      </a:pPr>
                      <a:r>
                        <a:rPr lang="en-US" sz="1200">
                          <a:effectLst/>
                          <a:latin typeface="Arial" pitchFamily="34" charset="0"/>
                          <a:cs typeface="Arial" pitchFamily="34" charset="0"/>
                        </a:rPr>
                        <a:t>Chi phí cố định đầu tư ban đầu</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Aft>
                          <a:spcPts val="500"/>
                        </a:spcAft>
                      </a:pPr>
                      <a:r>
                        <a:rPr lang="en-US" sz="1200">
                          <a:effectLst/>
                          <a:latin typeface="Arial" pitchFamily="34" charset="0"/>
                          <a:cs typeface="Arial" pitchFamily="34" charset="0"/>
                        </a:rPr>
                        <a:t>đồng</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Aft>
                          <a:spcPts val="500"/>
                        </a:spcAft>
                      </a:pPr>
                      <a:r>
                        <a:rPr lang="en-US" sz="1200">
                          <a:effectLst/>
                          <a:latin typeface="Arial" pitchFamily="34" charset="0"/>
                          <a:cs typeface="Arial" pitchFamily="34" charset="0"/>
                        </a:rPr>
                        <a:t>460.610.000</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Aft>
                          <a:spcPts val="500"/>
                        </a:spcAft>
                      </a:pPr>
                      <a:r>
                        <a:rPr lang="en-US" sz="1200">
                          <a:effectLst/>
                          <a:latin typeface="Arial" pitchFamily="34" charset="0"/>
                          <a:cs typeface="Arial" pitchFamily="34" charset="0"/>
                        </a:rPr>
                        <a:t>285.000.000</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Aft>
                          <a:spcPts val="500"/>
                        </a:spcAft>
                      </a:pPr>
                      <a:r>
                        <a:rPr lang="en-US" sz="1200">
                          <a:effectLst/>
                          <a:latin typeface="Arial" pitchFamily="34" charset="0"/>
                          <a:cs typeface="Arial" pitchFamily="34" charset="0"/>
                        </a:rPr>
                        <a:t>425.120.000</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Aft>
                          <a:spcPts val="500"/>
                        </a:spcAft>
                      </a:pPr>
                      <a:r>
                        <a:rPr lang="en-US" sz="1200">
                          <a:effectLst/>
                          <a:latin typeface="Arial" pitchFamily="34" charset="0"/>
                          <a:cs typeface="Arial" pitchFamily="34" charset="0"/>
                        </a:rPr>
                        <a:t>295.000.000</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Aft>
                          <a:spcPts val="500"/>
                        </a:spcAft>
                      </a:pPr>
                      <a:r>
                        <a:rPr lang="en-US" sz="1200">
                          <a:effectLst/>
                          <a:latin typeface="Arial" pitchFamily="34" charset="0"/>
                          <a:cs typeface="Arial" pitchFamily="34" charset="0"/>
                        </a:rPr>
                        <a:t>435.120.000</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Aft>
                          <a:spcPts val="500"/>
                        </a:spcAft>
                      </a:pPr>
                      <a:r>
                        <a:rPr lang="en-US" sz="1200" dirty="0">
                          <a:effectLst/>
                          <a:latin typeface="Arial" pitchFamily="34" charset="0"/>
                          <a:cs typeface="Arial" pitchFamily="34" charset="0"/>
                        </a:rPr>
                        <a:t>295.000.000</a:t>
                      </a:r>
                      <a:endParaRPr lang="vi-VN" sz="1200" dirty="0">
                        <a:effectLst/>
                        <a:latin typeface="Arial" pitchFamily="34" charset="0"/>
                        <a:ea typeface="Arial"/>
                        <a:cs typeface="Arial" pitchFamily="34" charset="0"/>
                      </a:endParaRPr>
                    </a:p>
                  </a:txBody>
                  <a:tcPr marL="65314" marR="65314" marT="0" marB="0" anchor="ctr"/>
                </a:tc>
                <a:extLst>
                  <a:ext uri="{0D108BD9-81ED-4DB2-BD59-A6C34878D82A}">
                    <a16:rowId xmlns:a16="http://schemas.microsoft.com/office/drawing/2014/main" xmlns="" val="10002"/>
                  </a:ext>
                </a:extLst>
              </a:tr>
              <a:tr h="422167">
                <a:tc>
                  <a:txBody>
                    <a:bodyPr/>
                    <a:lstStyle/>
                    <a:p>
                      <a:pPr algn="ctr">
                        <a:lnSpc>
                          <a:spcPct val="115000"/>
                        </a:lnSpc>
                        <a:spcAft>
                          <a:spcPts val="500"/>
                        </a:spcAft>
                      </a:pPr>
                      <a:r>
                        <a:rPr lang="en-US" sz="1200">
                          <a:effectLst/>
                          <a:latin typeface="Arial" pitchFamily="34" charset="0"/>
                          <a:cs typeface="Arial" pitchFamily="34" charset="0"/>
                        </a:rPr>
                        <a:t>II</a:t>
                      </a:r>
                      <a:endParaRPr lang="vi-VN" sz="1200">
                        <a:effectLst/>
                        <a:latin typeface="Arial" pitchFamily="34" charset="0"/>
                        <a:ea typeface="Arial"/>
                        <a:cs typeface="Arial" pitchFamily="34" charset="0"/>
                      </a:endParaRPr>
                    </a:p>
                  </a:txBody>
                  <a:tcPr marL="65314" marR="65314" marT="0" marB="0" anchor="ctr"/>
                </a:tc>
                <a:tc>
                  <a:txBody>
                    <a:bodyPr/>
                    <a:lstStyle/>
                    <a:p>
                      <a:pPr>
                        <a:lnSpc>
                          <a:spcPct val="115000"/>
                        </a:lnSpc>
                        <a:spcAft>
                          <a:spcPts val="500"/>
                        </a:spcAft>
                      </a:pPr>
                      <a:r>
                        <a:rPr lang="en-US" sz="1200" dirty="0">
                          <a:effectLst/>
                          <a:latin typeface="Arial" pitchFamily="34" charset="0"/>
                          <a:cs typeface="Arial" pitchFamily="34" charset="0"/>
                        </a:rPr>
                        <a:t>Chi phí sản xuất</a:t>
                      </a:r>
                      <a:endParaRPr lang="vi-VN" sz="1200" dirty="0">
                        <a:effectLst/>
                        <a:latin typeface="Arial" pitchFamily="34" charset="0"/>
                        <a:ea typeface="Arial"/>
                        <a:cs typeface="Arial" pitchFamily="34" charset="0"/>
                      </a:endParaRPr>
                    </a:p>
                  </a:txBody>
                  <a:tcPr marL="65314" marR="65314" marT="0" marB="0" anchor="ctr"/>
                </a:tc>
                <a:tc>
                  <a:txBody>
                    <a:bodyPr/>
                    <a:lstStyle/>
                    <a:p>
                      <a:pPr algn="ctr">
                        <a:lnSpc>
                          <a:spcPct val="115000"/>
                        </a:lnSpc>
                        <a:spcAft>
                          <a:spcPts val="500"/>
                        </a:spcAft>
                      </a:pPr>
                      <a:r>
                        <a:rPr lang="en-US" sz="1200">
                          <a:effectLst/>
                          <a:latin typeface="Arial" pitchFamily="34" charset="0"/>
                          <a:cs typeface="Arial" pitchFamily="34" charset="0"/>
                        </a:rPr>
                        <a:t>đồng</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Aft>
                          <a:spcPts val="500"/>
                        </a:spcAft>
                      </a:pPr>
                      <a:r>
                        <a:rPr lang="en-US" sz="1200">
                          <a:effectLst/>
                          <a:latin typeface="Arial" pitchFamily="34" charset="0"/>
                          <a:cs typeface="Arial" pitchFamily="34" charset="0"/>
                        </a:rPr>
                        <a:t>309.763.214</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Aft>
                          <a:spcPts val="500"/>
                        </a:spcAft>
                      </a:pPr>
                      <a:r>
                        <a:rPr lang="en-US" sz="1200">
                          <a:effectLst/>
                          <a:latin typeface="Arial" pitchFamily="34" charset="0"/>
                          <a:cs typeface="Arial" pitchFamily="34" charset="0"/>
                        </a:rPr>
                        <a:t>279.125.000</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Aft>
                          <a:spcPts val="500"/>
                        </a:spcAft>
                      </a:pPr>
                      <a:r>
                        <a:rPr lang="en-US" sz="1200">
                          <a:effectLst/>
                          <a:latin typeface="Arial" pitchFamily="34" charset="0"/>
                          <a:cs typeface="Arial" pitchFamily="34" charset="0"/>
                        </a:rPr>
                        <a:t>317.335.100</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Aft>
                          <a:spcPts val="500"/>
                        </a:spcAft>
                      </a:pPr>
                      <a:r>
                        <a:rPr lang="en-US" sz="1200">
                          <a:effectLst/>
                          <a:latin typeface="Arial" pitchFamily="34" charset="0"/>
                          <a:cs typeface="Arial" pitchFamily="34" charset="0"/>
                        </a:rPr>
                        <a:t>311.850.000</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Aft>
                          <a:spcPts val="500"/>
                        </a:spcAft>
                      </a:pPr>
                      <a:r>
                        <a:rPr lang="en-US" sz="1200">
                          <a:effectLst/>
                          <a:latin typeface="Arial" pitchFamily="34" charset="0"/>
                          <a:cs typeface="Arial" pitchFamily="34" charset="0"/>
                        </a:rPr>
                        <a:t>310.180.500</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Aft>
                          <a:spcPts val="500"/>
                        </a:spcAft>
                      </a:pPr>
                      <a:r>
                        <a:rPr lang="en-US" sz="1200">
                          <a:effectLst/>
                          <a:latin typeface="Arial" pitchFamily="34" charset="0"/>
                          <a:cs typeface="Arial" pitchFamily="34" charset="0"/>
                        </a:rPr>
                        <a:t>290.430.769</a:t>
                      </a:r>
                      <a:endParaRPr lang="vi-VN" sz="1200">
                        <a:effectLst/>
                        <a:latin typeface="Arial" pitchFamily="34" charset="0"/>
                        <a:ea typeface="Arial"/>
                        <a:cs typeface="Arial" pitchFamily="34" charset="0"/>
                      </a:endParaRPr>
                    </a:p>
                  </a:txBody>
                  <a:tcPr marL="65314" marR="65314" marT="0" marB="0" anchor="ctr"/>
                </a:tc>
                <a:extLst>
                  <a:ext uri="{0D108BD9-81ED-4DB2-BD59-A6C34878D82A}">
                    <a16:rowId xmlns:a16="http://schemas.microsoft.com/office/drawing/2014/main" xmlns="" val="10003"/>
                  </a:ext>
                </a:extLst>
              </a:tr>
              <a:tr h="422167">
                <a:tc>
                  <a:txBody>
                    <a:bodyPr/>
                    <a:lstStyle/>
                    <a:p>
                      <a:pPr algn="ctr">
                        <a:lnSpc>
                          <a:spcPct val="115000"/>
                        </a:lnSpc>
                        <a:spcAft>
                          <a:spcPts val="500"/>
                        </a:spcAft>
                      </a:pPr>
                      <a:r>
                        <a:rPr lang="en-US" sz="1200">
                          <a:effectLst/>
                          <a:latin typeface="Arial" pitchFamily="34" charset="0"/>
                          <a:cs typeface="Arial" pitchFamily="34" charset="0"/>
                        </a:rPr>
                        <a:t>III</a:t>
                      </a:r>
                      <a:endParaRPr lang="vi-VN" sz="1200">
                        <a:effectLst/>
                        <a:latin typeface="Arial" pitchFamily="34" charset="0"/>
                        <a:ea typeface="Arial"/>
                        <a:cs typeface="Arial" pitchFamily="34" charset="0"/>
                      </a:endParaRPr>
                    </a:p>
                  </a:txBody>
                  <a:tcPr marL="65314" marR="65314" marT="0" marB="0" anchor="ctr"/>
                </a:tc>
                <a:tc>
                  <a:txBody>
                    <a:bodyPr/>
                    <a:lstStyle/>
                    <a:p>
                      <a:pPr>
                        <a:lnSpc>
                          <a:spcPct val="115000"/>
                        </a:lnSpc>
                        <a:spcAft>
                          <a:spcPts val="500"/>
                        </a:spcAft>
                      </a:pPr>
                      <a:r>
                        <a:rPr lang="en-US" sz="1200">
                          <a:effectLst/>
                          <a:latin typeface="Arial" pitchFamily="34" charset="0"/>
                          <a:cs typeface="Arial" pitchFamily="34" charset="0"/>
                        </a:rPr>
                        <a:t>Tổng chi phí</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Aft>
                          <a:spcPts val="500"/>
                        </a:spcAft>
                      </a:pPr>
                      <a:r>
                        <a:rPr lang="en-US" sz="1200">
                          <a:effectLst/>
                          <a:latin typeface="Arial" pitchFamily="34" charset="0"/>
                          <a:cs typeface="Arial" pitchFamily="34" charset="0"/>
                        </a:rPr>
                        <a:t>đồng</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Aft>
                          <a:spcPts val="500"/>
                        </a:spcAft>
                      </a:pPr>
                      <a:r>
                        <a:rPr lang="en-US" sz="1200">
                          <a:effectLst/>
                          <a:latin typeface="Arial" pitchFamily="34" charset="0"/>
                          <a:cs typeface="Arial" pitchFamily="34" charset="0"/>
                        </a:rPr>
                        <a:t>770.373.214</a:t>
                      </a:r>
                      <a:endParaRPr lang="vi-VN" sz="1200">
                        <a:effectLst/>
                        <a:latin typeface="Arial" pitchFamily="34" charset="0"/>
                        <a:ea typeface="Arial"/>
                        <a:cs typeface="Arial" pitchFamily="34" charset="0"/>
                      </a:endParaRPr>
                    </a:p>
                  </a:txBody>
                  <a:tcPr marL="65314" marR="65314" marT="0" marB="0" anchor="b"/>
                </a:tc>
                <a:tc>
                  <a:txBody>
                    <a:bodyPr/>
                    <a:lstStyle/>
                    <a:p>
                      <a:pPr algn="ctr">
                        <a:lnSpc>
                          <a:spcPct val="115000"/>
                        </a:lnSpc>
                        <a:spcAft>
                          <a:spcPts val="500"/>
                        </a:spcAft>
                      </a:pPr>
                      <a:r>
                        <a:rPr lang="en-US" sz="1200">
                          <a:effectLst/>
                          <a:latin typeface="Arial" pitchFamily="34" charset="0"/>
                          <a:cs typeface="Arial" pitchFamily="34" charset="0"/>
                        </a:rPr>
                        <a:t>564.125.000</a:t>
                      </a:r>
                      <a:endParaRPr lang="vi-VN" sz="1200">
                        <a:effectLst/>
                        <a:latin typeface="Arial" pitchFamily="34" charset="0"/>
                        <a:ea typeface="Arial"/>
                        <a:cs typeface="Arial" pitchFamily="34" charset="0"/>
                      </a:endParaRPr>
                    </a:p>
                  </a:txBody>
                  <a:tcPr marL="65314" marR="65314" marT="0" marB="0" anchor="b"/>
                </a:tc>
                <a:tc>
                  <a:txBody>
                    <a:bodyPr/>
                    <a:lstStyle/>
                    <a:p>
                      <a:pPr algn="ctr">
                        <a:lnSpc>
                          <a:spcPct val="115000"/>
                        </a:lnSpc>
                        <a:spcAft>
                          <a:spcPts val="500"/>
                        </a:spcAft>
                      </a:pPr>
                      <a:r>
                        <a:rPr lang="en-US" sz="1200">
                          <a:effectLst/>
                          <a:latin typeface="Arial" pitchFamily="34" charset="0"/>
                          <a:cs typeface="Arial" pitchFamily="34" charset="0"/>
                        </a:rPr>
                        <a:t>742.455.100</a:t>
                      </a:r>
                      <a:endParaRPr lang="vi-VN" sz="1200">
                        <a:effectLst/>
                        <a:latin typeface="Arial" pitchFamily="34" charset="0"/>
                        <a:ea typeface="Arial"/>
                        <a:cs typeface="Arial" pitchFamily="34" charset="0"/>
                      </a:endParaRPr>
                    </a:p>
                  </a:txBody>
                  <a:tcPr marL="65314" marR="65314" marT="0" marB="0"/>
                </a:tc>
                <a:tc>
                  <a:txBody>
                    <a:bodyPr/>
                    <a:lstStyle/>
                    <a:p>
                      <a:pPr algn="ctr">
                        <a:lnSpc>
                          <a:spcPct val="115000"/>
                        </a:lnSpc>
                        <a:spcAft>
                          <a:spcPts val="500"/>
                        </a:spcAft>
                      </a:pPr>
                      <a:r>
                        <a:rPr lang="en-US" sz="1200">
                          <a:effectLst/>
                          <a:latin typeface="Arial" pitchFamily="34" charset="0"/>
                          <a:cs typeface="Arial" pitchFamily="34" charset="0"/>
                        </a:rPr>
                        <a:t>606.850.000</a:t>
                      </a:r>
                      <a:endParaRPr lang="vi-VN" sz="1200">
                        <a:effectLst/>
                        <a:latin typeface="Arial" pitchFamily="34" charset="0"/>
                        <a:ea typeface="Arial"/>
                        <a:cs typeface="Arial" pitchFamily="34" charset="0"/>
                      </a:endParaRPr>
                    </a:p>
                  </a:txBody>
                  <a:tcPr marL="65314" marR="65314" marT="0" marB="0"/>
                </a:tc>
                <a:tc>
                  <a:txBody>
                    <a:bodyPr/>
                    <a:lstStyle/>
                    <a:p>
                      <a:pPr algn="ctr">
                        <a:lnSpc>
                          <a:spcPct val="115000"/>
                        </a:lnSpc>
                        <a:spcAft>
                          <a:spcPts val="500"/>
                        </a:spcAft>
                      </a:pPr>
                      <a:r>
                        <a:rPr lang="en-US" sz="1200">
                          <a:effectLst/>
                          <a:latin typeface="Arial" pitchFamily="34" charset="0"/>
                          <a:cs typeface="Arial" pitchFamily="34" charset="0"/>
                        </a:rPr>
                        <a:t>745.300.500</a:t>
                      </a:r>
                      <a:endParaRPr lang="vi-VN" sz="1200">
                        <a:effectLst/>
                        <a:latin typeface="Arial" pitchFamily="34" charset="0"/>
                        <a:ea typeface="Arial"/>
                        <a:cs typeface="Arial" pitchFamily="34" charset="0"/>
                      </a:endParaRPr>
                    </a:p>
                  </a:txBody>
                  <a:tcPr marL="65314" marR="65314" marT="0" marB="0"/>
                </a:tc>
                <a:tc>
                  <a:txBody>
                    <a:bodyPr/>
                    <a:lstStyle/>
                    <a:p>
                      <a:pPr algn="ctr">
                        <a:lnSpc>
                          <a:spcPct val="115000"/>
                        </a:lnSpc>
                        <a:spcAft>
                          <a:spcPts val="500"/>
                        </a:spcAft>
                      </a:pPr>
                      <a:r>
                        <a:rPr lang="en-US" sz="1200">
                          <a:effectLst/>
                          <a:latin typeface="Arial" pitchFamily="34" charset="0"/>
                          <a:cs typeface="Arial" pitchFamily="34" charset="0"/>
                        </a:rPr>
                        <a:t>585.430.769</a:t>
                      </a:r>
                      <a:endParaRPr lang="vi-VN" sz="1200">
                        <a:effectLst/>
                        <a:latin typeface="Arial" pitchFamily="34" charset="0"/>
                        <a:ea typeface="Arial"/>
                        <a:cs typeface="Arial" pitchFamily="34" charset="0"/>
                      </a:endParaRPr>
                    </a:p>
                  </a:txBody>
                  <a:tcPr marL="65314" marR="65314" marT="0" marB="0"/>
                </a:tc>
                <a:extLst>
                  <a:ext uri="{0D108BD9-81ED-4DB2-BD59-A6C34878D82A}">
                    <a16:rowId xmlns:a16="http://schemas.microsoft.com/office/drawing/2014/main" xmlns="" val="10004"/>
                  </a:ext>
                </a:extLst>
              </a:tr>
              <a:tr h="422167">
                <a:tc>
                  <a:txBody>
                    <a:bodyPr/>
                    <a:lstStyle/>
                    <a:p>
                      <a:pPr algn="ctr">
                        <a:lnSpc>
                          <a:spcPct val="115000"/>
                        </a:lnSpc>
                        <a:spcAft>
                          <a:spcPts val="500"/>
                        </a:spcAft>
                      </a:pPr>
                      <a:r>
                        <a:rPr lang="en-US" sz="1200">
                          <a:effectLst/>
                          <a:latin typeface="Arial" pitchFamily="34" charset="0"/>
                          <a:cs typeface="Arial" pitchFamily="34" charset="0"/>
                        </a:rPr>
                        <a:t>IV</a:t>
                      </a:r>
                      <a:endParaRPr lang="vi-VN" sz="1200">
                        <a:effectLst/>
                        <a:latin typeface="Arial" pitchFamily="34" charset="0"/>
                        <a:ea typeface="Arial"/>
                        <a:cs typeface="Arial" pitchFamily="34" charset="0"/>
                      </a:endParaRPr>
                    </a:p>
                  </a:txBody>
                  <a:tcPr marL="65314" marR="65314" marT="0" marB="0" anchor="ctr"/>
                </a:tc>
                <a:tc>
                  <a:txBody>
                    <a:bodyPr/>
                    <a:lstStyle/>
                    <a:p>
                      <a:pPr>
                        <a:lnSpc>
                          <a:spcPct val="115000"/>
                        </a:lnSpc>
                        <a:spcAft>
                          <a:spcPts val="500"/>
                        </a:spcAft>
                      </a:pPr>
                      <a:r>
                        <a:rPr lang="en-US" sz="1200">
                          <a:effectLst/>
                          <a:latin typeface="Arial" pitchFamily="34" charset="0"/>
                          <a:cs typeface="Arial" pitchFamily="34" charset="0"/>
                        </a:rPr>
                        <a:t>Tổng doanh thu </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Aft>
                          <a:spcPts val="500"/>
                        </a:spcAft>
                      </a:pPr>
                      <a:r>
                        <a:rPr lang="en-US" sz="1200">
                          <a:effectLst/>
                          <a:latin typeface="Arial" pitchFamily="34" charset="0"/>
                          <a:cs typeface="Arial" pitchFamily="34" charset="0"/>
                        </a:rPr>
                        <a:t>đồng</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Aft>
                          <a:spcPts val="500"/>
                        </a:spcAft>
                      </a:pPr>
                      <a:r>
                        <a:rPr lang="en-US" sz="1200">
                          <a:effectLst/>
                          <a:latin typeface="Arial" pitchFamily="34" charset="0"/>
                          <a:cs typeface="Arial" pitchFamily="34" charset="0"/>
                        </a:rPr>
                        <a:t>818.857.143</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Aft>
                          <a:spcPts val="500"/>
                        </a:spcAft>
                      </a:pPr>
                      <a:r>
                        <a:rPr lang="en-US" sz="1200">
                          <a:effectLst/>
                          <a:latin typeface="Arial" pitchFamily="34" charset="0"/>
                          <a:cs typeface="Arial" pitchFamily="34" charset="0"/>
                        </a:rPr>
                        <a:t>464.062.500</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Aft>
                          <a:spcPts val="500"/>
                        </a:spcAft>
                      </a:pPr>
                      <a:r>
                        <a:rPr lang="en-US" sz="1200">
                          <a:effectLst/>
                          <a:latin typeface="Arial" pitchFamily="34" charset="0"/>
                          <a:cs typeface="Arial" pitchFamily="34" charset="0"/>
                        </a:rPr>
                        <a:t>844.480.000</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Aft>
                          <a:spcPts val="500"/>
                        </a:spcAft>
                      </a:pPr>
                      <a:r>
                        <a:rPr lang="en-US" sz="1200">
                          <a:effectLst/>
                          <a:latin typeface="Arial" pitchFamily="34" charset="0"/>
                          <a:cs typeface="Arial" pitchFamily="34" charset="0"/>
                        </a:rPr>
                        <a:t>542.769.231</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Aft>
                          <a:spcPts val="500"/>
                        </a:spcAft>
                      </a:pPr>
                      <a:r>
                        <a:rPr lang="en-US" sz="1200">
                          <a:effectLst/>
                          <a:latin typeface="Arial" pitchFamily="34" charset="0"/>
                          <a:cs typeface="Arial" pitchFamily="34" charset="0"/>
                        </a:rPr>
                        <a:t>621.680.000</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Aft>
                          <a:spcPts val="500"/>
                        </a:spcAft>
                      </a:pPr>
                      <a:r>
                        <a:rPr lang="en-US" sz="1200">
                          <a:effectLst/>
                          <a:latin typeface="Arial" pitchFamily="34" charset="0"/>
                          <a:cs typeface="Arial" pitchFamily="34" charset="0"/>
                        </a:rPr>
                        <a:t>392.123.077</a:t>
                      </a:r>
                      <a:endParaRPr lang="vi-VN" sz="1200">
                        <a:effectLst/>
                        <a:latin typeface="Arial" pitchFamily="34" charset="0"/>
                        <a:ea typeface="Arial"/>
                        <a:cs typeface="Arial" pitchFamily="34" charset="0"/>
                      </a:endParaRPr>
                    </a:p>
                  </a:txBody>
                  <a:tcPr marL="65314" marR="65314" marT="0" marB="0" anchor="ctr"/>
                </a:tc>
                <a:extLst>
                  <a:ext uri="{0D108BD9-81ED-4DB2-BD59-A6C34878D82A}">
                    <a16:rowId xmlns:a16="http://schemas.microsoft.com/office/drawing/2014/main" xmlns="" val="10005"/>
                  </a:ext>
                </a:extLst>
              </a:tr>
              <a:tr h="422167">
                <a:tc>
                  <a:txBody>
                    <a:bodyPr/>
                    <a:lstStyle/>
                    <a:p>
                      <a:pPr algn="ctr">
                        <a:lnSpc>
                          <a:spcPct val="115000"/>
                        </a:lnSpc>
                        <a:spcAft>
                          <a:spcPts val="500"/>
                        </a:spcAft>
                      </a:pPr>
                      <a:r>
                        <a:rPr lang="en-US" sz="1200">
                          <a:effectLst/>
                          <a:latin typeface="Arial" pitchFamily="34" charset="0"/>
                          <a:cs typeface="Arial" pitchFamily="34" charset="0"/>
                        </a:rPr>
                        <a:t>V</a:t>
                      </a:r>
                      <a:endParaRPr lang="vi-VN" sz="1200">
                        <a:effectLst/>
                        <a:latin typeface="Arial" pitchFamily="34" charset="0"/>
                        <a:ea typeface="Arial"/>
                        <a:cs typeface="Arial" pitchFamily="34" charset="0"/>
                      </a:endParaRPr>
                    </a:p>
                  </a:txBody>
                  <a:tcPr marL="65314" marR="65314" marT="0" marB="0" anchor="ctr"/>
                </a:tc>
                <a:tc>
                  <a:txBody>
                    <a:bodyPr/>
                    <a:lstStyle/>
                    <a:p>
                      <a:pPr>
                        <a:lnSpc>
                          <a:spcPct val="115000"/>
                        </a:lnSpc>
                        <a:spcAft>
                          <a:spcPts val="500"/>
                        </a:spcAft>
                      </a:pPr>
                      <a:r>
                        <a:rPr lang="en-US" sz="1200">
                          <a:effectLst/>
                          <a:latin typeface="Arial" pitchFamily="34" charset="0"/>
                          <a:cs typeface="Arial" pitchFamily="34" charset="0"/>
                        </a:rPr>
                        <a:t>Lợi nhuận</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Aft>
                          <a:spcPts val="500"/>
                        </a:spcAft>
                      </a:pPr>
                      <a:r>
                        <a:rPr lang="en-US" sz="1200">
                          <a:effectLst/>
                          <a:latin typeface="Arial" pitchFamily="34" charset="0"/>
                          <a:cs typeface="Arial" pitchFamily="34" charset="0"/>
                        </a:rPr>
                        <a:t>đồng</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Aft>
                          <a:spcPts val="500"/>
                        </a:spcAft>
                      </a:pPr>
                      <a:r>
                        <a:rPr lang="en-US" sz="1200">
                          <a:effectLst/>
                          <a:latin typeface="Arial" pitchFamily="34" charset="0"/>
                          <a:cs typeface="Arial" pitchFamily="34" charset="0"/>
                        </a:rPr>
                        <a:t>509.093.929</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Aft>
                          <a:spcPts val="500"/>
                        </a:spcAft>
                      </a:pPr>
                      <a:r>
                        <a:rPr lang="en-US" sz="1200">
                          <a:effectLst/>
                          <a:latin typeface="Arial" pitchFamily="34" charset="0"/>
                          <a:cs typeface="Arial" pitchFamily="34" charset="0"/>
                        </a:rPr>
                        <a:t>184.937.500</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Aft>
                          <a:spcPts val="500"/>
                        </a:spcAft>
                      </a:pPr>
                      <a:r>
                        <a:rPr lang="en-US" sz="1200">
                          <a:effectLst/>
                          <a:latin typeface="Arial" pitchFamily="34" charset="0"/>
                          <a:cs typeface="Arial" pitchFamily="34" charset="0"/>
                        </a:rPr>
                        <a:t>527.144.900</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Aft>
                          <a:spcPts val="500"/>
                        </a:spcAft>
                      </a:pPr>
                      <a:r>
                        <a:rPr lang="en-US" sz="1200">
                          <a:effectLst/>
                          <a:latin typeface="Arial" pitchFamily="34" charset="0"/>
                          <a:cs typeface="Arial" pitchFamily="34" charset="0"/>
                        </a:rPr>
                        <a:t>230.919.231</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Aft>
                          <a:spcPts val="500"/>
                        </a:spcAft>
                      </a:pPr>
                      <a:r>
                        <a:rPr lang="en-US" sz="1200">
                          <a:effectLst/>
                          <a:latin typeface="Arial" pitchFamily="34" charset="0"/>
                          <a:cs typeface="Arial" pitchFamily="34" charset="0"/>
                        </a:rPr>
                        <a:t>311.499.500</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Aft>
                          <a:spcPts val="500"/>
                        </a:spcAft>
                      </a:pPr>
                      <a:r>
                        <a:rPr lang="en-US" sz="1200">
                          <a:effectLst/>
                          <a:latin typeface="Arial" pitchFamily="34" charset="0"/>
                          <a:cs typeface="Arial" pitchFamily="34" charset="0"/>
                        </a:rPr>
                        <a:t>101.692.308</a:t>
                      </a:r>
                      <a:endParaRPr lang="vi-VN" sz="1200">
                        <a:effectLst/>
                        <a:latin typeface="Arial" pitchFamily="34" charset="0"/>
                        <a:ea typeface="Arial"/>
                        <a:cs typeface="Arial" pitchFamily="34" charset="0"/>
                      </a:endParaRPr>
                    </a:p>
                  </a:txBody>
                  <a:tcPr marL="65314" marR="65314" marT="0" marB="0" anchor="ctr"/>
                </a:tc>
                <a:extLst>
                  <a:ext uri="{0D108BD9-81ED-4DB2-BD59-A6C34878D82A}">
                    <a16:rowId xmlns:a16="http://schemas.microsoft.com/office/drawing/2014/main" xmlns="" val="10006"/>
                  </a:ext>
                </a:extLst>
              </a:tr>
              <a:tr h="422167">
                <a:tc>
                  <a:txBody>
                    <a:bodyPr/>
                    <a:lstStyle/>
                    <a:p>
                      <a:pPr algn="ctr">
                        <a:lnSpc>
                          <a:spcPct val="115000"/>
                        </a:lnSpc>
                        <a:spcAft>
                          <a:spcPts val="500"/>
                        </a:spcAft>
                      </a:pPr>
                      <a:r>
                        <a:rPr lang="en-US" sz="1200">
                          <a:effectLst/>
                          <a:latin typeface="Arial" pitchFamily="34" charset="0"/>
                          <a:cs typeface="Arial" pitchFamily="34" charset="0"/>
                        </a:rPr>
                        <a:t>VI</a:t>
                      </a:r>
                      <a:endParaRPr lang="vi-VN" sz="1200">
                        <a:effectLst/>
                        <a:latin typeface="Arial" pitchFamily="34" charset="0"/>
                        <a:ea typeface="Arial"/>
                        <a:cs typeface="Arial" pitchFamily="34" charset="0"/>
                      </a:endParaRPr>
                    </a:p>
                  </a:txBody>
                  <a:tcPr marL="65314" marR="65314" marT="0" marB="0" anchor="ctr"/>
                </a:tc>
                <a:tc>
                  <a:txBody>
                    <a:bodyPr/>
                    <a:lstStyle/>
                    <a:p>
                      <a:pPr>
                        <a:lnSpc>
                          <a:spcPct val="115000"/>
                        </a:lnSpc>
                        <a:spcAft>
                          <a:spcPts val="500"/>
                        </a:spcAft>
                      </a:pPr>
                      <a:r>
                        <a:rPr lang="en-US" sz="1200">
                          <a:effectLst/>
                          <a:latin typeface="Arial" pitchFamily="34" charset="0"/>
                          <a:cs typeface="Arial" pitchFamily="34" charset="0"/>
                        </a:rPr>
                        <a:t>Hiệu quả kinh tế</a:t>
                      </a:r>
                      <a:endParaRPr lang="vi-VN" sz="1200">
                        <a:effectLst/>
                        <a:latin typeface="Arial" pitchFamily="34" charset="0"/>
                        <a:ea typeface="Arial"/>
                        <a:cs typeface="Arial" pitchFamily="34" charset="0"/>
                      </a:endParaRPr>
                    </a:p>
                  </a:txBody>
                  <a:tcPr marL="65314" marR="65314" marT="0" marB="0" anchor="ctr"/>
                </a:tc>
                <a:tc>
                  <a:txBody>
                    <a:bodyPr/>
                    <a:lstStyle/>
                    <a:p>
                      <a:pPr>
                        <a:lnSpc>
                          <a:spcPct val="115000"/>
                        </a:lnSpc>
                        <a:spcAft>
                          <a:spcPts val="500"/>
                        </a:spcAft>
                      </a:pPr>
                      <a:r>
                        <a:rPr lang="vi-VN" sz="1200">
                          <a:effectLst/>
                          <a:latin typeface="Arial" pitchFamily="34" charset="0"/>
                          <a:cs typeface="Arial" pitchFamily="34" charset="0"/>
                        </a:rPr>
                        <a:t> </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Aft>
                          <a:spcPts val="500"/>
                        </a:spcAft>
                      </a:pPr>
                      <a:r>
                        <a:rPr lang="vi-VN" sz="1200">
                          <a:effectLst/>
                          <a:latin typeface="Arial" pitchFamily="34" charset="0"/>
                          <a:cs typeface="Arial" pitchFamily="34" charset="0"/>
                        </a:rPr>
                        <a:t> </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Aft>
                          <a:spcPts val="500"/>
                        </a:spcAft>
                      </a:pPr>
                      <a:r>
                        <a:rPr lang="en-US" sz="1200">
                          <a:effectLst/>
                          <a:latin typeface="Arial" pitchFamily="34" charset="0"/>
                          <a:cs typeface="Arial" pitchFamily="34" charset="0"/>
                        </a:rPr>
                        <a:t> </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Aft>
                          <a:spcPts val="500"/>
                        </a:spcAft>
                      </a:pPr>
                      <a:r>
                        <a:rPr lang="en-US" sz="1200">
                          <a:effectLst/>
                          <a:latin typeface="Arial" pitchFamily="34" charset="0"/>
                          <a:cs typeface="Arial" pitchFamily="34" charset="0"/>
                        </a:rPr>
                        <a:t> </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Aft>
                          <a:spcPts val="500"/>
                        </a:spcAft>
                      </a:pPr>
                      <a:r>
                        <a:rPr lang="en-US" sz="1200">
                          <a:effectLst/>
                          <a:latin typeface="Arial" pitchFamily="34" charset="0"/>
                          <a:cs typeface="Arial" pitchFamily="34" charset="0"/>
                        </a:rPr>
                        <a:t> </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Aft>
                          <a:spcPts val="500"/>
                        </a:spcAft>
                      </a:pPr>
                      <a:r>
                        <a:rPr lang="en-US" sz="1200">
                          <a:effectLst/>
                          <a:latin typeface="Arial" pitchFamily="34" charset="0"/>
                          <a:cs typeface="Arial" pitchFamily="34" charset="0"/>
                        </a:rPr>
                        <a:t> </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Aft>
                          <a:spcPts val="500"/>
                        </a:spcAft>
                      </a:pPr>
                      <a:r>
                        <a:rPr lang="en-US" sz="1200">
                          <a:effectLst/>
                          <a:latin typeface="Arial" pitchFamily="34" charset="0"/>
                          <a:cs typeface="Arial" pitchFamily="34" charset="0"/>
                        </a:rPr>
                        <a:t> </a:t>
                      </a:r>
                      <a:endParaRPr lang="vi-VN" sz="1200">
                        <a:effectLst/>
                        <a:latin typeface="Arial" pitchFamily="34" charset="0"/>
                        <a:ea typeface="Arial"/>
                        <a:cs typeface="Arial" pitchFamily="34" charset="0"/>
                      </a:endParaRPr>
                    </a:p>
                  </a:txBody>
                  <a:tcPr marL="65314" marR="65314" marT="0" marB="0" anchor="ctr"/>
                </a:tc>
                <a:extLst>
                  <a:ext uri="{0D108BD9-81ED-4DB2-BD59-A6C34878D82A}">
                    <a16:rowId xmlns:a16="http://schemas.microsoft.com/office/drawing/2014/main" xmlns="" val="10007"/>
                  </a:ext>
                </a:extLst>
              </a:tr>
              <a:tr h="422167">
                <a:tc>
                  <a:txBody>
                    <a:bodyPr/>
                    <a:lstStyle/>
                    <a:p>
                      <a:pPr algn="ctr">
                        <a:lnSpc>
                          <a:spcPct val="115000"/>
                        </a:lnSpc>
                        <a:spcAft>
                          <a:spcPts val="500"/>
                        </a:spcAft>
                      </a:pPr>
                      <a:r>
                        <a:rPr lang="en-US" sz="1200">
                          <a:effectLst/>
                          <a:latin typeface="Arial" pitchFamily="34" charset="0"/>
                          <a:cs typeface="Arial" pitchFamily="34" charset="0"/>
                        </a:rPr>
                        <a:t>1</a:t>
                      </a:r>
                      <a:endParaRPr lang="vi-VN" sz="1200">
                        <a:effectLst/>
                        <a:latin typeface="Arial" pitchFamily="34" charset="0"/>
                        <a:ea typeface="Arial"/>
                        <a:cs typeface="Arial" pitchFamily="34" charset="0"/>
                      </a:endParaRPr>
                    </a:p>
                  </a:txBody>
                  <a:tcPr marL="65314" marR="65314" marT="0" marB="0" anchor="ctr"/>
                </a:tc>
                <a:tc>
                  <a:txBody>
                    <a:bodyPr/>
                    <a:lstStyle/>
                    <a:p>
                      <a:pPr>
                        <a:lnSpc>
                          <a:spcPct val="115000"/>
                        </a:lnSpc>
                        <a:spcAft>
                          <a:spcPts val="500"/>
                        </a:spcAft>
                      </a:pPr>
                      <a:r>
                        <a:rPr lang="en-US" sz="1200">
                          <a:effectLst/>
                          <a:latin typeface="Arial" pitchFamily="34" charset="0"/>
                          <a:cs typeface="Arial" pitchFamily="34" charset="0"/>
                        </a:rPr>
                        <a:t>Thời gian hoàn vốn</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Aft>
                          <a:spcPts val="500"/>
                        </a:spcAft>
                      </a:pPr>
                      <a:r>
                        <a:rPr lang="en-US" sz="1200">
                          <a:effectLst/>
                          <a:latin typeface="Arial" pitchFamily="34" charset="0"/>
                          <a:cs typeface="Arial" pitchFamily="34" charset="0"/>
                        </a:rPr>
                        <a:t>Năm</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Aft>
                          <a:spcPts val="1000"/>
                        </a:spcAft>
                      </a:pPr>
                      <a:r>
                        <a:rPr lang="en-US" sz="1200">
                          <a:effectLst/>
                          <a:latin typeface="Arial" pitchFamily="34" charset="0"/>
                          <a:cs typeface="Arial" pitchFamily="34" charset="0"/>
                        </a:rPr>
                        <a:t>0.9952</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Aft>
                          <a:spcPts val="1000"/>
                        </a:spcAft>
                      </a:pPr>
                      <a:r>
                        <a:rPr lang="en-US" sz="1200" dirty="0">
                          <a:effectLst/>
                          <a:latin typeface="Arial" pitchFamily="34" charset="0"/>
                          <a:cs typeface="Arial" pitchFamily="34" charset="0"/>
                        </a:rPr>
                        <a:t>1.6952</a:t>
                      </a:r>
                      <a:endParaRPr lang="vi-VN" sz="1200" dirty="0">
                        <a:effectLst/>
                        <a:latin typeface="Arial" pitchFamily="34" charset="0"/>
                        <a:ea typeface="Arial"/>
                        <a:cs typeface="Arial" pitchFamily="34" charset="0"/>
                      </a:endParaRPr>
                    </a:p>
                  </a:txBody>
                  <a:tcPr marL="65314" marR="65314" marT="0" marB="0" anchor="ctr"/>
                </a:tc>
                <a:tc>
                  <a:txBody>
                    <a:bodyPr/>
                    <a:lstStyle/>
                    <a:p>
                      <a:pPr algn="ctr">
                        <a:lnSpc>
                          <a:spcPct val="115000"/>
                        </a:lnSpc>
                        <a:spcAft>
                          <a:spcPts val="1000"/>
                        </a:spcAft>
                      </a:pPr>
                      <a:r>
                        <a:rPr lang="en-US" sz="1200">
                          <a:effectLst/>
                          <a:latin typeface="Arial" pitchFamily="34" charset="0"/>
                          <a:cs typeface="Arial" pitchFamily="34" charset="0"/>
                        </a:rPr>
                        <a:t>0,88</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Aft>
                          <a:spcPts val="1000"/>
                        </a:spcAft>
                      </a:pPr>
                      <a:r>
                        <a:rPr lang="en-US" sz="1200">
                          <a:effectLst/>
                          <a:latin typeface="Arial" pitchFamily="34" charset="0"/>
                          <a:cs typeface="Arial" pitchFamily="34" charset="0"/>
                        </a:rPr>
                        <a:t>1,4</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Aft>
                          <a:spcPts val="1000"/>
                        </a:spcAft>
                      </a:pPr>
                      <a:r>
                        <a:rPr lang="en-US" sz="1200">
                          <a:effectLst/>
                          <a:latin typeface="Arial" pitchFamily="34" charset="0"/>
                          <a:cs typeface="Arial" pitchFamily="34" charset="0"/>
                        </a:rPr>
                        <a:t>1,5365</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Aft>
                          <a:spcPts val="1000"/>
                        </a:spcAft>
                      </a:pPr>
                      <a:r>
                        <a:rPr lang="en-US" sz="1200">
                          <a:effectLst/>
                          <a:latin typeface="Arial" pitchFamily="34" charset="0"/>
                          <a:cs typeface="Arial" pitchFamily="34" charset="0"/>
                        </a:rPr>
                        <a:t>3,1910</a:t>
                      </a:r>
                      <a:endParaRPr lang="vi-VN" sz="1200">
                        <a:effectLst/>
                        <a:latin typeface="Arial" pitchFamily="34" charset="0"/>
                        <a:ea typeface="Arial"/>
                        <a:cs typeface="Arial" pitchFamily="34" charset="0"/>
                      </a:endParaRPr>
                    </a:p>
                  </a:txBody>
                  <a:tcPr marL="65314" marR="65314" marT="0" marB="0" anchor="ctr"/>
                </a:tc>
                <a:extLst>
                  <a:ext uri="{0D108BD9-81ED-4DB2-BD59-A6C34878D82A}">
                    <a16:rowId xmlns:a16="http://schemas.microsoft.com/office/drawing/2014/main" xmlns="" val="10008"/>
                  </a:ext>
                </a:extLst>
              </a:tr>
              <a:tr h="202236">
                <a:tc>
                  <a:txBody>
                    <a:bodyPr/>
                    <a:lstStyle/>
                    <a:p>
                      <a:pPr algn="ctr">
                        <a:lnSpc>
                          <a:spcPct val="115000"/>
                        </a:lnSpc>
                        <a:spcAft>
                          <a:spcPts val="500"/>
                        </a:spcAft>
                      </a:pPr>
                      <a:r>
                        <a:rPr lang="en-US" sz="1200">
                          <a:effectLst/>
                          <a:latin typeface="Arial" pitchFamily="34" charset="0"/>
                          <a:cs typeface="Arial" pitchFamily="34" charset="0"/>
                        </a:rPr>
                        <a:t>2</a:t>
                      </a:r>
                      <a:endParaRPr lang="vi-VN" sz="1200">
                        <a:effectLst/>
                        <a:latin typeface="Arial" pitchFamily="34" charset="0"/>
                        <a:ea typeface="Arial"/>
                        <a:cs typeface="Arial" pitchFamily="34" charset="0"/>
                      </a:endParaRPr>
                    </a:p>
                  </a:txBody>
                  <a:tcPr marL="65314" marR="65314" marT="0" marB="0" anchor="ctr"/>
                </a:tc>
                <a:tc>
                  <a:txBody>
                    <a:bodyPr/>
                    <a:lstStyle/>
                    <a:p>
                      <a:pPr>
                        <a:lnSpc>
                          <a:spcPct val="115000"/>
                        </a:lnSpc>
                        <a:spcAft>
                          <a:spcPts val="500"/>
                        </a:spcAft>
                      </a:pPr>
                      <a:r>
                        <a:rPr lang="en-US" sz="1200">
                          <a:effectLst/>
                          <a:latin typeface="Arial" pitchFamily="34" charset="0"/>
                          <a:cs typeface="Arial" pitchFamily="34" charset="0"/>
                        </a:rPr>
                        <a:t>IRR</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Aft>
                          <a:spcPts val="500"/>
                        </a:spcAft>
                      </a:pPr>
                      <a:r>
                        <a:rPr lang="en-US" sz="1200">
                          <a:effectLst/>
                          <a:latin typeface="Arial" pitchFamily="34" charset="0"/>
                          <a:cs typeface="Arial" pitchFamily="34" charset="0"/>
                        </a:rPr>
                        <a:t>%</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Bef>
                          <a:spcPts val="600"/>
                        </a:spcBef>
                        <a:spcAft>
                          <a:spcPts val="0"/>
                        </a:spcAft>
                      </a:pPr>
                      <a:r>
                        <a:rPr lang="en-US" sz="1200">
                          <a:effectLst/>
                          <a:latin typeface="Arial" pitchFamily="34" charset="0"/>
                          <a:cs typeface="Arial" pitchFamily="34" charset="0"/>
                        </a:rPr>
                        <a:t>109</a:t>
                      </a:r>
                      <a:r>
                        <a:rPr lang="vi-VN" sz="1200">
                          <a:effectLst/>
                          <a:latin typeface="Arial" pitchFamily="34" charset="0"/>
                          <a:cs typeface="Arial" pitchFamily="34" charset="0"/>
                        </a:rPr>
                        <a:t>,</a:t>
                      </a:r>
                      <a:r>
                        <a:rPr lang="en-US" sz="1200">
                          <a:effectLst/>
                          <a:latin typeface="Arial" pitchFamily="34" charset="0"/>
                          <a:cs typeface="Arial" pitchFamily="34" charset="0"/>
                        </a:rPr>
                        <a:t>91</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Bef>
                          <a:spcPts val="600"/>
                        </a:spcBef>
                        <a:spcAft>
                          <a:spcPts val="0"/>
                        </a:spcAft>
                      </a:pPr>
                      <a:r>
                        <a:rPr lang="en-US" sz="1200">
                          <a:effectLst/>
                          <a:latin typeface="Arial" pitchFamily="34" charset="0"/>
                          <a:cs typeface="Arial" pitchFamily="34" charset="0"/>
                        </a:rPr>
                        <a:t>61</a:t>
                      </a:r>
                      <a:r>
                        <a:rPr lang="vi-VN" sz="1200">
                          <a:effectLst/>
                          <a:latin typeface="Arial" pitchFamily="34" charset="0"/>
                          <a:cs typeface="Arial" pitchFamily="34" charset="0"/>
                        </a:rPr>
                        <a:t>,</a:t>
                      </a:r>
                      <a:r>
                        <a:rPr lang="en-US" sz="1200">
                          <a:effectLst/>
                          <a:latin typeface="Arial" pitchFamily="34" charset="0"/>
                          <a:cs typeface="Arial" pitchFamily="34" charset="0"/>
                        </a:rPr>
                        <a:t>19</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Bef>
                          <a:spcPts val="600"/>
                        </a:spcBef>
                        <a:spcAft>
                          <a:spcPts val="0"/>
                        </a:spcAft>
                      </a:pPr>
                      <a:r>
                        <a:rPr lang="en-US" sz="1200">
                          <a:effectLst/>
                          <a:latin typeface="Arial" pitchFamily="34" charset="0"/>
                          <a:cs typeface="Arial" pitchFamily="34" charset="0"/>
                        </a:rPr>
                        <a:t>123,55%</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Bef>
                          <a:spcPts val="600"/>
                        </a:spcBef>
                        <a:spcAft>
                          <a:spcPts val="0"/>
                        </a:spcAft>
                      </a:pPr>
                      <a:r>
                        <a:rPr lang="en-US" sz="1200">
                          <a:effectLst/>
                          <a:latin typeface="Arial" pitchFamily="34" charset="0"/>
                          <a:cs typeface="Arial" pitchFamily="34" charset="0"/>
                        </a:rPr>
                        <a:t>75,61%</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Bef>
                          <a:spcPts val="600"/>
                        </a:spcBef>
                        <a:spcAft>
                          <a:spcPts val="0"/>
                        </a:spcAft>
                      </a:pPr>
                      <a:r>
                        <a:rPr lang="en-US" sz="1200">
                          <a:effectLst/>
                          <a:latin typeface="Arial" pitchFamily="34" charset="0"/>
                          <a:cs typeface="Arial" pitchFamily="34" charset="0"/>
                        </a:rPr>
                        <a:t>69,83</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Bef>
                          <a:spcPts val="600"/>
                        </a:spcBef>
                        <a:spcAft>
                          <a:spcPts val="0"/>
                        </a:spcAft>
                      </a:pPr>
                      <a:r>
                        <a:rPr lang="en-US" sz="1200">
                          <a:effectLst/>
                          <a:latin typeface="Arial" pitchFamily="34" charset="0"/>
                          <a:cs typeface="Arial" pitchFamily="34" charset="0"/>
                        </a:rPr>
                        <a:t>25,76</a:t>
                      </a:r>
                      <a:endParaRPr lang="vi-VN" sz="1200">
                        <a:effectLst/>
                        <a:latin typeface="Arial" pitchFamily="34" charset="0"/>
                        <a:ea typeface="Arial"/>
                        <a:cs typeface="Arial" pitchFamily="34" charset="0"/>
                      </a:endParaRPr>
                    </a:p>
                  </a:txBody>
                  <a:tcPr marL="65314" marR="65314" marT="0" marB="0" anchor="ctr"/>
                </a:tc>
                <a:extLst>
                  <a:ext uri="{0D108BD9-81ED-4DB2-BD59-A6C34878D82A}">
                    <a16:rowId xmlns:a16="http://schemas.microsoft.com/office/drawing/2014/main" xmlns="" val="10009"/>
                  </a:ext>
                </a:extLst>
              </a:tr>
              <a:tr h="422167">
                <a:tc>
                  <a:txBody>
                    <a:bodyPr/>
                    <a:lstStyle/>
                    <a:p>
                      <a:pPr algn="ctr">
                        <a:lnSpc>
                          <a:spcPct val="115000"/>
                        </a:lnSpc>
                        <a:spcAft>
                          <a:spcPts val="500"/>
                        </a:spcAft>
                      </a:pPr>
                      <a:r>
                        <a:rPr lang="en-US" sz="1200">
                          <a:effectLst/>
                          <a:latin typeface="Arial" pitchFamily="34" charset="0"/>
                          <a:cs typeface="Arial" pitchFamily="34" charset="0"/>
                        </a:rPr>
                        <a:t>3</a:t>
                      </a:r>
                      <a:endParaRPr lang="vi-VN" sz="1200">
                        <a:effectLst/>
                        <a:latin typeface="Arial" pitchFamily="34" charset="0"/>
                        <a:ea typeface="Arial"/>
                        <a:cs typeface="Arial" pitchFamily="34" charset="0"/>
                      </a:endParaRPr>
                    </a:p>
                  </a:txBody>
                  <a:tcPr marL="65314" marR="65314" marT="0" marB="0" anchor="ctr"/>
                </a:tc>
                <a:tc>
                  <a:txBody>
                    <a:bodyPr/>
                    <a:lstStyle/>
                    <a:p>
                      <a:pPr>
                        <a:lnSpc>
                          <a:spcPct val="115000"/>
                        </a:lnSpc>
                        <a:spcAft>
                          <a:spcPts val="500"/>
                        </a:spcAft>
                      </a:pPr>
                      <a:r>
                        <a:rPr lang="en-US" sz="1200">
                          <a:effectLst/>
                          <a:latin typeface="Arial" pitchFamily="34" charset="0"/>
                          <a:cs typeface="Arial" pitchFamily="34" charset="0"/>
                        </a:rPr>
                        <a:t>NPV</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Aft>
                          <a:spcPts val="500"/>
                        </a:spcAft>
                      </a:pPr>
                      <a:r>
                        <a:rPr lang="en-US" sz="1200">
                          <a:effectLst/>
                          <a:latin typeface="Arial" pitchFamily="34" charset="0"/>
                          <a:cs typeface="Arial" pitchFamily="34" charset="0"/>
                        </a:rPr>
                        <a:t>đồng</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Bef>
                          <a:spcPts val="600"/>
                        </a:spcBef>
                        <a:spcAft>
                          <a:spcPts val="0"/>
                        </a:spcAft>
                      </a:pPr>
                      <a:r>
                        <a:rPr lang="en-US" sz="1200">
                          <a:effectLst/>
                          <a:latin typeface="Arial" pitchFamily="34" charset="0"/>
                          <a:cs typeface="Arial" pitchFamily="34" charset="0"/>
                        </a:rPr>
                        <a:t>1.874.293.327</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Bef>
                          <a:spcPts val="600"/>
                        </a:spcBef>
                        <a:spcAft>
                          <a:spcPts val="0"/>
                        </a:spcAft>
                      </a:pPr>
                      <a:r>
                        <a:rPr lang="en-US" sz="1200">
                          <a:effectLst/>
                          <a:latin typeface="Arial" pitchFamily="34" charset="0"/>
                          <a:cs typeface="Arial" pitchFamily="34" charset="0"/>
                        </a:rPr>
                        <a:t>424.249.228</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Bef>
                          <a:spcPts val="600"/>
                        </a:spcBef>
                        <a:spcAft>
                          <a:spcPts val="0"/>
                        </a:spcAft>
                      </a:pPr>
                      <a:r>
                        <a:rPr lang="en-US" sz="1200">
                          <a:effectLst/>
                          <a:latin typeface="Arial" pitchFamily="34" charset="0"/>
                          <a:cs typeface="Arial" pitchFamily="34" charset="0"/>
                        </a:rPr>
                        <a:t>1.992.572.122</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Bef>
                          <a:spcPts val="600"/>
                        </a:spcBef>
                        <a:spcAft>
                          <a:spcPts val="0"/>
                        </a:spcAft>
                      </a:pPr>
                      <a:r>
                        <a:rPr lang="en-US" sz="1200">
                          <a:effectLst/>
                          <a:latin typeface="Arial" pitchFamily="34" charset="0"/>
                          <a:cs typeface="Arial" pitchFamily="34" charset="0"/>
                        </a:rPr>
                        <a:t>590.592.626</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Bef>
                          <a:spcPts val="600"/>
                        </a:spcBef>
                        <a:spcAft>
                          <a:spcPts val="0"/>
                        </a:spcAft>
                      </a:pPr>
                      <a:r>
                        <a:rPr lang="en-US" sz="1200">
                          <a:effectLst/>
                          <a:latin typeface="Arial" pitchFamily="34" charset="0"/>
                          <a:cs typeface="Arial" pitchFamily="34" charset="0"/>
                        </a:rPr>
                        <a:t>993.538.206</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Bef>
                          <a:spcPts val="600"/>
                        </a:spcBef>
                        <a:spcAft>
                          <a:spcPts val="0"/>
                        </a:spcAft>
                      </a:pPr>
                      <a:r>
                        <a:rPr lang="en-US" sz="1200">
                          <a:effectLst/>
                          <a:latin typeface="Arial" pitchFamily="34" charset="0"/>
                          <a:cs typeface="Arial" pitchFamily="34" charset="0"/>
                        </a:rPr>
                        <a:t>94.997.652</a:t>
                      </a:r>
                      <a:endParaRPr lang="vi-VN" sz="1200">
                        <a:effectLst/>
                        <a:latin typeface="Arial" pitchFamily="34" charset="0"/>
                        <a:ea typeface="Arial"/>
                        <a:cs typeface="Arial" pitchFamily="34" charset="0"/>
                      </a:endParaRPr>
                    </a:p>
                  </a:txBody>
                  <a:tcPr marL="65314" marR="65314" marT="0" marB="0" anchor="ctr"/>
                </a:tc>
                <a:extLst>
                  <a:ext uri="{0D108BD9-81ED-4DB2-BD59-A6C34878D82A}">
                    <a16:rowId xmlns:a16="http://schemas.microsoft.com/office/drawing/2014/main" xmlns="" val="10010"/>
                  </a:ext>
                </a:extLst>
              </a:tr>
              <a:tr h="1083575">
                <a:tc>
                  <a:txBody>
                    <a:bodyPr/>
                    <a:lstStyle/>
                    <a:p>
                      <a:pPr algn="ctr">
                        <a:lnSpc>
                          <a:spcPct val="115000"/>
                        </a:lnSpc>
                        <a:spcAft>
                          <a:spcPts val="500"/>
                        </a:spcAft>
                      </a:pPr>
                      <a:r>
                        <a:rPr lang="en-US" sz="1200">
                          <a:effectLst/>
                          <a:latin typeface="Arial" pitchFamily="34" charset="0"/>
                          <a:cs typeface="Arial" pitchFamily="34" charset="0"/>
                        </a:rPr>
                        <a:t>4</a:t>
                      </a:r>
                      <a:endParaRPr lang="vi-VN" sz="1200">
                        <a:effectLst/>
                        <a:latin typeface="Arial" pitchFamily="34" charset="0"/>
                        <a:ea typeface="Arial"/>
                        <a:cs typeface="Arial" pitchFamily="34" charset="0"/>
                      </a:endParaRPr>
                    </a:p>
                  </a:txBody>
                  <a:tcPr marL="65314" marR="65314" marT="0" marB="0" anchor="ctr"/>
                </a:tc>
                <a:tc>
                  <a:txBody>
                    <a:bodyPr/>
                    <a:lstStyle/>
                    <a:p>
                      <a:pPr>
                        <a:lnSpc>
                          <a:spcPct val="115000"/>
                        </a:lnSpc>
                        <a:spcAft>
                          <a:spcPts val="500"/>
                        </a:spcAft>
                      </a:pPr>
                      <a:r>
                        <a:rPr lang="en-US" sz="1200">
                          <a:effectLst/>
                          <a:latin typeface="Arial" pitchFamily="34" charset="0"/>
                          <a:cs typeface="Arial" pitchFamily="34" charset="0"/>
                        </a:rPr>
                        <a:t>Tỷ lệ thành công (Số vụ có lãi trong 10 vụ nuôi)</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Aft>
                          <a:spcPts val="500"/>
                        </a:spcAft>
                      </a:pPr>
                      <a:r>
                        <a:rPr lang="en-US" sz="1200">
                          <a:effectLst/>
                          <a:latin typeface="Arial" pitchFamily="34" charset="0"/>
                          <a:cs typeface="Arial" pitchFamily="34" charset="0"/>
                        </a:rPr>
                        <a:t>%</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Bef>
                          <a:spcPts val="600"/>
                        </a:spcBef>
                        <a:spcAft>
                          <a:spcPts val="0"/>
                        </a:spcAft>
                      </a:pPr>
                      <a:r>
                        <a:rPr lang="en-US" sz="1200">
                          <a:effectLst/>
                          <a:latin typeface="Arial" pitchFamily="34" charset="0"/>
                          <a:cs typeface="Arial" pitchFamily="34" charset="0"/>
                        </a:rPr>
                        <a:t>70</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Bef>
                          <a:spcPts val="600"/>
                        </a:spcBef>
                        <a:spcAft>
                          <a:spcPts val="0"/>
                        </a:spcAft>
                      </a:pPr>
                      <a:r>
                        <a:rPr lang="vi-VN" sz="1200">
                          <a:effectLst/>
                          <a:latin typeface="Arial" pitchFamily="34" charset="0"/>
                          <a:cs typeface="Arial" pitchFamily="34" charset="0"/>
                        </a:rPr>
                        <a:t>60</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Bef>
                          <a:spcPts val="600"/>
                        </a:spcBef>
                        <a:spcAft>
                          <a:spcPts val="0"/>
                        </a:spcAft>
                      </a:pPr>
                      <a:r>
                        <a:rPr lang="en-US" sz="1200">
                          <a:effectLst/>
                          <a:latin typeface="Arial" pitchFamily="34" charset="0"/>
                          <a:cs typeface="Arial" pitchFamily="34" charset="0"/>
                        </a:rPr>
                        <a:t>70</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Bef>
                          <a:spcPts val="600"/>
                        </a:spcBef>
                        <a:spcAft>
                          <a:spcPts val="0"/>
                        </a:spcAft>
                      </a:pPr>
                      <a:r>
                        <a:rPr lang="en-US" sz="1200">
                          <a:effectLst/>
                          <a:latin typeface="Arial" pitchFamily="34" charset="0"/>
                          <a:cs typeface="Arial" pitchFamily="34" charset="0"/>
                        </a:rPr>
                        <a:t>60</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Bef>
                          <a:spcPts val="600"/>
                        </a:spcBef>
                        <a:spcAft>
                          <a:spcPts val="0"/>
                        </a:spcAft>
                      </a:pPr>
                      <a:r>
                        <a:rPr lang="en-US" sz="1200">
                          <a:effectLst/>
                          <a:latin typeface="Arial" pitchFamily="34" charset="0"/>
                          <a:cs typeface="Arial" pitchFamily="34" charset="0"/>
                        </a:rPr>
                        <a:t>70</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Bef>
                          <a:spcPts val="600"/>
                        </a:spcBef>
                        <a:spcAft>
                          <a:spcPts val="0"/>
                        </a:spcAft>
                      </a:pPr>
                      <a:r>
                        <a:rPr lang="en-US" sz="1200" dirty="0">
                          <a:effectLst/>
                          <a:latin typeface="Arial" pitchFamily="34" charset="0"/>
                          <a:cs typeface="Arial" pitchFamily="34" charset="0"/>
                        </a:rPr>
                        <a:t>60</a:t>
                      </a:r>
                      <a:endParaRPr lang="vi-VN" sz="1200" dirty="0">
                        <a:effectLst/>
                        <a:latin typeface="Arial" pitchFamily="34" charset="0"/>
                        <a:ea typeface="Arial"/>
                        <a:cs typeface="Arial" pitchFamily="34" charset="0"/>
                      </a:endParaRPr>
                    </a:p>
                  </a:txBody>
                  <a:tcPr marL="65314" marR="65314" marT="0" marB="0" anchor="ctr"/>
                </a:tc>
                <a:extLst>
                  <a:ext uri="{0D108BD9-81ED-4DB2-BD59-A6C34878D82A}">
                    <a16:rowId xmlns:a16="http://schemas.microsoft.com/office/drawing/2014/main" xmlns="" val="10011"/>
                  </a:ext>
                </a:extLst>
              </a:tr>
            </a:tbl>
          </a:graphicData>
        </a:graphic>
      </p:graphicFrame>
      <p:sp>
        <p:nvSpPr>
          <p:cNvPr id="6" name="TextBox 5"/>
          <p:cNvSpPr txBox="1"/>
          <p:nvPr/>
        </p:nvSpPr>
        <p:spPr>
          <a:xfrm>
            <a:off x="275082" y="206664"/>
            <a:ext cx="8948926" cy="923330"/>
          </a:xfrm>
          <a:prstGeom prst="rect">
            <a:avLst/>
          </a:prstGeom>
          <a:noFill/>
        </p:spPr>
        <p:txBody>
          <a:bodyPr wrap="square" rtlCol="0">
            <a:spAutoFit/>
          </a:bodyPr>
          <a:lstStyle/>
          <a:p>
            <a:r>
              <a:rPr lang="vi-VN" b="1" dirty="0"/>
              <a:t>Bảng 8: </a:t>
            </a:r>
            <a:r>
              <a:rPr lang="vi-VN" dirty="0"/>
              <a:t>Dự kiến hiệu quả kinh tế mô hình nuôi tôm nước lợ thâm canh 3 giai đoạn giảm chất thải (có so sánh với đối chứng) tại Nam Định, Bình Định, Bến Tre</a:t>
            </a:r>
            <a:endParaRPr lang="vi-VN" b="1" dirty="0"/>
          </a:p>
          <a:p>
            <a:endParaRPr lang="vi-VN" dirty="0"/>
          </a:p>
        </p:txBody>
      </p:sp>
    </p:spTree>
    <p:extLst>
      <p:ext uri="{BB962C8B-B14F-4D97-AF65-F5344CB8AC3E}">
        <p14:creationId xmlns:p14="http://schemas.microsoft.com/office/powerpoint/2010/main" val="11293069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D3FEEAC-6021-184A-936A-D26E75467C87}" type="slidenum">
              <a:rPr lang="en-US" smtClean="0"/>
              <a:t>34</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630342105"/>
              </p:ext>
            </p:extLst>
          </p:nvPr>
        </p:nvGraphicFramePr>
        <p:xfrm>
          <a:off x="377954" y="1244184"/>
          <a:ext cx="8137396" cy="5479981"/>
        </p:xfrm>
        <a:graphic>
          <a:graphicData uri="http://schemas.openxmlformats.org/drawingml/2006/table">
            <a:tbl>
              <a:tblPr firstRow="1" firstCol="1" bandRow="1">
                <a:tableStyleId>{5C22544A-7EE6-4342-B048-85BDC9FD1C3A}</a:tableStyleId>
              </a:tblPr>
              <a:tblGrid>
                <a:gridCol w="253937">
                  <a:extLst>
                    <a:ext uri="{9D8B030D-6E8A-4147-A177-3AD203B41FA5}">
                      <a16:colId xmlns:a16="http://schemas.microsoft.com/office/drawing/2014/main" xmlns="" val="20000"/>
                    </a:ext>
                  </a:extLst>
                </a:gridCol>
                <a:gridCol w="926222">
                  <a:extLst>
                    <a:ext uri="{9D8B030D-6E8A-4147-A177-3AD203B41FA5}">
                      <a16:colId xmlns:a16="http://schemas.microsoft.com/office/drawing/2014/main" xmlns="" val="20001"/>
                    </a:ext>
                  </a:extLst>
                </a:gridCol>
                <a:gridCol w="680423">
                  <a:extLst>
                    <a:ext uri="{9D8B030D-6E8A-4147-A177-3AD203B41FA5}">
                      <a16:colId xmlns:a16="http://schemas.microsoft.com/office/drawing/2014/main" xmlns="" val="20002"/>
                    </a:ext>
                  </a:extLst>
                </a:gridCol>
                <a:gridCol w="1069468">
                  <a:extLst>
                    <a:ext uri="{9D8B030D-6E8A-4147-A177-3AD203B41FA5}">
                      <a16:colId xmlns:a16="http://schemas.microsoft.com/office/drawing/2014/main" xmlns="" val="20003"/>
                    </a:ext>
                  </a:extLst>
                </a:gridCol>
                <a:gridCol w="1069468">
                  <a:extLst>
                    <a:ext uri="{9D8B030D-6E8A-4147-A177-3AD203B41FA5}">
                      <a16:colId xmlns:a16="http://schemas.microsoft.com/office/drawing/2014/main" xmlns="" val="20004"/>
                    </a:ext>
                  </a:extLst>
                </a:gridCol>
                <a:gridCol w="1001100">
                  <a:extLst>
                    <a:ext uri="{9D8B030D-6E8A-4147-A177-3AD203B41FA5}">
                      <a16:colId xmlns:a16="http://schemas.microsoft.com/office/drawing/2014/main" xmlns="" val="20005"/>
                    </a:ext>
                  </a:extLst>
                </a:gridCol>
                <a:gridCol w="1033655">
                  <a:extLst>
                    <a:ext uri="{9D8B030D-6E8A-4147-A177-3AD203B41FA5}">
                      <a16:colId xmlns:a16="http://schemas.microsoft.com/office/drawing/2014/main" xmlns="" val="20006"/>
                    </a:ext>
                  </a:extLst>
                </a:gridCol>
                <a:gridCol w="1069468">
                  <a:extLst>
                    <a:ext uri="{9D8B030D-6E8A-4147-A177-3AD203B41FA5}">
                      <a16:colId xmlns:a16="http://schemas.microsoft.com/office/drawing/2014/main" xmlns="" val="20007"/>
                    </a:ext>
                  </a:extLst>
                </a:gridCol>
                <a:gridCol w="1033655">
                  <a:extLst>
                    <a:ext uri="{9D8B030D-6E8A-4147-A177-3AD203B41FA5}">
                      <a16:colId xmlns:a16="http://schemas.microsoft.com/office/drawing/2014/main" xmlns="" val="20008"/>
                    </a:ext>
                  </a:extLst>
                </a:gridCol>
              </a:tblGrid>
              <a:tr h="420018">
                <a:tc>
                  <a:txBody>
                    <a:bodyPr/>
                    <a:lstStyle/>
                    <a:p>
                      <a:pPr algn="ctr">
                        <a:lnSpc>
                          <a:spcPct val="115000"/>
                        </a:lnSpc>
                        <a:spcAft>
                          <a:spcPts val="500"/>
                        </a:spcAft>
                      </a:pPr>
                      <a:r>
                        <a:rPr lang="en-US" sz="1200" dirty="0">
                          <a:effectLst/>
                          <a:latin typeface="Arial" pitchFamily="34" charset="0"/>
                          <a:cs typeface="Arial" pitchFamily="34" charset="0"/>
                        </a:rPr>
                        <a:t>TT</a:t>
                      </a:r>
                      <a:endParaRPr lang="vi-VN" sz="1200" dirty="0">
                        <a:effectLst/>
                        <a:latin typeface="Arial" pitchFamily="34" charset="0"/>
                        <a:ea typeface="Arial"/>
                        <a:cs typeface="Arial" pitchFamily="34" charset="0"/>
                      </a:endParaRPr>
                    </a:p>
                  </a:txBody>
                  <a:tcPr marL="65314" marR="65314" marT="0" marB="0" anchor="ctr"/>
                </a:tc>
                <a:tc>
                  <a:txBody>
                    <a:bodyPr/>
                    <a:lstStyle/>
                    <a:p>
                      <a:pPr algn="ctr">
                        <a:lnSpc>
                          <a:spcPct val="115000"/>
                        </a:lnSpc>
                        <a:spcAft>
                          <a:spcPts val="500"/>
                        </a:spcAft>
                      </a:pPr>
                      <a:r>
                        <a:rPr lang="en-US" sz="1200">
                          <a:effectLst/>
                          <a:latin typeface="Arial" pitchFamily="34" charset="0"/>
                          <a:cs typeface="Arial" pitchFamily="34" charset="0"/>
                        </a:rPr>
                        <a:t>Hạng mục</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Aft>
                          <a:spcPts val="500"/>
                        </a:spcAft>
                      </a:pPr>
                      <a:r>
                        <a:rPr lang="en-US" sz="1200" dirty="0">
                          <a:effectLst/>
                          <a:latin typeface="Arial" pitchFamily="34" charset="0"/>
                          <a:cs typeface="Arial" pitchFamily="34" charset="0"/>
                        </a:rPr>
                        <a:t>Đơn vị</a:t>
                      </a:r>
                      <a:endParaRPr lang="vi-VN" sz="1200" dirty="0">
                        <a:effectLst/>
                        <a:latin typeface="Arial" pitchFamily="34" charset="0"/>
                        <a:ea typeface="Arial"/>
                        <a:cs typeface="Arial" pitchFamily="34" charset="0"/>
                      </a:endParaRPr>
                    </a:p>
                  </a:txBody>
                  <a:tcPr marL="65314" marR="65314" marT="0" marB="0" anchor="ctr"/>
                </a:tc>
                <a:tc gridSpan="2">
                  <a:txBody>
                    <a:bodyPr/>
                    <a:lstStyle/>
                    <a:p>
                      <a:pPr algn="ctr">
                        <a:lnSpc>
                          <a:spcPct val="115000"/>
                        </a:lnSpc>
                        <a:spcAft>
                          <a:spcPts val="500"/>
                        </a:spcAft>
                      </a:pPr>
                      <a:r>
                        <a:rPr lang="en-US" sz="1200">
                          <a:effectLst/>
                          <a:latin typeface="Arial" pitchFamily="34" charset="0"/>
                          <a:cs typeface="Arial" pitchFamily="34" charset="0"/>
                        </a:rPr>
                        <a:t>Sóc Trăng</a:t>
                      </a:r>
                      <a:endParaRPr lang="vi-VN" sz="1200">
                        <a:effectLst/>
                        <a:latin typeface="Arial" pitchFamily="34" charset="0"/>
                        <a:ea typeface="Arial"/>
                        <a:cs typeface="Arial" pitchFamily="34" charset="0"/>
                      </a:endParaRPr>
                    </a:p>
                  </a:txBody>
                  <a:tcPr marL="65314" marR="65314" marT="0" marB="0" anchor="ctr"/>
                </a:tc>
                <a:tc hMerge="1">
                  <a:txBody>
                    <a:bodyPr/>
                    <a:lstStyle/>
                    <a:p>
                      <a:endParaRPr lang="vi-VN"/>
                    </a:p>
                  </a:txBody>
                  <a:tcPr/>
                </a:tc>
                <a:tc gridSpan="2">
                  <a:txBody>
                    <a:bodyPr/>
                    <a:lstStyle/>
                    <a:p>
                      <a:pPr algn="ctr">
                        <a:lnSpc>
                          <a:spcPct val="115000"/>
                        </a:lnSpc>
                        <a:spcAft>
                          <a:spcPts val="500"/>
                        </a:spcAft>
                      </a:pPr>
                      <a:r>
                        <a:rPr lang="en-US" sz="1200">
                          <a:effectLst/>
                          <a:latin typeface="Arial" pitchFamily="34" charset="0"/>
                          <a:cs typeface="Arial" pitchFamily="34" charset="0"/>
                        </a:rPr>
                        <a:t>Hà Tĩnh</a:t>
                      </a:r>
                      <a:endParaRPr lang="vi-VN" sz="1200">
                        <a:effectLst/>
                        <a:latin typeface="Arial" pitchFamily="34" charset="0"/>
                        <a:ea typeface="Arial"/>
                        <a:cs typeface="Arial" pitchFamily="34" charset="0"/>
                      </a:endParaRPr>
                    </a:p>
                  </a:txBody>
                  <a:tcPr marL="65314" marR="65314" marT="0" marB="0" anchor="ctr"/>
                </a:tc>
                <a:tc hMerge="1">
                  <a:txBody>
                    <a:bodyPr/>
                    <a:lstStyle/>
                    <a:p>
                      <a:endParaRPr lang="vi-VN"/>
                    </a:p>
                  </a:txBody>
                  <a:tcPr/>
                </a:tc>
                <a:tc gridSpan="2">
                  <a:txBody>
                    <a:bodyPr/>
                    <a:lstStyle/>
                    <a:p>
                      <a:pPr algn="ctr">
                        <a:lnSpc>
                          <a:spcPct val="115000"/>
                        </a:lnSpc>
                        <a:spcAft>
                          <a:spcPts val="500"/>
                        </a:spcAft>
                      </a:pPr>
                      <a:r>
                        <a:rPr lang="en-US" sz="1200">
                          <a:effectLst/>
                          <a:latin typeface="Arial" pitchFamily="34" charset="0"/>
                          <a:cs typeface="Arial" pitchFamily="34" charset="0"/>
                        </a:rPr>
                        <a:t>Tiền Giang</a:t>
                      </a:r>
                      <a:endParaRPr lang="vi-VN" sz="1200">
                        <a:effectLst/>
                        <a:latin typeface="Arial" pitchFamily="34" charset="0"/>
                        <a:ea typeface="Arial"/>
                        <a:cs typeface="Arial" pitchFamily="34" charset="0"/>
                      </a:endParaRPr>
                    </a:p>
                  </a:txBody>
                  <a:tcPr marL="65314" marR="65314" marT="0" marB="0" anchor="ctr"/>
                </a:tc>
                <a:tc hMerge="1">
                  <a:txBody>
                    <a:bodyPr/>
                    <a:lstStyle/>
                    <a:p>
                      <a:endParaRPr lang="vi-VN"/>
                    </a:p>
                  </a:txBody>
                  <a:tcPr/>
                </a:tc>
                <a:extLst>
                  <a:ext uri="{0D108BD9-81ED-4DB2-BD59-A6C34878D82A}">
                    <a16:rowId xmlns:a16="http://schemas.microsoft.com/office/drawing/2014/main" xmlns="" val="10000"/>
                  </a:ext>
                </a:extLst>
              </a:tr>
              <a:tr h="420018">
                <a:tc>
                  <a:txBody>
                    <a:bodyPr/>
                    <a:lstStyle/>
                    <a:p>
                      <a:pPr algn="ctr">
                        <a:lnSpc>
                          <a:spcPct val="115000"/>
                        </a:lnSpc>
                        <a:spcAft>
                          <a:spcPts val="500"/>
                        </a:spcAft>
                      </a:pPr>
                      <a:r>
                        <a:rPr lang="en-US" sz="1200" dirty="0">
                          <a:effectLst/>
                          <a:latin typeface="Arial" pitchFamily="34" charset="0"/>
                          <a:cs typeface="Arial" pitchFamily="34" charset="0"/>
                        </a:rPr>
                        <a:t> </a:t>
                      </a:r>
                      <a:endParaRPr lang="vi-VN" sz="1200" dirty="0">
                        <a:effectLst/>
                        <a:latin typeface="Arial" pitchFamily="34" charset="0"/>
                        <a:ea typeface="Arial"/>
                        <a:cs typeface="Arial" pitchFamily="34" charset="0"/>
                      </a:endParaRPr>
                    </a:p>
                  </a:txBody>
                  <a:tcPr marL="65314" marR="65314" marT="0" marB="0" anchor="ctr"/>
                </a:tc>
                <a:tc>
                  <a:txBody>
                    <a:bodyPr/>
                    <a:lstStyle/>
                    <a:p>
                      <a:pPr algn="ctr">
                        <a:lnSpc>
                          <a:spcPct val="115000"/>
                        </a:lnSpc>
                        <a:spcAft>
                          <a:spcPts val="500"/>
                        </a:spcAft>
                      </a:pPr>
                      <a:r>
                        <a:rPr lang="en-US" sz="1200">
                          <a:effectLst/>
                          <a:latin typeface="Arial" pitchFamily="34" charset="0"/>
                          <a:cs typeface="Arial" pitchFamily="34" charset="0"/>
                        </a:rPr>
                        <a:t> </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Aft>
                          <a:spcPts val="500"/>
                        </a:spcAft>
                      </a:pPr>
                      <a:r>
                        <a:rPr lang="en-US" sz="1200">
                          <a:effectLst/>
                          <a:latin typeface="Arial" pitchFamily="34" charset="0"/>
                          <a:cs typeface="Arial" pitchFamily="34" charset="0"/>
                        </a:rPr>
                        <a:t> </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Aft>
                          <a:spcPts val="500"/>
                        </a:spcAft>
                      </a:pPr>
                      <a:r>
                        <a:rPr lang="en-US" sz="1200">
                          <a:effectLst/>
                          <a:latin typeface="Arial" pitchFamily="34" charset="0"/>
                          <a:cs typeface="Arial" pitchFamily="34" charset="0"/>
                        </a:rPr>
                        <a:t>Công nghệ GT </a:t>
                      </a:r>
                      <a:r>
                        <a:rPr lang="vi-VN" sz="1200">
                          <a:effectLst/>
                          <a:latin typeface="Arial" pitchFamily="34" charset="0"/>
                          <a:cs typeface="Arial" pitchFamily="34" charset="0"/>
                        </a:rPr>
                        <a:t>29</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Aft>
                          <a:spcPts val="500"/>
                        </a:spcAft>
                      </a:pPr>
                      <a:r>
                        <a:rPr lang="en-US" sz="1200">
                          <a:effectLst/>
                          <a:latin typeface="Arial" pitchFamily="34" charset="0"/>
                          <a:cs typeface="Arial" pitchFamily="34" charset="0"/>
                        </a:rPr>
                        <a:t>Đối chứng</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Aft>
                          <a:spcPts val="500"/>
                        </a:spcAft>
                      </a:pPr>
                      <a:r>
                        <a:rPr lang="en-US" sz="1200">
                          <a:effectLst/>
                          <a:latin typeface="Arial" pitchFamily="34" charset="0"/>
                          <a:cs typeface="Arial" pitchFamily="34" charset="0"/>
                        </a:rPr>
                        <a:t>Công nghệ GT </a:t>
                      </a:r>
                      <a:r>
                        <a:rPr lang="vi-VN" sz="1200">
                          <a:effectLst/>
                          <a:latin typeface="Arial" pitchFamily="34" charset="0"/>
                          <a:cs typeface="Arial" pitchFamily="34" charset="0"/>
                        </a:rPr>
                        <a:t>29</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Aft>
                          <a:spcPts val="500"/>
                        </a:spcAft>
                      </a:pPr>
                      <a:r>
                        <a:rPr lang="en-US" sz="1200">
                          <a:effectLst/>
                          <a:latin typeface="Arial" pitchFamily="34" charset="0"/>
                          <a:cs typeface="Arial" pitchFamily="34" charset="0"/>
                        </a:rPr>
                        <a:t>Đối chứng</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Aft>
                          <a:spcPts val="500"/>
                        </a:spcAft>
                      </a:pPr>
                      <a:r>
                        <a:rPr lang="en-US" sz="1200">
                          <a:effectLst/>
                          <a:latin typeface="Arial" pitchFamily="34" charset="0"/>
                          <a:cs typeface="Arial" pitchFamily="34" charset="0"/>
                        </a:rPr>
                        <a:t>Công nghệ GT </a:t>
                      </a:r>
                      <a:r>
                        <a:rPr lang="vi-VN" sz="1200">
                          <a:effectLst/>
                          <a:latin typeface="Arial" pitchFamily="34" charset="0"/>
                          <a:cs typeface="Arial" pitchFamily="34" charset="0"/>
                        </a:rPr>
                        <a:t>29</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Aft>
                          <a:spcPts val="500"/>
                        </a:spcAft>
                      </a:pPr>
                      <a:r>
                        <a:rPr lang="en-US" sz="1200">
                          <a:effectLst/>
                          <a:latin typeface="Arial" pitchFamily="34" charset="0"/>
                          <a:cs typeface="Arial" pitchFamily="34" charset="0"/>
                        </a:rPr>
                        <a:t>Đối chứng</a:t>
                      </a:r>
                      <a:endParaRPr lang="vi-VN" sz="1200">
                        <a:effectLst/>
                        <a:latin typeface="Arial" pitchFamily="34" charset="0"/>
                        <a:ea typeface="Arial"/>
                        <a:cs typeface="Arial" pitchFamily="34" charset="0"/>
                      </a:endParaRPr>
                    </a:p>
                  </a:txBody>
                  <a:tcPr marL="65314" marR="65314" marT="0" marB="0" anchor="ctr"/>
                </a:tc>
                <a:extLst>
                  <a:ext uri="{0D108BD9-81ED-4DB2-BD59-A6C34878D82A}">
                    <a16:rowId xmlns:a16="http://schemas.microsoft.com/office/drawing/2014/main" xmlns="" val="10001"/>
                  </a:ext>
                </a:extLst>
              </a:tr>
              <a:tr h="639365">
                <a:tc>
                  <a:txBody>
                    <a:bodyPr/>
                    <a:lstStyle/>
                    <a:p>
                      <a:pPr algn="ctr">
                        <a:lnSpc>
                          <a:spcPct val="115000"/>
                        </a:lnSpc>
                        <a:spcAft>
                          <a:spcPts val="500"/>
                        </a:spcAft>
                      </a:pPr>
                      <a:r>
                        <a:rPr lang="en-US" sz="1200">
                          <a:effectLst/>
                          <a:latin typeface="Arial" pitchFamily="34" charset="0"/>
                          <a:cs typeface="Arial" pitchFamily="34" charset="0"/>
                        </a:rPr>
                        <a:t>I</a:t>
                      </a:r>
                      <a:endParaRPr lang="vi-VN" sz="1200">
                        <a:effectLst/>
                        <a:latin typeface="Arial" pitchFamily="34" charset="0"/>
                        <a:ea typeface="Arial"/>
                        <a:cs typeface="Arial" pitchFamily="34" charset="0"/>
                      </a:endParaRPr>
                    </a:p>
                  </a:txBody>
                  <a:tcPr marL="65314" marR="65314" marT="0" marB="0" anchor="ctr"/>
                </a:tc>
                <a:tc>
                  <a:txBody>
                    <a:bodyPr/>
                    <a:lstStyle/>
                    <a:p>
                      <a:pPr>
                        <a:lnSpc>
                          <a:spcPct val="115000"/>
                        </a:lnSpc>
                        <a:spcAft>
                          <a:spcPts val="500"/>
                        </a:spcAft>
                      </a:pPr>
                      <a:r>
                        <a:rPr lang="en-US" sz="1200" dirty="0">
                          <a:effectLst/>
                          <a:latin typeface="Arial" pitchFamily="34" charset="0"/>
                          <a:cs typeface="Arial" pitchFamily="34" charset="0"/>
                        </a:rPr>
                        <a:t>Chi phí cố định đầu tư ban đầu</a:t>
                      </a:r>
                      <a:endParaRPr lang="vi-VN" sz="1200" dirty="0">
                        <a:effectLst/>
                        <a:latin typeface="Arial" pitchFamily="34" charset="0"/>
                        <a:ea typeface="Arial"/>
                        <a:cs typeface="Arial" pitchFamily="34" charset="0"/>
                      </a:endParaRPr>
                    </a:p>
                  </a:txBody>
                  <a:tcPr marL="65314" marR="65314" marT="0" marB="0" anchor="ctr"/>
                </a:tc>
                <a:tc>
                  <a:txBody>
                    <a:bodyPr/>
                    <a:lstStyle/>
                    <a:p>
                      <a:pPr algn="ctr">
                        <a:lnSpc>
                          <a:spcPct val="115000"/>
                        </a:lnSpc>
                        <a:spcAft>
                          <a:spcPts val="500"/>
                        </a:spcAft>
                      </a:pPr>
                      <a:r>
                        <a:rPr lang="en-US" sz="1200">
                          <a:effectLst/>
                          <a:latin typeface="Arial" pitchFamily="34" charset="0"/>
                          <a:cs typeface="Arial" pitchFamily="34" charset="0"/>
                        </a:rPr>
                        <a:t>đồng</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Aft>
                          <a:spcPts val="500"/>
                        </a:spcAft>
                      </a:pPr>
                      <a:r>
                        <a:rPr lang="en-US" sz="1200">
                          <a:effectLst/>
                          <a:latin typeface="Arial" pitchFamily="34" charset="0"/>
                          <a:cs typeface="Arial" pitchFamily="34" charset="0"/>
                        </a:rPr>
                        <a:t>425.120.000</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Aft>
                          <a:spcPts val="500"/>
                        </a:spcAft>
                      </a:pPr>
                      <a:r>
                        <a:rPr lang="en-US" sz="1200">
                          <a:effectLst/>
                          <a:latin typeface="Arial" pitchFamily="34" charset="0"/>
                          <a:cs typeface="Arial" pitchFamily="34" charset="0"/>
                        </a:rPr>
                        <a:t>295.000.000</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Aft>
                          <a:spcPts val="500"/>
                        </a:spcAft>
                      </a:pPr>
                      <a:r>
                        <a:rPr lang="en-US" sz="1200" dirty="0">
                          <a:effectLst/>
                          <a:latin typeface="Arial" pitchFamily="34" charset="0"/>
                          <a:cs typeface="Arial" pitchFamily="34" charset="0"/>
                        </a:rPr>
                        <a:t>435.120.000</a:t>
                      </a:r>
                      <a:endParaRPr lang="vi-VN" sz="1200" dirty="0">
                        <a:effectLst/>
                        <a:latin typeface="Arial" pitchFamily="34" charset="0"/>
                        <a:ea typeface="Arial"/>
                        <a:cs typeface="Arial" pitchFamily="34" charset="0"/>
                      </a:endParaRPr>
                    </a:p>
                  </a:txBody>
                  <a:tcPr marL="65314" marR="65314" marT="0" marB="0" anchor="ctr"/>
                </a:tc>
                <a:tc>
                  <a:txBody>
                    <a:bodyPr/>
                    <a:lstStyle/>
                    <a:p>
                      <a:pPr algn="ctr">
                        <a:lnSpc>
                          <a:spcPct val="115000"/>
                        </a:lnSpc>
                        <a:spcAft>
                          <a:spcPts val="500"/>
                        </a:spcAft>
                      </a:pPr>
                      <a:r>
                        <a:rPr lang="en-US" sz="1200">
                          <a:effectLst/>
                          <a:latin typeface="Arial" pitchFamily="34" charset="0"/>
                          <a:cs typeface="Arial" pitchFamily="34" charset="0"/>
                        </a:rPr>
                        <a:t>295.000.000</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Aft>
                          <a:spcPts val="500"/>
                        </a:spcAft>
                      </a:pPr>
                      <a:r>
                        <a:rPr lang="en-US" sz="1200">
                          <a:effectLst/>
                          <a:latin typeface="Arial" pitchFamily="34" charset="0"/>
                          <a:cs typeface="Arial" pitchFamily="34" charset="0"/>
                        </a:rPr>
                        <a:t>425.120.000</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Aft>
                          <a:spcPts val="500"/>
                        </a:spcAft>
                      </a:pPr>
                      <a:r>
                        <a:rPr lang="en-US" sz="1200">
                          <a:effectLst/>
                          <a:latin typeface="Arial" pitchFamily="34" charset="0"/>
                          <a:cs typeface="Arial" pitchFamily="34" charset="0"/>
                        </a:rPr>
                        <a:t>295.000.000</a:t>
                      </a:r>
                      <a:endParaRPr lang="vi-VN" sz="1200">
                        <a:effectLst/>
                        <a:latin typeface="Arial" pitchFamily="34" charset="0"/>
                        <a:ea typeface="Arial"/>
                        <a:cs typeface="Arial" pitchFamily="34" charset="0"/>
                      </a:endParaRPr>
                    </a:p>
                  </a:txBody>
                  <a:tcPr marL="65314" marR="65314" marT="0" marB="0" anchor="ctr"/>
                </a:tc>
                <a:extLst>
                  <a:ext uri="{0D108BD9-81ED-4DB2-BD59-A6C34878D82A}">
                    <a16:rowId xmlns:a16="http://schemas.microsoft.com/office/drawing/2014/main" xmlns="" val="10002"/>
                  </a:ext>
                </a:extLst>
              </a:tr>
              <a:tr h="420018">
                <a:tc>
                  <a:txBody>
                    <a:bodyPr/>
                    <a:lstStyle/>
                    <a:p>
                      <a:pPr algn="ctr">
                        <a:lnSpc>
                          <a:spcPct val="115000"/>
                        </a:lnSpc>
                        <a:spcAft>
                          <a:spcPts val="500"/>
                        </a:spcAft>
                      </a:pPr>
                      <a:r>
                        <a:rPr lang="en-US" sz="1200">
                          <a:effectLst/>
                          <a:latin typeface="Arial" pitchFamily="34" charset="0"/>
                          <a:cs typeface="Arial" pitchFamily="34" charset="0"/>
                        </a:rPr>
                        <a:t>II</a:t>
                      </a:r>
                      <a:endParaRPr lang="vi-VN" sz="1200">
                        <a:effectLst/>
                        <a:latin typeface="Arial" pitchFamily="34" charset="0"/>
                        <a:ea typeface="Arial"/>
                        <a:cs typeface="Arial" pitchFamily="34" charset="0"/>
                      </a:endParaRPr>
                    </a:p>
                  </a:txBody>
                  <a:tcPr marL="65314" marR="65314" marT="0" marB="0" anchor="ctr"/>
                </a:tc>
                <a:tc>
                  <a:txBody>
                    <a:bodyPr/>
                    <a:lstStyle/>
                    <a:p>
                      <a:pPr>
                        <a:lnSpc>
                          <a:spcPct val="115000"/>
                        </a:lnSpc>
                        <a:spcAft>
                          <a:spcPts val="500"/>
                        </a:spcAft>
                      </a:pPr>
                      <a:r>
                        <a:rPr lang="en-US" sz="1200">
                          <a:effectLst/>
                          <a:latin typeface="Arial" pitchFamily="34" charset="0"/>
                          <a:cs typeface="Arial" pitchFamily="34" charset="0"/>
                        </a:rPr>
                        <a:t>Chi phí sản xuất</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Aft>
                          <a:spcPts val="500"/>
                        </a:spcAft>
                      </a:pPr>
                      <a:r>
                        <a:rPr lang="en-US" sz="1200">
                          <a:effectLst/>
                          <a:latin typeface="Arial" pitchFamily="34" charset="0"/>
                          <a:cs typeface="Arial" pitchFamily="34" charset="0"/>
                        </a:rPr>
                        <a:t>đồng</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Aft>
                          <a:spcPts val="500"/>
                        </a:spcAft>
                      </a:pPr>
                      <a:r>
                        <a:rPr lang="en-US" sz="1200">
                          <a:effectLst/>
                          <a:latin typeface="Arial" pitchFamily="34" charset="0"/>
                          <a:cs typeface="Arial" pitchFamily="34" charset="0"/>
                        </a:rPr>
                        <a:t>419.700.667</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Aft>
                          <a:spcPts val="500"/>
                        </a:spcAft>
                      </a:pPr>
                      <a:r>
                        <a:rPr lang="en-US" sz="1200">
                          <a:effectLst/>
                          <a:latin typeface="Arial" pitchFamily="34" charset="0"/>
                          <a:cs typeface="Arial" pitchFamily="34" charset="0"/>
                        </a:rPr>
                        <a:t>395.792.857</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Aft>
                          <a:spcPts val="500"/>
                        </a:spcAft>
                      </a:pPr>
                      <a:r>
                        <a:rPr lang="en-US" sz="1200">
                          <a:effectLst/>
                          <a:latin typeface="Arial" pitchFamily="34" charset="0"/>
                          <a:cs typeface="Arial" pitchFamily="34" charset="0"/>
                        </a:rPr>
                        <a:t>304.502.071</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Aft>
                          <a:spcPts val="500"/>
                        </a:spcAft>
                      </a:pPr>
                      <a:r>
                        <a:rPr lang="en-US" sz="1200">
                          <a:effectLst/>
                          <a:latin typeface="Arial" pitchFamily="34" charset="0"/>
                          <a:cs typeface="Arial" pitchFamily="34" charset="0"/>
                        </a:rPr>
                        <a:t>297.075.000</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Aft>
                          <a:spcPts val="500"/>
                        </a:spcAft>
                      </a:pPr>
                      <a:r>
                        <a:rPr lang="en-US" sz="1200">
                          <a:effectLst/>
                          <a:latin typeface="Arial" pitchFamily="34" charset="0"/>
                          <a:cs typeface="Arial" pitchFamily="34" charset="0"/>
                        </a:rPr>
                        <a:t>330.461.667</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Aft>
                          <a:spcPts val="500"/>
                        </a:spcAft>
                      </a:pPr>
                      <a:r>
                        <a:rPr lang="en-US" sz="1200">
                          <a:effectLst/>
                          <a:latin typeface="Arial" pitchFamily="34" charset="0"/>
                          <a:cs typeface="Arial" pitchFamily="34" charset="0"/>
                        </a:rPr>
                        <a:t>302.700.000</a:t>
                      </a:r>
                      <a:endParaRPr lang="vi-VN" sz="1200">
                        <a:effectLst/>
                        <a:latin typeface="Arial" pitchFamily="34" charset="0"/>
                        <a:ea typeface="Arial"/>
                        <a:cs typeface="Arial" pitchFamily="34" charset="0"/>
                      </a:endParaRPr>
                    </a:p>
                  </a:txBody>
                  <a:tcPr marL="65314" marR="65314" marT="0" marB="0" anchor="ctr"/>
                </a:tc>
                <a:extLst>
                  <a:ext uri="{0D108BD9-81ED-4DB2-BD59-A6C34878D82A}">
                    <a16:rowId xmlns:a16="http://schemas.microsoft.com/office/drawing/2014/main" xmlns="" val="10003"/>
                  </a:ext>
                </a:extLst>
              </a:tr>
              <a:tr h="420018">
                <a:tc>
                  <a:txBody>
                    <a:bodyPr/>
                    <a:lstStyle/>
                    <a:p>
                      <a:pPr algn="ctr">
                        <a:lnSpc>
                          <a:spcPct val="115000"/>
                        </a:lnSpc>
                        <a:spcAft>
                          <a:spcPts val="500"/>
                        </a:spcAft>
                      </a:pPr>
                      <a:r>
                        <a:rPr lang="en-US" sz="1200">
                          <a:effectLst/>
                          <a:latin typeface="Arial" pitchFamily="34" charset="0"/>
                          <a:cs typeface="Arial" pitchFamily="34" charset="0"/>
                        </a:rPr>
                        <a:t>III</a:t>
                      </a:r>
                      <a:endParaRPr lang="vi-VN" sz="1200">
                        <a:effectLst/>
                        <a:latin typeface="Arial" pitchFamily="34" charset="0"/>
                        <a:ea typeface="Arial"/>
                        <a:cs typeface="Arial" pitchFamily="34" charset="0"/>
                      </a:endParaRPr>
                    </a:p>
                  </a:txBody>
                  <a:tcPr marL="65314" marR="65314" marT="0" marB="0" anchor="ctr"/>
                </a:tc>
                <a:tc>
                  <a:txBody>
                    <a:bodyPr/>
                    <a:lstStyle/>
                    <a:p>
                      <a:pPr>
                        <a:lnSpc>
                          <a:spcPct val="115000"/>
                        </a:lnSpc>
                        <a:spcAft>
                          <a:spcPts val="500"/>
                        </a:spcAft>
                      </a:pPr>
                      <a:r>
                        <a:rPr lang="en-US" sz="1200">
                          <a:effectLst/>
                          <a:latin typeface="Arial" pitchFamily="34" charset="0"/>
                          <a:cs typeface="Arial" pitchFamily="34" charset="0"/>
                        </a:rPr>
                        <a:t>Tổng chi phí</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Aft>
                          <a:spcPts val="500"/>
                        </a:spcAft>
                      </a:pPr>
                      <a:r>
                        <a:rPr lang="en-US" sz="1200">
                          <a:effectLst/>
                          <a:latin typeface="Arial" pitchFamily="34" charset="0"/>
                          <a:cs typeface="Arial" pitchFamily="34" charset="0"/>
                        </a:rPr>
                        <a:t>đồng</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Aft>
                          <a:spcPts val="500"/>
                        </a:spcAft>
                      </a:pPr>
                      <a:r>
                        <a:rPr lang="en-US" sz="1200">
                          <a:effectLst/>
                          <a:latin typeface="Arial" pitchFamily="34" charset="0"/>
                          <a:cs typeface="Arial" pitchFamily="34" charset="0"/>
                        </a:rPr>
                        <a:t>844.820.667</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Aft>
                          <a:spcPts val="500"/>
                        </a:spcAft>
                      </a:pPr>
                      <a:r>
                        <a:rPr lang="en-US" sz="1200">
                          <a:effectLst/>
                          <a:latin typeface="Arial" pitchFamily="34" charset="0"/>
                          <a:cs typeface="Arial" pitchFamily="34" charset="0"/>
                        </a:rPr>
                        <a:t>690.792.857</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Aft>
                          <a:spcPts val="500"/>
                        </a:spcAft>
                      </a:pPr>
                      <a:r>
                        <a:rPr lang="en-US" sz="1200">
                          <a:effectLst/>
                          <a:latin typeface="Arial" pitchFamily="34" charset="0"/>
                          <a:cs typeface="Arial" pitchFamily="34" charset="0"/>
                        </a:rPr>
                        <a:t>739.622.071</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Aft>
                          <a:spcPts val="500"/>
                        </a:spcAft>
                      </a:pPr>
                      <a:r>
                        <a:rPr lang="en-US" sz="1200">
                          <a:effectLst/>
                          <a:latin typeface="Arial" pitchFamily="34" charset="0"/>
                          <a:cs typeface="Arial" pitchFamily="34" charset="0"/>
                        </a:rPr>
                        <a:t>592.075.000</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Aft>
                          <a:spcPts val="500"/>
                        </a:spcAft>
                      </a:pPr>
                      <a:r>
                        <a:rPr lang="en-US" sz="1200">
                          <a:effectLst/>
                          <a:latin typeface="Arial" pitchFamily="34" charset="0"/>
                          <a:cs typeface="Arial" pitchFamily="34" charset="0"/>
                        </a:rPr>
                        <a:t>755.581.667</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Aft>
                          <a:spcPts val="500"/>
                        </a:spcAft>
                      </a:pPr>
                      <a:r>
                        <a:rPr lang="en-US" sz="1200">
                          <a:effectLst/>
                          <a:latin typeface="Arial" pitchFamily="34" charset="0"/>
                          <a:cs typeface="Arial" pitchFamily="34" charset="0"/>
                        </a:rPr>
                        <a:t>597.700.000</a:t>
                      </a:r>
                      <a:endParaRPr lang="vi-VN" sz="1200">
                        <a:effectLst/>
                        <a:latin typeface="Arial" pitchFamily="34" charset="0"/>
                        <a:ea typeface="Arial"/>
                        <a:cs typeface="Arial" pitchFamily="34" charset="0"/>
                      </a:endParaRPr>
                    </a:p>
                  </a:txBody>
                  <a:tcPr marL="65314" marR="65314" marT="0" marB="0" anchor="ctr"/>
                </a:tc>
                <a:extLst>
                  <a:ext uri="{0D108BD9-81ED-4DB2-BD59-A6C34878D82A}">
                    <a16:rowId xmlns:a16="http://schemas.microsoft.com/office/drawing/2014/main" xmlns="" val="10004"/>
                  </a:ext>
                </a:extLst>
              </a:tr>
              <a:tr h="420018">
                <a:tc>
                  <a:txBody>
                    <a:bodyPr/>
                    <a:lstStyle/>
                    <a:p>
                      <a:pPr algn="ctr">
                        <a:lnSpc>
                          <a:spcPct val="115000"/>
                        </a:lnSpc>
                        <a:spcAft>
                          <a:spcPts val="500"/>
                        </a:spcAft>
                      </a:pPr>
                      <a:r>
                        <a:rPr lang="en-US" sz="1200">
                          <a:effectLst/>
                          <a:latin typeface="Arial" pitchFamily="34" charset="0"/>
                          <a:cs typeface="Arial" pitchFamily="34" charset="0"/>
                        </a:rPr>
                        <a:t>IV</a:t>
                      </a:r>
                      <a:endParaRPr lang="vi-VN" sz="1200">
                        <a:effectLst/>
                        <a:latin typeface="Arial" pitchFamily="34" charset="0"/>
                        <a:ea typeface="Arial"/>
                        <a:cs typeface="Arial" pitchFamily="34" charset="0"/>
                      </a:endParaRPr>
                    </a:p>
                  </a:txBody>
                  <a:tcPr marL="65314" marR="65314" marT="0" marB="0" anchor="ctr"/>
                </a:tc>
                <a:tc>
                  <a:txBody>
                    <a:bodyPr/>
                    <a:lstStyle/>
                    <a:p>
                      <a:pPr>
                        <a:lnSpc>
                          <a:spcPct val="115000"/>
                        </a:lnSpc>
                        <a:spcAft>
                          <a:spcPts val="500"/>
                        </a:spcAft>
                      </a:pPr>
                      <a:r>
                        <a:rPr lang="en-US" sz="1200">
                          <a:effectLst/>
                          <a:latin typeface="Arial" pitchFamily="34" charset="0"/>
                          <a:cs typeface="Arial" pitchFamily="34" charset="0"/>
                        </a:rPr>
                        <a:t>Tổng doanh thu </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Aft>
                          <a:spcPts val="500"/>
                        </a:spcAft>
                      </a:pPr>
                      <a:r>
                        <a:rPr lang="en-US" sz="1200">
                          <a:effectLst/>
                          <a:latin typeface="Arial" pitchFamily="34" charset="0"/>
                          <a:cs typeface="Arial" pitchFamily="34" charset="0"/>
                        </a:rPr>
                        <a:t>đồng</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Aft>
                          <a:spcPts val="500"/>
                        </a:spcAft>
                      </a:pPr>
                      <a:r>
                        <a:rPr lang="en-US" sz="1200">
                          <a:effectLst/>
                          <a:latin typeface="Arial" pitchFamily="34" charset="0"/>
                          <a:cs typeface="Arial" pitchFamily="34" charset="0"/>
                        </a:rPr>
                        <a:t>861.840.000</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Aft>
                          <a:spcPts val="500"/>
                        </a:spcAft>
                      </a:pPr>
                      <a:r>
                        <a:rPr lang="en-US" sz="1200">
                          <a:effectLst/>
                          <a:latin typeface="Arial" pitchFamily="34" charset="0"/>
                          <a:cs typeface="Arial" pitchFamily="34" charset="0"/>
                        </a:rPr>
                        <a:t>603.571.429</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Aft>
                          <a:spcPts val="500"/>
                        </a:spcAft>
                      </a:pPr>
                      <a:r>
                        <a:rPr lang="en-US" sz="1200">
                          <a:effectLst/>
                          <a:latin typeface="Arial" pitchFamily="34" charset="0"/>
                          <a:cs typeface="Arial" pitchFamily="34" charset="0"/>
                        </a:rPr>
                        <a:t>791.085.714</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Aft>
                          <a:spcPts val="500"/>
                        </a:spcAft>
                      </a:pPr>
                      <a:r>
                        <a:rPr lang="en-US" sz="1200">
                          <a:effectLst/>
                          <a:latin typeface="Arial" pitchFamily="34" charset="0"/>
                          <a:cs typeface="Arial" pitchFamily="34" charset="0"/>
                        </a:rPr>
                        <a:t>504.000.000</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Aft>
                          <a:spcPts val="500"/>
                        </a:spcAft>
                      </a:pPr>
                      <a:r>
                        <a:rPr lang="en-US" sz="1200">
                          <a:effectLst/>
                          <a:latin typeface="Arial" pitchFamily="34" charset="0"/>
                          <a:cs typeface="Arial" pitchFamily="34" charset="0"/>
                        </a:rPr>
                        <a:t>687.200.000</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Aft>
                          <a:spcPts val="500"/>
                        </a:spcAft>
                      </a:pPr>
                      <a:r>
                        <a:rPr lang="en-US" sz="1200">
                          <a:effectLst/>
                          <a:latin typeface="Arial" pitchFamily="34" charset="0"/>
                          <a:cs typeface="Arial" pitchFamily="34" charset="0"/>
                        </a:rPr>
                        <a:t>424.800.000</a:t>
                      </a:r>
                      <a:endParaRPr lang="vi-VN" sz="1200">
                        <a:effectLst/>
                        <a:latin typeface="Arial" pitchFamily="34" charset="0"/>
                        <a:ea typeface="Arial"/>
                        <a:cs typeface="Arial" pitchFamily="34" charset="0"/>
                      </a:endParaRPr>
                    </a:p>
                  </a:txBody>
                  <a:tcPr marL="65314" marR="65314" marT="0" marB="0" anchor="ctr"/>
                </a:tc>
                <a:extLst>
                  <a:ext uri="{0D108BD9-81ED-4DB2-BD59-A6C34878D82A}">
                    <a16:rowId xmlns:a16="http://schemas.microsoft.com/office/drawing/2014/main" xmlns="" val="10005"/>
                  </a:ext>
                </a:extLst>
              </a:tr>
              <a:tr h="201207">
                <a:tc>
                  <a:txBody>
                    <a:bodyPr/>
                    <a:lstStyle/>
                    <a:p>
                      <a:pPr algn="ctr">
                        <a:lnSpc>
                          <a:spcPct val="115000"/>
                        </a:lnSpc>
                        <a:spcAft>
                          <a:spcPts val="500"/>
                        </a:spcAft>
                      </a:pPr>
                      <a:r>
                        <a:rPr lang="en-US" sz="1200">
                          <a:effectLst/>
                          <a:latin typeface="Arial" pitchFamily="34" charset="0"/>
                          <a:cs typeface="Arial" pitchFamily="34" charset="0"/>
                        </a:rPr>
                        <a:t>V</a:t>
                      </a:r>
                      <a:endParaRPr lang="vi-VN" sz="1200">
                        <a:effectLst/>
                        <a:latin typeface="Arial" pitchFamily="34" charset="0"/>
                        <a:ea typeface="Arial"/>
                        <a:cs typeface="Arial" pitchFamily="34" charset="0"/>
                      </a:endParaRPr>
                    </a:p>
                  </a:txBody>
                  <a:tcPr marL="65314" marR="65314" marT="0" marB="0" anchor="ctr"/>
                </a:tc>
                <a:tc>
                  <a:txBody>
                    <a:bodyPr/>
                    <a:lstStyle/>
                    <a:p>
                      <a:pPr>
                        <a:lnSpc>
                          <a:spcPct val="115000"/>
                        </a:lnSpc>
                        <a:spcAft>
                          <a:spcPts val="500"/>
                        </a:spcAft>
                      </a:pPr>
                      <a:r>
                        <a:rPr lang="en-US" sz="1200">
                          <a:effectLst/>
                          <a:latin typeface="Arial" pitchFamily="34" charset="0"/>
                          <a:cs typeface="Arial" pitchFamily="34" charset="0"/>
                        </a:rPr>
                        <a:t>Lợi nhuận</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Aft>
                          <a:spcPts val="500"/>
                        </a:spcAft>
                      </a:pPr>
                      <a:r>
                        <a:rPr lang="en-US" sz="1200">
                          <a:effectLst/>
                          <a:latin typeface="Arial" pitchFamily="34" charset="0"/>
                          <a:cs typeface="Arial" pitchFamily="34" charset="0"/>
                        </a:rPr>
                        <a:t>đồng</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Aft>
                          <a:spcPts val="500"/>
                        </a:spcAft>
                      </a:pPr>
                      <a:r>
                        <a:rPr lang="en-US" sz="1200">
                          <a:effectLst/>
                          <a:latin typeface="Arial" pitchFamily="34" charset="0"/>
                          <a:cs typeface="Arial" pitchFamily="34" charset="0"/>
                        </a:rPr>
                        <a:t>442.139.333</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Aft>
                          <a:spcPts val="500"/>
                        </a:spcAft>
                      </a:pPr>
                      <a:r>
                        <a:rPr lang="en-US" sz="1200">
                          <a:effectLst/>
                          <a:latin typeface="Arial" pitchFamily="34" charset="0"/>
                          <a:cs typeface="Arial" pitchFamily="34" charset="0"/>
                        </a:rPr>
                        <a:t>207.778.571</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Aft>
                          <a:spcPts val="500"/>
                        </a:spcAft>
                      </a:pPr>
                      <a:r>
                        <a:rPr lang="en-US" sz="1200">
                          <a:effectLst/>
                          <a:latin typeface="Arial" pitchFamily="34" charset="0"/>
                          <a:cs typeface="Arial" pitchFamily="34" charset="0"/>
                        </a:rPr>
                        <a:t>486.583.643</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Aft>
                          <a:spcPts val="500"/>
                        </a:spcAft>
                      </a:pPr>
                      <a:r>
                        <a:rPr lang="en-US" sz="1200">
                          <a:effectLst/>
                          <a:latin typeface="Arial" pitchFamily="34" charset="0"/>
                          <a:cs typeface="Arial" pitchFamily="34" charset="0"/>
                        </a:rPr>
                        <a:t>206.925.000</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Aft>
                          <a:spcPts val="500"/>
                        </a:spcAft>
                      </a:pPr>
                      <a:r>
                        <a:rPr lang="en-US" sz="1200">
                          <a:effectLst/>
                          <a:latin typeface="Arial" pitchFamily="34" charset="0"/>
                          <a:cs typeface="Arial" pitchFamily="34" charset="0"/>
                        </a:rPr>
                        <a:t>356.738.333</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Aft>
                          <a:spcPts val="500"/>
                        </a:spcAft>
                      </a:pPr>
                      <a:r>
                        <a:rPr lang="en-US" sz="1200">
                          <a:effectLst/>
                          <a:latin typeface="Arial" pitchFamily="34" charset="0"/>
                          <a:cs typeface="Arial" pitchFamily="34" charset="0"/>
                        </a:rPr>
                        <a:t>122.100.000</a:t>
                      </a:r>
                      <a:endParaRPr lang="vi-VN" sz="1200">
                        <a:effectLst/>
                        <a:latin typeface="Arial" pitchFamily="34" charset="0"/>
                        <a:ea typeface="Arial"/>
                        <a:cs typeface="Arial" pitchFamily="34" charset="0"/>
                      </a:endParaRPr>
                    </a:p>
                  </a:txBody>
                  <a:tcPr marL="65314" marR="65314" marT="0" marB="0" anchor="ctr"/>
                </a:tc>
                <a:extLst>
                  <a:ext uri="{0D108BD9-81ED-4DB2-BD59-A6C34878D82A}">
                    <a16:rowId xmlns:a16="http://schemas.microsoft.com/office/drawing/2014/main" xmlns="" val="10006"/>
                  </a:ext>
                </a:extLst>
              </a:tr>
              <a:tr h="420018">
                <a:tc>
                  <a:txBody>
                    <a:bodyPr/>
                    <a:lstStyle/>
                    <a:p>
                      <a:pPr algn="ctr">
                        <a:lnSpc>
                          <a:spcPct val="115000"/>
                        </a:lnSpc>
                        <a:spcAft>
                          <a:spcPts val="500"/>
                        </a:spcAft>
                      </a:pPr>
                      <a:r>
                        <a:rPr lang="en-US" sz="1200">
                          <a:effectLst/>
                          <a:latin typeface="Arial" pitchFamily="34" charset="0"/>
                          <a:cs typeface="Arial" pitchFamily="34" charset="0"/>
                        </a:rPr>
                        <a:t>VI</a:t>
                      </a:r>
                      <a:endParaRPr lang="vi-VN" sz="1200">
                        <a:effectLst/>
                        <a:latin typeface="Arial" pitchFamily="34" charset="0"/>
                        <a:ea typeface="Arial"/>
                        <a:cs typeface="Arial" pitchFamily="34" charset="0"/>
                      </a:endParaRPr>
                    </a:p>
                  </a:txBody>
                  <a:tcPr marL="65314" marR="65314" marT="0" marB="0" anchor="ctr"/>
                </a:tc>
                <a:tc>
                  <a:txBody>
                    <a:bodyPr/>
                    <a:lstStyle/>
                    <a:p>
                      <a:pPr>
                        <a:lnSpc>
                          <a:spcPct val="115000"/>
                        </a:lnSpc>
                        <a:spcAft>
                          <a:spcPts val="500"/>
                        </a:spcAft>
                      </a:pPr>
                      <a:r>
                        <a:rPr lang="en-US" sz="1200">
                          <a:effectLst/>
                          <a:latin typeface="Arial" pitchFamily="34" charset="0"/>
                          <a:cs typeface="Arial" pitchFamily="34" charset="0"/>
                        </a:rPr>
                        <a:t>Hiệu quả kinh tế</a:t>
                      </a:r>
                      <a:endParaRPr lang="vi-VN" sz="1200">
                        <a:effectLst/>
                        <a:latin typeface="Arial" pitchFamily="34" charset="0"/>
                        <a:ea typeface="Arial"/>
                        <a:cs typeface="Arial" pitchFamily="34" charset="0"/>
                      </a:endParaRPr>
                    </a:p>
                  </a:txBody>
                  <a:tcPr marL="65314" marR="65314" marT="0" marB="0" anchor="ctr"/>
                </a:tc>
                <a:tc>
                  <a:txBody>
                    <a:bodyPr/>
                    <a:lstStyle/>
                    <a:p>
                      <a:pPr>
                        <a:lnSpc>
                          <a:spcPct val="115000"/>
                        </a:lnSpc>
                        <a:spcAft>
                          <a:spcPts val="500"/>
                        </a:spcAft>
                      </a:pPr>
                      <a:r>
                        <a:rPr lang="vi-VN" sz="1200">
                          <a:effectLst/>
                          <a:latin typeface="Arial" pitchFamily="34" charset="0"/>
                          <a:cs typeface="Arial" pitchFamily="34" charset="0"/>
                        </a:rPr>
                        <a:t> </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Aft>
                          <a:spcPts val="500"/>
                        </a:spcAft>
                      </a:pPr>
                      <a:r>
                        <a:rPr lang="vi-VN" sz="1200">
                          <a:effectLst/>
                          <a:latin typeface="Arial" pitchFamily="34" charset="0"/>
                          <a:cs typeface="Arial" pitchFamily="34" charset="0"/>
                        </a:rPr>
                        <a:t> </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Aft>
                          <a:spcPts val="500"/>
                        </a:spcAft>
                      </a:pPr>
                      <a:r>
                        <a:rPr lang="en-US" sz="1200">
                          <a:effectLst/>
                          <a:latin typeface="Arial" pitchFamily="34" charset="0"/>
                          <a:cs typeface="Arial" pitchFamily="34" charset="0"/>
                        </a:rPr>
                        <a:t> </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Aft>
                          <a:spcPts val="500"/>
                        </a:spcAft>
                      </a:pPr>
                      <a:r>
                        <a:rPr lang="en-US" sz="1200">
                          <a:effectLst/>
                          <a:latin typeface="Arial" pitchFamily="34" charset="0"/>
                          <a:cs typeface="Arial" pitchFamily="34" charset="0"/>
                        </a:rPr>
                        <a:t> </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Aft>
                          <a:spcPts val="500"/>
                        </a:spcAft>
                      </a:pPr>
                      <a:r>
                        <a:rPr lang="en-US" sz="1200">
                          <a:effectLst/>
                          <a:latin typeface="Arial" pitchFamily="34" charset="0"/>
                          <a:cs typeface="Arial" pitchFamily="34" charset="0"/>
                        </a:rPr>
                        <a:t> </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Aft>
                          <a:spcPts val="500"/>
                        </a:spcAft>
                      </a:pPr>
                      <a:r>
                        <a:rPr lang="en-US" sz="1200">
                          <a:effectLst/>
                          <a:latin typeface="Arial" pitchFamily="34" charset="0"/>
                          <a:cs typeface="Arial" pitchFamily="34" charset="0"/>
                        </a:rPr>
                        <a:t> </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Aft>
                          <a:spcPts val="500"/>
                        </a:spcAft>
                      </a:pPr>
                      <a:r>
                        <a:rPr lang="en-US" sz="1200">
                          <a:effectLst/>
                          <a:latin typeface="Arial" pitchFamily="34" charset="0"/>
                          <a:cs typeface="Arial" pitchFamily="34" charset="0"/>
                        </a:rPr>
                        <a:t> </a:t>
                      </a:r>
                      <a:endParaRPr lang="vi-VN" sz="1200">
                        <a:effectLst/>
                        <a:latin typeface="Arial" pitchFamily="34" charset="0"/>
                        <a:ea typeface="Arial"/>
                        <a:cs typeface="Arial" pitchFamily="34" charset="0"/>
                      </a:endParaRPr>
                    </a:p>
                  </a:txBody>
                  <a:tcPr marL="65314" marR="65314" marT="0" marB="0" anchor="ctr"/>
                </a:tc>
                <a:extLst>
                  <a:ext uri="{0D108BD9-81ED-4DB2-BD59-A6C34878D82A}">
                    <a16:rowId xmlns:a16="http://schemas.microsoft.com/office/drawing/2014/main" xmlns="" val="10007"/>
                  </a:ext>
                </a:extLst>
              </a:tr>
              <a:tr h="420018">
                <a:tc>
                  <a:txBody>
                    <a:bodyPr/>
                    <a:lstStyle/>
                    <a:p>
                      <a:pPr algn="ctr">
                        <a:lnSpc>
                          <a:spcPct val="115000"/>
                        </a:lnSpc>
                        <a:spcAft>
                          <a:spcPts val="500"/>
                        </a:spcAft>
                      </a:pPr>
                      <a:r>
                        <a:rPr lang="en-US" sz="1200">
                          <a:effectLst/>
                          <a:latin typeface="Arial" pitchFamily="34" charset="0"/>
                          <a:cs typeface="Arial" pitchFamily="34" charset="0"/>
                        </a:rPr>
                        <a:t>1</a:t>
                      </a:r>
                      <a:endParaRPr lang="vi-VN" sz="1200">
                        <a:effectLst/>
                        <a:latin typeface="Arial" pitchFamily="34" charset="0"/>
                        <a:ea typeface="Arial"/>
                        <a:cs typeface="Arial" pitchFamily="34" charset="0"/>
                      </a:endParaRPr>
                    </a:p>
                  </a:txBody>
                  <a:tcPr marL="65314" marR="65314" marT="0" marB="0" anchor="ctr"/>
                </a:tc>
                <a:tc>
                  <a:txBody>
                    <a:bodyPr/>
                    <a:lstStyle/>
                    <a:p>
                      <a:pPr>
                        <a:lnSpc>
                          <a:spcPct val="115000"/>
                        </a:lnSpc>
                        <a:spcAft>
                          <a:spcPts val="500"/>
                        </a:spcAft>
                      </a:pPr>
                      <a:r>
                        <a:rPr lang="en-US" sz="1200">
                          <a:effectLst/>
                          <a:latin typeface="Arial" pitchFamily="34" charset="0"/>
                          <a:cs typeface="Arial" pitchFamily="34" charset="0"/>
                        </a:rPr>
                        <a:t>Thời gian hoàn vốn</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Aft>
                          <a:spcPts val="500"/>
                        </a:spcAft>
                      </a:pPr>
                      <a:r>
                        <a:rPr lang="en-US" sz="1200">
                          <a:effectLst/>
                          <a:latin typeface="Arial" pitchFamily="34" charset="0"/>
                          <a:cs typeface="Arial" pitchFamily="34" charset="0"/>
                        </a:rPr>
                        <a:t>Năm</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Aft>
                          <a:spcPts val="1000"/>
                        </a:spcAft>
                      </a:pPr>
                      <a:r>
                        <a:rPr lang="en-US" sz="1200">
                          <a:effectLst/>
                          <a:latin typeface="Arial" pitchFamily="34" charset="0"/>
                          <a:cs typeface="Arial" pitchFamily="34" charset="0"/>
                        </a:rPr>
                        <a:t>1,05</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Aft>
                          <a:spcPts val="1000"/>
                        </a:spcAft>
                      </a:pPr>
                      <a:r>
                        <a:rPr lang="en-US" sz="1200">
                          <a:effectLst/>
                          <a:latin typeface="Arial" pitchFamily="34" charset="0"/>
                          <a:cs typeface="Arial" pitchFamily="34" charset="0"/>
                        </a:rPr>
                        <a:t>1,5</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Aft>
                          <a:spcPts val="1000"/>
                        </a:spcAft>
                      </a:pPr>
                      <a:r>
                        <a:rPr lang="en-US" sz="1200">
                          <a:effectLst/>
                          <a:latin typeface="Arial" pitchFamily="34" charset="0"/>
                          <a:cs typeface="Arial" pitchFamily="34" charset="0"/>
                        </a:rPr>
                        <a:t>0,9837</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Aft>
                          <a:spcPts val="1000"/>
                        </a:spcAft>
                      </a:pPr>
                      <a:r>
                        <a:rPr lang="en-US" sz="1200">
                          <a:effectLst/>
                          <a:latin typeface="Arial" pitchFamily="34" charset="0"/>
                          <a:cs typeface="Arial" pitchFamily="34" charset="0"/>
                        </a:rPr>
                        <a:t>1,5682</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Aft>
                          <a:spcPts val="1000"/>
                        </a:spcAft>
                      </a:pPr>
                      <a:r>
                        <a:rPr lang="en-US" sz="1200">
                          <a:effectLst/>
                          <a:latin typeface="Arial" pitchFamily="34" charset="0"/>
                          <a:cs typeface="Arial" pitchFamily="34" charset="0"/>
                        </a:rPr>
                        <a:t>1,3</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Aft>
                          <a:spcPts val="1000"/>
                        </a:spcAft>
                      </a:pPr>
                      <a:r>
                        <a:rPr lang="en-US" sz="1200">
                          <a:effectLst/>
                          <a:latin typeface="Arial" pitchFamily="34" charset="0"/>
                          <a:cs typeface="Arial" pitchFamily="34" charset="0"/>
                        </a:rPr>
                        <a:t>2,6</a:t>
                      </a:r>
                      <a:endParaRPr lang="vi-VN" sz="1200">
                        <a:effectLst/>
                        <a:latin typeface="Arial" pitchFamily="34" charset="0"/>
                        <a:ea typeface="Arial"/>
                        <a:cs typeface="Arial" pitchFamily="34" charset="0"/>
                      </a:endParaRPr>
                    </a:p>
                  </a:txBody>
                  <a:tcPr marL="65314" marR="65314" marT="0" marB="0" anchor="ctr"/>
                </a:tc>
                <a:extLst>
                  <a:ext uri="{0D108BD9-81ED-4DB2-BD59-A6C34878D82A}">
                    <a16:rowId xmlns:a16="http://schemas.microsoft.com/office/drawing/2014/main" xmlns="" val="10008"/>
                  </a:ext>
                </a:extLst>
              </a:tr>
              <a:tr h="201207">
                <a:tc>
                  <a:txBody>
                    <a:bodyPr/>
                    <a:lstStyle/>
                    <a:p>
                      <a:pPr algn="ctr">
                        <a:lnSpc>
                          <a:spcPct val="115000"/>
                        </a:lnSpc>
                        <a:spcAft>
                          <a:spcPts val="500"/>
                        </a:spcAft>
                      </a:pPr>
                      <a:r>
                        <a:rPr lang="en-US" sz="1200">
                          <a:effectLst/>
                          <a:latin typeface="Arial" pitchFamily="34" charset="0"/>
                          <a:cs typeface="Arial" pitchFamily="34" charset="0"/>
                        </a:rPr>
                        <a:t>2</a:t>
                      </a:r>
                      <a:endParaRPr lang="vi-VN" sz="1200">
                        <a:effectLst/>
                        <a:latin typeface="Arial" pitchFamily="34" charset="0"/>
                        <a:ea typeface="Arial"/>
                        <a:cs typeface="Arial" pitchFamily="34" charset="0"/>
                      </a:endParaRPr>
                    </a:p>
                  </a:txBody>
                  <a:tcPr marL="65314" marR="65314" marT="0" marB="0" anchor="ctr"/>
                </a:tc>
                <a:tc>
                  <a:txBody>
                    <a:bodyPr/>
                    <a:lstStyle/>
                    <a:p>
                      <a:pPr>
                        <a:lnSpc>
                          <a:spcPct val="115000"/>
                        </a:lnSpc>
                        <a:spcAft>
                          <a:spcPts val="500"/>
                        </a:spcAft>
                      </a:pPr>
                      <a:r>
                        <a:rPr lang="en-US" sz="1200">
                          <a:effectLst/>
                          <a:latin typeface="Arial" pitchFamily="34" charset="0"/>
                          <a:cs typeface="Arial" pitchFamily="34" charset="0"/>
                        </a:rPr>
                        <a:t>IRR</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Aft>
                          <a:spcPts val="500"/>
                        </a:spcAft>
                      </a:pPr>
                      <a:r>
                        <a:rPr lang="en-US" sz="1200">
                          <a:effectLst/>
                          <a:latin typeface="Arial" pitchFamily="34" charset="0"/>
                          <a:cs typeface="Arial" pitchFamily="34" charset="0"/>
                        </a:rPr>
                        <a:t>%</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Bef>
                          <a:spcPts val="600"/>
                        </a:spcBef>
                        <a:spcAft>
                          <a:spcPts val="0"/>
                        </a:spcAft>
                      </a:pPr>
                      <a:r>
                        <a:rPr lang="en-US" sz="1200">
                          <a:effectLst/>
                          <a:latin typeface="Arial" pitchFamily="34" charset="0"/>
                          <a:cs typeface="Arial" pitchFamily="34" charset="0"/>
                        </a:rPr>
                        <a:t>103,28%</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Bef>
                          <a:spcPts val="600"/>
                        </a:spcBef>
                        <a:spcAft>
                          <a:spcPts val="0"/>
                        </a:spcAft>
                      </a:pPr>
                      <a:r>
                        <a:rPr lang="en-US" sz="1200">
                          <a:effectLst/>
                          <a:latin typeface="Arial" pitchFamily="34" charset="0"/>
                          <a:cs typeface="Arial" pitchFamily="34" charset="0"/>
                        </a:rPr>
                        <a:t>67,21%</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Bef>
                          <a:spcPts val="600"/>
                        </a:spcBef>
                        <a:spcAft>
                          <a:spcPts val="0"/>
                        </a:spcAft>
                      </a:pPr>
                      <a:r>
                        <a:rPr lang="en-US" sz="1200">
                          <a:effectLst/>
                          <a:latin typeface="Arial" pitchFamily="34" charset="0"/>
                          <a:cs typeface="Arial" pitchFamily="34" charset="0"/>
                        </a:rPr>
                        <a:t>111,23%</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Bef>
                          <a:spcPts val="600"/>
                        </a:spcBef>
                        <a:spcAft>
                          <a:spcPts val="0"/>
                        </a:spcAft>
                      </a:pPr>
                      <a:r>
                        <a:rPr lang="en-US" sz="1200">
                          <a:effectLst/>
                          <a:latin typeface="Arial" pitchFamily="34" charset="0"/>
                          <a:cs typeface="Arial" pitchFamily="34" charset="0"/>
                        </a:rPr>
                        <a:t>66,90%</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Bef>
                          <a:spcPts val="600"/>
                        </a:spcBef>
                        <a:spcAft>
                          <a:spcPts val="0"/>
                        </a:spcAft>
                      </a:pPr>
                      <a:r>
                        <a:rPr lang="en-US" sz="1200">
                          <a:effectLst/>
                          <a:latin typeface="Arial" pitchFamily="34" charset="0"/>
                          <a:cs typeface="Arial" pitchFamily="34" charset="0"/>
                        </a:rPr>
                        <a:t>82,68%</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Bef>
                          <a:spcPts val="600"/>
                        </a:spcBef>
                        <a:spcAft>
                          <a:spcPts val="0"/>
                        </a:spcAft>
                      </a:pPr>
                      <a:r>
                        <a:rPr lang="en-US" sz="1200">
                          <a:effectLst/>
                          <a:latin typeface="Arial" pitchFamily="34" charset="0"/>
                          <a:cs typeface="Arial" pitchFamily="34" charset="0"/>
                        </a:rPr>
                        <a:t>34,35%</a:t>
                      </a:r>
                      <a:endParaRPr lang="vi-VN" sz="1200">
                        <a:effectLst/>
                        <a:latin typeface="Arial" pitchFamily="34" charset="0"/>
                        <a:ea typeface="Arial"/>
                        <a:cs typeface="Arial" pitchFamily="34" charset="0"/>
                      </a:endParaRPr>
                    </a:p>
                  </a:txBody>
                  <a:tcPr marL="65314" marR="65314" marT="0" marB="0" anchor="ctr"/>
                </a:tc>
                <a:extLst>
                  <a:ext uri="{0D108BD9-81ED-4DB2-BD59-A6C34878D82A}">
                    <a16:rowId xmlns:a16="http://schemas.microsoft.com/office/drawing/2014/main" xmlns="" val="10009"/>
                  </a:ext>
                </a:extLst>
              </a:tr>
              <a:tr h="420018">
                <a:tc>
                  <a:txBody>
                    <a:bodyPr/>
                    <a:lstStyle/>
                    <a:p>
                      <a:pPr algn="ctr">
                        <a:lnSpc>
                          <a:spcPct val="115000"/>
                        </a:lnSpc>
                        <a:spcAft>
                          <a:spcPts val="500"/>
                        </a:spcAft>
                      </a:pPr>
                      <a:r>
                        <a:rPr lang="en-US" sz="1200">
                          <a:effectLst/>
                          <a:latin typeface="Arial" pitchFamily="34" charset="0"/>
                          <a:cs typeface="Arial" pitchFamily="34" charset="0"/>
                        </a:rPr>
                        <a:t>3</a:t>
                      </a:r>
                      <a:endParaRPr lang="vi-VN" sz="1200">
                        <a:effectLst/>
                        <a:latin typeface="Arial" pitchFamily="34" charset="0"/>
                        <a:ea typeface="Arial"/>
                        <a:cs typeface="Arial" pitchFamily="34" charset="0"/>
                      </a:endParaRPr>
                    </a:p>
                  </a:txBody>
                  <a:tcPr marL="65314" marR="65314" marT="0" marB="0" anchor="ctr"/>
                </a:tc>
                <a:tc>
                  <a:txBody>
                    <a:bodyPr/>
                    <a:lstStyle/>
                    <a:p>
                      <a:pPr>
                        <a:lnSpc>
                          <a:spcPct val="115000"/>
                        </a:lnSpc>
                        <a:spcAft>
                          <a:spcPts val="500"/>
                        </a:spcAft>
                      </a:pPr>
                      <a:r>
                        <a:rPr lang="en-US" sz="1200">
                          <a:effectLst/>
                          <a:latin typeface="Arial" pitchFamily="34" charset="0"/>
                          <a:cs typeface="Arial" pitchFamily="34" charset="0"/>
                        </a:rPr>
                        <a:t>NPV</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Aft>
                          <a:spcPts val="500"/>
                        </a:spcAft>
                      </a:pPr>
                      <a:r>
                        <a:rPr lang="en-US" sz="1200">
                          <a:effectLst/>
                          <a:latin typeface="Arial" pitchFamily="34" charset="0"/>
                          <a:cs typeface="Arial" pitchFamily="34" charset="0"/>
                        </a:rPr>
                        <a:t>đồng</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Bef>
                          <a:spcPts val="600"/>
                        </a:spcBef>
                        <a:spcAft>
                          <a:spcPts val="0"/>
                        </a:spcAft>
                      </a:pPr>
                      <a:r>
                        <a:rPr lang="en-US" sz="1200">
                          <a:effectLst/>
                          <a:latin typeface="Arial" pitchFamily="34" charset="0"/>
                          <a:cs typeface="Arial" pitchFamily="34" charset="0"/>
                        </a:rPr>
                        <a:t>1.602.703.437</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Bef>
                          <a:spcPts val="600"/>
                        </a:spcBef>
                        <a:spcAft>
                          <a:spcPts val="0"/>
                        </a:spcAft>
                      </a:pPr>
                      <a:r>
                        <a:rPr lang="en-US" sz="1200">
                          <a:effectLst/>
                          <a:latin typeface="Arial" pitchFamily="34" charset="0"/>
                          <a:cs typeface="Arial" pitchFamily="34" charset="0"/>
                        </a:rPr>
                        <a:t>501.846.456</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Bef>
                          <a:spcPts val="600"/>
                        </a:spcBef>
                        <a:spcAft>
                          <a:spcPts val="0"/>
                        </a:spcAft>
                      </a:pPr>
                      <a:r>
                        <a:rPr lang="en-US" sz="1200">
                          <a:effectLst/>
                          <a:latin typeface="Arial" pitchFamily="34" charset="0"/>
                          <a:cs typeface="Arial" pitchFamily="34" charset="0"/>
                        </a:rPr>
                        <a:t>1.796.542.376</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Bef>
                          <a:spcPts val="600"/>
                        </a:spcBef>
                        <a:spcAft>
                          <a:spcPts val="0"/>
                        </a:spcAft>
                      </a:pPr>
                      <a:r>
                        <a:rPr lang="en-US" sz="1200">
                          <a:effectLst/>
                          <a:latin typeface="Arial" pitchFamily="34" charset="0"/>
                          <a:cs typeface="Arial" pitchFamily="34" charset="0"/>
                        </a:rPr>
                        <a:t>498.572.945</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Bef>
                          <a:spcPts val="600"/>
                        </a:spcBef>
                        <a:spcAft>
                          <a:spcPts val="0"/>
                        </a:spcAft>
                      </a:pPr>
                      <a:r>
                        <a:rPr lang="en-US" sz="1200">
                          <a:effectLst/>
                          <a:latin typeface="Arial" pitchFamily="34" charset="0"/>
                          <a:cs typeface="Arial" pitchFamily="34" charset="0"/>
                        </a:rPr>
                        <a:t>1.211.021.141</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Bef>
                          <a:spcPts val="600"/>
                        </a:spcBef>
                        <a:spcAft>
                          <a:spcPts val="0"/>
                        </a:spcAft>
                      </a:pPr>
                      <a:r>
                        <a:rPr lang="en-US" sz="1200">
                          <a:effectLst/>
                          <a:latin typeface="Arial" pitchFamily="34" charset="0"/>
                          <a:cs typeface="Arial" pitchFamily="34" charset="0"/>
                        </a:rPr>
                        <a:t>173.262.687</a:t>
                      </a:r>
                      <a:endParaRPr lang="vi-VN" sz="1200">
                        <a:effectLst/>
                        <a:latin typeface="Arial" pitchFamily="34" charset="0"/>
                        <a:ea typeface="Arial"/>
                        <a:cs typeface="Arial" pitchFamily="34" charset="0"/>
                      </a:endParaRPr>
                    </a:p>
                  </a:txBody>
                  <a:tcPr marL="65314" marR="65314" marT="0" marB="0" anchor="ctr"/>
                </a:tc>
                <a:extLst>
                  <a:ext uri="{0D108BD9-81ED-4DB2-BD59-A6C34878D82A}">
                    <a16:rowId xmlns:a16="http://schemas.microsoft.com/office/drawing/2014/main" xmlns="" val="10010"/>
                  </a:ext>
                </a:extLst>
              </a:tr>
              <a:tr h="1078058">
                <a:tc>
                  <a:txBody>
                    <a:bodyPr/>
                    <a:lstStyle/>
                    <a:p>
                      <a:pPr algn="ctr">
                        <a:lnSpc>
                          <a:spcPct val="115000"/>
                        </a:lnSpc>
                        <a:spcAft>
                          <a:spcPts val="500"/>
                        </a:spcAft>
                      </a:pPr>
                      <a:r>
                        <a:rPr lang="en-US" sz="1200">
                          <a:effectLst/>
                          <a:latin typeface="Arial" pitchFamily="34" charset="0"/>
                          <a:cs typeface="Arial" pitchFamily="34" charset="0"/>
                        </a:rPr>
                        <a:t>4</a:t>
                      </a:r>
                      <a:endParaRPr lang="vi-VN" sz="1200">
                        <a:effectLst/>
                        <a:latin typeface="Arial" pitchFamily="34" charset="0"/>
                        <a:ea typeface="Arial"/>
                        <a:cs typeface="Arial" pitchFamily="34" charset="0"/>
                      </a:endParaRPr>
                    </a:p>
                  </a:txBody>
                  <a:tcPr marL="65314" marR="65314" marT="0" marB="0" anchor="ctr"/>
                </a:tc>
                <a:tc>
                  <a:txBody>
                    <a:bodyPr/>
                    <a:lstStyle/>
                    <a:p>
                      <a:pPr>
                        <a:lnSpc>
                          <a:spcPct val="115000"/>
                        </a:lnSpc>
                        <a:spcAft>
                          <a:spcPts val="500"/>
                        </a:spcAft>
                      </a:pPr>
                      <a:r>
                        <a:rPr lang="en-US" sz="1200">
                          <a:effectLst/>
                          <a:latin typeface="Arial" pitchFamily="34" charset="0"/>
                          <a:cs typeface="Arial" pitchFamily="34" charset="0"/>
                        </a:rPr>
                        <a:t>Tỷ lệ thành công (Số vụ có lãi trong 10 vụ nuôi)</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Aft>
                          <a:spcPts val="500"/>
                        </a:spcAft>
                      </a:pPr>
                      <a:r>
                        <a:rPr lang="en-US" sz="1200">
                          <a:effectLst/>
                          <a:latin typeface="Arial" pitchFamily="34" charset="0"/>
                          <a:cs typeface="Arial" pitchFamily="34" charset="0"/>
                        </a:rPr>
                        <a:t>%</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Bef>
                          <a:spcPts val="600"/>
                        </a:spcBef>
                        <a:spcAft>
                          <a:spcPts val="0"/>
                        </a:spcAft>
                      </a:pPr>
                      <a:r>
                        <a:rPr lang="en-US" sz="1200">
                          <a:effectLst/>
                          <a:latin typeface="Arial" pitchFamily="34" charset="0"/>
                          <a:cs typeface="Arial" pitchFamily="34" charset="0"/>
                        </a:rPr>
                        <a:t>70</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Bef>
                          <a:spcPts val="600"/>
                        </a:spcBef>
                        <a:spcAft>
                          <a:spcPts val="0"/>
                        </a:spcAft>
                      </a:pPr>
                      <a:r>
                        <a:rPr lang="en-US" sz="1200" dirty="0">
                          <a:effectLst/>
                          <a:latin typeface="Arial" pitchFamily="34" charset="0"/>
                          <a:cs typeface="Arial" pitchFamily="34" charset="0"/>
                        </a:rPr>
                        <a:t>60</a:t>
                      </a:r>
                      <a:endParaRPr lang="vi-VN" sz="1200" dirty="0">
                        <a:effectLst/>
                        <a:latin typeface="Arial" pitchFamily="34" charset="0"/>
                        <a:ea typeface="Arial"/>
                        <a:cs typeface="Arial" pitchFamily="34" charset="0"/>
                      </a:endParaRPr>
                    </a:p>
                  </a:txBody>
                  <a:tcPr marL="65314" marR="65314" marT="0" marB="0" anchor="ctr"/>
                </a:tc>
                <a:tc>
                  <a:txBody>
                    <a:bodyPr/>
                    <a:lstStyle/>
                    <a:p>
                      <a:pPr algn="ctr">
                        <a:lnSpc>
                          <a:spcPct val="115000"/>
                        </a:lnSpc>
                        <a:spcBef>
                          <a:spcPts val="600"/>
                        </a:spcBef>
                        <a:spcAft>
                          <a:spcPts val="0"/>
                        </a:spcAft>
                      </a:pPr>
                      <a:r>
                        <a:rPr lang="en-US" sz="1200">
                          <a:effectLst/>
                          <a:latin typeface="Arial" pitchFamily="34" charset="0"/>
                          <a:cs typeface="Arial" pitchFamily="34" charset="0"/>
                        </a:rPr>
                        <a:t>70</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Bef>
                          <a:spcPts val="600"/>
                        </a:spcBef>
                        <a:spcAft>
                          <a:spcPts val="0"/>
                        </a:spcAft>
                      </a:pPr>
                      <a:r>
                        <a:rPr lang="en-US" sz="1200">
                          <a:effectLst/>
                          <a:latin typeface="Arial" pitchFamily="34" charset="0"/>
                          <a:cs typeface="Arial" pitchFamily="34" charset="0"/>
                        </a:rPr>
                        <a:t>60</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Bef>
                          <a:spcPts val="600"/>
                        </a:spcBef>
                        <a:spcAft>
                          <a:spcPts val="0"/>
                        </a:spcAft>
                      </a:pPr>
                      <a:r>
                        <a:rPr lang="en-US" sz="1200">
                          <a:effectLst/>
                          <a:latin typeface="Arial" pitchFamily="34" charset="0"/>
                          <a:cs typeface="Arial" pitchFamily="34" charset="0"/>
                        </a:rPr>
                        <a:t>70</a:t>
                      </a:r>
                      <a:endParaRPr lang="vi-VN" sz="1200">
                        <a:effectLst/>
                        <a:latin typeface="Arial" pitchFamily="34" charset="0"/>
                        <a:ea typeface="Arial"/>
                        <a:cs typeface="Arial" pitchFamily="34" charset="0"/>
                      </a:endParaRPr>
                    </a:p>
                  </a:txBody>
                  <a:tcPr marL="65314" marR="65314" marT="0" marB="0" anchor="ctr"/>
                </a:tc>
                <a:tc>
                  <a:txBody>
                    <a:bodyPr/>
                    <a:lstStyle/>
                    <a:p>
                      <a:pPr algn="ctr">
                        <a:lnSpc>
                          <a:spcPct val="115000"/>
                        </a:lnSpc>
                        <a:spcBef>
                          <a:spcPts val="600"/>
                        </a:spcBef>
                        <a:spcAft>
                          <a:spcPts val="0"/>
                        </a:spcAft>
                      </a:pPr>
                      <a:r>
                        <a:rPr lang="en-US" sz="1200" dirty="0">
                          <a:effectLst/>
                          <a:latin typeface="Arial" pitchFamily="34" charset="0"/>
                          <a:cs typeface="Arial" pitchFamily="34" charset="0"/>
                        </a:rPr>
                        <a:t>60</a:t>
                      </a:r>
                      <a:endParaRPr lang="vi-VN" sz="1200" dirty="0">
                        <a:effectLst/>
                        <a:latin typeface="Arial" pitchFamily="34" charset="0"/>
                        <a:ea typeface="Arial"/>
                        <a:cs typeface="Arial" pitchFamily="34" charset="0"/>
                      </a:endParaRPr>
                    </a:p>
                  </a:txBody>
                  <a:tcPr marL="65314" marR="65314" marT="0" marB="0" anchor="ctr"/>
                </a:tc>
                <a:extLst>
                  <a:ext uri="{0D108BD9-81ED-4DB2-BD59-A6C34878D82A}">
                    <a16:rowId xmlns:a16="http://schemas.microsoft.com/office/drawing/2014/main" xmlns="" val="10011"/>
                  </a:ext>
                </a:extLst>
              </a:tr>
            </a:tbl>
          </a:graphicData>
        </a:graphic>
      </p:graphicFrame>
      <p:sp>
        <p:nvSpPr>
          <p:cNvPr id="6" name="TextBox 5"/>
          <p:cNvSpPr txBox="1"/>
          <p:nvPr/>
        </p:nvSpPr>
        <p:spPr>
          <a:xfrm>
            <a:off x="377954" y="269576"/>
            <a:ext cx="8137396" cy="1200329"/>
          </a:xfrm>
          <a:prstGeom prst="rect">
            <a:avLst/>
          </a:prstGeom>
          <a:noFill/>
        </p:spPr>
        <p:txBody>
          <a:bodyPr wrap="square" rtlCol="0">
            <a:spAutoFit/>
          </a:bodyPr>
          <a:lstStyle/>
          <a:p>
            <a:r>
              <a:rPr lang="vi-VN" b="1" dirty="0"/>
              <a:t>Bảng 9: </a:t>
            </a:r>
            <a:r>
              <a:rPr lang="vi-VN" dirty="0"/>
              <a:t>Dự kiến hiệu quả kinh tế mô hình nuôi tôm nước lợ thâm canh 3 giai đoạn giảm chất thải (có so sánh với đối chứng) tại 3 tỉnh Sóc Trăng, Hà Tĩnh, Tiền Giang</a:t>
            </a:r>
            <a:endParaRPr lang="vi-VN" b="1" dirty="0"/>
          </a:p>
          <a:p>
            <a:endParaRPr lang="vi-VN" dirty="0"/>
          </a:p>
        </p:txBody>
      </p:sp>
    </p:spTree>
    <p:extLst>
      <p:ext uri="{BB962C8B-B14F-4D97-AF65-F5344CB8AC3E}">
        <p14:creationId xmlns:p14="http://schemas.microsoft.com/office/powerpoint/2010/main" val="10969956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2618" y="438912"/>
            <a:ext cx="8381638" cy="6282564"/>
          </a:xfrm>
        </p:spPr>
        <p:txBody>
          <a:bodyPr>
            <a:noAutofit/>
          </a:bodyPr>
          <a:lstStyle/>
          <a:p>
            <a:pPr marL="0" indent="0">
              <a:buNone/>
            </a:pPr>
            <a:r>
              <a:rPr lang="vi-VN" sz="3200" b="1" i="1" dirty="0"/>
              <a:t>Dự kiến hiệu quả kinh tế xã hội và môi trường</a:t>
            </a:r>
            <a:endParaRPr lang="vi-VN" sz="3200" b="1" dirty="0"/>
          </a:p>
          <a:p>
            <a:r>
              <a:rPr lang="vi-VN" sz="2400" dirty="0"/>
              <a:t>CN nuôi tôm nước lợ thâm canh 3 g. đoạn giảm chất thải được thử nghiệm thành công trong GT 29 với hiệu quả tích cực. </a:t>
            </a:r>
          </a:p>
          <a:p>
            <a:r>
              <a:rPr lang="vi-VN" sz="2400" dirty="0"/>
              <a:t>Với tổng DT nuôi tôm TCT thâm canh trên toàn quốc 2019 là 99.700 ha và được dự báo sẽ tiếp tục tăng trong thời gian tới khi một phần DT nuôi tôm sú được chuyển đổi sang, trong gđ 2020-2025, khuyến khích 25-30% áp dụng nhân rộng công nghệ = 30.000 ha. </a:t>
            </a:r>
          </a:p>
          <a:p>
            <a:r>
              <a:rPr lang="vi-VN" sz="2400" dirty="0"/>
              <a:t>Lợi nhuận tăng thêm cho khoảng 25-30% cơ sở nuôi tôm chân trắng trên cả nước khoảng 8.222 – 8.250 ngàn tỷ đồng (tính đến năm 2025);</a:t>
            </a:r>
          </a:p>
          <a:p>
            <a:r>
              <a:rPr lang="vi-VN" sz="2400" dirty="0"/>
              <a:t>Hiệu quả môi trường và xã hội: giảm 700 triệu m3 nước thải và 160 ngàn tấn bùn thải; tạo thêm 60.000 việc làm trực tiếp và 150.000 việc làm gián tiếp.</a:t>
            </a:r>
          </a:p>
          <a:p>
            <a:pPr marL="0" indent="0">
              <a:buNone/>
            </a:pPr>
            <a:endParaRPr lang="vi-VN" sz="2400" dirty="0"/>
          </a:p>
        </p:txBody>
      </p:sp>
      <p:sp>
        <p:nvSpPr>
          <p:cNvPr id="4" name="Slide Number Placeholder 3"/>
          <p:cNvSpPr>
            <a:spLocks noGrp="1"/>
          </p:cNvSpPr>
          <p:nvPr>
            <p:ph type="sldNum" sz="quarter" idx="12"/>
          </p:nvPr>
        </p:nvSpPr>
        <p:spPr/>
        <p:txBody>
          <a:bodyPr/>
          <a:lstStyle/>
          <a:p>
            <a:fld id="{5D3FEEAC-6021-184A-936A-D26E75467C87}" type="slidenum">
              <a:rPr lang="en-US" smtClean="0"/>
              <a:t>35</a:t>
            </a:fld>
            <a:endParaRPr lang="en-US"/>
          </a:p>
        </p:txBody>
      </p:sp>
    </p:spTree>
    <p:extLst>
      <p:ext uri="{BB962C8B-B14F-4D97-AF65-F5344CB8AC3E}">
        <p14:creationId xmlns:p14="http://schemas.microsoft.com/office/powerpoint/2010/main" val="40030463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910" y="194872"/>
            <a:ext cx="8850594" cy="2998659"/>
          </a:xfrm>
        </p:spPr>
        <p:txBody>
          <a:bodyPr>
            <a:noAutofit/>
          </a:bodyPr>
          <a:lstStyle/>
          <a:p>
            <a:pPr marL="0" indent="0">
              <a:buNone/>
            </a:pPr>
            <a:r>
              <a:rPr lang="vi-VN" sz="2000" b="1" dirty="0"/>
              <a:t>5. Đề xuất chính sách nhân rộng công nghệ xử lý chất thải nuôi tôm thâm canh nước lợ</a:t>
            </a:r>
          </a:p>
          <a:p>
            <a:pPr marL="0" indent="0">
              <a:buNone/>
            </a:pPr>
            <a:r>
              <a:rPr lang="vi-VN" sz="2000" b="1" dirty="0"/>
              <a:t>5.1 Chính sách cấp TW: gồm 3 nhóm sau đây:</a:t>
            </a:r>
          </a:p>
          <a:p>
            <a:pPr marL="0" indent="0">
              <a:buNone/>
            </a:pPr>
            <a:r>
              <a:rPr lang="vi-VN" sz="2200" i="1" dirty="0">
                <a:solidFill>
                  <a:srgbClr val="FF0000"/>
                </a:solidFill>
              </a:rPr>
              <a:t>Thứ nhất: Đề xuất cơ quan QLNN có thẩm quyền công nhận tiến bộ kỹ thuật đối với công nghệ nuôi tôm nước lợ thâm canh 3 giai đoạn giảm chất thải thuộc dự án LCASP</a:t>
            </a:r>
            <a:endParaRPr lang="vi-VN" sz="2200" b="1" dirty="0">
              <a:solidFill>
                <a:srgbClr val="FF0000"/>
              </a:solidFill>
            </a:endParaRPr>
          </a:p>
          <a:p>
            <a:pPr marL="0" indent="0">
              <a:buNone/>
            </a:pPr>
            <a:r>
              <a:rPr lang="vi-VN" sz="2000" dirty="0"/>
              <a:t>a) Cơ sở đề xuất công nhận TBKT: </a:t>
            </a:r>
          </a:p>
          <a:p>
            <a:pPr marL="0" indent="0">
              <a:buNone/>
            </a:pPr>
            <a:r>
              <a:rPr lang="vi-VN" sz="2000" dirty="0"/>
              <a:t>- Kết quả các mô hình thí nghiệm của gói thầu 29 tại 4 tỉnh Nam Định, Bình Định, Bến Tre và Sóc Trăng; và kết quả nhân rộng mô hình tích hợp nuôi tôm thâm canh 3 giai đoạn giảm chất thải tại tỉnh Nam Định, Nghệ An và Bạc Liêu;</a:t>
            </a:r>
          </a:p>
          <a:p>
            <a:pPr marL="0" indent="0">
              <a:buNone/>
            </a:pPr>
            <a:r>
              <a:rPr lang="vi-VN" sz="2000" dirty="0"/>
              <a:t>b) Nội dung TBKT bao gồm:</a:t>
            </a:r>
          </a:p>
          <a:p>
            <a:pPr marL="0" indent="0">
              <a:buNone/>
            </a:pPr>
            <a:r>
              <a:rPr lang="vi-VN" sz="2000" dirty="0"/>
              <a:t>TBKT về bố trí, thiết kế hệ thống ao nuôi và công trình phụ trợ; và quy trình nuôi.</a:t>
            </a:r>
          </a:p>
          <a:p>
            <a:pPr marL="0" indent="0">
              <a:buNone/>
            </a:pPr>
            <a:r>
              <a:rPr lang="vi-VN" sz="2000" dirty="0"/>
              <a:t>c) Cơ quan ban hành: Tổng Cục thuỷ sản.</a:t>
            </a:r>
          </a:p>
          <a:p>
            <a:pPr marL="0" indent="0">
              <a:buNone/>
            </a:pPr>
            <a:r>
              <a:rPr lang="vi-VN" sz="2000" dirty="0"/>
              <a:t>d) Thực hiện: khuyến nông, hộ/cơ sở/doanh nghiệp nuôi tôm.</a:t>
            </a:r>
          </a:p>
          <a:p>
            <a:pPr marL="0" indent="0">
              <a:buNone/>
            </a:pPr>
            <a:r>
              <a:rPr lang="vi-VN" sz="2000" dirty="0"/>
              <a:t>đ) Nguồn lực thực hiện: ngân sách nhà nước, hộ/cơ sở/doanh nghiệp nuôi tôm tự đầu tư, các nguồn huy động hợp pháp khác.</a:t>
            </a:r>
          </a:p>
        </p:txBody>
      </p:sp>
    </p:spTree>
    <p:extLst>
      <p:ext uri="{BB962C8B-B14F-4D97-AF65-F5344CB8AC3E}">
        <p14:creationId xmlns:p14="http://schemas.microsoft.com/office/powerpoint/2010/main" val="20201526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59A481-A0AC-824C-9301-B6061A276898}"/>
              </a:ext>
            </a:extLst>
          </p:cNvPr>
          <p:cNvSpPr>
            <a:spLocks noGrp="1"/>
          </p:cNvSpPr>
          <p:nvPr>
            <p:ph type="title"/>
          </p:nvPr>
        </p:nvSpPr>
        <p:spPr>
          <a:xfrm>
            <a:off x="411761" y="110293"/>
            <a:ext cx="8320478" cy="1325563"/>
          </a:xfrm>
        </p:spPr>
        <p:txBody>
          <a:bodyPr>
            <a:normAutofit fontScale="90000"/>
          </a:bodyPr>
          <a:lstStyle/>
          <a:p>
            <a:r>
              <a:rPr lang="vi-VN" sz="3600" b="1" i="1" dirty="0">
                <a:solidFill>
                  <a:srgbClr val="FF0000"/>
                </a:solidFill>
              </a:rPr>
              <a:t>Thứ 2: Tăng cường pháp luật và chính sách về quản lý chất thải từ nuôi tôm thâm canh</a:t>
            </a:r>
            <a:r>
              <a:rPr lang="en-US" sz="3600" dirty="0">
                <a:solidFill>
                  <a:srgbClr val="FF0000"/>
                </a:solidFill>
              </a:rPr>
              <a:t> </a:t>
            </a:r>
          </a:p>
        </p:txBody>
      </p:sp>
      <p:sp>
        <p:nvSpPr>
          <p:cNvPr id="3" name="Content Placeholder 2">
            <a:extLst>
              <a:ext uri="{FF2B5EF4-FFF2-40B4-BE49-F238E27FC236}">
                <a16:creationId xmlns:a16="http://schemas.microsoft.com/office/drawing/2014/main" xmlns="" id="{44DE6AC3-8107-B743-AED9-634171D8455C}"/>
              </a:ext>
            </a:extLst>
          </p:cNvPr>
          <p:cNvSpPr>
            <a:spLocks noGrp="1"/>
          </p:cNvSpPr>
          <p:nvPr>
            <p:ph idx="1"/>
          </p:nvPr>
        </p:nvSpPr>
        <p:spPr>
          <a:xfrm>
            <a:off x="411761" y="1435856"/>
            <a:ext cx="8507387" cy="4815042"/>
          </a:xfrm>
        </p:spPr>
        <p:txBody>
          <a:bodyPr>
            <a:normAutofit/>
          </a:bodyPr>
          <a:lstStyle/>
          <a:p>
            <a:r>
              <a:rPr lang="en-US" sz="3200" dirty="0" err="1"/>
              <a:t>Sửa</a:t>
            </a:r>
            <a:r>
              <a:rPr lang="en-US" sz="3200" dirty="0"/>
              <a:t> </a:t>
            </a:r>
            <a:r>
              <a:rPr lang="en-US" sz="3200" dirty="0" err="1"/>
              <a:t>đổi</a:t>
            </a:r>
            <a:r>
              <a:rPr lang="en-US" sz="3200" dirty="0"/>
              <a:t> </a:t>
            </a:r>
            <a:r>
              <a:rPr lang="en-US" sz="3200" dirty="0" err="1"/>
              <a:t>một</a:t>
            </a:r>
            <a:r>
              <a:rPr lang="en-US" sz="3200" dirty="0"/>
              <a:t> </a:t>
            </a:r>
            <a:r>
              <a:rPr lang="en-US" sz="3200" dirty="0" err="1"/>
              <a:t>số</a:t>
            </a:r>
            <a:r>
              <a:rPr lang="en-US" sz="3200" dirty="0"/>
              <a:t> </a:t>
            </a:r>
            <a:r>
              <a:rPr lang="en-US" sz="3200" dirty="0" err="1"/>
              <a:t>chính</a:t>
            </a:r>
            <a:r>
              <a:rPr lang="en-US" sz="3200" dirty="0"/>
              <a:t> </a:t>
            </a:r>
            <a:r>
              <a:rPr lang="en-US" sz="3200" dirty="0" err="1"/>
              <a:t>sách</a:t>
            </a:r>
            <a:r>
              <a:rPr lang="en-US" sz="3200" dirty="0"/>
              <a:t> </a:t>
            </a:r>
            <a:r>
              <a:rPr lang="en-US" sz="3200" dirty="0" err="1"/>
              <a:t>có</a:t>
            </a:r>
            <a:r>
              <a:rPr lang="en-US" sz="3200" dirty="0"/>
              <a:t> </a:t>
            </a:r>
            <a:r>
              <a:rPr lang="en-US" sz="3200" dirty="0" err="1"/>
              <a:t>liên</a:t>
            </a:r>
            <a:r>
              <a:rPr lang="en-US" sz="3200" dirty="0"/>
              <a:t> </a:t>
            </a:r>
            <a:r>
              <a:rPr lang="en-US" sz="3200" dirty="0" err="1"/>
              <a:t>quan</a:t>
            </a:r>
            <a:r>
              <a:rPr lang="en-US" sz="3200" dirty="0"/>
              <a:t> </a:t>
            </a:r>
            <a:r>
              <a:rPr lang="en-US" sz="3200" dirty="0" err="1"/>
              <a:t>đến</a:t>
            </a:r>
            <a:r>
              <a:rPr lang="en-US" sz="3200" dirty="0"/>
              <a:t> q/l </a:t>
            </a:r>
            <a:r>
              <a:rPr lang="en-US" sz="3200" dirty="0" err="1"/>
              <a:t>chất</a:t>
            </a:r>
            <a:r>
              <a:rPr lang="en-US" sz="3200" dirty="0"/>
              <a:t> </a:t>
            </a:r>
            <a:r>
              <a:rPr lang="en-US" sz="3200" dirty="0" err="1"/>
              <a:t>thải</a:t>
            </a:r>
            <a:r>
              <a:rPr lang="en-US" sz="3200" dirty="0"/>
              <a:t> </a:t>
            </a:r>
            <a:r>
              <a:rPr lang="en-US" sz="3200" dirty="0" err="1"/>
              <a:t>nuôi</a:t>
            </a:r>
            <a:r>
              <a:rPr lang="en-US" sz="3200" dirty="0"/>
              <a:t> </a:t>
            </a:r>
            <a:r>
              <a:rPr lang="en-US" sz="3200" dirty="0" err="1"/>
              <a:t>tôm</a:t>
            </a:r>
            <a:r>
              <a:rPr lang="en-US" sz="3200" dirty="0"/>
              <a:t>:</a:t>
            </a:r>
          </a:p>
          <a:p>
            <a:pPr lvl="1"/>
            <a:r>
              <a:rPr lang="vi-VN" dirty="0"/>
              <a:t>Nghị định số 19/2015/NĐ-CP ngày 14/02/2015: nguy cơ nhiễm mặn môi trường đất nếu việc xử lý nước thải nuôi tôm không hiệu quả.</a:t>
            </a:r>
            <a:endParaRPr lang="en-US" dirty="0"/>
          </a:p>
          <a:p>
            <a:pPr lvl="1"/>
            <a:r>
              <a:rPr lang="vi-VN" dirty="0"/>
              <a:t>Nghị định số 38/2015/NĐ-CP ngày 24/4/2015 của Chính phủ về quản lý chất thải và phế liệu có quy định về quản lý chất thải từ nông nghiệp nhưng chưa quy định rõ cho chất thải thủy sản.</a:t>
            </a:r>
            <a:endParaRPr lang="en-US" dirty="0"/>
          </a:p>
          <a:p>
            <a:pPr lvl="1"/>
            <a:r>
              <a:rPr lang="vi-VN" dirty="0"/>
              <a:t>QCVN 02-19:2014/BNNPTNT: chưa quy định chi tiết các chỉ tiêu rất cần cho kiểm soát chất thải nuôi tôm như mùi hôi, ô nhiễm hữu cơ và mầm bệnh dẫn đến khó khăn trong công tác kiểm tra, giám sát trong thực tiễn.</a:t>
            </a:r>
            <a:endParaRPr lang="en-US" dirty="0"/>
          </a:p>
          <a:p>
            <a:endParaRPr lang="en-US" dirty="0"/>
          </a:p>
        </p:txBody>
      </p:sp>
      <p:sp>
        <p:nvSpPr>
          <p:cNvPr id="4" name="Slide Number Placeholder 3">
            <a:extLst>
              <a:ext uri="{FF2B5EF4-FFF2-40B4-BE49-F238E27FC236}">
                <a16:creationId xmlns:a16="http://schemas.microsoft.com/office/drawing/2014/main" xmlns="" id="{64A5B0C4-BA9F-5446-9939-0CFF2ECDC635}"/>
              </a:ext>
            </a:extLst>
          </p:cNvPr>
          <p:cNvSpPr>
            <a:spLocks noGrp="1"/>
          </p:cNvSpPr>
          <p:nvPr>
            <p:ph type="sldNum" sz="quarter" idx="12"/>
          </p:nvPr>
        </p:nvSpPr>
        <p:spPr/>
        <p:txBody>
          <a:bodyPr/>
          <a:lstStyle/>
          <a:p>
            <a:fld id="{5D3FEEAC-6021-184A-936A-D26E75467C87}" type="slidenum">
              <a:rPr lang="en-US" smtClean="0"/>
              <a:t>37</a:t>
            </a:fld>
            <a:endParaRPr lang="en-US"/>
          </a:p>
        </p:txBody>
      </p:sp>
    </p:spTree>
    <p:extLst>
      <p:ext uri="{BB962C8B-B14F-4D97-AF65-F5344CB8AC3E}">
        <p14:creationId xmlns:p14="http://schemas.microsoft.com/office/powerpoint/2010/main" val="3702453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7446F7-95BB-9D49-BB92-24C38C2AB545}"/>
              </a:ext>
            </a:extLst>
          </p:cNvPr>
          <p:cNvSpPr>
            <a:spLocks noGrp="1"/>
          </p:cNvSpPr>
          <p:nvPr>
            <p:ph type="title"/>
          </p:nvPr>
        </p:nvSpPr>
        <p:spPr>
          <a:xfrm>
            <a:off x="359764" y="365126"/>
            <a:ext cx="8424472" cy="1325563"/>
          </a:xfrm>
        </p:spPr>
        <p:txBody>
          <a:bodyPr>
            <a:noAutofit/>
          </a:bodyPr>
          <a:lstStyle/>
          <a:p>
            <a:r>
              <a:rPr lang="en-US" sz="3600" dirty="0" err="1">
                <a:solidFill>
                  <a:srgbClr val="FF0000"/>
                </a:solidFill>
              </a:rPr>
              <a:t>Thứ</a:t>
            </a:r>
            <a:r>
              <a:rPr lang="en-US" sz="3600" dirty="0">
                <a:solidFill>
                  <a:srgbClr val="FF0000"/>
                </a:solidFill>
              </a:rPr>
              <a:t> 3: </a:t>
            </a:r>
            <a:r>
              <a:rPr lang="vi-VN" sz="3600" b="1" i="1" dirty="0">
                <a:solidFill>
                  <a:srgbClr val="FF0000"/>
                </a:solidFill>
              </a:rPr>
              <a:t>Đề xuất chính sách hỗ trợ chuyển giao công nghệ kết hợp tuyên truyền và phổ biến nhân rộng mô hình </a:t>
            </a:r>
            <a:endParaRPr lang="en-US" sz="3600" dirty="0">
              <a:solidFill>
                <a:srgbClr val="FF0000"/>
              </a:solidFill>
            </a:endParaRPr>
          </a:p>
        </p:txBody>
      </p:sp>
      <p:sp>
        <p:nvSpPr>
          <p:cNvPr id="3" name="Content Placeholder 2">
            <a:extLst>
              <a:ext uri="{FF2B5EF4-FFF2-40B4-BE49-F238E27FC236}">
                <a16:creationId xmlns:a16="http://schemas.microsoft.com/office/drawing/2014/main" xmlns="" id="{54BF9449-F944-C843-9037-C5DF498E30F2}"/>
              </a:ext>
            </a:extLst>
          </p:cNvPr>
          <p:cNvSpPr>
            <a:spLocks noGrp="1"/>
          </p:cNvSpPr>
          <p:nvPr>
            <p:ph idx="1"/>
          </p:nvPr>
        </p:nvSpPr>
        <p:spPr>
          <a:xfrm>
            <a:off x="628650" y="2005013"/>
            <a:ext cx="7886700" cy="4351338"/>
          </a:xfrm>
        </p:spPr>
        <p:txBody>
          <a:bodyPr>
            <a:normAutofit lnSpcReduction="10000"/>
          </a:bodyPr>
          <a:lstStyle/>
          <a:p>
            <a:r>
              <a:rPr lang="vi-VN" dirty="0"/>
              <a:t>Thông tin chi tiết, rộng rãi về công nghệ với chi phí hợp lý thông qua các phương tiện thông tin, truyền thông đại chúng như: báo, đài, tivi, internet …</a:t>
            </a:r>
            <a:endParaRPr lang="en-US" dirty="0"/>
          </a:p>
          <a:p>
            <a:r>
              <a:rPr lang="vi-VN" dirty="0"/>
              <a:t>Lồng ghép vào các chương trình, dự án khuyến nông, mô hình trình diễn kỹ thuật, chuyển giao công nghệ và các hoạt động liên quan của cơ quan khuyến nông TW và Tổng cục Thuỷ sản hàng năm</a:t>
            </a:r>
            <a:r>
              <a:rPr lang="en-US" dirty="0"/>
              <a:t>;</a:t>
            </a:r>
          </a:p>
          <a:p>
            <a:r>
              <a:rPr lang="vi-VN" dirty="0"/>
              <a:t>Hỗ trợ về tín dụng</a:t>
            </a:r>
            <a:r>
              <a:rPr lang="en-US" dirty="0"/>
              <a:t> </a:t>
            </a:r>
            <a:r>
              <a:rPr lang="en-US" dirty="0" err="1"/>
              <a:t>theo</a:t>
            </a:r>
            <a:r>
              <a:rPr lang="en-US" dirty="0"/>
              <a:t> </a:t>
            </a:r>
            <a:r>
              <a:rPr lang="en-US" dirty="0" err="1"/>
              <a:t>chính</a:t>
            </a:r>
            <a:r>
              <a:rPr lang="en-US" dirty="0"/>
              <a:t> </a:t>
            </a:r>
            <a:r>
              <a:rPr lang="en-US" dirty="0" err="1"/>
              <a:t>sách</a:t>
            </a:r>
            <a:r>
              <a:rPr lang="en-US" dirty="0"/>
              <a:t> </a:t>
            </a:r>
            <a:r>
              <a:rPr lang="en-US" dirty="0" err="1"/>
              <a:t>ưu</a:t>
            </a:r>
            <a:r>
              <a:rPr lang="en-US" dirty="0"/>
              <a:t> </a:t>
            </a:r>
            <a:r>
              <a:rPr lang="en-US" dirty="0" err="1"/>
              <a:t>tiên</a:t>
            </a:r>
            <a:r>
              <a:rPr lang="en-US" dirty="0"/>
              <a:t> </a:t>
            </a:r>
            <a:r>
              <a:rPr lang="en-US" dirty="0" err="1"/>
              <a:t>hiện</a:t>
            </a:r>
            <a:r>
              <a:rPr lang="en-US" dirty="0"/>
              <a:t> </a:t>
            </a:r>
            <a:r>
              <a:rPr lang="en-US" dirty="0" err="1"/>
              <a:t>hành</a:t>
            </a:r>
            <a:r>
              <a:rPr lang="en-US" dirty="0"/>
              <a:t>.</a:t>
            </a:r>
          </a:p>
        </p:txBody>
      </p:sp>
      <p:sp>
        <p:nvSpPr>
          <p:cNvPr id="4" name="Slide Number Placeholder 3">
            <a:extLst>
              <a:ext uri="{FF2B5EF4-FFF2-40B4-BE49-F238E27FC236}">
                <a16:creationId xmlns:a16="http://schemas.microsoft.com/office/drawing/2014/main" xmlns="" id="{E932F548-1AEF-2C4E-BD8F-E586ADB67B0F}"/>
              </a:ext>
            </a:extLst>
          </p:cNvPr>
          <p:cNvSpPr>
            <a:spLocks noGrp="1"/>
          </p:cNvSpPr>
          <p:nvPr>
            <p:ph type="sldNum" sz="quarter" idx="12"/>
          </p:nvPr>
        </p:nvSpPr>
        <p:spPr/>
        <p:txBody>
          <a:bodyPr/>
          <a:lstStyle/>
          <a:p>
            <a:fld id="{5D3FEEAC-6021-184A-936A-D26E75467C87}" type="slidenum">
              <a:rPr lang="en-US" smtClean="0"/>
              <a:t>38</a:t>
            </a:fld>
            <a:endParaRPr lang="en-US"/>
          </a:p>
        </p:txBody>
      </p:sp>
    </p:spTree>
    <p:extLst>
      <p:ext uri="{BB962C8B-B14F-4D97-AF65-F5344CB8AC3E}">
        <p14:creationId xmlns:p14="http://schemas.microsoft.com/office/powerpoint/2010/main" val="14770742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9448" y="914401"/>
            <a:ext cx="8146055" cy="4047343"/>
          </a:xfrm>
        </p:spPr>
        <p:txBody>
          <a:bodyPr>
            <a:noAutofit/>
          </a:bodyPr>
          <a:lstStyle/>
          <a:p>
            <a:pPr marL="0" indent="0">
              <a:buNone/>
            </a:pPr>
            <a:r>
              <a:rPr lang="vi-VN" sz="3200" b="1" dirty="0"/>
              <a:t>5.2. Chính sách cấp địa phương:</a:t>
            </a:r>
          </a:p>
          <a:p>
            <a:pPr marL="0" indent="0">
              <a:buNone/>
            </a:pPr>
            <a:r>
              <a:rPr lang="vi-VN" dirty="0"/>
              <a:t>- Để nhân rộng kết quả thử nghiệm các mô hình công nghệ, đề xuất các tỉnh xem xét phê duyệt các Đề án nhân rộng mô hình tại các tỉnh Nam Định, Hà Tĩnh, Bình Định, Sóc Trăng, Tiền Giang và Bến Tre giai đoạn 2020 – 2025</a:t>
            </a:r>
          </a:p>
          <a:p>
            <a:pPr marL="0" indent="0">
              <a:buNone/>
            </a:pPr>
            <a:r>
              <a:rPr lang="vi-VN" dirty="0"/>
              <a:t>- Nội dung các đề án của 6 tỉnh: đính kèm trong Phụ lục.</a:t>
            </a:r>
          </a:p>
          <a:p>
            <a:pPr marL="0" indent="0">
              <a:buNone/>
            </a:pPr>
            <a:endParaRPr lang="vi-VN" dirty="0"/>
          </a:p>
          <a:p>
            <a:pPr marL="0" indent="0">
              <a:buNone/>
            </a:pPr>
            <a:endParaRPr lang="vi-VN" sz="1800" dirty="0"/>
          </a:p>
        </p:txBody>
      </p:sp>
    </p:spTree>
    <p:extLst>
      <p:ext uri="{BB962C8B-B14F-4D97-AF65-F5344CB8AC3E}">
        <p14:creationId xmlns:p14="http://schemas.microsoft.com/office/powerpoint/2010/main" val="1862819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064" y="140152"/>
            <a:ext cx="6571488" cy="507069"/>
          </a:xfrm>
        </p:spPr>
        <p:txBody>
          <a:bodyPr>
            <a:noAutofit/>
          </a:bodyPr>
          <a:lstStyle/>
          <a:p>
            <a:pPr algn="ctr"/>
            <a:r>
              <a:rPr lang="en-US" sz="2800" b="1" dirty="0">
                <a:latin typeface="Arial" charset="0"/>
                <a:ea typeface="Arial" charset="0"/>
                <a:cs typeface="Arial" charset="0"/>
              </a:rPr>
              <a:t>PHẦN I. TỔNG QUAN GÓI THẦU 29</a:t>
            </a:r>
          </a:p>
        </p:txBody>
      </p:sp>
      <p:sp>
        <p:nvSpPr>
          <p:cNvPr id="3" name="Content Placeholder 2"/>
          <p:cNvSpPr>
            <a:spLocks noGrp="1"/>
          </p:cNvSpPr>
          <p:nvPr>
            <p:ph idx="1"/>
          </p:nvPr>
        </p:nvSpPr>
        <p:spPr>
          <a:xfrm>
            <a:off x="134910" y="750059"/>
            <a:ext cx="8850594" cy="2432053"/>
          </a:xfrm>
        </p:spPr>
        <p:txBody>
          <a:bodyPr>
            <a:noAutofit/>
          </a:bodyPr>
          <a:lstStyle/>
          <a:p>
            <a:pPr>
              <a:lnSpc>
                <a:spcPts val="4080"/>
              </a:lnSpc>
              <a:buFontTx/>
              <a:buChar char="-"/>
            </a:pPr>
            <a:r>
              <a:rPr lang="en-US" sz="1800" b="1" dirty="0">
                <a:latin typeface="Arial" pitchFamily="34" charset="0"/>
                <a:cs typeface="Arial" pitchFamily="34" charset="0"/>
              </a:rPr>
              <a:t>Dự án Hỗ trợ Nông </a:t>
            </a:r>
            <a:r>
              <a:rPr lang="en-US" sz="1800" b="1" dirty="0" err="1">
                <a:latin typeface="Arial" pitchFamily="34" charset="0"/>
                <a:cs typeface="Arial" pitchFamily="34" charset="0"/>
              </a:rPr>
              <a:t>nghiệp</a:t>
            </a:r>
            <a:r>
              <a:rPr lang="en-US" sz="1800" b="1" dirty="0">
                <a:latin typeface="Arial" pitchFamily="34" charset="0"/>
                <a:cs typeface="Arial" pitchFamily="34" charset="0"/>
              </a:rPr>
              <a:t> Các bon </a:t>
            </a:r>
            <a:r>
              <a:rPr lang="en-US" sz="1800" b="1" dirty="0" err="1">
                <a:latin typeface="Arial" pitchFamily="34" charset="0"/>
                <a:cs typeface="Arial" pitchFamily="34" charset="0"/>
              </a:rPr>
              <a:t>thấp</a:t>
            </a:r>
            <a:r>
              <a:rPr lang="en-US" sz="1800" b="1" dirty="0">
                <a:latin typeface="Arial" pitchFamily="34" charset="0"/>
                <a:cs typeface="Arial" pitchFamily="34" charset="0"/>
              </a:rPr>
              <a:t> (LCASP)</a:t>
            </a:r>
            <a:r>
              <a:rPr lang="en-US" sz="1800" dirty="0">
                <a:latin typeface="Arial" pitchFamily="34" charset="0"/>
                <a:cs typeface="Arial" pitchFamily="34" charset="0"/>
              </a:rPr>
              <a:t>: được ký </a:t>
            </a:r>
            <a:r>
              <a:rPr lang="en-US" sz="1800" dirty="0" err="1">
                <a:latin typeface="Arial" pitchFamily="34" charset="0"/>
                <a:cs typeface="Arial" pitchFamily="34" charset="0"/>
              </a:rPr>
              <a:t>năm</a:t>
            </a:r>
            <a:r>
              <a:rPr lang="en-US" sz="1800" dirty="0">
                <a:latin typeface="Arial" pitchFamily="34" charset="0"/>
                <a:cs typeface="Arial" pitchFamily="34" charset="0"/>
              </a:rPr>
              <a:t> 2013 </a:t>
            </a:r>
            <a:r>
              <a:rPr lang="en-US" sz="1800" dirty="0" err="1">
                <a:latin typeface="Arial" pitchFamily="34" charset="0"/>
                <a:cs typeface="Arial" pitchFamily="34" charset="0"/>
              </a:rPr>
              <a:t>giữa</a:t>
            </a:r>
            <a:r>
              <a:rPr lang="en-US" sz="1800" dirty="0">
                <a:latin typeface="Arial" pitchFamily="34" charset="0"/>
                <a:cs typeface="Arial" pitchFamily="34" charset="0"/>
              </a:rPr>
              <a:t> Ngân hàng Phát </a:t>
            </a:r>
            <a:r>
              <a:rPr lang="en-US" sz="1800" dirty="0" err="1">
                <a:latin typeface="Arial" pitchFamily="34" charset="0"/>
                <a:cs typeface="Arial" pitchFamily="34" charset="0"/>
              </a:rPr>
              <a:t>triển</a:t>
            </a:r>
            <a:r>
              <a:rPr lang="en-US" sz="1800" dirty="0">
                <a:latin typeface="Arial" pitchFamily="34" charset="0"/>
                <a:cs typeface="Arial" pitchFamily="34" charset="0"/>
              </a:rPr>
              <a:t> Châu Á và Chính phủ </a:t>
            </a:r>
            <a:r>
              <a:rPr lang="en-US" sz="1800" dirty="0" err="1">
                <a:latin typeface="Arial" pitchFamily="34" charset="0"/>
                <a:cs typeface="Arial" pitchFamily="34" charset="0"/>
              </a:rPr>
              <a:t>nước</a:t>
            </a:r>
            <a:r>
              <a:rPr lang="en-US" sz="1800" dirty="0">
                <a:latin typeface="Arial" pitchFamily="34" charset="0"/>
                <a:cs typeface="Arial" pitchFamily="34" charset="0"/>
              </a:rPr>
              <a:t> </a:t>
            </a:r>
            <a:r>
              <a:rPr lang="en-US" sz="1800" dirty="0" err="1">
                <a:latin typeface="Arial" pitchFamily="34" charset="0"/>
                <a:cs typeface="Arial" pitchFamily="34" charset="0"/>
              </a:rPr>
              <a:t>Cộng</a:t>
            </a:r>
            <a:r>
              <a:rPr lang="en-US" sz="1800" dirty="0">
                <a:latin typeface="Arial" pitchFamily="34" charset="0"/>
                <a:cs typeface="Arial" pitchFamily="34" charset="0"/>
              </a:rPr>
              <a:t> hoà Xã </a:t>
            </a:r>
            <a:r>
              <a:rPr lang="en-US" sz="1800" dirty="0" err="1">
                <a:latin typeface="Arial" pitchFamily="34" charset="0"/>
                <a:cs typeface="Arial" pitchFamily="34" charset="0"/>
              </a:rPr>
              <a:t>hội</a:t>
            </a:r>
            <a:r>
              <a:rPr lang="en-US" sz="1800" dirty="0">
                <a:latin typeface="Arial" pitchFamily="34" charset="0"/>
                <a:cs typeface="Arial" pitchFamily="34" charset="0"/>
              </a:rPr>
              <a:t> Chủ </a:t>
            </a:r>
            <a:r>
              <a:rPr lang="en-US" sz="1800" dirty="0" err="1">
                <a:latin typeface="Arial" pitchFamily="34" charset="0"/>
                <a:cs typeface="Arial" pitchFamily="34" charset="0"/>
              </a:rPr>
              <a:t>nghĩa</a:t>
            </a:r>
            <a:r>
              <a:rPr lang="en-US" sz="1800" dirty="0">
                <a:latin typeface="Arial" pitchFamily="34" charset="0"/>
                <a:cs typeface="Arial" pitchFamily="34" charset="0"/>
              </a:rPr>
              <a:t> </a:t>
            </a:r>
            <a:r>
              <a:rPr lang="en-US" sz="1800" dirty="0" err="1">
                <a:latin typeface="Arial" pitchFamily="34" charset="0"/>
                <a:cs typeface="Arial" pitchFamily="34" charset="0"/>
              </a:rPr>
              <a:t>Việt</a:t>
            </a:r>
            <a:r>
              <a:rPr lang="en-US" sz="1800" dirty="0">
                <a:latin typeface="Arial" pitchFamily="34" charset="0"/>
                <a:cs typeface="Arial" pitchFamily="34" charset="0"/>
              </a:rPr>
              <a:t> Nam </a:t>
            </a:r>
            <a:r>
              <a:rPr lang="en-US" sz="1800" dirty="0" err="1">
                <a:latin typeface="Arial" pitchFamily="34" charset="0"/>
                <a:cs typeface="Arial" pitchFamily="34" charset="0"/>
              </a:rPr>
              <a:t>nhằm</a:t>
            </a:r>
            <a:r>
              <a:rPr lang="en-US" sz="1800" dirty="0">
                <a:latin typeface="Arial" pitchFamily="34" charset="0"/>
                <a:cs typeface="Arial" pitchFamily="34" charset="0"/>
              </a:rPr>
              <a:t> </a:t>
            </a:r>
            <a:r>
              <a:rPr lang="en-US" sz="1800" dirty="0" err="1">
                <a:latin typeface="Arial" pitchFamily="34" charset="0"/>
                <a:cs typeface="Arial" pitchFamily="34" charset="0"/>
              </a:rPr>
              <a:t>tăng</a:t>
            </a:r>
            <a:r>
              <a:rPr lang="en-US" sz="1800" dirty="0">
                <a:latin typeface="Arial" pitchFamily="34" charset="0"/>
                <a:cs typeface="Arial" pitchFamily="34" charset="0"/>
              </a:rPr>
              <a:t> khả </a:t>
            </a:r>
            <a:r>
              <a:rPr lang="en-US" sz="1800" dirty="0" err="1">
                <a:latin typeface="Arial" pitchFamily="34" charset="0"/>
                <a:cs typeface="Arial" pitchFamily="34" charset="0"/>
              </a:rPr>
              <a:t>năng</a:t>
            </a:r>
            <a:r>
              <a:rPr lang="en-US" sz="1800" dirty="0">
                <a:latin typeface="Arial" pitchFamily="34" charset="0"/>
                <a:cs typeface="Arial" pitchFamily="34" charset="0"/>
              </a:rPr>
              <a:t> </a:t>
            </a:r>
            <a:r>
              <a:rPr lang="en-US" sz="1800" dirty="0" err="1">
                <a:latin typeface="Arial" pitchFamily="34" charset="0"/>
                <a:cs typeface="Arial" pitchFamily="34" charset="0"/>
              </a:rPr>
              <a:t>tiếp</a:t>
            </a:r>
            <a:r>
              <a:rPr lang="en-US" sz="1800" dirty="0">
                <a:latin typeface="Arial" pitchFamily="34" charset="0"/>
                <a:cs typeface="Arial" pitchFamily="34" charset="0"/>
              </a:rPr>
              <a:t> </a:t>
            </a:r>
            <a:r>
              <a:rPr lang="en-US" sz="1800" dirty="0" err="1">
                <a:latin typeface="Arial" pitchFamily="34" charset="0"/>
                <a:cs typeface="Arial" pitchFamily="34" charset="0"/>
              </a:rPr>
              <a:t>nhận</a:t>
            </a:r>
            <a:r>
              <a:rPr lang="en-US" sz="1800" dirty="0">
                <a:latin typeface="Arial" pitchFamily="34" charset="0"/>
                <a:cs typeface="Arial" pitchFamily="34" charset="0"/>
              </a:rPr>
              <a:t> công nghệ </a:t>
            </a:r>
            <a:r>
              <a:rPr lang="en-US" sz="1800" dirty="0" err="1">
                <a:latin typeface="Arial" pitchFamily="34" charset="0"/>
                <a:cs typeface="Arial" pitchFamily="34" charset="0"/>
              </a:rPr>
              <a:t>sản</a:t>
            </a:r>
            <a:r>
              <a:rPr lang="en-US" sz="1800" dirty="0">
                <a:latin typeface="Arial" pitchFamily="34" charset="0"/>
                <a:cs typeface="Arial" pitchFamily="34" charset="0"/>
              </a:rPr>
              <a:t> </a:t>
            </a:r>
            <a:r>
              <a:rPr lang="en-US" sz="1800" dirty="0" err="1">
                <a:latin typeface="Arial" pitchFamily="34" charset="0"/>
                <a:cs typeface="Arial" pitchFamily="34" charset="0"/>
              </a:rPr>
              <a:t>xuất</a:t>
            </a:r>
            <a:r>
              <a:rPr lang="en-US" sz="1800" dirty="0">
                <a:latin typeface="Arial" pitchFamily="34" charset="0"/>
                <a:cs typeface="Arial" pitchFamily="34" charset="0"/>
              </a:rPr>
              <a:t> nông </a:t>
            </a:r>
            <a:r>
              <a:rPr lang="en-US" sz="1800" dirty="0" err="1">
                <a:latin typeface="Arial" pitchFamily="34" charset="0"/>
                <a:cs typeface="Arial" pitchFamily="34" charset="0"/>
              </a:rPr>
              <a:t>nghiệp</a:t>
            </a:r>
            <a:r>
              <a:rPr lang="en-US" sz="1800" dirty="0">
                <a:latin typeface="Arial" pitchFamily="34" charset="0"/>
                <a:cs typeface="Arial" pitchFamily="34" charset="0"/>
              </a:rPr>
              <a:t> các bon </a:t>
            </a:r>
            <a:r>
              <a:rPr lang="en-US" sz="1800" dirty="0" err="1">
                <a:latin typeface="Arial" pitchFamily="34" charset="0"/>
                <a:cs typeface="Arial" pitchFamily="34" charset="0"/>
              </a:rPr>
              <a:t>thấp</a:t>
            </a:r>
            <a:r>
              <a:rPr lang="en-US" sz="1800" dirty="0">
                <a:latin typeface="Arial" pitchFamily="34" charset="0"/>
                <a:cs typeface="Arial" pitchFamily="34" charset="0"/>
              </a:rPr>
              <a:t> thông qua </a:t>
            </a:r>
            <a:r>
              <a:rPr lang="en-US" sz="1800" dirty="0" err="1">
                <a:latin typeface="Arial" pitchFamily="34" charset="0"/>
                <a:cs typeface="Arial" pitchFamily="34" charset="0"/>
              </a:rPr>
              <a:t>tăng</a:t>
            </a:r>
            <a:r>
              <a:rPr lang="en-US" sz="1800" dirty="0">
                <a:latin typeface="Arial" pitchFamily="34" charset="0"/>
                <a:cs typeface="Arial" pitchFamily="34" charset="0"/>
              </a:rPr>
              <a:t> </a:t>
            </a:r>
            <a:r>
              <a:rPr lang="en-US" sz="1800" dirty="0" err="1">
                <a:latin typeface="Arial" pitchFamily="34" charset="0"/>
                <a:cs typeface="Arial" pitchFamily="34" charset="0"/>
              </a:rPr>
              <a:t>cường</a:t>
            </a:r>
            <a:r>
              <a:rPr lang="en-US" sz="1800" dirty="0">
                <a:latin typeface="Arial" pitchFamily="34" charset="0"/>
                <a:cs typeface="Arial" pitchFamily="34" charset="0"/>
              </a:rPr>
              <a:t> sử </a:t>
            </a:r>
            <a:r>
              <a:rPr lang="en-US" sz="1800" dirty="0" err="1">
                <a:latin typeface="Arial" pitchFamily="34" charset="0"/>
                <a:cs typeface="Arial" pitchFamily="34" charset="0"/>
              </a:rPr>
              <a:t>dụng</a:t>
            </a:r>
            <a:r>
              <a:rPr lang="en-US" sz="1800" dirty="0">
                <a:latin typeface="Arial" pitchFamily="34" charset="0"/>
                <a:cs typeface="Arial" pitchFamily="34" charset="0"/>
              </a:rPr>
              <a:t> </a:t>
            </a:r>
            <a:r>
              <a:rPr lang="en-US" sz="1800" dirty="0" err="1">
                <a:latin typeface="Arial" pitchFamily="34" charset="0"/>
                <a:cs typeface="Arial" pitchFamily="34" charset="0"/>
              </a:rPr>
              <a:t>nguồn</a:t>
            </a:r>
            <a:r>
              <a:rPr lang="en-US" sz="1800" dirty="0">
                <a:latin typeface="Arial" pitchFamily="34" charset="0"/>
                <a:cs typeface="Arial" pitchFamily="34" charset="0"/>
              </a:rPr>
              <a:t> </a:t>
            </a:r>
            <a:r>
              <a:rPr lang="en-US" sz="1800" dirty="0" err="1">
                <a:latin typeface="Arial" pitchFamily="34" charset="0"/>
                <a:cs typeface="Arial" pitchFamily="34" charset="0"/>
              </a:rPr>
              <a:t>năng</a:t>
            </a:r>
            <a:r>
              <a:rPr lang="en-US" sz="1800" dirty="0">
                <a:latin typeface="Arial" pitchFamily="34" charset="0"/>
                <a:cs typeface="Arial" pitchFamily="34" charset="0"/>
              </a:rPr>
              <a:t> </a:t>
            </a:r>
            <a:r>
              <a:rPr lang="en-US" sz="1800" dirty="0" err="1">
                <a:latin typeface="Arial" pitchFamily="34" charset="0"/>
                <a:cs typeface="Arial" pitchFamily="34" charset="0"/>
              </a:rPr>
              <a:t>lượng</a:t>
            </a:r>
            <a:r>
              <a:rPr lang="en-US" sz="1800" dirty="0">
                <a:latin typeface="Arial" pitchFamily="34" charset="0"/>
                <a:cs typeface="Arial" pitchFamily="34" charset="0"/>
              </a:rPr>
              <a:t> khí sinh </a:t>
            </a:r>
            <a:r>
              <a:rPr lang="en-US" sz="1800" dirty="0" err="1">
                <a:latin typeface="Arial" pitchFamily="34" charset="0"/>
                <a:cs typeface="Arial" pitchFamily="34" charset="0"/>
              </a:rPr>
              <a:t>học</a:t>
            </a:r>
            <a:r>
              <a:rPr lang="en-US" sz="1800" dirty="0">
                <a:latin typeface="Arial" pitchFamily="34" charset="0"/>
                <a:cs typeface="Arial" pitchFamily="34" charset="0"/>
              </a:rPr>
              <a:t> </a:t>
            </a:r>
            <a:r>
              <a:rPr lang="en-US" sz="1800" dirty="0" err="1">
                <a:latin typeface="Arial" pitchFamily="34" charset="0"/>
                <a:cs typeface="Arial" pitchFamily="34" charset="0"/>
              </a:rPr>
              <a:t>sạch</a:t>
            </a:r>
            <a:r>
              <a:rPr lang="en-US" sz="1800" dirty="0">
                <a:latin typeface="Arial" pitchFamily="34" charset="0"/>
                <a:cs typeface="Arial" pitchFamily="34" charset="0"/>
              </a:rPr>
              <a:t> và phân bón </a:t>
            </a:r>
            <a:r>
              <a:rPr lang="en-US" sz="1800" dirty="0" err="1">
                <a:latin typeface="Arial" pitchFamily="34" charset="0"/>
                <a:cs typeface="Arial" pitchFamily="34" charset="0"/>
              </a:rPr>
              <a:t>hữu</a:t>
            </a:r>
            <a:r>
              <a:rPr lang="en-US" sz="1800" dirty="0">
                <a:latin typeface="Arial" pitchFamily="34" charset="0"/>
                <a:cs typeface="Arial" pitchFamily="34" charset="0"/>
              </a:rPr>
              <a:t> cơ từ </a:t>
            </a:r>
            <a:r>
              <a:rPr lang="en-US" sz="1800" dirty="0" err="1">
                <a:latin typeface="Arial" pitchFamily="34" charset="0"/>
                <a:cs typeface="Arial" pitchFamily="34" charset="0"/>
              </a:rPr>
              <a:t>chất</a:t>
            </a:r>
            <a:r>
              <a:rPr lang="en-US" sz="1800" dirty="0">
                <a:latin typeface="Arial" pitchFamily="34" charset="0"/>
                <a:cs typeface="Arial" pitchFamily="34" charset="0"/>
              </a:rPr>
              <a:t> </a:t>
            </a:r>
            <a:r>
              <a:rPr lang="en-US" sz="1800" dirty="0" err="1">
                <a:latin typeface="Arial" pitchFamily="34" charset="0"/>
                <a:cs typeface="Arial" pitchFamily="34" charset="0"/>
              </a:rPr>
              <a:t>thải</a:t>
            </a:r>
            <a:r>
              <a:rPr lang="en-US" sz="1800" dirty="0">
                <a:latin typeface="Arial" pitchFamily="34" charset="0"/>
                <a:cs typeface="Arial" pitchFamily="34" charset="0"/>
              </a:rPr>
              <a:t> khí sinh </a:t>
            </a:r>
            <a:r>
              <a:rPr lang="en-US" sz="1800" dirty="0" err="1">
                <a:latin typeface="Arial" pitchFamily="34" charset="0"/>
                <a:cs typeface="Arial" pitchFamily="34" charset="0"/>
              </a:rPr>
              <a:t>học</a:t>
            </a:r>
            <a:r>
              <a:rPr lang="en-US" sz="1800" dirty="0">
                <a:latin typeface="Arial" pitchFamily="34" charset="0"/>
                <a:cs typeface="Arial" pitchFamily="34" charset="0"/>
              </a:rPr>
              <a:t>. </a:t>
            </a:r>
          </a:p>
          <a:p>
            <a:pPr>
              <a:lnSpc>
                <a:spcPts val="4080"/>
              </a:lnSpc>
              <a:buFontTx/>
              <a:buChar char="-"/>
            </a:pPr>
            <a:r>
              <a:rPr lang="en-US" sz="1800" b="1" dirty="0">
                <a:latin typeface="Arial" pitchFamily="34" charset="0"/>
                <a:cs typeface="Arial" pitchFamily="34" charset="0"/>
              </a:rPr>
              <a:t>Gói thầu số 29:</a:t>
            </a:r>
            <a:r>
              <a:rPr lang="en-US" sz="1800" dirty="0">
                <a:latin typeface="Arial" pitchFamily="34" charset="0"/>
                <a:cs typeface="Arial" pitchFamily="34" charset="0"/>
              </a:rPr>
              <a:t> "Nghiên cứu xử lý chất thải nuôi tôm" thuộc Dự án Hỗ trợ Nông nghiệp Các bon thấp </a:t>
            </a:r>
            <a:r>
              <a:rPr lang="en-US" sz="1800" dirty="0" err="1">
                <a:latin typeface="Arial" pitchFamily="34" charset="0"/>
                <a:cs typeface="Arial" pitchFamily="34" charset="0"/>
              </a:rPr>
              <a:t>nhằm</a:t>
            </a:r>
            <a:r>
              <a:rPr lang="en-US" sz="1800" dirty="0">
                <a:latin typeface="Arial" pitchFamily="34" charset="0"/>
                <a:cs typeface="Arial" pitchFamily="34" charset="0"/>
              </a:rPr>
              <a:t> </a:t>
            </a:r>
            <a:r>
              <a:rPr lang="en-US" sz="1800" dirty="0" err="1">
                <a:latin typeface="Arial" pitchFamily="34" charset="0"/>
                <a:cs typeface="Arial" pitchFamily="34" charset="0"/>
              </a:rPr>
              <a:t>mục</a:t>
            </a:r>
            <a:r>
              <a:rPr lang="en-US" sz="1800" dirty="0">
                <a:latin typeface="Arial" pitchFamily="34" charset="0"/>
                <a:cs typeface="Arial" pitchFamily="34" charset="0"/>
              </a:rPr>
              <a:t> tiêu phát </a:t>
            </a:r>
            <a:r>
              <a:rPr lang="en-US" sz="1800" dirty="0" err="1">
                <a:latin typeface="Arial" pitchFamily="34" charset="0"/>
                <a:cs typeface="Arial" pitchFamily="34" charset="0"/>
              </a:rPr>
              <a:t>triển</a:t>
            </a:r>
            <a:r>
              <a:rPr lang="en-US" sz="1800" dirty="0">
                <a:latin typeface="Arial" pitchFamily="34" charset="0"/>
                <a:cs typeface="Arial" pitchFamily="34" charset="0"/>
              </a:rPr>
              <a:t> và trình </a:t>
            </a:r>
            <a:r>
              <a:rPr lang="en-US" sz="1800" dirty="0" err="1">
                <a:latin typeface="Arial" pitchFamily="34" charset="0"/>
                <a:cs typeface="Arial" pitchFamily="34" charset="0"/>
              </a:rPr>
              <a:t>diễn</a:t>
            </a:r>
            <a:r>
              <a:rPr lang="en-US" sz="1800" dirty="0">
                <a:latin typeface="Arial" pitchFamily="34" charset="0"/>
                <a:cs typeface="Arial" pitchFamily="34" charset="0"/>
              </a:rPr>
              <a:t> các công nghệ nuôi </a:t>
            </a:r>
            <a:r>
              <a:rPr lang="en-US" sz="1800" dirty="0" err="1">
                <a:latin typeface="Arial" pitchFamily="34" charset="0"/>
                <a:cs typeface="Arial" pitchFamily="34" charset="0"/>
              </a:rPr>
              <a:t>mới</a:t>
            </a:r>
            <a:r>
              <a:rPr lang="en-US" sz="1800" dirty="0">
                <a:latin typeface="Arial" pitchFamily="34" charset="0"/>
                <a:cs typeface="Arial" pitchFamily="34" charset="0"/>
              </a:rPr>
              <a:t> để giảm chất thải trong quá trình nuôi tôm và </a:t>
            </a:r>
            <a:r>
              <a:rPr lang="en-US" sz="1800" dirty="0" err="1">
                <a:latin typeface="Arial" pitchFamily="34" charset="0"/>
                <a:cs typeface="Arial" pitchFamily="34" charset="0"/>
              </a:rPr>
              <a:t>xư</a:t>
            </a:r>
            <a:r>
              <a:rPr lang="en-US" sz="1800" dirty="0">
                <a:latin typeface="Arial" pitchFamily="34" charset="0"/>
                <a:cs typeface="Arial" pitchFamily="34" charset="0"/>
              </a:rPr>
              <a:t>̉ lý bùn </a:t>
            </a:r>
            <a:r>
              <a:rPr lang="en-US" sz="1800" dirty="0" err="1">
                <a:latin typeface="Arial" pitchFamily="34" charset="0"/>
                <a:cs typeface="Arial" pitchFamily="34" charset="0"/>
              </a:rPr>
              <a:t>thải</a:t>
            </a:r>
            <a:r>
              <a:rPr lang="en-US" sz="1800" dirty="0">
                <a:latin typeface="Arial" pitchFamily="34" charset="0"/>
                <a:cs typeface="Arial" pitchFamily="34" charset="0"/>
              </a:rPr>
              <a:t> ở cuối vụ nuôi tôm </a:t>
            </a:r>
            <a:r>
              <a:rPr lang="en-US" sz="1800" dirty="0" err="1">
                <a:latin typeface="Arial" pitchFamily="34" charset="0"/>
                <a:cs typeface="Arial" pitchFamily="34" charset="0"/>
              </a:rPr>
              <a:t>nước</a:t>
            </a:r>
            <a:r>
              <a:rPr lang="en-US" sz="1800" dirty="0">
                <a:latin typeface="Arial" pitchFamily="34" charset="0"/>
                <a:cs typeface="Arial" pitchFamily="34" charset="0"/>
              </a:rPr>
              <a:t> lợ.</a:t>
            </a:r>
            <a:endParaRPr lang="vi-VN" sz="1800" dirty="0">
              <a:latin typeface="Arial" pitchFamily="34" charset="0"/>
              <a:cs typeface="Arial" pitchFamily="34" charset="0"/>
            </a:endParaRPr>
          </a:p>
          <a:p>
            <a:pPr>
              <a:lnSpc>
                <a:spcPts val="4080"/>
              </a:lnSpc>
              <a:buFontTx/>
              <a:buChar char="-"/>
            </a:pPr>
            <a:endParaRPr lang="vi-VN" sz="1800" dirty="0">
              <a:latin typeface="Arial" pitchFamily="34" charset="0"/>
              <a:cs typeface="Arial" pitchFamily="34" charset="0"/>
            </a:endParaRPr>
          </a:p>
          <a:p>
            <a:pPr>
              <a:lnSpc>
                <a:spcPts val="4080"/>
              </a:lnSpc>
              <a:buFontTx/>
              <a:buChar char="-"/>
            </a:pPr>
            <a:endParaRPr lang="en-US" sz="1800" dirty="0">
              <a:latin typeface="Arial" pitchFamily="34" charset="0"/>
              <a:ea typeface="Arial" charset="0"/>
              <a:cs typeface="Arial" pitchFamily="34" charset="0"/>
            </a:endParaRPr>
          </a:p>
        </p:txBody>
      </p:sp>
      <p:sp>
        <p:nvSpPr>
          <p:cNvPr id="4" name="Slide Number Placeholder 3"/>
          <p:cNvSpPr>
            <a:spLocks noGrp="1"/>
          </p:cNvSpPr>
          <p:nvPr>
            <p:ph type="sldNum" sz="quarter" idx="12"/>
          </p:nvPr>
        </p:nvSpPr>
        <p:spPr/>
        <p:txBody>
          <a:bodyPr/>
          <a:lstStyle/>
          <a:p>
            <a:fld id="{5D3FEEAC-6021-184A-936A-D26E75467C87}" type="slidenum">
              <a:rPr lang="en-US" smtClean="0"/>
              <a:t>4</a:t>
            </a:fld>
            <a:endParaRPr lang="en-US"/>
          </a:p>
        </p:txBody>
      </p:sp>
    </p:spTree>
    <p:extLst>
      <p:ext uri="{BB962C8B-B14F-4D97-AF65-F5344CB8AC3E}">
        <p14:creationId xmlns:p14="http://schemas.microsoft.com/office/powerpoint/2010/main" val="3319944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3580085188"/>
              </p:ext>
            </p:extLst>
          </p:nvPr>
        </p:nvGraphicFramePr>
        <p:xfrm>
          <a:off x="487681" y="983488"/>
          <a:ext cx="7766303" cy="4452023"/>
        </p:xfrm>
        <a:graphic>
          <a:graphicData uri="http://schemas.openxmlformats.org/drawingml/2006/table">
            <a:tbl>
              <a:tblPr firstRow="1" firstCol="1" bandRow="1">
                <a:tableStyleId>{5C22544A-7EE6-4342-B048-85BDC9FD1C3A}</a:tableStyleId>
              </a:tblPr>
              <a:tblGrid>
                <a:gridCol w="646175">
                  <a:extLst>
                    <a:ext uri="{9D8B030D-6E8A-4147-A177-3AD203B41FA5}">
                      <a16:colId xmlns:a16="http://schemas.microsoft.com/office/drawing/2014/main" xmlns="" val="20000"/>
                    </a:ext>
                  </a:extLst>
                </a:gridCol>
                <a:gridCol w="1280230">
                  <a:extLst>
                    <a:ext uri="{9D8B030D-6E8A-4147-A177-3AD203B41FA5}">
                      <a16:colId xmlns:a16="http://schemas.microsoft.com/office/drawing/2014/main" xmlns="" val="20001"/>
                    </a:ext>
                  </a:extLst>
                </a:gridCol>
                <a:gridCol w="1051363">
                  <a:extLst>
                    <a:ext uri="{9D8B030D-6E8A-4147-A177-3AD203B41FA5}">
                      <a16:colId xmlns:a16="http://schemas.microsoft.com/office/drawing/2014/main" xmlns="" val="20002"/>
                    </a:ext>
                  </a:extLst>
                </a:gridCol>
                <a:gridCol w="1148833">
                  <a:extLst>
                    <a:ext uri="{9D8B030D-6E8A-4147-A177-3AD203B41FA5}">
                      <a16:colId xmlns:a16="http://schemas.microsoft.com/office/drawing/2014/main" xmlns="" val="20003"/>
                    </a:ext>
                  </a:extLst>
                </a:gridCol>
                <a:gridCol w="1148833">
                  <a:extLst>
                    <a:ext uri="{9D8B030D-6E8A-4147-A177-3AD203B41FA5}">
                      <a16:colId xmlns:a16="http://schemas.microsoft.com/office/drawing/2014/main" xmlns="" val="20004"/>
                    </a:ext>
                  </a:extLst>
                </a:gridCol>
                <a:gridCol w="2490869">
                  <a:extLst>
                    <a:ext uri="{9D8B030D-6E8A-4147-A177-3AD203B41FA5}">
                      <a16:colId xmlns:a16="http://schemas.microsoft.com/office/drawing/2014/main" xmlns="" val="20005"/>
                    </a:ext>
                  </a:extLst>
                </a:gridCol>
              </a:tblGrid>
              <a:tr h="124039">
                <a:tc rowSpan="3">
                  <a:txBody>
                    <a:bodyPr/>
                    <a:lstStyle/>
                    <a:p>
                      <a:pPr algn="ctr">
                        <a:lnSpc>
                          <a:spcPct val="115000"/>
                        </a:lnSpc>
                        <a:spcAft>
                          <a:spcPts val="1000"/>
                        </a:spcAft>
                      </a:pPr>
                      <a:r>
                        <a:rPr lang="vi-VN" sz="1600" dirty="0">
                          <a:effectLst/>
                          <a:latin typeface="+mn-lt"/>
                        </a:rPr>
                        <a:t>TT</a:t>
                      </a:r>
                      <a:endParaRPr lang="vi-VN" sz="1600" dirty="0">
                        <a:effectLst/>
                        <a:latin typeface="+mn-lt"/>
                        <a:ea typeface="Calibri"/>
                        <a:cs typeface="Times New Roman"/>
                      </a:endParaRPr>
                    </a:p>
                  </a:txBody>
                  <a:tcPr marL="38830" marR="38830" marT="0" marB="0" anchor="ctr"/>
                </a:tc>
                <a:tc rowSpan="3">
                  <a:txBody>
                    <a:bodyPr/>
                    <a:lstStyle/>
                    <a:p>
                      <a:pPr algn="ctr">
                        <a:lnSpc>
                          <a:spcPct val="115000"/>
                        </a:lnSpc>
                        <a:spcAft>
                          <a:spcPts val="1000"/>
                        </a:spcAft>
                      </a:pPr>
                      <a:r>
                        <a:rPr lang="vi-VN" sz="1600">
                          <a:effectLst/>
                          <a:latin typeface="+mn-lt"/>
                        </a:rPr>
                        <a:t>Năm kế hoạch</a:t>
                      </a:r>
                      <a:endParaRPr lang="vi-VN" sz="1600">
                        <a:effectLst/>
                        <a:latin typeface="+mn-lt"/>
                        <a:ea typeface="Calibri"/>
                        <a:cs typeface="Times New Roman"/>
                      </a:endParaRPr>
                    </a:p>
                  </a:txBody>
                  <a:tcPr marL="38830" marR="38830" marT="0" marB="0" anchor="ctr"/>
                </a:tc>
                <a:tc gridSpan="4">
                  <a:txBody>
                    <a:bodyPr/>
                    <a:lstStyle/>
                    <a:p>
                      <a:pPr algn="ctr">
                        <a:lnSpc>
                          <a:spcPct val="115000"/>
                        </a:lnSpc>
                        <a:spcAft>
                          <a:spcPts val="1000"/>
                        </a:spcAft>
                      </a:pPr>
                      <a:r>
                        <a:rPr lang="vi-VN" sz="1600">
                          <a:effectLst/>
                          <a:latin typeface="+mn-lt"/>
                        </a:rPr>
                        <a:t>Tỉnh Nam Định</a:t>
                      </a:r>
                      <a:endParaRPr lang="vi-VN" sz="1600">
                        <a:effectLst/>
                        <a:latin typeface="+mn-lt"/>
                        <a:ea typeface="Calibri"/>
                        <a:cs typeface="Times New Roman"/>
                      </a:endParaRPr>
                    </a:p>
                  </a:txBody>
                  <a:tcPr marL="38830" marR="38830" marT="0" marB="0" anchor="ctr"/>
                </a:tc>
                <a:tc hMerge="1">
                  <a:txBody>
                    <a:bodyPr/>
                    <a:lstStyle/>
                    <a:p>
                      <a:endParaRPr lang="vi-VN"/>
                    </a:p>
                  </a:txBody>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xmlns="" val="10000"/>
                  </a:ext>
                </a:extLst>
              </a:tr>
              <a:tr h="226146">
                <a:tc vMerge="1">
                  <a:txBody>
                    <a:bodyPr/>
                    <a:lstStyle/>
                    <a:p>
                      <a:endParaRPr lang="vi-VN"/>
                    </a:p>
                  </a:txBody>
                  <a:tcPr/>
                </a:tc>
                <a:tc vMerge="1">
                  <a:txBody>
                    <a:bodyPr/>
                    <a:lstStyle/>
                    <a:p>
                      <a:endParaRPr lang="vi-VN"/>
                    </a:p>
                  </a:txBody>
                  <a:tcPr/>
                </a:tc>
                <a:tc gridSpan="2">
                  <a:txBody>
                    <a:bodyPr/>
                    <a:lstStyle/>
                    <a:p>
                      <a:pPr algn="ctr">
                        <a:lnSpc>
                          <a:spcPct val="115000"/>
                        </a:lnSpc>
                        <a:spcAft>
                          <a:spcPts val="1000"/>
                        </a:spcAft>
                      </a:pPr>
                      <a:r>
                        <a:rPr lang="vi-VN" sz="1600">
                          <a:effectLst/>
                          <a:latin typeface="+mn-lt"/>
                        </a:rPr>
                        <a:t>Diện tích nuôi tôm chuyển sang áp dụng công nghệ mới</a:t>
                      </a:r>
                      <a:endParaRPr lang="vi-VN" sz="1600">
                        <a:effectLst/>
                        <a:latin typeface="+mn-lt"/>
                        <a:ea typeface="Calibri"/>
                        <a:cs typeface="Times New Roman"/>
                      </a:endParaRPr>
                    </a:p>
                  </a:txBody>
                  <a:tcPr marL="38830" marR="38830" marT="0" marB="0" anchor="ctr"/>
                </a:tc>
                <a:tc hMerge="1">
                  <a:txBody>
                    <a:bodyPr/>
                    <a:lstStyle/>
                    <a:p>
                      <a:endParaRPr lang="vi-VN"/>
                    </a:p>
                  </a:txBody>
                  <a:tcPr/>
                </a:tc>
                <a:tc gridSpan="2">
                  <a:txBody>
                    <a:bodyPr/>
                    <a:lstStyle/>
                    <a:p>
                      <a:pPr algn="ctr">
                        <a:lnSpc>
                          <a:spcPct val="115000"/>
                        </a:lnSpc>
                        <a:spcAft>
                          <a:spcPts val="1000"/>
                        </a:spcAft>
                      </a:pPr>
                      <a:r>
                        <a:rPr lang="vi-VN" sz="1600">
                          <a:effectLst/>
                          <a:latin typeface="+mn-lt"/>
                        </a:rPr>
                        <a:t>Trong đó</a:t>
                      </a:r>
                      <a:endParaRPr lang="vi-VN" sz="1600">
                        <a:effectLst/>
                        <a:latin typeface="+mn-lt"/>
                        <a:ea typeface="Calibri"/>
                        <a:cs typeface="Times New Roman"/>
                      </a:endParaRPr>
                    </a:p>
                  </a:txBody>
                  <a:tcPr marL="38830" marR="38830" marT="0" marB="0" anchor="ctr"/>
                </a:tc>
                <a:tc hMerge="1">
                  <a:txBody>
                    <a:bodyPr/>
                    <a:lstStyle/>
                    <a:p>
                      <a:endParaRPr lang="vi-VN"/>
                    </a:p>
                  </a:txBody>
                  <a:tcPr/>
                </a:tc>
                <a:extLst>
                  <a:ext uri="{0D108BD9-81ED-4DB2-BD59-A6C34878D82A}">
                    <a16:rowId xmlns:a16="http://schemas.microsoft.com/office/drawing/2014/main" xmlns="" val="10001"/>
                  </a:ext>
                </a:extLst>
              </a:tr>
              <a:tr h="1309849">
                <a:tc vMerge="1">
                  <a:txBody>
                    <a:bodyPr/>
                    <a:lstStyle/>
                    <a:p>
                      <a:endParaRPr lang="vi-VN"/>
                    </a:p>
                  </a:txBody>
                  <a:tcPr/>
                </a:tc>
                <a:tc vMerge="1">
                  <a:txBody>
                    <a:bodyPr/>
                    <a:lstStyle/>
                    <a:p>
                      <a:endParaRPr lang="vi-VN"/>
                    </a:p>
                  </a:txBody>
                  <a:tcPr/>
                </a:tc>
                <a:tc>
                  <a:txBody>
                    <a:bodyPr/>
                    <a:lstStyle/>
                    <a:p>
                      <a:pPr algn="ctr">
                        <a:lnSpc>
                          <a:spcPct val="115000"/>
                        </a:lnSpc>
                        <a:spcAft>
                          <a:spcPts val="1000"/>
                        </a:spcAft>
                      </a:pPr>
                      <a:r>
                        <a:rPr lang="en-US" sz="1600">
                          <a:effectLst/>
                          <a:latin typeface="+mn-lt"/>
                        </a:rPr>
                        <a:t>Diện tích theo hectare</a:t>
                      </a:r>
                      <a:endParaRPr lang="vi-VN" sz="1600">
                        <a:effectLst/>
                        <a:latin typeface="+mn-lt"/>
                        <a:ea typeface="Calibri"/>
                        <a:cs typeface="Times New Roman"/>
                      </a:endParaRPr>
                    </a:p>
                  </a:txBody>
                  <a:tcPr marL="38830" marR="38830" marT="0" marB="0" anchor="ctr"/>
                </a:tc>
                <a:tc>
                  <a:txBody>
                    <a:bodyPr/>
                    <a:lstStyle/>
                    <a:p>
                      <a:pPr algn="ctr">
                        <a:lnSpc>
                          <a:spcPct val="115000"/>
                        </a:lnSpc>
                        <a:spcAft>
                          <a:spcPts val="1000"/>
                        </a:spcAft>
                      </a:pPr>
                      <a:r>
                        <a:rPr lang="en-US" sz="1600">
                          <a:effectLst/>
                          <a:latin typeface="+mn-lt"/>
                        </a:rPr>
                        <a:t>Diện tích theo %</a:t>
                      </a:r>
                      <a:endParaRPr lang="vi-VN" sz="1600">
                        <a:effectLst/>
                        <a:latin typeface="+mn-lt"/>
                        <a:ea typeface="Calibri"/>
                        <a:cs typeface="Times New Roman"/>
                      </a:endParaRPr>
                    </a:p>
                  </a:txBody>
                  <a:tcPr marL="38830" marR="38830" marT="0" marB="0" anchor="ctr"/>
                </a:tc>
                <a:tc>
                  <a:txBody>
                    <a:bodyPr/>
                    <a:lstStyle/>
                    <a:p>
                      <a:pPr algn="ctr">
                        <a:lnSpc>
                          <a:spcPct val="115000"/>
                        </a:lnSpc>
                        <a:spcAft>
                          <a:spcPts val="1000"/>
                        </a:spcAft>
                      </a:pPr>
                      <a:r>
                        <a:rPr lang="vi-VN" sz="1600">
                          <a:effectLst/>
                          <a:latin typeface="+mn-lt"/>
                        </a:rPr>
                        <a:t>Mô hình thử nghiệm (ha)</a:t>
                      </a:r>
                      <a:endParaRPr lang="vi-VN" sz="1600">
                        <a:effectLst/>
                        <a:latin typeface="+mn-lt"/>
                        <a:ea typeface="Calibri"/>
                        <a:cs typeface="Times New Roman"/>
                      </a:endParaRPr>
                    </a:p>
                  </a:txBody>
                  <a:tcPr marL="38830" marR="38830" marT="0" marB="0" anchor="ctr"/>
                </a:tc>
                <a:tc>
                  <a:txBody>
                    <a:bodyPr/>
                    <a:lstStyle/>
                    <a:p>
                      <a:pPr algn="ctr">
                        <a:lnSpc>
                          <a:spcPct val="115000"/>
                        </a:lnSpc>
                        <a:spcAft>
                          <a:spcPts val="1000"/>
                        </a:spcAft>
                      </a:pPr>
                      <a:r>
                        <a:rPr lang="vi-VN" sz="1600">
                          <a:effectLst/>
                          <a:latin typeface="+mn-lt"/>
                        </a:rPr>
                        <a:t>Sản xuất thực tế (ha)</a:t>
                      </a:r>
                      <a:endParaRPr lang="vi-VN" sz="1600">
                        <a:effectLst/>
                        <a:latin typeface="+mn-lt"/>
                        <a:ea typeface="Calibri"/>
                        <a:cs typeface="Times New Roman"/>
                      </a:endParaRPr>
                    </a:p>
                  </a:txBody>
                  <a:tcPr marL="38830" marR="38830" marT="0" marB="0" anchor="ctr"/>
                </a:tc>
                <a:extLst>
                  <a:ext uri="{0D108BD9-81ED-4DB2-BD59-A6C34878D82A}">
                    <a16:rowId xmlns:a16="http://schemas.microsoft.com/office/drawing/2014/main" xmlns="" val="10002"/>
                  </a:ext>
                </a:extLst>
              </a:tr>
              <a:tr h="242684">
                <a:tc>
                  <a:txBody>
                    <a:bodyPr/>
                    <a:lstStyle/>
                    <a:p>
                      <a:pPr algn="ctr">
                        <a:lnSpc>
                          <a:spcPct val="115000"/>
                        </a:lnSpc>
                        <a:spcAft>
                          <a:spcPts val="1000"/>
                        </a:spcAft>
                      </a:pPr>
                      <a:r>
                        <a:rPr lang="vi-VN" sz="1600">
                          <a:effectLst/>
                          <a:latin typeface="+mn-lt"/>
                        </a:rPr>
                        <a:t> </a:t>
                      </a:r>
                      <a:endParaRPr lang="vi-VN" sz="1600">
                        <a:effectLst/>
                        <a:latin typeface="+mn-lt"/>
                        <a:ea typeface="Calibri"/>
                        <a:cs typeface="Times New Roman"/>
                      </a:endParaRPr>
                    </a:p>
                  </a:txBody>
                  <a:tcPr marL="38830" marR="38830" marT="0" marB="0" anchor="ctr"/>
                </a:tc>
                <a:tc>
                  <a:txBody>
                    <a:bodyPr/>
                    <a:lstStyle/>
                    <a:p>
                      <a:pPr algn="ctr">
                        <a:lnSpc>
                          <a:spcPct val="115000"/>
                        </a:lnSpc>
                        <a:spcAft>
                          <a:spcPts val="1000"/>
                        </a:spcAft>
                      </a:pPr>
                      <a:r>
                        <a:rPr lang="vi-VN" sz="1600">
                          <a:effectLst/>
                          <a:latin typeface="+mn-lt"/>
                        </a:rPr>
                        <a:t>TỔNG SỐ</a:t>
                      </a:r>
                      <a:endParaRPr lang="vi-VN" sz="1600">
                        <a:effectLst/>
                        <a:latin typeface="+mn-lt"/>
                        <a:ea typeface="Calibri"/>
                        <a:cs typeface="Times New Roman"/>
                      </a:endParaRPr>
                    </a:p>
                  </a:txBody>
                  <a:tcPr marL="38830" marR="38830" marT="0" marB="0" anchor="ctr"/>
                </a:tc>
                <a:tc>
                  <a:txBody>
                    <a:bodyPr/>
                    <a:lstStyle/>
                    <a:p>
                      <a:pPr algn="ctr">
                        <a:lnSpc>
                          <a:spcPct val="115000"/>
                        </a:lnSpc>
                        <a:spcAft>
                          <a:spcPts val="1000"/>
                        </a:spcAft>
                      </a:pPr>
                      <a:r>
                        <a:rPr lang="en-US" sz="1800" b="1">
                          <a:solidFill>
                            <a:srgbClr val="000000"/>
                          </a:solidFill>
                          <a:effectLst/>
                          <a:latin typeface="Times New Roman"/>
                          <a:ea typeface="Calibri"/>
                          <a:cs typeface="Times New Roman"/>
                        </a:rPr>
                        <a:t>19</a:t>
                      </a:r>
                      <a:r>
                        <a:rPr lang="vi-VN" sz="1800" b="1">
                          <a:solidFill>
                            <a:srgbClr val="000000"/>
                          </a:solidFill>
                          <a:effectLst/>
                          <a:latin typeface="Times New Roman"/>
                          <a:ea typeface="Calibri"/>
                          <a:cs typeface="Times New Roman"/>
                        </a:rPr>
                        <a:t>0</a:t>
                      </a:r>
                      <a:endParaRPr lang="vi-VN" sz="18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800" b="1">
                          <a:solidFill>
                            <a:srgbClr val="000000"/>
                          </a:solidFill>
                          <a:effectLst/>
                          <a:latin typeface="Times New Roman"/>
                          <a:ea typeface="Calibri"/>
                          <a:cs typeface="Times New Roman"/>
                        </a:rPr>
                        <a:t> </a:t>
                      </a:r>
                      <a:endParaRPr lang="vi-VN" sz="18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vi-VN" sz="1800">
                          <a:solidFill>
                            <a:srgbClr val="000000"/>
                          </a:solidFill>
                          <a:effectLst/>
                          <a:latin typeface="Times New Roman"/>
                          <a:ea typeface="Calibri"/>
                          <a:cs typeface="Times New Roman"/>
                        </a:rPr>
                        <a:t>10</a:t>
                      </a:r>
                      <a:endParaRPr lang="vi-VN" sz="18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800">
                          <a:solidFill>
                            <a:srgbClr val="000000"/>
                          </a:solidFill>
                          <a:effectLst/>
                          <a:latin typeface="Times New Roman"/>
                          <a:ea typeface="Calibri"/>
                          <a:cs typeface="Times New Roman"/>
                        </a:rPr>
                        <a:t>18</a:t>
                      </a:r>
                      <a:r>
                        <a:rPr lang="vi-VN" sz="1800">
                          <a:solidFill>
                            <a:srgbClr val="000000"/>
                          </a:solidFill>
                          <a:effectLst/>
                          <a:latin typeface="Times New Roman"/>
                          <a:ea typeface="Calibri"/>
                          <a:cs typeface="Times New Roman"/>
                        </a:rPr>
                        <a:t>0</a:t>
                      </a:r>
                      <a:endParaRPr lang="vi-VN" sz="180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3"/>
                  </a:ext>
                </a:extLst>
              </a:tr>
              <a:tr h="124039">
                <a:tc>
                  <a:txBody>
                    <a:bodyPr/>
                    <a:lstStyle/>
                    <a:p>
                      <a:pPr algn="ctr">
                        <a:lnSpc>
                          <a:spcPct val="115000"/>
                        </a:lnSpc>
                        <a:spcAft>
                          <a:spcPts val="1000"/>
                        </a:spcAft>
                      </a:pPr>
                      <a:r>
                        <a:rPr lang="vi-VN" sz="1600">
                          <a:effectLst/>
                          <a:latin typeface="+mn-lt"/>
                        </a:rPr>
                        <a:t>1</a:t>
                      </a:r>
                      <a:endParaRPr lang="vi-VN" sz="1600">
                        <a:effectLst/>
                        <a:latin typeface="+mn-lt"/>
                        <a:ea typeface="Calibri"/>
                        <a:cs typeface="Times New Roman"/>
                      </a:endParaRPr>
                    </a:p>
                  </a:txBody>
                  <a:tcPr marL="38830" marR="38830" marT="0" marB="0" anchor="ctr"/>
                </a:tc>
                <a:tc>
                  <a:txBody>
                    <a:bodyPr/>
                    <a:lstStyle/>
                    <a:p>
                      <a:pPr>
                        <a:lnSpc>
                          <a:spcPct val="115000"/>
                        </a:lnSpc>
                        <a:spcAft>
                          <a:spcPts val="1000"/>
                        </a:spcAft>
                      </a:pPr>
                      <a:r>
                        <a:rPr lang="vi-VN" sz="1600">
                          <a:effectLst/>
                          <a:latin typeface="+mn-lt"/>
                        </a:rPr>
                        <a:t>Năm 2020</a:t>
                      </a:r>
                      <a:endParaRPr lang="vi-VN" sz="1600">
                        <a:effectLst/>
                        <a:latin typeface="+mn-lt"/>
                        <a:ea typeface="Calibri"/>
                        <a:cs typeface="Times New Roman"/>
                      </a:endParaRPr>
                    </a:p>
                  </a:txBody>
                  <a:tcPr marL="38830" marR="38830" marT="0" marB="0" anchor="ctr"/>
                </a:tc>
                <a:tc>
                  <a:txBody>
                    <a:bodyPr/>
                    <a:lstStyle/>
                    <a:p>
                      <a:pPr algn="ctr">
                        <a:lnSpc>
                          <a:spcPct val="115000"/>
                        </a:lnSpc>
                        <a:spcAft>
                          <a:spcPts val="1000"/>
                        </a:spcAft>
                      </a:pPr>
                      <a:r>
                        <a:rPr lang="en-US" sz="1800">
                          <a:solidFill>
                            <a:srgbClr val="000000"/>
                          </a:solidFill>
                          <a:effectLst/>
                          <a:latin typeface="Times New Roman"/>
                          <a:ea typeface="Calibri"/>
                          <a:cs typeface="Times New Roman"/>
                        </a:rPr>
                        <a:t>10</a:t>
                      </a:r>
                      <a:endParaRPr lang="vi-VN" sz="18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800">
                          <a:solidFill>
                            <a:srgbClr val="000000"/>
                          </a:solidFill>
                          <a:effectLst/>
                          <a:latin typeface="Times New Roman"/>
                          <a:ea typeface="Calibri"/>
                          <a:cs typeface="Times New Roman"/>
                        </a:rPr>
                        <a:t>5</a:t>
                      </a:r>
                      <a:endParaRPr lang="vi-VN" sz="18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800">
                          <a:solidFill>
                            <a:srgbClr val="000000"/>
                          </a:solidFill>
                          <a:effectLst/>
                          <a:latin typeface="Times New Roman"/>
                          <a:ea typeface="Calibri"/>
                          <a:cs typeface="Times New Roman"/>
                        </a:rPr>
                        <a:t>10</a:t>
                      </a:r>
                      <a:endParaRPr lang="vi-VN" sz="1800">
                        <a:effectLst/>
                        <a:latin typeface="Calibri"/>
                        <a:ea typeface="Calibri"/>
                        <a:cs typeface="Times New Roman"/>
                      </a:endParaRPr>
                    </a:p>
                  </a:txBody>
                  <a:tcPr marL="68580" marR="68580" marT="0" marB="0" anchor="ctr"/>
                </a:tc>
                <a:tc>
                  <a:txBody>
                    <a:bodyPr/>
                    <a:lstStyle/>
                    <a:p>
                      <a:pPr>
                        <a:lnSpc>
                          <a:spcPct val="115000"/>
                        </a:lnSpc>
                        <a:spcAft>
                          <a:spcPts val="1000"/>
                        </a:spcAft>
                      </a:pPr>
                      <a:r>
                        <a:rPr lang="en-US" sz="1800">
                          <a:solidFill>
                            <a:srgbClr val="000000"/>
                          </a:solidFill>
                          <a:effectLst/>
                          <a:latin typeface="Times New Roman"/>
                          <a:ea typeface="Calibri"/>
                          <a:cs typeface="Times New Roman"/>
                        </a:rPr>
                        <a:t> </a:t>
                      </a:r>
                      <a:endParaRPr lang="vi-VN" sz="180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4"/>
                  </a:ext>
                </a:extLst>
              </a:tr>
              <a:tr h="124039">
                <a:tc>
                  <a:txBody>
                    <a:bodyPr/>
                    <a:lstStyle/>
                    <a:p>
                      <a:pPr algn="ctr">
                        <a:lnSpc>
                          <a:spcPct val="115000"/>
                        </a:lnSpc>
                        <a:spcAft>
                          <a:spcPts val="1000"/>
                        </a:spcAft>
                      </a:pPr>
                      <a:r>
                        <a:rPr lang="vi-VN" sz="1600">
                          <a:effectLst/>
                          <a:latin typeface="+mn-lt"/>
                        </a:rPr>
                        <a:t>2</a:t>
                      </a:r>
                      <a:endParaRPr lang="vi-VN" sz="1600">
                        <a:effectLst/>
                        <a:latin typeface="+mn-lt"/>
                        <a:ea typeface="Calibri"/>
                        <a:cs typeface="Times New Roman"/>
                      </a:endParaRPr>
                    </a:p>
                  </a:txBody>
                  <a:tcPr marL="38830" marR="38830" marT="0" marB="0" anchor="ctr"/>
                </a:tc>
                <a:tc>
                  <a:txBody>
                    <a:bodyPr/>
                    <a:lstStyle/>
                    <a:p>
                      <a:pPr>
                        <a:lnSpc>
                          <a:spcPct val="115000"/>
                        </a:lnSpc>
                        <a:spcAft>
                          <a:spcPts val="1000"/>
                        </a:spcAft>
                      </a:pPr>
                      <a:r>
                        <a:rPr lang="vi-VN" sz="1600">
                          <a:effectLst/>
                          <a:latin typeface="+mn-lt"/>
                        </a:rPr>
                        <a:t>Năm 2021</a:t>
                      </a:r>
                      <a:endParaRPr lang="vi-VN" sz="1600">
                        <a:effectLst/>
                        <a:latin typeface="+mn-lt"/>
                        <a:ea typeface="Calibri"/>
                        <a:cs typeface="Times New Roman"/>
                      </a:endParaRPr>
                    </a:p>
                  </a:txBody>
                  <a:tcPr marL="38830" marR="38830" marT="0" marB="0" anchor="ctr"/>
                </a:tc>
                <a:tc>
                  <a:txBody>
                    <a:bodyPr/>
                    <a:lstStyle/>
                    <a:p>
                      <a:pPr algn="ctr">
                        <a:lnSpc>
                          <a:spcPct val="115000"/>
                        </a:lnSpc>
                        <a:spcAft>
                          <a:spcPts val="1000"/>
                        </a:spcAft>
                      </a:pPr>
                      <a:r>
                        <a:rPr lang="en-US" sz="1800">
                          <a:solidFill>
                            <a:srgbClr val="000000"/>
                          </a:solidFill>
                          <a:effectLst/>
                          <a:latin typeface="Times New Roman"/>
                          <a:ea typeface="Calibri"/>
                          <a:cs typeface="Times New Roman"/>
                        </a:rPr>
                        <a:t>29</a:t>
                      </a:r>
                      <a:endParaRPr lang="vi-VN" sz="18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800">
                          <a:solidFill>
                            <a:srgbClr val="000000"/>
                          </a:solidFill>
                          <a:effectLst/>
                          <a:latin typeface="Times New Roman"/>
                          <a:ea typeface="Calibri"/>
                          <a:cs typeface="Times New Roman"/>
                        </a:rPr>
                        <a:t>15</a:t>
                      </a:r>
                      <a:endParaRPr lang="vi-VN" sz="1800">
                        <a:effectLst/>
                        <a:latin typeface="Calibri"/>
                        <a:ea typeface="Calibri"/>
                        <a:cs typeface="Times New Roman"/>
                      </a:endParaRPr>
                    </a:p>
                  </a:txBody>
                  <a:tcPr marL="68580" marR="68580" marT="0" marB="0" anchor="ctr"/>
                </a:tc>
                <a:tc>
                  <a:txBody>
                    <a:bodyPr/>
                    <a:lstStyle/>
                    <a:p>
                      <a:pPr>
                        <a:lnSpc>
                          <a:spcPct val="115000"/>
                        </a:lnSpc>
                        <a:spcAft>
                          <a:spcPts val="1000"/>
                        </a:spcAft>
                      </a:pPr>
                      <a:r>
                        <a:rPr lang="en-US" sz="1800">
                          <a:solidFill>
                            <a:srgbClr val="000000"/>
                          </a:solidFill>
                          <a:effectLst/>
                          <a:latin typeface="Times New Roman"/>
                          <a:ea typeface="Calibri"/>
                          <a:cs typeface="Times New Roman"/>
                        </a:rPr>
                        <a:t> </a:t>
                      </a:r>
                      <a:endParaRPr lang="vi-VN" sz="18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800">
                          <a:solidFill>
                            <a:srgbClr val="000000"/>
                          </a:solidFill>
                          <a:effectLst/>
                          <a:latin typeface="Times New Roman"/>
                          <a:ea typeface="Calibri"/>
                          <a:cs typeface="Times New Roman"/>
                        </a:rPr>
                        <a:t>19</a:t>
                      </a:r>
                      <a:endParaRPr lang="vi-VN" sz="180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5"/>
                  </a:ext>
                </a:extLst>
              </a:tr>
              <a:tr h="124039">
                <a:tc>
                  <a:txBody>
                    <a:bodyPr/>
                    <a:lstStyle/>
                    <a:p>
                      <a:pPr algn="ctr">
                        <a:lnSpc>
                          <a:spcPct val="115000"/>
                        </a:lnSpc>
                        <a:spcAft>
                          <a:spcPts val="1000"/>
                        </a:spcAft>
                      </a:pPr>
                      <a:r>
                        <a:rPr lang="vi-VN" sz="1600">
                          <a:effectLst/>
                          <a:latin typeface="+mn-lt"/>
                        </a:rPr>
                        <a:t>3</a:t>
                      </a:r>
                      <a:endParaRPr lang="vi-VN" sz="1600">
                        <a:effectLst/>
                        <a:latin typeface="+mn-lt"/>
                        <a:ea typeface="Calibri"/>
                        <a:cs typeface="Times New Roman"/>
                      </a:endParaRPr>
                    </a:p>
                  </a:txBody>
                  <a:tcPr marL="38830" marR="38830" marT="0" marB="0" anchor="ctr"/>
                </a:tc>
                <a:tc>
                  <a:txBody>
                    <a:bodyPr/>
                    <a:lstStyle/>
                    <a:p>
                      <a:pPr>
                        <a:lnSpc>
                          <a:spcPct val="115000"/>
                        </a:lnSpc>
                        <a:spcAft>
                          <a:spcPts val="1000"/>
                        </a:spcAft>
                      </a:pPr>
                      <a:r>
                        <a:rPr lang="vi-VN" sz="1600">
                          <a:effectLst/>
                          <a:latin typeface="+mn-lt"/>
                        </a:rPr>
                        <a:t>Năm 2022</a:t>
                      </a:r>
                      <a:endParaRPr lang="vi-VN" sz="1600">
                        <a:effectLst/>
                        <a:latin typeface="+mn-lt"/>
                        <a:ea typeface="Calibri"/>
                        <a:cs typeface="Times New Roman"/>
                      </a:endParaRPr>
                    </a:p>
                  </a:txBody>
                  <a:tcPr marL="38830" marR="38830" marT="0" marB="0" anchor="ctr"/>
                </a:tc>
                <a:tc>
                  <a:txBody>
                    <a:bodyPr/>
                    <a:lstStyle/>
                    <a:p>
                      <a:pPr algn="ctr">
                        <a:lnSpc>
                          <a:spcPct val="115000"/>
                        </a:lnSpc>
                        <a:spcAft>
                          <a:spcPts val="1000"/>
                        </a:spcAft>
                      </a:pPr>
                      <a:r>
                        <a:rPr lang="en-US" sz="1800">
                          <a:solidFill>
                            <a:srgbClr val="000000"/>
                          </a:solidFill>
                          <a:effectLst/>
                          <a:latin typeface="Times New Roman"/>
                          <a:ea typeface="Calibri"/>
                          <a:cs typeface="Times New Roman"/>
                        </a:rPr>
                        <a:t>6</a:t>
                      </a:r>
                      <a:r>
                        <a:rPr lang="vi-VN" sz="1800">
                          <a:solidFill>
                            <a:srgbClr val="000000"/>
                          </a:solidFill>
                          <a:effectLst/>
                          <a:latin typeface="Times New Roman"/>
                          <a:ea typeface="Calibri"/>
                          <a:cs typeface="Times New Roman"/>
                        </a:rPr>
                        <a:t>0</a:t>
                      </a:r>
                      <a:endParaRPr lang="vi-VN" sz="18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800">
                          <a:solidFill>
                            <a:srgbClr val="000000"/>
                          </a:solidFill>
                          <a:effectLst/>
                          <a:latin typeface="Times New Roman"/>
                          <a:ea typeface="Calibri"/>
                          <a:cs typeface="Times New Roman"/>
                        </a:rPr>
                        <a:t>3</a:t>
                      </a:r>
                      <a:r>
                        <a:rPr lang="vi-VN" sz="1800">
                          <a:solidFill>
                            <a:srgbClr val="000000"/>
                          </a:solidFill>
                          <a:effectLst/>
                          <a:latin typeface="Times New Roman"/>
                          <a:ea typeface="Calibri"/>
                          <a:cs typeface="Times New Roman"/>
                        </a:rPr>
                        <a:t>1</a:t>
                      </a:r>
                      <a:endParaRPr lang="vi-VN" sz="1800">
                        <a:effectLst/>
                        <a:latin typeface="Calibri"/>
                        <a:ea typeface="Calibri"/>
                        <a:cs typeface="Times New Roman"/>
                      </a:endParaRPr>
                    </a:p>
                  </a:txBody>
                  <a:tcPr marL="68580" marR="68580" marT="0" marB="0" anchor="ctr"/>
                </a:tc>
                <a:tc>
                  <a:txBody>
                    <a:bodyPr/>
                    <a:lstStyle/>
                    <a:p>
                      <a:pPr>
                        <a:lnSpc>
                          <a:spcPct val="115000"/>
                        </a:lnSpc>
                        <a:spcAft>
                          <a:spcPts val="1000"/>
                        </a:spcAft>
                      </a:pPr>
                      <a:r>
                        <a:rPr lang="en-US" sz="1800">
                          <a:solidFill>
                            <a:srgbClr val="000000"/>
                          </a:solidFill>
                          <a:effectLst/>
                          <a:latin typeface="Times New Roman"/>
                          <a:ea typeface="Calibri"/>
                          <a:cs typeface="Times New Roman"/>
                        </a:rPr>
                        <a:t> </a:t>
                      </a:r>
                      <a:endParaRPr lang="vi-VN" sz="18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800">
                          <a:solidFill>
                            <a:srgbClr val="000000"/>
                          </a:solidFill>
                          <a:effectLst/>
                          <a:latin typeface="Times New Roman"/>
                          <a:ea typeface="Calibri"/>
                          <a:cs typeface="Times New Roman"/>
                        </a:rPr>
                        <a:t>3</a:t>
                      </a:r>
                      <a:r>
                        <a:rPr lang="vi-VN" sz="1800">
                          <a:solidFill>
                            <a:srgbClr val="000000"/>
                          </a:solidFill>
                          <a:effectLst/>
                          <a:latin typeface="Times New Roman"/>
                          <a:ea typeface="Calibri"/>
                          <a:cs typeface="Times New Roman"/>
                        </a:rPr>
                        <a:t>1</a:t>
                      </a:r>
                      <a:endParaRPr lang="vi-VN" sz="180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6"/>
                  </a:ext>
                </a:extLst>
              </a:tr>
              <a:tr h="218308">
                <a:tc>
                  <a:txBody>
                    <a:bodyPr/>
                    <a:lstStyle/>
                    <a:p>
                      <a:pPr algn="ctr">
                        <a:lnSpc>
                          <a:spcPct val="115000"/>
                        </a:lnSpc>
                        <a:spcAft>
                          <a:spcPts val="1000"/>
                        </a:spcAft>
                      </a:pPr>
                      <a:r>
                        <a:rPr lang="vi-VN" sz="1600">
                          <a:effectLst/>
                          <a:latin typeface="+mn-lt"/>
                        </a:rPr>
                        <a:t>4</a:t>
                      </a:r>
                      <a:endParaRPr lang="vi-VN" sz="1600">
                        <a:effectLst/>
                        <a:latin typeface="+mn-lt"/>
                        <a:ea typeface="Calibri"/>
                        <a:cs typeface="Times New Roman"/>
                      </a:endParaRPr>
                    </a:p>
                  </a:txBody>
                  <a:tcPr marL="38830" marR="38830" marT="0" marB="0" anchor="ctr"/>
                </a:tc>
                <a:tc>
                  <a:txBody>
                    <a:bodyPr/>
                    <a:lstStyle/>
                    <a:p>
                      <a:pPr>
                        <a:lnSpc>
                          <a:spcPct val="115000"/>
                        </a:lnSpc>
                        <a:spcAft>
                          <a:spcPts val="1000"/>
                        </a:spcAft>
                      </a:pPr>
                      <a:r>
                        <a:rPr lang="vi-VN" sz="1600">
                          <a:effectLst/>
                          <a:latin typeface="+mn-lt"/>
                        </a:rPr>
                        <a:t>Năm 2023</a:t>
                      </a:r>
                      <a:endParaRPr lang="vi-VN" sz="1600">
                        <a:effectLst/>
                        <a:latin typeface="+mn-lt"/>
                        <a:ea typeface="Calibri"/>
                        <a:cs typeface="Times New Roman"/>
                      </a:endParaRPr>
                    </a:p>
                  </a:txBody>
                  <a:tcPr marL="38830" marR="38830" marT="0" marB="0" anchor="ctr"/>
                </a:tc>
                <a:tc>
                  <a:txBody>
                    <a:bodyPr/>
                    <a:lstStyle/>
                    <a:p>
                      <a:pPr algn="ctr">
                        <a:lnSpc>
                          <a:spcPct val="115000"/>
                        </a:lnSpc>
                        <a:spcAft>
                          <a:spcPts val="1000"/>
                        </a:spcAft>
                      </a:pPr>
                      <a:r>
                        <a:rPr lang="en-US" sz="1800">
                          <a:solidFill>
                            <a:srgbClr val="000000"/>
                          </a:solidFill>
                          <a:effectLst/>
                          <a:latin typeface="Times New Roman"/>
                          <a:ea typeface="Calibri"/>
                          <a:cs typeface="Times New Roman"/>
                        </a:rPr>
                        <a:t>99</a:t>
                      </a:r>
                      <a:endParaRPr lang="vi-VN" sz="18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800">
                          <a:solidFill>
                            <a:srgbClr val="000000"/>
                          </a:solidFill>
                          <a:effectLst/>
                          <a:latin typeface="Times New Roman"/>
                          <a:ea typeface="Calibri"/>
                          <a:cs typeface="Times New Roman"/>
                        </a:rPr>
                        <a:t>52</a:t>
                      </a:r>
                      <a:endParaRPr lang="vi-VN" sz="1800">
                        <a:effectLst/>
                        <a:latin typeface="Calibri"/>
                        <a:ea typeface="Calibri"/>
                        <a:cs typeface="Times New Roman"/>
                      </a:endParaRPr>
                    </a:p>
                  </a:txBody>
                  <a:tcPr marL="68580" marR="68580" marT="0" marB="0" anchor="ctr"/>
                </a:tc>
                <a:tc>
                  <a:txBody>
                    <a:bodyPr/>
                    <a:lstStyle/>
                    <a:p>
                      <a:pPr>
                        <a:lnSpc>
                          <a:spcPct val="115000"/>
                        </a:lnSpc>
                        <a:spcAft>
                          <a:spcPts val="1000"/>
                        </a:spcAft>
                      </a:pPr>
                      <a:r>
                        <a:rPr lang="en-US" sz="1800">
                          <a:solidFill>
                            <a:srgbClr val="000000"/>
                          </a:solidFill>
                          <a:effectLst/>
                          <a:latin typeface="Times New Roman"/>
                          <a:ea typeface="Calibri"/>
                          <a:cs typeface="Times New Roman"/>
                        </a:rPr>
                        <a:t> </a:t>
                      </a:r>
                      <a:endParaRPr lang="vi-VN" sz="18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800">
                          <a:solidFill>
                            <a:srgbClr val="000000"/>
                          </a:solidFill>
                          <a:effectLst/>
                          <a:latin typeface="Times New Roman"/>
                          <a:ea typeface="Calibri"/>
                          <a:cs typeface="Times New Roman"/>
                        </a:rPr>
                        <a:t>38</a:t>
                      </a:r>
                      <a:endParaRPr lang="vi-VN" sz="180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7"/>
                  </a:ext>
                </a:extLst>
              </a:tr>
              <a:tr h="218308">
                <a:tc>
                  <a:txBody>
                    <a:bodyPr/>
                    <a:lstStyle/>
                    <a:p>
                      <a:pPr algn="ctr">
                        <a:lnSpc>
                          <a:spcPct val="115000"/>
                        </a:lnSpc>
                        <a:spcAft>
                          <a:spcPts val="1000"/>
                        </a:spcAft>
                      </a:pPr>
                      <a:r>
                        <a:rPr lang="vi-VN" sz="1600">
                          <a:effectLst/>
                          <a:latin typeface="+mn-lt"/>
                        </a:rPr>
                        <a:t>5</a:t>
                      </a:r>
                      <a:endParaRPr lang="vi-VN" sz="1600">
                        <a:effectLst/>
                        <a:latin typeface="+mn-lt"/>
                        <a:ea typeface="Calibri"/>
                        <a:cs typeface="Times New Roman"/>
                      </a:endParaRPr>
                    </a:p>
                  </a:txBody>
                  <a:tcPr marL="38830" marR="38830" marT="0" marB="0" anchor="ctr"/>
                </a:tc>
                <a:tc>
                  <a:txBody>
                    <a:bodyPr/>
                    <a:lstStyle/>
                    <a:p>
                      <a:pPr marL="0" algn="l" defTabSz="914400" rtl="0" eaLnBrk="1" latinLnBrk="0" hangingPunct="1">
                        <a:lnSpc>
                          <a:spcPct val="115000"/>
                        </a:lnSpc>
                        <a:spcAft>
                          <a:spcPts val="1000"/>
                        </a:spcAft>
                      </a:pPr>
                      <a:r>
                        <a:rPr lang="vi-VN" sz="1600" kern="1200" dirty="0">
                          <a:solidFill>
                            <a:schemeClr val="dk1"/>
                          </a:solidFill>
                          <a:effectLst/>
                          <a:latin typeface="+mn-lt"/>
                          <a:ea typeface="+mn-ea"/>
                          <a:cs typeface="+mn-cs"/>
                        </a:rPr>
                        <a:t>Năm 2024</a:t>
                      </a:r>
                    </a:p>
                  </a:txBody>
                  <a:tcPr marL="38830" marR="38830" marT="0" marB="0" anchor="ctr"/>
                </a:tc>
                <a:tc>
                  <a:txBody>
                    <a:bodyPr/>
                    <a:lstStyle/>
                    <a:p>
                      <a:pPr algn="ctr">
                        <a:lnSpc>
                          <a:spcPct val="115000"/>
                        </a:lnSpc>
                        <a:spcAft>
                          <a:spcPts val="1000"/>
                        </a:spcAft>
                      </a:pPr>
                      <a:r>
                        <a:rPr lang="en-US" sz="1800">
                          <a:solidFill>
                            <a:srgbClr val="000000"/>
                          </a:solidFill>
                          <a:effectLst/>
                          <a:latin typeface="Times New Roman"/>
                          <a:ea typeface="Calibri"/>
                          <a:cs typeface="Times New Roman"/>
                        </a:rPr>
                        <a:t>141</a:t>
                      </a:r>
                      <a:endParaRPr lang="vi-VN" sz="18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800">
                          <a:solidFill>
                            <a:srgbClr val="000000"/>
                          </a:solidFill>
                          <a:effectLst/>
                          <a:latin typeface="Times New Roman"/>
                          <a:ea typeface="Calibri"/>
                          <a:cs typeface="Times New Roman"/>
                        </a:rPr>
                        <a:t>74</a:t>
                      </a:r>
                      <a:endParaRPr lang="vi-VN" sz="1800">
                        <a:effectLst/>
                        <a:latin typeface="Calibri"/>
                        <a:ea typeface="Calibri"/>
                        <a:cs typeface="Times New Roman"/>
                      </a:endParaRPr>
                    </a:p>
                  </a:txBody>
                  <a:tcPr marL="68580" marR="68580" marT="0" marB="0" anchor="ctr"/>
                </a:tc>
                <a:tc>
                  <a:txBody>
                    <a:bodyPr/>
                    <a:lstStyle/>
                    <a:p>
                      <a:pPr>
                        <a:lnSpc>
                          <a:spcPct val="115000"/>
                        </a:lnSpc>
                        <a:spcAft>
                          <a:spcPts val="1000"/>
                        </a:spcAft>
                      </a:pPr>
                      <a:r>
                        <a:rPr lang="en-US" sz="1800">
                          <a:solidFill>
                            <a:srgbClr val="000000"/>
                          </a:solidFill>
                          <a:effectLst/>
                          <a:latin typeface="Times New Roman"/>
                          <a:ea typeface="Calibri"/>
                          <a:cs typeface="Times New Roman"/>
                        </a:rPr>
                        <a:t> </a:t>
                      </a:r>
                      <a:endParaRPr lang="vi-VN" sz="18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800">
                          <a:solidFill>
                            <a:srgbClr val="000000"/>
                          </a:solidFill>
                          <a:effectLst/>
                          <a:latin typeface="Times New Roman"/>
                          <a:ea typeface="Calibri"/>
                          <a:cs typeface="Times New Roman"/>
                        </a:rPr>
                        <a:t>42</a:t>
                      </a:r>
                      <a:endParaRPr lang="vi-VN" sz="180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8"/>
                  </a:ext>
                </a:extLst>
              </a:tr>
              <a:tr h="218308">
                <a:tc>
                  <a:txBody>
                    <a:bodyPr/>
                    <a:lstStyle/>
                    <a:p>
                      <a:pPr algn="ctr">
                        <a:lnSpc>
                          <a:spcPct val="115000"/>
                        </a:lnSpc>
                        <a:spcAft>
                          <a:spcPts val="1000"/>
                        </a:spcAft>
                      </a:pPr>
                      <a:r>
                        <a:rPr lang="en-US" sz="1600" dirty="0">
                          <a:effectLst/>
                          <a:latin typeface="+mn-lt"/>
                          <a:ea typeface="Calibri"/>
                          <a:cs typeface="Times New Roman"/>
                        </a:rPr>
                        <a:t>6</a:t>
                      </a:r>
                      <a:endParaRPr lang="vi-VN" sz="1600" dirty="0">
                        <a:effectLst/>
                        <a:latin typeface="+mn-lt"/>
                        <a:ea typeface="Calibri"/>
                        <a:cs typeface="Times New Roman"/>
                      </a:endParaRPr>
                    </a:p>
                  </a:txBody>
                  <a:tcPr marL="38830" marR="38830" marT="0" marB="0" anchor="ctr"/>
                </a:tc>
                <a:tc>
                  <a:txBody>
                    <a:bodyPr/>
                    <a:lstStyle/>
                    <a:p>
                      <a:pPr marL="0" algn="l" defTabSz="914400" rtl="0" eaLnBrk="1" latinLnBrk="0" hangingPunct="1">
                        <a:lnSpc>
                          <a:spcPct val="115000"/>
                        </a:lnSpc>
                        <a:spcAft>
                          <a:spcPts val="1000"/>
                        </a:spcAft>
                      </a:pPr>
                      <a:r>
                        <a:rPr lang="vi-VN" sz="1600" kern="1200" dirty="0">
                          <a:solidFill>
                            <a:schemeClr val="dk1"/>
                          </a:solidFill>
                          <a:effectLst/>
                          <a:latin typeface="+mn-lt"/>
                          <a:ea typeface="+mn-ea"/>
                          <a:cs typeface="+mn-cs"/>
                        </a:rPr>
                        <a:t>Năm 2025</a:t>
                      </a:r>
                    </a:p>
                  </a:txBody>
                  <a:tcPr marL="68580" marR="68580" marT="0" marB="0" anchor="ctr"/>
                </a:tc>
                <a:tc>
                  <a:txBody>
                    <a:bodyPr/>
                    <a:lstStyle/>
                    <a:p>
                      <a:pPr algn="ctr">
                        <a:lnSpc>
                          <a:spcPct val="115000"/>
                        </a:lnSpc>
                        <a:spcAft>
                          <a:spcPts val="1000"/>
                        </a:spcAft>
                      </a:pPr>
                      <a:r>
                        <a:rPr lang="en-US" sz="1800">
                          <a:solidFill>
                            <a:srgbClr val="000000"/>
                          </a:solidFill>
                          <a:effectLst/>
                          <a:latin typeface="Times New Roman"/>
                          <a:ea typeface="Calibri"/>
                          <a:cs typeface="Times New Roman"/>
                        </a:rPr>
                        <a:t>19</a:t>
                      </a:r>
                      <a:r>
                        <a:rPr lang="vi-VN" sz="1800">
                          <a:solidFill>
                            <a:srgbClr val="000000"/>
                          </a:solidFill>
                          <a:effectLst/>
                          <a:latin typeface="Times New Roman"/>
                          <a:ea typeface="Calibri"/>
                          <a:cs typeface="Times New Roman"/>
                        </a:rPr>
                        <a:t>0</a:t>
                      </a:r>
                      <a:endParaRPr lang="vi-VN" sz="18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800">
                          <a:solidFill>
                            <a:srgbClr val="000000"/>
                          </a:solidFill>
                          <a:effectLst/>
                          <a:latin typeface="Times New Roman"/>
                          <a:ea typeface="Calibri"/>
                          <a:cs typeface="Times New Roman"/>
                        </a:rPr>
                        <a:t>100</a:t>
                      </a:r>
                      <a:endParaRPr lang="vi-VN" sz="1800">
                        <a:effectLst/>
                        <a:latin typeface="Calibri"/>
                        <a:ea typeface="Calibri"/>
                        <a:cs typeface="Times New Roman"/>
                      </a:endParaRPr>
                    </a:p>
                  </a:txBody>
                  <a:tcPr marL="68580" marR="68580" marT="0" marB="0" anchor="ctr"/>
                </a:tc>
                <a:tc>
                  <a:txBody>
                    <a:bodyPr/>
                    <a:lstStyle/>
                    <a:p>
                      <a:pPr>
                        <a:lnSpc>
                          <a:spcPct val="115000"/>
                        </a:lnSpc>
                        <a:spcAft>
                          <a:spcPts val="1000"/>
                        </a:spcAft>
                      </a:pPr>
                      <a:r>
                        <a:rPr lang="en-US" sz="1800">
                          <a:solidFill>
                            <a:srgbClr val="000000"/>
                          </a:solidFill>
                          <a:effectLst/>
                          <a:latin typeface="Times New Roman"/>
                          <a:ea typeface="Calibri"/>
                          <a:cs typeface="Times New Roman"/>
                        </a:rPr>
                        <a:t> </a:t>
                      </a:r>
                      <a:endParaRPr lang="vi-VN" sz="18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800" dirty="0">
                          <a:solidFill>
                            <a:srgbClr val="000000"/>
                          </a:solidFill>
                          <a:effectLst/>
                          <a:latin typeface="Times New Roman"/>
                          <a:ea typeface="Calibri"/>
                          <a:cs typeface="Times New Roman"/>
                        </a:rPr>
                        <a:t>50</a:t>
                      </a:r>
                      <a:endParaRPr lang="vi-VN" sz="1800" dirty="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9"/>
                  </a:ext>
                </a:extLst>
              </a:tr>
            </a:tbl>
          </a:graphicData>
        </a:graphic>
      </p:graphicFrame>
      <p:sp>
        <p:nvSpPr>
          <p:cNvPr id="4" name="Rectangle 1"/>
          <p:cNvSpPr>
            <a:spLocks noChangeArrowheads="1"/>
          </p:cNvSpPr>
          <p:nvPr/>
        </p:nvSpPr>
        <p:spPr bwMode="auto">
          <a:xfrm>
            <a:off x="1479647" y="535542"/>
            <a:ext cx="6184706"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bmk="_Toc33781414">
                <a:ln>
                  <a:noFill/>
                </a:ln>
                <a:solidFill>
                  <a:srgbClr val="1F497D"/>
                </a:solidFill>
                <a:effectLst/>
                <a:latin typeface="Arial" pitchFamily="34" charset="0"/>
                <a:ea typeface="Times New Roman" pitchFamily="18" charset="0"/>
                <a:cs typeface="Arial" pitchFamily="34" charset="0"/>
              </a:rPr>
              <a:t>Bảng 9: Kế hoạch tiến độ thực</a:t>
            </a:r>
            <a:r>
              <a:rPr kumimoji="0" lang="vi-VN" sz="1300" b="1" i="0" u="none" strike="noStrike" cap="none" normalizeH="0" baseline="0" dirty="0" bmk="_Toc33781414">
                <a:ln>
                  <a:noFill/>
                </a:ln>
                <a:solidFill>
                  <a:srgbClr val="1F497D"/>
                </a:solidFill>
                <a:effectLst/>
                <a:latin typeface="Arial" pitchFamily="34" charset="0"/>
                <a:ea typeface="Times New Roman" pitchFamily="18" charset="0"/>
                <a:cs typeface="Arial" pitchFamily="34" charset="0"/>
              </a:rPr>
              <a:t> hiện đề án tại Nam Định </a:t>
            </a:r>
            <a:r>
              <a:rPr kumimoji="0" lang="en-US" sz="1300" b="1" i="0" u="none" strike="noStrike" cap="none" normalizeH="0" baseline="0" dirty="0" bmk="_Toc33781414">
                <a:ln>
                  <a:noFill/>
                </a:ln>
                <a:solidFill>
                  <a:srgbClr val="1F497D"/>
                </a:solidFill>
                <a:effectLst/>
                <a:latin typeface="Arial" pitchFamily="34" charset="0"/>
                <a:ea typeface="Times New Roman" pitchFamily="18" charset="0"/>
                <a:cs typeface="Arial" pitchFamily="34" charset="0"/>
              </a:rPr>
              <a:t>giai đoạn 2020-2025</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1100738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2337890626"/>
              </p:ext>
            </p:extLst>
          </p:nvPr>
        </p:nvGraphicFramePr>
        <p:xfrm>
          <a:off x="487681" y="983488"/>
          <a:ext cx="7766303" cy="4452023"/>
        </p:xfrm>
        <a:graphic>
          <a:graphicData uri="http://schemas.openxmlformats.org/drawingml/2006/table">
            <a:tbl>
              <a:tblPr firstRow="1" firstCol="1" bandRow="1">
                <a:tableStyleId>{5C22544A-7EE6-4342-B048-85BDC9FD1C3A}</a:tableStyleId>
              </a:tblPr>
              <a:tblGrid>
                <a:gridCol w="646175">
                  <a:extLst>
                    <a:ext uri="{9D8B030D-6E8A-4147-A177-3AD203B41FA5}">
                      <a16:colId xmlns:a16="http://schemas.microsoft.com/office/drawing/2014/main" xmlns="" val="20000"/>
                    </a:ext>
                  </a:extLst>
                </a:gridCol>
                <a:gridCol w="1280230">
                  <a:extLst>
                    <a:ext uri="{9D8B030D-6E8A-4147-A177-3AD203B41FA5}">
                      <a16:colId xmlns:a16="http://schemas.microsoft.com/office/drawing/2014/main" xmlns="" val="20001"/>
                    </a:ext>
                  </a:extLst>
                </a:gridCol>
                <a:gridCol w="1051363">
                  <a:extLst>
                    <a:ext uri="{9D8B030D-6E8A-4147-A177-3AD203B41FA5}">
                      <a16:colId xmlns:a16="http://schemas.microsoft.com/office/drawing/2014/main" xmlns="" val="20002"/>
                    </a:ext>
                  </a:extLst>
                </a:gridCol>
                <a:gridCol w="1148833">
                  <a:extLst>
                    <a:ext uri="{9D8B030D-6E8A-4147-A177-3AD203B41FA5}">
                      <a16:colId xmlns:a16="http://schemas.microsoft.com/office/drawing/2014/main" xmlns="" val="20003"/>
                    </a:ext>
                  </a:extLst>
                </a:gridCol>
                <a:gridCol w="1148833">
                  <a:extLst>
                    <a:ext uri="{9D8B030D-6E8A-4147-A177-3AD203B41FA5}">
                      <a16:colId xmlns:a16="http://schemas.microsoft.com/office/drawing/2014/main" xmlns="" val="20004"/>
                    </a:ext>
                  </a:extLst>
                </a:gridCol>
                <a:gridCol w="2490869">
                  <a:extLst>
                    <a:ext uri="{9D8B030D-6E8A-4147-A177-3AD203B41FA5}">
                      <a16:colId xmlns:a16="http://schemas.microsoft.com/office/drawing/2014/main" xmlns="" val="20005"/>
                    </a:ext>
                  </a:extLst>
                </a:gridCol>
              </a:tblGrid>
              <a:tr h="124039">
                <a:tc rowSpan="3">
                  <a:txBody>
                    <a:bodyPr/>
                    <a:lstStyle/>
                    <a:p>
                      <a:pPr algn="ctr">
                        <a:lnSpc>
                          <a:spcPct val="115000"/>
                        </a:lnSpc>
                        <a:spcAft>
                          <a:spcPts val="1000"/>
                        </a:spcAft>
                      </a:pPr>
                      <a:r>
                        <a:rPr lang="vi-VN" sz="1600" dirty="0">
                          <a:effectLst/>
                          <a:latin typeface="+mn-lt"/>
                        </a:rPr>
                        <a:t>TT</a:t>
                      </a:r>
                      <a:endParaRPr lang="vi-VN" sz="1600" dirty="0">
                        <a:effectLst/>
                        <a:latin typeface="+mn-lt"/>
                        <a:ea typeface="Calibri"/>
                        <a:cs typeface="Times New Roman"/>
                      </a:endParaRPr>
                    </a:p>
                  </a:txBody>
                  <a:tcPr marL="38830" marR="38830" marT="0" marB="0" anchor="ctr"/>
                </a:tc>
                <a:tc rowSpan="3">
                  <a:txBody>
                    <a:bodyPr/>
                    <a:lstStyle/>
                    <a:p>
                      <a:pPr algn="ctr">
                        <a:lnSpc>
                          <a:spcPct val="115000"/>
                        </a:lnSpc>
                        <a:spcAft>
                          <a:spcPts val="1000"/>
                        </a:spcAft>
                      </a:pPr>
                      <a:r>
                        <a:rPr lang="vi-VN" sz="1600">
                          <a:effectLst/>
                          <a:latin typeface="+mn-lt"/>
                        </a:rPr>
                        <a:t>Năm kế hoạch</a:t>
                      </a:r>
                      <a:endParaRPr lang="vi-VN" sz="1600">
                        <a:effectLst/>
                        <a:latin typeface="+mn-lt"/>
                        <a:ea typeface="Calibri"/>
                        <a:cs typeface="Times New Roman"/>
                      </a:endParaRPr>
                    </a:p>
                  </a:txBody>
                  <a:tcPr marL="38830" marR="38830" marT="0" marB="0" anchor="ctr"/>
                </a:tc>
                <a:tc gridSpan="4">
                  <a:txBody>
                    <a:bodyPr/>
                    <a:lstStyle/>
                    <a:p>
                      <a:pPr algn="ctr">
                        <a:lnSpc>
                          <a:spcPct val="115000"/>
                        </a:lnSpc>
                        <a:spcAft>
                          <a:spcPts val="1000"/>
                        </a:spcAft>
                      </a:pPr>
                      <a:r>
                        <a:rPr lang="vi-VN" sz="1600" dirty="0">
                          <a:effectLst/>
                          <a:latin typeface="+mn-lt"/>
                        </a:rPr>
                        <a:t>Tỉnh Bình</a:t>
                      </a:r>
                      <a:r>
                        <a:rPr lang="vi-VN" sz="1600" baseline="0" dirty="0">
                          <a:effectLst/>
                          <a:latin typeface="+mn-lt"/>
                        </a:rPr>
                        <a:t> Định</a:t>
                      </a:r>
                      <a:endParaRPr lang="vi-VN" sz="1600" dirty="0">
                        <a:effectLst/>
                        <a:latin typeface="+mn-lt"/>
                        <a:ea typeface="Calibri"/>
                        <a:cs typeface="Times New Roman"/>
                      </a:endParaRPr>
                    </a:p>
                  </a:txBody>
                  <a:tcPr marL="38830" marR="38830" marT="0" marB="0" anchor="ctr"/>
                </a:tc>
                <a:tc hMerge="1">
                  <a:txBody>
                    <a:bodyPr/>
                    <a:lstStyle/>
                    <a:p>
                      <a:endParaRPr lang="vi-VN"/>
                    </a:p>
                  </a:txBody>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xmlns="" val="10000"/>
                  </a:ext>
                </a:extLst>
              </a:tr>
              <a:tr h="226146">
                <a:tc vMerge="1">
                  <a:txBody>
                    <a:bodyPr/>
                    <a:lstStyle/>
                    <a:p>
                      <a:endParaRPr lang="vi-VN"/>
                    </a:p>
                  </a:txBody>
                  <a:tcPr/>
                </a:tc>
                <a:tc vMerge="1">
                  <a:txBody>
                    <a:bodyPr/>
                    <a:lstStyle/>
                    <a:p>
                      <a:endParaRPr lang="vi-VN"/>
                    </a:p>
                  </a:txBody>
                  <a:tcPr/>
                </a:tc>
                <a:tc gridSpan="2">
                  <a:txBody>
                    <a:bodyPr/>
                    <a:lstStyle/>
                    <a:p>
                      <a:pPr algn="ctr">
                        <a:lnSpc>
                          <a:spcPct val="115000"/>
                        </a:lnSpc>
                        <a:spcAft>
                          <a:spcPts val="1000"/>
                        </a:spcAft>
                      </a:pPr>
                      <a:r>
                        <a:rPr lang="vi-VN" sz="1600">
                          <a:effectLst/>
                          <a:latin typeface="+mn-lt"/>
                        </a:rPr>
                        <a:t>Diện tích nuôi tôm chuyển sang áp dụng công nghệ mới</a:t>
                      </a:r>
                      <a:endParaRPr lang="vi-VN" sz="1600">
                        <a:effectLst/>
                        <a:latin typeface="+mn-lt"/>
                        <a:ea typeface="Calibri"/>
                        <a:cs typeface="Times New Roman"/>
                      </a:endParaRPr>
                    </a:p>
                  </a:txBody>
                  <a:tcPr marL="38830" marR="38830" marT="0" marB="0" anchor="ctr"/>
                </a:tc>
                <a:tc hMerge="1">
                  <a:txBody>
                    <a:bodyPr/>
                    <a:lstStyle/>
                    <a:p>
                      <a:endParaRPr lang="vi-VN"/>
                    </a:p>
                  </a:txBody>
                  <a:tcPr/>
                </a:tc>
                <a:tc gridSpan="2">
                  <a:txBody>
                    <a:bodyPr/>
                    <a:lstStyle/>
                    <a:p>
                      <a:pPr algn="ctr">
                        <a:lnSpc>
                          <a:spcPct val="115000"/>
                        </a:lnSpc>
                        <a:spcAft>
                          <a:spcPts val="1000"/>
                        </a:spcAft>
                      </a:pPr>
                      <a:r>
                        <a:rPr lang="vi-VN" sz="1600">
                          <a:effectLst/>
                          <a:latin typeface="+mn-lt"/>
                        </a:rPr>
                        <a:t>Trong đó</a:t>
                      </a:r>
                      <a:endParaRPr lang="vi-VN" sz="1600">
                        <a:effectLst/>
                        <a:latin typeface="+mn-lt"/>
                        <a:ea typeface="Calibri"/>
                        <a:cs typeface="Times New Roman"/>
                      </a:endParaRPr>
                    </a:p>
                  </a:txBody>
                  <a:tcPr marL="38830" marR="38830" marT="0" marB="0" anchor="ctr"/>
                </a:tc>
                <a:tc hMerge="1">
                  <a:txBody>
                    <a:bodyPr/>
                    <a:lstStyle/>
                    <a:p>
                      <a:endParaRPr lang="vi-VN"/>
                    </a:p>
                  </a:txBody>
                  <a:tcPr/>
                </a:tc>
                <a:extLst>
                  <a:ext uri="{0D108BD9-81ED-4DB2-BD59-A6C34878D82A}">
                    <a16:rowId xmlns:a16="http://schemas.microsoft.com/office/drawing/2014/main" xmlns="" val="10001"/>
                  </a:ext>
                </a:extLst>
              </a:tr>
              <a:tr h="1309849">
                <a:tc vMerge="1">
                  <a:txBody>
                    <a:bodyPr/>
                    <a:lstStyle/>
                    <a:p>
                      <a:endParaRPr lang="vi-VN"/>
                    </a:p>
                  </a:txBody>
                  <a:tcPr/>
                </a:tc>
                <a:tc vMerge="1">
                  <a:txBody>
                    <a:bodyPr/>
                    <a:lstStyle/>
                    <a:p>
                      <a:endParaRPr lang="vi-VN"/>
                    </a:p>
                  </a:txBody>
                  <a:tcPr/>
                </a:tc>
                <a:tc>
                  <a:txBody>
                    <a:bodyPr/>
                    <a:lstStyle/>
                    <a:p>
                      <a:pPr algn="ctr">
                        <a:lnSpc>
                          <a:spcPct val="115000"/>
                        </a:lnSpc>
                        <a:spcAft>
                          <a:spcPts val="1000"/>
                        </a:spcAft>
                      </a:pPr>
                      <a:r>
                        <a:rPr lang="en-US" sz="1600">
                          <a:effectLst/>
                          <a:latin typeface="+mn-lt"/>
                        </a:rPr>
                        <a:t>Diện tích theo hectare</a:t>
                      </a:r>
                      <a:endParaRPr lang="vi-VN" sz="1600">
                        <a:effectLst/>
                        <a:latin typeface="+mn-lt"/>
                        <a:ea typeface="Calibri"/>
                        <a:cs typeface="Times New Roman"/>
                      </a:endParaRPr>
                    </a:p>
                  </a:txBody>
                  <a:tcPr marL="38830" marR="38830" marT="0" marB="0" anchor="ctr"/>
                </a:tc>
                <a:tc>
                  <a:txBody>
                    <a:bodyPr/>
                    <a:lstStyle/>
                    <a:p>
                      <a:pPr algn="ctr">
                        <a:lnSpc>
                          <a:spcPct val="115000"/>
                        </a:lnSpc>
                        <a:spcAft>
                          <a:spcPts val="1000"/>
                        </a:spcAft>
                      </a:pPr>
                      <a:r>
                        <a:rPr lang="en-US" sz="1600">
                          <a:effectLst/>
                          <a:latin typeface="+mn-lt"/>
                        </a:rPr>
                        <a:t>Diện tích theo %</a:t>
                      </a:r>
                      <a:endParaRPr lang="vi-VN" sz="1600">
                        <a:effectLst/>
                        <a:latin typeface="+mn-lt"/>
                        <a:ea typeface="Calibri"/>
                        <a:cs typeface="Times New Roman"/>
                      </a:endParaRPr>
                    </a:p>
                  </a:txBody>
                  <a:tcPr marL="38830" marR="38830" marT="0" marB="0" anchor="ctr"/>
                </a:tc>
                <a:tc>
                  <a:txBody>
                    <a:bodyPr/>
                    <a:lstStyle/>
                    <a:p>
                      <a:pPr algn="ctr">
                        <a:lnSpc>
                          <a:spcPct val="115000"/>
                        </a:lnSpc>
                        <a:spcAft>
                          <a:spcPts val="1000"/>
                        </a:spcAft>
                      </a:pPr>
                      <a:r>
                        <a:rPr lang="vi-VN" sz="1600">
                          <a:effectLst/>
                          <a:latin typeface="+mn-lt"/>
                        </a:rPr>
                        <a:t>Mô hình thử nghiệm (ha)</a:t>
                      </a:r>
                      <a:endParaRPr lang="vi-VN" sz="1600">
                        <a:effectLst/>
                        <a:latin typeface="+mn-lt"/>
                        <a:ea typeface="Calibri"/>
                        <a:cs typeface="Times New Roman"/>
                      </a:endParaRPr>
                    </a:p>
                  </a:txBody>
                  <a:tcPr marL="38830" marR="38830" marT="0" marB="0" anchor="ctr"/>
                </a:tc>
                <a:tc>
                  <a:txBody>
                    <a:bodyPr/>
                    <a:lstStyle/>
                    <a:p>
                      <a:pPr algn="ctr">
                        <a:lnSpc>
                          <a:spcPct val="115000"/>
                        </a:lnSpc>
                        <a:spcAft>
                          <a:spcPts val="1000"/>
                        </a:spcAft>
                      </a:pPr>
                      <a:r>
                        <a:rPr lang="vi-VN" sz="1600">
                          <a:effectLst/>
                          <a:latin typeface="+mn-lt"/>
                        </a:rPr>
                        <a:t>Sản xuất thực tế (ha)</a:t>
                      </a:r>
                      <a:endParaRPr lang="vi-VN" sz="1600">
                        <a:effectLst/>
                        <a:latin typeface="+mn-lt"/>
                        <a:ea typeface="Calibri"/>
                        <a:cs typeface="Times New Roman"/>
                      </a:endParaRPr>
                    </a:p>
                  </a:txBody>
                  <a:tcPr marL="38830" marR="38830" marT="0" marB="0" anchor="ctr"/>
                </a:tc>
                <a:extLst>
                  <a:ext uri="{0D108BD9-81ED-4DB2-BD59-A6C34878D82A}">
                    <a16:rowId xmlns:a16="http://schemas.microsoft.com/office/drawing/2014/main" xmlns="" val="10002"/>
                  </a:ext>
                </a:extLst>
              </a:tr>
              <a:tr h="242684">
                <a:tc>
                  <a:txBody>
                    <a:bodyPr/>
                    <a:lstStyle/>
                    <a:p>
                      <a:pPr algn="ctr">
                        <a:lnSpc>
                          <a:spcPct val="115000"/>
                        </a:lnSpc>
                        <a:spcAft>
                          <a:spcPts val="1000"/>
                        </a:spcAft>
                      </a:pPr>
                      <a:r>
                        <a:rPr lang="vi-VN" sz="1600">
                          <a:effectLst/>
                          <a:latin typeface="+mn-lt"/>
                        </a:rPr>
                        <a:t> </a:t>
                      </a:r>
                      <a:endParaRPr lang="vi-VN" sz="1600">
                        <a:effectLst/>
                        <a:latin typeface="+mn-lt"/>
                        <a:ea typeface="Calibri"/>
                        <a:cs typeface="Times New Roman"/>
                      </a:endParaRPr>
                    </a:p>
                  </a:txBody>
                  <a:tcPr marL="38830" marR="38830" marT="0" marB="0" anchor="ctr"/>
                </a:tc>
                <a:tc>
                  <a:txBody>
                    <a:bodyPr/>
                    <a:lstStyle/>
                    <a:p>
                      <a:pPr algn="ctr">
                        <a:lnSpc>
                          <a:spcPct val="115000"/>
                        </a:lnSpc>
                        <a:spcAft>
                          <a:spcPts val="1000"/>
                        </a:spcAft>
                      </a:pPr>
                      <a:r>
                        <a:rPr lang="vi-VN" sz="1600">
                          <a:effectLst/>
                          <a:latin typeface="+mn-lt"/>
                        </a:rPr>
                        <a:t>TỔNG SỐ</a:t>
                      </a:r>
                      <a:endParaRPr lang="vi-VN" sz="1600">
                        <a:effectLst/>
                        <a:latin typeface="+mn-lt"/>
                        <a:ea typeface="Calibri"/>
                        <a:cs typeface="Times New Roman"/>
                      </a:endParaRPr>
                    </a:p>
                  </a:txBody>
                  <a:tcPr marL="38830" marR="38830" marT="0" marB="0" anchor="ctr"/>
                </a:tc>
                <a:tc>
                  <a:txBody>
                    <a:bodyPr/>
                    <a:lstStyle/>
                    <a:p>
                      <a:pPr algn="ctr">
                        <a:lnSpc>
                          <a:spcPct val="115000"/>
                        </a:lnSpc>
                        <a:spcAft>
                          <a:spcPts val="1000"/>
                        </a:spcAft>
                      </a:pPr>
                      <a:r>
                        <a:rPr lang="en-US" sz="1800" b="1">
                          <a:solidFill>
                            <a:srgbClr val="000000"/>
                          </a:solidFill>
                          <a:effectLst/>
                          <a:latin typeface="Times New Roman"/>
                          <a:ea typeface="Calibri"/>
                          <a:cs typeface="Times New Roman"/>
                        </a:rPr>
                        <a:t>130</a:t>
                      </a:r>
                      <a:endParaRPr lang="vi-VN" sz="18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800" b="1">
                          <a:solidFill>
                            <a:srgbClr val="000000"/>
                          </a:solidFill>
                          <a:effectLst/>
                          <a:latin typeface="Times New Roman"/>
                          <a:ea typeface="Calibri"/>
                          <a:cs typeface="Times New Roman"/>
                        </a:rPr>
                        <a:t> </a:t>
                      </a:r>
                      <a:endParaRPr lang="vi-VN" sz="18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800">
                          <a:solidFill>
                            <a:srgbClr val="000000"/>
                          </a:solidFill>
                          <a:effectLst/>
                          <a:latin typeface="Times New Roman"/>
                          <a:ea typeface="Calibri"/>
                          <a:cs typeface="Times New Roman"/>
                        </a:rPr>
                        <a:t>6</a:t>
                      </a:r>
                      <a:endParaRPr lang="vi-VN" sz="18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800">
                          <a:solidFill>
                            <a:srgbClr val="000000"/>
                          </a:solidFill>
                          <a:effectLst/>
                          <a:latin typeface="Times New Roman"/>
                          <a:ea typeface="Calibri"/>
                          <a:cs typeface="Times New Roman"/>
                        </a:rPr>
                        <a:t>124</a:t>
                      </a:r>
                      <a:endParaRPr lang="vi-VN" sz="180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3"/>
                  </a:ext>
                </a:extLst>
              </a:tr>
              <a:tr h="124039">
                <a:tc>
                  <a:txBody>
                    <a:bodyPr/>
                    <a:lstStyle/>
                    <a:p>
                      <a:pPr algn="ctr">
                        <a:lnSpc>
                          <a:spcPct val="115000"/>
                        </a:lnSpc>
                        <a:spcAft>
                          <a:spcPts val="1000"/>
                        </a:spcAft>
                      </a:pPr>
                      <a:r>
                        <a:rPr lang="vi-VN" sz="1600">
                          <a:effectLst/>
                          <a:latin typeface="+mn-lt"/>
                        </a:rPr>
                        <a:t>1</a:t>
                      </a:r>
                      <a:endParaRPr lang="vi-VN" sz="1600">
                        <a:effectLst/>
                        <a:latin typeface="+mn-lt"/>
                        <a:ea typeface="Calibri"/>
                        <a:cs typeface="Times New Roman"/>
                      </a:endParaRPr>
                    </a:p>
                  </a:txBody>
                  <a:tcPr marL="38830" marR="38830" marT="0" marB="0" anchor="ctr"/>
                </a:tc>
                <a:tc>
                  <a:txBody>
                    <a:bodyPr/>
                    <a:lstStyle/>
                    <a:p>
                      <a:pPr>
                        <a:lnSpc>
                          <a:spcPct val="115000"/>
                        </a:lnSpc>
                        <a:spcAft>
                          <a:spcPts val="1000"/>
                        </a:spcAft>
                      </a:pPr>
                      <a:r>
                        <a:rPr lang="vi-VN" sz="1600">
                          <a:effectLst/>
                          <a:latin typeface="+mn-lt"/>
                        </a:rPr>
                        <a:t>Năm 2020</a:t>
                      </a:r>
                      <a:endParaRPr lang="vi-VN" sz="1600">
                        <a:effectLst/>
                        <a:latin typeface="+mn-lt"/>
                        <a:ea typeface="Calibri"/>
                        <a:cs typeface="Times New Roman"/>
                      </a:endParaRPr>
                    </a:p>
                  </a:txBody>
                  <a:tcPr marL="38830" marR="38830" marT="0" marB="0" anchor="ctr"/>
                </a:tc>
                <a:tc>
                  <a:txBody>
                    <a:bodyPr/>
                    <a:lstStyle/>
                    <a:p>
                      <a:pPr algn="ctr">
                        <a:lnSpc>
                          <a:spcPct val="115000"/>
                        </a:lnSpc>
                        <a:spcAft>
                          <a:spcPts val="1000"/>
                        </a:spcAft>
                      </a:pPr>
                      <a:r>
                        <a:rPr lang="en-US" sz="1800">
                          <a:solidFill>
                            <a:srgbClr val="000000"/>
                          </a:solidFill>
                          <a:effectLst/>
                          <a:latin typeface="Times New Roman"/>
                          <a:ea typeface="Calibri"/>
                          <a:cs typeface="Times New Roman"/>
                        </a:rPr>
                        <a:t>6</a:t>
                      </a:r>
                      <a:endParaRPr lang="vi-VN" sz="18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800">
                          <a:solidFill>
                            <a:srgbClr val="000000"/>
                          </a:solidFill>
                          <a:effectLst/>
                          <a:latin typeface="Times New Roman"/>
                          <a:ea typeface="Calibri"/>
                          <a:cs typeface="Times New Roman"/>
                        </a:rPr>
                        <a:t>5</a:t>
                      </a:r>
                      <a:endParaRPr lang="vi-VN" sz="18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800">
                          <a:solidFill>
                            <a:srgbClr val="000000"/>
                          </a:solidFill>
                          <a:effectLst/>
                          <a:latin typeface="Times New Roman"/>
                          <a:ea typeface="Calibri"/>
                          <a:cs typeface="Times New Roman"/>
                        </a:rPr>
                        <a:t>6</a:t>
                      </a:r>
                      <a:endParaRPr lang="vi-VN" sz="1800">
                        <a:effectLst/>
                        <a:latin typeface="Calibri"/>
                        <a:ea typeface="Calibri"/>
                        <a:cs typeface="Times New Roman"/>
                      </a:endParaRPr>
                    </a:p>
                  </a:txBody>
                  <a:tcPr marL="68580" marR="68580" marT="0" marB="0" anchor="ctr"/>
                </a:tc>
                <a:tc>
                  <a:txBody>
                    <a:bodyPr/>
                    <a:lstStyle/>
                    <a:p>
                      <a:pPr>
                        <a:lnSpc>
                          <a:spcPct val="115000"/>
                        </a:lnSpc>
                        <a:spcAft>
                          <a:spcPts val="1000"/>
                        </a:spcAft>
                      </a:pPr>
                      <a:r>
                        <a:rPr lang="en-US" sz="1800">
                          <a:solidFill>
                            <a:srgbClr val="000000"/>
                          </a:solidFill>
                          <a:effectLst/>
                          <a:latin typeface="Times New Roman"/>
                          <a:ea typeface="Calibri"/>
                          <a:cs typeface="Times New Roman"/>
                        </a:rPr>
                        <a:t> </a:t>
                      </a:r>
                      <a:endParaRPr lang="vi-VN" sz="180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4"/>
                  </a:ext>
                </a:extLst>
              </a:tr>
              <a:tr h="124039">
                <a:tc>
                  <a:txBody>
                    <a:bodyPr/>
                    <a:lstStyle/>
                    <a:p>
                      <a:pPr algn="ctr">
                        <a:lnSpc>
                          <a:spcPct val="115000"/>
                        </a:lnSpc>
                        <a:spcAft>
                          <a:spcPts val="1000"/>
                        </a:spcAft>
                      </a:pPr>
                      <a:r>
                        <a:rPr lang="vi-VN" sz="1600">
                          <a:effectLst/>
                          <a:latin typeface="+mn-lt"/>
                        </a:rPr>
                        <a:t>2</a:t>
                      </a:r>
                      <a:endParaRPr lang="vi-VN" sz="1600">
                        <a:effectLst/>
                        <a:latin typeface="+mn-lt"/>
                        <a:ea typeface="Calibri"/>
                        <a:cs typeface="Times New Roman"/>
                      </a:endParaRPr>
                    </a:p>
                  </a:txBody>
                  <a:tcPr marL="38830" marR="38830" marT="0" marB="0" anchor="ctr"/>
                </a:tc>
                <a:tc>
                  <a:txBody>
                    <a:bodyPr/>
                    <a:lstStyle/>
                    <a:p>
                      <a:pPr>
                        <a:lnSpc>
                          <a:spcPct val="115000"/>
                        </a:lnSpc>
                        <a:spcAft>
                          <a:spcPts val="1000"/>
                        </a:spcAft>
                      </a:pPr>
                      <a:r>
                        <a:rPr lang="vi-VN" sz="1600">
                          <a:effectLst/>
                          <a:latin typeface="+mn-lt"/>
                        </a:rPr>
                        <a:t>Năm 2021</a:t>
                      </a:r>
                      <a:endParaRPr lang="vi-VN" sz="1600">
                        <a:effectLst/>
                        <a:latin typeface="+mn-lt"/>
                        <a:ea typeface="Calibri"/>
                        <a:cs typeface="Times New Roman"/>
                      </a:endParaRPr>
                    </a:p>
                  </a:txBody>
                  <a:tcPr marL="38830" marR="38830" marT="0" marB="0" anchor="ctr"/>
                </a:tc>
                <a:tc>
                  <a:txBody>
                    <a:bodyPr/>
                    <a:lstStyle/>
                    <a:p>
                      <a:pPr algn="ctr">
                        <a:lnSpc>
                          <a:spcPct val="115000"/>
                        </a:lnSpc>
                        <a:spcAft>
                          <a:spcPts val="1000"/>
                        </a:spcAft>
                      </a:pPr>
                      <a:r>
                        <a:rPr lang="en-US" sz="1800">
                          <a:solidFill>
                            <a:srgbClr val="000000"/>
                          </a:solidFill>
                          <a:effectLst/>
                          <a:latin typeface="Times New Roman"/>
                          <a:ea typeface="Calibri"/>
                          <a:cs typeface="Times New Roman"/>
                        </a:rPr>
                        <a:t>19</a:t>
                      </a:r>
                      <a:endParaRPr lang="vi-VN" sz="18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800">
                          <a:solidFill>
                            <a:srgbClr val="000000"/>
                          </a:solidFill>
                          <a:effectLst/>
                          <a:latin typeface="Times New Roman"/>
                          <a:ea typeface="Calibri"/>
                          <a:cs typeface="Times New Roman"/>
                        </a:rPr>
                        <a:t>15</a:t>
                      </a:r>
                      <a:endParaRPr lang="vi-VN" sz="1800">
                        <a:effectLst/>
                        <a:latin typeface="Calibri"/>
                        <a:ea typeface="Calibri"/>
                        <a:cs typeface="Times New Roman"/>
                      </a:endParaRPr>
                    </a:p>
                  </a:txBody>
                  <a:tcPr marL="68580" marR="68580" marT="0" marB="0" anchor="ctr"/>
                </a:tc>
                <a:tc>
                  <a:txBody>
                    <a:bodyPr/>
                    <a:lstStyle/>
                    <a:p>
                      <a:pPr>
                        <a:lnSpc>
                          <a:spcPct val="115000"/>
                        </a:lnSpc>
                        <a:spcAft>
                          <a:spcPts val="1000"/>
                        </a:spcAft>
                      </a:pPr>
                      <a:r>
                        <a:rPr lang="en-US" sz="1800">
                          <a:solidFill>
                            <a:srgbClr val="000000"/>
                          </a:solidFill>
                          <a:effectLst/>
                          <a:latin typeface="Times New Roman"/>
                          <a:ea typeface="Calibri"/>
                          <a:cs typeface="Times New Roman"/>
                        </a:rPr>
                        <a:t> </a:t>
                      </a:r>
                      <a:endParaRPr lang="vi-VN" sz="18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800">
                          <a:solidFill>
                            <a:srgbClr val="000000"/>
                          </a:solidFill>
                          <a:effectLst/>
                          <a:latin typeface="Times New Roman"/>
                          <a:ea typeface="Calibri"/>
                          <a:cs typeface="Times New Roman"/>
                        </a:rPr>
                        <a:t>13</a:t>
                      </a:r>
                      <a:endParaRPr lang="vi-VN" sz="180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5"/>
                  </a:ext>
                </a:extLst>
              </a:tr>
              <a:tr h="124039">
                <a:tc>
                  <a:txBody>
                    <a:bodyPr/>
                    <a:lstStyle/>
                    <a:p>
                      <a:pPr algn="ctr">
                        <a:lnSpc>
                          <a:spcPct val="115000"/>
                        </a:lnSpc>
                        <a:spcAft>
                          <a:spcPts val="1000"/>
                        </a:spcAft>
                      </a:pPr>
                      <a:r>
                        <a:rPr lang="vi-VN" sz="1600">
                          <a:effectLst/>
                          <a:latin typeface="+mn-lt"/>
                        </a:rPr>
                        <a:t>3</a:t>
                      </a:r>
                      <a:endParaRPr lang="vi-VN" sz="1600">
                        <a:effectLst/>
                        <a:latin typeface="+mn-lt"/>
                        <a:ea typeface="Calibri"/>
                        <a:cs typeface="Times New Roman"/>
                      </a:endParaRPr>
                    </a:p>
                  </a:txBody>
                  <a:tcPr marL="38830" marR="38830" marT="0" marB="0" anchor="ctr"/>
                </a:tc>
                <a:tc>
                  <a:txBody>
                    <a:bodyPr/>
                    <a:lstStyle/>
                    <a:p>
                      <a:pPr>
                        <a:lnSpc>
                          <a:spcPct val="115000"/>
                        </a:lnSpc>
                        <a:spcAft>
                          <a:spcPts val="1000"/>
                        </a:spcAft>
                      </a:pPr>
                      <a:r>
                        <a:rPr lang="vi-VN" sz="1600">
                          <a:effectLst/>
                          <a:latin typeface="+mn-lt"/>
                        </a:rPr>
                        <a:t>Năm 2022</a:t>
                      </a:r>
                      <a:endParaRPr lang="vi-VN" sz="1600">
                        <a:effectLst/>
                        <a:latin typeface="+mn-lt"/>
                        <a:ea typeface="Calibri"/>
                        <a:cs typeface="Times New Roman"/>
                      </a:endParaRPr>
                    </a:p>
                  </a:txBody>
                  <a:tcPr marL="38830" marR="38830" marT="0" marB="0" anchor="ctr"/>
                </a:tc>
                <a:tc>
                  <a:txBody>
                    <a:bodyPr/>
                    <a:lstStyle/>
                    <a:p>
                      <a:pPr algn="ctr">
                        <a:lnSpc>
                          <a:spcPct val="115000"/>
                        </a:lnSpc>
                        <a:spcAft>
                          <a:spcPts val="1000"/>
                        </a:spcAft>
                      </a:pPr>
                      <a:r>
                        <a:rPr lang="en-US" sz="1800">
                          <a:solidFill>
                            <a:srgbClr val="000000"/>
                          </a:solidFill>
                          <a:effectLst/>
                          <a:latin typeface="Times New Roman"/>
                          <a:ea typeface="Calibri"/>
                          <a:cs typeface="Times New Roman"/>
                        </a:rPr>
                        <a:t>41</a:t>
                      </a:r>
                      <a:endParaRPr lang="vi-VN" sz="18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800">
                          <a:solidFill>
                            <a:srgbClr val="000000"/>
                          </a:solidFill>
                          <a:effectLst/>
                          <a:latin typeface="Times New Roman"/>
                          <a:ea typeface="Calibri"/>
                          <a:cs typeface="Times New Roman"/>
                        </a:rPr>
                        <a:t>32</a:t>
                      </a:r>
                      <a:endParaRPr lang="vi-VN" sz="1800">
                        <a:effectLst/>
                        <a:latin typeface="Calibri"/>
                        <a:ea typeface="Calibri"/>
                        <a:cs typeface="Times New Roman"/>
                      </a:endParaRPr>
                    </a:p>
                  </a:txBody>
                  <a:tcPr marL="68580" marR="68580" marT="0" marB="0" anchor="ctr"/>
                </a:tc>
                <a:tc>
                  <a:txBody>
                    <a:bodyPr/>
                    <a:lstStyle/>
                    <a:p>
                      <a:pPr>
                        <a:lnSpc>
                          <a:spcPct val="115000"/>
                        </a:lnSpc>
                        <a:spcAft>
                          <a:spcPts val="1000"/>
                        </a:spcAft>
                      </a:pPr>
                      <a:r>
                        <a:rPr lang="en-US" sz="1800">
                          <a:solidFill>
                            <a:srgbClr val="000000"/>
                          </a:solidFill>
                          <a:effectLst/>
                          <a:latin typeface="Times New Roman"/>
                          <a:ea typeface="Calibri"/>
                          <a:cs typeface="Times New Roman"/>
                        </a:rPr>
                        <a:t> </a:t>
                      </a:r>
                      <a:endParaRPr lang="vi-VN" sz="18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800">
                          <a:solidFill>
                            <a:srgbClr val="000000"/>
                          </a:solidFill>
                          <a:effectLst/>
                          <a:latin typeface="Times New Roman"/>
                          <a:ea typeface="Calibri"/>
                          <a:cs typeface="Times New Roman"/>
                        </a:rPr>
                        <a:t>22</a:t>
                      </a:r>
                      <a:endParaRPr lang="vi-VN" sz="180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6"/>
                  </a:ext>
                </a:extLst>
              </a:tr>
              <a:tr h="218308">
                <a:tc>
                  <a:txBody>
                    <a:bodyPr/>
                    <a:lstStyle/>
                    <a:p>
                      <a:pPr algn="ctr">
                        <a:lnSpc>
                          <a:spcPct val="115000"/>
                        </a:lnSpc>
                        <a:spcAft>
                          <a:spcPts val="1000"/>
                        </a:spcAft>
                      </a:pPr>
                      <a:r>
                        <a:rPr lang="vi-VN" sz="1600">
                          <a:effectLst/>
                          <a:latin typeface="+mn-lt"/>
                        </a:rPr>
                        <a:t>4</a:t>
                      </a:r>
                      <a:endParaRPr lang="vi-VN" sz="1600">
                        <a:effectLst/>
                        <a:latin typeface="+mn-lt"/>
                        <a:ea typeface="Calibri"/>
                        <a:cs typeface="Times New Roman"/>
                      </a:endParaRPr>
                    </a:p>
                  </a:txBody>
                  <a:tcPr marL="38830" marR="38830" marT="0" marB="0" anchor="ctr"/>
                </a:tc>
                <a:tc>
                  <a:txBody>
                    <a:bodyPr/>
                    <a:lstStyle/>
                    <a:p>
                      <a:pPr>
                        <a:lnSpc>
                          <a:spcPct val="115000"/>
                        </a:lnSpc>
                        <a:spcAft>
                          <a:spcPts val="1000"/>
                        </a:spcAft>
                      </a:pPr>
                      <a:r>
                        <a:rPr lang="vi-VN" sz="1600">
                          <a:effectLst/>
                          <a:latin typeface="+mn-lt"/>
                        </a:rPr>
                        <a:t>Năm 2023</a:t>
                      </a:r>
                      <a:endParaRPr lang="vi-VN" sz="1600">
                        <a:effectLst/>
                        <a:latin typeface="+mn-lt"/>
                        <a:ea typeface="Calibri"/>
                        <a:cs typeface="Times New Roman"/>
                      </a:endParaRPr>
                    </a:p>
                  </a:txBody>
                  <a:tcPr marL="38830" marR="38830" marT="0" marB="0" anchor="ctr"/>
                </a:tc>
                <a:tc>
                  <a:txBody>
                    <a:bodyPr/>
                    <a:lstStyle/>
                    <a:p>
                      <a:pPr algn="ctr">
                        <a:lnSpc>
                          <a:spcPct val="115000"/>
                        </a:lnSpc>
                        <a:spcAft>
                          <a:spcPts val="1000"/>
                        </a:spcAft>
                      </a:pPr>
                      <a:r>
                        <a:rPr lang="en-US" sz="1800">
                          <a:solidFill>
                            <a:srgbClr val="000000"/>
                          </a:solidFill>
                          <a:effectLst/>
                          <a:latin typeface="Times New Roman"/>
                          <a:ea typeface="Calibri"/>
                          <a:cs typeface="Times New Roman"/>
                        </a:rPr>
                        <a:t>67</a:t>
                      </a:r>
                      <a:endParaRPr lang="vi-VN" sz="18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800">
                          <a:solidFill>
                            <a:srgbClr val="000000"/>
                          </a:solidFill>
                          <a:effectLst/>
                          <a:latin typeface="Times New Roman"/>
                          <a:ea typeface="Calibri"/>
                          <a:cs typeface="Times New Roman"/>
                        </a:rPr>
                        <a:t>52</a:t>
                      </a:r>
                      <a:endParaRPr lang="vi-VN" sz="1800">
                        <a:effectLst/>
                        <a:latin typeface="Calibri"/>
                        <a:ea typeface="Calibri"/>
                        <a:cs typeface="Times New Roman"/>
                      </a:endParaRPr>
                    </a:p>
                  </a:txBody>
                  <a:tcPr marL="68580" marR="68580" marT="0" marB="0" anchor="ctr"/>
                </a:tc>
                <a:tc>
                  <a:txBody>
                    <a:bodyPr/>
                    <a:lstStyle/>
                    <a:p>
                      <a:pPr>
                        <a:lnSpc>
                          <a:spcPct val="115000"/>
                        </a:lnSpc>
                        <a:spcAft>
                          <a:spcPts val="1000"/>
                        </a:spcAft>
                      </a:pPr>
                      <a:r>
                        <a:rPr lang="en-US" sz="1800">
                          <a:solidFill>
                            <a:srgbClr val="000000"/>
                          </a:solidFill>
                          <a:effectLst/>
                          <a:latin typeface="Times New Roman"/>
                          <a:ea typeface="Calibri"/>
                          <a:cs typeface="Times New Roman"/>
                        </a:rPr>
                        <a:t> </a:t>
                      </a:r>
                      <a:endParaRPr lang="vi-VN" sz="18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800">
                          <a:solidFill>
                            <a:srgbClr val="000000"/>
                          </a:solidFill>
                          <a:effectLst/>
                          <a:latin typeface="Times New Roman"/>
                          <a:ea typeface="Calibri"/>
                          <a:cs typeface="Times New Roman"/>
                        </a:rPr>
                        <a:t>26</a:t>
                      </a:r>
                      <a:endParaRPr lang="vi-VN" sz="180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7"/>
                  </a:ext>
                </a:extLst>
              </a:tr>
              <a:tr h="218308">
                <a:tc>
                  <a:txBody>
                    <a:bodyPr/>
                    <a:lstStyle/>
                    <a:p>
                      <a:pPr algn="ctr">
                        <a:lnSpc>
                          <a:spcPct val="115000"/>
                        </a:lnSpc>
                        <a:spcAft>
                          <a:spcPts val="1000"/>
                        </a:spcAft>
                      </a:pPr>
                      <a:r>
                        <a:rPr lang="vi-VN" sz="1600">
                          <a:effectLst/>
                          <a:latin typeface="+mn-lt"/>
                        </a:rPr>
                        <a:t>5</a:t>
                      </a:r>
                      <a:endParaRPr lang="vi-VN" sz="1600">
                        <a:effectLst/>
                        <a:latin typeface="+mn-lt"/>
                        <a:ea typeface="Calibri"/>
                        <a:cs typeface="Times New Roman"/>
                      </a:endParaRPr>
                    </a:p>
                  </a:txBody>
                  <a:tcPr marL="38830" marR="38830" marT="0" marB="0" anchor="ctr"/>
                </a:tc>
                <a:tc>
                  <a:txBody>
                    <a:bodyPr/>
                    <a:lstStyle/>
                    <a:p>
                      <a:pPr marL="0" algn="l" defTabSz="914400" rtl="0" eaLnBrk="1" latinLnBrk="0" hangingPunct="1">
                        <a:lnSpc>
                          <a:spcPct val="115000"/>
                        </a:lnSpc>
                        <a:spcAft>
                          <a:spcPts val="1000"/>
                        </a:spcAft>
                      </a:pPr>
                      <a:r>
                        <a:rPr lang="vi-VN" sz="1600" kern="1200" dirty="0">
                          <a:solidFill>
                            <a:schemeClr val="dk1"/>
                          </a:solidFill>
                          <a:effectLst/>
                          <a:latin typeface="+mn-lt"/>
                          <a:ea typeface="+mn-ea"/>
                          <a:cs typeface="+mn-cs"/>
                        </a:rPr>
                        <a:t>Năm 2024</a:t>
                      </a:r>
                    </a:p>
                  </a:txBody>
                  <a:tcPr marL="38830" marR="38830" marT="0" marB="0" anchor="ctr"/>
                </a:tc>
                <a:tc>
                  <a:txBody>
                    <a:bodyPr/>
                    <a:lstStyle/>
                    <a:p>
                      <a:pPr algn="ctr">
                        <a:lnSpc>
                          <a:spcPct val="115000"/>
                        </a:lnSpc>
                        <a:spcAft>
                          <a:spcPts val="1000"/>
                        </a:spcAft>
                      </a:pPr>
                      <a:r>
                        <a:rPr lang="en-US" sz="1800">
                          <a:solidFill>
                            <a:srgbClr val="000000"/>
                          </a:solidFill>
                          <a:effectLst/>
                          <a:latin typeface="Times New Roman"/>
                          <a:ea typeface="Calibri"/>
                          <a:cs typeface="Times New Roman"/>
                        </a:rPr>
                        <a:t>96</a:t>
                      </a:r>
                      <a:endParaRPr lang="vi-VN" sz="18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800">
                          <a:solidFill>
                            <a:srgbClr val="000000"/>
                          </a:solidFill>
                          <a:effectLst/>
                          <a:latin typeface="Times New Roman"/>
                          <a:ea typeface="Calibri"/>
                          <a:cs typeface="Times New Roman"/>
                        </a:rPr>
                        <a:t>74</a:t>
                      </a:r>
                      <a:endParaRPr lang="vi-VN" sz="1800">
                        <a:effectLst/>
                        <a:latin typeface="Calibri"/>
                        <a:ea typeface="Calibri"/>
                        <a:cs typeface="Times New Roman"/>
                      </a:endParaRPr>
                    </a:p>
                  </a:txBody>
                  <a:tcPr marL="68580" marR="68580" marT="0" marB="0" anchor="ctr"/>
                </a:tc>
                <a:tc>
                  <a:txBody>
                    <a:bodyPr/>
                    <a:lstStyle/>
                    <a:p>
                      <a:pPr>
                        <a:lnSpc>
                          <a:spcPct val="115000"/>
                        </a:lnSpc>
                        <a:spcAft>
                          <a:spcPts val="1000"/>
                        </a:spcAft>
                      </a:pPr>
                      <a:r>
                        <a:rPr lang="en-US" sz="1800">
                          <a:solidFill>
                            <a:srgbClr val="000000"/>
                          </a:solidFill>
                          <a:effectLst/>
                          <a:latin typeface="Times New Roman"/>
                          <a:ea typeface="Calibri"/>
                          <a:cs typeface="Times New Roman"/>
                        </a:rPr>
                        <a:t> </a:t>
                      </a:r>
                      <a:endParaRPr lang="vi-VN" sz="18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800">
                          <a:solidFill>
                            <a:srgbClr val="000000"/>
                          </a:solidFill>
                          <a:effectLst/>
                          <a:latin typeface="Times New Roman"/>
                          <a:ea typeface="Calibri"/>
                          <a:cs typeface="Times New Roman"/>
                        </a:rPr>
                        <a:t>29</a:t>
                      </a:r>
                      <a:endParaRPr lang="vi-VN" sz="180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8"/>
                  </a:ext>
                </a:extLst>
              </a:tr>
              <a:tr h="218308">
                <a:tc>
                  <a:txBody>
                    <a:bodyPr/>
                    <a:lstStyle/>
                    <a:p>
                      <a:pPr algn="ctr">
                        <a:lnSpc>
                          <a:spcPct val="115000"/>
                        </a:lnSpc>
                        <a:spcAft>
                          <a:spcPts val="1000"/>
                        </a:spcAft>
                      </a:pPr>
                      <a:r>
                        <a:rPr lang="en-US" sz="1600" dirty="0">
                          <a:effectLst/>
                          <a:latin typeface="+mn-lt"/>
                          <a:ea typeface="Calibri"/>
                          <a:cs typeface="Times New Roman"/>
                        </a:rPr>
                        <a:t>6</a:t>
                      </a:r>
                      <a:endParaRPr lang="vi-VN" sz="1600" dirty="0">
                        <a:effectLst/>
                        <a:latin typeface="+mn-lt"/>
                        <a:ea typeface="Calibri"/>
                        <a:cs typeface="Times New Roman"/>
                      </a:endParaRPr>
                    </a:p>
                  </a:txBody>
                  <a:tcPr marL="38830" marR="38830" marT="0" marB="0" anchor="ctr"/>
                </a:tc>
                <a:tc>
                  <a:txBody>
                    <a:bodyPr/>
                    <a:lstStyle/>
                    <a:p>
                      <a:pPr marL="0" algn="l" defTabSz="914400" rtl="0" eaLnBrk="1" latinLnBrk="0" hangingPunct="1">
                        <a:lnSpc>
                          <a:spcPct val="115000"/>
                        </a:lnSpc>
                        <a:spcAft>
                          <a:spcPts val="1000"/>
                        </a:spcAft>
                      </a:pPr>
                      <a:r>
                        <a:rPr lang="vi-VN" sz="1600" kern="1200" dirty="0">
                          <a:solidFill>
                            <a:schemeClr val="dk1"/>
                          </a:solidFill>
                          <a:effectLst/>
                          <a:latin typeface="+mn-lt"/>
                          <a:ea typeface="+mn-ea"/>
                          <a:cs typeface="+mn-cs"/>
                        </a:rPr>
                        <a:t>Năm 2025</a:t>
                      </a:r>
                    </a:p>
                  </a:txBody>
                  <a:tcPr marL="68580" marR="68580" marT="0" marB="0" anchor="ctr"/>
                </a:tc>
                <a:tc>
                  <a:txBody>
                    <a:bodyPr/>
                    <a:lstStyle/>
                    <a:p>
                      <a:pPr algn="ctr">
                        <a:lnSpc>
                          <a:spcPct val="115000"/>
                        </a:lnSpc>
                        <a:spcAft>
                          <a:spcPts val="1000"/>
                        </a:spcAft>
                      </a:pPr>
                      <a:r>
                        <a:rPr lang="en-US" sz="1800">
                          <a:solidFill>
                            <a:srgbClr val="000000"/>
                          </a:solidFill>
                          <a:effectLst/>
                          <a:latin typeface="Times New Roman"/>
                          <a:ea typeface="Calibri"/>
                          <a:cs typeface="Times New Roman"/>
                        </a:rPr>
                        <a:t>130</a:t>
                      </a:r>
                      <a:endParaRPr lang="vi-VN" sz="18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800">
                          <a:solidFill>
                            <a:srgbClr val="000000"/>
                          </a:solidFill>
                          <a:effectLst/>
                          <a:latin typeface="Times New Roman"/>
                          <a:ea typeface="Calibri"/>
                          <a:cs typeface="Times New Roman"/>
                        </a:rPr>
                        <a:t>100</a:t>
                      </a:r>
                      <a:endParaRPr lang="vi-VN" sz="1800">
                        <a:effectLst/>
                        <a:latin typeface="Calibri"/>
                        <a:ea typeface="Calibri"/>
                        <a:cs typeface="Times New Roman"/>
                      </a:endParaRPr>
                    </a:p>
                  </a:txBody>
                  <a:tcPr marL="68580" marR="68580" marT="0" marB="0" anchor="ctr"/>
                </a:tc>
                <a:tc>
                  <a:txBody>
                    <a:bodyPr/>
                    <a:lstStyle/>
                    <a:p>
                      <a:pPr>
                        <a:lnSpc>
                          <a:spcPct val="115000"/>
                        </a:lnSpc>
                        <a:spcAft>
                          <a:spcPts val="1000"/>
                        </a:spcAft>
                      </a:pPr>
                      <a:r>
                        <a:rPr lang="en-US" sz="1800">
                          <a:solidFill>
                            <a:srgbClr val="000000"/>
                          </a:solidFill>
                          <a:effectLst/>
                          <a:latin typeface="Times New Roman"/>
                          <a:ea typeface="Calibri"/>
                          <a:cs typeface="Times New Roman"/>
                        </a:rPr>
                        <a:t> </a:t>
                      </a:r>
                      <a:endParaRPr lang="vi-VN" sz="18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800" dirty="0">
                          <a:solidFill>
                            <a:srgbClr val="000000"/>
                          </a:solidFill>
                          <a:effectLst/>
                          <a:latin typeface="Times New Roman"/>
                          <a:ea typeface="Calibri"/>
                          <a:cs typeface="Times New Roman"/>
                        </a:rPr>
                        <a:t>34</a:t>
                      </a:r>
                      <a:endParaRPr lang="vi-VN" sz="1800" dirty="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9"/>
                  </a:ext>
                </a:extLst>
              </a:tr>
            </a:tbl>
          </a:graphicData>
        </a:graphic>
      </p:graphicFrame>
      <p:sp>
        <p:nvSpPr>
          <p:cNvPr id="4" name="Rectangle 1"/>
          <p:cNvSpPr>
            <a:spLocks noChangeArrowheads="1"/>
          </p:cNvSpPr>
          <p:nvPr/>
        </p:nvSpPr>
        <p:spPr bwMode="auto">
          <a:xfrm>
            <a:off x="1427553" y="535542"/>
            <a:ext cx="6288901"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bmk="_Toc33781414">
                <a:ln>
                  <a:noFill/>
                </a:ln>
                <a:solidFill>
                  <a:srgbClr val="1F497D"/>
                </a:solidFill>
                <a:effectLst/>
                <a:latin typeface="Arial" pitchFamily="34" charset="0"/>
                <a:ea typeface="Times New Roman" pitchFamily="18" charset="0"/>
                <a:cs typeface="Arial" pitchFamily="34" charset="0"/>
              </a:rPr>
              <a:t>Bảng </a:t>
            </a:r>
            <a:r>
              <a:rPr lang="en-US" sz="1300" b="1" dirty="0" bmk="_Toc33781414">
                <a:solidFill>
                  <a:srgbClr val="1F497D"/>
                </a:solidFill>
                <a:latin typeface="Arial" pitchFamily="34" charset="0"/>
                <a:ea typeface="Times New Roman" pitchFamily="18" charset="0"/>
                <a:cs typeface="Arial" pitchFamily="34" charset="0"/>
              </a:rPr>
              <a:t>10</a:t>
            </a:r>
            <a:r>
              <a:rPr kumimoji="0" lang="en-US" sz="1300" b="1" i="0" u="none" strike="noStrike" cap="none" normalizeH="0" baseline="0" dirty="0" bmk="_Toc33781414">
                <a:ln>
                  <a:noFill/>
                </a:ln>
                <a:solidFill>
                  <a:srgbClr val="1F497D"/>
                </a:solidFill>
                <a:effectLst/>
                <a:latin typeface="Arial" pitchFamily="34" charset="0"/>
                <a:ea typeface="Times New Roman" pitchFamily="18" charset="0"/>
                <a:cs typeface="Arial" pitchFamily="34" charset="0"/>
              </a:rPr>
              <a:t>: Kế hoạch tiến độ thực</a:t>
            </a:r>
            <a:r>
              <a:rPr kumimoji="0" lang="vi-VN" sz="1300" b="1" i="0" u="none" strike="noStrike" cap="none" normalizeH="0" baseline="0" dirty="0" bmk="_Toc33781414">
                <a:ln>
                  <a:noFill/>
                </a:ln>
                <a:solidFill>
                  <a:srgbClr val="1F497D"/>
                </a:solidFill>
                <a:effectLst/>
                <a:latin typeface="Arial" pitchFamily="34" charset="0"/>
                <a:ea typeface="Times New Roman" pitchFamily="18" charset="0"/>
                <a:cs typeface="Arial" pitchFamily="34" charset="0"/>
              </a:rPr>
              <a:t> hiện đề án tại Bình</a:t>
            </a:r>
            <a:r>
              <a:rPr kumimoji="0" lang="vi-VN" sz="1300" b="1" i="0" u="none" strike="noStrike" cap="none" normalizeH="0" dirty="0" bmk="_Toc33781414">
                <a:ln>
                  <a:noFill/>
                </a:ln>
                <a:solidFill>
                  <a:srgbClr val="1F497D"/>
                </a:solidFill>
                <a:effectLst/>
                <a:latin typeface="Arial" pitchFamily="34" charset="0"/>
                <a:ea typeface="Times New Roman" pitchFamily="18" charset="0"/>
                <a:cs typeface="Arial" pitchFamily="34" charset="0"/>
              </a:rPr>
              <a:t> Định</a:t>
            </a:r>
            <a:r>
              <a:rPr kumimoji="0" lang="vi-VN" sz="1300" b="1" i="0" u="none" strike="noStrike" cap="none" normalizeH="0" baseline="0" dirty="0" bmk="_Toc33781414">
                <a:ln>
                  <a:noFill/>
                </a:ln>
                <a:solidFill>
                  <a:srgbClr val="1F497D"/>
                </a:solidFill>
                <a:effectLst/>
                <a:latin typeface="Arial" pitchFamily="34" charset="0"/>
                <a:ea typeface="Times New Roman" pitchFamily="18" charset="0"/>
                <a:cs typeface="Arial" pitchFamily="34" charset="0"/>
              </a:rPr>
              <a:t> </a:t>
            </a:r>
            <a:r>
              <a:rPr kumimoji="0" lang="en-US" sz="1300" b="1" i="0" u="none" strike="noStrike" cap="none" normalizeH="0" baseline="0" dirty="0" bmk="_Toc33781414">
                <a:ln>
                  <a:noFill/>
                </a:ln>
                <a:solidFill>
                  <a:srgbClr val="1F497D"/>
                </a:solidFill>
                <a:effectLst/>
                <a:latin typeface="Arial" pitchFamily="34" charset="0"/>
                <a:ea typeface="Times New Roman" pitchFamily="18" charset="0"/>
                <a:cs typeface="Arial" pitchFamily="34" charset="0"/>
              </a:rPr>
              <a:t>giai đoạn 2020-2025</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0231837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3366650659"/>
              </p:ext>
            </p:extLst>
          </p:nvPr>
        </p:nvGraphicFramePr>
        <p:xfrm>
          <a:off x="487681" y="983488"/>
          <a:ext cx="7766303" cy="4462243"/>
        </p:xfrm>
        <a:graphic>
          <a:graphicData uri="http://schemas.openxmlformats.org/drawingml/2006/table">
            <a:tbl>
              <a:tblPr firstRow="1" firstCol="1" bandRow="1">
                <a:tableStyleId>{5C22544A-7EE6-4342-B048-85BDC9FD1C3A}</a:tableStyleId>
              </a:tblPr>
              <a:tblGrid>
                <a:gridCol w="646175">
                  <a:extLst>
                    <a:ext uri="{9D8B030D-6E8A-4147-A177-3AD203B41FA5}">
                      <a16:colId xmlns:a16="http://schemas.microsoft.com/office/drawing/2014/main" xmlns="" val="20000"/>
                    </a:ext>
                  </a:extLst>
                </a:gridCol>
                <a:gridCol w="1280230">
                  <a:extLst>
                    <a:ext uri="{9D8B030D-6E8A-4147-A177-3AD203B41FA5}">
                      <a16:colId xmlns:a16="http://schemas.microsoft.com/office/drawing/2014/main" xmlns="" val="20001"/>
                    </a:ext>
                  </a:extLst>
                </a:gridCol>
                <a:gridCol w="1051363">
                  <a:extLst>
                    <a:ext uri="{9D8B030D-6E8A-4147-A177-3AD203B41FA5}">
                      <a16:colId xmlns:a16="http://schemas.microsoft.com/office/drawing/2014/main" xmlns="" val="20002"/>
                    </a:ext>
                  </a:extLst>
                </a:gridCol>
                <a:gridCol w="1148833">
                  <a:extLst>
                    <a:ext uri="{9D8B030D-6E8A-4147-A177-3AD203B41FA5}">
                      <a16:colId xmlns:a16="http://schemas.microsoft.com/office/drawing/2014/main" xmlns="" val="20003"/>
                    </a:ext>
                  </a:extLst>
                </a:gridCol>
                <a:gridCol w="1148833">
                  <a:extLst>
                    <a:ext uri="{9D8B030D-6E8A-4147-A177-3AD203B41FA5}">
                      <a16:colId xmlns:a16="http://schemas.microsoft.com/office/drawing/2014/main" xmlns="" val="20004"/>
                    </a:ext>
                  </a:extLst>
                </a:gridCol>
                <a:gridCol w="2490869">
                  <a:extLst>
                    <a:ext uri="{9D8B030D-6E8A-4147-A177-3AD203B41FA5}">
                      <a16:colId xmlns:a16="http://schemas.microsoft.com/office/drawing/2014/main" xmlns="" val="20005"/>
                    </a:ext>
                  </a:extLst>
                </a:gridCol>
              </a:tblGrid>
              <a:tr h="124039">
                <a:tc rowSpan="3">
                  <a:txBody>
                    <a:bodyPr/>
                    <a:lstStyle/>
                    <a:p>
                      <a:pPr algn="ctr">
                        <a:lnSpc>
                          <a:spcPct val="115000"/>
                        </a:lnSpc>
                        <a:spcAft>
                          <a:spcPts val="1000"/>
                        </a:spcAft>
                      </a:pPr>
                      <a:r>
                        <a:rPr lang="vi-VN" sz="1600" dirty="0">
                          <a:effectLst/>
                          <a:latin typeface="+mn-lt"/>
                        </a:rPr>
                        <a:t>TT</a:t>
                      </a:r>
                      <a:endParaRPr lang="vi-VN" sz="1600" dirty="0">
                        <a:effectLst/>
                        <a:latin typeface="+mn-lt"/>
                        <a:ea typeface="Calibri"/>
                        <a:cs typeface="Times New Roman"/>
                      </a:endParaRPr>
                    </a:p>
                  </a:txBody>
                  <a:tcPr marL="38830" marR="38830" marT="0" marB="0" anchor="ctr"/>
                </a:tc>
                <a:tc rowSpan="3">
                  <a:txBody>
                    <a:bodyPr/>
                    <a:lstStyle/>
                    <a:p>
                      <a:pPr algn="ctr">
                        <a:lnSpc>
                          <a:spcPct val="115000"/>
                        </a:lnSpc>
                        <a:spcAft>
                          <a:spcPts val="1000"/>
                        </a:spcAft>
                      </a:pPr>
                      <a:r>
                        <a:rPr lang="vi-VN" sz="1600">
                          <a:effectLst/>
                          <a:latin typeface="+mn-lt"/>
                        </a:rPr>
                        <a:t>Năm kế hoạch</a:t>
                      </a:r>
                      <a:endParaRPr lang="vi-VN" sz="1600">
                        <a:effectLst/>
                        <a:latin typeface="+mn-lt"/>
                        <a:ea typeface="Calibri"/>
                        <a:cs typeface="Times New Roman"/>
                      </a:endParaRPr>
                    </a:p>
                  </a:txBody>
                  <a:tcPr marL="38830" marR="38830" marT="0" marB="0" anchor="ctr"/>
                </a:tc>
                <a:tc gridSpan="4">
                  <a:txBody>
                    <a:bodyPr/>
                    <a:lstStyle/>
                    <a:p>
                      <a:pPr algn="ctr">
                        <a:lnSpc>
                          <a:spcPct val="115000"/>
                        </a:lnSpc>
                        <a:spcAft>
                          <a:spcPts val="1000"/>
                        </a:spcAft>
                      </a:pPr>
                      <a:r>
                        <a:rPr lang="vi-VN" sz="1600" dirty="0">
                          <a:effectLst/>
                          <a:latin typeface="+mn-lt"/>
                        </a:rPr>
                        <a:t>Tỉnh Bến</a:t>
                      </a:r>
                      <a:r>
                        <a:rPr lang="vi-VN" sz="1600" baseline="0" dirty="0">
                          <a:effectLst/>
                          <a:latin typeface="+mn-lt"/>
                        </a:rPr>
                        <a:t> Tre</a:t>
                      </a:r>
                      <a:endParaRPr lang="vi-VN" sz="1600" dirty="0">
                        <a:effectLst/>
                        <a:latin typeface="+mn-lt"/>
                        <a:ea typeface="Calibri"/>
                        <a:cs typeface="Times New Roman"/>
                      </a:endParaRPr>
                    </a:p>
                  </a:txBody>
                  <a:tcPr marL="38830" marR="38830" marT="0" marB="0" anchor="ctr"/>
                </a:tc>
                <a:tc hMerge="1">
                  <a:txBody>
                    <a:bodyPr/>
                    <a:lstStyle/>
                    <a:p>
                      <a:endParaRPr lang="vi-VN"/>
                    </a:p>
                  </a:txBody>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xmlns="" val="10000"/>
                  </a:ext>
                </a:extLst>
              </a:tr>
              <a:tr h="226146">
                <a:tc vMerge="1">
                  <a:txBody>
                    <a:bodyPr/>
                    <a:lstStyle/>
                    <a:p>
                      <a:endParaRPr lang="vi-VN"/>
                    </a:p>
                  </a:txBody>
                  <a:tcPr/>
                </a:tc>
                <a:tc vMerge="1">
                  <a:txBody>
                    <a:bodyPr/>
                    <a:lstStyle/>
                    <a:p>
                      <a:endParaRPr lang="vi-VN"/>
                    </a:p>
                  </a:txBody>
                  <a:tcPr/>
                </a:tc>
                <a:tc gridSpan="2">
                  <a:txBody>
                    <a:bodyPr/>
                    <a:lstStyle/>
                    <a:p>
                      <a:pPr algn="ctr">
                        <a:lnSpc>
                          <a:spcPct val="115000"/>
                        </a:lnSpc>
                        <a:spcAft>
                          <a:spcPts val="1000"/>
                        </a:spcAft>
                      </a:pPr>
                      <a:r>
                        <a:rPr lang="vi-VN" sz="1600">
                          <a:effectLst/>
                          <a:latin typeface="+mn-lt"/>
                        </a:rPr>
                        <a:t>Diện tích nuôi tôm chuyển sang áp dụng công nghệ mới</a:t>
                      </a:r>
                      <a:endParaRPr lang="vi-VN" sz="1600">
                        <a:effectLst/>
                        <a:latin typeface="+mn-lt"/>
                        <a:ea typeface="Calibri"/>
                        <a:cs typeface="Times New Roman"/>
                      </a:endParaRPr>
                    </a:p>
                  </a:txBody>
                  <a:tcPr marL="38830" marR="38830" marT="0" marB="0" anchor="ctr"/>
                </a:tc>
                <a:tc hMerge="1">
                  <a:txBody>
                    <a:bodyPr/>
                    <a:lstStyle/>
                    <a:p>
                      <a:endParaRPr lang="vi-VN"/>
                    </a:p>
                  </a:txBody>
                  <a:tcPr/>
                </a:tc>
                <a:tc gridSpan="2">
                  <a:txBody>
                    <a:bodyPr/>
                    <a:lstStyle/>
                    <a:p>
                      <a:pPr algn="ctr">
                        <a:lnSpc>
                          <a:spcPct val="115000"/>
                        </a:lnSpc>
                        <a:spcAft>
                          <a:spcPts val="1000"/>
                        </a:spcAft>
                      </a:pPr>
                      <a:r>
                        <a:rPr lang="vi-VN" sz="1600">
                          <a:effectLst/>
                          <a:latin typeface="+mn-lt"/>
                        </a:rPr>
                        <a:t>Trong đó</a:t>
                      </a:r>
                      <a:endParaRPr lang="vi-VN" sz="1600">
                        <a:effectLst/>
                        <a:latin typeface="+mn-lt"/>
                        <a:ea typeface="Calibri"/>
                        <a:cs typeface="Times New Roman"/>
                      </a:endParaRPr>
                    </a:p>
                  </a:txBody>
                  <a:tcPr marL="38830" marR="38830" marT="0" marB="0" anchor="ctr"/>
                </a:tc>
                <a:tc hMerge="1">
                  <a:txBody>
                    <a:bodyPr/>
                    <a:lstStyle/>
                    <a:p>
                      <a:endParaRPr lang="vi-VN"/>
                    </a:p>
                  </a:txBody>
                  <a:tcPr/>
                </a:tc>
                <a:extLst>
                  <a:ext uri="{0D108BD9-81ED-4DB2-BD59-A6C34878D82A}">
                    <a16:rowId xmlns:a16="http://schemas.microsoft.com/office/drawing/2014/main" xmlns="" val="10001"/>
                  </a:ext>
                </a:extLst>
              </a:tr>
              <a:tr h="1309849">
                <a:tc vMerge="1">
                  <a:txBody>
                    <a:bodyPr/>
                    <a:lstStyle/>
                    <a:p>
                      <a:endParaRPr lang="vi-VN"/>
                    </a:p>
                  </a:txBody>
                  <a:tcPr/>
                </a:tc>
                <a:tc vMerge="1">
                  <a:txBody>
                    <a:bodyPr/>
                    <a:lstStyle/>
                    <a:p>
                      <a:endParaRPr lang="vi-VN"/>
                    </a:p>
                  </a:txBody>
                  <a:tcPr/>
                </a:tc>
                <a:tc>
                  <a:txBody>
                    <a:bodyPr/>
                    <a:lstStyle/>
                    <a:p>
                      <a:pPr algn="ctr">
                        <a:lnSpc>
                          <a:spcPct val="115000"/>
                        </a:lnSpc>
                        <a:spcAft>
                          <a:spcPts val="1000"/>
                        </a:spcAft>
                      </a:pPr>
                      <a:r>
                        <a:rPr lang="en-US" sz="1600">
                          <a:effectLst/>
                          <a:latin typeface="+mn-lt"/>
                        </a:rPr>
                        <a:t>Diện tích theo hectare</a:t>
                      </a:r>
                      <a:endParaRPr lang="vi-VN" sz="1600">
                        <a:effectLst/>
                        <a:latin typeface="+mn-lt"/>
                        <a:ea typeface="Calibri"/>
                        <a:cs typeface="Times New Roman"/>
                      </a:endParaRPr>
                    </a:p>
                  </a:txBody>
                  <a:tcPr marL="38830" marR="38830" marT="0" marB="0" anchor="ctr"/>
                </a:tc>
                <a:tc>
                  <a:txBody>
                    <a:bodyPr/>
                    <a:lstStyle/>
                    <a:p>
                      <a:pPr algn="ctr">
                        <a:lnSpc>
                          <a:spcPct val="115000"/>
                        </a:lnSpc>
                        <a:spcAft>
                          <a:spcPts val="1000"/>
                        </a:spcAft>
                      </a:pPr>
                      <a:r>
                        <a:rPr lang="en-US" sz="1600">
                          <a:effectLst/>
                          <a:latin typeface="+mn-lt"/>
                        </a:rPr>
                        <a:t>Diện tích theo %</a:t>
                      </a:r>
                      <a:endParaRPr lang="vi-VN" sz="1600">
                        <a:effectLst/>
                        <a:latin typeface="+mn-lt"/>
                        <a:ea typeface="Calibri"/>
                        <a:cs typeface="Times New Roman"/>
                      </a:endParaRPr>
                    </a:p>
                  </a:txBody>
                  <a:tcPr marL="38830" marR="38830" marT="0" marB="0" anchor="ctr"/>
                </a:tc>
                <a:tc>
                  <a:txBody>
                    <a:bodyPr/>
                    <a:lstStyle/>
                    <a:p>
                      <a:pPr algn="ctr">
                        <a:lnSpc>
                          <a:spcPct val="115000"/>
                        </a:lnSpc>
                        <a:spcAft>
                          <a:spcPts val="1000"/>
                        </a:spcAft>
                      </a:pPr>
                      <a:r>
                        <a:rPr lang="vi-VN" sz="1600">
                          <a:effectLst/>
                          <a:latin typeface="+mn-lt"/>
                        </a:rPr>
                        <a:t>Mô hình thử nghiệm (ha)</a:t>
                      </a:r>
                      <a:endParaRPr lang="vi-VN" sz="1600">
                        <a:effectLst/>
                        <a:latin typeface="+mn-lt"/>
                        <a:ea typeface="Calibri"/>
                        <a:cs typeface="Times New Roman"/>
                      </a:endParaRPr>
                    </a:p>
                  </a:txBody>
                  <a:tcPr marL="38830" marR="38830" marT="0" marB="0" anchor="ctr"/>
                </a:tc>
                <a:tc>
                  <a:txBody>
                    <a:bodyPr/>
                    <a:lstStyle/>
                    <a:p>
                      <a:pPr algn="ctr">
                        <a:lnSpc>
                          <a:spcPct val="115000"/>
                        </a:lnSpc>
                        <a:spcAft>
                          <a:spcPts val="1000"/>
                        </a:spcAft>
                      </a:pPr>
                      <a:r>
                        <a:rPr lang="vi-VN" sz="1600">
                          <a:effectLst/>
                          <a:latin typeface="+mn-lt"/>
                        </a:rPr>
                        <a:t>Sản xuất thực tế (ha)</a:t>
                      </a:r>
                      <a:endParaRPr lang="vi-VN" sz="1600">
                        <a:effectLst/>
                        <a:latin typeface="+mn-lt"/>
                        <a:ea typeface="Calibri"/>
                        <a:cs typeface="Times New Roman"/>
                      </a:endParaRPr>
                    </a:p>
                  </a:txBody>
                  <a:tcPr marL="38830" marR="38830" marT="0" marB="0" anchor="ctr"/>
                </a:tc>
                <a:extLst>
                  <a:ext uri="{0D108BD9-81ED-4DB2-BD59-A6C34878D82A}">
                    <a16:rowId xmlns:a16="http://schemas.microsoft.com/office/drawing/2014/main" xmlns="" val="10002"/>
                  </a:ext>
                </a:extLst>
              </a:tr>
              <a:tr h="242684">
                <a:tc>
                  <a:txBody>
                    <a:bodyPr/>
                    <a:lstStyle/>
                    <a:p>
                      <a:pPr algn="ctr">
                        <a:lnSpc>
                          <a:spcPct val="115000"/>
                        </a:lnSpc>
                        <a:spcAft>
                          <a:spcPts val="1000"/>
                        </a:spcAft>
                      </a:pPr>
                      <a:r>
                        <a:rPr lang="vi-VN" sz="1600">
                          <a:effectLst/>
                          <a:latin typeface="+mn-lt"/>
                        </a:rPr>
                        <a:t> </a:t>
                      </a:r>
                      <a:endParaRPr lang="vi-VN" sz="1600">
                        <a:effectLst/>
                        <a:latin typeface="+mn-lt"/>
                        <a:ea typeface="Calibri"/>
                        <a:cs typeface="Times New Roman"/>
                      </a:endParaRPr>
                    </a:p>
                  </a:txBody>
                  <a:tcPr marL="38830" marR="38830" marT="0" marB="0" anchor="ctr"/>
                </a:tc>
                <a:tc>
                  <a:txBody>
                    <a:bodyPr/>
                    <a:lstStyle/>
                    <a:p>
                      <a:pPr algn="ctr">
                        <a:lnSpc>
                          <a:spcPct val="115000"/>
                        </a:lnSpc>
                        <a:spcAft>
                          <a:spcPts val="1000"/>
                        </a:spcAft>
                      </a:pPr>
                      <a:r>
                        <a:rPr lang="vi-VN" sz="1600">
                          <a:effectLst/>
                          <a:latin typeface="+mn-lt"/>
                        </a:rPr>
                        <a:t>TỔNG SỐ</a:t>
                      </a:r>
                      <a:endParaRPr lang="vi-VN" sz="1600">
                        <a:effectLst/>
                        <a:latin typeface="+mn-lt"/>
                        <a:ea typeface="Calibri"/>
                        <a:cs typeface="Times New Roman"/>
                      </a:endParaRPr>
                    </a:p>
                  </a:txBody>
                  <a:tcPr marL="38830" marR="38830" marT="0" marB="0" anchor="ctr"/>
                </a:tc>
                <a:tc>
                  <a:txBody>
                    <a:bodyPr/>
                    <a:lstStyle/>
                    <a:p>
                      <a:pPr algn="ctr">
                        <a:lnSpc>
                          <a:spcPct val="115000"/>
                        </a:lnSpc>
                        <a:spcAft>
                          <a:spcPts val="1000"/>
                        </a:spcAft>
                      </a:pPr>
                      <a:r>
                        <a:rPr lang="en-US" sz="1800" b="1">
                          <a:solidFill>
                            <a:srgbClr val="000000"/>
                          </a:solidFill>
                          <a:effectLst/>
                          <a:latin typeface="Times New Roman"/>
                          <a:ea typeface="Calibri"/>
                          <a:cs typeface="Times New Roman"/>
                        </a:rPr>
                        <a:t>2.900</a:t>
                      </a:r>
                      <a:endParaRPr lang="vi-VN" sz="1800">
                        <a:effectLst/>
                        <a:latin typeface="Calibri"/>
                        <a:ea typeface="Calibri"/>
                        <a:cs typeface="Times New Roman"/>
                      </a:endParaRPr>
                    </a:p>
                  </a:txBody>
                  <a:tcPr marL="68580" marR="68580" marT="0" marB="0" anchor="ctr"/>
                </a:tc>
                <a:tc>
                  <a:txBody>
                    <a:bodyPr/>
                    <a:lstStyle/>
                    <a:p>
                      <a:pPr>
                        <a:lnSpc>
                          <a:spcPct val="115000"/>
                        </a:lnSpc>
                      </a:pPr>
                      <a:endParaRPr lang="vi-VN" sz="1800">
                        <a:effectLst/>
                        <a:latin typeface="Calibri"/>
                        <a:cs typeface="Times New Roman"/>
                      </a:endParaRPr>
                    </a:p>
                  </a:txBody>
                  <a:tcPr marL="68580" marR="68580" marT="0" marB="0" anchor="ctr"/>
                </a:tc>
                <a:tc>
                  <a:txBody>
                    <a:bodyPr/>
                    <a:lstStyle/>
                    <a:p>
                      <a:pPr algn="ctr">
                        <a:lnSpc>
                          <a:spcPct val="115000"/>
                        </a:lnSpc>
                        <a:spcAft>
                          <a:spcPts val="1000"/>
                        </a:spcAft>
                      </a:pPr>
                      <a:r>
                        <a:rPr lang="en-US" sz="1800">
                          <a:solidFill>
                            <a:srgbClr val="000000"/>
                          </a:solidFill>
                          <a:effectLst/>
                          <a:latin typeface="Times New Roman"/>
                          <a:ea typeface="Calibri"/>
                          <a:cs typeface="Times New Roman"/>
                        </a:rPr>
                        <a:t>29</a:t>
                      </a:r>
                      <a:endParaRPr lang="vi-VN" sz="18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800">
                          <a:solidFill>
                            <a:srgbClr val="000000"/>
                          </a:solidFill>
                          <a:effectLst/>
                          <a:latin typeface="Times New Roman"/>
                          <a:ea typeface="Calibri"/>
                          <a:cs typeface="Times New Roman"/>
                        </a:rPr>
                        <a:t>2.871</a:t>
                      </a:r>
                      <a:endParaRPr lang="vi-VN" sz="180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3"/>
                  </a:ext>
                </a:extLst>
              </a:tr>
              <a:tr h="124039">
                <a:tc>
                  <a:txBody>
                    <a:bodyPr/>
                    <a:lstStyle/>
                    <a:p>
                      <a:pPr algn="ctr">
                        <a:lnSpc>
                          <a:spcPct val="115000"/>
                        </a:lnSpc>
                        <a:spcAft>
                          <a:spcPts val="1000"/>
                        </a:spcAft>
                      </a:pPr>
                      <a:r>
                        <a:rPr lang="vi-VN" sz="1600">
                          <a:effectLst/>
                          <a:latin typeface="+mn-lt"/>
                        </a:rPr>
                        <a:t>1</a:t>
                      </a:r>
                      <a:endParaRPr lang="vi-VN" sz="1600">
                        <a:effectLst/>
                        <a:latin typeface="+mn-lt"/>
                        <a:ea typeface="Calibri"/>
                        <a:cs typeface="Times New Roman"/>
                      </a:endParaRPr>
                    </a:p>
                  </a:txBody>
                  <a:tcPr marL="38830" marR="38830" marT="0" marB="0" anchor="ctr"/>
                </a:tc>
                <a:tc>
                  <a:txBody>
                    <a:bodyPr/>
                    <a:lstStyle/>
                    <a:p>
                      <a:pPr>
                        <a:lnSpc>
                          <a:spcPct val="115000"/>
                        </a:lnSpc>
                        <a:spcAft>
                          <a:spcPts val="1000"/>
                        </a:spcAft>
                      </a:pPr>
                      <a:r>
                        <a:rPr lang="vi-VN" sz="1600">
                          <a:effectLst/>
                          <a:latin typeface="+mn-lt"/>
                        </a:rPr>
                        <a:t>Năm 2020</a:t>
                      </a:r>
                      <a:endParaRPr lang="vi-VN" sz="1600">
                        <a:effectLst/>
                        <a:latin typeface="+mn-lt"/>
                        <a:ea typeface="Calibri"/>
                        <a:cs typeface="Times New Roman"/>
                      </a:endParaRPr>
                    </a:p>
                  </a:txBody>
                  <a:tcPr marL="38830" marR="38830" marT="0" marB="0" anchor="ctr"/>
                </a:tc>
                <a:tc>
                  <a:txBody>
                    <a:bodyPr/>
                    <a:lstStyle/>
                    <a:p>
                      <a:pPr algn="ctr">
                        <a:lnSpc>
                          <a:spcPct val="115000"/>
                        </a:lnSpc>
                        <a:spcAft>
                          <a:spcPts val="1000"/>
                        </a:spcAft>
                      </a:pPr>
                      <a:r>
                        <a:rPr lang="en-US" sz="1800">
                          <a:solidFill>
                            <a:srgbClr val="000000"/>
                          </a:solidFill>
                          <a:effectLst/>
                          <a:latin typeface="Times New Roman"/>
                          <a:ea typeface="Calibri"/>
                          <a:cs typeface="Times New Roman"/>
                        </a:rPr>
                        <a:t>29</a:t>
                      </a:r>
                      <a:endParaRPr lang="vi-VN" sz="18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800">
                          <a:solidFill>
                            <a:srgbClr val="000000"/>
                          </a:solidFill>
                          <a:effectLst/>
                          <a:latin typeface="Times New Roman"/>
                          <a:ea typeface="Calibri"/>
                          <a:cs typeface="Times New Roman"/>
                        </a:rPr>
                        <a:t>1</a:t>
                      </a:r>
                      <a:endParaRPr lang="vi-VN" sz="18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800">
                          <a:solidFill>
                            <a:srgbClr val="000000"/>
                          </a:solidFill>
                          <a:effectLst/>
                          <a:latin typeface="Times New Roman"/>
                          <a:ea typeface="Calibri"/>
                          <a:cs typeface="Times New Roman"/>
                        </a:rPr>
                        <a:t>29</a:t>
                      </a:r>
                      <a:endParaRPr lang="vi-VN" sz="1800">
                        <a:effectLst/>
                        <a:latin typeface="Calibri"/>
                        <a:ea typeface="Calibri"/>
                        <a:cs typeface="Times New Roman"/>
                      </a:endParaRPr>
                    </a:p>
                  </a:txBody>
                  <a:tcPr marL="68580" marR="68580" marT="0" marB="0" anchor="ctr"/>
                </a:tc>
                <a:tc>
                  <a:txBody>
                    <a:bodyPr/>
                    <a:lstStyle/>
                    <a:p>
                      <a:pPr>
                        <a:lnSpc>
                          <a:spcPct val="115000"/>
                        </a:lnSpc>
                      </a:pPr>
                      <a:endParaRPr lang="vi-VN" sz="1800">
                        <a:effectLst/>
                        <a:latin typeface="Calibri"/>
                        <a:cs typeface="Times New Roman"/>
                      </a:endParaRPr>
                    </a:p>
                  </a:txBody>
                  <a:tcPr marL="68580" marR="68580" marT="0" marB="0" anchor="ctr"/>
                </a:tc>
                <a:extLst>
                  <a:ext uri="{0D108BD9-81ED-4DB2-BD59-A6C34878D82A}">
                    <a16:rowId xmlns:a16="http://schemas.microsoft.com/office/drawing/2014/main" xmlns="" val="10004"/>
                  </a:ext>
                </a:extLst>
              </a:tr>
              <a:tr h="124039">
                <a:tc>
                  <a:txBody>
                    <a:bodyPr/>
                    <a:lstStyle/>
                    <a:p>
                      <a:pPr algn="ctr">
                        <a:lnSpc>
                          <a:spcPct val="115000"/>
                        </a:lnSpc>
                        <a:spcAft>
                          <a:spcPts val="1000"/>
                        </a:spcAft>
                      </a:pPr>
                      <a:r>
                        <a:rPr lang="vi-VN" sz="1600">
                          <a:effectLst/>
                          <a:latin typeface="+mn-lt"/>
                        </a:rPr>
                        <a:t>2</a:t>
                      </a:r>
                      <a:endParaRPr lang="vi-VN" sz="1600">
                        <a:effectLst/>
                        <a:latin typeface="+mn-lt"/>
                        <a:ea typeface="Calibri"/>
                        <a:cs typeface="Times New Roman"/>
                      </a:endParaRPr>
                    </a:p>
                  </a:txBody>
                  <a:tcPr marL="38830" marR="38830" marT="0" marB="0" anchor="ctr"/>
                </a:tc>
                <a:tc>
                  <a:txBody>
                    <a:bodyPr/>
                    <a:lstStyle/>
                    <a:p>
                      <a:pPr>
                        <a:lnSpc>
                          <a:spcPct val="115000"/>
                        </a:lnSpc>
                        <a:spcAft>
                          <a:spcPts val="1000"/>
                        </a:spcAft>
                      </a:pPr>
                      <a:r>
                        <a:rPr lang="vi-VN" sz="1600">
                          <a:effectLst/>
                          <a:latin typeface="+mn-lt"/>
                        </a:rPr>
                        <a:t>Năm 2021</a:t>
                      </a:r>
                      <a:endParaRPr lang="vi-VN" sz="1600">
                        <a:effectLst/>
                        <a:latin typeface="+mn-lt"/>
                        <a:ea typeface="Calibri"/>
                        <a:cs typeface="Times New Roman"/>
                      </a:endParaRPr>
                    </a:p>
                  </a:txBody>
                  <a:tcPr marL="38830" marR="38830" marT="0" marB="0" anchor="ctr"/>
                </a:tc>
                <a:tc>
                  <a:txBody>
                    <a:bodyPr/>
                    <a:lstStyle/>
                    <a:p>
                      <a:pPr algn="ctr">
                        <a:lnSpc>
                          <a:spcPct val="115000"/>
                        </a:lnSpc>
                        <a:spcAft>
                          <a:spcPts val="1000"/>
                        </a:spcAft>
                      </a:pPr>
                      <a:r>
                        <a:rPr lang="en-US" sz="1800">
                          <a:solidFill>
                            <a:srgbClr val="000000"/>
                          </a:solidFill>
                          <a:effectLst/>
                          <a:latin typeface="Times New Roman"/>
                          <a:ea typeface="Calibri"/>
                          <a:cs typeface="Times New Roman"/>
                        </a:rPr>
                        <a:t>435</a:t>
                      </a:r>
                      <a:endParaRPr lang="vi-VN" sz="18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800">
                          <a:solidFill>
                            <a:srgbClr val="000000"/>
                          </a:solidFill>
                          <a:effectLst/>
                          <a:latin typeface="Times New Roman"/>
                          <a:ea typeface="Calibri"/>
                          <a:cs typeface="Times New Roman"/>
                        </a:rPr>
                        <a:t>15</a:t>
                      </a:r>
                      <a:endParaRPr lang="vi-VN" sz="1800">
                        <a:effectLst/>
                        <a:latin typeface="Calibri"/>
                        <a:ea typeface="Calibri"/>
                        <a:cs typeface="Times New Roman"/>
                      </a:endParaRPr>
                    </a:p>
                  </a:txBody>
                  <a:tcPr marL="68580" marR="68580" marT="0" marB="0" anchor="ctr"/>
                </a:tc>
                <a:tc>
                  <a:txBody>
                    <a:bodyPr/>
                    <a:lstStyle/>
                    <a:p>
                      <a:pPr>
                        <a:lnSpc>
                          <a:spcPct val="115000"/>
                        </a:lnSpc>
                      </a:pPr>
                      <a:endParaRPr lang="vi-VN" sz="1800">
                        <a:effectLst/>
                        <a:latin typeface="Calibri"/>
                        <a:cs typeface="Times New Roman"/>
                      </a:endParaRPr>
                    </a:p>
                  </a:txBody>
                  <a:tcPr marL="68580" marR="68580" marT="0" marB="0" anchor="ctr"/>
                </a:tc>
                <a:tc>
                  <a:txBody>
                    <a:bodyPr/>
                    <a:lstStyle/>
                    <a:p>
                      <a:pPr algn="ctr">
                        <a:lnSpc>
                          <a:spcPct val="115000"/>
                        </a:lnSpc>
                        <a:spcAft>
                          <a:spcPts val="1000"/>
                        </a:spcAft>
                      </a:pPr>
                      <a:r>
                        <a:rPr lang="en-US" sz="1800">
                          <a:solidFill>
                            <a:srgbClr val="000000"/>
                          </a:solidFill>
                          <a:effectLst/>
                          <a:latin typeface="Times New Roman"/>
                          <a:ea typeface="Calibri"/>
                          <a:cs typeface="Times New Roman"/>
                        </a:rPr>
                        <a:t>406</a:t>
                      </a:r>
                      <a:endParaRPr lang="vi-VN" sz="180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5"/>
                  </a:ext>
                </a:extLst>
              </a:tr>
              <a:tr h="124039">
                <a:tc>
                  <a:txBody>
                    <a:bodyPr/>
                    <a:lstStyle/>
                    <a:p>
                      <a:pPr algn="ctr">
                        <a:lnSpc>
                          <a:spcPct val="115000"/>
                        </a:lnSpc>
                        <a:spcAft>
                          <a:spcPts val="1000"/>
                        </a:spcAft>
                      </a:pPr>
                      <a:r>
                        <a:rPr lang="vi-VN" sz="1600">
                          <a:effectLst/>
                          <a:latin typeface="+mn-lt"/>
                        </a:rPr>
                        <a:t>3</a:t>
                      </a:r>
                      <a:endParaRPr lang="vi-VN" sz="1600">
                        <a:effectLst/>
                        <a:latin typeface="+mn-lt"/>
                        <a:ea typeface="Calibri"/>
                        <a:cs typeface="Times New Roman"/>
                      </a:endParaRPr>
                    </a:p>
                  </a:txBody>
                  <a:tcPr marL="38830" marR="38830" marT="0" marB="0" anchor="ctr"/>
                </a:tc>
                <a:tc>
                  <a:txBody>
                    <a:bodyPr/>
                    <a:lstStyle/>
                    <a:p>
                      <a:pPr>
                        <a:lnSpc>
                          <a:spcPct val="115000"/>
                        </a:lnSpc>
                        <a:spcAft>
                          <a:spcPts val="1000"/>
                        </a:spcAft>
                      </a:pPr>
                      <a:r>
                        <a:rPr lang="vi-VN" sz="1600">
                          <a:effectLst/>
                          <a:latin typeface="+mn-lt"/>
                        </a:rPr>
                        <a:t>Năm 2022</a:t>
                      </a:r>
                      <a:endParaRPr lang="vi-VN" sz="1600">
                        <a:effectLst/>
                        <a:latin typeface="+mn-lt"/>
                        <a:ea typeface="Calibri"/>
                        <a:cs typeface="Times New Roman"/>
                      </a:endParaRPr>
                    </a:p>
                  </a:txBody>
                  <a:tcPr marL="38830" marR="38830" marT="0" marB="0" anchor="ctr"/>
                </a:tc>
                <a:tc>
                  <a:txBody>
                    <a:bodyPr/>
                    <a:lstStyle/>
                    <a:p>
                      <a:pPr algn="ctr">
                        <a:lnSpc>
                          <a:spcPct val="115000"/>
                        </a:lnSpc>
                        <a:spcAft>
                          <a:spcPts val="1000"/>
                        </a:spcAft>
                      </a:pPr>
                      <a:r>
                        <a:rPr lang="en-US" sz="1800">
                          <a:solidFill>
                            <a:srgbClr val="000000"/>
                          </a:solidFill>
                          <a:effectLst/>
                          <a:latin typeface="Times New Roman"/>
                          <a:ea typeface="Calibri"/>
                          <a:cs typeface="Times New Roman"/>
                        </a:rPr>
                        <a:t>928</a:t>
                      </a:r>
                      <a:endParaRPr lang="vi-VN" sz="18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800">
                          <a:solidFill>
                            <a:srgbClr val="000000"/>
                          </a:solidFill>
                          <a:effectLst/>
                          <a:latin typeface="Times New Roman"/>
                          <a:ea typeface="Calibri"/>
                          <a:cs typeface="Times New Roman"/>
                        </a:rPr>
                        <a:t>32</a:t>
                      </a:r>
                      <a:endParaRPr lang="vi-VN" sz="1800">
                        <a:effectLst/>
                        <a:latin typeface="Calibri"/>
                        <a:ea typeface="Calibri"/>
                        <a:cs typeface="Times New Roman"/>
                      </a:endParaRPr>
                    </a:p>
                  </a:txBody>
                  <a:tcPr marL="68580" marR="68580" marT="0" marB="0" anchor="ctr"/>
                </a:tc>
                <a:tc>
                  <a:txBody>
                    <a:bodyPr/>
                    <a:lstStyle/>
                    <a:p>
                      <a:pPr>
                        <a:lnSpc>
                          <a:spcPct val="115000"/>
                        </a:lnSpc>
                      </a:pPr>
                      <a:endParaRPr lang="vi-VN" sz="1800">
                        <a:effectLst/>
                        <a:latin typeface="Calibri"/>
                        <a:cs typeface="Times New Roman"/>
                      </a:endParaRPr>
                    </a:p>
                  </a:txBody>
                  <a:tcPr marL="68580" marR="68580" marT="0" marB="0" anchor="ctr"/>
                </a:tc>
                <a:tc>
                  <a:txBody>
                    <a:bodyPr/>
                    <a:lstStyle/>
                    <a:p>
                      <a:pPr algn="ctr">
                        <a:lnSpc>
                          <a:spcPct val="115000"/>
                        </a:lnSpc>
                        <a:spcAft>
                          <a:spcPts val="1000"/>
                        </a:spcAft>
                      </a:pPr>
                      <a:r>
                        <a:rPr lang="en-US" sz="1800">
                          <a:solidFill>
                            <a:srgbClr val="000000"/>
                          </a:solidFill>
                          <a:effectLst/>
                          <a:latin typeface="Times New Roman"/>
                          <a:ea typeface="Calibri"/>
                          <a:cs typeface="Times New Roman"/>
                        </a:rPr>
                        <a:t>493</a:t>
                      </a:r>
                      <a:endParaRPr lang="vi-VN" sz="180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6"/>
                  </a:ext>
                </a:extLst>
              </a:tr>
              <a:tr h="218308">
                <a:tc>
                  <a:txBody>
                    <a:bodyPr/>
                    <a:lstStyle/>
                    <a:p>
                      <a:pPr algn="ctr">
                        <a:lnSpc>
                          <a:spcPct val="115000"/>
                        </a:lnSpc>
                        <a:spcAft>
                          <a:spcPts val="1000"/>
                        </a:spcAft>
                      </a:pPr>
                      <a:r>
                        <a:rPr lang="vi-VN" sz="1600">
                          <a:effectLst/>
                          <a:latin typeface="+mn-lt"/>
                        </a:rPr>
                        <a:t>4</a:t>
                      </a:r>
                      <a:endParaRPr lang="vi-VN" sz="1600">
                        <a:effectLst/>
                        <a:latin typeface="+mn-lt"/>
                        <a:ea typeface="Calibri"/>
                        <a:cs typeface="Times New Roman"/>
                      </a:endParaRPr>
                    </a:p>
                  </a:txBody>
                  <a:tcPr marL="38830" marR="38830" marT="0" marB="0" anchor="ctr"/>
                </a:tc>
                <a:tc>
                  <a:txBody>
                    <a:bodyPr/>
                    <a:lstStyle/>
                    <a:p>
                      <a:pPr>
                        <a:lnSpc>
                          <a:spcPct val="115000"/>
                        </a:lnSpc>
                        <a:spcAft>
                          <a:spcPts val="1000"/>
                        </a:spcAft>
                      </a:pPr>
                      <a:r>
                        <a:rPr lang="vi-VN" sz="1600">
                          <a:effectLst/>
                          <a:latin typeface="+mn-lt"/>
                        </a:rPr>
                        <a:t>Năm 2023</a:t>
                      </a:r>
                      <a:endParaRPr lang="vi-VN" sz="1600">
                        <a:effectLst/>
                        <a:latin typeface="+mn-lt"/>
                        <a:ea typeface="Calibri"/>
                        <a:cs typeface="Times New Roman"/>
                      </a:endParaRPr>
                    </a:p>
                  </a:txBody>
                  <a:tcPr marL="38830" marR="38830" marT="0" marB="0" anchor="ctr"/>
                </a:tc>
                <a:tc>
                  <a:txBody>
                    <a:bodyPr/>
                    <a:lstStyle/>
                    <a:p>
                      <a:pPr algn="ctr">
                        <a:lnSpc>
                          <a:spcPct val="115000"/>
                        </a:lnSpc>
                        <a:spcAft>
                          <a:spcPts val="1000"/>
                        </a:spcAft>
                      </a:pPr>
                      <a:r>
                        <a:rPr lang="en-US" sz="1800">
                          <a:solidFill>
                            <a:srgbClr val="000000"/>
                          </a:solidFill>
                          <a:effectLst/>
                          <a:latin typeface="Times New Roman"/>
                          <a:ea typeface="Calibri"/>
                          <a:cs typeface="Times New Roman"/>
                        </a:rPr>
                        <a:t>1.508</a:t>
                      </a:r>
                      <a:endParaRPr lang="vi-VN" sz="18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800">
                          <a:solidFill>
                            <a:srgbClr val="000000"/>
                          </a:solidFill>
                          <a:effectLst/>
                          <a:latin typeface="Times New Roman"/>
                          <a:ea typeface="Calibri"/>
                          <a:cs typeface="Times New Roman"/>
                        </a:rPr>
                        <a:t>52</a:t>
                      </a:r>
                      <a:endParaRPr lang="vi-VN" sz="1800">
                        <a:effectLst/>
                        <a:latin typeface="Calibri"/>
                        <a:ea typeface="Calibri"/>
                        <a:cs typeface="Times New Roman"/>
                      </a:endParaRPr>
                    </a:p>
                  </a:txBody>
                  <a:tcPr marL="68580" marR="68580" marT="0" marB="0" anchor="ctr"/>
                </a:tc>
                <a:tc>
                  <a:txBody>
                    <a:bodyPr/>
                    <a:lstStyle/>
                    <a:p>
                      <a:pPr>
                        <a:lnSpc>
                          <a:spcPct val="115000"/>
                        </a:lnSpc>
                      </a:pPr>
                      <a:endParaRPr lang="vi-VN" sz="1800">
                        <a:effectLst/>
                        <a:latin typeface="Calibri"/>
                        <a:cs typeface="Times New Roman"/>
                      </a:endParaRPr>
                    </a:p>
                  </a:txBody>
                  <a:tcPr marL="68580" marR="68580" marT="0" marB="0" anchor="ctr"/>
                </a:tc>
                <a:tc>
                  <a:txBody>
                    <a:bodyPr/>
                    <a:lstStyle/>
                    <a:p>
                      <a:pPr algn="ctr">
                        <a:lnSpc>
                          <a:spcPct val="115000"/>
                        </a:lnSpc>
                        <a:spcAft>
                          <a:spcPts val="1000"/>
                        </a:spcAft>
                      </a:pPr>
                      <a:r>
                        <a:rPr lang="en-US" sz="1800">
                          <a:solidFill>
                            <a:srgbClr val="000000"/>
                          </a:solidFill>
                          <a:effectLst/>
                          <a:latin typeface="Times New Roman"/>
                          <a:ea typeface="Calibri"/>
                          <a:cs typeface="Times New Roman"/>
                        </a:rPr>
                        <a:t>580</a:t>
                      </a:r>
                      <a:endParaRPr lang="vi-VN" sz="180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7"/>
                  </a:ext>
                </a:extLst>
              </a:tr>
              <a:tr h="218308">
                <a:tc>
                  <a:txBody>
                    <a:bodyPr/>
                    <a:lstStyle/>
                    <a:p>
                      <a:pPr algn="ctr">
                        <a:lnSpc>
                          <a:spcPct val="115000"/>
                        </a:lnSpc>
                        <a:spcAft>
                          <a:spcPts val="1000"/>
                        </a:spcAft>
                      </a:pPr>
                      <a:r>
                        <a:rPr lang="vi-VN" sz="1600">
                          <a:effectLst/>
                          <a:latin typeface="+mn-lt"/>
                        </a:rPr>
                        <a:t>5</a:t>
                      </a:r>
                      <a:endParaRPr lang="vi-VN" sz="1600">
                        <a:effectLst/>
                        <a:latin typeface="+mn-lt"/>
                        <a:ea typeface="Calibri"/>
                        <a:cs typeface="Times New Roman"/>
                      </a:endParaRPr>
                    </a:p>
                  </a:txBody>
                  <a:tcPr marL="38830" marR="38830" marT="0" marB="0" anchor="ctr"/>
                </a:tc>
                <a:tc>
                  <a:txBody>
                    <a:bodyPr/>
                    <a:lstStyle/>
                    <a:p>
                      <a:pPr marL="0" algn="l" defTabSz="914400" rtl="0" eaLnBrk="1" latinLnBrk="0" hangingPunct="1">
                        <a:lnSpc>
                          <a:spcPct val="115000"/>
                        </a:lnSpc>
                        <a:spcAft>
                          <a:spcPts val="1000"/>
                        </a:spcAft>
                      </a:pPr>
                      <a:r>
                        <a:rPr lang="vi-VN" sz="1600" kern="1200" dirty="0">
                          <a:solidFill>
                            <a:schemeClr val="dk1"/>
                          </a:solidFill>
                          <a:effectLst/>
                          <a:latin typeface="+mn-lt"/>
                          <a:ea typeface="+mn-ea"/>
                          <a:cs typeface="+mn-cs"/>
                        </a:rPr>
                        <a:t>Năm 2024</a:t>
                      </a:r>
                    </a:p>
                  </a:txBody>
                  <a:tcPr marL="38830" marR="38830" marT="0" marB="0" anchor="ctr"/>
                </a:tc>
                <a:tc>
                  <a:txBody>
                    <a:bodyPr/>
                    <a:lstStyle/>
                    <a:p>
                      <a:pPr algn="ctr">
                        <a:lnSpc>
                          <a:spcPct val="115000"/>
                        </a:lnSpc>
                        <a:spcAft>
                          <a:spcPts val="1000"/>
                        </a:spcAft>
                      </a:pPr>
                      <a:r>
                        <a:rPr lang="en-US" sz="1800">
                          <a:solidFill>
                            <a:srgbClr val="000000"/>
                          </a:solidFill>
                          <a:effectLst/>
                          <a:latin typeface="Times New Roman"/>
                          <a:ea typeface="Calibri"/>
                          <a:cs typeface="Times New Roman"/>
                        </a:rPr>
                        <a:t>2.146</a:t>
                      </a:r>
                      <a:endParaRPr lang="vi-VN" sz="18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800">
                          <a:solidFill>
                            <a:srgbClr val="000000"/>
                          </a:solidFill>
                          <a:effectLst/>
                          <a:latin typeface="Times New Roman"/>
                          <a:ea typeface="Calibri"/>
                          <a:cs typeface="Times New Roman"/>
                        </a:rPr>
                        <a:t>74</a:t>
                      </a:r>
                      <a:endParaRPr lang="vi-VN" sz="1800">
                        <a:effectLst/>
                        <a:latin typeface="Calibri"/>
                        <a:ea typeface="Calibri"/>
                        <a:cs typeface="Times New Roman"/>
                      </a:endParaRPr>
                    </a:p>
                  </a:txBody>
                  <a:tcPr marL="68580" marR="68580" marT="0" marB="0" anchor="ctr"/>
                </a:tc>
                <a:tc>
                  <a:txBody>
                    <a:bodyPr/>
                    <a:lstStyle/>
                    <a:p>
                      <a:pPr>
                        <a:lnSpc>
                          <a:spcPct val="115000"/>
                        </a:lnSpc>
                      </a:pPr>
                      <a:endParaRPr lang="vi-VN" sz="1800">
                        <a:effectLst/>
                        <a:latin typeface="Calibri"/>
                        <a:cs typeface="Times New Roman"/>
                      </a:endParaRPr>
                    </a:p>
                  </a:txBody>
                  <a:tcPr marL="68580" marR="68580" marT="0" marB="0" anchor="ctr"/>
                </a:tc>
                <a:tc>
                  <a:txBody>
                    <a:bodyPr/>
                    <a:lstStyle/>
                    <a:p>
                      <a:pPr algn="ctr">
                        <a:lnSpc>
                          <a:spcPct val="115000"/>
                        </a:lnSpc>
                        <a:spcAft>
                          <a:spcPts val="1000"/>
                        </a:spcAft>
                      </a:pPr>
                      <a:r>
                        <a:rPr lang="en-US" sz="1800">
                          <a:solidFill>
                            <a:srgbClr val="000000"/>
                          </a:solidFill>
                          <a:effectLst/>
                          <a:latin typeface="Times New Roman"/>
                          <a:ea typeface="Calibri"/>
                          <a:cs typeface="Times New Roman"/>
                        </a:rPr>
                        <a:t>638</a:t>
                      </a:r>
                      <a:endParaRPr lang="vi-VN" sz="180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8"/>
                  </a:ext>
                </a:extLst>
              </a:tr>
              <a:tr h="218308">
                <a:tc>
                  <a:txBody>
                    <a:bodyPr/>
                    <a:lstStyle/>
                    <a:p>
                      <a:pPr algn="ctr">
                        <a:lnSpc>
                          <a:spcPct val="115000"/>
                        </a:lnSpc>
                        <a:spcAft>
                          <a:spcPts val="1000"/>
                        </a:spcAft>
                      </a:pPr>
                      <a:r>
                        <a:rPr lang="en-US" sz="1600" dirty="0">
                          <a:effectLst/>
                          <a:latin typeface="+mn-lt"/>
                          <a:ea typeface="Calibri"/>
                          <a:cs typeface="Times New Roman"/>
                        </a:rPr>
                        <a:t>6</a:t>
                      </a:r>
                      <a:endParaRPr lang="vi-VN" sz="1600" dirty="0">
                        <a:effectLst/>
                        <a:latin typeface="+mn-lt"/>
                        <a:ea typeface="Calibri"/>
                        <a:cs typeface="Times New Roman"/>
                      </a:endParaRPr>
                    </a:p>
                  </a:txBody>
                  <a:tcPr marL="38830" marR="38830" marT="0" marB="0" anchor="ctr"/>
                </a:tc>
                <a:tc>
                  <a:txBody>
                    <a:bodyPr/>
                    <a:lstStyle/>
                    <a:p>
                      <a:pPr marL="0" algn="l" defTabSz="914400" rtl="0" eaLnBrk="1" latinLnBrk="0" hangingPunct="1">
                        <a:lnSpc>
                          <a:spcPct val="115000"/>
                        </a:lnSpc>
                        <a:spcAft>
                          <a:spcPts val="1000"/>
                        </a:spcAft>
                      </a:pPr>
                      <a:r>
                        <a:rPr lang="vi-VN" sz="1600" kern="1200" dirty="0">
                          <a:solidFill>
                            <a:schemeClr val="dk1"/>
                          </a:solidFill>
                          <a:effectLst/>
                          <a:latin typeface="+mn-lt"/>
                          <a:ea typeface="+mn-ea"/>
                          <a:cs typeface="+mn-cs"/>
                        </a:rPr>
                        <a:t>Năm 2025</a:t>
                      </a:r>
                    </a:p>
                  </a:txBody>
                  <a:tcPr marL="68580" marR="68580" marT="0" marB="0" anchor="ctr"/>
                </a:tc>
                <a:tc>
                  <a:txBody>
                    <a:bodyPr/>
                    <a:lstStyle/>
                    <a:p>
                      <a:pPr algn="ctr">
                        <a:lnSpc>
                          <a:spcPct val="115000"/>
                        </a:lnSpc>
                        <a:spcAft>
                          <a:spcPts val="1000"/>
                        </a:spcAft>
                      </a:pPr>
                      <a:r>
                        <a:rPr lang="en-US" sz="1800">
                          <a:solidFill>
                            <a:srgbClr val="000000"/>
                          </a:solidFill>
                          <a:effectLst/>
                          <a:latin typeface="Times New Roman"/>
                          <a:ea typeface="Calibri"/>
                          <a:cs typeface="Times New Roman"/>
                        </a:rPr>
                        <a:t>2.900</a:t>
                      </a:r>
                      <a:endParaRPr lang="vi-VN" sz="18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800">
                          <a:solidFill>
                            <a:srgbClr val="000000"/>
                          </a:solidFill>
                          <a:effectLst/>
                          <a:latin typeface="Times New Roman"/>
                          <a:ea typeface="Calibri"/>
                          <a:cs typeface="Times New Roman"/>
                        </a:rPr>
                        <a:t>100</a:t>
                      </a:r>
                      <a:endParaRPr lang="vi-VN" sz="1800">
                        <a:effectLst/>
                        <a:latin typeface="Calibri"/>
                        <a:ea typeface="Calibri"/>
                        <a:cs typeface="Times New Roman"/>
                      </a:endParaRPr>
                    </a:p>
                  </a:txBody>
                  <a:tcPr marL="68580" marR="68580" marT="0" marB="0" anchor="ctr"/>
                </a:tc>
                <a:tc>
                  <a:txBody>
                    <a:bodyPr/>
                    <a:lstStyle/>
                    <a:p>
                      <a:pPr>
                        <a:lnSpc>
                          <a:spcPct val="115000"/>
                        </a:lnSpc>
                      </a:pPr>
                      <a:endParaRPr lang="vi-VN" sz="1800">
                        <a:effectLst/>
                        <a:latin typeface="Calibri"/>
                        <a:cs typeface="Times New Roman"/>
                      </a:endParaRPr>
                    </a:p>
                  </a:txBody>
                  <a:tcPr marL="68580" marR="68580" marT="0" marB="0" anchor="ctr"/>
                </a:tc>
                <a:tc>
                  <a:txBody>
                    <a:bodyPr/>
                    <a:lstStyle/>
                    <a:p>
                      <a:pPr algn="ctr">
                        <a:lnSpc>
                          <a:spcPct val="115000"/>
                        </a:lnSpc>
                        <a:spcAft>
                          <a:spcPts val="1000"/>
                        </a:spcAft>
                      </a:pPr>
                      <a:r>
                        <a:rPr lang="en-US" sz="1800" dirty="0">
                          <a:solidFill>
                            <a:srgbClr val="000000"/>
                          </a:solidFill>
                          <a:effectLst/>
                          <a:latin typeface="Times New Roman"/>
                          <a:ea typeface="Calibri"/>
                          <a:cs typeface="Times New Roman"/>
                        </a:rPr>
                        <a:t>754</a:t>
                      </a:r>
                      <a:endParaRPr lang="vi-VN" sz="1800" dirty="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9"/>
                  </a:ext>
                </a:extLst>
              </a:tr>
            </a:tbl>
          </a:graphicData>
        </a:graphic>
      </p:graphicFrame>
      <p:sp>
        <p:nvSpPr>
          <p:cNvPr id="4" name="Rectangle 1"/>
          <p:cNvSpPr>
            <a:spLocks noChangeArrowheads="1"/>
          </p:cNvSpPr>
          <p:nvPr/>
        </p:nvSpPr>
        <p:spPr bwMode="auto">
          <a:xfrm>
            <a:off x="1497635" y="535542"/>
            <a:ext cx="6148736"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bmk="_Toc33781414">
                <a:ln>
                  <a:noFill/>
                </a:ln>
                <a:solidFill>
                  <a:srgbClr val="1F497D"/>
                </a:solidFill>
                <a:effectLst/>
                <a:latin typeface="Arial" pitchFamily="34" charset="0"/>
                <a:ea typeface="Times New Roman" pitchFamily="18" charset="0"/>
                <a:cs typeface="Arial" pitchFamily="34" charset="0"/>
              </a:rPr>
              <a:t>Bảng 11: Kế hoạch tiến độ thực</a:t>
            </a:r>
            <a:r>
              <a:rPr kumimoji="0" lang="vi-VN" sz="1300" b="1" i="0" u="none" strike="noStrike" cap="none" normalizeH="0" baseline="0" dirty="0" bmk="_Toc33781414">
                <a:ln>
                  <a:noFill/>
                </a:ln>
                <a:solidFill>
                  <a:srgbClr val="1F497D"/>
                </a:solidFill>
                <a:effectLst/>
                <a:latin typeface="Arial" pitchFamily="34" charset="0"/>
                <a:ea typeface="Times New Roman" pitchFamily="18" charset="0"/>
                <a:cs typeface="Arial" pitchFamily="34" charset="0"/>
              </a:rPr>
              <a:t> hiện đề án tại Bến</a:t>
            </a:r>
            <a:r>
              <a:rPr kumimoji="0" lang="vi-VN" sz="1300" b="1" i="0" u="none" strike="noStrike" cap="none" normalizeH="0" dirty="0" bmk="_Toc33781414">
                <a:ln>
                  <a:noFill/>
                </a:ln>
                <a:solidFill>
                  <a:srgbClr val="1F497D"/>
                </a:solidFill>
                <a:effectLst/>
                <a:latin typeface="Arial" pitchFamily="34" charset="0"/>
                <a:ea typeface="Times New Roman" pitchFamily="18" charset="0"/>
                <a:cs typeface="Arial" pitchFamily="34" charset="0"/>
              </a:rPr>
              <a:t> Tre </a:t>
            </a:r>
            <a:r>
              <a:rPr kumimoji="0" lang="vi-VN" sz="1300" b="1" i="0" u="none" strike="noStrike" cap="none" normalizeH="0" baseline="0" dirty="0" bmk="_Toc33781414">
                <a:ln>
                  <a:noFill/>
                </a:ln>
                <a:solidFill>
                  <a:srgbClr val="1F497D"/>
                </a:solidFill>
                <a:effectLst/>
                <a:latin typeface="Arial" pitchFamily="34" charset="0"/>
                <a:ea typeface="Times New Roman" pitchFamily="18" charset="0"/>
                <a:cs typeface="Arial" pitchFamily="34" charset="0"/>
              </a:rPr>
              <a:t> </a:t>
            </a:r>
            <a:r>
              <a:rPr kumimoji="0" lang="en-US" sz="1300" b="1" i="0" u="none" strike="noStrike" cap="none" normalizeH="0" baseline="0" dirty="0" bmk="_Toc33781414">
                <a:ln>
                  <a:noFill/>
                </a:ln>
                <a:solidFill>
                  <a:srgbClr val="1F497D"/>
                </a:solidFill>
                <a:effectLst/>
                <a:latin typeface="Arial" pitchFamily="34" charset="0"/>
                <a:ea typeface="Times New Roman" pitchFamily="18" charset="0"/>
                <a:cs typeface="Arial" pitchFamily="34" charset="0"/>
              </a:rPr>
              <a:t>giai đoạn 2020-2025</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8760845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3939054421"/>
              </p:ext>
            </p:extLst>
          </p:nvPr>
        </p:nvGraphicFramePr>
        <p:xfrm>
          <a:off x="487681" y="983488"/>
          <a:ext cx="7766303" cy="4457802"/>
        </p:xfrm>
        <a:graphic>
          <a:graphicData uri="http://schemas.openxmlformats.org/drawingml/2006/table">
            <a:tbl>
              <a:tblPr firstRow="1" firstCol="1" bandRow="1">
                <a:tableStyleId>{5C22544A-7EE6-4342-B048-85BDC9FD1C3A}</a:tableStyleId>
              </a:tblPr>
              <a:tblGrid>
                <a:gridCol w="646175">
                  <a:extLst>
                    <a:ext uri="{9D8B030D-6E8A-4147-A177-3AD203B41FA5}">
                      <a16:colId xmlns:a16="http://schemas.microsoft.com/office/drawing/2014/main" xmlns="" val="20000"/>
                    </a:ext>
                  </a:extLst>
                </a:gridCol>
                <a:gridCol w="1280230">
                  <a:extLst>
                    <a:ext uri="{9D8B030D-6E8A-4147-A177-3AD203B41FA5}">
                      <a16:colId xmlns:a16="http://schemas.microsoft.com/office/drawing/2014/main" xmlns="" val="20001"/>
                    </a:ext>
                  </a:extLst>
                </a:gridCol>
                <a:gridCol w="1051363">
                  <a:extLst>
                    <a:ext uri="{9D8B030D-6E8A-4147-A177-3AD203B41FA5}">
                      <a16:colId xmlns:a16="http://schemas.microsoft.com/office/drawing/2014/main" xmlns="" val="20002"/>
                    </a:ext>
                  </a:extLst>
                </a:gridCol>
                <a:gridCol w="1148833">
                  <a:extLst>
                    <a:ext uri="{9D8B030D-6E8A-4147-A177-3AD203B41FA5}">
                      <a16:colId xmlns:a16="http://schemas.microsoft.com/office/drawing/2014/main" xmlns="" val="20003"/>
                    </a:ext>
                  </a:extLst>
                </a:gridCol>
                <a:gridCol w="1148833">
                  <a:extLst>
                    <a:ext uri="{9D8B030D-6E8A-4147-A177-3AD203B41FA5}">
                      <a16:colId xmlns:a16="http://schemas.microsoft.com/office/drawing/2014/main" xmlns="" val="20004"/>
                    </a:ext>
                  </a:extLst>
                </a:gridCol>
                <a:gridCol w="2490869">
                  <a:extLst>
                    <a:ext uri="{9D8B030D-6E8A-4147-A177-3AD203B41FA5}">
                      <a16:colId xmlns:a16="http://schemas.microsoft.com/office/drawing/2014/main" xmlns="" val="20005"/>
                    </a:ext>
                  </a:extLst>
                </a:gridCol>
              </a:tblGrid>
              <a:tr h="124039">
                <a:tc rowSpan="3">
                  <a:txBody>
                    <a:bodyPr/>
                    <a:lstStyle/>
                    <a:p>
                      <a:pPr algn="ctr">
                        <a:lnSpc>
                          <a:spcPct val="115000"/>
                        </a:lnSpc>
                        <a:spcAft>
                          <a:spcPts val="1000"/>
                        </a:spcAft>
                      </a:pPr>
                      <a:r>
                        <a:rPr lang="vi-VN" sz="1600" dirty="0">
                          <a:effectLst/>
                          <a:latin typeface="+mn-lt"/>
                        </a:rPr>
                        <a:t>TT</a:t>
                      </a:r>
                      <a:endParaRPr lang="vi-VN" sz="1600" dirty="0">
                        <a:effectLst/>
                        <a:latin typeface="+mn-lt"/>
                        <a:ea typeface="Calibri"/>
                        <a:cs typeface="Times New Roman"/>
                      </a:endParaRPr>
                    </a:p>
                  </a:txBody>
                  <a:tcPr marL="38830" marR="38830" marT="0" marB="0" anchor="ctr"/>
                </a:tc>
                <a:tc rowSpan="3">
                  <a:txBody>
                    <a:bodyPr/>
                    <a:lstStyle/>
                    <a:p>
                      <a:pPr algn="ctr">
                        <a:lnSpc>
                          <a:spcPct val="115000"/>
                        </a:lnSpc>
                        <a:spcAft>
                          <a:spcPts val="1000"/>
                        </a:spcAft>
                      </a:pPr>
                      <a:r>
                        <a:rPr lang="vi-VN" sz="1600">
                          <a:effectLst/>
                          <a:latin typeface="+mn-lt"/>
                        </a:rPr>
                        <a:t>Năm kế hoạch</a:t>
                      </a:r>
                      <a:endParaRPr lang="vi-VN" sz="1600">
                        <a:effectLst/>
                        <a:latin typeface="+mn-lt"/>
                        <a:ea typeface="Calibri"/>
                        <a:cs typeface="Times New Roman"/>
                      </a:endParaRPr>
                    </a:p>
                  </a:txBody>
                  <a:tcPr marL="38830" marR="38830" marT="0" marB="0" anchor="ctr"/>
                </a:tc>
                <a:tc gridSpan="4">
                  <a:txBody>
                    <a:bodyPr/>
                    <a:lstStyle/>
                    <a:p>
                      <a:pPr algn="ctr">
                        <a:lnSpc>
                          <a:spcPct val="115000"/>
                        </a:lnSpc>
                        <a:spcAft>
                          <a:spcPts val="1000"/>
                        </a:spcAft>
                      </a:pPr>
                      <a:r>
                        <a:rPr lang="vi-VN" sz="1600" dirty="0">
                          <a:effectLst/>
                          <a:latin typeface="+mn-lt"/>
                        </a:rPr>
                        <a:t>Tỉnh </a:t>
                      </a:r>
                      <a:r>
                        <a:rPr lang="en-US" sz="1600" dirty="0">
                          <a:effectLst/>
                          <a:latin typeface="+mn-lt"/>
                        </a:rPr>
                        <a:t>Sóc</a:t>
                      </a:r>
                      <a:r>
                        <a:rPr lang="en-US" sz="1600" baseline="0" dirty="0">
                          <a:effectLst/>
                          <a:latin typeface="+mn-lt"/>
                        </a:rPr>
                        <a:t> Trăng</a:t>
                      </a:r>
                      <a:endParaRPr lang="vi-VN" sz="1600" dirty="0">
                        <a:effectLst/>
                        <a:latin typeface="+mn-lt"/>
                        <a:ea typeface="Calibri"/>
                        <a:cs typeface="Times New Roman"/>
                      </a:endParaRPr>
                    </a:p>
                  </a:txBody>
                  <a:tcPr marL="38830" marR="38830" marT="0" marB="0" anchor="ctr"/>
                </a:tc>
                <a:tc hMerge="1">
                  <a:txBody>
                    <a:bodyPr/>
                    <a:lstStyle/>
                    <a:p>
                      <a:endParaRPr lang="vi-VN"/>
                    </a:p>
                  </a:txBody>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xmlns="" val="10000"/>
                  </a:ext>
                </a:extLst>
              </a:tr>
              <a:tr h="226146">
                <a:tc vMerge="1">
                  <a:txBody>
                    <a:bodyPr/>
                    <a:lstStyle/>
                    <a:p>
                      <a:endParaRPr lang="vi-VN"/>
                    </a:p>
                  </a:txBody>
                  <a:tcPr/>
                </a:tc>
                <a:tc vMerge="1">
                  <a:txBody>
                    <a:bodyPr/>
                    <a:lstStyle/>
                    <a:p>
                      <a:endParaRPr lang="vi-VN"/>
                    </a:p>
                  </a:txBody>
                  <a:tcPr/>
                </a:tc>
                <a:tc gridSpan="2">
                  <a:txBody>
                    <a:bodyPr/>
                    <a:lstStyle/>
                    <a:p>
                      <a:pPr algn="ctr">
                        <a:lnSpc>
                          <a:spcPct val="115000"/>
                        </a:lnSpc>
                        <a:spcAft>
                          <a:spcPts val="1000"/>
                        </a:spcAft>
                      </a:pPr>
                      <a:r>
                        <a:rPr lang="vi-VN" sz="1600">
                          <a:effectLst/>
                          <a:latin typeface="+mn-lt"/>
                        </a:rPr>
                        <a:t>Diện tích nuôi tôm chuyển sang áp dụng công nghệ mới</a:t>
                      </a:r>
                      <a:endParaRPr lang="vi-VN" sz="1600">
                        <a:effectLst/>
                        <a:latin typeface="+mn-lt"/>
                        <a:ea typeface="Calibri"/>
                        <a:cs typeface="Times New Roman"/>
                      </a:endParaRPr>
                    </a:p>
                  </a:txBody>
                  <a:tcPr marL="38830" marR="38830" marT="0" marB="0" anchor="ctr"/>
                </a:tc>
                <a:tc hMerge="1">
                  <a:txBody>
                    <a:bodyPr/>
                    <a:lstStyle/>
                    <a:p>
                      <a:endParaRPr lang="vi-VN"/>
                    </a:p>
                  </a:txBody>
                  <a:tcPr/>
                </a:tc>
                <a:tc gridSpan="2">
                  <a:txBody>
                    <a:bodyPr/>
                    <a:lstStyle/>
                    <a:p>
                      <a:pPr algn="ctr">
                        <a:lnSpc>
                          <a:spcPct val="115000"/>
                        </a:lnSpc>
                        <a:spcAft>
                          <a:spcPts val="1000"/>
                        </a:spcAft>
                      </a:pPr>
                      <a:r>
                        <a:rPr lang="vi-VN" sz="1600">
                          <a:effectLst/>
                          <a:latin typeface="+mn-lt"/>
                        </a:rPr>
                        <a:t>Trong đó</a:t>
                      </a:r>
                      <a:endParaRPr lang="vi-VN" sz="1600">
                        <a:effectLst/>
                        <a:latin typeface="+mn-lt"/>
                        <a:ea typeface="Calibri"/>
                        <a:cs typeface="Times New Roman"/>
                      </a:endParaRPr>
                    </a:p>
                  </a:txBody>
                  <a:tcPr marL="38830" marR="38830" marT="0" marB="0" anchor="ctr"/>
                </a:tc>
                <a:tc hMerge="1">
                  <a:txBody>
                    <a:bodyPr/>
                    <a:lstStyle/>
                    <a:p>
                      <a:endParaRPr lang="vi-VN"/>
                    </a:p>
                  </a:txBody>
                  <a:tcPr/>
                </a:tc>
                <a:extLst>
                  <a:ext uri="{0D108BD9-81ED-4DB2-BD59-A6C34878D82A}">
                    <a16:rowId xmlns:a16="http://schemas.microsoft.com/office/drawing/2014/main" xmlns="" val="10001"/>
                  </a:ext>
                </a:extLst>
              </a:tr>
              <a:tr h="1309849">
                <a:tc vMerge="1">
                  <a:txBody>
                    <a:bodyPr/>
                    <a:lstStyle/>
                    <a:p>
                      <a:endParaRPr lang="vi-VN"/>
                    </a:p>
                  </a:txBody>
                  <a:tcPr/>
                </a:tc>
                <a:tc vMerge="1">
                  <a:txBody>
                    <a:bodyPr/>
                    <a:lstStyle/>
                    <a:p>
                      <a:endParaRPr lang="vi-VN"/>
                    </a:p>
                  </a:txBody>
                  <a:tcPr/>
                </a:tc>
                <a:tc>
                  <a:txBody>
                    <a:bodyPr/>
                    <a:lstStyle/>
                    <a:p>
                      <a:pPr algn="ctr">
                        <a:lnSpc>
                          <a:spcPct val="115000"/>
                        </a:lnSpc>
                        <a:spcAft>
                          <a:spcPts val="1000"/>
                        </a:spcAft>
                      </a:pPr>
                      <a:r>
                        <a:rPr lang="en-US" sz="1600">
                          <a:effectLst/>
                          <a:latin typeface="+mn-lt"/>
                        </a:rPr>
                        <a:t>Diện tích theo hectare</a:t>
                      </a:r>
                      <a:endParaRPr lang="vi-VN" sz="1600">
                        <a:effectLst/>
                        <a:latin typeface="+mn-lt"/>
                        <a:ea typeface="Calibri"/>
                        <a:cs typeface="Times New Roman"/>
                      </a:endParaRPr>
                    </a:p>
                  </a:txBody>
                  <a:tcPr marL="38830" marR="38830" marT="0" marB="0" anchor="ctr"/>
                </a:tc>
                <a:tc>
                  <a:txBody>
                    <a:bodyPr/>
                    <a:lstStyle/>
                    <a:p>
                      <a:pPr algn="ctr">
                        <a:lnSpc>
                          <a:spcPct val="115000"/>
                        </a:lnSpc>
                        <a:spcAft>
                          <a:spcPts val="1000"/>
                        </a:spcAft>
                      </a:pPr>
                      <a:r>
                        <a:rPr lang="en-US" sz="1600">
                          <a:effectLst/>
                          <a:latin typeface="+mn-lt"/>
                        </a:rPr>
                        <a:t>Diện tích theo %</a:t>
                      </a:r>
                      <a:endParaRPr lang="vi-VN" sz="1600">
                        <a:effectLst/>
                        <a:latin typeface="+mn-lt"/>
                        <a:ea typeface="Calibri"/>
                        <a:cs typeface="Times New Roman"/>
                      </a:endParaRPr>
                    </a:p>
                  </a:txBody>
                  <a:tcPr marL="38830" marR="38830" marT="0" marB="0" anchor="ctr"/>
                </a:tc>
                <a:tc>
                  <a:txBody>
                    <a:bodyPr/>
                    <a:lstStyle/>
                    <a:p>
                      <a:pPr algn="ctr">
                        <a:lnSpc>
                          <a:spcPct val="115000"/>
                        </a:lnSpc>
                        <a:spcAft>
                          <a:spcPts val="1000"/>
                        </a:spcAft>
                      </a:pPr>
                      <a:r>
                        <a:rPr lang="vi-VN" sz="1600">
                          <a:effectLst/>
                          <a:latin typeface="+mn-lt"/>
                        </a:rPr>
                        <a:t>Mô hình thử nghiệm (ha)</a:t>
                      </a:r>
                      <a:endParaRPr lang="vi-VN" sz="1600">
                        <a:effectLst/>
                        <a:latin typeface="+mn-lt"/>
                        <a:ea typeface="Calibri"/>
                        <a:cs typeface="Times New Roman"/>
                      </a:endParaRPr>
                    </a:p>
                  </a:txBody>
                  <a:tcPr marL="38830" marR="38830" marT="0" marB="0" anchor="ctr"/>
                </a:tc>
                <a:tc>
                  <a:txBody>
                    <a:bodyPr/>
                    <a:lstStyle/>
                    <a:p>
                      <a:pPr algn="ctr">
                        <a:lnSpc>
                          <a:spcPct val="115000"/>
                        </a:lnSpc>
                        <a:spcAft>
                          <a:spcPts val="1000"/>
                        </a:spcAft>
                      </a:pPr>
                      <a:r>
                        <a:rPr lang="vi-VN" sz="1600">
                          <a:effectLst/>
                          <a:latin typeface="+mn-lt"/>
                        </a:rPr>
                        <a:t>Sản xuất thực tế (ha)</a:t>
                      </a:r>
                      <a:endParaRPr lang="vi-VN" sz="1600">
                        <a:effectLst/>
                        <a:latin typeface="+mn-lt"/>
                        <a:ea typeface="Calibri"/>
                        <a:cs typeface="Times New Roman"/>
                      </a:endParaRPr>
                    </a:p>
                  </a:txBody>
                  <a:tcPr marL="38830" marR="38830" marT="0" marB="0" anchor="ctr"/>
                </a:tc>
                <a:extLst>
                  <a:ext uri="{0D108BD9-81ED-4DB2-BD59-A6C34878D82A}">
                    <a16:rowId xmlns:a16="http://schemas.microsoft.com/office/drawing/2014/main" xmlns="" val="10002"/>
                  </a:ext>
                </a:extLst>
              </a:tr>
              <a:tr h="242684">
                <a:tc>
                  <a:txBody>
                    <a:bodyPr/>
                    <a:lstStyle/>
                    <a:p>
                      <a:pPr algn="ctr">
                        <a:lnSpc>
                          <a:spcPct val="115000"/>
                        </a:lnSpc>
                        <a:spcAft>
                          <a:spcPts val="1000"/>
                        </a:spcAft>
                      </a:pPr>
                      <a:r>
                        <a:rPr lang="vi-VN" sz="1600">
                          <a:effectLst/>
                          <a:latin typeface="+mn-lt"/>
                        </a:rPr>
                        <a:t> </a:t>
                      </a:r>
                      <a:endParaRPr lang="vi-VN" sz="1600">
                        <a:effectLst/>
                        <a:latin typeface="+mn-lt"/>
                        <a:ea typeface="Calibri"/>
                        <a:cs typeface="Times New Roman"/>
                      </a:endParaRPr>
                    </a:p>
                  </a:txBody>
                  <a:tcPr marL="38830" marR="38830" marT="0" marB="0" anchor="ctr"/>
                </a:tc>
                <a:tc>
                  <a:txBody>
                    <a:bodyPr/>
                    <a:lstStyle/>
                    <a:p>
                      <a:pPr algn="ctr">
                        <a:lnSpc>
                          <a:spcPct val="115000"/>
                        </a:lnSpc>
                        <a:spcAft>
                          <a:spcPts val="1000"/>
                        </a:spcAft>
                      </a:pPr>
                      <a:r>
                        <a:rPr lang="vi-VN" sz="1600">
                          <a:effectLst/>
                          <a:latin typeface="+mn-lt"/>
                        </a:rPr>
                        <a:t>TỔNG SỐ</a:t>
                      </a:r>
                      <a:endParaRPr lang="vi-VN" sz="1600">
                        <a:effectLst/>
                        <a:latin typeface="+mn-lt"/>
                        <a:ea typeface="Calibri"/>
                        <a:cs typeface="Times New Roman"/>
                      </a:endParaRPr>
                    </a:p>
                  </a:txBody>
                  <a:tcPr marL="38830" marR="38830" marT="0" marB="0" anchor="ctr"/>
                </a:tc>
                <a:tc>
                  <a:txBody>
                    <a:bodyPr/>
                    <a:lstStyle/>
                    <a:p>
                      <a:pPr algn="ctr">
                        <a:lnSpc>
                          <a:spcPct val="115000"/>
                        </a:lnSpc>
                        <a:spcAft>
                          <a:spcPts val="1000"/>
                        </a:spcAft>
                      </a:pPr>
                      <a:r>
                        <a:rPr lang="en-US" sz="1800" b="1">
                          <a:solidFill>
                            <a:srgbClr val="0000FF"/>
                          </a:solidFill>
                          <a:effectLst/>
                          <a:latin typeface="Times New Roman"/>
                          <a:ea typeface="Calibri"/>
                          <a:cs typeface="Times New Roman"/>
                        </a:rPr>
                        <a:t>6.700</a:t>
                      </a:r>
                      <a:endParaRPr lang="vi-VN" sz="18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800" b="1">
                          <a:solidFill>
                            <a:srgbClr val="000000"/>
                          </a:solidFill>
                          <a:effectLst/>
                          <a:latin typeface="Times New Roman"/>
                          <a:ea typeface="Calibri"/>
                          <a:cs typeface="Times New Roman"/>
                        </a:rPr>
                        <a:t> </a:t>
                      </a:r>
                      <a:endParaRPr lang="vi-VN" sz="18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800">
                          <a:solidFill>
                            <a:srgbClr val="000000"/>
                          </a:solidFill>
                          <a:effectLst/>
                          <a:latin typeface="Times New Roman"/>
                          <a:ea typeface="Calibri"/>
                          <a:cs typeface="Times New Roman"/>
                        </a:rPr>
                        <a:t>29</a:t>
                      </a:r>
                      <a:endParaRPr lang="vi-VN" sz="18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800">
                          <a:solidFill>
                            <a:srgbClr val="000000"/>
                          </a:solidFill>
                          <a:effectLst/>
                          <a:latin typeface="Times New Roman"/>
                          <a:ea typeface="Calibri"/>
                          <a:cs typeface="Times New Roman"/>
                        </a:rPr>
                        <a:t>544</a:t>
                      </a:r>
                      <a:endParaRPr lang="vi-VN" sz="180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3"/>
                  </a:ext>
                </a:extLst>
              </a:tr>
              <a:tr h="124039">
                <a:tc>
                  <a:txBody>
                    <a:bodyPr/>
                    <a:lstStyle/>
                    <a:p>
                      <a:pPr algn="ctr">
                        <a:lnSpc>
                          <a:spcPct val="115000"/>
                        </a:lnSpc>
                        <a:spcAft>
                          <a:spcPts val="1000"/>
                        </a:spcAft>
                      </a:pPr>
                      <a:r>
                        <a:rPr lang="vi-VN" sz="1600">
                          <a:effectLst/>
                          <a:latin typeface="+mn-lt"/>
                        </a:rPr>
                        <a:t>1</a:t>
                      </a:r>
                      <a:endParaRPr lang="vi-VN" sz="1600">
                        <a:effectLst/>
                        <a:latin typeface="+mn-lt"/>
                        <a:ea typeface="Calibri"/>
                        <a:cs typeface="Times New Roman"/>
                      </a:endParaRPr>
                    </a:p>
                  </a:txBody>
                  <a:tcPr marL="38830" marR="38830" marT="0" marB="0" anchor="ctr"/>
                </a:tc>
                <a:tc>
                  <a:txBody>
                    <a:bodyPr/>
                    <a:lstStyle/>
                    <a:p>
                      <a:pPr>
                        <a:lnSpc>
                          <a:spcPct val="115000"/>
                        </a:lnSpc>
                        <a:spcAft>
                          <a:spcPts val="1000"/>
                        </a:spcAft>
                      </a:pPr>
                      <a:r>
                        <a:rPr lang="vi-VN" sz="1600">
                          <a:effectLst/>
                          <a:latin typeface="+mn-lt"/>
                        </a:rPr>
                        <a:t>Năm 2020</a:t>
                      </a:r>
                      <a:endParaRPr lang="vi-VN" sz="1600">
                        <a:effectLst/>
                        <a:latin typeface="+mn-lt"/>
                        <a:ea typeface="Calibri"/>
                        <a:cs typeface="Times New Roman"/>
                      </a:endParaRPr>
                    </a:p>
                  </a:txBody>
                  <a:tcPr marL="38830" marR="38830" marT="0" marB="0" anchor="ctr"/>
                </a:tc>
                <a:tc>
                  <a:txBody>
                    <a:bodyPr/>
                    <a:lstStyle/>
                    <a:p>
                      <a:pPr algn="ctr">
                        <a:lnSpc>
                          <a:spcPct val="115000"/>
                        </a:lnSpc>
                        <a:spcAft>
                          <a:spcPts val="1000"/>
                        </a:spcAft>
                      </a:pPr>
                      <a:r>
                        <a:rPr lang="en-US" sz="1800">
                          <a:solidFill>
                            <a:srgbClr val="000000"/>
                          </a:solidFill>
                          <a:effectLst/>
                          <a:latin typeface="Times New Roman"/>
                          <a:ea typeface="Calibri"/>
                          <a:cs typeface="Times New Roman"/>
                        </a:rPr>
                        <a:t>67</a:t>
                      </a:r>
                      <a:endParaRPr lang="vi-VN" sz="18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800">
                          <a:solidFill>
                            <a:srgbClr val="000000"/>
                          </a:solidFill>
                          <a:effectLst/>
                          <a:latin typeface="Times New Roman"/>
                          <a:ea typeface="Calibri"/>
                          <a:cs typeface="Times New Roman"/>
                        </a:rPr>
                        <a:t>1</a:t>
                      </a:r>
                      <a:endParaRPr lang="vi-VN" sz="18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800">
                          <a:solidFill>
                            <a:srgbClr val="000000"/>
                          </a:solidFill>
                          <a:effectLst/>
                          <a:latin typeface="Times New Roman"/>
                          <a:ea typeface="Calibri"/>
                          <a:cs typeface="Times New Roman"/>
                        </a:rPr>
                        <a:t>67</a:t>
                      </a:r>
                      <a:endParaRPr lang="vi-VN" sz="1800">
                        <a:effectLst/>
                        <a:latin typeface="Calibri"/>
                        <a:ea typeface="Calibri"/>
                        <a:cs typeface="Times New Roman"/>
                      </a:endParaRPr>
                    </a:p>
                  </a:txBody>
                  <a:tcPr marL="68580" marR="68580" marT="0" marB="0" anchor="ctr"/>
                </a:tc>
                <a:tc>
                  <a:txBody>
                    <a:bodyPr/>
                    <a:lstStyle/>
                    <a:p>
                      <a:pPr>
                        <a:lnSpc>
                          <a:spcPct val="115000"/>
                        </a:lnSpc>
                        <a:spcAft>
                          <a:spcPts val="1000"/>
                        </a:spcAft>
                      </a:pPr>
                      <a:r>
                        <a:rPr lang="en-US" sz="1800">
                          <a:solidFill>
                            <a:srgbClr val="000000"/>
                          </a:solidFill>
                          <a:effectLst/>
                          <a:latin typeface="Times New Roman"/>
                          <a:ea typeface="Calibri"/>
                          <a:cs typeface="Times New Roman"/>
                        </a:rPr>
                        <a:t> </a:t>
                      </a:r>
                      <a:endParaRPr lang="vi-VN" sz="180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4"/>
                  </a:ext>
                </a:extLst>
              </a:tr>
              <a:tr h="124039">
                <a:tc>
                  <a:txBody>
                    <a:bodyPr/>
                    <a:lstStyle/>
                    <a:p>
                      <a:pPr algn="ctr">
                        <a:lnSpc>
                          <a:spcPct val="115000"/>
                        </a:lnSpc>
                        <a:spcAft>
                          <a:spcPts val="1000"/>
                        </a:spcAft>
                      </a:pPr>
                      <a:r>
                        <a:rPr lang="vi-VN" sz="1600">
                          <a:effectLst/>
                          <a:latin typeface="+mn-lt"/>
                        </a:rPr>
                        <a:t>2</a:t>
                      </a:r>
                      <a:endParaRPr lang="vi-VN" sz="1600">
                        <a:effectLst/>
                        <a:latin typeface="+mn-lt"/>
                        <a:ea typeface="Calibri"/>
                        <a:cs typeface="Times New Roman"/>
                      </a:endParaRPr>
                    </a:p>
                  </a:txBody>
                  <a:tcPr marL="38830" marR="38830" marT="0" marB="0" anchor="ctr"/>
                </a:tc>
                <a:tc>
                  <a:txBody>
                    <a:bodyPr/>
                    <a:lstStyle/>
                    <a:p>
                      <a:pPr>
                        <a:lnSpc>
                          <a:spcPct val="115000"/>
                        </a:lnSpc>
                        <a:spcAft>
                          <a:spcPts val="1000"/>
                        </a:spcAft>
                      </a:pPr>
                      <a:r>
                        <a:rPr lang="vi-VN" sz="1600">
                          <a:effectLst/>
                          <a:latin typeface="+mn-lt"/>
                        </a:rPr>
                        <a:t>Năm 2021</a:t>
                      </a:r>
                      <a:endParaRPr lang="vi-VN" sz="1600">
                        <a:effectLst/>
                        <a:latin typeface="+mn-lt"/>
                        <a:ea typeface="Calibri"/>
                        <a:cs typeface="Times New Roman"/>
                      </a:endParaRPr>
                    </a:p>
                  </a:txBody>
                  <a:tcPr marL="38830" marR="38830" marT="0" marB="0" anchor="ctr"/>
                </a:tc>
                <a:tc>
                  <a:txBody>
                    <a:bodyPr/>
                    <a:lstStyle/>
                    <a:p>
                      <a:pPr algn="ctr">
                        <a:lnSpc>
                          <a:spcPct val="115000"/>
                        </a:lnSpc>
                        <a:spcAft>
                          <a:spcPts val="1000"/>
                        </a:spcAft>
                      </a:pPr>
                      <a:r>
                        <a:rPr lang="en-US" sz="1800">
                          <a:solidFill>
                            <a:srgbClr val="000000"/>
                          </a:solidFill>
                          <a:effectLst/>
                          <a:latin typeface="Times New Roman"/>
                          <a:ea typeface="Calibri"/>
                          <a:cs typeface="Times New Roman"/>
                        </a:rPr>
                        <a:t>1.005</a:t>
                      </a:r>
                      <a:endParaRPr lang="vi-VN" sz="18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800">
                          <a:solidFill>
                            <a:srgbClr val="000000"/>
                          </a:solidFill>
                          <a:effectLst/>
                          <a:latin typeface="Times New Roman"/>
                          <a:ea typeface="Calibri"/>
                          <a:cs typeface="Times New Roman"/>
                        </a:rPr>
                        <a:t>15</a:t>
                      </a:r>
                      <a:endParaRPr lang="vi-VN" sz="1800">
                        <a:effectLst/>
                        <a:latin typeface="Calibri"/>
                        <a:ea typeface="Calibri"/>
                        <a:cs typeface="Times New Roman"/>
                      </a:endParaRPr>
                    </a:p>
                  </a:txBody>
                  <a:tcPr marL="68580" marR="68580" marT="0" marB="0" anchor="ctr"/>
                </a:tc>
                <a:tc>
                  <a:txBody>
                    <a:bodyPr/>
                    <a:lstStyle/>
                    <a:p>
                      <a:pPr>
                        <a:lnSpc>
                          <a:spcPct val="115000"/>
                        </a:lnSpc>
                        <a:spcAft>
                          <a:spcPts val="1000"/>
                        </a:spcAft>
                      </a:pPr>
                      <a:r>
                        <a:rPr lang="en-US" sz="1800">
                          <a:solidFill>
                            <a:srgbClr val="000000"/>
                          </a:solidFill>
                          <a:effectLst/>
                          <a:latin typeface="Times New Roman"/>
                          <a:ea typeface="Calibri"/>
                          <a:cs typeface="Times New Roman"/>
                        </a:rPr>
                        <a:t> </a:t>
                      </a:r>
                      <a:endParaRPr lang="vi-VN" sz="18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800">
                          <a:solidFill>
                            <a:srgbClr val="000000"/>
                          </a:solidFill>
                          <a:effectLst/>
                          <a:latin typeface="Times New Roman"/>
                          <a:ea typeface="Calibri"/>
                          <a:cs typeface="Times New Roman"/>
                        </a:rPr>
                        <a:t>938</a:t>
                      </a:r>
                      <a:endParaRPr lang="vi-VN" sz="180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5"/>
                  </a:ext>
                </a:extLst>
              </a:tr>
              <a:tr h="124039">
                <a:tc>
                  <a:txBody>
                    <a:bodyPr/>
                    <a:lstStyle/>
                    <a:p>
                      <a:pPr algn="ctr">
                        <a:lnSpc>
                          <a:spcPct val="115000"/>
                        </a:lnSpc>
                        <a:spcAft>
                          <a:spcPts val="1000"/>
                        </a:spcAft>
                      </a:pPr>
                      <a:r>
                        <a:rPr lang="vi-VN" sz="1600">
                          <a:effectLst/>
                          <a:latin typeface="+mn-lt"/>
                        </a:rPr>
                        <a:t>3</a:t>
                      </a:r>
                      <a:endParaRPr lang="vi-VN" sz="1600">
                        <a:effectLst/>
                        <a:latin typeface="+mn-lt"/>
                        <a:ea typeface="Calibri"/>
                        <a:cs typeface="Times New Roman"/>
                      </a:endParaRPr>
                    </a:p>
                  </a:txBody>
                  <a:tcPr marL="38830" marR="38830" marT="0" marB="0" anchor="ctr"/>
                </a:tc>
                <a:tc>
                  <a:txBody>
                    <a:bodyPr/>
                    <a:lstStyle/>
                    <a:p>
                      <a:pPr>
                        <a:lnSpc>
                          <a:spcPct val="115000"/>
                        </a:lnSpc>
                        <a:spcAft>
                          <a:spcPts val="1000"/>
                        </a:spcAft>
                      </a:pPr>
                      <a:r>
                        <a:rPr lang="vi-VN" sz="1600">
                          <a:effectLst/>
                          <a:latin typeface="+mn-lt"/>
                        </a:rPr>
                        <a:t>Năm 2022</a:t>
                      </a:r>
                      <a:endParaRPr lang="vi-VN" sz="1600">
                        <a:effectLst/>
                        <a:latin typeface="+mn-lt"/>
                        <a:ea typeface="Calibri"/>
                        <a:cs typeface="Times New Roman"/>
                      </a:endParaRPr>
                    </a:p>
                  </a:txBody>
                  <a:tcPr marL="38830" marR="38830" marT="0" marB="0" anchor="ctr"/>
                </a:tc>
                <a:tc>
                  <a:txBody>
                    <a:bodyPr/>
                    <a:lstStyle/>
                    <a:p>
                      <a:pPr algn="ctr">
                        <a:lnSpc>
                          <a:spcPct val="115000"/>
                        </a:lnSpc>
                        <a:spcAft>
                          <a:spcPts val="1000"/>
                        </a:spcAft>
                      </a:pPr>
                      <a:r>
                        <a:rPr lang="en-US" sz="1800">
                          <a:solidFill>
                            <a:srgbClr val="000000"/>
                          </a:solidFill>
                          <a:effectLst/>
                          <a:latin typeface="Times New Roman"/>
                          <a:ea typeface="Calibri"/>
                          <a:cs typeface="Times New Roman"/>
                        </a:rPr>
                        <a:t>2.144</a:t>
                      </a:r>
                      <a:endParaRPr lang="vi-VN" sz="18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800">
                          <a:solidFill>
                            <a:srgbClr val="000000"/>
                          </a:solidFill>
                          <a:effectLst/>
                          <a:latin typeface="Times New Roman"/>
                          <a:ea typeface="Calibri"/>
                          <a:cs typeface="Times New Roman"/>
                        </a:rPr>
                        <a:t>32</a:t>
                      </a:r>
                      <a:endParaRPr lang="vi-VN" sz="1800">
                        <a:effectLst/>
                        <a:latin typeface="Calibri"/>
                        <a:ea typeface="Calibri"/>
                        <a:cs typeface="Times New Roman"/>
                      </a:endParaRPr>
                    </a:p>
                  </a:txBody>
                  <a:tcPr marL="68580" marR="68580" marT="0" marB="0" anchor="ctr"/>
                </a:tc>
                <a:tc>
                  <a:txBody>
                    <a:bodyPr/>
                    <a:lstStyle/>
                    <a:p>
                      <a:pPr>
                        <a:lnSpc>
                          <a:spcPct val="115000"/>
                        </a:lnSpc>
                        <a:spcAft>
                          <a:spcPts val="1000"/>
                        </a:spcAft>
                      </a:pPr>
                      <a:r>
                        <a:rPr lang="en-US" sz="1800">
                          <a:solidFill>
                            <a:srgbClr val="000000"/>
                          </a:solidFill>
                          <a:effectLst/>
                          <a:latin typeface="Times New Roman"/>
                          <a:ea typeface="Calibri"/>
                          <a:cs typeface="Times New Roman"/>
                        </a:rPr>
                        <a:t> </a:t>
                      </a:r>
                      <a:endParaRPr lang="vi-VN" sz="18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800">
                          <a:solidFill>
                            <a:srgbClr val="000000"/>
                          </a:solidFill>
                          <a:effectLst/>
                          <a:latin typeface="Times New Roman"/>
                          <a:ea typeface="Calibri"/>
                          <a:cs typeface="Times New Roman"/>
                        </a:rPr>
                        <a:t>1.139</a:t>
                      </a:r>
                      <a:endParaRPr lang="vi-VN" sz="180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6"/>
                  </a:ext>
                </a:extLst>
              </a:tr>
              <a:tr h="218308">
                <a:tc>
                  <a:txBody>
                    <a:bodyPr/>
                    <a:lstStyle/>
                    <a:p>
                      <a:pPr algn="ctr">
                        <a:lnSpc>
                          <a:spcPct val="115000"/>
                        </a:lnSpc>
                        <a:spcAft>
                          <a:spcPts val="1000"/>
                        </a:spcAft>
                      </a:pPr>
                      <a:r>
                        <a:rPr lang="vi-VN" sz="1600">
                          <a:effectLst/>
                          <a:latin typeface="+mn-lt"/>
                        </a:rPr>
                        <a:t>4</a:t>
                      </a:r>
                      <a:endParaRPr lang="vi-VN" sz="1600">
                        <a:effectLst/>
                        <a:latin typeface="+mn-lt"/>
                        <a:ea typeface="Calibri"/>
                        <a:cs typeface="Times New Roman"/>
                      </a:endParaRPr>
                    </a:p>
                  </a:txBody>
                  <a:tcPr marL="38830" marR="38830" marT="0" marB="0" anchor="ctr"/>
                </a:tc>
                <a:tc>
                  <a:txBody>
                    <a:bodyPr/>
                    <a:lstStyle/>
                    <a:p>
                      <a:pPr>
                        <a:lnSpc>
                          <a:spcPct val="115000"/>
                        </a:lnSpc>
                        <a:spcAft>
                          <a:spcPts val="1000"/>
                        </a:spcAft>
                      </a:pPr>
                      <a:r>
                        <a:rPr lang="vi-VN" sz="1600">
                          <a:effectLst/>
                          <a:latin typeface="+mn-lt"/>
                        </a:rPr>
                        <a:t>Năm 2023</a:t>
                      </a:r>
                      <a:endParaRPr lang="vi-VN" sz="1600">
                        <a:effectLst/>
                        <a:latin typeface="+mn-lt"/>
                        <a:ea typeface="Calibri"/>
                        <a:cs typeface="Times New Roman"/>
                      </a:endParaRPr>
                    </a:p>
                  </a:txBody>
                  <a:tcPr marL="38830" marR="38830" marT="0" marB="0" anchor="ctr"/>
                </a:tc>
                <a:tc>
                  <a:txBody>
                    <a:bodyPr/>
                    <a:lstStyle/>
                    <a:p>
                      <a:pPr algn="ctr">
                        <a:lnSpc>
                          <a:spcPct val="115000"/>
                        </a:lnSpc>
                        <a:spcAft>
                          <a:spcPts val="1000"/>
                        </a:spcAft>
                      </a:pPr>
                      <a:r>
                        <a:rPr lang="en-US" sz="1800">
                          <a:solidFill>
                            <a:srgbClr val="000000"/>
                          </a:solidFill>
                          <a:effectLst/>
                          <a:latin typeface="Times New Roman"/>
                          <a:ea typeface="Calibri"/>
                          <a:cs typeface="Times New Roman"/>
                        </a:rPr>
                        <a:t>3.484</a:t>
                      </a:r>
                      <a:endParaRPr lang="vi-VN" sz="18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800">
                          <a:solidFill>
                            <a:srgbClr val="000000"/>
                          </a:solidFill>
                          <a:effectLst/>
                          <a:latin typeface="Times New Roman"/>
                          <a:ea typeface="Calibri"/>
                          <a:cs typeface="Times New Roman"/>
                        </a:rPr>
                        <a:t>52</a:t>
                      </a:r>
                      <a:endParaRPr lang="vi-VN" sz="1800">
                        <a:effectLst/>
                        <a:latin typeface="Calibri"/>
                        <a:ea typeface="Calibri"/>
                        <a:cs typeface="Times New Roman"/>
                      </a:endParaRPr>
                    </a:p>
                  </a:txBody>
                  <a:tcPr marL="68580" marR="68580" marT="0" marB="0" anchor="ctr"/>
                </a:tc>
                <a:tc>
                  <a:txBody>
                    <a:bodyPr/>
                    <a:lstStyle/>
                    <a:p>
                      <a:pPr>
                        <a:lnSpc>
                          <a:spcPct val="115000"/>
                        </a:lnSpc>
                        <a:spcAft>
                          <a:spcPts val="1000"/>
                        </a:spcAft>
                      </a:pPr>
                      <a:r>
                        <a:rPr lang="en-US" sz="1800">
                          <a:solidFill>
                            <a:srgbClr val="000000"/>
                          </a:solidFill>
                          <a:effectLst/>
                          <a:latin typeface="Times New Roman"/>
                          <a:ea typeface="Calibri"/>
                          <a:cs typeface="Times New Roman"/>
                        </a:rPr>
                        <a:t> </a:t>
                      </a:r>
                      <a:endParaRPr lang="vi-VN" sz="18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800">
                          <a:solidFill>
                            <a:srgbClr val="000000"/>
                          </a:solidFill>
                          <a:effectLst/>
                          <a:latin typeface="Times New Roman"/>
                          <a:ea typeface="Calibri"/>
                          <a:cs typeface="Times New Roman"/>
                        </a:rPr>
                        <a:t>1.340</a:t>
                      </a:r>
                      <a:endParaRPr lang="vi-VN" sz="180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7"/>
                  </a:ext>
                </a:extLst>
              </a:tr>
              <a:tr h="218308">
                <a:tc>
                  <a:txBody>
                    <a:bodyPr/>
                    <a:lstStyle/>
                    <a:p>
                      <a:pPr algn="ctr">
                        <a:lnSpc>
                          <a:spcPct val="115000"/>
                        </a:lnSpc>
                        <a:spcAft>
                          <a:spcPts val="1000"/>
                        </a:spcAft>
                      </a:pPr>
                      <a:r>
                        <a:rPr lang="vi-VN" sz="1600">
                          <a:effectLst/>
                          <a:latin typeface="+mn-lt"/>
                        </a:rPr>
                        <a:t>5</a:t>
                      </a:r>
                      <a:endParaRPr lang="vi-VN" sz="1600">
                        <a:effectLst/>
                        <a:latin typeface="+mn-lt"/>
                        <a:ea typeface="Calibri"/>
                        <a:cs typeface="Times New Roman"/>
                      </a:endParaRPr>
                    </a:p>
                  </a:txBody>
                  <a:tcPr marL="38830" marR="38830" marT="0" marB="0" anchor="ctr"/>
                </a:tc>
                <a:tc>
                  <a:txBody>
                    <a:bodyPr/>
                    <a:lstStyle/>
                    <a:p>
                      <a:pPr marL="0" algn="l" defTabSz="914400" rtl="0" eaLnBrk="1" latinLnBrk="0" hangingPunct="1">
                        <a:lnSpc>
                          <a:spcPct val="115000"/>
                        </a:lnSpc>
                        <a:spcAft>
                          <a:spcPts val="1000"/>
                        </a:spcAft>
                      </a:pPr>
                      <a:r>
                        <a:rPr lang="vi-VN" sz="1600" kern="1200" dirty="0">
                          <a:solidFill>
                            <a:schemeClr val="dk1"/>
                          </a:solidFill>
                          <a:effectLst/>
                          <a:latin typeface="+mn-lt"/>
                          <a:ea typeface="+mn-ea"/>
                          <a:cs typeface="+mn-cs"/>
                        </a:rPr>
                        <a:t>Năm 2024</a:t>
                      </a:r>
                    </a:p>
                  </a:txBody>
                  <a:tcPr marL="38830" marR="38830" marT="0" marB="0" anchor="ctr"/>
                </a:tc>
                <a:tc>
                  <a:txBody>
                    <a:bodyPr/>
                    <a:lstStyle/>
                    <a:p>
                      <a:pPr algn="ctr">
                        <a:lnSpc>
                          <a:spcPct val="115000"/>
                        </a:lnSpc>
                        <a:spcAft>
                          <a:spcPts val="1000"/>
                        </a:spcAft>
                      </a:pPr>
                      <a:r>
                        <a:rPr lang="en-US" sz="1800">
                          <a:solidFill>
                            <a:srgbClr val="000000"/>
                          </a:solidFill>
                          <a:effectLst/>
                          <a:latin typeface="Times New Roman"/>
                          <a:ea typeface="Calibri"/>
                          <a:cs typeface="Times New Roman"/>
                        </a:rPr>
                        <a:t>4.958</a:t>
                      </a:r>
                      <a:endParaRPr lang="vi-VN" sz="18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800">
                          <a:solidFill>
                            <a:srgbClr val="000000"/>
                          </a:solidFill>
                          <a:effectLst/>
                          <a:latin typeface="Times New Roman"/>
                          <a:ea typeface="Calibri"/>
                          <a:cs typeface="Times New Roman"/>
                        </a:rPr>
                        <a:t>74</a:t>
                      </a:r>
                      <a:endParaRPr lang="vi-VN" sz="1800">
                        <a:effectLst/>
                        <a:latin typeface="Calibri"/>
                        <a:ea typeface="Calibri"/>
                        <a:cs typeface="Times New Roman"/>
                      </a:endParaRPr>
                    </a:p>
                  </a:txBody>
                  <a:tcPr marL="68580" marR="68580" marT="0" marB="0" anchor="ctr"/>
                </a:tc>
                <a:tc>
                  <a:txBody>
                    <a:bodyPr/>
                    <a:lstStyle/>
                    <a:p>
                      <a:pPr>
                        <a:lnSpc>
                          <a:spcPct val="115000"/>
                        </a:lnSpc>
                        <a:spcAft>
                          <a:spcPts val="1000"/>
                        </a:spcAft>
                      </a:pPr>
                      <a:r>
                        <a:rPr lang="en-US" sz="1800">
                          <a:solidFill>
                            <a:srgbClr val="000000"/>
                          </a:solidFill>
                          <a:effectLst/>
                          <a:latin typeface="Times New Roman"/>
                          <a:ea typeface="Calibri"/>
                          <a:cs typeface="Times New Roman"/>
                        </a:rPr>
                        <a:t> </a:t>
                      </a:r>
                      <a:endParaRPr lang="vi-VN" sz="18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800">
                          <a:solidFill>
                            <a:srgbClr val="000000"/>
                          </a:solidFill>
                          <a:effectLst/>
                          <a:latin typeface="Times New Roman"/>
                          <a:ea typeface="Calibri"/>
                          <a:cs typeface="Times New Roman"/>
                        </a:rPr>
                        <a:t>1.474</a:t>
                      </a:r>
                      <a:endParaRPr lang="vi-VN" sz="180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8"/>
                  </a:ext>
                </a:extLst>
              </a:tr>
              <a:tr h="218308">
                <a:tc>
                  <a:txBody>
                    <a:bodyPr/>
                    <a:lstStyle/>
                    <a:p>
                      <a:pPr algn="ctr">
                        <a:lnSpc>
                          <a:spcPct val="115000"/>
                        </a:lnSpc>
                        <a:spcAft>
                          <a:spcPts val="1000"/>
                        </a:spcAft>
                      </a:pPr>
                      <a:r>
                        <a:rPr lang="en-US" sz="1600" dirty="0">
                          <a:effectLst/>
                          <a:latin typeface="+mn-lt"/>
                          <a:ea typeface="Calibri"/>
                          <a:cs typeface="Times New Roman"/>
                        </a:rPr>
                        <a:t>6</a:t>
                      </a:r>
                      <a:endParaRPr lang="vi-VN" sz="1600" dirty="0">
                        <a:effectLst/>
                        <a:latin typeface="+mn-lt"/>
                        <a:ea typeface="Calibri"/>
                        <a:cs typeface="Times New Roman"/>
                      </a:endParaRPr>
                    </a:p>
                  </a:txBody>
                  <a:tcPr marL="38830" marR="38830" marT="0" marB="0" anchor="ctr"/>
                </a:tc>
                <a:tc>
                  <a:txBody>
                    <a:bodyPr/>
                    <a:lstStyle/>
                    <a:p>
                      <a:pPr marL="0" algn="l" defTabSz="914400" rtl="0" eaLnBrk="1" latinLnBrk="0" hangingPunct="1">
                        <a:lnSpc>
                          <a:spcPct val="115000"/>
                        </a:lnSpc>
                        <a:spcAft>
                          <a:spcPts val="1000"/>
                        </a:spcAft>
                      </a:pPr>
                      <a:r>
                        <a:rPr lang="vi-VN" sz="1600" kern="1200" dirty="0">
                          <a:solidFill>
                            <a:schemeClr val="dk1"/>
                          </a:solidFill>
                          <a:effectLst/>
                          <a:latin typeface="+mn-lt"/>
                          <a:ea typeface="+mn-ea"/>
                          <a:cs typeface="+mn-cs"/>
                        </a:rPr>
                        <a:t>Năm 2025</a:t>
                      </a:r>
                    </a:p>
                  </a:txBody>
                  <a:tcPr marL="68580" marR="68580" marT="0" marB="0" anchor="ctr"/>
                </a:tc>
                <a:tc>
                  <a:txBody>
                    <a:bodyPr/>
                    <a:lstStyle/>
                    <a:p>
                      <a:pPr algn="ctr">
                        <a:lnSpc>
                          <a:spcPct val="115000"/>
                        </a:lnSpc>
                        <a:spcAft>
                          <a:spcPts val="1000"/>
                        </a:spcAft>
                      </a:pPr>
                      <a:r>
                        <a:rPr lang="en-US" sz="1800">
                          <a:solidFill>
                            <a:srgbClr val="000000"/>
                          </a:solidFill>
                          <a:effectLst/>
                          <a:latin typeface="Times New Roman"/>
                          <a:ea typeface="Calibri"/>
                          <a:cs typeface="Times New Roman"/>
                        </a:rPr>
                        <a:t>6.700</a:t>
                      </a:r>
                      <a:endParaRPr lang="vi-VN" sz="18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800">
                          <a:solidFill>
                            <a:srgbClr val="000000"/>
                          </a:solidFill>
                          <a:effectLst/>
                          <a:latin typeface="Times New Roman"/>
                          <a:ea typeface="Calibri"/>
                          <a:cs typeface="Times New Roman"/>
                        </a:rPr>
                        <a:t>100</a:t>
                      </a:r>
                      <a:endParaRPr lang="vi-VN" sz="1800">
                        <a:effectLst/>
                        <a:latin typeface="Calibri"/>
                        <a:ea typeface="Calibri"/>
                        <a:cs typeface="Times New Roman"/>
                      </a:endParaRPr>
                    </a:p>
                  </a:txBody>
                  <a:tcPr marL="68580" marR="68580" marT="0" marB="0" anchor="ctr"/>
                </a:tc>
                <a:tc>
                  <a:txBody>
                    <a:bodyPr/>
                    <a:lstStyle/>
                    <a:p>
                      <a:pPr>
                        <a:lnSpc>
                          <a:spcPct val="115000"/>
                        </a:lnSpc>
                        <a:spcAft>
                          <a:spcPts val="1000"/>
                        </a:spcAft>
                      </a:pPr>
                      <a:r>
                        <a:rPr lang="en-US" sz="1800">
                          <a:solidFill>
                            <a:srgbClr val="000000"/>
                          </a:solidFill>
                          <a:effectLst/>
                          <a:latin typeface="Times New Roman"/>
                          <a:ea typeface="Calibri"/>
                          <a:cs typeface="Times New Roman"/>
                        </a:rPr>
                        <a:t> </a:t>
                      </a:r>
                      <a:endParaRPr lang="vi-VN" sz="18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800" dirty="0">
                          <a:solidFill>
                            <a:srgbClr val="000000"/>
                          </a:solidFill>
                          <a:effectLst/>
                          <a:latin typeface="Times New Roman"/>
                          <a:ea typeface="Calibri"/>
                          <a:cs typeface="Times New Roman"/>
                        </a:rPr>
                        <a:t>1.742</a:t>
                      </a:r>
                      <a:endParaRPr lang="vi-VN" sz="1800" dirty="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9"/>
                  </a:ext>
                </a:extLst>
              </a:tr>
            </a:tbl>
          </a:graphicData>
        </a:graphic>
      </p:graphicFrame>
      <p:sp>
        <p:nvSpPr>
          <p:cNvPr id="4" name="Rectangle 1"/>
          <p:cNvSpPr>
            <a:spLocks noChangeArrowheads="1"/>
          </p:cNvSpPr>
          <p:nvPr/>
        </p:nvSpPr>
        <p:spPr bwMode="auto">
          <a:xfrm>
            <a:off x="1488243" y="535542"/>
            <a:ext cx="6167522"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bmk="_Toc33781414">
                <a:ln>
                  <a:noFill/>
                </a:ln>
                <a:solidFill>
                  <a:srgbClr val="1F497D"/>
                </a:solidFill>
                <a:effectLst/>
                <a:latin typeface="Arial" pitchFamily="34" charset="0"/>
                <a:ea typeface="Times New Roman" pitchFamily="18" charset="0"/>
                <a:cs typeface="Arial" pitchFamily="34" charset="0"/>
              </a:rPr>
              <a:t>Bảng 8: Kế hoạch tiến độ thực</a:t>
            </a:r>
            <a:r>
              <a:rPr kumimoji="0" lang="vi-VN" sz="1300" b="1" i="0" u="none" strike="noStrike" cap="none" normalizeH="0" baseline="0" dirty="0" bmk="_Toc33781414">
                <a:ln>
                  <a:noFill/>
                </a:ln>
                <a:solidFill>
                  <a:srgbClr val="1F497D"/>
                </a:solidFill>
                <a:effectLst/>
                <a:latin typeface="Arial" pitchFamily="34" charset="0"/>
                <a:ea typeface="Times New Roman" pitchFamily="18" charset="0"/>
                <a:cs typeface="Arial" pitchFamily="34" charset="0"/>
              </a:rPr>
              <a:t> hiện đề án tại S</a:t>
            </a:r>
            <a:r>
              <a:rPr kumimoji="0" lang="en-US" sz="1300" b="1" i="0" u="none" strike="noStrike" cap="none" normalizeH="0" baseline="0" dirty="0" bmk="_Toc33781414">
                <a:ln>
                  <a:noFill/>
                </a:ln>
                <a:solidFill>
                  <a:srgbClr val="1F497D"/>
                </a:solidFill>
                <a:effectLst/>
                <a:latin typeface="Arial" pitchFamily="34" charset="0"/>
                <a:ea typeface="Times New Roman" pitchFamily="18" charset="0"/>
                <a:cs typeface="Arial" pitchFamily="34" charset="0"/>
              </a:rPr>
              <a:t>óc</a:t>
            </a:r>
            <a:r>
              <a:rPr kumimoji="0" lang="en-US" sz="1300" b="1" i="0" u="none" strike="noStrike" cap="none" normalizeH="0" dirty="0" bmk="_Toc33781414">
                <a:ln>
                  <a:noFill/>
                </a:ln>
                <a:solidFill>
                  <a:srgbClr val="1F497D"/>
                </a:solidFill>
                <a:effectLst/>
                <a:latin typeface="Arial" pitchFamily="34" charset="0"/>
                <a:ea typeface="Times New Roman" pitchFamily="18" charset="0"/>
                <a:cs typeface="Arial" pitchFamily="34" charset="0"/>
              </a:rPr>
              <a:t> Trăng </a:t>
            </a:r>
            <a:r>
              <a:rPr kumimoji="0" lang="en-US" sz="1300" b="1" i="0" u="none" strike="noStrike" cap="none" normalizeH="0" baseline="0" dirty="0" bmk="_Toc33781414">
                <a:ln>
                  <a:noFill/>
                </a:ln>
                <a:solidFill>
                  <a:srgbClr val="1F497D"/>
                </a:solidFill>
                <a:effectLst/>
                <a:latin typeface="Arial" pitchFamily="34" charset="0"/>
                <a:ea typeface="Times New Roman" pitchFamily="18" charset="0"/>
                <a:cs typeface="Arial" pitchFamily="34" charset="0"/>
              </a:rPr>
              <a:t>giai đoạn 2020-2025</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6914338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1562698461"/>
              </p:ext>
            </p:extLst>
          </p:nvPr>
        </p:nvGraphicFramePr>
        <p:xfrm>
          <a:off x="487681" y="983488"/>
          <a:ext cx="7766303" cy="4452023"/>
        </p:xfrm>
        <a:graphic>
          <a:graphicData uri="http://schemas.openxmlformats.org/drawingml/2006/table">
            <a:tbl>
              <a:tblPr firstRow="1" firstCol="1" bandRow="1">
                <a:tableStyleId>{5C22544A-7EE6-4342-B048-85BDC9FD1C3A}</a:tableStyleId>
              </a:tblPr>
              <a:tblGrid>
                <a:gridCol w="646175">
                  <a:extLst>
                    <a:ext uri="{9D8B030D-6E8A-4147-A177-3AD203B41FA5}">
                      <a16:colId xmlns:a16="http://schemas.microsoft.com/office/drawing/2014/main" xmlns="" val="20000"/>
                    </a:ext>
                  </a:extLst>
                </a:gridCol>
                <a:gridCol w="1280230">
                  <a:extLst>
                    <a:ext uri="{9D8B030D-6E8A-4147-A177-3AD203B41FA5}">
                      <a16:colId xmlns:a16="http://schemas.microsoft.com/office/drawing/2014/main" xmlns="" val="20001"/>
                    </a:ext>
                  </a:extLst>
                </a:gridCol>
                <a:gridCol w="1051363">
                  <a:extLst>
                    <a:ext uri="{9D8B030D-6E8A-4147-A177-3AD203B41FA5}">
                      <a16:colId xmlns:a16="http://schemas.microsoft.com/office/drawing/2014/main" xmlns="" val="20002"/>
                    </a:ext>
                  </a:extLst>
                </a:gridCol>
                <a:gridCol w="1148833">
                  <a:extLst>
                    <a:ext uri="{9D8B030D-6E8A-4147-A177-3AD203B41FA5}">
                      <a16:colId xmlns:a16="http://schemas.microsoft.com/office/drawing/2014/main" xmlns="" val="20003"/>
                    </a:ext>
                  </a:extLst>
                </a:gridCol>
                <a:gridCol w="1148833">
                  <a:extLst>
                    <a:ext uri="{9D8B030D-6E8A-4147-A177-3AD203B41FA5}">
                      <a16:colId xmlns:a16="http://schemas.microsoft.com/office/drawing/2014/main" xmlns="" val="20004"/>
                    </a:ext>
                  </a:extLst>
                </a:gridCol>
                <a:gridCol w="2490869">
                  <a:extLst>
                    <a:ext uri="{9D8B030D-6E8A-4147-A177-3AD203B41FA5}">
                      <a16:colId xmlns:a16="http://schemas.microsoft.com/office/drawing/2014/main" xmlns="" val="20005"/>
                    </a:ext>
                  </a:extLst>
                </a:gridCol>
              </a:tblGrid>
              <a:tr h="124039">
                <a:tc rowSpan="3">
                  <a:txBody>
                    <a:bodyPr/>
                    <a:lstStyle/>
                    <a:p>
                      <a:pPr algn="ctr">
                        <a:lnSpc>
                          <a:spcPct val="115000"/>
                        </a:lnSpc>
                        <a:spcAft>
                          <a:spcPts val="1000"/>
                        </a:spcAft>
                      </a:pPr>
                      <a:r>
                        <a:rPr lang="vi-VN" sz="1600" dirty="0">
                          <a:effectLst/>
                          <a:latin typeface="+mn-lt"/>
                        </a:rPr>
                        <a:t>TT</a:t>
                      </a:r>
                      <a:endParaRPr lang="vi-VN" sz="1600" dirty="0">
                        <a:effectLst/>
                        <a:latin typeface="+mn-lt"/>
                        <a:ea typeface="Calibri"/>
                        <a:cs typeface="Times New Roman"/>
                      </a:endParaRPr>
                    </a:p>
                  </a:txBody>
                  <a:tcPr marL="38830" marR="38830" marT="0" marB="0" anchor="ctr"/>
                </a:tc>
                <a:tc rowSpan="3">
                  <a:txBody>
                    <a:bodyPr/>
                    <a:lstStyle/>
                    <a:p>
                      <a:pPr algn="ctr">
                        <a:lnSpc>
                          <a:spcPct val="115000"/>
                        </a:lnSpc>
                        <a:spcAft>
                          <a:spcPts val="1000"/>
                        </a:spcAft>
                      </a:pPr>
                      <a:r>
                        <a:rPr lang="vi-VN" sz="1600">
                          <a:effectLst/>
                          <a:latin typeface="+mn-lt"/>
                        </a:rPr>
                        <a:t>Năm kế hoạch</a:t>
                      </a:r>
                      <a:endParaRPr lang="vi-VN" sz="1600">
                        <a:effectLst/>
                        <a:latin typeface="+mn-lt"/>
                        <a:ea typeface="Calibri"/>
                        <a:cs typeface="Times New Roman"/>
                      </a:endParaRPr>
                    </a:p>
                  </a:txBody>
                  <a:tcPr marL="38830" marR="38830" marT="0" marB="0" anchor="ctr"/>
                </a:tc>
                <a:tc gridSpan="4">
                  <a:txBody>
                    <a:bodyPr/>
                    <a:lstStyle/>
                    <a:p>
                      <a:pPr algn="ctr">
                        <a:lnSpc>
                          <a:spcPct val="115000"/>
                        </a:lnSpc>
                        <a:spcAft>
                          <a:spcPts val="1000"/>
                        </a:spcAft>
                      </a:pPr>
                      <a:r>
                        <a:rPr lang="vi-VN" sz="1600" dirty="0">
                          <a:effectLst/>
                          <a:latin typeface="+mn-lt"/>
                        </a:rPr>
                        <a:t>Tỉnh Hà</a:t>
                      </a:r>
                      <a:r>
                        <a:rPr lang="vi-VN" sz="1600" baseline="0" dirty="0">
                          <a:effectLst/>
                          <a:latin typeface="+mn-lt"/>
                        </a:rPr>
                        <a:t> Tĩnh</a:t>
                      </a:r>
                      <a:endParaRPr lang="vi-VN" sz="1600" dirty="0">
                        <a:effectLst/>
                        <a:latin typeface="+mn-lt"/>
                        <a:ea typeface="Calibri"/>
                        <a:cs typeface="Times New Roman"/>
                      </a:endParaRPr>
                    </a:p>
                  </a:txBody>
                  <a:tcPr marL="38830" marR="38830" marT="0" marB="0" anchor="ctr"/>
                </a:tc>
                <a:tc hMerge="1">
                  <a:txBody>
                    <a:bodyPr/>
                    <a:lstStyle/>
                    <a:p>
                      <a:endParaRPr lang="vi-VN"/>
                    </a:p>
                  </a:txBody>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xmlns="" val="10000"/>
                  </a:ext>
                </a:extLst>
              </a:tr>
              <a:tr h="226146">
                <a:tc vMerge="1">
                  <a:txBody>
                    <a:bodyPr/>
                    <a:lstStyle/>
                    <a:p>
                      <a:endParaRPr lang="vi-VN"/>
                    </a:p>
                  </a:txBody>
                  <a:tcPr/>
                </a:tc>
                <a:tc vMerge="1">
                  <a:txBody>
                    <a:bodyPr/>
                    <a:lstStyle/>
                    <a:p>
                      <a:endParaRPr lang="vi-VN"/>
                    </a:p>
                  </a:txBody>
                  <a:tcPr/>
                </a:tc>
                <a:tc gridSpan="2">
                  <a:txBody>
                    <a:bodyPr/>
                    <a:lstStyle/>
                    <a:p>
                      <a:pPr algn="ctr">
                        <a:lnSpc>
                          <a:spcPct val="115000"/>
                        </a:lnSpc>
                        <a:spcAft>
                          <a:spcPts val="1000"/>
                        </a:spcAft>
                      </a:pPr>
                      <a:r>
                        <a:rPr lang="vi-VN" sz="1600">
                          <a:effectLst/>
                          <a:latin typeface="+mn-lt"/>
                        </a:rPr>
                        <a:t>Diện tích nuôi tôm chuyển sang áp dụng công nghệ mới</a:t>
                      </a:r>
                      <a:endParaRPr lang="vi-VN" sz="1600">
                        <a:effectLst/>
                        <a:latin typeface="+mn-lt"/>
                        <a:ea typeface="Calibri"/>
                        <a:cs typeface="Times New Roman"/>
                      </a:endParaRPr>
                    </a:p>
                  </a:txBody>
                  <a:tcPr marL="38830" marR="38830" marT="0" marB="0" anchor="ctr"/>
                </a:tc>
                <a:tc hMerge="1">
                  <a:txBody>
                    <a:bodyPr/>
                    <a:lstStyle/>
                    <a:p>
                      <a:endParaRPr lang="vi-VN"/>
                    </a:p>
                  </a:txBody>
                  <a:tcPr/>
                </a:tc>
                <a:tc gridSpan="2">
                  <a:txBody>
                    <a:bodyPr/>
                    <a:lstStyle/>
                    <a:p>
                      <a:pPr algn="ctr">
                        <a:lnSpc>
                          <a:spcPct val="115000"/>
                        </a:lnSpc>
                        <a:spcAft>
                          <a:spcPts val="1000"/>
                        </a:spcAft>
                      </a:pPr>
                      <a:r>
                        <a:rPr lang="vi-VN" sz="1600">
                          <a:effectLst/>
                          <a:latin typeface="+mn-lt"/>
                        </a:rPr>
                        <a:t>Trong đó</a:t>
                      </a:r>
                      <a:endParaRPr lang="vi-VN" sz="1600">
                        <a:effectLst/>
                        <a:latin typeface="+mn-lt"/>
                        <a:ea typeface="Calibri"/>
                        <a:cs typeface="Times New Roman"/>
                      </a:endParaRPr>
                    </a:p>
                  </a:txBody>
                  <a:tcPr marL="38830" marR="38830" marT="0" marB="0" anchor="ctr"/>
                </a:tc>
                <a:tc hMerge="1">
                  <a:txBody>
                    <a:bodyPr/>
                    <a:lstStyle/>
                    <a:p>
                      <a:endParaRPr lang="vi-VN"/>
                    </a:p>
                  </a:txBody>
                  <a:tcPr/>
                </a:tc>
                <a:extLst>
                  <a:ext uri="{0D108BD9-81ED-4DB2-BD59-A6C34878D82A}">
                    <a16:rowId xmlns:a16="http://schemas.microsoft.com/office/drawing/2014/main" xmlns="" val="10001"/>
                  </a:ext>
                </a:extLst>
              </a:tr>
              <a:tr h="1309849">
                <a:tc vMerge="1">
                  <a:txBody>
                    <a:bodyPr/>
                    <a:lstStyle/>
                    <a:p>
                      <a:endParaRPr lang="vi-VN"/>
                    </a:p>
                  </a:txBody>
                  <a:tcPr/>
                </a:tc>
                <a:tc vMerge="1">
                  <a:txBody>
                    <a:bodyPr/>
                    <a:lstStyle/>
                    <a:p>
                      <a:endParaRPr lang="vi-VN"/>
                    </a:p>
                  </a:txBody>
                  <a:tcPr/>
                </a:tc>
                <a:tc>
                  <a:txBody>
                    <a:bodyPr/>
                    <a:lstStyle/>
                    <a:p>
                      <a:pPr algn="ctr">
                        <a:lnSpc>
                          <a:spcPct val="115000"/>
                        </a:lnSpc>
                        <a:spcAft>
                          <a:spcPts val="1000"/>
                        </a:spcAft>
                      </a:pPr>
                      <a:r>
                        <a:rPr lang="en-US" sz="1600">
                          <a:effectLst/>
                          <a:latin typeface="+mn-lt"/>
                        </a:rPr>
                        <a:t>Diện tích theo hectare</a:t>
                      </a:r>
                      <a:endParaRPr lang="vi-VN" sz="1600">
                        <a:effectLst/>
                        <a:latin typeface="+mn-lt"/>
                        <a:ea typeface="Calibri"/>
                        <a:cs typeface="Times New Roman"/>
                      </a:endParaRPr>
                    </a:p>
                  </a:txBody>
                  <a:tcPr marL="38830" marR="38830" marT="0" marB="0" anchor="ctr"/>
                </a:tc>
                <a:tc>
                  <a:txBody>
                    <a:bodyPr/>
                    <a:lstStyle/>
                    <a:p>
                      <a:pPr algn="ctr">
                        <a:lnSpc>
                          <a:spcPct val="115000"/>
                        </a:lnSpc>
                        <a:spcAft>
                          <a:spcPts val="1000"/>
                        </a:spcAft>
                      </a:pPr>
                      <a:r>
                        <a:rPr lang="en-US" sz="1600">
                          <a:effectLst/>
                          <a:latin typeface="+mn-lt"/>
                        </a:rPr>
                        <a:t>Diện tích theo %</a:t>
                      </a:r>
                      <a:endParaRPr lang="vi-VN" sz="1600">
                        <a:effectLst/>
                        <a:latin typeface="+mn-lt"/>
                        <a:ea typeface="Calibri"/>
                        <a:cs typeface="Times New Roman"/>
                      </a:endParaRPr>
                    </a:p>
                  </a:txBody>
                  <a:tcPr marL="38830" marR="38830" marT="0" marB="0" anchor="ctr"/>
                </a:tc>
                <a:tc>
                  <a:txBody>
                    <a:bodyPr/>
                    <a:lstStyle/>
                    <a:p>
                      <a:pPr algn="ctr">
                        <a:lnSpc>
                          <a:spcPct val="115000"/>
                        </a:lnSpc>
                        <a:spcAft>
                          <a:spcPts val="1000"/>
                        </a:spcAft>
                      </a:pPr>
                      <a:r>
                        <a:rPr lang="vi-VN" sz="1600">
                          <a:effectLst/>
                          <a:latin typeface="+mn-lt"/>
                        </a:rPr>
                        <a:t>Mô hình thử nghiệm (ha)</a:t>
                      </a:r>
                      <a:endParaRPr lang="vi-VN" sz="1600">
                        <a:effectLst/>
                        <a:latin typeface="+mn-lt"/>
                        <a:ea typeface="Calibri"/>
                        <a:cs typeface="Times New Roman"/>
                      </a:endParaRPr>
                    </a:p>
                  </a:txBody>
                  <a:tcPr marL="38830" marR="38830" marT="0" marB="0" anchor="ctr"/>
                </a:tc>
                <a:tc>
                  <a:txBody>
                    <a:bodyPr/>
                    <a:lstStyle/>
                    <a:p>
                      <a:pPr algn="ctr">
                        <a:lnSpc>
                          <a:spcPct val="115000"/>
                        </a:lnSpc>
                        <a:spcAft>
                          <a:spcPts val="1000"/>
                        </a:spcAft>
                      </a:pPr>
                      <a:r>
                        <a:rPr lang="vi-VN" sz="1600">
                          <a:effectLst/>
                          <a:latin typeface="+mn-lt"/>
                        </a:rPr>
                        <a:t>Sản xuất thực tế (ha)</a:t>
                      </a:r>
                      <a:endParaRPr lang="vi-VN" sz="1600">
                        <a:effectLst/>
                        <a:latin typeface="+mn-lt"/>
                        <a:ea typeface="Calibri"/>
                        <a:cs typeface="Times New Roman"/>
                      </a:endParaRPr>
                    </a:p>
                  </a:txBody>
                  <a:tcPr marL="38830" marR="38830" marT="0" marB="0" anchor="ctr"/>
                </a:tc>
                <a:extLst>
                  <a:ext uri="{0D108BD9-81ED-4DB2-BD59-A6C34878D82A}">
                    <a16:rowId xmlns:a16="http://schemas.microsoft.com/office/drawing/2014/main" xmlns="" val="10002"/>
                  </a:ext>
                </a:extLst>
              </a:tr>
              <a:tr h="242684">
                <a:tc>
                  <a:txBody>
                    <a:bodyPr/>
                    <a:lstStyle/>
                    <a:p>
                      <a:pPr algn="ctr">
                        <a:lnSpc>
                          <a:spcPct val="115000"/>
                        </a:lnSpc>
                        <a:spcAft>
                          <a:spcPts val="1000"/>
                        </a:spcAft>
                      </a:pPr>
                      <a:r>
                        <a:rPr lang="vi-VN" sz="1600">
                          <a:effectLst/>
                          <a:latin typeface="+mn-lt"/>
                        </a:rPr>
                        <a:t> </a:t>
                      </a:r>
                      <a:endParaRPr lang="vi-VN" sz="1600">
                        <a:effectLst/>
                        <a:latin typeface="+mn-lt"/>
                        <a:ea typeface="Calibri"/>
                        <a:cs typeface="Times New Roman"/>
                      </a:endParaRPr>
                    </a:p>
                  </a:txBody>
                  <a:tcPr marL="38830" marR="38830" marT="0" marB="0" anchor="ctr"/>
                </a:tc>
                <a:tc>
                  <a:txBody>
                    <a:bodyPr/>
                    <a:lstStyle/>
                    <a:p>
                      <a:pPr algn="ctr">
                        <a:lnSpc>
                          <a:spcPct val="115000"/>
                        </a:lnSpc>
                        <a:spcAft>
                          <a:spcPts val="1000"/>
                        </a:spcAft>
                      </a:pPr>
                      <a:r>
                        <a:rPr lang="vi-VN" sz="1600">
                          <a:effectLst/>
                          <a:latin typeface="+mn-lt"/>
                        </a:rPr>
                        <a:t>TỔNG SỐ</a:t>
                      </a:r>
                      <a:endParaRPr lang="vi-VN" sz="1600">
                        <a:effectLst/>
                        <a:latin typeface="+mn-lt"/>
                        <a:ea typeface="Calibri"/>
                        <a:cs typeface="Times New Roman"/>
                      </a:endParaRPr>
                    </a:p>
                  </a:txBody>
                  <a:tcPr marL="38830" marR="38830" marT="0" marB="0" anchor="ctr"/>
                </a:tc>
                <a:tc>
                  <a:txBody>
                    <a:bodyPr/>
                    <a:lstStyle/>
                    <a:p>
                      <a:pPr algn="ctr">
                        <a:lnSpc>
                          <a:spcPct val="115000"/>
                        </a:lnSpc>
                        <a:spcAft>
                          <a:spcPts val="1000"/>
                        </a:spcAft>
                      </a:pPr>
                      <a:r>
                        <a:rPr lang="en-US" sz="1800" b="1">
                          <a:solidFill>
                            <a:srgbClr val="000000"/>
                          </a:solidFill>
                          <a:effectLst/>
                          <a:latin typeface="Times New Roman"/>
                          <a:ea typeface="Calibri"/>
                          <a:cs typeface="Times New Roman"/>
                        </a:rPr>
                        <a:t>40</a:t>
                      </a:r>
                      <a:r>
                        <a:rPr lang="vi-VN" sz="1800" b="1">
                          <a:solidFill>
                            <a:srgbClr val="000000"/>
                          </a:solidFill>
                          <a:effectLst/>
                          <a:latin typeface="Times New Roman"/>
                          <a:ea typeface="Calibri"/>
                          <a:cs typeface="Times New Roman"/>
                        </a:rPr>
                        <a:t>0</a:t>
                      </a:r>
                      <a:endParaRPr lang="vi-VN" sz="18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800" b="1">
                          <a:solidFill>
                            <a:srgbClr val="000000"/>
                          </a:solidFill>
                          <a:effectLst/>
                          <a:latin typeface="Times New Roman"/>
                          <a:ea typeface="Calibri"/>
                          <a:cs typeface="Times New Roman"/>
                        </a:rPr>
                        <a:t> </a:t>
                      </a:r>
                      <a:endParaRPr lang="vi-VN" sz="18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800">
                          <a:solidFill>
                            <a:srgbClr val="000000"/>
                          </a:solidFill>
                          <a:effectLst/>
                          <a:latin typeface="Times New Roman"/>
                          <a:ea typeface="Calibri"/>
                          <a:cs typeface="Times New Roman"/>
                        </a:rPr>
                        <a:t>20</a:t>
                      </a:r>
                      <a:endParaRPr lang="vi-VN" sz="18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800">
                          <a:solidFill>
                            <a:srgbClr val="000000"/>
                          </a:solidFill>
                          <a:effectLst/>
                          <a:latin typeface="Times New Roman"/>
                          <a:ea typeface="Calibri"/>
                          <a:cs typeface="Times New Roman"/>
                        </a:rPr>
                        <a:t>38</a:t>
                      </a:r>
                      <a:r>
                        <a:rPr lang="vi-VN" sz="1800">
                          <a:solidFill>
                            <a:srgbClr val="000000"/>
                          </a:solidFill>
                          <a:effectLst/>
                          <a:latin typeface="Times New Roman"/>
                          <a:ea typeface="Calibri"/>
                          <a:cs typeface="Times New Roman"/>
                        </a:rPr>
                        <a:t>0</a:t>
                      </a:r>
                      <a:endParaRPr lang="vi-VN" sz="180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3"/>
                  </a:ext>
                </a:extLst>
              </a:tr>
              <a:tr h="124039">
                <a:tc>
                  <a:txBody>
                    <a:bodyPr/>
                    <a:lstStyle/>
                    <a:p>
                      <a:pPr algn="ctr">
                        <a:lnSpc>
                          <a:spcPct val="115000"/>
                        </a:lnSpc>
                        <a:spcAft>
                          <a:spcPts val="1000"/>
                        </a:spcAft>
                      </a:pPr>
                      <a:r>
                        <a:rPr lang="vi-VN" sz="1600">
                          <a:effectLst/>
                          <a:latin typeface="+mn-lt"/>
                        </a:rPr>
                        <a:t>1</a:t>
                      </a:r>
                      <a:endParaRPr lang="vi-VN" sz="1600">
                        <a:effectLst/>
                        <a:latin typeface="+mn-lt"/>
                        <a:ea typeface="Calibri"/>
                        <a:cs typeface="Times New Roman"/>
                      </a:endParaRPr>
                    </a:p>
                  </a:txBody>
                  <a:tcPr marL="38830" marR="38830" marT="0" marB="0" anchor="ctr"/>
                </a:tc>
                <a:tc>
                  <a:txBody>
                    <a:bodyPr/>
                    <a:lstStyle/>
                    <a:p>
                      <a:pPr>
                        <a:lnSpc>
                          <a:spcPct val="115000"/>
                        </a:lnSpc>
                        <a:spcAft>
                          <a:spcPts val="1000"/>
                        </a:spcAft>
                      </a:pPr>
                      <a:r>
                        <a:rPr lang="vi-VN" sz="1600">
                          <a:effectLst/>
                          <a:latin typeface="+mn-lt"/>
                        </a:rPr>
                        <a:t>Năm 2020</a:t>
                      </a:r>
                      <a:endParaRPr lang="vi-VN" sz="1600">
                        <a:effectLst/>
                        <a:latin typeface="+mn-lt"/>
                        <a:ea typeface="Calibri"/>
                        <a:cs typeface="Times New Roman"/>
                      </a:endParaRPr>
                    </a:p>
                  </a:txBody>
                  <a:tcPr marL="38830" marR="38830" marT="0" marB="0" anchor="ctr"/>
                </a:tc>
                <a:tc>
                  <a:txBody>
                    <a:bodyPr/>
                    <a:lstStyle/>
                    <a:p>
                      <a:pPr algn="ctr">
                        <a:lnSpc>
                          <a:spcPct val="115000"/>
                        </a:lnSpc>
                        <a:spcAft>
                          <a:spcPts val="1000"/>
                        </a:spcAft>
                      </a:pPr>
                      <a:r>
                        <a:rPr lang="en-US" sz="1800">
                          <a:solidFill>
                            <a:srgbClr val="000000"/>
                          </a:solidFill>
                          <a:effectLst/>
                          <a:latin typeface="Times New Roman"/>
                          <a:ea typeface="Calibri"/>
                          <a:cs typeface="Times New Roman"/>
                        </a:rPr>
                        <a:t>20</a:t>
                      </a:r>
                      <a:endParaRPr lang="vi-VN" sz="18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800">
                          <a:solidFill>
                            <a:srgbClr val="000000"/>
                          </a:solidFill>
                          <a:effectLst/>
                          <a:latin typeface="Times New Roman"/>
                          <a:ea typeface="Calibri"/>
                          <a:cs typeface="Times New Roman"/>
                        </a:rPr>
                        <a:t>5</a:t>
                      </a:r>
                      <a:endParaRPr lang="vi-VN" sz="18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800">
                          <a:solidFill>
                            <a:srgbClr val="000000"/>
                          </a:solidFill>
                          <a:effectLst/>
                          <a:latin typeface="Times New Roman"/>
                          <a:ea typeface="Calibri"/>
                          <a:cs typeface="Times New Roman"/>
                        </a:rPr>
                        <a:t>20</a:t>
                      </a:r>
                      <a:endParaRPr lang="vi-VN" sz="1800">
                        <a:effectLst/>
                        <a:latin typeface="Calibri"/>
                        <a:ea typeface="Calibri"/>
                        <a:cs typeface="Times New Roman"/>
                      </a:endParaRPr>
                    </a:p>
                  </a:txBody>
                  <a:tcPr marL="68580" marR="68580" marT="0" marB="0" anchor="ctr"/>
                </a:tc>
                <a:tc>
                  <a:txBody>
                    <a:bodyPr/>
                    <a:lstStyle/>
                    <a:p>
                      <a:pPr>
                        <a:lnSpc>
                          <a:spcPct val="115000"/>
                        </a:lnSpc>
                        <a:spcAft>
                          <a:spcPts val="1000"/>
                        </a:spcAft>
                      </a:pPr>
                      <a:r>
                        <a:rPr lang="en-US" sz="1800">
                          <a:solidFill>
                            <a:srgbClr val="000000"/>
                          </a:solidFill>
                          <a:effectLst/>
                          <a:latin typeface="Times New Roman"/>
                          <a:ea typeface="Calibri"/>
                          <a:cs typeface="Times New Roman"/>
                        </a:rPr>
                        <a:t> </a:t>
                      </a:r>
                      <a:endParaRPr lang="vi-VN" sz="180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4"/>
                  </a:ext>
                </a:extLst>
              </a:tr>
              <a:tr h="124039">
                <a:tc>
                  <a:txBody>
                    <a:bodyPr/>
                    <a:lstStyle/>
                    <a:p>
                      <a:pPr algn="ctr">
                        <a:lnSpc>
                          <a:spcPct val="115000"/>
                        </a:lnSpc>
                        <a:spcAft>
                          <a:spcPts val="1000"/>
                        </a:spcAft>
                      </a:pPr>
                      <a:r>
                        <a:rPr lang="vi-VN" sz="1600">
                          <a:effectLst/>
                          <a:latin typeface="+mn-lt"/>
                        </a:rPr>
                        <a:t>2</a:t>
                      </a:r>
                      <a:endParaRPr lang="vi-VN" sz="1600">
                        <a:effectLst/>
                        <a:latin typeface="+mn-lt"/>
                        <a:ea typeface="Calibri"/>
                        <a:cs typeface="Times New Roman"/>
                      </a:endParaRPr>
                    </a:p>
                  </a:txBody>
                  <a:tcPr marL="38830" marR="38830" marT="0" marB="0" anchor="ctr"/>
                </a:tc>
                <a:tc>
                  <a:txBody>
                    <a:bodyPr/>
                    <a:lstStyle/>
                    <a:p>
                      <a:pPr>
                        <a:lnSpc>
                          <a:spcPct val="115000"/>
                        </a:lnSpc>
                        <a:spcAft>
                          <a:spcPts val="1000"/>
                        </a:spcAft>
                      </a:pPr>
                      <a:r>
                        <a:rPr lang="vi-VN" sz="1600">
                          <a:effectLst/>
                          <a:latin typeface="+mn-lt"/>
                        </a:rPr>
                        <a:t>Năm 2021</a:t>
                      </a:r>
                      <a:endParaRPr lang="vi-VN" sz="1600">
                        <a:effectLst/>
                        <a:latin typeface="+mn-lt"/>
                        <a:ea typeface="Calibri"/>
                        <a:cs typeface="Times New Roman"/>
                      </a:endParaRPr>
                    </a:p>
                  </a:txBody>
                  <a:tcPr marL="38830" marR="38830" marT="0" marB="0" anchor="ctr"/>
                </a:tc>
                <a:tc>
                  <a:txBody>
                    <a:bodyPr/>
                    <a:lstStyle/>
                    <a:p>
                      <a:pPr algn="ctr">
                        <a:lnSpc>
                          <a:spcPct val="115000"/>
                        </a:lnSpc>
                        <a:spcAft>
                          <a:spcPts val="1000"/>
                        </a:spcAft>
                      </a:pPr>
                      <a:r>
                        <a:rPr lang="en-US" sz="1800">
                          <a:solidFill>
                            <a:srgbClr val="000000"/>
                          </a:solidFill>
                          <a:effectLst/>
                          <a:latin typeface="Times New Roman"/>
                          <a:ea typeface="Calibri"/>
                          <a:cs typeface="Times New Roman"/>
                        </a:rPr>
                        <a:t>61</a:t>
                      </a:r>
                      <a:endParaRPr lang="vi-VN" sz="18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800">
                          <a:solidFill>
                            <a:srgbClr val="000000"/>
                          </a:solidFill>
                          <a:effectLst/>
                          <a:latin typeface="Times New Roman"/>
                          <a:ea typeface="Calibri"/>
                          <a:cs typeface="Times New Roman"/>
                        </a:rPr>
                        <a:t>15</a:t>
                      </a:r>
                      <a:endParaRPr lang="vi-VN" sz="1800">
                        <a:effectLst/>
                        <a:latin typeface="Calibri"/>
                        <a:ea typeface="Calibri"/>
                        <a:cs typeface="Times New Roman"/>
                      </a:endParaRPr>
                    </a:p>
                  </a:txBody>
                  <a:tcPr marL="68580" marR="68580" marT="0" marB="0" anchor="ctr"/>
                </a:tc>
                <a:tc>
                  <a:txBody>
                    <a:bodyPr/>
                    <a:lstStyle/>
                    <a:p>
                      <a:pPr>
                        <a:lnSpc>
                          <a:spcPct val="115000"/>
                        </a:lnSpc>
                        <a:spcAft>
                          <a:spcPts val="1000"/>
                        </a:spcAft>
                      </a:pPr>
                      <a:r>
                        <a:rPr lang="en-US" sz="1800">
                          <a:solidFill>
                            <a:srgbClr val="000000"/>
                          </a:solidFill>
                          <a:effectLst/>
                          <a:latin typeface="Times New Roman"/>
                          <a:ea typeface="Calibri"/>
                          <a:cs typeface="Times New Roman"/>
                        </a:rPr>
                        <a:t> </a:t>
                      </a:r>
                      <a:endParaRPr lang="vi-VN" sz="18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800">
                          <a:solidFill>
                            <a:srgbClr val="000000"/>
                          </a:solidFill>
                          <a:effectLst/>
                          <a:latin typeface="Times New Roman"/>
                          <a:ea typeface="Calibri"/>
                          <a:cs typeface="Times New Roman"/>
                        </a:rPr>
                        <a:t>40</a:t>
                      </a:r>
                      <a:endParaRPr lang="vi-VN" sz="180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5"/>
                  </a:ext>
                </a:extLst>
              </a:tr>
              <a:tr h="124039">
                <a:tc>
                  <a:txBody>
                    <a:bodyPr/>
                    <a:lstStyle/>
                    <a:p>
                      <a:pPr algn="ctr">
                        <a:lnSpc>
                          <a:spcPct val="115000"/>
                        </a:lnSpc>
                        <a:spcAft>
                          <a:spcPts val="1000"/>
                        </a:spcAft>
                      </a:pPr>
                      <a:r>
                        <a:rPr lang="vi-VN" sz="1600">
                          <a:effectLst/>
                          <a:latin typeface="+mn-lt"/>
                        </a:rPr>
                        <a:t>3</a:t>
                      </a:r>
                      <a:endParaRPr lang="vi-VN" sz="1600">
                        <a:effectLst/>
                        <a:latin typeface="+mn-lt"/>
                        <a:ea typeface="Calibri"/>
                        <a:cs typeface="Times New Roman"/>
                      </a:endParaRPr>
                    </a:p>
                  </a:txBody>
                  <a:tcPr marL="38830" marR="38830" marT="0" marB="0" anchor="ctr"/>
                </a:tc>
                <a:tc>
                  <a:txBody>
                    <a:bodyPr/>
                    <a:lstStyle/>
                    <a:p>
                      <a:pPr>
                        <a:lnSpc>
                          <a:spcPct val="115000"/>
                        </a:lnSpc>
                        <a:spcAft>
                          <a:spcPts val="1000"/>
                        </a:spcAft>
                      </a:pPr>
                      <a:r>
                        <a:rPr lang="vi-VN" sz="1600">
                          <a:effectLst/>
                          <a:latin typeface="+mn-lt"/>
                        </a:rPr>
                        <a:t>Năm 2022</a:t>
                      </a:r>
                      <a:endParaRPr lang="vi-VN" sz="1600">
                        <a:effectLst/>
                        <a:latin typeface="+mn-lt"/>
                        <a:ea typeface="Calibri"/>
                        <a:cs typeface="Times New Roman"/>
                      </a:endParaRPr>
                    </a:p>
                  </a:txBody>
                  <a:tcPr marL="38830" marR="38830" marT="0" marB="0" anchor="ctr"/>
                </a:tc>
                <a:tc>
                  <a:txBody>
                    <a:bodyPr/>
                    <a:lstStyle/>
                    <a:p>
                      <a:pPr algn="ctr">
                        <a:lnSpc>
                          <a:spcPct val="115000"/>
                        </a:lnSpc>
                        <a:spcAft>
                          <a:spcPts val="1000"/>
                        </a:spcAft>
                      </a:pPr>
                      <a:r>
                        <a:rPr lang="en-US" sz="1800">
                          <a:solidFill>
                            <a:srgbClr val="000000"/>
                          </a:solidFill>
                          <a:effectLst/>
                          <a:latin typeface="Times New Roman"/>
                          <a:ea typeface="Calibri"/>
                          <a:cs typeface="Times New Roman"/>
                        </a:rPr>
                        <a:t>129</a:t>
                      </a:r>
                      <a:endParaRPr lang="vi-VN" sz="18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800">
                          <a:solidFill>
                            <a:srgbClr val="000000"/>
                          </a:solidFill>
                          <a:effectLst/>
                          <a:latin typeface="Times New Roman"/>
                          <a:ea typeface="Calibri"/>
                          <a:cs typeface="Times New Roman"/>
                        </a:rPr>
                        <a:t>32</a:t>
                      </a:r>
                      <a:endParaRPr lang="vi-VN" sz="1800">
                        <a:effectLst/>
                        <a:latin typeface="Calibri"/>
                        <a:ea typeface="Calibri"/>
                        <a:cs typeface="Times New Roman"/>
                      </a:endParaRPr>
                    </a:p>
                  </a:txBody>
                  <a:tcPr marL="68580" marR="68580" marT="0" marB="0" anchor="ctr"/>
                </a:tc>
                <a:tc>
                  <a:txBody>
                    <a:bodyPr/>
                    <a:lstStyle/>
                    <a:p>
                      <a:pPr>
                        <a:lnSpc>
                          <a:spcPct val="115000"/>
                        </a:lnSpc>
                        <a:spcAft>
                          <a:spcPts val="1000"/>
                        </a:spcAft>
                      </a:pPr>
                      <a:r>
                        <a:rPr lang="en-US" sz="1800">
                          <a:solidFill>
                            <a:srgbClr val="000000"/>
                          </a:solidFill>
                          <a:effectLst/>
                          <a:latin typeface="Times New Roman"/>
                          <a:ea typeface="Calibri"/>
                          <a:cs typeface="Times New Roman"/>
                        </a:rPr>
                        <a:t> </a:t>
                      </a:r>
                      <a:endParaRPr lang="vi-VN" sz="18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800">
                          <a:solidFill>
                            <a:srgbClr val="000000"/>
                          </a:solidFill>
                          <a:effectLst/>
                          <a:latin typeface="Times New Roman"/>
                          <a:ea typeface="Calibri"/>
                          <a:cs typeface="Times New Roman"/>
                        </a:rPr>
                        <a:t>69</a:t>
                      </a:r>
                      <a:endParaRPr lang="vi-VN" sz="180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6"/>
                  </a:ext>
                </a:extLst>
              </a:tr>
              <a:tr h="218308">
                <a:tc>
                  <a:txBody>
                    <a:bodyPr/>
                    <a:lstStyle/>
                    <a:p>
                      <a:pPr algn="ctr">
                        <a:lnSpc>
                          <a:spcPct val="115000"/>
                        </a:lnSpc>
                        <a:spcAft>
                          <a:spcPts val="1000"/>
                        </a:spcAft>
                      </a:pPr>
                      <a:r>
                        <a:rPr lang="vi-VN" sz="1600">
                          <a:effectLst/>
                          <a:latin typeface="+mn-lt"/>
                        </a:rPr>
                        <a:t>4</a:t>
                      </a:r>
                      <a:endParaRPr lang="vi-VN" sz="1600">
                        <a:effectLst/>
                        <a:latin typeface="+mn-lt"/>
                        <a:ea typeface="Calibri"/>
                        <a:cs typeface="Times New Roman"/>
                      </a:endParaRPr>
                    </a:p>
                  </a:txBody>
                  <a:tcPr marL="38830" marR="38830" marT="0" marB="0" anchor="ctr"/>
                </a:tc>
                <a:tc>
                  <a:txBody>
                    <a:bodyPr/>
                    <a:lstStyle/>
                    <a:p>
                      <a:pPr>
                        <a:lnSpc>
                          <a:spcPct val="115000"/>
                        </a:lnSpc>
                        <a:spcAft>
                          <a:spcPts val="1000"/>
                        </a:spcAft>
                      </a:pPr>
                      <a:r>
                        <a:rPr lang="vi-VN" sz="1600">
                          <a:effectLst/>
                          <a:latin typeface="+mn-lt"/>
                        </a:rPr>
                        <a:t>Năm 2023</a:t>
                      </a:r>
                      <a:endParaRPr lang="vi-VN" sz="1600">
                        <a:effectLst/>
                        <a:latin typeface="+mn-lt"/>
                        <a:ea typeface="Calibri"/>
                        <a:cs typeface="Times New Roman"/>
                      </a:endParaRPr>
                    </a:p>
                  </a:txBody>
                  <a:tcPr marL="38830" marR="38830" marT="0" marB="0" anchor="ctr"/>
                </a:tc>
                <a:tc>
                  <a:txBody>
                    <a:bodyPr/>
                    <a:lstStyle/>
                    <a:p>
                      <a:pPr algn="ctr">
                        <a:lnSpc>
                          <a:spcPct val="115000"/>
                        </a:lnSpc>
                        <a:spcAft>
                          <a:spcPts val="1000"/>
                        </a:spcAft>
                      </a:pPr>
                      <a:r>
                        <a:rPr lang="en-US" sz="1800">
                          <a:solidFill>
                            <a:srgbClr val="000000"/>
                          </a:solidFill>
                          <a:effectLst/>
                          <a:latin typeface="Times New Roman"/>
                          <a:ea typeface="Calibri"/>
                          <a:cs typeface="Times New Roman"/>
                        </a:rPr>
                        <a:t>210</a:t>
                      </a:r>
                      <a:endParaRPr lang="vi-VN" sz="18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800">
                          <a:solidFill>
                            <a:srgbClr val="000000"/>
                          </a:solidFill>
                          <a:effectLst/>
                          <a:latin typeface="Times New Roman"/>
                          <a:ea typeface="Calibri"/>
                          <a:cs typeface="Times New Roman"/>
                        </a:rPr>
                        <a:t>52</a:t>
                      </a:r>
                      <a:endParaRPr lang="vi-VN" sz="1800">
                        <a:effectLst/>
                        <a:latin typeface="Calibri"/>
                        <a:ea typeface="Calibri"/>
                        <a:cs typeface="Times New Roman"/>
                      </a:endParaRPr>
                    </a:p>
                  </a:txBody>
                  <a:tcPr marL="68580" marR="68580" marT="0" marB="0" anchor="ctr"/>
                </a:tc>
                <a:tc>
                  <a:txBody>
                    <a:bodyPr/>
                    <a:lstStyle/>
                    <a:p>
                      <a:pPr>
                        <a:lnSpc>
                          <a:spcPct val="115000"/>
                        </a:lnSpc>
                        <a:spcAft>
                          <a:spcPts val="1000"/>
                        </a:spcAft>
                      </a:pPr>
                      <a:r>
                        <a:rPr lang="en-US" sz="1800">
                          <a:solidFill>
                            <a:srgbClr val="000000"/>
                          </a:solidFill>
                          <a:effectLst/>
                          <a:latin typeface="Times New Roman"/>
                          <a:ea typeface="Calibri"/>
                          <a:cs typeface="Times New Roman"/>
                        </a:rPr>
                        <a:t> </a:t>
                      </a:r>
                      <a:endParaRPr lang="vi-VN" sz="18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800">
                          <a:solidFill>
                            <a:srgbClr val="000000"/>
                          </a:solidFill>
                          <a:effectLst/>
                          <a:latin typeface="Times New Roman"/>
                          <a:ea typeface="Calibri"/>
                          <a:cs typeface="Times New Roman"/>
                        </a:rPr>
                        <a:t>81</a:t>
                      </a:r>
                      <a:endParaRPr lang="vi-VN" sz="180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7"/>
                  </a:ext>
                </a:extLst>
              </a:tr>
              <a:tr h="218308">
                <a:tc>
                  <a:txBody>
                    <a:bodyPr/>
                    <a:lstStyle/>
                    <a:p>
                      <a:pPr algn="ctr">
                        <a:lnSpc>
                          <a:spcPct val="115000"/>
                        </a:lnSpc>
                        <a:spcAft>
                          <a:spcPts val="1000"/>
                        </a:spcAft>
                      </a:pPr>
                      <a:r>
                        <a:rPr lang="vi-VN" sz="1600">
                          <a:effectLst/>
                          <a:latin typeface="+mn-lt"/>
                        </a:rPr>
                        <a:t>5</a:t>
                      </a:r>
                      <a:endParaRPr lang="vi-VN" sz="1600">
                        <a:effectLst/>
                        <a:latin typeface="+mn-lt"/>
                        <a:ea typeface="Calibri"/>
                        <a:cs typeface="Times New Roman"/>
                      </a:endParaRPr>
                    </a:p>
                  </a:txBody>
                  <a:tcPr marL="38830" marR="38830" marT="0" marB="0" anchor="ctr"/>
                </a:tc>
                <a:tc>
                  <a:txBody>
                    <a:bodyPr/>
                    <a:lstStyle/>
                    <a:p>
                      <a:pPr marL="0" algn="l" defTabSz="914400" rtl="0" eaLnBrk="1" latinLnBrk="0" hangingPunct="1">
                        <a:lnSpc>
                          <a:spcPct val="115000"/>
                        </a:lnSpc>
                        <a:spcAft>
                          <a:spcPts val="1000"/>
                        </a:spcAft>
                      </a:pPr>
                      <a:r>
                        <a:rPr lang="vi-VN" sz="1600" kern="1200" dirty="0">
                          <a:solidFill>
                            <a:schemeClr val="dk1"/>
                          </a:solidFill>
                          <a:effectLst/>
                          <a:latin typeface="+mn-lt"/>
                          <a:ea typeface="+mn-ea"/>
                          <a:cs typeface="+mn-cs"/>
                        </a:rPr>
                        <a:t>Năm 2024</a:t>
                      </a:r>
                    </a:p>
                  </a:txBody>
                  <a:tcPr marL="38830" marR="38830" marT="0" marB="0" anchor="ctr"/>
                </a:tc>
                <a:tc>
                  <a:txBody>
                    <a:bodyPr/>
                    <a:lstStyle/>
                    <a:p>
                      <a:pPr algn="ctr">
                        <a:lnSpc>
                          <a:spcPct val="115000"/>
                        </a:lnSpc>
                        <a:spcAft>
                          <a:spcPts val="1000"/>
                        </a:spcAft>
                      </a:pPr>
                      <a:r>
                        <a:rPr lang="en-US" sz="1800">
                          <a:solidFill>
                            <a:srgbClr val="000000"/>
                          </a:solidFill>
                          <a:effectLst/>
                          <a:latin typeface="Times New Roman"/>
                          <a:ea typeface="Calibri"/>
                          <a:cs typeface="Times New Roman"/>
                        </a:rPr>
                        <a:t>299</a:t>
                      </a:r>
                      <a:endParaRPr lang="vi-VN" sz="18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800">
                          <a:solidFill>
                            <a:srgbClr val="000000"/>
                          </a:solidFill>
                          <a:effectLst/>
                          <a:latin typeface="Times New Roman"/>
                          <a:ea typeface="Calibri"/>
                          <a:cs typeface="Times New Roman"/>
                        </a:rPr>
                        <a:t>74</a:t>
                      </a:r>
                      <a:endParaRPr lang="vi-VN" sz="1800">
                        <a:effectLst/>
                        <a:latin typeface="Calibri"/>
                        <a:ea typeface="Calibri"/>
                        <a:cs typeface="Times New Roman"/>
                      </a:endParaRPr>
                    </a:p>
                  </a:txBody>
                  <a:tcPr marL="68580" marR="68580" marT="0" marB="0" anchor="ctr"/>
                </a:tc>
                <a:tc>
                  <a:txBody>
                    <a:bodyPr/>
                    <a:lstStyle/>
                    <a:p>
                      <a:pPr>
                        <a:lnSpc>
                          <a:spcPct val="115000"/>
                        </a:lnSpc>
                        <a:spcAft>
                          <a:spcPts val="1000"/>
                        </a:spcAft>
                      </a:pPr>
                      <a:r>
                        <a:rPr lang="en-US" sz="1800">
                          <a:solidFill>
                            <a:srgbClr val="000000"/>
                          </a:solidFill>
                          <a:effectLst/>
                          <a:latin typeface="Times New Roman"/>
                          <a:ea typeface="Calibri"/>
                          <a:cs typeface="Times New Roman"/>
                        </a:rPr>
                        <a:t> </a:t>
                      </a:r>
                      <a:endParaRPr lang="vi-VN" sz="18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800">
                          <a:solidFill>
                            <a:srgbClr val="000000"/>
                          </a:solidFill>
                          <a:effectLst/>
                          <a:latin typeface="Times New Roman"/>
                          <a:ea typeface="Calibri"/>
                          <a:cs typeface="Times New Roman"/>
                        </a:rPr>
                        <a:t>89</a:t>
                      </a:r>
                      <a:endParaRPr lang="vi-VN" sz="180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8"/>
                  </a:ext>
                </a:extLst>
              </a:tr>
              <a:tr h="218308">
                <a:tc>
                  <a:txBody>
                    <a:bodyPr/>
                    <a:lstStyle/>
                    <a:p>
                      <a:pPr algn="ctr">
                        <a:lnSpc>
                          <a:spcPct val="115000"/>
                        </a:lnSpc>
                        <a:spcAft>
                          <a:spcPts val="1000"/>
                        </a:spcAft>
                      </a:pPr>
                      <a:r>
                        <a:rPr lang="en-US" sz="1600" dirty="0">
                          <a:effectLst/>
                          <a:latin typeface="+mn-lt"/>
                          <a:ea typeface="Calibri"/>
                          <a:cs typeface="Times New Roman"/>
                        </a:rPr>
                        <a:t>6</a:t>
                      </a:r>
                      <a:endParaRPr lang="vi-VN" sz="1600" dirty="0">
                        <a:effectLst/>
                        <a:latin typeface="+mn-lt"/>
                        <a:ea typeface="Calibri"/>
                        <a:cs typeface="Times New Roman"/>
                      </a:endParaRPr>
                    </a:p>
                  </a:txBody>
                  <a:tcPr marL="38830" marR="38830" marT="0" marB="0" anchor="ctr"/>
                </a:tc>
                <a:tc>
                  <a:txBody>
                    <a:bodyPr/>
                    <a:lstStyle/>
                    <a:p>
                      <a:pPr marL="0" algn="l" defTabSz="914400" rtl="0" eaLnBrk="1" latinLnBrk="0" hangingPunct="1">
                        <a:lnSpc>
                          <a:spcPct val="115000"/>
                        </a:lnSpc>
                        <a:spcAft>
                          <a:spcPts val="1000"/>
                        </a:spcAft>
                      </a:pPr>
                      <a:r>
                        <a:rPr lang="vi-VN" sz="1600" kern="1200" dirty="0">
                          <a:solidFill>
                            <a:schemeClr val="dk1"/>
                          </a:solidFill>
                          <a:effectLst/>
                          <a:latin typeface="+mn-lt"/>
                          <a:ea typeface="+mn-ea"/>
                          <a:cs typeface="+mn-cs"/>
                        </a:rPr>
                        <a:t>Năm 2025</a:t>
                      </a:r>
                    </a:p>
                  </a:txBody>
                  <a:tcPr marL="68580" marR="68580" marT="0" marB="0" anchor="ctr"/>
                </a:tc>
                <a:tc>
                  <a:txBody>
                    <a:bodyPr/>
                    <a:lstStyle/>
                    <a:p>
                      <a:pPr algn="ctr">
                        <a:lnSpc>
                          <a:spcPct val="115000"/>
                        </a:lnSpc>
                        <a:spcAft>
                          <a:spcPts val="1000"/>
                        </a:spcAft>
                      </a:pPr>
                      <a:r>
                        <a:rPr lang="en-US" sz="1800">
                          <a:solidFill>
                            <a:srgbClr val="000000"/>
                          </a:solidFill>
                          <a:effectLst/>
                          <a:latin typeface="Times New Roman"/>
                          <a:ea typeface="Calibri"/>
                          <a:cs typeface="Times New Roman"/>
                        </a:rPr>
                        <a:t>40</a:t>
                      </a:r>
                      <a:r>
                        <a:rPr lang="vi-VN" sz="1800">
                          <a:solidFill>
                            <a:srgbClr val="000000"/>
                          </a:solidFill>
                          <a:effectLst/>
                          <a:latin typeface="Times New Roman"/>
                          <a:ea typeface="Calibri"/>
                          <a:cs typeface="Times New Roman"/>
                        </a:rPr>
                        <a:t>0</a:t>
                      </a:r>
                      <a:endParaRPr lang="vi-VN" sz="18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800">
                          <a:solidFill>
                            <a:srgbClr val="000000"/>
                          </a:solidFill>
                          <a:effectLst/>
                          <a:latin typeface="Times New Roman"/>
                          <a:ea typeface="Calibri"/>
                          <a:cs typeface="Times New Roman"/>
                        </a:rPr>
                        <a:t>100</a:t>
                      </a:r>
                      <a:endParaRPr lang="vi-VN" sz="1800">
                        <a:effectLst/>
                        <a:latin typeface="Calibri"/>
                        <a:ea typeface="Calibri"/>
                        <a:cs typeface="Times New Roman"/>
                      </a:endParaRPr>
                    </a:p>
                  </a:txBody>
                  <a:tcPr marL="68580" marR="68580" marT="0" marB="0" anchor="ctr"/>
                </a:tc>
                <a:tc>
                  <a:txBody>
                    <a:bodyPr/>
                    <a:lstStyle/>
                    <a:p>
                      <a:pPr>
                        <a:lnSpc>
                          <a:spcPct val="115000"/>
                        </a:lnSpc>
                        <a:spcAft>
                          <a:spcPts val="1000"/>
                        </a:spcAft>
                      </a:pPr>
                      <a:r>
                        <a:rPr lang="en-US" sz="1800">
                          <a:solidFill>
                            <a:srgbClr val="000000"/>
                          </a:solidFill>
                          <a:effectLst/>
                          <a:latin typeface="Times New Roman"/>
                          <a:ea typeface="Calibri"/>
                          <a:cs typeface="Times New Roman"/>
                        </a:rPr>
                        <a:t> </a:t>
                      </a:r>
                      <a:endParaRPr lang="vi-VN" sz="18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800" dirty="0">
                          <a:solidFill>
                            <a:srgbClr val="000000"/>
                          </a:solidFill>
                          <a:effectLst/>
                          <a:latin typeface="Times New Roman"/>
                          <a:ea typeface="Calibri"/>
                          <a:cs typeface="Times New Roman"/>
                        </a:rPr>
                        <a:t>10</a:t>
                      </a:r>
                      <a:r>
                        <a:rPr lang="vi-VN" sz="1800" dirty="0">
                          <a:solidFill>
                            <a:srgbClr val="000000"/>
                          </a:solidFill>
                          <a:effectLst/>
                          <a:latin typeface="Times New Roman"/>
                          <a:ea typeface="Calibri"/>
                          <a:cs typeface="Times New Roman"/>
                        </a:rPr>
                        <a:t>1</a:t>
                      </a:r>
                      <a:endParaRPr lang="vi-VN" sz="1800" dirty="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9"/>
                  </a:ext>
                </a:extLst>
              </a:tr>
            </a:tbl>
          </a:graphicData>
        </a:graphic>
      </p:graphicFrame>
      <p:sp>
        <p:nvSpPr>
          <p:cNvPr id="4" name="Rectangle 1"/>
          <p:cNvSpPr>
            <a:spLocks noChangeArrowheads="1"/>
          </p:cNvSpPr>
          <p:nvPr/>
        </p:nvSpPr>
        <p:spPr bwMode="auto">
          <a:xfrm>
            <a:off x="1562206" y="535542"/>
            <a:ext cx="6019597"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bmk="_Toc33781414">
                <a:ln>
                  <a:noFill/>
                </a:ln>
                <a:solidFill>
                  <a:srgbClr val="1F497D"/>
                </a:solidFill>
                <a:effectLst/>
                <a:latin typeface="Arial" pitchFamily="34" charset="0"/>
                <a:ea typeface="Times New Roman" pitchFamily="18" charset="0"/>
                <a:cs typeface="Arial" pitchFamily="34" charset="0"/>
              </a:rPr>
              <a:t>Bảng 9: Kế hoạch tiến độ thực</a:t>
            </a:r>
            <a:r>
              <a:rPr kumimoji="0" lang="vi-VN" sz="1300" b="1" i="0" u="none" strike="noStrike" cap="none" normalizeH="0" baseline="0" dirty="0" bmk="_Toc33781414">
                <a:ln>
                  <a:noFill/>
                </a:ln>
                <a:solidFill>
                  <a:srgbClr val="1F497D"/>
                </a:solidFill>
                <a:effectLst/>
                <a:latin typeface="Arial" pitchFamily="34" charset="0"/>
                <a:ea typeface="Times New Roman" pitchFamily="18" charset="0"/>
                <a:cs typeface="Arial" pitchFamily="34" charset="0"/>
              </a:rPr>
              <a:t> hiện đề án tại </a:t>
            </a:r>
            <a:r>
              <a:rPr kumimoji="0" lang="en-US" sz="1300" b="1" i="0" u="none" strike="noStrike" cap="none" normalizeH="0" baseline="0" dirty="0" bmk="_Toc33781414">
                <a:ln>
                  <a:noFill/>
                </a:ln>
                <a:solidFill>
                  <a:srgbClr val="1F497D"/>
                </a:solidFill>
                <a:effectLst/>
                <a:latin typeface="Arial" pitchFamily="34" charset="0"/>
                <a:ea typeface="Times New Roman" pitchFamily="18" charset="0"/>
                <a:cs typeface="Arial" pitchFamily="34" charset="0"/>
              </a:rPr>
              <a:t>Hà</a:t>
            </a:r>
            <a:r>
              <a:rPr kumimoji="0" lang="en-US" sz="1300" b="1" i="0" u="none" strike="noStrike" cap="none" normalizeH="0" dirty="0" bmk="_Toc33781414">
                <a:ln>
                  <a:noFill/>
                </a:ln>
                <a:solidFill>
                  <a:srgbClr val="1F497D"/>
                </a:solidFill>
                <a:effectLst/>
                <a:latin typeface="Arial" pitchFamily="34" charset="0"/>
                <a:ea typeface="Times New Roman" pitchFamily="18" charset="0"/>
                <a:cs typeface="Arial" pitchFamily="34" charset="0"/>
              </a:rPr>
              <a:t> Tĩnh </a:t>
            </a:r>
            <a:r>
              <a:rPr kumimoji="0" lang="en-US" sz="1300" b="1" i="0" u="none" strike="noStrike" cap="none" normalizeH="0" baseline="0" dirty="0" bmk="_Toc33781414">
                <a:ln>
                  <a:noFill/>
                </a:ln>
                <a:solidFill>
                  <a:srgbClr val="1F497D"/>
                </a:solidFill>
                <a:effectLst/>
                <a:latin typeface="Arial" pitchFamily="34" charset="0"/>
                <a:ea typeface="Times New Roman" pitchFamily="18" charset="0"/>
                <a:cs typeface="Arial" pitchFamily="34" charset="0"/>
              </a:rPr>
              <a:t>giai đoạn 2020-2025</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1495054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591354899"/>
              </p:ext>
            </p:extLst>
          </p:nvPr>
        </p:nvGraphicFramePr>
        <p:xfrm>
          <a:off x="487681" y="983488"/>
          <a:ext cx="7766303" cy="4462243"/>
        </p:xfrm>
        <a:graphic>
          <a:graphicData uri="http://schemas.openxmlformats.org/drawingml/2006/table">
            <a:tbl>
              <a:tblPr firstRow="1" firstCol="1" bandRow="1">
                <a:tableStyleId>{5C22544A-7EE6-4342-B048-85BDC9FD1C3A}</a:tableStyleId>
              </a:tblPr>
              <a:tblGrid>
                <a:gridCol w="646175">
                  <a:extLst>
                    <a:ext uri="{9D8B030D-6E8A-4147-A177-3AD203B41FA5}">
                      <a16:colId xmlns:a16="http://schemas.microsoft.com/office/drawing/2014/main" xmlns="" val="20000"/>
                    </a:ext>
                  </a:extLst>
                </a:gridCol>
                <a:gridCol w="1280230">
                  <a:extLst>
                    <a:ext uri="{9D8B030D-6E8A-4147-A177-3AD203B41FA5}">
                      <a16:colId xmlns:a16="http://schemas.microsoft.com/office/drawing/2014/main" xmlns="" val="20001"/>
                    </a:ext>
                  </a:extLst>
                </a:gridCol>
                <a:gridCol w="1051363">
                  <a:extLst>
                    <a:ext uri="{9D8B030D-6E8A-4147-A177-3AD203B41FA5}">
                      <a16:colId xmlns:a16="http://schemas.microsoft.com/office/drawing/2014/main" xmlns="" val="20002"/>
                    </a:ext>
                  </a:extLst>
                </a:gridCol>
                <a:gridCol w="1148833">
                  <a:extLst>
                    <a:ext uri="{9D8B030D-6E8A-4147-A177-3AD203B41FA5}">
                      <a16:colId xmlns:a16="http://schemas.microsoft.com/office/drawing/2014/main" xmlns="" val="20003"/>
                    </a:ext>
                  </a:extLst>
                </a:gridCol>
                <a:gridCol w="1148833">
                  <a:extLst>
                    <a:ext uri="{9D8B030D-6E8A-4147-A177-3AD203B41FA5}">
                      <a16:colId xmlns:a16="http://schemas.microsoft.com/office/drawing/2014/main" xmlns="" val="20004"/>
                    </a:ext>
                  </a:extLst>
                </a:gridCol>
                <a:gridCol w="2490869">
                  <a:extLst>
                    <a:ext uri="{9D8B030D-6E8A-4147-A177-3AD203B41FA5}">
                      <a16:colId xmlns:a16="http://schemas.microsoft.com/office/drawing/2014/main" xmlns="" val="20005"/>
                    </a:ext>
                  </a:extLst>
                </a:gridCol>
              </a:tblGrid>
              <a:tr h="124039">
                <a:tc rowSpan="3">
                  <a:txBody>
                    <a:bodyPr/>
                    <a:lstStyle/>
                    <a:p>
                      <a:pPr algn="ctr">
                        <a:lnSpc>
                          <a:spcPct val="115000"/>
                        </a:lnSpc>
                        <a:spcAft>
                          <a:spcPts val="1000"/>
                        </a:spcAft>
                      </a:pPr>
                      <a:r>
                        <a:rPr lang="vi-VN" sz="1600" dirty="0">
                          <a:effectLst/>
                          <a:latin typeface="+mn-lt"/>
                        </a:rPr>
                        <a:t>TT</a:t>
                      </a:r>
                      <a:endParaRPr lang="vi-VN" sz="1600" dirty="0">
                        <a:effectLst/>
                        <a:latin typeface="+mn-lt"/>
                        <a:ea typeface="Calibri"/>
                        <a:cs typeface="Times New Roman"/>
                      </a:endParaRPr>
                    </a:p>
                  </a:txBody>
                  <a:tcPr marL="38830" marR="38830" marT="0" marB="0" anchor="ctr"/>
                </a:tc>
                <a:tc rowSpan="3">
                  <a:txBody>
                    <a:bodyPr/>
                    <a:lstStyle/>
                    <a:p>
                      <a:pPr algn="ctr">
                        <a:lnSpc>
                          <a:spcPct val="115000"/>
                        </a:lnSpc>
                        <a:spcAft>
                          <a:spcPts val="1000"/>
                        </a:spcAft>
                      </a:pPr>
                      <a:r>
                        <a:rPr lang="vi-VN" sz="1600">
                          <a:effectLst/>
                          <a:latin typeface="+mn-lt"/>
                        </a:rPr>
                        <a:t>Năm kế hoạch</a:t>
                      </a:r>
                      <a:endParaRPr lang="vi-VN" sz="1600">
                        <a:effectLst/>
                        <a:latin typeface="+mn-lt"/>
                        <a:ea typeface="Calibri"/>
                        <a:cs typeface="Times New Roman"/>
                      </a:endParaRPr>
                    </a:p>
                  </a:txBody>
                  <a:tcPr marL="38830" marR="38830" marT="0" marB="0" anchor="ctr"/>
                </a:tc>
                <a:tc gridSpan="4">
                  <a:txBody>
                    <a:bodyPr/>
                    <a:lstStyle/>
                    <a:p>
                      <a:pPr algn="ctr">
                        <a:lnSpc>
                          <a:spcPct val="115000"/>
                        </a:lnSpc>
                        <a:spcAft>
                          <a:spcPts val="1000"/>
                        </a:spcAft>
                      </a:pPr>
                      <a:r>
                        <a:rPr lang="vi-VN" sz="1600" dirty="0">
                          <a:effectLst/>
                          <a:latin typeface="+mn-lt"/>
                        </a:rPr>
                        <a:t>Tỉnh Tiền</a:t>
                      </a:r>
                      <a:r>
                        <a:rPr lang="vi-VN" sz="1600" baseline="0" dirty="0">
                          <a:effectLst/>
                          <a:latin typeface="+mn-lt"/>
                        </a:rPr>
                        <a:t> Giang</a:t>
                      </a:r>
                      <a:endParaRPr lang="vi-VN" sz="1600" dirty="0">
                        <a:effectLst/>
                        <a:latin typeface="+mn-lt"/>
                        <a:ea typeface="Calibri"/>
                        <a:cs typeface="Times New Roman"/>
                      </a:endParaRPr>
                    </a:p>
                  </a:txBody>
                  <a:tcPr marL="38830" marR="38830" marT="0" marB="0" anchor="ctr"/>
                </a:tc>
                <a:tc hMerge="1">
                  <a:txBody>
                    <a:bodyPr/>
                    <a:lstStyle/>
                    <a:p>
                      <a:endParaRPr lang="vi-VN"/>
                    </a:p>
                  </a:txBody>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xmlns="" val="10000"/>
                  </a:ext>
                </a:extLst>
              </a:tr>
              <a:tr h="226146">
                <a:tc vMerge="1">
                  <a:txBody>
                    <a:bodyPr/>
                    <a:lstStyle/>
                    <a:p>
                      <a:endParaRPr lang="vi-VN"/>
                    </a:p>
                  </a:txBody>
                  <a:tcPr/>
                </a:tc>
                <a:tc vMerge="1">
                  <a:txBody>
                    <a:bodyPr/>
                    <a:lstStyle/>
                    <a:p>
                      <a:endParaRPr lang="vi-VN"/>
                    </a:p>
                  </a:txBody>
                  <a:tcPr/>
                </a:tc>
                <a:tc gridSpan="2">
                  <a:txBody>
                    <a:bodyPr/>
                    <a:lstStyle/>
                    <a:p>
                      <a:pPr algn="ctr">
                        <a:lnSpc>
                          <a:spcPct val="115000"/>
                        </a:lnSpc>
                        <a:spcAft>
                          <a:spcPts val="1000"/>
                        </a:spcAft>
                      </a:pPr>
                      <a:r>
                        <a:rPr lang="vi-VN" sz="1600">
                          <a:effectLst/>
                          <a:latin typeface="+mn-lt"/>
                        </a:rPr>
                        <a:t>Diện tích nuôi tôm chuyển sang áp dụng công nghệ mới</a:t>
                      </a:r>
                      <a:endParaRPr lang="vi-VN" sz="1600">
                        <a:effectLst/>
                        <a:latin typeface="+mn-lt"/>
                        <a:ea typeface="Calibri"/>
                        <a:cs typeface="Times New Roman"/>
                      </a:endParaRPr>
                    </a:p>
                  </a:txBody>
                  <a:tcPr marL="38830" marR="38830" marT="0" marB="0" anchor="ctr"/>
                </a:tc>
                <a:tc hMerge="1">
                  <a:txBody>
                    <a:bodyPr/>
                    <a:lstStyle/>
                    <a:p>
                      <a:endParaRPr lang="vi-VN"/>
                    </a:p>
                  </a:txBody>
                  <a:tcPr/>
                </a:tc>
                <a:tc gridSpan="2">
                  <a:txBody>
                    <a:bodyPr/>
                    <a:lstStyle/>
                    <a:p>
                      <a:pPr algn="ctr">
                        <a:lnSpc>
                          <a:spcPct val="115000"/>
                        </a:lnSpc>
                        <a:spcAft>
                          <a:spcPts val="1000"/>
                        </a:spcAft>
                      </a:pPr>
                      <a:r>
                        <a:rPr lang="vi-VN" sz="1600">
                          <a:effectLst/>
                          <a:latin typeface="+mn-lt"/>
                        </a:rPr>
                        <a:t>Trong đó</a:t>
                      </a:r>
                      <a:endParaRPr lang="vi-VN" sz="1600">
                        <a:effectLst/>
                        <a:latin typeface="+mn-lt"/>
                        <a:ea typeface="Calibri"/>
                        <a:cs typeface="Times New Roman"/>
                      </a:endParaRPr>
                    </a:p>
                  </a:txBody>
                  <a:tcPr marL="38830" marR="38830" marT="0" marB="0" anchor="ctr"/>
                </a:tc>
                <a:tc hMerge="1">
                  <a:txBody>
                    <a:bodyPr/>
                    <a:lstStyle/>
                    <a:p>
                      <a:endParaRPr lang="vi-VN"/>
                    </a:p>
                  </a:txBody>
                  <a:tcPr/>
                </a:tc>
                <a:extLst>
                  <a:ext uri="{0D108BD9-81ED-4DB2-BD59-A6C34878D82A}">
                    <a16:rowId xmlns:a16="http://schemas.microsoft.com/office/drawing/2014/main" xmlns="" val="10001"/>
                  </a:ext>
                </a:extLst>
              </a:tr>
              <a:tr h="1309849">
                <a:tc vMerge="1">
                  <a:txBody>
                    <a:bodyPr/>
                    <a:lstStyle/>
                    <a:p>
                      <a:endParaRPr lang="vi-VN"/>
                    </a:p>
                  </a:txBody>
                  <a:tcPr/>
                </a:tc>
                <a:tc vMerge="1">
                  <a:txBody>
                    <a:bodyPr/>
                    <a:lstStyle/>
                    <a:p>
                      <a:endParaRPr lang="vi-VN"/>
                    </a:p>
                  </a:txBody>
                  <a:tcPr/>
                </a:tc>
                <a:tc>
                  <a:txBody>
                    <a:bodyPr/>
                    <a:lstStyle/>
                    <a:p>
                      <a:pPr algn="ctr">
                        <a:lnSpc>
                          <a:spcPct val="115000"/>
                        </a:lnSpc>
                        <a:spcAft>
                          <a:spcPts val="1000"/>
                        </a:spcAft>
                      </a:pPr>
                      <a:r>
                        <a:rPr lang="en-US" sz="1600">
                          <a:effectLst/>
                          <a:latin typeface="+mn-lt"/>
                        </a:rPr>
                        <a:t>Diện tích theo hectare</a:t>
                      </a:r>
                      <a:endParaRPr lang="vi-VN" sz="1600">
                        <a:effectLst/>
                        <a:latin typeface="+mn-lt"/>
                        <a:ea typeface="Calibri"/>
                        <a:cs typeface="Times New Roman"/>
                      </a:endParaRPr>
                    </a:p>
                  </a:txBody>
                  <a:tcPr marL="38830" marR="38830" marT="0" marB="0" anchor="ctr"/>
                </a:tc>
                <a:tc>
                  <a:txBody>
                    <a:bodyPr/>
                    <a:lstStyle/>
                    <a:p>
                      <a:pPr algn="ctr">
                        <a:lnSpc>
                          <a:spcPct val="115000"/>
                        </a:lnSpc>
                        <a:spcAft>
                          <a:spcPts val="1000"/>
                        </a:spcAft>
                      </a:pPr>
                      <a:r>
                        <a:rPr lang="en-US" sz="1600">
                          <a:effectLst/>
                          <a:latin typeface="+mn-lt"/>
                        </a:rPr>
                        <a:t>Diện tích theo %</a:t>
                      </a:r>
                      <a:endParaRPr lang="vi-VN" sz="1600">
                        <a:effectLst/>
                        <a:latin typeface="+mn-lt"/>
                        <a:ea typeface="Calibri"/>
                        <a:cs typeface="Times New Roman"/>
                      </a:endParaRPr>
                    </a:p>
                  </a:txBody>
                  <a:tcPr marL="38830" marR="38830" marT="0" marB="0" anchor="ctr"/>
                </a:tc>
                <a:tc>
                  <a:txBody>
                    <a:bodyPr/>
                    <a:lstStyle/>
                    <a:p>
                      <a:pPr algn="ctr">
                        <a:lnSpc>
                          <a:spcPct val="115000"/>
                        </a:lnSpc>
                        <a:spcAft>
                          <a:spcPts val="1000"/>
                        </a:spcAft>
                      </a:pPr>
                      <a:r>
                        <a:rPr lang="vi-VN" sz="1600">
                          <a:effectLst/>
                          <a:latin typeface="+mn-lt"/>
                        </a:rPr>
                        <a:t>Mô hình thử nghiệm (ha)</a:t>
                      </a:r>
                      <a:endParaRPr lang="vi-VN" sz="1600">
                        <a:effectLst/>
                        <a:latin typeface="+mn-lt"/>
                        <a:ea typeface="Calibri"/>
                        <a:cs typeface="Times New Roman"/>
                      </a:endParaRPr>
                    </a:p>
                  </a:txBody>
                  <a:tcPr marL="38830" marR="38830" marT="0" marB="0" anchor="ctr"/>
                </a:tc>
                <a:tc>
                  <a:txBody>
                    <a:bodyPr/>
                    <a:lstStyle/>
                    <a:p>
                      <a:pPr algn="ctr">
                        <a:lnSpc>
                          <a:spcPct val="115000"/>
                        </a:lnSpc>
                        <a:spcAft>
                          <a:spcPts val="1000"/>
                        </a:spcAft>
                      </a:pPr>
                      <a:r>
                        <a:rPr lang="vi-VN" sz="1600">
                          <a:effectLst/>
                          <a:latin typeface="+mn-lt"/>
                        </a:rPr>
                        <a:t>Sản xuất thực tế (ha)</a:t>
                      </a:r>
                      <a:endParaRPr lang="vi-VN" sz="1600">
                        <a:effectLst/>
                        <a:latin typeface="+mn-lt"/>
                        <a:ea typeface="Calibri"/>
                        <a:cs typeface="Times New Roman"/>
                      </a:endParaRPr>
                    </a:p>
                  </a:txBody>
                  <a:tcPr marL="38830" marR="38830" marT="0" marB="0" anchor="ctr"/>
                </a:tc>
                <a:extLst>
                  <a:ext uri="{0D108BD9-81ED-4DB2-BD59-A6C34878D82A}">
                    <a16:rowId xmlns:a16="http://schemas.microsoft.com/office/drawing/2014/main" xmlns="" val="10002"/>
                  </a:ext>
                </a:extLst>
              </a:tr>
              <a:tr h="242684">
                <a:tc>
                  <a:txBody>
                    <a:bodyPr/>
                    <a:lstStyle/>
                    <a:p>
                      <a:pPr algn="ctr">
                        <a:lnSpc>
                          <a:spcPct val="115000"/>
                        </a:lnSpc>
                        <a:spcAft>
                          <a:spcPts val="1000"/>
                        </a:spcAft>
                      </a:pPr>
                      <a:r>
                        <a:rPr lang="vi-VN" sz="1600">
                          <a:effectLst/>
                          <a:latin typeface="+mn-lt"/>
                        </a:rPr>
                        <a:t> </a:t>
                      </a:r>
                      <a:endParaRPr lang="vi-VN" sz="1600">
                        <a:effectLst/>
                        <a:latin typeface="+mn-lt"/>
                        <a:ea typeface="Calibri"/>
                        <a:cs typeface="Times New Roman"/>
                      </a:endParaRPr>
                    </a:p>
                  </a:txBody>
                  <a:tcPr marL="38830" marR="38830" marT="0" marB="0" anchor="ctr"/>
                </a:tc>
                <a:tc>
                  <a:txBody>
                    <a:bodyPr/>
                    <a:lstStyle/>
                    <a:p>
                      <a:pPr algn="ctr">
                        <a:lnSpc>
                          <a:spcPct val="115000"/>
                        </a:lnSpc>
                        <a:spcAft>
                          <a:spcPts val="1000"/>
                        </a:spcAft>
                      </a:pPr>
                      <a:r>
                        <a:rPr lang="vi-VN" sz="1600">
                          <a:effectLst/>
                          <a:latin typeface="+mn-lt"/>
                        </a:rPr>
                        <a:t>TỔNG SỐ</a:t>
                      </a:r>
                      <a:endParaRPr lang="vi-VN" sz="1600">
                        <a:effectLst/>
                        <a:latin typeface="+mn-lt"/>
                        <a:ea typeface="Calibri"/>
                        <a:cs typeface="Times New Roman"/>
                      </a:endParaRPr>
                    </a:p>
                  </a:txBody>
                  <a:tcPr marL="38830" marR="38830" marT="0" marB="0" anchor="ctr"/>
                </a:tc>
                <a:tc>
                  <a:txBody>
                    <a:bodyPr/>
                    <a:lstStyle/>
                    <a:p>
                      <a:pPr algn="ctr">
                        <a:lnSpc>
                          <a:spcPct val="115000"/>
                        </a:lnSpc>
                        <a:spcAft>
                          <a:spcPts val="0"/>
                        </a:spcAft>
                      </a:pPr>
                      <a:r>
                        <a:rPr lang="en-US" sz="1800" b="1">
                          <a:solidFill>
                            <a:srgbClr val="000000"/>
                          </a:solidFill>
                          <a:effectLst/>
                          <a:latin typeface="Times New Roman"/>
                          <a:ea typeface="Calibri"/>
                          <a:cs typeface="Times New Roman"/>
                        </a:rPr>
                        <a:t>920</a:t>
                      </a:r>
                      <a:endParaRPr lang="vi-VN" sz="1800">
                        <a:effectLst/>
                        <a:latin typeface="Calibri"/>
                        <a:ea typeface="Calibri"/>
                        <a:cs typeface="Times New Roman"/>
                      </a:endParaRPr>
                    </a:p>
                  </a:txBody>
                  <a:tcPr marL="68580" marR="68580" marT="0" marB="0" anchor="ctr"/>
                </a:tc>
                <a:tc>
                  <a:txBody>
                    <a:bodyPr/>
                    <a:lstStyle/>
                    <a:p>
                      <a:pPr>
                        <a:lnSpc>
                          <a:spcPct val="115000"/>
                        </a:lnSpc>
                      </a:pPr>
                      <a:endParaRPr lang="vi-VN" sz="1800">
                        <a:effectLst/>
                        <a:latin typeface="Calibri"/>
                        <a:cs typeface="Times New Roman"/>
                      </a:endParaRPr>
                    </a:p>
                  </a:txBody>
                  <a:tcPr marL="68580" marR="68580" marT="0" marB="0" anchor="ctr"/>
                </a:tc>
                <a:tc>
                  <a:txBody>
                    <a:bodyPr/>
                    <a:lstStyle/>
                    <a:p>
                      <a:pPr algn="ctr">
                        <a:lnSpc>
                          <a:spcPct val="115000"/>
                        </a:lnSpc>
                        <a:spcAft>
                          <a:spcPts val="0"/>
                        </a:spcAft>
                      </a:pPr>
                      <a:r>
                        <a:rPr lang="en-US" sz="1800">
                          <a:solidFill>
                            <a:srgbClr val="000000"/>
                          </a:solidFill>
                          <a:effectLst/>
                          <a:latin typeface="Times New Roman"/>
                          <a:ea typeface="Calibri"/>
                          <a:cs typeface="Times New Roman"/>
                        </a:rPr>
                        <a:t>9</a:t>
                      </a:r>
                      <a:endParaRPr lang="vi-VN" sz="18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800">
                          <a:solidFill>
                            <a:srgbClr val="000000"/>
                          </a:solidFill>
                          <a:effectLst/>
                          <a:latin typeface="Times New Roman"/>
                          <a:ea typeface="Calibri"/>
                          <a:cs typeface="Times New Roman"/>
                        </a:rPr>
                        <a:t>911</a:t>
                      </a:r>
                      <a:endParaRPr lang="vi-VN" sz="180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3"/>
                  </a:ext>
                </a:extLst>
              </a:tr>
              <a:tr h="124039">
                <a:tc>
                  <a:txBody>
                    <a:bodyPr/>
                    <a:lstStyle/>
                    <a:p>
                      <a:pPr algn="ctr">
                        <a:lnSpc>
                          <a:spcPct val="115000"/>
                        </a:lnSpc>
                        <a:spcAft>
                          <a:spcPts val="1000"/>
                        </a:spcAft>
                      </a:pPr>
                      <a:r>
                        <a:rPr lang="vi-VN" sz="1600">
                          <a:effectLst/>
                          <a:latin typeface="+mn-lt"/>
                        </a:rPr>
                        <a:t>1</a:t>
                      </a:r>
                      <a:endParaRPr lang="vi-VN" sz="1600">
                        <a:effectLst/>
                        <a:latin typeface="+mn-lt"/>
                        <a:ea typeface="Calibri"/>
                        <a:cs typeface="Times New Roman"/>
                      </a:endParaRPr>
                    </a:p>
                  </a:txBody>
                  <a:tcPr marL="38830" marR="38830" marT="0" marB="0" anchor="ctr"/>
                </a:tc>
                <a:tc>
                  <a:txBody>
                    <a:bodyPr/>
                    <a:lstStyle/>
                    <a:p>
                      <a:pPr>
                        <a:lnSpc>
                          <a:spcPct val="115000"/>
                        </a:lnSpc>
                        <a:spcAft>
                          <a:spcPts val="1000"/>
                        </a:spcAft>
                      </a:pPr>
                      <a:r>
                        <a:rPr lang="vi-VN" sz="1600">
                          <a:effectLst/>
                          <a:latin typeface="+mn-lt"/>
                        </a:rPr>
                        <a:t>Năm 2020</a:t>
                      </a:r>
                      <a:endParaRPr lang="vi-VN" sz="1600">
                        <a:effectLst/>
                        <a:latin typeface="+mn-lt"/>
                        <a:ea typeface="Calibri"/>
                        <a:cs typeface="Times New Roman"/>
                      </a:endParaRPr>
                    </a:p>
                  </a:txBody>
                  <a:tcPr marL="38830" marR="38830" marT="0" marB="0" anchor="ctr"/>
                </a:tc>
                <a:tc>
                  <a:txBody>
                    <a:bodyPr/>
                    <a:lstStyle/>
                    <a:p>
                      <a:pPr algn="ctr">
                        <a:lnSpc>
                          <a:spcPct val="115000"/>
                        </a:lnSpc>
                        <a:spcAft>
                          <a:spcPts val="0"/>
                        </a:spcAft>
                      </a:pPr>
                      <a:r>
                        <a:rPr lang="en-US" sz="1800">
                          <a:solidFill>
                            <a:srgbClr val="000000"/>
                          </a:solidFill>
                          <a:effectLst/>
                          <a:latin typeface="Times New Roman"/>
                          <a:ea typeface="Calibri"/>
                          <a:cs typeface="Times New Roman"/>
                        </a:rPr>
                        <a:t>9</a:t>
                      </a:r>
                      <a:endParaRPr lang="vi-VN" sz="18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800">
                          <a:solidFill>
                            <a:srgbClr val="000000"/>
                          </a:solidFill>
                          <a:effectLst/>
                          <a:latin typeface="Times New Roman"/>
                          <a:ea typeface="Calibri"/>
                          <a:cs typeface="Times New Roman"/>
                        </a:rPr>
                        <a:t>1</a:t>
                      </a:r>
                      <a:endParaRPr lang="vi-VN" sz="18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800">
                          <a:solidFill>
                            <a:srgbClr val="000000"/>
                          </a:solidFill>
                          <a:effectLst/>
                          <a:latin typeface="Times New Roman"/>
                          <a:ea typeface="Calibri"/>
                          <a:cs typeface="Times New Roman"/>
                        </a:rPr>
                        <a:t>9</a:t>
                      </a:r>
                      <a:endParaRPr lang="vi-VN" sz="1800">
                        <a:effectLst/>
                        <a:latin typeface="Calibri"/>
                        <a:ea typeface="Calibri"/>
                        <a:cs typeface="Times New Roman"/>
                      </a:endParaRPr>
                    </a:p>
                  </a:txBody>
                  <a:tcPr marL="68580" marR="68580" marT="0" marB="0" anchor="ctr"/>
                </a:tc>
                <a:tc>
                  <a:txBody>
                    <a:bodyPr/>
                    <a:lstStyle/>
                    <a:p>
                      <a:pPr>
                        <a:lnSpc>
                          <a:spcPct val="115000"/>
                        </a:lnSpc>
                      </a:pPr>
                      <a:endParaRPr lang="vi-VN" sz="1800">
                        <a:effectLst/>
                        <a:latin typeface="Calibri"/>
                        <a:cs typeface="Times New Roman"/>
                      </a:endParaRPr>
                    </a:p>
                  </a:txBody>
                  <a:tcPr marL="68580" marR="68580" marT="0" marB="0" anchor="ctr"/>
                </a:tc>
                <a:extLst>
                  <a:ext uri="{0D108BD9-81ED-4DB2-BD59-A6C34878D82A}">
                    <a16:rowId xmlns:a16="http://schemas.microsoft.com/office/drawing/2014/main" xmlns="" val="10004"/>
                  </a:ext>
                </a:extLst>
              </a:tr>
              <a:tr h="124039">
                <a:tc>
                  <a:txBody>
                    <a:bodyPr/>
                    <a:lstStyle/>
                    <a:p>
                      <a:pPr algn="ctr">
                        <a:lnSpc>
                          <a:spcPct val="115000"/>
                        </a:lnSpc>
                        <a:spcAft>
                          <a:spcPts val="1000"/>
                        </a:spcAft>
                      </a:pPr>
                      <a:r>
                        <a:rPr lang="vi-VN" sz="1600">
                          <a:effectLst/>
                          <a:latin typeface="+mn-lt"/>
                        </a:rPr>
                        <a:t>2</a:t>
                      </a:r>
                      <a:endParaRPr lang="vi-VN" sz="1600">
                        <a:effectLst/>
                        <a:latin typeface="+mn-lt"/>
                        <a:ea typeface="Calibri"/>
                        <a:cs typeface="Times New Roman"/>
                      </a:endParaRPr>
                    </a:p>
                  </a:txBody>
                  <a:tcPr marL="38830" marR="38830" marT="0" marB="0" anchor="ctr"/>
                </a:tc>
                <a:tc>
                  <a:txBody>
                    <a:bodyPr/>
                    <a:lstStyle/>
                    <a:p>
                      <a:pPr>
                        <a:lnSpc>
                          <a:spcPct val="115000"/>
                        </a:lnSpc>
                        <a:spcAft>
                          <a:spcPts val="1000"/>
                        </a:spcAft>
                      </a:pPr>
                      <a:r>
                        <a:rPr lang="vi-VN" sz="1600">
                          <a:effectLst/>
                          <a:latin typeface="+mn-lt"/>
                        </a:rPr>
                        <a:t>Năm 2021</a:t>
                      </a:r>
                      <a:endParaRPr lang="vi-VN" sz="1600">
                        <a:effectLst/>
                        <a:latin typeface="+mn-lt"/>
                        <a:ea typeface="Calibri"/>
                        <a:cs typeface="Times New Roman"/>
                      </a:endParaRPr>
                    </a:p>
                  </a:txBody>
                  <a:tcPr marL="38830" marR="38830" marT="0" marB="0" anchor="ctr"/>
                </a:tc>
                <a:tc>
                  <a:txBody>
                    <a:bodyPr/>
                    <a:lstStyle/>
                    <a:p>
                      <a:pPr algn="ctr">
                        <a:lnSpc>
                          <a:spcPct val="115000"/>
                        </a:lnSpc>
                        <a:spcAft>
                          <a:spcPts val="0"/>
                        </a:spcAft>
                      </a:pPr>
                      <a:r>
                        <a:rPr lang="en-US" sz="1800">
                          <a:solidFill>
                            <a:srgbClr val="000000"/>
                          </a:solidFill>
                          <a:effectLst/>
                          <a:latin typeface="Times New Roman"/>
                          <a:ea typeface="Calibri"/>
                          <a:cs typeface="Times New Roman"/>
                        </a:rPr>
                        <a:t>138</a:t>
                      </a:r>
                      <a:endParaRPr lang="vi-VN" sz="18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800">
                          <a:solidFill>
                            <a:srgbClr val="000000"/>
                          </a:solidFill>
                          <a:effectLst/>
                          <a:latin typeface="Times New Roman"/>
                          <a:ea typeface="Calibri"/>
                          <a:cs typeface="Times New Roman"/>
                        </a:rPr>
                        <a:t>15</a:t>
                      </a:r>
                      <a:endParaRPr lang="vi-VN" sz="1800">
                        <a:effectLst/>
                        <a:latin typeface="Calibri"/>
                        <a:ea typeface="Calibri"/>
                        <a:cs typeface="Times New Roman"/>
                      </a:endParaRPr>
                    </a:p>
                  </a:txBody>
                  <a:tcPr marL="68580" marR="68580" marT="0" marB="0" anchor="ctr"/>
                </a:tc>
                <a:tc>
                  <a:txBody>
                    <a:bodyPr/>
                    <a:lstStyle/>
                    <a:p>
                      <a:pPr>
                        <a:lnSpc>
                          <a:spcPct val="115000"/>
                        </a:lnSpc>
                      </a:pPr>
                      <a:endParaRPr lang="vi-VN" sz="1800">
                        <a:effectLst/>
                        <a:latin typeface="Calibri"/>
                        <a:cs typeface="Times New Roman"/>
                      </a:endParaRPr>
                    </a:p>
                  </a:txBody>
                  <a:tcPr marL="68580" marR="68580" marT="0" marB="0" anchor="ctr"/>
                </a:tc>
                <a:tc>
                  <a:txBody>
                    <a:bodyPr/>
                    <a:lstStyle/>
                    <a:p>
                      <a:pPr algn="ctr">
                        <a:lnSpc>
                          <a:spcPct val="115000"/>
                        </a:lnSpc>
                        <a:spcAft>
                          <a:spcPts val="0"/>
                        </a:spcAft>
                      </a:pPr>
                      <a:r>
                        <a:rPr lang="en-US" sz="1800">
                          <a:solidFill>
                            <a:srgbClr val="000000"/>
                          </a:solidFill>
                          <a:effectLst/>
                          <a:latin typeface="Times New Roman"/>
                          <a:ea typeface="Calibri"/>
                          <a:cs typeface="Times New Roman"/>
                        </a:rPr>
                        <a:t>129</a:t>
                      </a:r>
                      <a:endParaRPr lang="vi-VN" sz="180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5"/>
                  </a:ext>
                </a:extLst>
              </a:tr>
              <a:tr h="124039">
                <a:tc>
                  <a:txBody>
                    <a:bodyPr/>
                    <a:lstStyle/>
                    <a:p>
                      <a:pPr algn="ctr">
                        <a:lnSpc>
                          <a:spcPct val="115000"/>
                        </a:lnSpc>
                        <a:spcAft>
                          <a:spcPts val="1000"/>
                        </a:spcAft>
                      </a:pPr>
                      <a:r>
                        <a:rPr lang="vi-VN" sz="1600">
                          <a:effectLst/>
                          <a:latin typeface="+mn-lt"/>
                        </a:rPr>
                        <a:t>3</a:t>
                      </a:r>
                      <a:endParaRPr lang="vi-VN" sz="1600">
                        <a:effectLst/>
                        <a:latin typeface="+mn-lt"/>
                        <a:ea typeface="Calibri"/>
                        <a:cs typeface="Times New Roman"/>
                      </a:endParaRPr>
                    </a:p>
                  </a:txBody>
                  <a:tcPr marL="38830" marR="38830" marT="0" marB="0" anchor="ctr"/>
                </a:tc>
                <a:tc>
                  <a:txBody>
                    <a:bodyPr/>
                    <a:lstStyle/>
                    <a:p>
                      <a:pPr>
                        <a:lnSpc>
                          <a:spcPct val="115000"/>
                        </a:lnSpc>
                        <a:spcAft>
                          <a:spcPts val="1000"/>
                        </a:spcAft>
                      </a:pPr>
                      <a:r>
                        <a:rPr lang="vi-VN" sz="1600">
                          <a:effectLst/>
                          <a:latin typeface="+mn-lt"/>
                        </a:rPr>
                        <a:t>Năm 2022</a:t>
                      </a:r>
                      <a:endParaRPr lang="vi-VN" sz="1600">
                        <a:effectLst/>
                        <a:latin typeface="+mn-lt"/>
                        <a:ea typeface="Calibri"/>
                        <a:cs typeface="Times New Roman"/>
                      </a:endParaRPr>
                    </a:p>
                  </a:txBody>
                  <a:tcPr marL="38830" marR="38830" marT="0" marB="0" anchor="ctr"/>
                </a:tc>
                <a:tc>
                  <a:txBody>
                    <a:bodyPr/>
                    <a:lstStyle/>
                    <a:p>
                      <a:pPr algn="ctr">
                        <a:lnSpc>
                          <a:spcPct val="115000"/>
                        </a:lnSpc>
                        <a:spcAft>
                          <a:spcPts val="0"/>
                        </a:spcAft>
                      </a:pPr>
                      <a:r>
                        <a:rPr lang="en-US" sz="1800">
                          <a:solidFill>
                            <a:srgbClr val="000000"/>
                          </a:solidFill>
                          <a:effectLst/>
                          <a:latin typeface="Times New Roman"/>
                          <a:ea typeface="Calibri"/>
                          <a:cs typeface="Times New Roman"/>
                        </a:rPr>
                        <a:t>294</a:t>
                      </a:r>
                      <a:endParaRPr lang="vi-VN" sz="18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800">
                          <a:solidFill>
                            <a:srgbClr val="000000"/>
                          </a:solidFill>
                          <a:effectLst/>
                          <a:latin typeface="Times New Roman"/>
                          <a:ea typeface="Calibri"/>
                          <a:cs typeface="Times New Roman"/>
                        </a:rPr>
                        <a:t>32</a:t>
                      </a:r>
                      <a:endParaRPr lang="vi-VN" sz="1800">
                        <a:effectLst/>
                        <a:latin typeface="Calibri"/>
                        <a:ea typeface="Calibri"/>
                        <a:cs typeface="Times New Roman"/>
                      </a:endParaRPr>
                    </a:p>
                  </a:txBody>
                  <a:tcPr marL="68580" marR="68580" marT="0" marB="0" anchor="ctr"/>
                </a:tc>
                <a:tc>
                  <a:txBody>
                    <a:bodyPr/>
                    <a:lstStyle/>
                    <a:p>
                      <a:pPr>
                        <a:lnSpc>
                          <a:spcPct val="115000"/>
                        </a:lnSpc>
                      </a:pPr>
                      <a:endParaRPr lang="vi-VN" sz="1800">
                        <a:effectLst/>
                        <a:latin typeface="Calibri"/>
                        <a:cs typeface="Times New Roman"/>
                      </a:endParaRPr>
                    </a:p>
                  </a:txBody>
                  <a:tcPr marL="68580" marR="68580" marT="0" marB="0" anchor="ctr"/>
                </a:tc>
                <a:tc>
                  <a:txBody>
                    <a:bodyPr/>
                    <a:lstStyle/>
                    <a:p>
                      <a:pPr algn="ctr">
                        <a:lnSpc>
                          <a:spcPct val="115000"/>
                        </a:lnSpc>
                        <a:spcAft>
                          <a:spcPts val="0"/>
                        </a:spcAft>
                      </a:pPr>
                      <a:r>
                        <a:rPr lang="en-US" sz="1800">
                          <a:solidFill>
                            <a:srgbClr val="000000"/>
                          </a:solidFill>
                          <a:effectLst/>
                          <a:latin typeface="Times New Roman"/>
                          <a:ea typeface="Calibri"/>
                          <a:cs typeface="Times New Roman"/>
                        </a:rPr>
                        <a:t>156</a:t>
                      </a:r>
                      <a:endParaRPr lang="vi-VN" sz="180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6"/>
                  </a:ext>
                </a:extLst>
              </a:tr>
              <a:tr h="218308">
                <a:tc>
                  <a:txBody>
                    <a:bodyPr/>
                    <a:lstStyle/>
                    <a:p>
                      <a:pPr algn="ctr">
                        <a:lnSpc>
                          <a:spcPct val="115000"/>
                        </a:lnSpc>
                        <a:spcAft>
                          <a:spcPts val="1000"/>
                        </a:spcAft>
                      </a:pPr>
                      <a:r>
                        <a:rPr lang="vi-VN" sz="1600">
                          <a:effectLst/>
                          <a:latin typeface="+mn-lt"/>
                        </a:rPr>
                        <a:t>4</a:t>
                      </a:r>
                      <a:endParaRPr lang="vi-VN" sz="1600">
                        <a:effectLst/>
                        <a:latin typeface="+mn-lt"/>
                        <a:ea typeface="Calibri"/>
                        <a:cs typeface="Times New Roman"/>
                      </a:endParaRPr>
                    </a:p>
                  </a:txBody>
                  <a:tcPr marL="38830" marR="38830" marT="0" marB="0" anchor="ctr"/>
                </a:tc>
                <a:tc>
                  <a:txBody>
                    <a:bodyPr/>
                    <a:lstStyle/>
                    <a:p>
                      <a:pPr>
                        <a:lnSpc>
                          <a:spcPct val="115000"/>
                        </a:lnSpc>
                        <a:spcAft>
                          <a:spcPts val="1000"/>
                        </a:spcAft>
                      </a:pPr>
                      <a:r>
                        <a:rPr lang="vi-VN" sz="1600">
                          <a:effectLst/>
                          <a:latin typeface="+mn-lt"/>
                        </a:rPr>
                        <a:t>Năm 2023</a:t>
                      </a:r>
                      <a:endParaRPr lang="vi-VN" sz="1600">
                        <a:effectLst/>
                        <a:latin typeface="+mn-lt"/>
                        <a:ea typeface="Calibri"/>
                        <a:cs typeface="Times New Roman"/>
                      </a:endParaRPr>
                    </a:p>
                  </a:txBody>
                  <a:tcPr marL="38830" marR="38830" marT="0" marB="0" anchor="ctr"/>
                </a:tc>
                <a:tc>
                  <a:txBody>
                    <a:bodyPr/>
                    <a:lstStyle/>
                    <a:p>
                      <a:pPr algn="ctr">
                        <a:lnSpc>
                          <a:spcPct val="115000"/>
                        </a:lnSpc>
                        <a:spcAft>
                          <a:spcPts val="0"/>
                        </a:spcAft>
                      </a:pPr>
                      <a:r>
                        <a:rPr lang="en-US" sz="1800">
                          <a:solidFill>
                            <a:srgbClr val="000000"/>
                          </a:solidFill>
                          <a:effectLst/>
                          <a:latin typeface="Times New Roman"/>
                          <a:ea typeface="Calibri"/>
                          <a:cs typeface="Times New Roman"/>
                        </a:rPr>
                        <a:t>478</a:t>
                      </a:r>
                      <a:endParaRPr lang="vi-VN" sz="18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800">
                          <a:solidFill>
                            <a:srgbClr val="000000"/>
                          </a:solidFill>
                          <a:effectLst/>
                          <a:latin typeface="Times New Roman"/>
                          <a:ea typeface="Calibri"/>
                          <a:cs typeface="Times New Roman"/>
                        </a:rPr>
                        <a:t>52</a:t>
                      </a:r>
                      <a:endParaRPr lang="vi-VN" sz="1800">
                        <a:effectLst/>
                        <a:latin typeface="Calibri"/>
                        <a:ea typeface="Calibri"/>
                        <a:cs typeface="Times New Roman"/>
                      </a:endParaRPr>
                    </a:p>
                  </a:txBody>
                  <a:tcPr marL="68580" marR="68580" marT="0" marB="0" anchor="ctr"/>
                </a:tc>
                <a:tc>
                  <a:txBody>
                    <a:bodyPr/>
                    <a:lstStyle/>
                    <a:p>
                      <a:pPr>
                        <a:lnSpc>
                          <a:spcPct val="115000"/>
                        </a:lnSpc>
                      </a:pPr>
                      <a:endParaRPr lang="vi-VN" sz="1800">
                        <a:effectLst/>
                        <a:latin typeface="Calibri"/>
                        <a:cs typeface="Times New Roman"/>
                      </a:endParaRPr>
                    </a:p>
                  </a:txBody>
                  <a:tcPr marL="68580" marR="68580" marT="0" marB="0" anchor="ctr"/>
                </a:tc>
                <a:tc>
                  <a:txBody>
                    <a:bodyPr/>
                    <a:lstStyle/>
                    <a:p>
                      <a:pPr algn="ctr">
                        <a:lnSpc>
                          <a:spcPct val="115000"/>
                        </a:lnSpc>
                        <a:spcAft>
                          <a:spcPts val="0"/>
                        </a:spcAft>
                      </a:pPr>
                      <a:r>
                        <a:rPr lang="en-US" sz="1800">
                          <a:solidFill>
                            <a:srgbClr val="000000"/>
                          </a:solidFill>
                          <a:effectLst/>
                          <a:latin typeface="Times New Roman"/>
                          <a:ea typeface="Calibri"/>
                          <a:cs typeface="Times New Roman"/>
                        </a:rPr>
                        <a:t>184</a:t>
                      </a:r>
                      <a:endParaRPr lang="vi-VN" sz="180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7"/>
                  </a:ext>
                </a:extLst>
              </a:tr>
              <a:tr h="218308">
                <a:tc>
                  <a:txBody>
                    <a:bodyPr/>
                    <a:lstStyle/>
                    <a:p>
                      <a:pPr algn="ctr">
                        <a:lnSpc>
                          <a:spcPct val="115000"/>
                        </a:lnSpc>
                        <a:spcAft>
                          <a:spcPts val="1000"/>
                        </a:spcAft>
                      </a:pPr>
                      <a:r>
                        <a:rPr lang="vi-VN" sz="1600">
                          <a:effectLst/>
                          <a:latin typeface="+mn-lt"/>
                        </a:rPr>
                        <a:t>5</a:t>
                      </a:r>
                      <a:endParaRPr lang="vi-VN" sz="1600">
                        <a:effectLst/>
                        <a:latin typeface="+mn-lt"/>
                        <a:ea typeface="Calibri"/>
                        <a:cs typeface="Times New Roman"/>
                      </a:endParaRPr>
                    </a:p>
                  </a:txBody>
                  <a:tcPr marL="38830" marR="38830" marT="0" marB="0" anchor="ctr"/>
                </a:tc>
                <a:tc>
                  <a:txBody>
                    <a:bodyPr/>
                    <a:lstStyle/>
                    <a:p>
                      <a:pPr marL="0" algn="l" defTabSz="914400" rtl="0" eaLnBrk="1" latinLnBrk="0" hangingPunct="1">
                        <a:lnSpc>
                          <a:spcPct val="115000"/>
                        </a:lnSpc>
                        <a:spcAft>
                          <a:spcPts val="1000"/>
                        </a:spcAft>
                      </a:pPr>
                      <a:r>
                        <a:rPr lang="vi-VN" sz="1600" kern="1200" dirty="0">
                          <a:solidFill>
                            <a:schemeClr val="dk1"/>
                          </a:solidFill>
                          <a:effectLst/>
                          <a:latin typeface="+mn-lt"/>
                          <a:ea typeface="+mn-ea"/>
                          <a:cs typeface="+mn-cs"/>
                        </a:rPr>
                        <a:t>Năm 2024</a:t>
                      </a:r>
                    </a:p>
                  </a:txBody>
                  <a:tcPr marL="38830" marR="38830" marT="0" marB="0" anchor="ctr"/>
                </a:tc>
                <a:tc>
                  <a:txBody>
                    <a:bodyPr/>
                    <a:lstStyle/>
                    <a:p>
                      <a:pPr algn="ctr">
                        <a:lnSpc>
                          <a:spcPct val="115000"/>
                        </a:lnSpc>
                        <a:spcAft>
                          <a:spcPts val="0"/>
                        </a:spcAft>
                      </a:pPr>
                      <a:r>
                        <a:rPr lang="en-US" sz="1800">
                          <a:solidFill>
                            <a:srgbClr val="000000"/>
                          </a:solidFill>
                          <a:effectLst/>
                          <a:latin typeface="Times New Roman"/>
                          <a:ea typeface="Calibri"/>
                          <a:cs typeface="Times New Roman"/>
                        </a:rPr>
                        <a:t>681</a:t>
                      </a:r>
                      <a:endParaRPr lang="vi-VN" sz="18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800">
                          <a:solidFill>
                            <a:srgbClr val="000000"/>
                          </a:solidFill>
                          <a:effectLst/>
                          <a:latin typeface="Times New Roman"/>
                          <a:ea typeface="Calibri"/>
                          <a:cs typeface="Times New Roman"/>
                        </a:rPr>
                        <a:t>74</a:t>
                      </a:r>
                      <a:endParaRPr lang="vi-VN" sz="1800">
                        <a:effectLst/>
                        <a:latin typeface="Calibri"/>
                        <a:ea typeface="Calibri"/>
                        <a:cs typeface="Times New Roman"/>
                      </a:endParaRPr>
                    </a:p>
                  </a:txBody>
                  <a:tcPr marL="68580" marR="68580" marT="0" marB="0" anchor="ctr"/>
                </a:tc>
                <a:tc>
                  <a:txBody>
                    <a:bodyPr/>
                    <a:lstStyle/>
                    <a:p>
                      <a:pPr>
                        <a:lnSpc>
                          <a:spcPct val="115000"/>
                        </a:lnSpc>
                      </a:pPr>
                      <a:endParaRPr lang="vi-VN" sz="1800">
                        <a:effectLst/>
                        <a:latin typeface="Calibri"/>
                        <a:cs typeface="Times New Roman"/>
                      </a:endParaRPr>
                    </a:p>
                  </a:txBody>
                  <a:tcPr marL="68580" marR="68580" marT="0" marB="0" anchor="ctr"/>
                </a:tc>
                <a:tc>
                  <a:txBody>
                    <a:bodyPr/>
                    <a:lstStyle/>
                    <a:p>
                      <a:pPr algn="ctr">
                        <a:lnSpc>
                          <a:spcPct val="115000"/>
                        </a:lnSpc>
                        <a:spcAft>
                          <a:spcPts val="0"/>
                        </a:spcAft>
                      </a:pPr>
                      <a:r>
                        <a:rPr lang="en-US" sz="1800">
                          <a:solidFill>
                            <a:srgbClr val="000000"/>
                          </a:solidFill>
                          <a:effectLst/>
                          <a:latin typeface="Times New Roman"/>
                          <a:ea typeface="Calibri"/>
                          <a:cs typeface="Times New Roman"/>
                        </a:rPr>
                        <a:t>202</a:t>
                      </a:r>
                      <a:endParaRPr lang="vi-VN" sz="180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8"/>
                  </a:ext>
                </a:extLst>
              </a:tr>
              <a:tr h="218308">
                <a:tc>
                  <a:txBody>
                    <a:bodyPr/>
                    <a:lstStyle/>
                    <a:p>
                      <a:pPr algn="ctr">
                        <a:lnSpc>
                          <a:spcPct val="115000"/>
                        </a:lnSpc>
                        <a:spcAft>
                          <a:spcPts val="1000"/>
                        </a:spcAft>
                      </a:pPr>
                      <a:r>
                        <a:rPr lang="en-US" sz="1600" dirty="0">
                          <a:effectLst/>
                          <a:latin typeface="+mn-lt"/>
                          <a:ea typeface="Calibri"/>
                          <a:cs typeface="Times New Roman"/>
                        </a:rPr>
                        <a:t>6</a:t>
                      </a:r>
                      <a:endParaRPr lang="vi-VN" sz="1600" dirty="0">
                        <a:effectLst/>
                        <a:latin typeface="+mn-lt"/>
                        <a:ea typeface="Calibri"/>
                        <a:cs typeface="Times New Roman"/>
                      </a:endParaRPr>
                    </a:p>
                  </a:txBody>
                  <a:tcPr marL="38830" marR="38830" marT="0" marB="0" anchor="ctr"/>
                </a:tc>
                <a:tc>
                  <a:txBody>
                    <a:bodyPr/>
                    <a:lstStyle/>
                    <a:p>
                      <a:pPr marL="0" algn="l" defTabSz="914400" rtl="0" eaLnBrk="1" latinLnBrk="0" hangingPunct="1">
                        <a:lnSpc>
                          <a:spcPct val="115000"/>
                        </a:lnSpc>
                        <a:spcAft>
                          <a:spcPts val="1000"/>
                        </a:spcAft>
                      </a:pPr>
                      <a:r>
                        <a:rPr lang="vi-VN" sz="1600" kern="1200" dirty="0">
                          <a:solidFill>
                            <a:schemeClr val="dk1"/>
                          </a:solidFill>
                          <a:effectLst/>
                          <a:latin typeface="+mn-lt"/>
                          <a:ea typeface="+mn-ea"/>
                          <a:cs typeface="+mn-cs"/>
                        </a:rPr>
                        <a:t>Năm 2025</a:t>
                      </a:r>
                    </a:p>
                  </a:txBody>
                  <a:tcPr marL="68580" marR="68580" marT="0" marB="0" anchor="ctr"/>
                </a:tc>
                <a:tc>
                  <a:txBody>
                    <a:bodyPr/>
                    <a:lstStyle/>
                    <a:p>
                      <a:pPr algn="ctr">
                        <a:lnSpc>
                          <a:spcPct val="115000"/>
                        </a:lnSpc>
                        <a:spcAft>
                          <a:spcPts val="0"/>
                        </a:spcAft>
                      </a:pPr>
                      <a:r>
                        <a:rPr lang="en-US" sz="1800">
                          <a:solidFill>
                            <a:srgbClr val="000000"/>
                          </a:solidFill>
                          <a:effectLst/>
                          <a:latin typeface="Times New Roman"/>
                          <a:ea typeface="Calibri"/>
                          <a:cs typeface="Times New Roman"/>
                        </a:rPr>
                        <a:t>920</a:t>
                      </a:r>
                      <a:endParaRPr lang="vi-VN" sz="18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800">
                          <a:solidFill>
                            <a:srgbClr val="000000"/>
                          </a:solidFill>
                          <a:effectLst/>
                          <a:latin typeface="Times New Roman"/>
                          <a:ea typeface="Calibri"/>
                          <a:cs typeface="Times New Roman"/>
                        </a:rPr>
                        <a:t>100</a:t>
                      </a:r>
                      <a:endParaRPr lang="vi-VN" sz="1800">
                        <a:effectLst/>
                        <a:latin typeface="Calibri"/>
                        <a:ea typeface="Calibri"/>
                        <a:cs typeface="Times New Roman"/>
                      </a:endParaRPr>
                    </a:p>
                  </a:txBody>
                  <a:tcPr marL="68580" marR="68580" marT="0" marB="0" anchor="ctr"/>
                </a:tc>
                <a:tc>
                  <a:txBody>
                    <a:bodyPr/>
                    <a:lstStyle/>
                    <a:p>
                      <a:pPr>
                        <a:lnSpc>
                          <a:spcPct val="115000"/>
                        </a:lnSpc>
                      </a:pPr>
                      <a:endParaRPr lang="vi-VN" sz="1800">
                        <a:effectLst/>
                        <a:latin typeface="Calibri"/>
                        <a:cs typeface="Times New Roman"/>
                      </a:endParaRPr>
                    </a:p>
                  </a:txBody>
                  <a:tcPr marL="68580" marR="68580" marT="0" marB="0" anchor="ctr"/>
                </a:tc>
                <a:tc>
                  <a:txBody>
                    <a:bodyPr/>
                    <a:lstStyle/>
                    <a:p>
                      <a:pPr algn="ctr">
                        <a:lnSpc>
                          <a:spcPct val="115000"/>
                        </a:lnSpc>
                        <a:spcAft>
                          <a:spcPts val="0"/>
                        </a:spcAft>
                      </a:pPr>
                      <a:r>
                        <a:rPr lang="en-US" sz="1800" dirty="0">
                          <a:solidFill>
                            <a:srgbClr val="000000"/>
                          </a:solidFill>
                          <a:effectLst/>
                          <a:latin typeface="Times New Roman"/>
                          <a:ea typeface="Calibri"/>
                          <a:cs typeface="Times New Roman"/>
                        </a:rPr>
                        <a:t>239</a:t>
                      </a:r>
                      <a:endParaRPr lang="vi-VN" sz="1800" dirty="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9"/>
                  </a:ext>
                </a:extLst>
              </a:tr>
            </a:tbl>
          </a:graphicData>
        </a:graphic>
      </p:graphicFrame>
      <p:sp>
        <p:nvSpPr>
          <p:cNvPr id="4" name="Rectangle 1"/>
          <p:cNvSpPr>
            <a:spLocks noChangeArrowheads="1"/>
          </p:cNvSpPr>
          <p:nvPr/>
        </p:nvSpPr>
        <p:spPr bwMode="auto">
          <a:xfrm>
            <a:off x="1391390" y="535542"/>
            <a:ext cx="6361230"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bmk="_Toc33781414">
                <a:ln>
                  <a:noFill/>
                </a:ln>
                <a:solidFill>
                  <a:srgbClr val="1F497D"/>
                </a:solidFill>
                <a:effectLst/>
                <a:latin typeface="Arial" pitchFamily="34" charset="0"/>
                <a:ea typeface="Times New Roman" pitchFamily="18" charset="0"/>
                <a:cs typeface="Arial" pitchFamily="34" charset="0"/>
              </a:rPr>
              <a:t>Bảng 10: Kế hoạch tiến độ thực</a:t>
            </a:r>
            <a:r>
              <a:rPr kumimoji="0" lang="vi-VN" sz="1300" b="1" i="0" u="none" strike="noStrike" cap="none" normalizeH="0" baseline="0" dirty="0" bmk="_Toc33781414">
                <a:ln>
                  <a:noFill/>
                </a:ln>
                <a:solidFill>
                  <a:srgbClr val="1F497D"/>
                </a:solidFill>
                <a:effectLst/>
                <a:latin typeface="Arial" pitchFamily="34" charset="0"/>
                <a:ea typeface="Times New Roman" pitchFamily="18" charset="0"/>
                <a:cs typeface="Arial" pitchFamily="34" charset="0"/>
              </a:rPr>
              <a:t> hiện đề án tại </a:t>
            </a:r>
            <a:r>
              <a:rPr lang="en-US" sz="1300" b="1" dirty="0" bmk="_Toc33781414">
                <a:solidFill>
                  <a:srgbClr val="1F497D"/>
                </a:solidFill>
                <a:latin typeface="Arial" pitchFamily="34" charset="0"/>
                <a:ea typeface="Times New Roman" pitchFamily="18" charset="0"/>
                <a:cs typeface="Arial" pitchFamily="34" charset="0"/>
              </a:rPr>
              <a:t>Tiền Giang</a:t>
            </a:r>
            <a:r>
              <a:rPr kumimoji="0" lang="en-US" sz="1300" b="1" i="0" u="none" strike="noStrike" cap="none" normalizeH="0" dirty="0" bmk="_Toc33781414">
                <a:ln>
                  <a:noFill/>
                </a:ln>
                <a:solidFill>
                  <a:srgbClr val="1F497D"/>
                </a:solidFill>
                <a:effectLst/>
                <a:latin typeface="Arial" pitchFamily="34" charset="0"/>
                <a:ea typeface="Times New Roman" pitchFamily="18" charset="0"/>
                <a:cs typeface="Arial" pitchFamily="34" charset="0"/>
              </a:rPr>
              <a:t> </a:t>
            </a:r>
            <a:r>
              <a:rPr kumimoji="0" lang="en-US" sz="1300" b="1" i="0" u="none" strike="noStrike" cap="none" normalizeH="0" baseline="0" dirty="0" bmk="_Toc33781414">
                <a:ln>
                  <a:noFill/>
                </a:ln>
                <a:solidFill>
                  <a:srgbClr val="1F497D"/>
                </a:solidFill>
                <a:effectLst/>
                <a:latin typeface="Arial" pitchFamily="34" charset="0"/>
                <a:ea typeface="Times New Roman" pitchFamily="18" charset="0"/>
                <a:cs typeface="Arial" pitchFamily="34" charset="0"/>
              </a:rPr>
              <a:t>giai đoạn 2020-2025</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6730909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910" y="629587"/>
            <a:ext cx="8850594" cy="2918285"/>
          </a:xfrm>
        </p:spPr>
        <p:txBody>
          <a:bodyPr>
            <a:noAutofit/>
          </a:bodyPr>
          <a:lstStyle/>
          <a:p>
            <a:pPr marL="0" indent="0">
              <a:buNone/>
            </a:pPr>
            <a:r>
              <a:rPr lang="vi-VN" sz="2000" b="1" dirty="0"/>
              <a:t>1. Kết luận</a:t>
            </a:r>
          </a:p>
          <a:p>
            <a:r>
              <a:rPr lang="vi-VN" sz="2000" dirty="0"/>
              <a:t>Hoạt động</a:t>
            </a:r>
            <a:r>
              <a:rPr lang="af-ZA" sz="2000" dirty="0"/>
              <a:t> nuôi tôm nước</a:t>
            </a:r>
            <a:r>
              <a:rPr lang="vi-VN" sz="2000" dirty="0"/>
              <a:t> lợ </a:t>
            </a:r>
            <a:r>
              <a:rPr lang="af-ZA" sz="2000" dirty="0"/>
              <a:t>tại các tỉnh dự</a:t>
            </a:r>
            <a:r>
              <a:rPr lang="vi-VN" sz="2000" dirty="0"/>
              <a:t> án </a:t>
            </a:r>
            <a:r>
              <a:rPr lang="af-ZA" sz="2000" dirty="0"/>
              <a:t>đang phát triển nhanh chóng cả về sản lượng</a:t>
            </a:r>
            <a:r>
              <a:rPr lang="vi-VN" sz="2000" dirty="0"/>
              <a:t> và giá trị,</a:t>
            </a:r>
            <a:r>
              <a:rPr lang="af-ZA" sz="2000" dirty="0"/>
              <a:t> đóng góp tích cực vào sự phát triển kinh tế</a:t>
            </a:r>
            <a:r>
              <a:rPr lang="vi-VN" sz="2000" dirty="0"/>
              <a:t>, xã hội</a:t>
            </a:r>
            <a:r>
              <a:rPr lang="af-ZA" sz="2000" dirty="0"/>
              <a:t> của địa phương. Tuy nhiên, khi nghề nuôi tôm phát triển nhanh, đặc biệt là hệ thống nuôi tôm thâm canh, đang gây ra những lo ngại về vấn đề môi trường. </a:t>
            </a:r>
            <a:endParaRPr lang="vi-VN" sz="2000" dirty="0"/>
          </a:p>
          <a:p>
            <a:r>
              <a:rPr lang="af-ZA" sz="2000" dirty="0"/>
              <a:t>Do vậy, việc nghiên cứu và nhân rộng các mô hình nuôi tôm theo công nghệ </a:t>
            </a:r>
            <a:r>
              <a:rPr lang="vi-VN" sz="2000" dirty="0"/>
              <a:t>3 giai đoạn giảm chất thải</a:t>
            </a:r>
            <a:r>
              <a:rPr lang="af-ZA" sz="2000" dirty="0"/>
              <a:t>, giảm lượng nước</a:t>
            </a:r>
            <a:r>
              <a:rPr lang="vi-VN" sz="2000" dirty="0"/>
              <a:t> sử dụng</a:t>
            </a:r>
            <a:r>
              <a:rPr lang="af-ZA" sz="2000" dirty="0"/>
              <a:t>, thân thiện với môi trường và xử lý được chất thải còn </a:t>
            </a:r>
            <a:r>
              <a:rPr lang="vi-VN" sz="2000" dirty="0"/>
              <a:t>lại ở cuối vụ nuôi là rất cần thiết.</a:t>
            </a:r>
          </a:p>
          <a:p>
            <a:r>
              <a:rPr lang="vi-VN" sz="2000" dirty="0"/>
              <a:t>Công</a:t>
            </a:r>
            <a:r>
              <a:rPr lang="af-ZA" sz="2000" dirty="0"/>
              <a:t> </a:t>
            </a:r>
            <a:r>
              <a:rPr lang="af-ZA" sz="2000" dirty="0" err="1"/>
              <a:t>nghệ</a:t>
            </a:r>
            <a:r>
              <a:rPr lang="af-ZA" sz="2000" dirty="0"/>
              <a:t> </a:t>
            </a:r>
            <a:r>
              <a:rPr lang="af-ZA" sz="2000" dirty="0" err="1"/>
              <a:t>đã</a:t>
            </a:r>
            <a:r>
              <a:rPr lang="af-ZA" sz="2000" dirty="0"/>
              <a:t> chứng minh được hiệu quả kinh tế cao (năng suất tôm nuôi từ </a:t>
            </a:r>
            <a:r>
              <a:rPr lang="vi-VN" sz="2000" dirty="0"/>
              <a:t>2</a:t>
            </a:r>
            <a:r>
              <a:rPr lang="af-ZA" sz="2000" dirty="0"/>
              <a:t>0 – 60 tấn/ ha</a:t>
            </a:r>
            <a:r>
              <a:rPr lang="vi-VN" sz="2000" dirty="0"/>
              <a:t>, tùy mật độ</a:t>
            </a:r>
            <a:r>
              <a:rPr lang="af-ZA" sz="2000" dirty="0"/>
              <a:t>) và hiệu quả giảm chất thải (từ 30 – 50%) ở cuối vụ nuôi so với công nghệ nuôi tôm thâm canh truyền thống. </a:t>
            </a:r>
            <a:endParaRPr lang="vi-VN" sz="2000" dirty="0"/>
          </a:p>
          <a:p>
            <a:r>
              <a:rPr lang="vi-VN" sz="2000" dirty="0"/>
              <a:t>Trong giai đoạn 2020-2025, k</a:t>
            </a:r>
            <a:r>
              <a:rPr lang="af-ZA" sz="2000" dirty="0"/>
              <a:t>hi</a:t>
            </a:r>
            <a:r>
              <a:rPr lang="vi-VN" sz="2000" dirty="0"/>
              <a:t> công nghệ được nhân rộng thành công theo các phương án và chính sách đề xuất trong báo cáo chính sách này, thì đến năm 2025 sẽ có khoảng 25-30% tổng DT nuôi tôm thẻ thâm canh tại các vùng nuôi trọng điểm tại khu vực ĐBSCL, ĐBSH và duyên hải miền Trung được nuôi theo công nghệ mới; và giảm được khoảng 700 triệu m3 nước thải và 160 ngàn tấn bùn thải từ nuôi tôm thẻ chân trắng thâm canh. Đến năm 2030, cơ bản các DT nuôi thẻ chân thắng thâm canh sẽ được nuôi theo công nghệ mới.</a:t>
            </a:r>
          </a:p>
          <a:p>
            <a:pPr marL="0" indent="0">
              <a:buNone/>
            </a:pPr>
            <a:endParaRPr lang="vi-VN" sz="2000" b="1" dirty="0"/>
          </a:p>
          <a:p>
            <a:pPr marL="0" indent="0">
              <a:buNone/>
            </a:pPr>
            <a:endParaRPr lang="vi-VN" sz="2000" b="1" dirty="0"/>
          </a:p>
          <a:p>
            <a:pPr marL="0" indent="0">
              <a:buNone/>
            </a:pPr>
            <a:endParaRPr lang="vi-VN" sz="2000" b="1" dirty="0"/>
          </a:p>
        </p:txBody>
      </p:sp>
      <p:sp>
        <p:nvSpPr>
          <p:cNvPr id="7" name="Title 1"/>
          <p:cNvSpPr txBox="1">
            <a:spLocks/>
          </p:cNvSpPr>
          <p:nvPr/>
        </p:nvSpPr>
        <p:spPr>
          <a:xfrm>
            <a:off x="134910" y="0"/>
            <a:ext cx="8692896" cy="5070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latin typeface="+mn-lt"/>
                <a:ea typeface="Arial" charset="0"/>
                <a:cs typeface="Arial" charset="0"/>
              </a:rPr>
              <a:t>PHẦN IV. KẾT LUẬN VÀ KIẾN NGHỊ</a:t>
            </a:r>
          </a:p>
        </p:txBody>
      </p:sp>
    </p:spTree>
    <p:extLst>
      <p:ext uri="{BB962C8B-B14F-4D97-AF65-F5344CB8AC3E}">
        <p14:creationId xmlns:p14="http://schemas.microsoft.com/office/powerpoint/2010/main" val="5254118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1104" y="798827"/>
            <a:ext cx="8534400" cy="5736884"/>
          </a:xfrm>
        </p:spPr>
        <p:txBody>
          <a:bodyPr>
            <a:noAutofit/>
          </a:bodyPr>
          <a:lstStyle/>
          <a:p>
            <a:pPr marL="0" indent="0">
              <a:buNone/>
            </a:pPr>
            <a:r>
              <a:rPr lang="vi-VN" b="1" dirty="0"/>
              <a:t>2. Kiến nghị</a:t>
            </a:r>
          </a:p>
          <a:p>
            <a:pPr marL="0" indent="0">
              <a:buNone/>
            </a:pPr>
            <a:r>
              <a:rPr lang="vi-VN" sz="2000" b="1" dirty="0"/>
              <a:t>Kiến nghị với Chính phủ và Bộ NN &amp; PTNT: </a:t>
            </a:r>
            <a:r>
              <a:rPr lang="vi-VN" sz="2000" dirty="0"/>
              <a:t>sửa đổi các Nghị định và QCKT;</a:t>
            </a:r>
          </a:p>
          <a:p>
            <a:pPr marL="0" indent="0">
              <a:buNone/>
            </a:pPr>
            <a:r>
              <a:rPr lang="vi-VN" sz="2000" b="1" dirty="0"/>
              <a:t>Kiến nghị Tổng cục Thuỷ sản:</a:t>
            </a:r>
            <a:endParaRPr lang="vi-VN" sz="2000" dirty="0"/>
          </a:p>
          <a:p>
            <a:r>
              <a:rPr lang="vi-VN" sz="2000" dirty="0"/>
              <a:t>Xem xét công nhận tiến bộ kỹ thuật đối với công nghệ nuôi tôm nước lợ thâm canh 3 giai đoạn giảm chất thải thuộc dự án LCASP;</a:t>
            </a:r>
          </a:p>
          <a:p>
            <a:r>
              <a:rPr lang="vi-VN" sz="2000" dirty="0"/>
              <a:t>Lồng ghép các nội dung về hỗ trợ chuyển giao công nghệ và hỗ trợ thông tin, truyền thông nhân rộng mô hình công nghệ vào các chương trình, dự án và nhiệm vụ thường xuyên hàng năm về nuôi tôm của Tổng cục.</a:t>
            </a:r>
          </a:p>
          <a:p>
            <a:pPr marL="0" indent="0">
              <a:buNone/>
            </a:pPr>
            <a:r>
              <a:rPr lang="vi-VN" sz="2000" b="1" dirty="0"/>
              <a:t>Kiến nghị Ủy ban nhân dân 6 t</a:t>
            </a:r>
            <a:r>
              <a:rPr lang="af-ZA" sz="2000" b="1" dirty="0"/>
              <a:t>ỉnh dự</a:t>
            </a:r>
            <a:r>
              <a:rPr lang="vi-VN" sz="2000" b="1" dirty="0"/>
              <a:t> án:</a:t>
            </a:r>
            <a:r>
              <a:rPr lang="vi-VN" sz="2000" dirty="0"/>
              <a:t> </a:t>
            </a:r>
            <a:r>
              <a:rPr lang="af-ZA" sz="2000" dirty="0"/>
              <a:t>xem xét, phê duyệt đề án </a:t>
            </a:r>
            <a:r>
              <a:rPr lang="vi-VN" sz="2000" dirty="0"/>
              <a:t>n</a:t>
            </a:r>
            <a:r>
              <a:rPr lang="af-ZA" sz="2000" dirty="0"/>
              <a:t>hân</a:t>
            </a:r>
            <a:r>
              <a:rPr lang="vi-VN" sz="2000" dirty="0"/>
              <a:t> rộng mô hình công nghệ </a:t>
            </a:r>
            <a:r>
              <a:rPr lang="en-US" sz="2000" dirty="0"/>
              <a:t>của tỉnh </a:t>
            </a:r>
            <a:r>
              <a:rPr lang="af-ZA" sz="2000" dirty="0"/>
              <a:t>để triển khai thực hiện các bước </a:t>
            </a:r>
            <a:r>
              <a:rPr lang="vi-VN" sz="2000" dirty="0"/>
              <a:t>tiếp theo.</a:t>
            </a:r>
          </a:p>
          <a:p>
            <a:pPr marL="0" indent="0">
              <a:buNone/>
            </a:pPr>
            <a:r>
              <a:rPr lang="vi-VN" sz="2000" b="1" dirty="0"/>
              <a:t>Kiến nghị Trung tâm Khuyến nông quốc gia và Trung tâm Khuyến nông các tỉnh: </a:t>
            </a:r>
            <a:r>
              <a:rPr lang="vi-VN" sz="2000" dirty="0"/>
              <a:t>lồng ghép</a:t>
            </a:r>
            <a:r>
              <a:rPr lang="vi-VN" sz="2000" b="1" dirty="0"/>
              <a:t> </a:t>
            </a:r>
            <a:r>
              <a:rPr lang="vi-VN" sz="2000" dirty="0"/>
              <a:t>các nội dung về hỗ trợ chuyển giao công nghệ và hỗ trợ thông tin, truyền thông nhân rộng mô hình công nghệ vào các chương trình, dự án và nhiệm vụ khuyến nông, diễn đàn Khuyến nông</a:t>
            </a:r>
            <a:r>
              <a:rPr lang="en-US" sz="2000" dirty="0"/>
              <a:t>, hoạt động chuyển </a:t>
            </a:r>
            <a:r>
              <a:rPr lang="en-US" sz="2000" dirty="0" err="1"/>
              <a:t>giao</a:t>
            </a:r>
            <a:r>
              <a:rPr lang="en-US" sz="2000" dirty="0"/>
              <a:t> KHCN nuôi tôm</a:t>
            </a:r>
            <a:r>
              <a:rPr lang="vi-VN" sz="2000" dirty="0"/>
              <a:t> hàng năm của cơ quan, đơn vị.</a:t>
            </a:r>
            <a:r>
              <a:rPr lang="vi-VN" sz="2000" b="1" dirty="0"/>
              <a:t> </a:t>
            </a:r>
            <a:r>
              <a:rPr lang="vi-VN" sz="2000" dirty="0"/>
              <a:t> </a:t>
            </a:r>
          </a:p>
          <a:p>
            <a:pPr marL="0" indent="0">
              <a:buNone/>
            </a:pPr>
            <a:endParaRPr lang="vi-VN" sz="2000" b="1" dirty="0"/>
          </a:p>
          <a:p>
            <a:pPr marL="0" indent="0">
              <a:buNone/>
            </a:pPr>
            <a:endParaRPr lang="vi-VN" sz="2000" b="1" dirty="0"/>
          </a:p>
          <a:p>
            <a:pPr marL="0" indent="0">
              <a:buNone/>
            </a:pPr>
            <a:endParaRPr lang="vi-VN" sz="2000" b="1" dirty="0"/>
          </a:p>
        </p:txBody>
      </p:sp>
      <p:sp>
        <p:nvSpPr>
          <p:cNvPr id="7" name="Title 1"/>
          <p:cNvSpPr txBox="1">
            <a:spLocks/>
          </p:cNvSpPr>
          <p:nvPr/>
        </p:nvSpPr>
        <p:spPr>
          <a:xfrm>
            <a:off x="451104" y="153683"/>
            <a:ext cx="8692896" cy="5070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latin typeface="+mn-lt"/>
                <a:ea typeface="Arial" charset="0"/>
                <a:cs typeface="Arial" charset="0"/>
              </a:rPr>
              <a:t>PHẦN IV. KẾT LUẬN VÀ KIẾN NGHỊ</a:t>
            </a:r>
          </a:p>
        </p:txBody>
      </p:sp>
    </p:spTree>
    <p:extLst>
      <p:ext uri="{BB962C8B-B14F-4D97-AF65-F5344CB8AC3E}">
        <p14:creationId xmlns:p14="http://schemas.microsoft.com/office/powerpoint/2010/main" val="2419145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910" y="1603498"/>
            <a:ext cx="8850594" cy="4882645"/>
          </a:xfrm>
        </p:spPr>
        <p:txBody>
          <a:bodyPr>
            <a:noAutofit/>
          </a:bodyPr>
          <a:lstStyle/>
          <a:p>
            <a:pPr marL="0" indent="0">
              <a:buNone/>
            </a:pPr>
            <a:r>
              <a:rPr lang="x-none" sz="1800" b="1"/>
              <a:t>1. </a:t>
            </a:r>
            <a:r>
              <a:rPr lang="vi-VN" sz="1800" b="1" i="1" dirty="0"/>
              <a:t>Mục tiêu của gói thầu 29</a:t>
            </a:r>
            <a:endParaRPr lang="vi-VN" sz="1800" b="1" dirty="0"/>
          </a:p>
          <a:p>
            <a:r>
              <a:rPr lang="vi-VN" sz="1800" dirty="0"/>
              <a:t>Hỗ trợ nâng cao giá trị gia tăng trong sản xuất tôm thông qua việc quản lý hiệu quả bùn thải ở các ao nuôi tôm thâm canh nước lợ.</a:t>
            </a:r>
            <a:endParaRPr lang="vi-VN" sz="1800" b="1" i="1" dirty="0"/>
          </a:p>
          <a:p>
            <a:pPr marL="0" indent="0">
              <a:buNone/>
            </a:pPr>
            <a:endParaRPr lang="vi-VN" sz="1800" b="1" i="1" dirty="0"/>
          </a:p>
          <a:p>
            <a:pPr marL="0" indent="0">
              <a:buNone/>
            </a:pPr>
            <a:r>
              <a:rPr lang="vi-VN" sz="1800" b="1" i="1" dirty="0"/>
              <a:t>2. Mục tiêu nghiên cứu đề xuất chính sách</a:t>
            </a:r>
          </a:p>
          <a:p>
            <a:pPr lvl="0"/>
            <a:r>
              <a:rPr lang="vi-VN" sz="1800" dirty="0"/>
              <a:t>Đánh giá được hiện trạng nuôi tôm nước lợ và tình hình xử lý chất thải từ nuôi tôm tại 6 tỉnh tham gia dự án (Nam Định, Hà Tĩnh, Bình Định, Bến Tre, Sóc Trăng và Tiền Giang);</a:t>
            </a:r>
          </a:p>
          <a:p>
            <a:pPr lvl="0"/>
            <a:r>
              <a:rPr lang="vi-VN" sz="1800" dirty="0"/>
              <a:t>Đánh giá được hiện trạng, những tồn tại hạn chế trong xây dựng và triển khai các chính sách liên quan đến xử lý chất thải trong nuôi tôm;</a:t>
            </a:r>
          </a:p>
          <a:p>
            <a:pPr lvl="0"/>
            <a:r>
              <a:rPr lang="vi-VN" sz="1800" dirty="0"/>
              <a:t>Đề xuất chính sách nhân rộng công nghệ quản lý, xử lý bùn thải từ nuôi tôm thâm canh nước lợ.</a:t>
            </a:r>
          </a:p>
          <a:p>
            <a:pPr marL="0" indent="0">
              <a:lnSpc>
                <a:spcPts val="4080"/>
              </a:lnSpc>
              <a:buNone/>
            </a:pPr>
            <a:endParaRPr lang="vi-VN" sz="1800" dirty="0"/>
          </a:p>
        </p:txBody>
      </p:sp>
      <p:sp>
        <p:nvSpPr>
          <p:cNvPr id="7" name="Title 1"/>
          <p:cNvSpPr txBox="1">
            <a:spLocks/>
          </p:cNvSpPr>
          <p:nvPr/>
        </p:nvSpPr>
        <p:spPr>
          <a:xfrm>
            <a:off x="451104" y="640024"/>
            <a:ext cx="8692896" cy="5070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latin typeface="Arial" charset="0"/>
                <a:ea typeface="Arial" charset="0"/>
                <a:cs typeface="Arial" charset="0"/>
              </a:rPr>
              <a:t>PHẦN II. MỤC TIÊU, NÔI DUNG NGHIÊN CỨU BÁO CÁO CHÍNH SÁCH - GÓI THẦU 29</a:t>
            </a:r>
          </a:p>
        </p:txBody>
      </p:sp>
    </p:spTree>
    <p:extLst>
      <p:ext uri="{BB962C8B-B14F-4D97-AF65-F5344CB8AC3E}">
        <p14:creationId xmlns:p14="http://schemas.microsoft.com/office/powerpoint/2010/main" val="3550659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910" y="1603498"/>
            <a:ext cx="8850594" cy="3760981"/>
          </a:xfrm>
        </p:spPr>
        <p:txBody>
          <a:bodyPr>
            <a:noAutofit/>
          </a:bodyPr>
          <a:lstStyle/>
          <a:p>
            <a:pPr marL="0" indent="0">
              <a:buNone/>
            </a:pPr>
            <a:r>
              <a:rPr lang="vi-VN" sz="1800" b="1" i="1" dirty="0"/>
              <a:t>3. Nội dung nghiên cứu</a:t>
            </a:r>
          </a:p>
          <a:p>
            <a:pPr lvl="0"/>
            <a:r>
              <a:rPr lang="vi-VN" sz="1800" dirty="0"/>
              <a:t>Tổng quan, rà soát các chính sách liên quan đến quản lý và xử lý chất thải nuôi tôm trên thế giới và Việt Nam;</a:t>
            </a:r>
          </a:p>
          <a:p>
            <a:pPr lvl="0"/>
            <a:r>
              <a:rPr lang="vi-VN" sz="1800" dirty="0"/>
              <a:t>Điều tra, đánh giá về thực trạng nuôi tôm và xử lý chất thải trong nuôi tôm nước lợ tại 6 tỉnh thuộc dự án LCASP (Nam Định, Hà Tĩnh, Bình Định, Bến Tre, Sóc Trăng và Tiền Giang);</a:t>
            </a:r>
          </a:p>
          <a:p>
            <a:pPr lvl="0"/>
            <a:r>
              <a:rPr lang="vi-VN" sz="1800" dirty="0"/>
              <a:t>Phân tích tồn tại và hạn chế của các chính sách liên quan đến xử lý chất thải trong nuôi tôm hiện nay;</a:t>
            </a:r>
          </a:p>
          <a:p>
            <a:pPr lvl="0"/>
            <a:r>
              <a:rPr lang="vi-VN" sz="1800" dirty="0"/>
              <a:t>Đề xuất chính sách nhân rộng công nghệ quản lý, xử lý bùn thải từ nuôi tôm thâm canh nước lợ ở cấp trung ương và cấp tỉnh.</a:t>
            </a:r>
          </a:p>
          <a:p>
            <a:pPr marL="0" indent="0">
              <a:lnSpc>
                <a:spcPts val="4080"/>
              </a:lnSpc>
              <a:buNone/>
            </a:pPr>
            <a:endParaRPr lang="vi-VN" sz="1800" dirty="0"/>
          </a:p>
        </p:txBody>
      </p:sp>
      <p:sp>
        <p:nvSpPr>
          <p:cNvPr id="7" name="Title 1"/>
          <p:cNvSpPr txBox="1">
            <a:spLocks/>
          </p:cNvSpPr>
          <p:nvPr/>
        </p:nvSpPr>
        <p:spPr>
          <a:xfrm>
            <a:off x="451104" y="640024"/>
            <a:ext cx="8692896" cy="5070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latin typeface="Arial" charset="0"/>
                <a:ea typeface="Arial" charset="0"/>
                <a:cs typeface="Arial" charset="0"/>
              </a:rPr>
              <a:t>PHẦN II. MỤC TIÊU, NÔI DUNG NGHIÊN CỨU BÁO CÁO CHÍNH SÁCH - GÓI THẦU 29</a:t>
            </a:r>
          </a:p>
        </p:txBody>
      </p:sp>
    </p:spTree>
    <p:extLst>
      <p:ext uri="{BB962C8B-B14F-4D97-AF65-F5344CB8AC3E}">
        <p14:creationId xmlns:p14="http://schemas.microsoft.com/office/powerpoint/2010/main" val="478979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910" y="1603499"/>
            <a:ext cx="8850594" cy="2711696"/>
          </a:xfrm>
        </p:spPr>
        <p:txBody>
          <a:bodyPr>
            <a:noAutofit/>
          </a:bodyPr>
          <a:lstStyle/>
          <a:p>
            <a:pPr marL="342900" indent="-342900">
              <a:buAutoNum type="arabicPeriod"/>
            </a:pPr>
            <a:r>
              <a:rPr lang="vi-VN" sz="1800" b="1" i="1" dirty="0"/>
              <a:t>Phương pháp thu thập số liệu sơ cấp:</a:t>
            </a:r>
            <a:r>
              <a:rPr lang="vi-VN" sz="1800" dirty="0"/>
              <a:t> được thu thập thông qua kết hợp áp dụng các phương pháp: (i) Tham vấn chuyên gia; (ii) Thảo luận nhóm hộ nuôi; (iii) Phỏng vấn hộ dân tham gia triển khai mô hình và cán bộ quản lý tại các tỉnh và khu vực có triển khai mô hình thử nghiệm tại 6 tỉnh: Nam Định, Hà Tĩnh, Bình Định, Bến Tre, Sóc Trăng và Tiền Giang với tổng số phiếu điều tra là 180 phiếu. </a:t>
            </a:r>
          </a:p>
          <a:p>
            <a:pPr marL="342900" indent="-342900">
              <a:buAutoNum type="arabicPeriod"/>
            </a:pPr>
            <a:endParaRPr lang="vi-VN" sz="1800" b="1" i="1" dirty="0"/>
          </a:p>
          <a:p>
            <a:pPr marL="342900" indent="-342900">
              <a:buAutoNum type="arabicPeriod"/>
            </a:pPr>
            <a:r>
              <a:rPr lang="vi-VN" sz="1800" b="1" i="1" dirty="0"/>
              <a:t>Phương pháp thống kê mô tả và phân tích kinh tế:</a:t>
            </a:r>
            <a:r>
              <a:rPr lang="vi-VN" sz="1800" b="1" dirty="0"/>
              <a:t> </a:t>
            </a:r>
            <a:r>
              <a:rPr lang="vi-VN" sz="1800" dirty="0"/>
              <a:t>được sử dụng để mô tả, phân tích hiện trạng phát triển nuôi tôm tại các tỉnh dự án; kết hợp với các </a:t>
            </a:r>
            <a:r>
              <a:rPr lang="vi-VN" sz="1800" i="1" dirty="0"/>
              <a:t>phương pháp phân tích kinh tế</a:t>
            </a:r>
            <a:r>
              <a:rPr lang="vi-VN" sz="1800" dirty="0"/>
              <a:t> để tính toán hiệu quả của các mô hình công nghệ đề xuất áp dụng.</a:t>
            </a:r>
          </a:p>
          <a:p>
            <a:pPr marL="342900" indent="-342900">
              <a:buAutoNum type="arabicPeriod"/>
            </a:pPr>
            <a:endParaRPr lang="vi-VN" sz="1800" b="1" i="1" dirty="0"/>
          </a:p>
          <a:p>
            <a:pPr marL="342900" indent="-342900">
              <a:buAutoNum type="arabicPeriod"/>
            </a:pPr>
            <a:r>
              <a:rPr lang="vi-VN" sz="1800" b="1" i="1" dirty="0"/>
              <a:t>Phương pháp hội thảo, chuyên gia</a:t>
            </a:r>
            <a:r>
              <a:rPr lang="vi-VN" sz="1800" i="1" dirty="0"/>
              <a:t>:</a:t>
            </a:r>
            <a:r>
              <a:rPr lang="vi-VN" sz="1800" dirty="0"/>
              <a:t> sau khi có dự thảo báo cáo đề xuất chính sách, tổ chức xin ý kiến của các chuyên gia và các tỉnh thực hiện dự án nhằm bổ sung, điều chỉnh, hoàn thiện đề xuất chính sách.</a:t>
            </a:r>
          </a:p>
          <a:p>
            <a:pPr marL="0" indent="0">
              <a:buNone/>
            </a:pPr>
            <a:endParaRPr lang="vi-VN" sz="1800" dirty="0"/>
          </a:p>
        </p:txBody>
      </p:sp>
      <p:sp>
        <p:nvSpPr>
          <p:cNvPr id="7" name="Title 1"/>
          <p:cNvSpPr txBox="1">
            <a:spLocks/>
          </p:cNvSpPr>
          <p:nvPr/>
        </p:nvSpPr>
        <p:spPr>
          <a:xfrm>
            <a:off x="451104" y="640024"/>
            <a:ext cx="8692896" cy="5070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latin typeface="Arial" charset="0"/>
                <a:ea typeface="Arial" charset="0"/>
                <a:cs typeface="Arial" charset="0"/>
              </a:rPr>
              <a:t>PHẦN III. PHƯƠNG PHÁP NGHIÊN CỨU</a:t>
            </a:r>
          </a:p>
        </p:txBody>
      </p:sp>
    </p:spTree>
    <p:extLst>
      <p:ext uri="{BB962C8B-B14F-4D97-AF65-F5344CB8AC3E}">
        <p14:creationId xmlns:p14="http://schemas.microsoft.com/office/powerpoint/2010/main" val="2875037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9784" y="667408"/>
            <a:ext cx="8655720" cy="2711696"/>
          </a:xfrm>
        </p:spPr>
        <p:txBody>
          <a:bodyPr>
            <a:noAutofit/>
          </a:bodyPr>
          <a:lstStyle/>
          <a:p>
            <a:pPr marL="342900" indent="-342900">
              <a:buAutoNum type="arabicPeriod"/>
            </a:pPr>
            <a:r>
              <a:rPr lang="vi-VN" sz="2000" b="1" dirty="0"/>
              <a:t>Chính sách trên Thế giới về chất thải nuôi tôm</a:t>
            </a:r>
          </a:p>
          <a:p>
            <a:pPr marL="0" indent="0">
              <a:buNone/>
            </a:pPr>
            <a:r>
              <a:rPr lang="vi-VN" sz="2000" dirty="0"/>
              <a:t>Từ 1970: FAO, UNDP và quốc gia có nuôi tôm nước lợ phát triển Thái Lan, Ấn Độ, Trung Quốc và Úc đều đã đưa ra các chính sách phát triển nuôi tôm bền vững, thân thiện với môi trường</a:t>
            </a:r>
            <a:r>
              <a:rPr lang="en-US" sz="2000" dirty="0"/>
              <a:t>:</a:t>
            </a:r>
            <a:endParaRPr lang="en-US" sz="2000" dirty="0">
              <a:cs typeface="Arial" pitchFamily="34" charset="0"/>
            </a:endParaRPr>
          </a:p>
          <a:p>
            <a:pPr marL="0" indent="0">
              <a:buNone/>
            </a:pPr>
            <a:r>
              <a:rPr lang="vi-VN" sz="2000" dirty="0"/>
              <a:t>- Điều 9 của Bộ quy tắc ứng xử nghề cá có trách nhiệm (CCRF) của FAO cung cấp các hướng dẫn chung để hỗ trợ nuôi trồng thủy sản có trách nhiệm (FAO, 1997); </a:t>
            </a:r>
            <a:endParaRPr lang="en-US" sz="2000" dirty="0"/>
          </a:p>
          <a:p>
            <a:pPr marL="0" indent="0">
              <a:buNone/>
            </a:pPr>
            <a:r>
              <a:rPr lang="en-US" sz="2000" dirty="0"/>
              <a:t>- </a:t>
            </a:r>
            <a:r>
              <a:rPr lang="en-US" sz="2000" dirty="0" err="1"/>
              <a:t>Tại</a:t>
            </a:r>
            <a:r>
              <a:rPr lang="en-US" sz="2000" dirty="0"/>
              <a:t> </a:t>
            </a:r>
            <a:r>
              <a:rPr lang="vi-VN" sz="2000" dirty="0"/>
              <a:t>Thái Lan: </a:t>
            </a:r>
          </a:p>
          <a:p>
            <a:pPr marL="0" indent="0">
              <a:buNone/>
            </a:pPr>
            <a:r>
              <a:rPr lang="vi-VN" sz="2000" dirty="0"/>
              <a:t>+ Đạo luật tăng cường và bảo tồn chất lượng môi trường quốc gia (1992) áp đặt các điều kiện (ví dụ: đăng ký trang trại, xử lý nước thải) nuôi tôm để kiểm soát chất lượng nước và chất thải rắn. </a:t>
            </a:r>
          </a:p>
          <a:p>
            <a:pPr marL="0" indent="0">
              <a:buNone/>
            </a:pPr>
            <a:r>
              <a:rPr lang="vi-VN" sz="2000" dirty="0"/>
              <a:t>+ Việc cấm xả chất thải ra công cộng cũng được thực thi theo Đạo luật Hàng hải áp dụng cho trang trại NTTS với diện tích ao &gt; 1,6 ha</a:t>
            </a:r>
            <a:r>
              <a:rPr lang="en-US" sz="2000" dirty="0"/>
              <a:t>.</a:t>
            </a:r>
          </a:p>
          <a:p>
            <a:pPr marL="0" indent="0">
              <a:buNone/>
            </a:pPr>
            <a:r>
              <a:rPr lang="en-US" sz="2000" dirty="0">
                <a:latin typeface="Arial" pitchFamily="34" charset="0"/>
                <a:cs typeface="Arial" pitchFamily="34" charset="0"/>
              </a:rPr>
              <a:t>- </a:t>
            </a:r>
            <a:r>
              <a:rPr lang="en-US" sz="2000" dirty="0" err="1">
                <a:latin typeface="Arial" pitchFamily="34" charset="0"/>
                <a:cs typeface="Arial" pitchFamily="34" charset="0"/>
              </a:rPr>
              <a:t>Tại</a:t>
            </a:r>
            <a:r>
              <a:rPr lang="en-US" sz="2000" dirty="0">
                <a:latin typeface="Arial" pitchFamily="34" charset="0"/>
                <a:cs typeface="Arial" pitchFamily="34" charset="0"/>
              </a:rPr>
              <a:t> </a:t>
            </a:r>
            <a:r>
              <a:rPr lang="en-US" sz="2000" dirty="0" err="1">
                <a:latin typeface="Arial" pitchFamily="34" charset="0"/>
                <a:cs typeface="Arial" pitchFamily="34" charset="0"/>
              </a:rPr>
              <a:t>Úc</a:t>
            </a:r>
            <a:r>
              <a:rPr lang="en-US" sz="2000" dirty="0">
                <a:latin typeface="Arial" pitchFamily="34" charset="0"/>
                <a:cs typeface="Arial" pitchFamily="34" charset="0"/>
              </a:rPr>
              <a:t>: </a:t>
            </a:r>
          </a:p>
          <a:p>
            <a:pPr marL="0" indent="0">
              <a:buNone/>
            </a:pPr>
            <a:r>
              <a:rPr lang="en-US" sz="2000" dirty="0">
                <a:latin typeface="Arial" pitchFamily="34" charset="0"/>
                <a:cs typeface="Arial" pitchFamily="34" charset="0"/>
              </a:rPr>
              <a:t>+ </a:t>
            </a:r>
            <a:r>
              <a:rPr lang="en-US" sz="2000" dirty="0" err="1">
                <a:latin typeface="Arial" pitchFamily="34" charset="0"/>
                <a:cs typeface="Arial" pitchFamily="34" charset="0"/>
              </a:rPr>
              <a:t>Chiến</a:t>
            </a:r>
            <a:r>
              <a:rPr lang="en-US" sz="2000" dirty="0">
                <a:latin typeface="Arial" pitchFamily="34" charset="0"/>
                <a:cs typeface="Arial" pitchFamily="34" charset="0"/>
              </a:rPr>
              <a:t> lược quản lý chất lượng nước quốc gia (NWQMS), </a:t>
            </a:r>
          </a:p>
          <a:p>
            <a:pPr marL="0" indent="0">
              <a:buNone/>
            </a:pPr>
            <a:r>
              <a:rPr lang="en-US" sz="2000" dirty="0">
                <a:latin typeface="Arial" pitchFamily="34" charset="0"/>
                <a:cs typeface="Arial" pitchFamily="34" charset="0"/>
              </a:rPr>
              <a:t>+ </a:t>
            </a:r>
            <a:r>
              <a:rPr lang="en-US" sz="2000" dirty="0" err="1">
                <a:latin typeface="Arial" pitchFamily="34" charset="0"/>
                <a:cs typeface="Arial" pitchFamily="34" charset="0"/>
              </a:rPr>
              <a:t>Biện</a:t>
            </a:r>
            <a:r>
              <a:rPr lang="en-US" sz="2000" dirty="0">
                <a:latin typeface="Arial" pitchFamily="34" charset="0"/>
                <a:cs typeface="Arial" pitchFamily="34" charset="0"/>
              </a:rPr>
              <a:t> pháp bảo vệ môi trường quốc gia (NEPM) đề xuất cho chất lượng nước biển và cửa sông,  </a:t>
            </a:r>
          </a:p>
          <a:p>
            <a:pPr marL="0" indent="0">
              <a:buNone/>
            </a:pPr>
            <a:r>
              <a:rPr lang="en-US" sz="2000" dirty="0">
                <a:latin typeface="Arial" pitchFamily="34" charset="0"/>
                <a:cs typeface="Arial" pitchFamily="34" charset="0"/>
              </a:rPr>
              <a:t>+ XD các chỉ số phát triển bền vững sinh thái quốc gia (ESD).</a:t>
            </a:r>
            <a:endParaRPr lang="vi-VN" sz="2000" dirty="0">
              <a:latin typeface="Arial" pitchFamily="34" charset="0"/>
              <a:cs typeface="Arial" pitchFamily="34" charset="0"/>
            </a:endParaRPr>
          </a:p>
          <a:p>
            <a:pPr marL="0" indent="0">
              <a:buNone/>
            </a:pPr>
            <a:endParaRPr lang="vi-VN" sz="2000" dirty="0"/>
          </a:p>
          <a:p>
            <a:pPr marL="0" indent="0">
              <a:buNone/>
            </a:pPr>
            <a:endParaRPr lang="vi-VN" sz="2000" dirty="0"/>
          </a:p>
          <a:p>
            <a:pPr marL="0" indent="0">
              <a:buNone/>
            </a:pPr>
            <a:endParaRPr lang="vi-VN" sz="2000" dirty="0"/>
          </a:p>
          <a:p>
            <a:pPr marL="0" indent="0">
              <a:buNone/>
            </a:pPr>
            <a:endParaRPr lang="vi-VN" sz="2000" b="1" dirty="0"/>
          </a:p>
          <a:p>
            <a:pPr marL="0" indent="0">
              <a:buNone/>
            </a:pPr>
            <a:endParaRPr lang="vi-VN" sz="2000" b="1" dirty="0"/>
          </a:p>
          <a:p>
            <a:pPr marL="0" indent="0">
              <a:buNone/>
            </a:pPr>
            <a:endParaRPr lang="vi-VN" sz="2000" b="1" dirty="0"/>
          </a:p>
          <a:p>
            <a:pPr marL="0" indent="0">
              <a:buNone/>
            </a:pPr>
            <a:endParaRPr lang="vi-VN" sz="2000" b="1" dirty="0"/>
          </a:p>
        </p:txBody>
      </p:sp>
    </p:spTree>
    <p:extLst>
      <p:ext uri="{BB962C8B-B14F-4D97-AF65-F5344CB8AC3E}">
        <p14:creationId xmlns:p14="http://schemas.microsoft.com/office/powerpoint/2010/main" val="494972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889F2344-A529-5D48-8ECE-9173DD754263}"/>
              </a:ext>
            </a:extLst>
          </p:cNvPr>
          <p:cNvSpPr>
            <a:spLocks noGrp="1"/>
          </p:cNvSpPr>
          <p:nvPr>
            <p:ph type="sldNum" sz="quarter" idx="12"/>
          </p:nvPr>
        </p:nvSpPr>
        <p:spPr/>
        <p:txBody>
          <a:bodyPr/>
          <a:lstStyle/>
          <a:p>
            <a:fld id="{5D3FEEAC-6021-184A-936A-D26E75467C87}" type="slidenum">
              <a:rPr lang="en-US" smtClean="0"/>
              <a:t>9</a:t>
            </a:fld>
            <a:endParaRPr lang="en-US"/>
          </a:p>
        </p:txBody>
      </p:sp>
      <p:sp>
        <p:nvSpPr>
          <p:cNvPr id="5" name="Title 1">
            <a:extLst>
              <a:ext uri="{FF2B5EF4-FFF2-40B4-BE49-F238E27FC236}">
                <a16:creationId xmlns:a16="http://schemas.microsoft.com/office/drawing/2014/main" xmlns="" id="{3C3905A1-24C2-A748-8403-D71985D39B18}"/>
              </a:ext>
            </a:extLst>
          </p:cNvPr>
          <p:cNvSpPr txBox="1">
            <a:spLocks/>
          </p:cNvSpPr>
          <p:nvPr/>
        </p:nvSpPr>
        <p:spPr>
          <a:xfrm>
            <a:off x="225552" y="2393874"/>
            <a:ext cx="8692896" cy="10538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latin typeface="Arial" charset="0"/>
                <a:ea typeface="Arial" charset="0"/>
                <a:cs typeface="Arial" charset="0"/>
              </a:rPr>
              <a:t>PHẦN III. KẾT QUẢ NGHIÊN CỨU</a:t>
            </a:r>
          </a:p>
        </p:txBody>
      </p:sp>
    </p:spTree>
    <p:extLst>
      <p:ext uri="{BB962C8B-B14F-4D97-AF65-F5344CB8AC3E}">
        <p14:creationId xmlns:p14="http://schemas.microsoft.com/office/powerpoint/2010/main" val="317227475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2580</TotalTime>
  <Words>7511</Words>
  <Application>Microsoft Office PowerPoint</Application>
  <PresentationFormat>On-screen Show (4:3)</PresentationFormat>
  <Paragraphs>1212</Paragraphs>
  <Slides>47</Slides>
  <Notes>1</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GÓI THẦU 29:  NGHIÊN CỨU XỬ LÝ CHẤT THẢI NUÔI TÔM </vt:lpstr>
      <vt:lpstr>NỘI DUNG</vt:lpstr>
      <vt:lpstr>PHẦN I. GIỚI THIỆU GÓI THẦU 29</vt:lpstr>
      <vt:lpstr>PHẦN I. TỔNG QUAN GÓI THẦU 29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Thứ 2: Tăng cường pháp luật và chính sách về quản lý chất thải từ nuôi tôm thâm canh </vt:lpstr>
      <vt:lpstr>Thứ 3: Đề xuất chính sách hỗ trợ chuyển giao công nghệ kết hợp tuyên truyền và phổ biến nhân rộng mô hình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Hanh Tien</dc:creator>
  <cp:lastModifiedBy>Nguyen The Hinh</cp:lastModifiedBy>
  <cp:revision>264</cp:revision>
  <dcterms:created xsi:type="dcterms:W3CDTF">2019-12-06T04:00:07Z</dcterms:created>
  <dcterms:modified xsi:type="dcterms:W3CDTF">2020-04-03T08:48:02Z</dcterms:modified>
</cp:coreProperties>
</file>