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86"/>
  </p:notesMasterIdLst>
  <p:sldIdLst>
    <p:sldId id="256" r:id="rId2"/>
    <p:sldId id="300" r:id="rId3"/>
    <p:sldId id="298" r:id="rId4"/>
    <p:sldId id="286" r:id="rId5"/>
    <p:sldId id="287" r:id="rId6"/>
    <p:sldId id="321" r:id="rId7"/>
    <p:sldId id="258" r:id="rId8"/>
    <p:sldId id="259" r:id="rId9"/>
    <p:sldId id="261" r:id="rId10"/>
    <p:sldId id="263" r:id="rId11"/>
    <p:sldId id="302" r:id="rId12"/>
    <p:sldId id="307" r:id="rId13"/>
    <p:sldId id="313" r:id="rId14"/>
    <p:sldId id="308" r:id="rId15"/>
    <p:sldId id="309" r:id="rId16"/>
    <p:sldId id="317" r:id="rId17"/>
    <p:sldId id="288" r:id="rId18"/>
    <p:sldId id="314" r:id="rId19"/>
    <p:sldId id="315" r:id="rId20"/>
    <p:sldId id="316" r:id="rId21"/>
    <p:sldId id="318" r:id="rId22"/>
    <p:sldId id="320" r:id="rId23"/>
    <p:sldId id="350" r:id="rId24"/>
    <p:sldId id="351" r:id="rId25"/>
    <p:sldId id="352" r:id="rId26"/>
    <p:sldId id="322" r:id="rId27"/>
    <p:sldId id="267" r:id="rId28"/>
    <p:sldId id="323" r:id="rId29"/>
    <p:sldId id="269" r:id="rId30"/>
    <p:sldId id="270" r:id="rId31"/>
    <p:sldId id="272" r:id="rId32"/>
    <p:sldId id="273" r:id="rId33"/>
    <p:sldId id="274" r:id="rId34"/>
    <p:sldId id="326" r:id="rId35"/>
    <p:sldId id="327" r:id="rId36"/>
    <p:sldId id="328" r:id="rId37"/>
    <p:sldId id="329" r:id="rId38"/>
    <p:sldId id="330" r:id="rId39"/>
    <p:sldId id="331" r:id="rId40"/>
    <p:sldId id="332" r:id="rId41"/>
    <p:sldId id="354" r:id="rId42"/>
    <p:sldId id="276" r:id="rId43"/>
    <p:sldId id="333" r:id="rId44"/>
    <p:sldId id="334" r:id="rId45"/>
    <p:sldId id="335" r:id="rId46"/>
    <p:sldId id="349" r:id="rId47"/>
    <p:sldId id="336" r:id="rId48"/>
    <p:sldId id="337" r:id="rId49"/>
    <p:sldId id="339" r:id="rId50"/>
    <p:sldId id="340" r:id="rId51"/>
    <p:sldId id="341" r:id="rId52"/>
    <p:sldId id="342" r:id="rId53"/>
    <p:sldId id="343" r:id="rId54"/>
    <p:sldId id="344" r:id="rId55"/>
    <p:sldId id="345" r:id="rId56"/>
    <p:sldId id="347" r:id="rId57"/>
    <p:sldId id="278" r:id="rId58"/>
    <p:sldId id="355" r:id="rId59"/>
    <p:sldId id="356" r:id="rId60"/>
    <p:sldId id="357" r:id="rId61"/>
    <p:sldId id="358" r:id="rId62"/>
    <p:sldId id="359" r:id="rId63"/>
    <p:sldId id="360" r:id="rId64"/>
    <p:sldId id="361" r:id="rId65"/>
    <p:sldId id="362" r:id="rId66"/>
    <p:sldId id="363" r:id="rId67"/>
    <p:sldId id="364" r:id="rId68"/>
    <p:sldId id="365" r:id="rId69"/>
    <p:sldId id="382" r:id="rId70"/>
    <p:sldId id="366" r:id="rId71"/>
    <p:sldId id="368" r:id="rId72"/>
    <p:sldId id="369" r:id="rId73"/>
    <p:sldId id="371" r:id="rId74"/>
    <p:sldId id="372" r:id="rId75"/>
    <p:sldId id="373" r:id="rId76"/>
    <p:sldId id="374" r:id="rId77"/>
    <p:sldId id="375" r:id="rId78"/>
    <p:sldId id="376" r:id="rId79"/>
    <p:sldId id="377" r:id="rId80"/>
    <p:sldId id="378" r:id="rId81"/>
    <p:sldId id="379" r:id="rId82"/>
    <p:sldId id="380" r:id="rId83"/>
    <p:sldId id="381" r:id="rId84"/>
    <p:sldId id="284"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8" autoAdjust="0"/>
    <p:restoredTop sz="94686" autoAdjust="0"/>
  </p:normalViewPr>
  <p:slideViewPr>
    <p:cSldViewPr>
      <p:cViewPr>
        <p:scale>
          <a:sx n="70" d="100"/>
          <a:sy n="70" d="100"/>
        </p:scale>
        <p:origin x="-427" y="-5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8AFD47-CABE-4F15-823E-B5DFBEF2CBCF}" type="datetimeFigureOut">
              <a:rPr lang="en-US" smtClean="0"/>
              <a:pPr/>
              <a:t>26-Mar-20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755905-437E-47E9-B681-B14129B7897C}" type="slidenum">
              <a:rPr lang="en-US" smtClean="0"/>
              <a:pPr/>
              <a:t>‹#›</a:t>
            </a:fld>
            <a:endParaRPr lang="en-US"/>
          </a:p>
        </p:txBody>
      </p:sp>
    </p:spTree>
    <p:extLst>
      <p:ext uri="{BB962C8B-B14F-4D97-AF65-F5344CB8AC3E}">
        <p14:creationId xmlns="" xmlns:p14="http://schemas.microsoft.com/office/powerpoint/2010/main" val="68774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755905-437E-47E9-B681-B14129B7897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A3ED2A-D03F-42BB-99E1-DA5CD4396C28}" type="datetimeFigureOut">
              <a:rPr lang="en-US" smtClean="0"/>
              <a:pPr/>
              <a:t>26-Mar-20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3ED2A-D03F-42BB-99E1-DA5CD4396C28}" type="datetimeFigureOut">
              <a:rPr lang="en-US" smtClean="0"/>
              <a:pPr/>
              <a:t>26-Mar-20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3ED2A-D03F-42BB-99E1-DA5CD4396C28}" type="datetimeFigureOut">
              <a:rPr lang="en-US" smtClean="0"/>
              <a:pPr/>
              <a:t>26-Mar-20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3ED2A-D03F-42BB-99E1-DA5CD4396C28}" type="datetimeFigureOut">
              <a:rPr lang="en-US" smtClean="0"/>
              <a:pPr/>
              <a:t>26-Mar-20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3ED2A-D03F-42BB-99E1-DA5CD4396C28}" type="datetimeFigureOut">
              <a:rPr lang="en-US" smtClean="0"/>
              <a:pPr/>
              <a:t>26-Mar-20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A3ED2A-D03F-42BB-99E1-DA5CD4396C28}" type="datetimeFigureOut">
              <a:rPr lang="en-US" smtClean="0"/>
              <a:pPr/>
              <a:t>26-Mar-20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A3ED2A-D03F-42BB-99E1-DA5CD4396C28}" type="datetimeFigureOut">
              <a:rPr lang="en-US" smtClean="0"/>
              <a:pPr/>
              <a:t>26-Mar-20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A3ED2A-D03F-42BB-99E1-DA5CD4396C28}" type="datetimeFigureOut">
              <a:rPr lang="en-US" smtClean="0"/>
              <a:pPr/>
              <a:t>26-Mar-20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3ED2A-D03F-42BB-99E1-DA5CD4396C28}" type="datetimeFigureOut">
              <a:rPr lang="en-US" smtClean="0"/>
              <a:pPr/>
              <a:t>26-Mar-20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3ED2A-D03F-42BB-99E1-DA5CD4396C28}" type="datetimeFigureOut">
              <a:rPr lang="en-US" smtClean="0"/>
              <a:pPr/>
              <a:t>26-Mar-20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3ED2A-D03F-42BB-99E1-DA5CD4396C28}" type="datetimeFigureOut">
              <a:rPr lang="en-US" smtClean="0"/>
              <a:pPr/>
              <a:t>26-Mar-20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30411-3DF2-477C-A461-6621FCAD31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3ED2A-D03F-42BB-99E1-DA5CD4396C28}" type="datetimeFigureOut">
              <a:rPr lang="en-US" smtClean="0"/>
              <a:pPr/>
              <a:t>26-Mar-20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30411-3DF2-477C-A461-6621FCAD31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sciencedirect.com/topics/agricultural-and-biological-sciences/salmonell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sciencedirect.com/topics/agricultural-and-biological-sciences/salmonella"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sciencedirect.com/topics/agricultural-and-biological-sciences/salmonella"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sciencedirect.com/topics/agricultural-and-biological-sciences/salmonella"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www.sciencedirect.com/topics/agricultural-and-biological-sciences/salmonella"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sciencedirect.com/topics/agricultural-and-biological-sciences/salmonell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8229600" cy="6400800"/>
          </a:xfrm>
        </p:spPr>
        <p:txBody>
          <a:bodyPr>
            <a:normAutofit/>
          </a:bodyPr>
          <a:lstStyle/>
          <a:p>
            <a:r>
              <a:rPr lang="en-US" sz="2700" b="1" smtClean="0">
                <a:solidFill>
                  <a:srgbClr val="002060"/>
                </a:solidFill>
              </a:rPr>
              <a:t>BAN QUẢN LÝ CÁC DỰ ÁN NÔNG NGHIỆP</a:t>
            </a:r>
            <a:r>
              <a:rPr lang="en-US" sz="2700" smtClean="0">
                <a:solidFill>
                  <a:srgbClr val="002060"/>
                </a:solidFill>
              </a:rPr>
              <a:t/>
            </a:r>
            <a:br>
              <a:rPr lang="en-US" sz="2700" smtClean="0">
                <a:solidFill>
                  <a:srgbClr val="002060"/>
                </a:solidFill>
              </a:rPr>
            </a:br>
            <a:r>
              <a:rPr lang="en-US" sz="2700" b="1" smtClean="0">
                <a:solidFill>
                  <a:srgbClr val="0070C0"/>
                </a:solidFill>
              </a:rPr>
              <a:t>DỰ ÁN HỖ TRỢ NÔNG NGHIỆP CÁC BON THẤP-LCASP</a:t>
            </a:r>
            <a:r>
              <a:rPr lang="en-US" sz="2700" smtClean="0">
                <a:solidFill>
                  <a:srgbClr val="002060"/>
                </a:solidFill>
              </a:rPr>
              <a:t/>
            </a:r>
            <a:br>
              <a:rPr lang="en-US" sz="2700" smtClean="0">
                <a:solidFill>
                  <a:srgbClr val="002060"/>
                </a:solidFill>
              </a:rPr>
            </a:br>
            <a:r>
              <a:rPr lang="en-US" sz="2700" smtClean="0">
                <a:solidFill>
                  <a:srgbClr val="002060"/>
                </a:solidFill>
              </a:rPr>
              <a:t/>
            </a:r>
            <a:br>
              <a:rPr lang="en-US" sz="2700" smtClean="0">
                <a:solidFill>
                  <a:srgbClr val="002060"/>
                </a:solidFill>
              </a:rPr>
            </a:br>
            <a:r>
              <a:rPr lang="en-US" smtClean="0"/>
              <a:t/>
            </a:r>
            <a:br>
              <a:rPr lang="en-US" smtClean="0"/>
            </a:br>
            <a:r>
              <a:rPr lang="en-US" smtClean="0">
                <a:solidFill>
                  <a:srgbClr val="C00000"/>
                </a:solidFill>
              </a:rPr>
              <a:t>Báo cáo</a:t>
            </a:r>
            <a:br>
              <a:rPr lang="en-US" smtClean="0">
                <a:solidFill>
                  <a:srgbClr val="C00000"/>
                </a:solidFill>
              </a:rPr>
            </a:br>
            <a:r>
              <a:rPr lang="en-US" b="1" smtClean="0">
                <a:solidFill>
                  <a:srgbClr val="0033CC"/>
                </a:solidFill>
              </a:rPr>
              <a:t>TỔNG KẾT KẾT QUẢ NGHIÊN CỨU</a:t>
            </a:r>
            <a:r>
              <a:rPr lang="en-US" smtClean="0">
                <a:solidFill>
                  <a:srgbClr val="0033CC"/>
                </a:solidFill>
              </a:rPr>
              <a:t/>
            </a:r>
            <a:br>
              <a:rPr lang="en-US" smtClean="0">
                <a:solidFill>
                  <a:srgbClr val="0033CC"/>
                </a:solidFill>
              </a:rPr>
            </a:br>
            <a:r>
              <a:rPr lang="en-US" smtClean="0">
                <a:solidFill>
                  <a:srgbClr val="0033CC"/>
                </a:solidFill>
              </a:rPr>
              <a:t/>
            </a:r>
            <a:br>
              <a:rPr lang="en-US" smtClean="0">
                <a:solidFill>
                  <a:srgbClr val="0033CC"/>
                </a:solidFill>
              </a:rPr>
            </a:br>
            <a:r>
              <a:rPr lang="en-US" sz="2700" b="1" cap="all" smtClean="0">
                <a:solidFill>
                  <a:srgbClr val="002060"/>
                </a:solidFill>
              </a:rPr>
              <a:t>GÓI THẦU SỐ 27: NGHIÊN CỨU CÔNG NGHỆ</a:t>
            </a:r>
            <a:br>
              <a:rPr lang="en-US" sz="2700" b="1" cap="all" smtClean="0">
                <a:solidFill>
                  <a:srgbClr val="002060"/>
                </a:solidFill>
              </a:rPr>
            </a:br>
            <a:r>
              <a:rPr lang="en-US" sz="2700" b="1" cap="all" smtClean="0">
                <a:solidFill>
                  <a:srgbClr val="002060"/>
                </a:solidFill>
              </a:rPr>
              <a:t>CHĂN NUÔI LỢN TIẾT KIỆM NƯỚC</a:t>
            </a:r>
            <a:r>
              <a:rPr lang="en-US" smtClean="0"/>
              <a:t/>
            </a:r>
            <a:br>
              <a:rPr lang="en-US" smtClean="0"/>
            </a:br>
            <a:endParaRPr lang="en-US"/>
          </a:p>
        </p:txBody>
      </p:sp>
      <p:sp>
        <p:nvSpPr>
          <p:cNvPr id="3" name="Subtitle 2"/>
          <p:cNvSpPr>
            <a:spLocks noGrp="1"/>
          </p:cNvSpPr>
          <p:nvPr>
            <p:ph type="subTitle" idx="1"/>
          </p:nvPr>
        </p:nvSpPr>
        <p:spPr>
          <a:xfrm>
            <a:off x="1371600" y="5105400"/>
            <a:ext cx="6400800" cy="1524000"/>
          </a:xfrm>
        </p:spPr>
        <p:txBody>
          <a:bodyPr>
            <a:normAutofit lnSpcReduction="10000"/>
          </a:bodyPr>
          <a:lstStyle/>
          <a:p>
            <a:endParaRPr lang="en-US" smtClean="0"/>
          </a:p>
          <a:p>
            <a:endParaRPr lang="en-US" smtClean="0"/>
          </a:p>
          <a:p>
            <a:r>
              <a:rPr lang="en-US" sz="2000" b="1" smtClean="0">
                <a:solidFill>
                  <a:srgbClr val="0033CC"/>
                </a:solidFill>
              </a:rPr>
              <a:t>Hà Nội, 26/03/2020</a:t>
            </a:r>
            <a:endParaRPr lang="en-US" sz="2000" b="1">
              <a:solidFill>
                <a:srgbClr val="0033CC"/>
              </a:solidFill>
            </a:endParaRPr>
          </a:p>
        </p:txBody>
      </p:sp>
      <p:cxnSp>
        <p:nvCxnSpPr>
          <p:cNvPr id="4" name="Straight Connector 3"/>
          <p:cNvCxnSpPr/>
          <p:nvPr/>
        </p:nvCxnSpPr>
        <p:spPr>
          <a:xfrm>
            <a:off x="1752600" y="1066800"/>
            <a:ext cx="561657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b="1" smtClean="0"/>
              <a:t>I</a:t>
            </a:r>
            <a:r>
              <a:rPr lang="en-US" smtClean="0"/>
              <a:t>. </a:t>
            </a:r>
            <a:r>
              <a:rPr lang="af-ZA" b="1" smtClean="0"/>
              <a:t>CHĂN NUÔI LỢN TIẾT KIỆM NƯỚC</a:t>
            </a:r>
            <a:endParaRPr lang="en-US"/>
          </a:p>
        </p:txBody>
      </p:sp>
      <p:pic>
        <p:nvPicPr>
          <p:cNvPr id="3075" name="Picture 2" descr="Description: C:\Users\Administrator\Desktop\Anh Du an\mot so hinh anh hop phan xu ly chat thai\vi tri dat ong thoat phan.JPEG"/>
          <p:cNvPicPr>
            <a:picLocks noChangeAspect="1" noChangeArrowheads="1"/>
          </p:cNvPicPr>
          <p:nvPr/>
        </p:nvPicPr>
        <p:blipFill>
          <a:blip r:embed="rId2" cstate="print"/>
          <a:srcRect/>
          <a:stretch>
            <a:fillRect/>
          </a:stretch>
        </p:blipFill>
        <p:spPr bwMode="auto">
          <a:xfrm>
            <a:off x="4572000" y="1219200"/>
            <a:ext cx="4141887" cy="2743200"/>
          </a:xfrm>
          <a:prstGeom prst="rect">
            <a:avLst/>
          </a:prstGeom>
          <a:noFill/>
          <a:ln w="9525">
            <a:noFill/>
            <a:miter lim="800000"/>
            <a:headEnd/>
            <a:tailEnd/>
          </a:ln>
        </p:spPr>
      </p:pic>
      <p:pic>
        <p:nvPicPr>
          <p:cNvPr id="3076" name="Content Placeholder 3" descr="Description: z1165914858436_4411b2702717562978a1c2474e6ad95a.jpg"/>
          <p:cNvPicPr>
            <a:picLocks noGrp="1" noChangeAspect="1" noChangeArrowheads="1"/>
          </p:cNvPicPr>
          <p:nvPr/>
        </p:nvPicPr>
        <p:blipFill>
          <a:blip r:embed="rId3" cstate="print"/>
          <a:srcRect/>
          <a:stretch>
            <a:fillRect/>
          </a:stretch>
        </p:blipFill>
        <p:spPr bwMode="auto">
          <a:xfrm>
            <a:off x="381000" y="4191000"/>
            <a:ext cx="3985749" cy="2515324"/>
          </a:xfrm>
          <a:prstGeom prst="rect">
            <a:avLst/>
          </a:prstGeom>
          <a:noFill/>
          <a:ln w="9525">
            <a:noFill/>
            <a:miter lim="800000"/>
            <a:headEnd/>
            <a:tailEnd/>
          </a:ln>
        </p:spPr>
      </p:pic>
      <p:pic>
        <p:nvPicPr>
          <p:cNvPr id="7" name="Picture 2" descr="D:\Ảnh dự án\29-1\IMG_20190129_105209_HDR.jpg"/>
          <p:cNvPicPr>
            <a:picLocks noChangeAspect="1" noChangeArrowheads="1"/>
          </p:cNvPicPr>
          <p:nvPr/>
        </p:nvPicPr>
        <p:blipFill>
          <a:blip r:embed="rId4" cstate="print"/>
          <a:srcRect/>
          <a:stretch>
            <a:fillRect/>
          </a:stretch>
        </p:blipFill>
        <p:spPr bwMode="auto">
          <a:xfrm>
            <a:off x="381000" y="1219200"/>
            <a:ext cx="3886200" cy="2786332"/>
          </a:xfrm>
          <a:prstGeom prst="rect">
            <a:avLst/>
          </a:prstGeom>
          <a:noFill/>
          <a:ln w="9525">
            <a:noFill/>
            <a:miter lim="800000"/>
            <a:headEnd/>
            <a:tailEnd/>
          </a:ln>
        </p:spPr>
      </p:pic>
      <p:pic>
        <p:nvPicPr>
          <p:cNvPr id="8" name="Picture 2" descr="D:\Ảnh dự án\anh dien thoai-2\IMG_20181024_090949.jpg"/>
          <p:cNvPicPr>
            <a:picLocks noChangeAspect="1" noChangeArrowheads="1"/>
          </p:cNvPicPr>
          <p:nvPr/>
        </p:nvPicPr>
        <p:blipFill>
          <a:blip r:embed="rId5" cstate="print"/>
          <a:srcRect/>
          <a:stretch>
            <a:fillRect/>
          </a:stretch>
        </p:blipFill>
        <p:spPr bwMode="auto">
          <a:xfrm>
            <a:off x="4648200" y="4038600"/>
            <a:ext cx="4038600" cy="2632301"/>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Ảnh dự án\Anh Du an-1\Mo hinh\Trai anh Thanh - Bac Giang\z1168192964232_3b31192dc7b97504d5d966c6a2077942.jpg"/>
          <p:cNvPicPr>
            <a:picLocks noGrp="1" noChangeAspect="1" noChangeArrowheads="1"/>
          </p:cNvPicPr>
          <p:nvPr>
            <p:ph idx="1"/>
          </p:nvPr>
        </p:nvPicPr>
        <p:blipFill>
          <a:blip r:embed="rId2"/>
          <a:srcRect/>
          <a:stretch>
            <a:fillRect/>
          </a:stretch>
        </p:blipFill>
        <p:spPr bwMode="auto">
          <a:xfrm>
            <a:off x="304800" y="914400"/>
            <a:ext cx="4055292" cy="2743200"/>
          </a:xfrm>
          <a:prstGeom prst="rect">
            <a:avLst/>
          </a:prstGeom>
          <a:noFill/>
          <a:ln w="9525">
            <a:noFill/>
            <a:miter lim="800000"/>
            <a:headEnd/>
            <a:tailEnd/>
          </a:ln>
        </p:spPr>
      </p:pic>
      <p:pic>
        <p:nvPicPr>
          <p:cNvPr id="5" name="Picture 2" descr="D:\Ảnh dự án\Anh Du an-1\Mo hinh\Trai anh Thanh - Bac Giang\z1168192940969_658cc1a0828f0a1fa440c94cdb77b170.jpg"/>
          <p:cNvPicPr>
            <a:picLocks noChangeAspect="1" noChangeArrowheads="1"/>
          </p:cNvPicPr>
          <p:nvPr/>
        </p:nvPicPr>
        <p:blipFill>
          <a:blip r:embed="rId3" cstate="print"/>
          <a:srcRect/>
          <a:stretch>
            <a:fillRect/>
          </a:stretch>
        </p:blipFill>
        <p:spPr bwMode="auto">
          <a:xfrm>
            <a:off x="4724400" y="914400"/>
            <a:ext cx="4006516" cy="2743200"/>
          </a:xfrm>
          <a:prstGeom prst="rect">
            <a:avLst/>
          </a:prstGeom>
          <a:noFill/>
          <a:ln w="9525">
            <a:noFill/>
            <a:miter lim="800000"/>
            <a:headEnd/>
            <a:tailEnd/>
          </a:ln>
        </p:spPr>
      </p:pic>
      <p:pic>
        <p:nvPicPr>
          <p:cNvPr id="6" name="Picture 2" descr="D:\Ảnh dự án\Anh Du an-1\Mo hinh\Trai ong Vinh - Phu Tho\z1176436559670_bbde3b4aed81e1d531d972c27a8cd6ba.jpg"/>
          <p:cNvPicPr>
            <a:picLocks noChangeAspect="1" noChangeArrowheads="1"/>
          </p:cNvPicPr>
          <p:nvPr/>
        </p:nvPicPr>
        <p:blipFill>
          <a:blip r:embed="rId4"/>
          <a:srcRect/>
          <a:stretch>
            <a:fillRect/>
          </a:stretch>
        </p:blipFill>
        <p:spPr bwMode="auto">
          <a:xfrm>
            <a:off x="264640" y="3886200"/>
            <a:ext cx="4078759" cy="2769066"/>
          </a:xfrm>
          <a:prstGeom prst="rect">
            <a:avLst/>
          </a:prstGeom>
          <a:noFill/>
          <a:ln w="9525">
            <a:noFill/>
            <a:miter lim="800000"/>
            <a:headEnd/>
            <a:tailEnd/>
          </a:ln>
        </p:spPr>
      </p:pic>
      <p:pic>
        <p:nvPicPr>
          <p:cNvPr id="7" name="Picture 2" descr="D:\Ảnh dự án\13-02-19\IMG_20190117_150632.jpg"/>
          <p:cNvPicPr>
            <a:picLocks noChangeAspect="1" noChangeArrowheads="1"/>
          </p:cNvPicPr>
          <p:nvPr/>
        </p:nvPicPr>
        <p:blipFill>
          <a:blip r:embed="rId5" cstate="print"/>
          <a:srcRect/>
          <a:stretch>
            <a:fillRect/>
          </a:stretch>
        </p:blipFill>
        <p:spPr bwMode="auto">
          <a:xfrm>
            <a:off x="4419600" y="3810000"/>
            <a:ext cx="4343400" cy="2895600"/>
          </a:xfrm>
          <a:prstGeom prst="rect">
            <a:avLst/>
          </a:prstGeom>
          <a:noFill/>
          <a:ln w="9525">
            <a:noFill/>
            <a:miter lim="800000"/>
            <a:headEnd/>
            <a:tailEnd/>
          </a:ln>
        </p:spPr>
      </p:pic>
      <p:sp>
        <p:nvSpPr>
          <p:cNvPr id="8" name="Rectangle 7"/>
          <p:cNvSpPr/>
          <p:nvPr/>
        </p:nvSpPr>
        <p:spPr>
          <a:xfrm>
            <a:off x="762000" y="152400"/>
            <a:ext cx="7792326" cy="707886"/>
          </a:xfrm>
          <a:prstGeom prst="rect">
            <a:avLst/>
          </a:prstGeom>
        </p:spPr>
        <p:txBody>
          <a:bodyPr wrap="none">
            <a:spAutoFit/>
          </a:bodyPr>
          <a:lstStyle/>
          <a:p>
            <a:r>
              <a:rPr lang="en-US" sz="4000" b="1" smtClean="0"/>
              <a:t>I</a:t>
            </a:r>
            <a:r>
              <a:rPr lang="en-US" sz="4000" smtClean="0"/>
              <a:t>. </a:t>
            </a:r>
            <a:r>
              <a:rPr lang="af-ZA" sz="4000" b="1" smtClean="0"/>
              <a:t>CHĂN NUÔI LỢN TIẾT KIỆM NƯỚC</a:t>
            </a:r>
            <a:endParaRPr lang="en-US" sz="4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1295400"/>
            <a:ext cx="8229600" cy="5105400"/>
          </a:xfrm>
        </p:spPr>
        <p:txBody>
          <a:bodyPr>
            <a:normAutofit/>
          </a:bodyPr>
          <a:lstStyle/>
          <a:p>
            <a:pPr eaLnBrk="1" hangingPunct="1"/>
            <a:r>
              <a:rPr lang="en-US" altLang="en-US" b="1" smtClean="0">
                <a:latin typeface="Times New Roman" pitchFamily="18" charset="0"/>
                <a:cs typeface="Times New Roman" pitchFamily="18" charset="0"/>
              </a:rPr>
              <a:t>Chỉ tiêu theo dõi</a:t>
            </a:r>
          </a:p>
          <a:p>
            <a:pPr>
              <a:buNone/>
            </a:pPr>
            <a:r>
              <a:rPr lang="en-US" smtClean="0">
                <a:latin typeface="Times New Roman" pitchFamily="18" charset="0"/>
                <a:cs typeface="Times New Roman" pitchFamily="18" charset="0"/>
              </a:rPr>
              <a:t>	</a:t>
            </a:r>
            <a:r>
              <a:rPr lang="en-US" altLang="en-US" i="1" smtClean="0">
                <a:latin typeface="Times New Roman" pitchFamily="18" charset="0"/>
                <a:cs typeface="Times New Roman" pitchFamily="18" charset="0"/>
              </a:rPr>
              <a:t>	</a:t>
            </a:r>
            <a:r>
              <a:rPr lang="vi-VN" altLang="en-US" i="1" smtClean="0">
                <a:latin typeface="Times New Roman" pitchFamily="18" charset="0"/>
                <a:cs typeface="Times New Roman" pitchFamily="18" charset="0"/>
              </a:rPr>
              <a:t>* </a:t>
            </a:r>
            <a:r>
              <a:rPr lang="vi-VN" altLang="en-US" i="1" u="sng" smtClean="0">
                <a:latin typeface="Times New Roman" pitchFamily="18" charset="0"/>
                <a:cs typeface="Times New Roman" pitchFamily="18" charset="0"/>
              </a:rPr>
              <a:t>Sinh học:</a:t>
            </a:r>
            <a:endParaRPr lang="en-US" altLang="en-US" smtClean="0">
              <a:latin typeface="Times New Roman" pitchFamily="18" charset="0"/>
              <a:cs typeface="Times New Roman" pitchFamily="18" charset="0"/>
            </a:endParaRPr>
          </a:p>
          <a:p>
            <a:pPr eaLnBrk="1" hangingPunct="1">
              <a:buFont typeface="Arial" charset="0"/>
              <a:buNone/>
            </a:pPr>
            <a:r>
              <a:rPr lang="en-US" altLang="en-US" smtClean="0">
                <a:latin typeface="Times New Roman" pitchFamily="18" charset="0"/>
                <a:cs typeface="Times New Roman" pitchFamily="18" charset="0"/>
              </a:rPr>
              <a:t>			</a:t>
            </a:r>
            <a:r>
              <a:rPr lang="vi-VN" altLang="en-US" smtClean="0">
                <a:latin typeface="Times New Roman" pitchFamily="18" charset="0"/>
                <a:cs typeface="Times New Roman" pitchFamily="18" charset="0"/>
              </a:rPr>
              <a:t>- Tăng trọng;</a:t>
            </a:r>
            <a:endParaRPr lang="en-US" altLang="en-US" smtClean="0">
              <a:latin typeface="Times New Roman" pitchFamily="18" charset="0"/>
              <a:cs typeface="Times New Roman" pitchFamily="18" charset="0"/>
            </a:endParaRPr>
          </a:p>
          <a:p>
            <a:pPr eaLnBrk="1" hangingPunct="1">
              <a:buFont typeface="Arial" charset="0"/>
              <a:buNone/>
            </a:pPr>
            <a:r>
              <a:rPr lang="en-US" altLang="en-US" smtClean="0">
                <a:latin typeface="Times New Roman" pitchFamily="18" charset="0"/>
                <a:cs typeface="Times New Roman" pitchFamily="18" charset="0"/>
              </a:rPr>
              <a:t>			</a:t>
            </a:r>
            <a:r>
              <a:rPr lang="vi-VN" altLang="en-US" smtClean="0">
                <a:latin typeface="Times New Roman" pitchFamily="18" charset="0"/>
                <a:cs typeface="Times New Roman" pitchFamily="18" charset="0"/>
              </a:rPr>
              <a:t>- Tỷ lệ ốm, chết.</a:t>
            </a:r>
            <a:endParaRPr lang="en-US" altLang="en-US" smtClean="0">
              <a:latin typeface="Times New Roman" pitchFamily="18" charset="0"/>
              <a:cs typeface="Times New Roman" pitchFamily="18" charset="0"/>
            </a:endParaRPr>
          </a:p>
          <a:p>
            <a:pPr eaLnBrk="1" hangingPunct="1">
              <a:buFont typeface="Arial" charset="0"/>
              <a:buNone/>
            </a:pPr>
            <a:r>
              <a:rPr lang="en-US" altLang="en-US" smtClean="0">
                <a:latin typeface="Times New Roman" pitchFamily="18" charset="0"/>
                <a:cs typeface="Times New Roman" pitchFamily="18" charset="0"/>
              </a:rPr>
              <a:t>		</a:t>
            </a:r>
            <a:r>
              <a:rPr lang="vi-VN" altLang="en-US" smtClean="0">
                <a:latin typeface="Times New Roman" pitchFamily="18" charset="0"/>
                <a:cs typeface="Times New Roman" pitchFamily="18" charset="0"/>
              </a:rPr>
              <a:t>* </a:t>
            </a:r>
            <a:r>
              <a:rPr lang="vi-VN" altLang="en-US" u="sng" smtClean="0">
                <a:latin typeface="Times New Roman" pitchFamily="18" charset="0"/>
                <a:cs typeface="Times New Roman" pitchFamily="18" charset="0"/>
              </a:rPr>
              <a:t>Môi trường không khí:</a:t>
            </a:r>
            <a:endParaRPr lang="en-US" altLang="en-US" smtClean="0">
              <a:latin typeface="Times New Roman" pitchFamily="18" charset="0"/>
              <a:cs typeface="Times New Roman" pitchFamily="18" charset="0"/>
            </a:endParaRPr>
          </a:p>
          <a:p>
            <a:pPr eaLnBrk="1" hangingPunct="1">
              <a:buFont typeface="Arial" charset="0"/>
              <a:buNone/>
            </a:pPr>
            <a:r>
              <a:rPr lang="en-US" altLang="en-US" smtClean="0">
                <a:latin typeface="Times New Roman" pitchFamily="18" charset="0"/>
                <a:cs typeface="Times New Roman" pitchFamily="18" charset="0"/>
              </a:rPr>
              <a:t>		</a:t>
            </a:r>
            <a:r>
              <a:rPr lang="vi-VN" altLang="en-US" smtClean="0">
                <a:latin typeface="Times New Roman" pitchFamily="18" charset="0"/>
                <a:cs typeface="Times New Roman" pitchFamily="18" charset="0"/>
              </a:rPr>
              <a:t>Đánh giá chất lượng không khí chuồng nuôi và không khí bên ngoài qua một số chỉ tiêu</a:t>
            </a:r>
            <a:r>
              <a:rPr lang="en-US" altLang="en-US" smtClean="0">
                <a:latin typeface="Times New Roman" pitchFamily="18" charset="0"/>
                <a:cs typeface="Times New Roman" pitchFamily="18" charset="0"/>
              </a:rPr>
              <a:t>: NH</a:t>
            </a:r>
            <a:r>
              <a:rPr lang="en-US" altLang="en-US" baseline="-25000" smtClean="0">
                <a:latin typeface="Times New Roman" pitchFamily="18" charset="0"/>
                <a:cs typeface="Times New Roman" pitchFamily="18" charset="0"/>
              </a:rPr>
              <a:t>3</a:t>
            </a:r>
            <a:r>
              <a:rPr lang="en-US" altLang="en-US" smtClean="0">
                <a:latin typeface="Times New Roman" pitchFamily="18" charset="0"/>
                <a:cs typeface="Times New Roman" pitchFamily="18" charset="0"/>
              </a:rPr>
              <a:t>, H</a:t>
            </a:r>
            <a:r>
              <a:rPr lang="en-US" altLang="en-US" baseline="-25000" smtClean="0">
                <a:latin typeface="Times New Roman" pitchFamily="18" charset="0"/>
                <a:cs typeface="Times New Roman" pitchFamily="18" charset="0"/>
              </a:rPr>
              <a:t>2</a:t>
            </a:r>
            <a:r>
              <a:rPr lang="en-US" altLang="en-US" smtClean="0">
                <a:latin typeface="Times New Roman" pitchFamily="18" charset="0"/>
                <a:cs typeface="Times New Roman" pitchFamily="18" charset="0"/>
              </a:rPr>
              <a:t>S, CO</a:t>
            </a:r>
            <a:r>
              <a:rPr lang="en-US" altLang="en-US" baseline="-25000" smtClean="0">
                <a:latin typeface="Times New Roman" pitchFamily="18" charset="0"/>
                <a:cs typeface="Times New Roman" pitchFamily="18" charset="0"/>
              </a:rPr>
              <a:t>2</a:t>
            </a:r>
            <a:r>
              <a:rPr lang="en-US" altLang="en-US" smtClean="0">
                <a:latin typeface="Times New Roman" pitchFamily="18" charset="0"/>
                <a:cs typeface="Times New Roman" pitchFamily="18" charset="0"/>
              </a:rPr>
              <a:t>. </a:t>
            </a:r>
          </a:p>
          <a:p>
            <a:pPr>
              <a:buNone/>
            </a:pPr>
            <a:r>
              <a:rPr lang="en-US" smtClean="0">
                <a:latin typeface="Times New Roman" pitchFamily="18" charset="0"/>
                <a:cs typeface="Times New Roman" pitchFamily="18" charset="0"/>
              </a:rPr>
              <a:t>		* Kinh tế, kỹ thuật</a:t>
            </a:r>
            <a:endParaRPr lang="en-US" altLang="en-US" smtClean="0"/>
          </a:p>
          <a:p>
            <a:pPr eaLnBrk="1" hangingPunct="1"/>
            <a:endParaRPr lang="en-US" altLang="en-US" smtClean="0"/>
          </a:p>
        </p:txBody>
      </p:sp>
      <p:sp>
        <p:nvSpPr>
          <p:cNvPr id="34819" name="Title 1"/>
          <p:cNvSpPr>
            <a:spLocks noGrp="1"/>
          </p:cNvSpPr>
          <p:nvPr>
            <p:ph type="title"/>
          </p:nvPr>
        </p:nvSpPr>
        <p:spPr>
          <a:xfrm>
            <a:off x="457200" y="274638"/>
            <a:ext cx="8229600" cy="1173162"/>
          </a:xfrm>
        </p:spPr>
        <p:txBody>
          <a:bodyPr>
            <a:noAutofit/>
          </a:bodyPr>
          <a:lstStyle/>
          <a:p>
            <a:r>
              <a:rPr lang="en-US" sz="4000" b="1" smtClean="0"/>
              <a:t>I.</a:t>
            </a:r>
            <a:r>
              <a:rPr lang="en-US" sz="4000" smtClean="0"/>
              <a:t> </a:t>
            </a:r>
            <a:r>
              <a:rPr lang="af-ZA" sz="4000" b="1" smtClean="0"/>
              <a:t>CHĂN NUÔI LỢN TIẾT KIỆM NƯỚC</a:t>
            </a:r>
            <a:r>
              <a:rPr lang="en-US" sz="4000" smtClean="0"/>
              <a:t/>
            </a:r>
            <a:br>
              <a:rPr lang="en-US" sz="4000" smtClean="0"/>
            </a:br>
            <a:endParaRPr lang="en-US" altLang="en-US" sz="40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extLst>
          </p:cNvPr>
          <p:cNvSpPr>
            <a:spLocks noGrp="1"/>
          </p:cNvSpPr>
          <p:nvPr>
            <p:ph type="title"/>
          </p:nvPr>
        </p:nvSpPr>
        <p:spPr/>
        <p:txBody>
          <a:bodyPr>
            <a:normAutofit/>
          </a:bodyPr>
          <a:lstStyle/>
          <a:p>
            <a:pPr>
              <a:defRPr/>
            </a:pPr>
            <a:r>
              <a:rPr lang="en-US" sz="4000" b="1" smtClean="0"/>
              <a:t>I.</a:t>
            </a:r>
            <a:r>
              <a:rPr lang="en-US" sz="4000" smtClean="0"/>
              <a:t> </a:t>
            </a:r>
            <a:r>
              <a:rPr lang="af-ZA" sz="4000" b="1" smtClean="0"/>
              <a:t>CHĂN NUÔI LỢN TIẾT KIỆM NƯỚC</a:t>
            </a:r>
            <a:endParaRPr lang="vi-VN" sz="4000">
              <a:latin typeface="+mn-lt"/>
            </a:endParaRPr>
          </a:p>
        </p:txBody>
      </p:sp>
      <p:pic>
        <p:nvPicPr>
          <p:cNvPr id="33795" name="Content Placeholder 3" descr="z1178789790837_68a0a2549d0c9df525c5418ba76b453a.jpg"/>
          <p:cNvPicPr>
            <a:picLocks noGrp="1" noChangeAspect="1" noChangeArrowheads="1"/>
          </p:cNvPicPr>
          <p:nvPr>
            <p:ph idx="1"/>
          </p:nvPr>
        </p:nvPicPr>
        <p:blipFill>
          <a:blip r:embed="rId2"/>
          <a:srcRect t="15955" b="10085"/>
          <a:stretch>
            <a:fillRect/>
          </a:stretch>
        </p:blipFill>
        <p:spPr>
          <a:xfrm>
            <a:off x="4572000" y="1571625"/>
            <a:ext cx="3586163" cy="4714875"/>
          </a:xfrm>
        </p:spPr>
      </p:pic>
      <p:pic>
        <p:nvPicPr>
          <p:cNvPr id="33796" name="Picture 4" descr="z1176436577925_7203887a8e8351246d4958b05f24f5fe.jpg"/>
          <p:cNvPicPr>
            <a:picLocks noChangeAspect="1"/>
          </p:cNvPicPr>
          <p:nvPr/>
        </p:nvPicPr>
        <p:blipFill>
          <a:blip r:embed="rId3"/>
          <a:srcRect b="31122"/>
          <a:stretch>
            <a:fillRect/>
          </a:stretch>
        </p:blipFill>
        <p:spPr bwMode="auto">
          <a:xfrm>
            <a:off x="500034" y="1571612"/>
            <a:ext cx="3851275" cy="471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944562"/>
          </a:xfrm>
        </p:spPr>
        <p:txBody>
          <a:bodyPr>
            <a:normAutofit/>
          </a:bodyPr>
          <a:lstStyle/>
          <a:p>
            <a:r>
              <a:rPr lang="en-US" sz="4000" b="1" smtClean="0"/>
              <a:t>I.</a:t>
            </a:r>
            <a:r>
              <a:rPr lang="en-US" sz="4000" smtClean="0"/>
              <a:t> </a:t>
            </a:r>
            <a:r>
              <a:rPr lang="af-ZA" sz="4000" b="1" smtClean="0"/>
              <a:t>CHĂN NUÔI LỢN TIẾT KIỆM NƯỚC</a:t>
            </a:r>
            <a:endParaRPr lang="vi-VN" altLang="en-US" sz="4000" smtClean="0">
              <a:latin typeface="Times New Roman" pitchFamily="18" charset="0"/>
              <a:cs typeface="Times New Roman" pitchFamily="18" charset="0"/>
            </a:endParaRPr>
          </a:p>
        </p:txBody>
      </p:sp>
      <p:pic>
        <p:nvPicPr>
          <p:cNvPr id="35843" name="Content Placeholder 7" descr="z1176436521607_724e06363f2bf920f6901faa0dcb85bb.jpg"/>
          <p:cNvPicPr>
            <a:picLocks noGrp="1" noChangeAspect="1" noChangeArrowheads="1"/>
          </p:cNvPicPr>
          <p:nvPr>
            <p:ph idx="1"/>
          </p:nvPr>
        </p:nvPicPr>
        <p:blipFill>
          <a:blip r:embed="rId2"/>
          <a:srcRect/>
          <a:stretch>
            <a:fillRect/>
          </a:stretch>
        </p:blipFill>
        <p:spPr>
          <a:xfrm>
            <a:off x="827088" y="1428750"/>
            <a:ext cx="3790950" cy="5095875"/>
          </a:xfrm>
        </p:spPr>
      </p:pic>
      <p:pic>
        <p:nvPicPr>
          <p:cNvPr id="35844" name="Picture 9" descr="z1176447363914_a932960688f349200bbb862d435c88f0.jpg"/>
          <p:cNvPicPr>
            <a:picLocks noChangeAspect="1"/>
          </p:cNvPicPr>
          <p:nvPr/>
        </p:nvPicPr>
        <p:blipFill>
          <a:blip r:embed="rId3"/>
          <a:srcRect b="3571"/>
          <a:stretch>
            <a:fillRect/>
          </a:stretch>
        </p:blipFill>
        <p:spPr bwMode="auto">
          <a:xfrm>
            <a:off x="4660900" y="1428750"/>
            <a:ext cx="3656013" cy="502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extLst>
          </p:cNvPr>
          <p:cNvSpPr>
            <a:spLocks noGrp="1"/>
          </p:cNvSpPr>
          <p:nvPr>
            <p:ph type="title"/>
          </p:nvPr>
        </p:nvSpPr>
        <p:spPr>
          <a:xfrm>
            <a:off x="457200" y="274638"/>
            <a:ext cx="8229600" cy="1020762"/>
          </a:xfrm>
        </p:spPr>
        <p:txBody>
          <a:bodyPr>
            <a:normAutofit/>
          </a:bodyPr>
          <a:lstStyle/>
          <a:p>
            <a:pPr>
              <a:defRPr/>
            </a:pPr>
            <a:r>
              <a:rPr lang="en-US" sz="4000" b="1" smtClean="0"/>
              <a:t>I.</a:t>
            </a:r>
            <a:r>
              <a:rPr lang="en-US" sz="4000" smtClean="0"/>
              <a:t> </a:t>
            </a:r>
            <a:r>
              <a:rPr lang="af-ZA" sz="4000" b="1" smtClean="0"/>
              <a:t>CHĂN NUÔI LỢN TIẾT KIỆM NƯỚC</a:t>
            </a:r>
            <a:endParaRPr lang="vi-VN" sz="4000">
              <a:latin typeface="+mn-lt"/>
            </a:endParaRPr>
          </a:p>
        </p:txBody>
      </p:sp>
      <p:pic>
        <p:nvPicPr>
          <p:cNvPr id="36867" name="Content Placeholder 3" descr="z1176436519677_dab659bf0a6ab5ff421f625c44d1edd5.jpg"/>
          <p:cNvPicPr>
            <a:picLocks noGrp="1" noChangeAspect="1" noChangeArrowheads="1"/>
          </p:cNvPicPr>
          <p:nvPr>
            <p:ph idx="1"/>
          </p:nvPr>
        </p:nvPicPr>
        <p:blipFill>
          <a:blip r:embed="rId2"/>
          <a:srcRect/>
          <a:stretch>
            <a:fillRect/>
          </a:stretch>
        </p:blipFill>
        <p:spPr>
          <a:xfrm>
            <a:off x="642938" y="1500188"/>
            <a:ext cx="2546350" cy="4525962"/>
          </a:xfrm>
        </p:spPr>
      </p:pic>
      <p:pic>
        <p:nvPicPr>
          <p:cNvPr id="36868" name="Picture 4" descr="z1176436611360_166923b666628c01f483100eb9fa457f.jpg"/>
          <p:cNvPicPr>
            <a:picLocks noChangeAspect="1"/>
          </p:cNvPicPr>
          <p:nvPr/>
        </p:nvPicPr>
        <p:blipFill>
          <a:blip r:embed="rId3"/>
          <a:srcRect/>
          <a:stretch>
            <a:fillRect/>
          </a:stretch>
        </p:blipFill>
        <p:spPr bwMode="auto">
          <a:xfrm>
            <a:off x="3214688" y="1500188"/>
            <a:ext cx="2532062" cy="4500562"/>
          </a:xfrm>
          <a:prstGeom prst="rect">
            <a:avLst/>
          </a:prstGeom>
          <a:noFill/>
          <a:ln w="9525">
            <a:noFill/>
            <a:miter lim="800000"/>
            <a:headEnd/>
            <a:tailEnd/>
          </a:ln>
        </p:spPr>
      </p:pic>
      <p:pic>
        <p:nvPicPr>
          <p:cNvPr id="36869" name="Picture 5" descr="z1176436536387_42ce44541e3596e00e8c9de717716c24.jpg"/>
          <p:cNvPicPr>
            <a:picLocks noChangeAspect="1"/>
          </p:cNvPicPr>
          <p:nvPr/>
        </p:nvPicPr>
        <p:blipFill>
          <a:blip r:embed="rId4"/>
          <a:srcRect b="4546"/>
          <a:stretch>
            <a:fillRect/>
          </a:stretch>
        </p:blipFill>
        <p:spPr bwMode="auto">
          <a:xfrm>
            <a:off x="5857875" y="1500188"/>
            <a:ext cx="2652713" cy="4500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I.</a:t>
            </a:r>
            <a:r>
              <a:rPr lang="en-US" smtClean="0"/>
              <a:t> </a:t>
            </a:r>
            <a:r>
              <a:rPr lang="af-ZA" b="1" smtClean="0"/>
              <a:t>CHĂN NUÔI LỢN TIẾT KIỆM NƯỚC</a:t>
            </a:r>
            <a:endParaRPr lang="en-US"/>
          </a:p>
        </p:txBody>
      </p:sp>
      <p:pic>
        <p:nvPicPr>
          <p:cNvPr id="4" name="Picture 2" descr="C:\Users\USER\Desktop\Ảnh Gói 27\10-1-2019\IMG_20190110_142439_HDR.jpg"/>
          <p:cNvPicPr>
            <a:picLocks noChangeAspect="1" noChangeArrowheads="1"/>
          </p:cNvPicPr>
          <p:nvPr/>
        </p:nvPicPr>
        <p:blipFill>
          <a:blip r:embed="rId2" cstate="print"/>
          <a:srcRect/>
          <a:stretch>
            <a:fillRect/>
          </a:stretch>
        </p:blipFill>
        <p:spPr bwMode="auto">
          <a:xfrm>
            <a:off x="762000" y="1371600"/>
            <a:ext cx="7620000" cy="5157439"/>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6" name="Rectangle 1"/>
          <p:cNvSpPr>
            <a:spLocks noChangeArrowheads="1"/>
          </p:cNvSpPr>
          <p:nvPr/>
        </p:nvSpPr>
        <p:spPr bwMode="auto">
          <a:xfrm>
            <a:off x="304800" y="650248"/>
            <a:ext cx="8458200" cy="5786102"/>
          </a:xfrm>
          <a:prstGeom prst="rect">
            <a:avLst/>
          </a:prstGeom>
          <a:noFill/>
          <a:ln w="9525">
            <a:noFill/>
            <a:miter lim="800000"/>
            <a:headEnd/>
            <a:tailEnd/>
          </a:ln>
          <a:effectLst/>
        </p:spPr>
        <p:txBody>
          <a:bodyPr wrap="square" tIns="304704" bIns="0" anchor="ctr">
            <a:spAutoFit/>
          </a:bodyPr>
          <a:lstStyle/>
          <a:p>
            <a:pPr indent="457200" algn="just" eaLnBrk="0" hangingPunct="0"/>
            <a:r>
              <a:rPr lang="af-ZA" sz="2800" b="1" smtClean="0">
                <a:solidFill>
                  <a:srgbClr val="000000"/>
                </a:solidFill>
                <a:latin typeface="Times New Roman" pitchFamily="18" charset="0"/>
                <a:cs typeface="Times New Roman" pitchFamily="18" charset="0"/>
              </a:rPr>
              <a:t>4. Kết quả thử nghiệm mô hình</a:t>
            </a:r>
          </a:p>
          <a:p>
            <a:pPr indent="457200" algn="just" eaLnBrk="0" hangingPunct="0"/>
            <a:r>
              <a:rPr lang="af-ZA" sz="2800" b="1" i="1" smtClean="0">
                <a:solidFill>
                  <a:srgbClr val="000000"/>
                </a:solidFill>
                <a:latin typeface="Times New Roman" pitchFamily="18" charset="0"/>
                <a:cs typeface="Times New Roman" pitchFamily="18" charset="0"/>
              </a:rPr>
              <a:t>* Tăng trọng</a:t>
            </a:r>
          </a:p>
          <a:p>
            <a:pPr lvl="1" indent="457200" algn="just" eaLnBrk="0" hangingPunct="0">
              <a:buFontTx/>
              <a:buChar char="-"/>
            </a:pPr>
            <a:r>
              <a:rPr lang="af-ZA" sz="2800" smtClean="0">
                <a:solidFill>
                  <a:srgbClr val="000000"/>
                </a:solidFill>
                <a:latin typeface="Times New Roman" pitchFamily="18" charset="0"/>
                <a:cs typeface="Times New Roman" pitchFamily="18" charset="0"/>
              </a:rPr>
              <a:t>Lợn nuôi trên chuồng sàn có tăng trọng cao hơn 5,4 - 8,6% và có khối lượng kết thúc thí nghiệm lớn hơn so với lô đối chứng.</a:t>
            </a:r>
          </a:p>
          <a:p>
            <a:pPr marL="0" lvl="1" indent="457200" algn="just" eaLnBrk="0" hangingPunct="0"/>
            <a:r>
              <a:rPr lang="af-ZA" sz="2800" b="1" i="1" smtClean="0">
                <a:solidFill>
                  <a:srgbClr val="000000"/>
                </a:solidFill>
                <a:latin typeface="Times New Roman" pitchFamily="18" charset="0"/>
                <a:cs typeface="Times New Roman" pitchFamily="18" charset="0"/>
              </a:rPr>
              <a:t>* Lợn bị bệnh</a:t>
            </a:r>
          </a:p>
          <a:p>
            <a:pPr lvl="1" indent="457200" algn="just" eaLnBrk="0" hangingPunct="0">
              <a:buFontTx/>
              <a:buChar char="-"/>
            </a:pPr>
            <a:r>
              <a:rPr lang="af-ZA" sz="2800" smtClean="0">
                <a:solidFill>
                  <a:srgbClr val="000000"/>
                </a:solidFill>
                <a:latin typeface="Times New Roman" pitchFamily="18" charset="0"/>
                <a:cs typeface="Times New Roman" pitchFamily="18" charset="0"/>
              </a:rPr>
              <a:t>Không phát hiện lợn nuôi trên chuồng sàn bị ốm nặng, trong khi đó một số lợn nuôi nền xi măng bị ốm do viêm đường hô hấp.</a:t>
            </a:r>
          </a:p>
          <a:p>
            <a:pPr lvl="1" indent="457200" algn="just" eaLnBrk="0" hangingPunct="0">
              <a:buFontTx/>
              <a:buChar char="-"/>
            </a:pPr>
            <a:r>
              <a:rPr lang="af-ZA" sz="2800" smtClean="0">
                <a:solidFill>
                  <a:srgbClr val="000000"/>
                </a:solidFill>
                <a:latin typeface="Times New Roman" pitchFamily="18" charset="0"/>
                <a:cs typeface="Times New Roman" pitchFamily="18" charset="0"/>
              </a:rPr>
              <a:t>Không phát hiện lợn bị bệnh về chân móng khi nuôi trên chuồng sàn bằng mắt thường.</a:t>
            </a:r>
            <a:endParaRPr lang="af-ZA" sz="2400" smtClean="0">
              <a:solidFill>
                <a:srgbClr val="000000"/>
              </a:solidFill>
              <a:latin typeface="Times New Roman" pitchFamily="18" charset="0"/>
              <a:cs typeface="Times New Roman" pitchFamily="18" charset="0"/>
            </a:endParaRPr>
          </a:p>
          <a:p>
            <a:pPr indent="457200" algn="just" eaLnBrk="0" hangingPunct="0"/>
            <a:endParaRPr lang="af-ZA" sz="2400" b="1" smtClean="0">
              <a:solidFill>
                <a:srgbClr val="000000"/>
              </a:solidFill>
              <a:latin typeface="Times New Roman" pitchFamily="18" charset="0"/>
              <a:cs typeface="Times New Roman" pitchFamily="18" charset="0"/>
            </a:endParaRPr>
          </a:p>
          <a:p>
            <a:pPr indent="457200" algn="just" eaLnBrk="0" hangingPunct="0"/>
            <a:r>
              <a:rPr lang="af-ZA" sz="2400" b="1" smtClean="0">
                <a:solidFill>
                  <a:srgbClr val="000000"/>
                </a:solidFill>
                <a:latin typeface="Times New Roman" pitchFamily="18" charset="0"/>
                <a:cs typeface="Times New Roman" pitchFamily="18" charset="0"/>
              </a:rPr>
              <a:t> </a:t>
            </a:r>
            <a:endParaRPr lang="af-ZA" sz="2400">
              <a:latin typeface="Times New Roman" pitchFamily="18" charset="0"/>
              <a:cs typeface="Times New Roman" pitchFamily="18" charset="0"/>
            </a:endParaRPr>
          </a:p>
        </p:txBody>
      </p:sp>
      <p:sp>
        <p:nvSpPr>
          <p:cNvPr id="5" name="Rectangle 4"/>
          <p:cNvSpPr/>
          <p:nvPr/>
        </p:nvSpPr>
        <p:spPr>
          <a:xfrm>
            <a:off x="381000" y="152400"/>
            <a:ext cx="8382000" cy="707886"/>
          </a:xfrm>
          <a:prstGeom prst="rect">
            <a:avLst/>
          </a:prstGeom>
        </p:spPr>
        <p:txBody>
          <a:bodyPr wrap="square">
            <a:spAutoFit/>
          </a:bodyPr>
          <a:lstStyle/>
          <a:p>
            <a:pPr algn="ctr"/>
            <a:r>
              <a:rPr lang="en-US" sz="4000" b="1" smtClean="0"/>
              <a:t>I</a:t>
            </a:r>
            <a:r>
              <a:rPr lang="en-US" sz="4000" smtClean="0"/>
              <a:t>. </a:t>
            </a:r>
            <a:r>
              <a:rPr lang="af-ZA" sz="4000" b="1" smtClean="0"/>
              <a:t>CHĂN NUÔI LỢN TIẾT KIỆM NƯỚC</a:t>
            </a:r>
            <a:endParaRPr lang="en-US" sz="4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I</a:t>
            </a:r>
            <a:r>
              <a:rPr lang="en-US" smtClean="0"/>
              <a:t>. </a:t>
            </a:r>
            <a:r>
              <a:rPr lang="af-ZA" b="1" smtClean="0"/>
              <a:t>CHĂN NUÔI LỢN TIẾT KIỆM NƯỚC</a:t>
            </a:r>
            <a:r>
              <a:rPr lang="en-US" smtClean="0"/>
              <a:t/>
            </a:r>
            <a:br>
              <a:rPr lang="en-US" smtClean="0"/>
            </a:br>
            <a:endParaRPr lang="en-US"/>
          </a:p>
        </p:txBody>
      </p:sp>
      <p:sp>
        <p:nvSpPr>
          <p:cNvPr id="3" name="Content Placeholder 2"/>
          <p:cNvSpPr>
            <a:spLocks noGrp="1"/>
          </p:cNvSpPr>
          <p:nvPr>
            <p:ph idx="1"/>
          </p:nvPr>
        </p:nvSpPr>
        <p:spPr>
          <a:xfrm>
            <a:off x="457200" y="1143000"/>
            <a:ext cx="8229600" cy="4983163"/>
          </a:xfrm>
        </p:spPr>
        <p:txBody>
          <a:bodyPr/>
          <a:lstStyle/>
          <a:p>
            <a:pPr algn="just"/>
            <a:r>
              <a:rPr lang="af-ZA" b="1" smtClean="0">
                <a:solidFill>
                  <a:srgbClr val="000000"/>
                </a:solidFill>
                <a:latin typeface="Times New Roman" pitchFamily="18" charset="0"/>
                <a:cs typeface="Times New Roman" pitchFamily="18" charset="0"/>
              </a:rPr>
              <a:t>4. Kết quả thử nghiệm mô hình</a:t>
            </a:r>
          </a:p>
          <a:p>
            <a:pPr algn="just">
              <a:buNone/>
            </a:pPr>
            <a:r>
              <a:rPr lang="af-ZA" b="1" i="1" smtClean="0">
                <a:solidFill>
                  <a:srgbClr val="000000"/>
                </a:solidFill>
                <a:latin typeface="Times New Roman" pitchFamily="18" charset="0"/>
                <a:cs typeface="Times New Roman" pitchFamily="18" charset="0"/>
              </a:rPr>
              <a:t>	* Lượng nước sử dụng</a:t>
            </a:r>
          </a:p>
          <a:p>
            <a:pPr algn="just">
              <a:buNone/>
            </a:pPr>
            <a:r>
              <a:rPr lang="af-ZA" sz="3200" b="1" i="1" smtClean="0">
                <a:solidFill>
                  <a:srgbClr val="000000"/>
                </a:solidFill>
                <a:latin typeface="Times New Roman" pitchFamily="18" charset="0"/>
                <a:cs typeface="Times New Roman" pitchFamily="18" charset="0"/>
              </a:rPr>
              <a:t>	</a:t>
            </a:r>
            <a:r>
              <a:rPr lang="af-ZA" sz="3200" smtClean="0">
                <a:solidFill>
                  <a:srgbClr val="000000"/>
                </a:solidFill>
                <a:latin typeface="Times New Roman" pitchFamily="18" charset="0"/>
                <a:cs typeface="Times New Roman" pitchFamily="18" charset="0"/>
              </a:rPr>
              <a:t>- Sử dụng cốc uống nước đã tiết kiệm 20,5 - 32,3% lượng nước uống lãng phí do rơi vãi so với núm uống thông thường.</a:t>
            </a:r>
          </a:p>
          <a:p>
            <a:pPr algn="just">
              <a:buNone/>
            </a:pPr>
            <a:r>
              <a:rPr lang="af-ZA" smtClean="0">
                <a:solidFill>
                  <a:srgbClr val="000000"/>
                </a:solidFill>
                <a:latin typeface="Times New Roman" pitchFamily="18" charset="0"/>
                <a:cs typeface="Times New Roman" pitchFamily="18" charset="0"/>
              </a:rPr>
              <a:t>	</a:t>
            </a:r>
            <a:r>
              <a:rPr lang="af-ZA" sz="3200" smtClean="0">
                <a:solidFill>
                  <a:srgbClr val="000000"/>
                </a:solidFill>
                <a:latin typeface="Times New Roman" pitchFamily="18" charset="0"/>
                <a:cs typeface="Times New Roman" pitchFamily="18" charset="0"/>
              </a:rPr>
              <a:t>- Tổng lượng nước sử dụng của lợn nuôi trên chuồng sàn thấp hơn rất nhiều so với đối chứng, chỉ chiếm khoảng 12,3%. </a:t>
            </a:r>
            <a:endParaRPr lang="en-US" sz="3200" smtClean="0">
              <a:solidFill>
                <a:srgbClr val="000000"/>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I</a:t>
            </a:r>
            <a:r>
              <a:rPr lang="en-US" smtClean="0"/>
              <a:t>. </a:t>
            </a:r>
            <a:r>
              <a:rPr lang="af-ZA" b="1" smtClean="0"/>
              <a:t>CHĂN NUÔI LỢN TIẾT KIỆM NƯỚC</a:t>
            </a:r>
            <a:endParaRPr lang="en-US"/>
          </a:p>
        </p:txBody>
      </p:sp>
      <p:sp>
        <p:nvSpPr>
          <p:cNvPr id="3" name="Content Placeholder 2"/>
          <p:cNvSpPr>
            <a:spLocks noGrp="1"/>
          </p:cNvSpPr>
          <p:nvPr>
            <p:ph idx="1"/>
          </p:nvPr>
        </p:nvSpPr>
        <p:spPr/>
        <p:txBody>
          <a:bodyPr/>
          <a:lstStyle/>
          <a:p>
            <a:r>
              <a:rPr lang="af-ZA" b="1" smtClean="0">
                <a:solidFill>
                  <a:srgbClr val="000000"/>
                </a:solidFill>
                <a:latin typeface="Times New Roman" pitchFamily="18" charset="0"/>
                <a:cs typeface="Times New Roman" pitchFamily="18" charset="0"/>
              </a:rPr>
              <a:t>4. Kết quả thử nghiệm mô hình</a:t>
            </a:r>
          </a:p>
          <a:p>
            <a:pPr>
              <a:buNone/>
            </a:pPr>
            <a:r>
              <a:rPr lang="af-ZA" smtClean="0">
                <a:latin typeface="Times New Roman" pitchFamily="18" charset="0"/>
                <a:cs typeface="Times New Roman" pitchFamily="18" charset="0"/>
              </a:rPr>
              <a:t>	</a:t>
            </a:r>
            <a:r>
              <a:rPr lang="af-ZA" b="1" i="1" smtClean="0">
                <a:latin typeface="Times New Roman" pitchFamily="18" charset="0"/>
                <a:cs typeface="Times New Roman" pitchFamily="18" charset="0"/>
              </a:rPr>
              <a:t>* Kinh tế</a:t>
            </a:r>
          </a:p>
          <a:p>
            <a:pPr>
              <a:buNone/>
            </a:pPr>
            <a:r>
              <a:rPr lang="af-ZA" smtClean="0">
                <a:latin typeface="Times New Roman" pitchFamily="18" charset="0"/>
                <a:cs typeface="Times New Roman" pitchFamily="18" charset="0"/>
              </a:rPr>
              <a:t>	- Mỗi lứa lợn 50 con, người chăn nuôi thu lãi thêm từ việc nuôi lợn trên chuồng có sàn là tấm đan 24,77 triệu đồng, tương đương với 495,4 ngàn đồng/con/lứa. </a:t>
            </a:r>
            <a:endParaRPr lang="af-ZA" b="1" smtClean="0">
              <a:solidFill>
                <a:srgbClr val="000000"/>
              </a:solidFill>
              <a:latin typeface="Times New Roman" pitchFamily="18" charset="0"/>
              <a:cs typeface="Times New Roman" pitchFamily="18" charset="0"/>
            </a:endParaRPr>
          </a:p>
          <a:p>
            <a:endParaRPr lang="af-ZA" b="1" smtClean="0">
              <a:solidFill>
                <a:srgbClr val="000000"/>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smtClean="0"/>
              <a:t>Nội dung</a:t>
            </a:r>
          </a:p>
        </p:txBody>
      </p:sp>
      <p:sp>
        <p:nvSpPr>
          <p:cNvPr id="3" name="Content Placeholder 2">
            <a:extLst>
              <a:ext uri="{FF2B5EF4-FFF2-40B4-BE49-F238E27FC236}"/>
            </a:extLst>
          </p:cNvPr>
          <p:cNvSpPr>
            <a:spLocks noGrp="1"/>
          </p:cNvSpPr>
          <p:nvPr>
            <p:ph idx="1"/>
          </p:nvPr>
        </p:nvSpPr>
        <p:spPr>
          <a:xfrm>
            <a:off x="457200" y="1600200"/>
            <a:ext cx="8229600" cy="4800600"/>
          </a:xfrm>
        </p:spPr>
        <p:txBody>
          <a:bodyPr rtlCol="0">
            <a:normAutofit fontScale="92500"/>
          </a:bodyPr>
          <a:lstStyle/>
          <a:p>
            <a:pPr algn="just" eaLnBrk="1" fontAlgn="auto" hangingPunct="1">
              <a:spcAft>
                <a:spcPts val="0"/>
              </a:spcAft>
              <a:buFont typeface="Arial" panose="020B0604020202020204" pitchFamily="34" charset="0"/>
              <a:buChar char="•"/>
              <a:defRPr/>
            </a:pPr>
            <a:r>
              <a:rPr lang="en-US" sz="2600" i="1">
                <a:latin typeface="Times New Roman" pitchFamily="18" charset="0"/>
                <a:cs typeface="Times New Roman" pitchFamily="18" charset="0"/>
              </a:rPr>
              <a:t>Lời mở đầu</a:t>
            </a:r>
          </a:p>
          <a:p>
            <a:pPr algn="just" eaLnBrk="1" fontAlgn="auto" hangingPunct="1">
              <a:spcAft>
                <a:spcPts val="0"/>
              </a:spcAft>
              <a:buFont typeface="Arial" panose="020B0604020202020204" pitchFamily="34" charset="0"/>
              <a:buChar char="•"/>
              <a:defRPr/>
            </a:pPr>
            <a:r>
              <a:rPr lang="en-US" sz="2600" i="1" smtClean="0">
                <a:solidFill>
                  <a:srgbClr val="002060"/>
                </a:solidFill>
                <a:latin typeface="Times New Roman" pitchFamily="18" charset="0"/>
                <a:cs typeface="Times New Roman" pitchFamily="18" charset="0"/>
              </a:rPr>
              <a:t>Nghiên cứu </a:t>
            </a:r>
            <a:r>
              <a:rPr lang="vi-VN" sz="2600" i="1" smtClean="0">
                <a:solidFill>
                  <a:srgbClr val="002060"/>
                </a:solidFill>
                <a:latin typeface="Times New Roman" pitchFamily="18" charset="0"/>
                <a:cs typeface="Times New Roman" pitchFamily="18" charset="0"/>
              </a:rPr>
              <a:t>1</a:t>
            </a:r>
            <a:r>
              <a:rPr lang="vi-VN" sz="2600" i="1">
                <a:solidFill>
                  <a:srgbClr val="002060"/>
                </a:solidFill>
                <a:latin typeface="Times New Roman" pitchFamily="18" charset="0"/>
                <a:cs typeface="Times New Roman" pitchFamily="18" charset="0"/>
              </a:rPr>
              <a:t>: </a:t>
            </a:r>
            <a:r>
              <a:rPr lang="vi-VN" sz="2600" i="1">
                <a:latin typeface="Times New Roman" pitchFamily="18" charset="0"/>
                <a:cs typeface="Times New Roman" pitchFamily="18" charset="0"/>
              </a:rPr>
              <a:t>Công nghệ chăn nuôi lợn tiết kiệm nước</a:t>
            </a:r>
            <a:endParaRPr lang="en-US" sz="2600" i="1">
              <a:latin typeface="Times New Roman" pitchFamily="18" charset="0"/>
              <a:cs typeface="Times New Roman" pitchFamily="18" charset="0"/>
            </a:endParaRPr>
          </a:p>
          <a:p>
            <a:pPr algn="just">
              <a:defRPr/>
            </a:pPr>
            <a:r>
              <a:rPr lang="en-US" sz="2600" i="1" smtClean="0">
                <a:latin typeface="Times New Roman" pitchFamily="18" charset="0"/>
                <a:cs typeface="Times New Roman" pitchFamily="18" charset="0"/>
              </a:rPr>
              <a:t>Nghiên cứu </a:t>
            </a:r>
            <a:r>
              <a:rPr lang="vi-VN" sz="2600" i="1" smtClean="0">
                <a:latin typeface="Times New Roman" pitchFamily="18" charset="0"/>
                <a:cs typeface="Times New Roman" pitchFamily="18" charset="0"/>
              </a:rPr>
              <a:t>2</a:t>
            </a:r>
            <a:r>
              <a:rPr lang="vi-VN" sz="2600" i="1">
                <a:latin typeface="Times New Roman" pitchFamily="18" charset="0"/>
                <a:cs typeface="Times New Roman" pitchFamily="18" charset="0"/>
              </a:rPr>
              <a:t>: </a:t>
            </a:r>
            <a:r>
              <a:rPr lang="af-ZA" sz="2600" i="1">
                <a:latin typeface="Times New Roman" pitchFamily="18" charset="0"/>
                <a:cs typeface="Times New Roman" pitchFamily="18" charset="0"/>
              </a:rPr>
              <a:t>Nghiên cứu s</a:t>
            </a:r>
            <a:r>
              <a:rPr lang="vi-VN" sz="2600" i="1">
                <a:latin typeface="Times New Roman" pitchFamily="18" charset="0"/>
                <a:cs typeface="Times New Roman" pitchFamily="18" charset="0"/>
              </a:rPr>
              <a:t>ản xuất đệm lót sinh học từ phế phụ phẩm trồng trọt</a:t>
            </a:r>
            <a:endParaRPr lang="en-US" sz="2600" i="1">
              <a:latin typeface="Times New Roman" pitchFamily="18" charset="0"/>
              <a:cs typeface="Times New Roman" pitchFamily="18" charset="0"/>
            </a:endParaRPr>
          </a:p>
          <a:p>
            <a:pPr algn="just">
              <a:defRPr/>
            </a:pPr>
            <a:r>
              <a:rPr lang="en-US" sz="2600" i="1" smtClean="0">
                <a:latin typeface="Times New Roman" pitchFamily="18" charset="0"/>
                <a:cs typeface="Times New Roman" pitchFamily="18" charset="0"/>
              </a:rPr>
              <a:t>Nghiên cứu</a:t>
            </a:r>
            <a:r>
              <a:rPr lang="vi-VN" sz="2600" i="1" smtClean="0">
                <a:latin typeface="Times New Roman" pitchFamily="18" charset="0"/>
                <a:cs typeface="Times New Roman" pitchFamily="18" charset="0"/>
              </a:rPr>
              <a:t> </a:t>
            </a:r>
            <a:r>
              <a:rPr lang="vi-VN" sz="2600" i="1">
                <a:latin typeface="Times New Roman" pitchFamily="18" charset="0"/>
                <a:cs typeface="Times New Roman" pitchFamily="18" charset="0"/>
              </a:rPr>
              <a:t>3: Xác định các công nghệ </a:t>
            </a:r>
            <a:r>
              <a:rPr lang="af-ZA" sz="2600" i="1">
                <a:latin typeface="Times New Roman" pitchFamily="18" charset="0"/>
                <a:cs typeface="Times New Roman" pitchFamily="18" charset="0"/>
              </a:rPr>
              <a:t>L</a:t>
            </a:r>
            <a:r>
              <a:rPr lang="vi-VN" sz="2600" i="1">
                <a:latin typeface="Times New Roman" pitchFamily="18" charset="0"/>
                <a:cs typeface="Times New Roman" pitchFamily="18" charset="0"/>
              </a:rPr>
              <a:t>àm sạch chất thải chăn nuôi và chất thải sau khí sinh học, tái sử dụng và sản xuất phân bón hữu cơ dạng lỏng và đánh giá hiệu </a:t>
            </a:r>
            <a:r>
              <a:rPr lang="vi-VN" sz="2600" i="1" smtClean="0">
                <a:latin typeface="Times New Roman" pitchFamily="18" charset="0"/>
                <a:cs typeface="Times New Roman" pitchFamily="18" charset="0"/>
              </a:rPr>
              <a:t>quả</a:t>
            </a:r>
            <a:endParaRPr lang="en-US" sz="2600" i="1" smtClean="0">
              <a:latin typeface="Times New Roman" pitchFamily="18" charset="0"/>
              <a:cs typeface="Times New Roman" pitchFamily="18" charset="0"/>
            </a:endParaRPr>
          </a:p>
          <a:p>
            <a:pPr algn="just">
              <a:defRPr/>
            </a:pPr>
            <a:r>
              <a:rPr lang="en-US" sz="2800" i="1" smtClean="0">
                <a:latin typeface="Times New Roman" pitchFamily="18" charset="0"/>
                <a:cs typeface="Times New Roman" pitchFamily="18" charset="0"/>
              </a:rPr>
              <a:t>Nghiên cứu</a:t>
            </a:r>
            <a:r>
              <a:rPr lang="vi-VN" sz="2800" i="1" smtClean="0">
                <a:latin typeface="Times New Roman" pitchFamily="18" charset="0"/>
                <a:cs typeface="Times New Roman" pitchFamily="18" charset="0"/>
              </a:rPr>
              <a:t> </a:t>
            </a:r>
            <a:r>
              <a:rPr lang="en-US" sz="2800" i="1" smtClean="0">
                <a:latin typeface="Times New Roman" pitchFamily="18" charset="0"/>
                <a:cs typeface="Times New Roman" pitchFamily="18" charset="0"/>
              </a:rPr>
              <a:t>4</a:t>
            </a:r>
            <a:r>
              <a:rPr lang="vi-VN" sz="2800" i="1" smtClean="0">
                <a:latin typeface="Times New Roman" pitchFamily="18" charset="0"/>
                <a:cs typeface="Times New Roman" pitchFamily="18" charset="0"/>
              </a:rPr>
              <a:t>: </a:t>
            </a:r>
            <a:r>
              <a:rPr lang="x-none" sz="2600" i="1" smtClean="0">
                <a:latin typeface="Times New Roman" pitchFamily="18" charset="0"/>
                <a:cs typeface="Times New Roman" pitchFamily="18" charset="0"/>
              </a:rPr>
              <a:t>Sử dụng các kết quả đầu ra từ (i) (ii) và (iii) trên để xây dựng các mô hình thí điểm tích hợp các công nghệ</a:t>
            </a:r>
            <a:endParaRPr lang="vi-VN" sz="2600" i="1" smtClean="0">
              <a:latin typeface="Times New Roman" pitchFamily="18" charset="0"/>
              <a:cs typeface="Times New Roman" pitchFamily="18" charset="0"/>
            </a:endParaRPr>
          </a:p>
          <a:p>
            <a:pPr algn="just">
              <a:defRPr/>
            </a:pPr>
            <a:r>
              <a:rPr lang="en-US" sz="2600" i="1" smtClean="0">
                <a:latin typeface="Times New Roman" pitchFamily="18" charset="0"/>
                <a:cs typeface="Times New Roman" pitchFamily="18" charset="0"/>
              </a:rPr>
              <a:t>Nghiên cứu</a:t>
            </a:r>
            <a:r>
              <a:rPr lang="vi-VN" sz="2600" i="1" smtClean="0">
                <a:latin typeface="Times New Roman" pitchFamily="18" charset="0"/>
                <a:cs typeface="Times New Roman" pitchFamily="18" charset="0"/>
              </a:rPr>
              <a:t> </a:t>
            </a:r>
            <a:r>
              <a:rPr lang="en-US" sz="2600" i="1" smtClean="0">
                <a:latin typeface="Times New Roman" pitchFamily="18" charset="0"/>
                <a:cs typeface="Times New Roman" pitchFamily="18" charset="0"/>
              </a:rPr>
              <a:t>5</a:t>
            </a:r>
            <a:r>
              <a:rPr lang="vi-VN" sz="2600" i="1" smtClean="0">
                <a:latin typeface="Times New Roman" pitchFamily="18" charset="0"/>
                <a:cs typeface="Times New Roman" pitchFamily="18" charset="0"/>
              </a:rPr>
              <a:t>:</a:t>
            </a:r>
            <a:r>
              <a:rPr lang="x-none" sz="2600" i="1" smtClean="0">
                <a:latin typeface="Times New Roman" pitchFamily="18" charset="0"/>
                <a:cs typeface="Times New Roman" pitchFamily="18" charset="0"/>
              </a:rPr>
              <a:t> Các khuyến nghị chính sách cho ứng dụng công nghệ tiết kiệm nước trong tương lai</a:t>
            </a:r>
            <a:endParaRPr lang="vi-VN" sz="2600" i="1" smtClean="0">
              <a:latin typeface="Times New Roman" pitchFamily="18" charset="0"/>
              <a:cs typeface="Times New Roman" pitchFamily="18" charset="0"/>
            </a:endParaRPr>
          </a:p>
          <a:p>
            <a:pPr algn="just">
              <a:defRPr/>
            </a:pPr>
            <a:endParaRPr lang="en-US" sz="2600" i="1">
              <a:latin typeface="Times New Roman" pitchFamily="18" charset="0"/>
              <a:cs typeface="Times New Roman" pitchFamily="18" charset="0"/>
            </a:endParaRPr>
          </a:p>
          <a:p>
            <a:pPr eaLnBrk="1" fontAlgn="auto" hangingPunct="1">
              <a:spcAft>
                <a:spcPts val="0"/>
              </a:spcAft>
              <a:buFont typeface="Arial" panose="020B0604020202020204" pitchFamily="34" charset="0"/>
              <a:buChar char="•"/>
              <a:defRPr/>
            </a:pPr>
            <a:endParaRPr lang="en-US" b="1" i="1">
              <a:latin typeface="Times New Roman" pitchFamily="18" charset="0"/>
              <a:cs typeface="Times New Roman" pitchFamily="18" charset="0"/>
            </a:endParaRPr>
          </a:p>
          <a:p>
            <a:pPr eaLnBrk="1" fontAlgn="auto" hangingPunct="1">
              <a:spcAft>
                <a:spcPts val="0"/>
              </a:spcAft>
              <a:buFont typeface="Arial" panose="020B0604020202020204" pitchFamily="34" charset="0"/>
              <a:buChar char="•"/>
              <a:defRPr/>
            </a:pP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I</a:t>
            </a:r>
            <a:r>
              <a:rPr lang="en-US" smtClean="0"/>
              <a:t>. </a:t>
            </a:r>
            <a:r>
              <a:rPr lang="af-ZA" b="1" smtClean="0"/>
              <a:t>CHĂN NUÔI LỢN TIẾT KIỆM NƯỚC</a:t>
            </a:r>
            <a:endParaRPr lang="en-US"/>
          </a:p>
        </p:txBody>
      </p:sp>
      <p:sp>
        <p:nvSpPr>
          <p:cNvPr id="3" name="Content Placeholder 2"/>
          <p:cNvSpPr>
            <a:spLocks noGrp="1"/>
          </p:cNvSpPr>
          <p:nvPr>
            <p:ph idx="1"/>
          </p:nvPr>
        </p:nvSpPr>
        <p:spPr>
          <a:xfrm>
            <a:off x="457200" y="1295400"/>
            <a:ext cx="8229600" cy="4830763"/>
          </a:xfrm>
        </p:spPr>
        <p:txBody>
          <a:bodyPr/>
          <a:lstStyle/>
          <a:p>
            <a:r>
              <a:rPr lang="af-ZA" b="1" smtClean="0">
                <a:solidFill>
                  <a:srgbClr val="000000"/>
                </a:solidFill>
                <a:latin typeface="Times New Roman" pitchFamily="18" charset="0"/>
                <a:cs typeface="Times New Roman" pitchFamily="18" charset="0"/>
              </a:rPr>
              <a:t>4. Kết quả thử nghiệm mô hình</a:t>
            </a:r>
          </a:p>
          <a:p>
            <a:pPr>
              <a:buNone/>
            </a:pPr>
            <a:r>
              <a:rPr lang="en-US" b="1" i="1" smtClean="0"/>
              <a:t>	</a:t>
            </a:r>
            <a:r>
              <a:rPr lang="en-US" b="1" i="1" smtClean="0">
                <a:latin typeface="Times New Roman" pitchFamily="18" charset="0"/>
                <a:cs typeface="Times New Roman" pitchFamily="18" charset="0"/>
              </a:rPr>
              <a:t>* Kỹ thuật</a:t>
            </a:r>
          </a:p>
          <a:p>
            <a:pPr>
              <a:buNone/>
            </a:pPr>
            <a:r>
              <a:rPr lang="en-US" sz="2400" b="1" i="1" smtClean="0">
                <a:latin typeface="Times New Roman" pitchFamily="18" charset="0"/>
                <a:cs typeface="Times New Roman" pitchFamily="18" charset="0"/>
              </a:rPr>
              <a:t>	</a:t>
            </a:r>
            <a:r>
              <a:rPr lang="en-US" sz="2400" smtClean="0">
                <a:latin typeface="Times New Roman" pitchFamily="18" charset="0"/>
                <a:cs typeface="Times New Roman" pitchFamily="18" charset="0"/>
              </a:rPr>
              <a:t>- Chất lượng không khí chuồng nuôi</a:t>
            </a:r>
          </a:p>
          <a:p>
            <a:pPr>
              <a:buNone/>
            </a:pPr>
            <a:endParaRPr lang="en-US" b="1" i="1">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533399" y="3124199"/>
          <a:ext cx="8153401" cy="3331402"/>
        </p:xfrm>
        <a:graphic>
          <a:graphicData uri="http://schemas.openxmlformats.org/drawingml/2006/table">
            <a:tbl>
              <a:tblPr/>
              <a:tblGrid>
                <a:gridCol w="582888"/>
                <a:gridCol w="1946177"/>
                <a:gridCol w="1350122"/>
                <a:gridCol w="1673167"/>
                <a:gridCol w="2601047"/>
              </a:tblGrid>
              <a:tr h="773338">
                <a:tc>
                  <a:txBody>
                    <a:bodyPr/>
                    <a:lstStyle/>
                    <a:p>
                      <a:pPr algn="ctr">
                        <a:lnSpc>
                          <a:spcPts val="1800"/>
                        </a:lnSpc>
                        <a:spcAft>
                          <a:spcPts val="0"/>
                        </a:spcAft>
                      </a:pPr>
                      <a:r>
                        <a:rPr lang="af-ZA" sz="2400" b="1">
                          <a:latin typeface="Times New Roman"/>
                          <a:ea typeface="Calibri"/>
                          <a:cs typeface="Times New Roman"/>
                        </a:rPr>
                        <a:t>TT</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b="1">
                          <a:latin typeface="Times New Roman"/>
                          <a:ea typeface="Calibri"/>
                          <a:cs typeface="Times New Roman"/>
                        </a:rPr>
                        <a:t>Chỉ tiêu</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b="1">
                          <a:latin typeface="Times New Roman"/>
                          <a:ea typeface="Calibri"/>
                          <a:cs typeface="Times New Roman"/>
                        </a:rPr>
                        <a:t>Đơn vị tính</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b="1">
                          <a:latin typeface="Times New Roman"/>
                          <a:ea typeface="Calibri"/>
                          <a:cs typeface="Times New Roman"/>
                        </a:rPr>
                        <a:t>Giới hạn tối đa</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b="1">
                          <a:latin typeface="Times New Roman"/>
                          <a:ea typeface="Calibri"/>
                          <a:cs typeface="Times New Roman"/>
                        </a:rPr>
                        <a:t>Đo được trong thí nghiệm</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0663">
                <a:tc>
                  <a:txBody>
                    <a:bodyPr/>
                    <a:lstStyle/>
                    <a:p>
                      <a:pPr algn="ctr">
                        <a:lnSpc>
                          <a:spcPts val="1800"/>
                        </a:lnSpc>
                        <a:spcAft>
                          <a:spcPts val="0"/>
                        </a:spcAft>
                      </a:pPr>
                      <a:r>
                        <a:rPr lang="af-ZA" sz="2400">
                          <a:latin typeface="Times New Roman"/>
                          <a:ea typeface="Calibri"/>
                          <a:cs typeface="Times New Roman"/>
                        </a:rPr>
                        <a:t>1</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800"/>
                        </a:lnSpc>
                        <a:spcAft>
                          <a:spcPts val="0"/>
                        </a:spcAft>
                      </a:pPr>
                      <a:r>
                        <a:rPr lang="af-ZA" sz="2400">
                          <a:latin typeface="Times New Roman"/>
                          <a:ea typeface="Calibri"/>
                          <a:cs typeface="Times New Roman"/>
                        </a:rPr>
                        <a:t>Vi khuẩn hiếu khí*</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VK/m</a:t>
                      </a:r>
                      <a:r>
                        <a:rPr lang="af-ZA" sz="2400" baseline="30000">
                          <a:latin typeface="Times New Roman"/>
                          <a:ea typeface="Calibri"/>
                          <a:cs typeface="Times New Roman"/>
                        </a:rPr>
                        <a:t>3</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10</a:t>
                      </a:r>
                      <a:r>
                        <a:rPr lang="af-ZA" sz="2400" baseline="30000">
                          <a:latin typeface="Times New Roman"/>
                          <a:ea typeface="Calibri"/>
                          <a:cs typeface="Times New Roman"/>
                        </a:rPr>
                        <a:t>6</a:t>
                      </a:r>
                      <a:r>
                        <a:rPr lang="af-ZA" sz="2400">
                          <a:latin typeface="Times New Roman"/>
                          <a:ea typeface="Calibri"/>
                          <a:cs typeface="Times New Roman"/>
                        </a:rPr>
                        <a:t>/m</a:t>
                      </a:r>
                      <a:r>
                        <a:rPr lang="af-ZA" sz="2400" baseline="30000">
                          <a:latin typeface="Times New Roman"/>
                          <a:ea typeface="Calibri"/>
                          <a:cs typeface="Times New Roman"/>
                        </a:rPr>
                        <a:t>3</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4063">
                <a:tc>
                  <a:txBody>
                    <a:bodyPr/>
                    <a:lstStyle/>
                    <a:p>
                      <a:pPr algn="ctr">
                        <a:lnSpc>
                          <a:spcPts val="1800"/>
                        </a:lnSpc>
                        <a:spcAft>
                          <a:spcPts val="0"/>
                        </a:spcAft>
                      </a:pPr>
                      <a:r>
                        <a:rPr lang="af-ZA" sz="2400">
                          <a:latin typeface="Times New Roman"/>
                          <a:ea typeface="Calibri"/>
                          <a:cs typeface="Times New Roman"/>
                        </a:rPr>
                        <a:t>2</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800"/>
                        </a:lnSpc>
                        <a:spcAft>
                          <a:spcPts val="0"/>
                        </a:spcAft>
                      </a:pPr>
                      <a:r>
                        <a:rPr lang="af-ZA" sz="2400">
                          <a:latin typeface="Times New Roman"/>
                          <a:ea typeface="Calibri"/>
                          <a:cs typeface="Times New Roman"/>
                        </a:rPr>
                        <a:t>NH</a:t>
                      </a:r>
                      <a:r>
                        <a:rPr lang="af-ZA" sz="2400" baseline="-25000">
                          <a:latin typeface="Times New Roman"/>
                          <a:ea typeface="Calibri"/>
                          <a:cs typeface="Times New Roman"/>
                        </a:rPr>
                        <a:t>3</a:t>
                      </a:r>
                      <a:r>
                        <a:rPr lang="af-ZA" sz="2400">
                          <a:latin typeface="Times New Roman"/>
                          <a:ea typeface="Calibri"/>
                          <a:cs typeface="Times New Roman"/>
                        </a:rPr>
                        <a:t>*</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ppm</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10</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0,132 ± 0,0319</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669">
                <a:tc>
                  <a:txBody>
                    <a:bodyPr/>
                    <a:lstStyle/>
                    <a:p>
                      <a:pPr algn="ctr">
                        <a:lnSpc>
                          <a:spcPts val="1800"/>
                        </a:lnSpc>
                        <a:spcAft>
                          <a:spcPts val="0"/>
                        </a:spcAft>
                      </a:pPr>
                      <a:r>
                        <a:rPr lang="af-ZA" sz="2400">
                          <a:latin typeface="Times New Roman"/>
                          <a:ea typeface="Calibri"/>
                          <a:cs typeface="Times New Roman"/>
                        </a:rPr>
                        <a:t>3</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800"/>
                        </a:lnSpc>
                        <a:spcAft>
                          <a:spcPts val="0"/>
                        </a:spcAft>
                      </a:pPr>
                      <a:r>
                        <a:rPr lang="af-ZA" sz="2400">
                          <a:latin typeface="Times New Roman"/>
                          <a:ea typeface="Calibri"/>
                          <a:cs typeface="Times New Roman"/>
                        </a:rPr>
                        <a:t>H</a:t>
                      </a:r>
                      <a:r>
                        <a:rPr lang="af-ZA" sz="2400" baseline="-25000">
                          <a:latin typeface="Times New Roman"/>
                          <a:ea typeface="Calibri"/>
                          <a:cs typeface="Times New Roman"/>
                        </a:rPr>
                        <a:t>2</a:t>
                      </a:r>
                      <a:r>
                        <a:rPr lang="af-ZA" sz="2400">
                          <a:latin typeface="Times New Roman"/>
                          <a:ea typeface="Calibri"/>
                          <a:cs typeface="Times New Roman"/>
                        </a:rPr>
                        <a:t>S*</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ppm</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5</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0,0828 ± 0,0193</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669">
                <a:tc>
                  <a:txBody>
                    <a:bodyPr/>
                    <a:lstStyle/>
                    <a:p>
                      <a:pPr algn="ctr">
                        <a:lnSpc>
                          <a:spcPts val="1800"/>
                        </a:lnSpc>
                        <a:spcAft>
                          <a:spcPts val="0"/>
                        </a:spcAft>
                      </a:pPr>
                      <a:r>
                        <a:rPr lang="af-ZA" sz="2400">
                          <a:latin typeface="Times New Roman"/>
                          <a:ea typeface="Calibri"/>
                          <a:cs typeface="Times New Roman"/>
                        </a:rPr>
                        <a:t>4</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800"/>
                        </a:lnSpc>
                        <a:spcAft>
                          <a:spcPts val="0"/>
                        </a:spcAft>
                      </a:pPr>
                      <a:r>
                        <a:rPr lang="af-ZA" sz="2400">
                          <a:latin typeface="Times New Roman"/>
                          <a:ea typeface="Calibri"/>
                          <a:cs typeface="Times New Roman"/>
                        </a:rPr>
                        <a:t>CO</a:t>
                      </a:r>
                      <a:r>
                        <a:rPr lang="af-ZA" sz="2400" baseline="-25000">
                          <a:latin typeface="Times New Roman"/>
                          <a:ea typeface="Calibri"/>
                          <a:cs typeface="Times New Roman"/>
                        </a:rPr>
                        <a:t>2</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ppm</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400">
                          <a:latin typeface="Times New Roman"/>
                          <a:ea typeface="Calibri"/>
                          <a:cs typeface="Times New Roman"/>
                        </a:rPr>
                        <a:t>456,58 ± 64,75</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44562"/>
          </a:xfrm>
        </p:spPr>
        <p:txBody>
          <a:bodyPr>
            <a:normAutofit fontScale="90000"/>
          </a:bodyPr>
          <a:lstStyle/>
          <a:p>
            <a:r>
              <a:rPr lang="en-US" b="1" smtClean="0"/>
              <a:t>I</a:t>
            </a:r>
            <a:r>
              <a:rPr lang="en-US" smtClean="0"/>
              <a:t>. </a:t>
            </a:r>
            <a:r>
              <a:rPr lang="af-ZA" b="1" smtClean="0"/>
              <a:t>CHĂN NUÔI LỢN TIẾT KIỆM NƯỚC</a:t>
            </a:r>
            <a:endParaRPr lang="en-US"/>
          </a:p>
        </p:txBody>
      </p:sp>
      <p:sp>
        <p:nvSpPr>
          <p:cNvPr id="3" name="Content Placeholder 2"/>
          <p:cNvSpPr>
            <a:spLocks noGrp="1"/>
          </p:cNvSpPr>
          <p:nvPr>
            <p:ph idx="1"/>
          </p:nvPr>
        </p:nvSpPr>
        <p:spPr>
          <a:xfrm>
            <a:off x="457200" y="838200"/>
            <a:ext cx="8229600" cy="5287963"/>
          </a:xfrm>
        </p:spPr>
        <p:txBody>
          <a:bodyPr>
            <a:normAutofit/>
          </a:bodyPr>
          <a:lstStyle/>
          <a:p>
            <a:r>
              <a:rPr lang="en-US" sz="2800" b="1" smtClean="0">
                <a:solidFill>
                  <a:srgbClr val="000000"/>
                </a:solidFill>
                <a:latin typeface="Times New Roman" pitchFamily="18" charset="0"/>
                <a:cs typeface="Times New Roman" pitchFamily="18" charset="0"/>
              </a:rPr>
              <a:t>5. Khả năng vận hành</a:t>
            </a:r>
          </a:p>
          <a:p>
            <a:pPr>
              <a:buNone/>
            </a:pPr>
            <a:r>
              <a:rPr lang="en-US" sz="2400" b="1" i="1" smtClean="0">
                <a:solidFill>
                  <a:srgbClr val="000000"/>
                </a:solidFill>
                <a:latin typeface="Times New Roman" pitchFamily="18" charset="0"/>
                <a:cs typeface="Times New Roman" pitchFamily="18" charset="0"/>
              </a:rPr>
              <a:t>	* </a:t>
            </a:r>
            <a:r>
              <a:rPr lang="en-US" sz="2400" b="1" i="1" smtClean="0"/>
              <a:t>Cảm quan vệ sinh chuồng trại</a:t>
            </a:r>
            <a:endParaRPr lang="en-US" sz="2400" b="1" i="1" smtClean="0">
              <a:solidFill>
                <a:srgbClr val="000000"/>
              </a:solidFill>
              <a:latin typeface="Times New Roman" pitchFamily="18" charset="0"/>
              <a:cs typeface="Times New Roman" pitchFamily="18" charset="0"/>
            </a:endParaRPr>
          </a:p>
        </p:txBody>
      </p:sp>
      <p:pic>
        <p:nvPicPr>
          <p:cNvPr id="4" name="Picture 2" descr="D:\Ảnh dự án\29-1\IMG_20190129_094733_HDR.jpg"/>
          <p:cNvPicPr>
            <a:picLocks noChangeAspect="1" noChangeArrowheads="1"/>
          </p:cNvPicPr>
          <p:nvPr/>
        </p:nvPicPr>
        <p:blipFill>
          <a:blip r:embed="rId2" cstate="print"/>
          <a:srcRect/>
          <a:stretch>
            <a:fillRect/>
          </a:stretch>
        </p:blipFill>
        <p:spPr bwMode="auto">
          <a:xfrm>
            <a:off x="152400" y="2057400"/>
            <a:ext cx="4419600" cy="34671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a:xfrm>
            <a:off x="4648200" y="1676400"/>
            <a:ext cx="4279215" cy="2403475"/>
          </a:xfrm>
          <a:prstGeom prst="rect">
            <a:avLst/>
          </a:prstGeom>
        </p:spPr>
      </p:pic>
      <p:pic>
        <p:nvPicPr>
          <p:cNvPr id="61442" name="Picture 30" descr="Description: IMG_20190312_151341"/>
          <p:cNvPicPr>
            <a:picLocks noChangeAspect="1" noChangeArrowheads="1"/>
          </p:cNvPicPr>
          <p:nvPr/>
        </p:nvPicPr>
        <p:blipFill>
          <a:blip r:embed="rId4" cstate="print"/>
          <a:srcRect/>
          <a:stretch>
            <a:fillRect/>
          </a:stretch>
        </p:blipFill>
        <p:spPr bwMode="auto">
          <a:xfrm>
            <a:off x="4724400" y="4191000"/>
            <a:ext cx="4191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449763"/>
          </a:xfrm>
        </p:spPr>
        <p:txBody>
          <a:bodyPr/>
          <a:lstStyle/>
          <a:p>
            <a:pPr algn="just"/>
            <a:r>
              <a:rPr lang="en-US" b="1" smtClean="0">
                <a:solidFill>
                  <a:srgbClr val="000000"/>
                </a:solidFill>
                <a:latin typeface="Times New Roman" pitchFamily="18" charset="0"/>
                <a:cs typeface="Times New Roman" pitchFamily="18" charset="0"/>
              </a:rPr>
              <a:t>5. Khả năng vận hành</a:t>
            </a:r>
          </a:p>
          <a:p>
            <a:pPr algn="just">
              <a:buNone/>
            </a:pPr>
            <a:r>
              <a:rPr lang="en-US" i="1" smtClean="0"/>
              <a:t>	* </a:t>
            </a:r>
            <a:r>
              <a:rPr lang="x-none" i="1" smtClean="0"/>
              <a:t>Khả năng thoát chất thải từ bể chứa khi tháo xả</a:t>
            </a:r>
            <a:endParaRPr lang="en-US" i="1" smtClean="0"/>
          </a:p>
          <a:p>
            <a:pPr algn="just">
              <a:buNone/>
            </a:pPr>
            <a:r>
              <a:rPr lang="en-US" b="1" i="1" smtClean="0"/>
              <a:t>	- </a:t>
            </a:r>
            <a:r>
              <a:rPr lang="nl-NL" smtClean="0"/>
              <a:t>Chất thải có khả năng thoát tương đối tốt.</a:t>
            </a:r>
          </a:p>
          <a:p>
            <a:pPr algn="just">
              <a:buNone/>
            </a:pPr>
            <a:r>
              <a:rPr lang="nl-NL" smtClean="0"/>
              <a:t>	- Sau mỗi lần tháo chất thải từ bể, chỉ cần lượng nước không đáng kể để vệ sinh lại đáy bể. </a:t>
            </a:r>
            <a:endParaRPr lang="en-US" b="1" i="1" smtClean="0"/>
          </a:p>
          <a:p>
            <a:pPr algn="just"/>
            <a:endParaRPr lang="en-US"/>
          </a:p>
        </p:txBody>
      </p:sp>
      <p:sp>
        <p:nvSpPr>
          <p:cNvPr id="4" name="Rectangle 3"/>
          <p:cNvSpPr/>
          <p:nvPr/>
        </p:nvSpPr>
        <p:spPr>
          <a:xfrm>
            <a:off x="838200" y="152400"/>
            <a:ext cx="7420236" cy="677108"/>
          </a:xfrm>
          <a:prstGeom prst="rect">
            <a:avLst/>
          </a:prstGeom>
        </p:spPr>
        <p:txBody>
          <a:bodyPr wrap="none">
            <a:spAutoFit/>
          </a:bodyPr>
          <a:lstStyle/>
          <a:p>
            <a:r>
              <a:rPr lang="en-US" sz="3800" b="1" smtClean="0"/>
              <a:t>I</a:t>
            </a:r>
            <a:r>
              <a:rPr lang="en-US" sz="3800" smtClean="0"/>
              <a:t>. </a:t>
            </a:r>
            <a:r>
              <a:rPr lang="af-ZA" sz="3800" b="1" smtClean="0"/>
              <a:t>CHĂN NUÔI LỢN TIẾT KIỆM NƯỚC</a:t>
            </a:r>
            <a:endParaRPr lang="en-US" sz="3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Autofit/>
          </a:bodyPr>
          <a:lstStyle/>
          <a:p>
            <a:pPr algn="just">
              <a:buNone/>
            </a:pPr>
            <a:r>
              <a:rPr lang="en-US" sz="2600" b="1" smtClean="0">
                <a:solidFill>
                  <a:srgbClr val="000000"/>
                </a:solidFill>
                <a:cs typeface="Times New Roman" pitchFamily="18" charset="0"/>
              </a:rPr>
              <a:t>6. Kết luận và đề nghị</a:t>
            </a:r>
          </a:p>
          <a:p>
            <a:pPr algn="just">
              <a:buNone/>
            </a:pPr>
            <a:r>
              <a:rPr lang="en-US" sz="2600" b="1" i="1" smtClean="0">
                <a:solidFill>
                  <a:srgbClr val="000000"/>
                </a:solidFill>
                <a:cs typeface="Times New Roman" pitchFamily="18" charset="0"/>
              </a:rPr>
              <a:t>6.1. Kết luận</a:t>
            </a:r>
          </a:p>
          <a:p>
            <a:pPr algn="just">
              <a:buNone/>
            </a:pPr>
            <a:r>
              <a:rPr lang="af-ZA" sz="2600" smtClean="0"/>
              <a:t>	- Công nghệ nuôi lợn trên chuồng sàn có chi phí xây dựng ban đầu cao hơn so với nền xi măng thông thường, nhưng có tỷ lệ hoàn vốn nhanh.</a:t>
            </a:r>
            <a:endParaRPr lang="en-US" sz="2600" smtClean="0"/>
          </a:p>
          <a:p>
            <a:pPr algn="just">
              <a:buNone/>
            </a:pPr>
            <a:r>
              <a:rPr lang="af-ZA" sz="2600" smtClean="0"/>
              <a:t>	- Sử dụng cốc uống thay cho núm uống thông thường giúp tiết kiệm 20,5-32,3% lượng nước uống thất thoát.</a:t>
            </a:r>
          </a:p>
          <a:p>
            <a:pPr algn="just">
              <a:buNone/>
            </a:pPr>
            <a:r>
              <a:rPr lang="af-ZA" sz="2600" smtClean="0"/>
              <a:t>	- </a:t>
            </a:r>
            <a:r>
              <a:rPr lang="af-ZA" sz="2600"/>
              <a:t>Tổng lượng nước sử dụng cho lợn nuôi trên sàn tấm đan chỉ khoảng 12,3% so với lượng nước sử dụng cho lợn nuôi trên nền chuồng thông thường (đối chứng</a:t>
            </a:r>
            <a:r>
              <a:rPr lang="af-ZA" sz="2600" smtClean="0"/>
              <a:t>).</a:t>
            </a:r>
          </a:p>
          <a:p>
            <a:pPr algn="just">
              <a:buNone/>
            </a:pPr>
            <a:r>
              <a:rPr lang="af-ZA" sz="2600"/>
              <a:t>	- </a:t>
            </a:r>
            <a:r>
              <a:rPr lang="af-ZA" sz="2600" smtClean="0"/>
              <a:t>Tiết kiệm </a:t>
            </a:r>
            <a:r>
              <a:rPr lang="af-ZA" sz="2600"/>
              <a:t>70% </a:t>
            </a:r>
            <a:r>
              <a:rPr lang="af-ZA" sz="2600" smtClean="0"/>
              <a:t>công lao </a:t>
            </a:r>
            <a:r>
              <a:rPr lang="vi-VN" sz="2600" smtClean="0"/>
              <a:t>động</a:t>
            </a:r>
            <a:endParaRPr lang="en-US" sz="2600" smtClean="0"/>
          </a:p>
          <a:p>
            <a:pPr algn="just">
              <a:buNone/>
            </a:pPr>
            <a:endParaRPr lang="en-US" sz="2600" b="1" i="1" smtClean="0">
              <a:solidFill>
                <a:srgbClr val="000000"/>
              </a:solidFill>
              <a:cs typeface="Times New Roman" pitchFamily="18" charset="0"/>
            </a:endParaRPr>
          </a:p>
          <a:p>
            <a:pPr algn="just">
              <a:buNone/>
            </a:pPr>
            <a:r>
              <a:rPr lang="en-US" sz="2600" i="1" smtClean="0"/>
              <a:t>	</a:t>
            </a:r>
            <a:endParaRPr lang="en-US" sz="2600"/>
          </a:p>
        </p:txBody>
      </p:sp>
      <p:sp>
        <p:nvSpPr>
          <p:cNvPr id="4" name="Rectangle 3"/>
          <p:cNvSpPr/>
          <p:nvPr/>
        </p:nvSpPr>
        <p:spPr>
          <a:xfrm>
            <a:off x="838200" y="152400"/>
            <a:ext cx="7420236" cy="677108"/>
          </a:xfrm>
          <a:prstGeom prst="rect">
            <a:avLst/>
          </a:prstGeom>
        </p:spPr>
        <p:txBody>
          <a:bodyPr wrap="none">
            <a:spAutoFit/>
          </a:bodyPr>
          <a:lstStyle/>
          <a:p>
            <a:r>
              <a:rPr lang="en-US" sz="3800" b="1" smtClean="0"/>
              <a:t>I</a:t>
            </a:r>
            <a:r>
              <a:rPr lang="en-US" sz="3800" smtClean="0"/>
              <a:t>. </a:t>
            </a:r>
            <a:r>
              <a:rPr lang="af-ZA" sz="3800" b="1" smtClean="0"/>
              <a:t>CHĂN NUÔI LỢN TIẾT KIỆM NƯỚC</a:t>
            </a:r>
            <a:endParaRPr lang="en-US" sz="3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lnSpcReduction="10000"/>
          </a:bodyPr>
          <a:lstStyle/>
          <a:p>
            <a:pPr>
              <a:buNone/>
            </a:pPr>
            <a:r>
              <a:rPr lang="en-US" b="1" smtClean="0">
                <a:solidFill>
                  <a:srgbClr val="000000"/>
                </a:solidFill>
                <a:latin typeface="Times New Roman" pitchFamily="18" charset="0"/>
                <a:cs typeface="Times New Roman" pitchFamily="18" charset="0"/>
              </a:rPr>
              <a:t>6. Kết luận và đề nghị</a:t>
            </a:r>
          </a:p>
          <a:p>
            <a:pPr>
              <a:buNone/>
            </a:pPr>
            <a:r>
              <a:rPr lang="en-US" sz="2800" b="1" i="1" smtClean="0">
                <a:solidFill>
                  <a:srgbClr val="000000"/>
                </a:solidFill>
                <a:latin typeface="Times New Roman" pitchFamily="18" charset="0"/>
                <a:cs typeface="Times New Roman" pitchFamily="18" charset="0"/>
              </a:rPr>
              <a:t>6.1. Kết luận</a:t>
            </a:r>
          </a:p>
          <a:p>
            <a:pPr>
              <a:buNone/>
            </a:pPr>
            <a:r>
              <a:rPr lang="af-ZA" sz="2800" smtClean="0"/>
              <a:t>	</a:t>
            </a:r>
            <a:r>
              <a:rPr lang="af-ZA"/>
              <a:t> - Lợn nuôi trên chuồng sàn có tấm đan tăng trọng nhanh hơn (5,4 - 8,6%), ít bị bệnh hơn so với lợn nuôi trên nền chuồng xi măng thông thường. </a:t>
            </a:r>
            <a:endParaRPr lang="en-US" smtClean="0"/>
          </a:p>
          <a:p>
            <a:pPr>
              <a:buNone/>
            </a:pPr>
            <a:r>
              <a:rPr lang="af-ZA" smtClean="0"/>
              <a:t>	- Chất thải được xử lý toàn bộ để làm phân bón hữu cơ truyền thống mang lại hiệu quả kinh tế cao; Hầu như không có chất thải xả ra môi trường.</a:t>
            </a:r>
            <a:endParaRPr lang="en-US" smtClean="0"/>
          </a:p>
          <a:p>
            <a:pPr>
              <a:buNone/>
            </a:pPr>
            <a:endParaRPr lang="en-US"/>
          </a:p>
        </p:txBody>
      </p:sp>
      <p:sp>
        <p:nvSpPr>
          <p:cNvPr id="4" name="Rectangle 3"/>
          <p:cNvSpPr/>
          <p:nvPr/>
        </p:nvSpPr>
        <p:spPr>
          <a:xfrm>
            <a:off x="838200" y="152400"/>
            <a:ext cx="7420236" cy="677108"/>
          </a:xfrm>
          <a:prstGeom prst="rect">
            <a:avLst/>
          </a:prstGeom>
        </p:spPr>
        <p:txBody>
          <a:bodyPr wrap="none">
            <a:spAutoFit/>
          </a:bodyPr>
          <a:lstStyle/>
          <a:p>
            <a:r>
              <a:rPr lang="en-US" sz="3800" b="1" smtClean="0"/>
              <a:t>I</a:t>
            </a:r>
            <a:r>
              <a:rPr lang="en-US" sz="3800" smtClean="0"/>
              <a:t>. </a:t>
            </a:r>
            <a:r>
              <a:rPr lang="af-ZA" sz="3800" b="1" smtClean="0"/>
              <a:t>CHĂN NUÔI LỢN TIẾT KIỆM NƯỚC</a:t>
            </a:r>
            <a:endParaRPr lang="en-US" sz="3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pPr algn="just">
              <a:buNone/>
            </a:pPr>
            <a:r>
              <a:rPr lang="en-US" sz="2800" b="1" smtClean="0">
                <a:solidFill>
                  <a:srgbClr val="000000"/>
                </a:solidFill>
                <a:cs typeface="Times New Roman" pitchFamily="18" charset="0"/>
              </a:rPr>
              <a:t>6. Kết luận và đề nghị</a:t>
            </a:r>
          </a:p>
          <a:p>
            <a:pPr algn="just">
              <a:buNone/>
            </a:pPr>
            <a:r>
              <a:rPr lang="en-US" sz="2800" b="1" i="1" smtClean="0">
                <a:solidFill>
                  <a:srgbClr val="000000"/>
                </a:solidFill>
                <a:cs typeface="Times New Roman" pitchFamily="18" charset="0"/>
              </a:rPr>
              <a:t>6.2. Đề nghị</a:t>
            </a:r>
          </a:p>
          <a:p>
            <a:pPr algn="just">
              <a:buNone/>
            </a:pPr>
            <a:r>
              <a:rPr lang="af-ZA" sz="2800" smtClean="0"/>
              <a:t>	</a:t>
            </a:r>
            <a:r>
              <a:rPr lang="af-ZA" sz="2800" smtClean="0">
                <a:latin typeface="+mj-lt"/>
              </a:rPr>
              <a:t>- </a:t>
            </a:r>
            <a:r>
              <a:rPr lang="af-ZA" sz="2800">
                <a:latin typeface="+mj-lt"/>
              </a:rPr>
              <a:t>Công nhận tiến bộ kỹ thuật c ông </a:t>
            </a:r>
            <a:r>
              <a:rPr lang="af-ZA" sz="2800" smtClean="0">
                <a:latin typeface="+mj-lt"/>
              </a:rPr>
              <a:t>nghệ nuôi l</a:t>
            </a:r>
            <a:r>
              <a:rPr lang="vi-VN" sz="2800" smtClean="0">
                <a:latin typeface="+mj-lt"/>
              </a:rPr>
              <a:t>ợn</a:t>
            </a:r>
            <a:r>
              <a:rPr lang="en-US" sz="2800" smtClean="0">
                <a:latin typeface="+mj-lt"/>
              </a:rPr>
              <a:t> tiết kiệm n</a:t>
            </a:r>
            <a:r>
              <a:rPr lang="vi-VN" sz="2800" smtClean="0">
                <a:latin typeface="+mj-lt"/>
              </a:rPr>
              <a:t>ước</a:t>
            </a:r>
            <a:r>
              <a:rPr lang="en-US" sz="2800" smtClean="0">
                <a:latin typeface="+mj-lt"/>
              </a:rPr>
              <a:t> trên chuồng sàn</a:t>
            </a:r>
            <a:r>
              <a:rPr lang="af-ZA" sz="2800" smtClean="0">
                <a:latin typeface="+mj-lt"/>
              </a:rPr>
              <a:t>;</a:t>
            </a:r>
            <a:endParaRPr lang="en-US" sz="2800" smtClean="0">
              <a:latin typeface="+mj-lt"/>
            </a:endParaRPr>
          </a:p>
          <a:p>
            <a:pPr algn="just">
              <a:buNone/>
            </a:pPr>
            <a:r>
              <a:rPr lang="af-ZA" sz="2800" smtClean="0"/>
              <a:t>	- Mở rộng mô hình nuôi lợn trên sàn tấm đan nhằm nâng cao hiệu quả chăn nuôi, giúp dễ dàng thu chất thải chăn nuôi làm phân bón và hạn chế ô nhiễm môi trường, từ đó góp phần phát triển chăn nuôi bền vững.</a:t>
            </a:r>
            <a:endParaRPr lang="en-US" sz="2800" smtClean="0"/>
          </a:p>
          <a:p>
            <a:pPr algn="just">
              <a:buNone/>
            </a:pPr>
            <a:endParaRPr lang="en-US" sz="2800"/>
          </a:p>
        </p:txBody>
      </p:sp>
      <p:sp>
        <p:nvSpPr>
          <p:cNvPr id="4" name="Rectangle 3"/>
          <p:cNvSpPr/>
          <p:nvPr/>
        </p:nvSpPr>
        <p:spPr>
          <a:xfrm>
            <a:off x="838200" y="152400"/>
            <a:ext cx="7420236" cy="677108"/>
          </a:xfrm>
          <a:prstGeom prst="rect">
            <a:avLst/>
          </a:prstGeom>
        </p:spPr>
        <p:txBody>
          <a:bodyPr wrap="none">
            <a:spAutoFit/>
          </a:bodyPr>
          <a:lstStyle/>
          <a:p>
            <a:r>
              <a:rPr lang="en-US" sz="3800" b="1" smtClean="0"/>
              <a:t>I</a:t>
            </a:r>
            <a:r>
              <a:rPr lang="en-US" sz="3800" smtClean="0"/>
              <a:t>. </a:t>
            </a:r>
            <a:r>
              <a:rPr lang="af-ZA" sz="3800" b="1" smtClean="0"/>
              <a:t>CHĂN NUÔI LỢN TIẾT KIỆM NƯỚC</a:t>
            </a:r>
            <a:endParaRPr lang="en-US" sz="3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b="1" smtClean="0">
                <a:solidFill>
                  <a:srgbClr val="0070C0"/>
                </a:solidFill>
                <a:latin typeface="Times New Roman" pitchFamily="18" charset="0"/>
                <a:cs typeface="Times New Roman" pitchFamily="18" charset="0"/>
              </a:rPr>
              <a:t>Nghiên cứu 2. </a:t>
            </a:r>
          </a:p>
          <a:p>
            <a:pPr algn="ctr">
              <a:buNone/>
            </a:pPr>
            <a:r>
              <a:rPr lang="af-ZA" b="1" smtClean="0">
                <a:solidFill>
                  <a:srgbClr val="C00000"/>
                </a:solidFill>
                <a:latin typeface="Times New Roman" pitchFamily="18" charset="0"/>
                <a:cs typeface="Times New Roman" pitchFamily="18" charset="0"/>
              </a:rPr>
              <a:t>NGHIÊN CỨU SẢN XUẤT ĐỆM LÓT TỪ PHẾ PHỤ PHẨM TRỒNG TRỌT</a:t>
            </a:r>
            <a:endParaRPr lang="en-US" b="1" smtClean="0">
              <a:solidFill>
                <a:srgbClr val="C00000"/>
              </a:solidFill>
              <a:latin typeface="Times New Roman" pitchFamily="18" charset="0"/>
              <a:cs typeface="Times New Roman" pitchFamily="18" charset="0"/>
            </a:endParaRPr>
          </a:p>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b="1" smtClean="0"/>
              <a:t>II. </a:t>
            </a:r>
            <a:r>
              <a:rPr lang="af-ZA" sz="3200" b="1" smtClean="0"/>
              <a:t>CHĂN NUÔI LỢN TRÊN ĐỆM LÓT SINH HỌC </a:t>
            </a:r>
            <a:endParaRPr lang="en-US" sz="3200"/>
          </a:p>
        </p:txBody>
      </p:sp>
      <p:sp>
        <p:nvSpPr>
          <p:cNvPr id="3" name="Content Placeholder 2"/>
          <p:cNvSpPr>
            <a:spLocks noGrp="1"/>
          </p:cNvSpPr>
          <p:nvPr>
            <p:ph idx="1"/>
          </p:nvPr>
        </p:nvSpPr>
        <p:spPr>
          <a:xfrm>
            <a:off x="457200" y="1219200"/>
            <a:ext cx="8229600" cy="4906963"/>
          </a:xfrm>
        </p:spPr>
        <p:txBody>
          <a:bodyPr>
            <a:normAutofit fontScale="85000" lnSpcReduction="10000"/>
          </a:bodyPr>
          <a:lstStyle/>
          <a:p>
            <a:pPr algn="just">
              <a:buNone/>
            </a:pPr>
            <a:r>
              <a:rPr lang="en-US" sz="3800" b="1" smtClean="0"/>
              <a:t>1. Giải pháp dự kiến</a:t>
            </a:r>
          </a:p>
          <a:p>
            <a:pPr algn="just">
              <a:buNone/>
            </a:pPr>
            <a:r>
              <a:rPr lang="af-ZA"/>
              <a:t>	</a:t>
            </a:r>
            <a:r>
              <a:rPr lang="af-ZA" smtClean="0">
                <a:latin typeface="Times New Roman" pitchFamily="18" charset="0"/>
                <a:cs typeface="Times New Roman" pitchFamily="18" charset="0"/>
              </a:rPr>
              <a:t>- Dùng </a:t>
            </a:r>
            <a:r>
              <a:rPr lang="af-ZA">
                <a:latin typeface="Times New Roman" pitchFamily="18" charset="0"/>
                <a:cs typeface="Times New Roman" pitchFamily="18" charset="0"/>
              </a:rPr>
              <a:t>rơm băm nhỏ (2-3cm) để thay thế một phần nguyên liệu truyền thống là trấu, mùn cưa:</a:t>
            </a:r>
            <a:endParaRPr lang="en-US">
              <a:latin typeface="Times New Roman" pitchFamily="18" charset="0"/>
              <a:cs typeface="Times New Roman" pitchFamily="18" charset="0"/>
            </a:endParaRPr>
          </a:p>
          <a:p>
            <a:pPr algn="just">
              <a:buNone/>
            </a:pPr>
            <a:r>
              <a:rPr lang="af-ZA">
                <a:latin typeface="Times New Roman" pitchFamily="18" charset="0"/>
                <a:cs typeface="Times New Roman" pitchFamily="18" charset="0"/>
              </a:rPr>
              <a:t>	</a:t>
            </a:r>
            <a:r>
              <a:rPr lang="af-ZA" smtClean="0">
                <a:latin typeface="Times New Roman" pitchFamily="18" charset="0"/>
                <a:cs typeface="Times New Roman" pitchFamily="18" charset="0"/>
              </a:rPr>
              <a:t>- </a:t>
            </a:r>
            <a:r>
              <a:rPr lang="vi-VN" smtClean="0">
                <a:latin typeface="Times New Roman" pitchFamily="18" charset="0"/>
                <a:cs typeface="Times New Roman" pitchFamily="18" charset="0"/>
              </a:rPr>
              <a:t>Nghiên </a:t>
            </a:r>
            <a:r>
              <a:rPr lang="vi-VN">
                <a:latin typeface="Times New Roman" pitchFamily="18" charset="0"/>
                <a:cs typeface="Times New Roman" pitchFamily="18" charset="0"/>
              </a:rPr>
              <a:t>cứu sẽ sử dụng rơm với các tỷ lệ khác nhau trong đệm lót nhằm tìm ra cơ cấu thành phần đệm phù hợp, tuy nhiên đệm lót vẫn phải đảm bảo các yếu tố: lợn </a:t>
            </a:r>
            <a:r>
              <a:rPr lang="nl-NL">
                <a:latin typeface="Times New Roman" pitchFamily="18" charset="0"/>
                <a:cs typeface="Times New Roman" pitchFamily="18" charset="0"/>
              </a:rPr>
              <a:t>sinh trưởng, phát triển bình thường; khả năng xử lý chất thải tốt, hiệu quả kinh tế khá, v.v.</a:t>
            </a:r>
            <a:endParaRPr lang="en-US">
              <a:latin typeface="Times New Roman" pitchFamily="18" charset="0"/>
              <a:cs typeface="Times New Roman" pitchFamily="18" charset="0"/>
            </a:endParaRPr>
          </a:p>
          <a:p>
            <a:pPr algn="just">
              <a:buNone/>
            </a:pPr>
            <a:r>
              <a:rPr lang="af-ZA" smtClean="0">
                <a:latin typeface="Times New Roman" pitchFamily="18" charset="0"/>
                <a:cs typeface="Times New Roman" pitchFamily="18" charset="0"/>
              </a:rPr>
              <a:t>	- Gói </a:t>
            </a:r>
            <a:r>
              <a:rPr lang="af-ZA">
                <a:latin typeface="Times New Roman" pitchFamily="18" charset="0"/>
                <a:cs typeface="Times New Roman" pitchFamily="18" charset="0"/>
              </a:rPr>
              <a:t>thầu bố trí phối trộn rơm băm với trấu (hoặc mùn cưa) với nhiều công thức khác nhau để đánh giá khả năng thay thế của rơm trong đệm lót sinh học.</a:t>
            </a:r>
            <a:endParaRPr lang="en-US">
              <a:latin typeface="Times New Roman" pitchFamily="18" charset="0"/>
              <a:cs typeface="Times New Roman" pitchFamily="18" charset="0"/>
            </a:endParaRPr>
          </a:p>
          <a:p>
            <a:pPr algn="just">
              <a:buNone/>
            </a:pPr>
            <a:endParaRPr lang="en-US"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b="1" smtClean="0"/>
              <a:t>II. </a:t>
            </a:r>
            <a:r>
              <a:rPr lang="af-ZA" sz="3200" b="1" smtClean="0"/>
              <a:t>CHĂN NUÔI LỢN TRÊN ĐỆM LÓT SINH HỌC </a:t>
            </a:r>
            <a:endParaRPr lang="en-US" sz="3200"/>
          </a:p>
        </p:txBody>
      </p:sp>
      <p:sp>
        <p:nvSpPr>
          <p:cNvPr id="3" name="Content Placeholder 2"/>
          <p:cNvSpPr>
            <a:spLocks noGrp="1"/>
          </p:cNvSpPr>
          <p:nvPr>
            <p:ph idx="1"/>
          </p:nvPr>
        </p:nvSpPr>
        <p:spPr>
          <a:xfrm>
            <a:off x="457200" y="1295400"/>
            <a:ext cx="8229600" cy="4830763"/>
          </a:xfrm>
        </p:spPr>
        <p:txBody>
          <a:bodyPr>
            <a:normAutofit/>
          </a:bodyPr>
          <a:lstStyle/>
          <a:p>
            <a:pPr algn="just">
              <a:buNone/>
            </a:pPr>
            <a:r>
              <a:rPr lang="en-US" b="1" smtClean="0"/>
              <a:t>3. Phương pháp thử nghiệm và chỉ tiêu theo dõi</a:t>
            </a:r>
          </a:p>
          <a:p>
            <a:pPr algn="just">
              <a:buNone/>
            </a:pPr>
            <a:r>
              <a:rPr lang="en-US" sz="3000" b="1" i="1" smtClean="0"/>
              <a:t>3.1. </a:t>
            </a:r>
            <a:r>
              <a:rPr lang="vi-VN" sz="3000" b="1" i="1" smtClean="0"/>
              <a:t>Thiết kế nghiên cứu:</a:t>
            </a:r>
            <a:endParaRPr lang="en-US" sz="3000" b="1" i="1" smtClean="0"/>
          </a:p>
          <a:p>
            <a:pPr algn="just">
              <a:buNone/>
            </a:pPr>
            <a:r>
              <a:rPr lang="en-US" smtClean="0"/>
              <a:t>	</a:t>
            </a:r>
            <a:r>
              <a:rPr lang="vi-VN" sz="2600" smtClean="0"/>
              <a:t>- Thiết kế nền chuồng lô thực nghiệm: nền bê tông xi măng chiếm 1/3 và phần đệm lót chiếm 2/3 tổng diện tích chuồng nuôi. </a:t>
            </a:r>
            <a:endParaRPr lang="en-US" sz="2600" smtClean="0"/>
          </a:p>
          <a:p>
            <a:pPr algn="just">
              <a:buNone/>
            </a:pPr>
            <a:r>
              <a:rPr lang="en-US" sz="2600" smtClean="0"/>
              <a:t>	</a:t>
            </a:r>
            <a:r>
              <a:rPr lang="vi-VN" sz="2600" smtClean="0"/>
              <a:t>- Độ dày đệm lót lúc ban đầu </a:t>
            </a:r>
            <a:r>
              <a:rPr lang="en-US" sz="2600" smtClean="0"/>
              <a:t>6</a:t>
            </a:r>
            <a:r>
              <a:rPr lang="vi-VN" sz="2600" smtClean="0"/>
              <a:t>0-</a:t>
            </a:r>
            <a:r>
              <a:rPr lang="en-US" sz="2600" smtClean="0"/>
              <a:t>7</a:t>
            </a:r>
            <a:r>
              <a:rPr lang="vi-VN" sz="2600" smtClean="0"/>
              <a:t>0 cm. Các lô thí nghiệm đều có độ dày đệm lót lúc ban đầu như nhau. </a:t>
            </a:r>
            <a:endParaRPr lang="en-US" sz="2600" smtClean="0"/>
          </a:p>
          <a:p>
            <a:pPr algn="just">
              <a:buNone/>
            </a:pPr>
            <a:r>
              <a:rPr lang="en-US" sz="2600" smtClean="0"/>
              <a:t>	</a:t>
            </a:r>
            <a:r>
              <a:rPr lang="vi-VN" sz="2600" smtClean="0"/>
              <a:t>- Đảo xới đệm lót: đảo xới định kỳ bằng tay.</a:t>
            </a:r>
            <a:endParaRPr lang="en-US" sz="2600" smtClean="0"/>
          </a:p>
          <a:p>
            <a:pPr algn="just"/>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b="1" smtClean="0"/>
              <a:t>II. </a:t>
            </a:r>
            <a:r>
              <a:rPr lang="af-ZA" sz="3200" b="1" smtClean="0"/>
              <a:t>CHĂN NUÔI LỢN TRÊN ĐỆM LÓT SINH HỌC </a:t>
            </a:r>
            <a:endParaRPr lang="en-US" sz="3200"/>
          </a:p>
        </p:txBody>
      </p:sp>
      <p:sp>
        <p:nvSpPr>
          <p:cNvPr id="3" name="Content Placeholder 2"/>
          <p:cNvSpPr>
            <a:spLocks noGrp="1"/>
          </p:cNvSpPr>
          <p:nvPr>
            <p:ph idx="1"/>
          </p:nvPr>
        </p:nvSpPr>
        <p:spPr>
          <a:xfrm>
            <a:off x="457200" y="1143000"/>
            <a:ext cx="8534400" cy="4983163"/>
          </a:xfrm>
        </p:spPr>
        <p:txBody>
          <a:bodyPr/>
          <a:lstStyle/>
          <a:p>
            <a:pPr>
              <a:buNone/>
            </a:pPr>
            <a:r>
              <a:rPr lang="en-US" b="1" smtClean="0"/>
              <a:t>3. Phương pháp thử nghiệm và chỉ tiêu theo dõi</a:t>
            </a:r>
          </a:p>
          <a:p>
            <a:pPr>
              <a:buNone/>
            </a:pPr>
            <a:r>
              <a:rPr lang="en-US" sz="3000" b="1" i="1" smtClean="0"/>
              <a:t>3.1. </a:t>
            </a:r>
            <a:r>
              <a:rPr lang="vi-VN" sz="3000" b="1" i="1" smtClean="0"/>
              <a:t>Thiết kế nghiên cứu:</a:t>
            </a:r>
            <a:endParaRPr lang="en-US"/>
          </a:p>
        </p:txBody>
      </p:sp>
      <p:graphicFrame>
        <p:nvGraphicFramePr>
          <p:cNvPr id="6" name="Table 5"/>
          <p:cNvGraphicFramePr>
            <a:graphicFrameLocks noGrp="1"/>
          </p:cNvGraphicFramePr>
          <p:nvPr/>
        </p:nvGraphicFramePr>
        <p:xfrm>
          <a:off x="304800" y="2362198"/>
          <a:ext cx="8610602" cy="4343401"/>
        </p:xfrm>
        <a:graphic>
          <a:graphicData uri="http://schemas.openxmlformats.org/drawingml/2006/table">
            <a:tbl>
              <a:tblPr/>
              <a:tblGrid>
                <a:gridCol w="1806367"/>
                <a:gridCol w="842462"/>
                <a:gridCol w="968151"/>
                <a:gridCol w="968151"/>
                <a:gridCol w="968151"/>
                <a:gridCol w="1051378"/>
                <a:gridCol w="1051378"/>
                <a:gridCol w="954564"/>
              </a:tblGrid>
              <a:tr h="432707">
                <a:tc rowSpan="2">
                  <a:txBody>
                    <a:bodyPr/>
                    <a:lstStyle/>
                    <a:p>
                      <a:pPr algn="ctr">
                        <a:spcAft>
                          <a:spcPts val="0"/>
                        </a:spcAft>
                      </a:pPr>
                      <a:r>
                        <a:rPr lang="vi-VN" sz="1800" b="1">
                          <a:latin typeface="Times New Roman"/>
                          <a:ea typeface="Times New Roman"/>
                        </a:rPr>
                        <a:t>Chỉ tiêu</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800" b="1">
                          <a:latin typeface="Times New Roman"/>
                          <a:ea typeface="Times New Roman"/>
                        </a:rPr>
                        <a:t>Lô ĐC</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vi-VN" sz="1800" b="1">
                          <a:latin typeface="Times New Roman"/>
                          <a:ea typeface="Times New Roman"/>
                        </a:rPr>
                        <a:t>Lô TN</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2707">
                <a:tc vMerge="1">
                  <a:txBody>
                    <a:bodyPr/>
                    <a:lstStyle/>
                    <a:p>
                      <a:endParaRPr lang="en-US"/>
                    </a:p>
                  </a:txBody>
                  <a:tcPr/>
                </a:tc>
                <a:tc vMerge="1">
                  <a:txBody>
                    <a:bodyPr/>
                    <a:lstStyle/>
                    <a:p>
                      <a:endParaRPr lang="en-US"/>
                    </a:p>
                  </a:txBody>
                  <a:tcPr/>
                </a:tc>
                <a:tc>
                  <a:txBody>
                    <a:bodyPr/>
                    <a:lstStyle/>
                    <a:p>
                      <a:pPr algn="ctr">
                        <a:spcAft>
                          <a:spcPts val="0"/>
                        </a:spcAft>
                      </a:pPr>
                      <a:r>
                        <a:rPr lang="vi-VN" sz="1800" b="1">
                          <a:latin typeface="Times New Roman"/>
                          <a:ea typeface="Times New Roman"/>
                        </a:rPr>
                        <a:t>1</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2</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3</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4</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5</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6</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707">
                <a:tc>
                  <a:txBody>
                    <a:bodyPr/>
                    <a:lstStyle/>
                    <a:p>
                      <a:pPr algn="l">
                        <a:spcAft>
                          <a:spcPts val="0"/>
                        </a:spcAft>
                      </a:pPr>
                      <a:r>
                        <a:rPr lang="vi-VN" sz="1800" b="1">
                          <a:latin typeface="Times New Roman"/>
                          <a:ea typeface="Times New Roman"/>
                        </a:rPr>
                        <a:t>Số lượng (con)</a:t>
                      </a:r>
                      <a:endParaRPr lang="en-US" sz="1800" b="1">
                        <a:latin typeface="Times New Roman"/>
                        <a:ea typeface="Times New Roman"/>
                      </a:endParaRP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10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10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10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10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10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10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10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1744">
                <a:tc>
                  <a:txBody>
                    <a:bodyPr/>
                    <a:lstStyle/>
                    <a:p>
                      <a:pPr algn="l">
                        <a:spcAft>
                          <a:spcPts val="0"/>
                        </a:spcAft>
                      </a:pPr>
                      <a:r>
                        <a:rPr lang="vi-VN" sz="1800" b="1">
                          <a:latin typeface="Times New Roman"/>
                          <a:ea typeface="Times New Roman"/>
                        </a:rPr>
                        <a:t>Khối lượng bắt đầu thí nghiệm (kg)</a:t>
                      </a:r>
                      <a:endParaRPr lang="en-US" sz="1800" b="1">
                        <a:latin typeface="Times New Roman"/>
                        <a:ea typeface="Times New Roman"/>
                      </a:endParaRP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7-8</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7-8</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7-8</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7-8</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7-8</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7-8</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7-8</a:t>
                      </a: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707">
                <a:tc>
                  <a:txBody>
                    <a:bodyPr/>
                    <a:lstStyle/>
                    <a:p>
                      <a:pPr algn="l">
                        <a:spcAft>
                          <a:spcPts val="0"/>
                        </a:spcAft>
                      </a:pPr>
                      <a:r>
                        <a:rPr lang="vi-VN" sz="1800" b="1">
                          <a:latin typeface="Times New Roman"/>
                          <a:ea typeface="Times New Roman"/>
                        </a:rPr>
                        <a:t>Thời gian nuôi </a:t>
                      </a:r>
                      <a:endParaRPr lang="en-US" sz="1800" b="1">
                        <a:latin typeface="Times New Roman"/>
                        <a:ea typeface="Times New Roman"/>
                      </a:endParaRP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5 tháng</a:t>
                      </a: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5 tháng</a:t>
                      </a: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5 tháng</a:t>
                      </a: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5 tháng</a:t>
                      </a: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5 tháng</a:t>
                      </a: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5 tháng</a:t>
                      </a: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latin typeface="Times New Roman"/>
                          <a:ea typeface="Times New Roman"/>
                        </a:rPr>
                        <a:t>5 tháng</a:t>
                      </a: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0829">
                <a:tc>
                  <a:txBody>
                    <a:bodyPr/>
                    <a:lstStyle/>
                    <a:p>
                      <a:pPr algn="l">
                        <a:spcAft>
                          <a:spcPts val="0"/>
                        </a:spcAft>
                      </a:pPr>
                      <a:r>
                        <a:rPr lang="vi-VN" sz="1800" b="1">
                          <a:latin typeface="Times New Roman"/>
                          <a:ea typeface="Times New Roman"/>
                        </a:rPr>
                        <a:t>Yếu tố TN: Nền chuồng</a:t>
                      </a:r>
                      <a:endParaRPr lang="en-US" sz="1800" b="1">
                        <a:latin typeface="Times New Roman"/>
                        <a:ea typeface="Times New Roman"/>
                      </a:endParaRPr>
                    </a:p>
                  </a:txBody>
                  <a:tcPr marL="17153" marR="17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Xi măng</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Trấu 100%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Rơm cắt ngắn 20%, trấu </a:t>
                      </a:r>
                      <a:r>
                        <a:rPr lang="en-US" sz="1800" b="1">
                          <a:latin typeface="Times New Roman"/>
                          <a:ea typeface="Times New Roman"/>
                        </a:rPr>
                        <a:t>8</a:t>
                      </a:r>
                      <a:r>
                        <a:rPr lang="vi-VN" sz="1800" b="1">
                          <a:latin typeface="Times New Roman"/>
                          <a:ea typeface="Times New Roman"/>
                        </a:rPr>
                        <a:t>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Rơm rơm cắt ngắn 40%, trấu 60%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Rơm rơm cắt ngắn 60%, trấu 40%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Rơm rơm cắt ngắn 80%, trấu 20%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a:latin typeface="Times New Roman"/>
                          <a:ea typeface="Times New Roman"/>
                        </a:rPr>
                        <a:t>Rơm rơm cắt ngắn </a:t>
                      </a:r>
                      <a:r>
                        <a:rPr lang="en-US" sz="1800" b="1">
                          <a:latin typeface="Times New Roman"/>
                          <a:ea typeface="Times New Roman"/>
                        </a:rPr>
                        <a:t>10</a:t>
                      </a:r>
                      <a:r>
                        <a:rPr lang="vi-VN" sz="1800" b="1">
                          <a:latin typeface="Times New Roman"/>
                          <a:ea typeface="Times New Roman"/>
                        </a:rPr>
                        <a:t>0%</a:t>
                      </a:r>
                      <a:endParaRPr lang="en-US" sz="1800" b="1">
                        <a:latin typeface="Times New Roman"/>
                        <a:ea typeface="Times New Roman"/>
                      </a:endParaRPr>
                    </a:p>
                  </a:txBody>
                  <a:tcPr marL="17153" marR="17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1011237"/>
          </a:xfrm>
        </p:spPr>
        <p:txBody>
          <a:bodyPr/>
          <a:lstStyle/>
          <a:p>
            <a:r>
              <a:rPr lang="en-US" smtClean="0"/>
              <a:t>Lời mở đầu </a:t>
            </a:r>
          </a:p>
        </p:txBody>
      </p:sp>
      <p:sp>
        <p:nvSpPr>
          <p:cNvPr id="6147" name="Content Placeholder 2"/>
          <p:cNvSpPr>
            <a:spLocks noGrp="1"/>
          </p:cNvSpPr>
          <p:nvPr>
            <p:ph idx="1"/>
          </p:nvPr>
        </p:nvSpPr>
        <p:spPr>
          <a:xfrm>
            <a:off x="357188" y="1357312"/>
            <a:ext cx="8634412" cy="5348288"/>
          </a:xfrm>
        </p:spPr>
        <p:txBody>
          <a:bodyPr>
            <a:normAutofit fontScale="55000" lnSpcReduction="20000"/>
          </a:bodyPr>
          <a:lstStyle/>
          <a:p>
            <a:r>
              <a:rPr lang="af-ZA" sz="4700" smtClean="0">
                <a:latin typeface="Times New Roman" pitchFamily="18" charset="0"/>
                <a:cs typeface="Times New Roman" pitchFamily="18" charset="0"/>
              </a:rPr>
              <a:t>Gói thầu số 27 (thuộc dự án “Hỗ trợ nông nghiệp các bon thấp LCASP) nhằm phát triển và trình diễn các công nghệ mới về chăn nuôi lợn tiết kiệm nước. </a:t>
            </a:r>
          </a:p>
          <a:p>
            <a:r>
              <a:rPr lang="en-US" sz="4700" b="1" smtClean="0">
                <a:solidFill>
                  <a:srgbClr val="FF0000"/>
                </a:solidFill>
              </a:rPr>
              <a:t>Tại sao phải tiết kiệm nước?</a:t>
            </a:r>
          </a:p>
          <a:p>
            <a:r>
              <a:rPr lang="en-US" sz="4700" smtClean="0"/>
              <a:t>Lượng nước sử dụng trong chăn nuôi lợn 35-40 lít/con/ngày.</a:t>
            </a:r>
          </a:p>
          <a:p>
            <a:r>
              <a:rPr lang="en-US" sz="4700" smtClean="0"/>
              <a:t>Sử dụng nhiều nước         lượng chất thải lớn: </a:t>
            </a:r>
          </a:p>
          <a:p>
            <a:pPr>
              <a:buFont typeface="Arial" charset="0"/>
              <a:buNone/>
            </a:pPr>
            <a:r>
              <a:rPr lang="en-US" sz="4700" smtClean="0"/>
              <a:t> 			Tốn kém cho xử lý chất thải; </a:t>
            </a:r>
          </a:p>
          <a:p>
            <a:pPr>
              <a:buFont typeface="Arial" charset="0"/>
              <a:buNone/>
            </a:pPr>
            <a:r>
              <a:rPr lang="en-US" sz="4700" smtClean="0"/>
              <a:t>			Lãng phí nguồn phân bón có giá trị 				cho cây trồng.</a:t>
            </a:r>
          </a:p>
          <a:p>
            <a:pPr>
              <a:buFont typeface="Arial" charset="0"/>
              <a:buNone/>
            </a:pPr>
            <a:r>
              <a:rPr lang="en-US" sz="4700" smtClean="0"/>
              <a:t>			Gây ô nhiễm môi trường đất, nước;</a:t>
            </a:r>
          </a:p>
          <a:p>
            <a:pPr>
              <a:buFont typeface="Arial" charset="0"/>
              <a:buNone/>
            </a:pPr>
            <a:r>
              <a:rPr lang="en-US" sz="4700" smtClean="0"/>
              <a:t>			Cạn kiệt nguồn nước ngầm;</a:t>
            </a:r>
          </a:p>
          <a:p>
            <a:pPr>
              <a:buFont typeface="Arial" charset="0"/>
              <a:buNone/>
            </a:pPr>
            <a:r>
              <a:rPr lang="en-US" sz="4700" smtClean="0"/>
              <a:t>			</a:t>
            </a:r>
          </a:p>
          <a:p>
            <a:pPr>
              <a:buFont typeface="Arial" charset="0"/>
              <a:buNone/>
            </a:pPr>
            <a:r>
              <a:rPr lang="en-US" sz="4700" smtClean="0"/>
              <a:t>					</a:t>
            </a:r>
            <a:r>
              <a:rPr lang="en-US" sz="4400" smtClean="0"/>
              <a:t>	</a:t>
            </a:r>
          </a:p>
          <a:p>
            <a:pPr>
              <a:buFont typeface="Arial" charset="0"/>
              <a:buNone/>
            </a:pPr>
            <a:r>
              <a:rPr lang="en-US" sz="4400" smtClean="0"/>
              <a:t> </a:t>
            </a:r>
          </a:p>
        </p:txBody>
      </p:sp>
      <p:sp>
        <p:nvSpPr>
          <p:cNvPr id="4" name="Right Arrow 3"/>
          <p:cNvSpPr/>
          <p:nvPr/>
        </p:nvSpPr>
        <p:spPr>
          <a:xfrm>
            <a:off x="3581400" y="3200400"/>
            <a:ext cx="457200" cy="304800"/>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B050"/>
              </a:solidFill>
            </a:endParaRPr>
          </a:p>
        </p:txBody>
      </p:sp>
      <p:sp>
        <p:nvSpPr>
          <p:cNvPr id="6" name="Right Arrow 5"/>
          <p:cNvSpPr/>
          <p:nvPr/>
        </p:nvSpPr>
        <p:spPr>
          <a:xfrm>
            <a:off x="1600200" y="3657600"/>
            <a:ext cx="381000" cy="228600"/>
          </a:xfrm>
          <a:prstGeom prst="rightArrow">
            <a:avLst/>
          </a:prstGeom>
          <a:solidFill>
            <a:srgbClr val="FFC000"/>
          </a:solidFill>
        </p:spPr>
        <p:style>
          <a:lnRef idx="1">
            <a:schemeClr val="accent2"/>
          </a:lnRef>
          <a:fillRef idx="2">
            <a:schemeClr val="accent2"/>
          </a:fillRef>
          <a:effectRef idx="1">
            <a:schemeClr val="accent2"/>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en-US" b="1" spc="50">
              <a:ln w="11430"/>
              <a:solidFill>
                <a:srgbClr val="FF0000"/>
              </a:solidFill>
              <a:effectLst>
                <a:outerShdw blurRad="76200" dist="50800" dir="5400000" algn="tl" rotWithShape="0">
                  <a:srgbClr val="000000">
                    <a:alpha val="65000"/>
                  </a:srgbClr>
                </a:outerShdw>
              </a:effectLst>
            </a:endParaRPr>
          </a:p>
        </p:txBody>
      </p:sp>
      <p:sp>
        <p:nvSpPr>
          <p:cNvPr id="7" name="Right Arrow 6"/>
          <p:cNvSpPr/>
          <p:nvPr/>
        </p:nvSpPr>
        <p:spPr>
          <a:xfrm>
            <a:off x="1600200" y="4038600"/>
            <a:ext cx="381000" cy="228600"/>
          </a:xfrm>
          <a:prstGeom prst="rightArrow">
            <a:avLst/>
          </a:prstGeom>
          <a:solidFill>
            <a:srgbClr val="FFC000"/>
          </a:solidFill>
        </p:spPr>
        <p:style>
          <a:lnRef idx="1">
            <a:schemeClr val="accent2"/>
          </a:lnRef>
          <a:fillRef idx="2">
            <a:schemeClr val="accent2"/>
          </a:fillRef>
          <a:effectRef idx="1">
            <a:schemeClr val="accent2"/>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en-US"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ight Arrow 7"/>
          <p:cNvSpPr/>
          <p:nvPr/>
        </p:nvSpPr>
        <p:spPr>
          <a:xfrm>
            <a:off x="1600200" y="5181600"/>
            <a:ext cx="381000" cy="228600"/>
          </a:xfrm>
          <a:prstGeom prst="rightArrow">
            <a:avLst/>
          </a:prstGeom>
          <a:solidFill>
            <a:srgbClr val="FFC000"/>
          </a:solidFill>
        </p:spPr>
        <p:style>
          <a:lnRef idx="1">
            <a:schemeClr val="accent2"/>
          </a:lnRef>
          <a:fillRef idx="2">
            <a:schemeClr val="accent2"/>
          </a:fillRef>
          <a:effectRef idx="1">
            <a:schemeClr val="accent2"/>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en-US" b="1" spc="50">
              <a:ln w="11430"/>
              <a:solidFill>
                <a:srgbClr val="FFFF00"/>
              </a:solidFill>
              <a:effectLst>
                <a:outerShdw blurRad="76200" dist="50800" dir="5400000" algn="tl" rotWithShape="0">
                  <a:srgbClr val="000000">
                    <a:alpha val="65000"/>
                  </a:srgbClr>
                </a:outerShdw>
              </a:effectLst>
            </a:endParaRPr>
          </a:p>
        </p:txBody>
      </p:sp>
      <p:sp>
        <p:nvSpPr>
          <p:cNvPr id="9" name="Right Arrow 8"/>
          <p:cNvSpPr/>
          <p:nvPr/>
        </p:nvSpPr>
        <p:spPr>
          <a:xfrm>
            <a:off x="1600200" y="4800600"/>
            <a:ext cx="381000" cy="228600"/>
          </a:xfrm>
          <a:prstGeom prst="rightArrow">
            <a:avLst/>
          </a:prstGeom>
          <a:solidFill>
            <a:srgbClr val="FFC000"/>
          </a:solidFill>
        </p:spPr>
        <p:style>
          <a:lnRef idx="1">
            <a:schemeClr val="accent2"/>
          </a:lnRef>
          <a:fillRef idx="2">
            <a:schemeClr val="accent2"/>
          </a:fillRef>
          <a:effectRef idx="1">
            <a:schemeClr val="accent2"/>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en-US"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smtClean="0"/>
              <a:t>II. </a:t>
            </a:r>
            <a:r>
              <a:rPr lang="af-ZA" sz="3200" b="1" smtClean="0"/>
              <a:t>CHĂN NUÔI LỢN TRÊN ĐỆM LÓT SINH HỌC </a:t>
            </a:r>
            <a:endParaRPr lang="en-US" sz="3200"/>
          </a:p>
        </p:txBody>
      </p:sp>
      <p:sp>
        <p:nvSpPr>
          <p:cNvPr id="3" name="Content Placeholder 2"/>
          <p:cNvSpPr>
            <a:spLocks noGrp="1"/>
          </p:cNvSpPr>
          <p:nvPr>
            <p:ph idx="1"/>
          </p:nvPr>
        </p:nvSpPr>
        <p:spPr>
          <a:xfrm>
            <a:off x="304800" y="1066800"/>
            <a:ext cx="8610600" cy="5181600"/>
          </a:xfrm>
        </p:spPr>
        <p:txBody>
          <a:bodyPr>
            <a:normAutofit fontScale="85000" lnSpcReduction="10000"/>
          </a:bodyPr>
          <a:lstStyle/>
          <a:p>
            <a:pPr>
              <a:buNone/>
            </a:pPr>
            <a:r>
              <a:rPr lang="en-US" sz="3800" b="1" smtClean="0"/>
              <a:t>3. Phương pháp thử nghiệm và chỉ tiêu theo dõi</a:t>
            </a:r>
          </a:p>
          <a:p>
            <a:pPr>
              <a:buNone/>
            </a:pPr>
            <a:r>
              <a:rPr lang="en-US" sz="2800" b="1" i="1" smtClean="0"/>
              <a:t>3.3. Chỉ tiêu theo dõi</a:t>
            </a:r>
          </a:p>
          <a:p>
            <a:r>
              <a:rPr lang="vi-VN" smtClean="0">
                <a:latin typeface="Times New Roman" pitchFamily="18" charset="0"/>
                <a:cs typeface="Times New Roman" pitchFamily="18" charset="0"/>
              </a:rPr>
              <a:t>Đánh </a:t>
            </a:r>
            <a:r>
              <a:rPr lang="vi-VN">
                <a:latin typeface="Times New Roman" pitchFamily="18" charset="0"/>
                <a:cs typeface="Times New Roman" pitchFamily="18" charset="0"/>
              </a:rPr>
              <a:t>giá chất lượng của đệm lót</a:t>
            </a:r>
            <a:endParaRPr lang="en-US">
              <a:latin typeface="Times New Roman" pitchFamily="18" charset="0"/>
              <a:cs typeface="Times New Roman" pitchFamily="18" charset="0"/>
            </a:endParaRPr>
          </a:p>
          <a:p>
            <a:pPr>
              <a:buNone/>
            </a:pPr>
            <a:r>
              <a:rPr lang="en-US">
                <a:latin typeface="Times New Roman" pitchFamily="18" charset="0"/>
                <a:cs typeface="Times New Roman" pitchFamily="18" charset="0"/>
              </a:rPr>
              <a:t>	-</a:t>
            </a:r>
            <a:r>
              <a:rPr lang="vi-VN">
                <a:latin typeface="Times New Roman" pitchFamily="18" charset="0"/>
                <a:cs typeface="Times New Roman" pitchFamily="18" charset="0"/>
              </a:rPr>
              <a:t> Đánh giá cảm quan: độ lún, màu sắc, trạng thái, mùi, độ mốc hỏng</a:t>
            </a:r>
            <a:endParaRPr lang="en-US">
              <a:latin typeface="Times New Roman" pitchFamily="18" charset="0"/>
              <a:cs typeface="Times New Roman" pitchFamily="18" charset="0"/>
            </a:endParaRPr>
          </a:p>
          <a:p>
            <a:pPr>
              <a:buNone/>
            </a:pPr>
            <a:r>
              <a:rPr lang="en-US">
                <a:latin typeface="Times New Roman" pitchFamily="18" charset="0"/>
                <a:cs typeface="Times New Roman" pitchFamily="18" charset="0"/>
              </a:rPr>
              <a:t>	-</a:t>
            </a:r>
            <a:r>
              <a:rPr lang="vi-VN">
                <a:latin typeface="Times New Roman" pitchFamily="18" charset="0"/>
                <a:cs typeface="Times New Roman" pitchFamily="18" charset="0"/>
              </a:rPr>
              <a:t> Nhiệt độ, độ ẩm của đệm lót</a:t>
            </a:r>
            <a:r>
              <a:rPr lang="en-US">
                <a:latin typeface="Times New Roman" pitchFamily="18" charset="0"/>
                <a:cs typeface="Times New Roman" pitchFamily="18" charset="0"/>
              </a:rPr>
              <a:t>.</a:t>
            </a:r>
          </a:p>
          <a:p>
            <a:pPr>
              <a:buNone/>
            </a:pPr>
            <a:r>
              <a:rPr lang="en-US">
                <a:latin typeface="Times New Roman" pitchFamily="18" charset="0"/>
                <a:cs typeface="Times New Roman" pitchFamily="18" charset="0"/>
              </a:rPr>
              <a:t>	-</a:t>
            </a:r>
            <a:r>
              <a:rPr lang="vi-VN">
                <a:latin typeface="Times New Roman" pitchFamily="18" charset="0"/>
                <a:cs typeface="Times New Roman" pitchFamily="18" charset="0"/>
              </a:rPr>
              <a:t> Số lượng vi sinh vật hiếu khí, yếm khí tổng số</a:t>
            </a:r>
            <a:endParaRPr lang="en-US">
              <a:latin typeface="Times New Roman" pitchFamily="18" charset="0"/>
              <a:cs typeface="Times New Roman" pitchFamily="18" charset="0"/>
            </a:endParaRPr>
          </a:p>
          <a:p>
            <a:pPr>
              <a:buNone/>
            </a:pPr>
            <a:r>
              <a:rPr lang="en-US" smtClean="0">
                <a:latin typeface="Times New Roman" pitchFamily="18" charset="0"/>
                <a:cs typeface="Times New Roman" pitchFamily="18" charset="0"/>
              </a:rPr>
              <a:t>	- </a:t>
            </a:r>
            <a:r>
              <a:rPr lang="vi-VN" smtClean="0">
                <a:latin typeface="Times New Roman" pitchFamily="18" charset="0"/>
                <a:cs typeface="Times New Roman" pitchFamily="18" charset="0"/>
              </a:rPr>
              <a:t>Độ </a:t>
            </a:r>
            <a:r>
              <a:rPr lang="vi-VN">
                <a:latin typeface="Times New Roman" pitchFamily="18" charset="0"/>
                <a:cs typeface="Times New Roman" pitchFamily="18" charset="0"/>
              </a:rPr>
              <a:t>nén của đệm lót (cm) đo bằng thước đo mét. Đánh giá thông qua các thời gian bổ sung nguyên liệu mới. </a:t>
            </a:r>
            <a:endParaRPr lang="en-US">
              <a:latin typeface="Times New Roman" pitchFamily="18" charset="0"/>
              <a:cs typeface="Times New Roman" pitchFamily="18" charset="0"/>
            </a:endParaRPr>
          </a:p>
          <a:p>
            <a:r>
              <a:rPr lang="vi-VN" smtClean="0">
                <a:latin typeface="Times New Roman" pitchFamily="18" charset="0"/>
                <a:cs typeface="Times New Roman" pitchFamily="18" charset="0"/>
              </a:rPr>
              <a:t>Đánh </a:t>
            </a:r>
            <a:r>
              <a:rPr lang="vi-VN">
                <a:latin typeface="Times New Roman" pitchFamily="18" charset="0"/>
                <a:cs typeface="Times New Roman" pitchFamily="18" charset="0"/>
              </a:rPr>
              <a:t>giá một số chỉ tiêu tiểu khí hậu chuồng nuôi. </a:t>
            </a:r>
            <a:endParaRPr lang="en-US" smtClean="0">
              <a:latin typeface="Times New Roman" pitchFamily="18" charset="0"/>
              <a:cs typeface="Times New Roman" pitchFamily="18" charset="0"/>
            </a:endParaRPr>
          </a:p>
          <a:p>
            <a:r>
              <a:rPr lang="vi-VN" smtClean="0">
                <a:latin typeface="Times New Roman" pitchFamily="18" charset="0"/>
                <a:cs typeface="Times New Roman" pitchFamily="18" charset="0"/>
              </a:rPr>
              <a:t>Đo </a:t>
            </a:r>
            <a:r>
              <a:rPr lang="en-US" smtClean="0">
                <a:latin typeface="Times New Roman" pitchFamily="18" charset="0"/>
                <a:cs typeface="Times New Roman" pitchFamily="18" charset="0"/>
              </a:rPr>
              <a:t>nồng độ </a:t>
            </a:r>
            <a:r>
              <a:rPr lang="vi-VN" smtClean="0">
                <a:latin typeface="Times New Roman" pitchFamily="18" charset="0"/>
                <a:cs typeface="Times New Roman" pitchFamily="18" charset="0"/>
              </a:rPr>
              <a:t>một </a:t>
            </a:r>
            <a:r>
              <a:rPr lang="vi-VN">
                <a:latin typeface="Times New Roman" pitchFamily="18" charset="0"/>
                <a:cs typeface="Times New Roman" pitchFamily="18" charset="0"/>
              </a:rPr>
              <a:t>số khí trong chuồng nuôi: </a:t>
            </a:r>
            <a:r>
              <a:rPr lang="vi-VN" smtClean="0">
                <a:latin typeface="Times New Roman" pitchFamily="18" charset="0"/>
                <a:cs typeface="Times New Roman" pitchFamily="18" charset="0"/>
              </a:rPr>
              <a:t>CO</a:t>
            </a:r>
            <a:r>
              <a:rPr lang="vi-VN" sz="1900" smtClean="0">
                <a:latin typeface="Times New Roman" pitchFamily="18" charset="0"/>
                <a:cs typeface="Times New Roman" pitchFamily="18" charset="0"/>
              </a:rPr>
              <a:t>2</a:t>
            </a:r>
            <a:r>
              <a:rPr lang="vi-VN" smtClean="0">
                <a:latin typeface="Times New Roman" pitchFamily="18" charset="0"/>
                <a:cs typeface="Times New Roman" pitchFamily="18" charset="0"/>
              </a:rPr>
              <a:t>, </a:t>
            </a:r>
            <a:r>
              <a:rPr lang="vi-VN">
                <a:latin typeface="Times New Roman" pitchFamily="18" charset="0"/>
                <a:cs typeface="Times New Roman" pitchFamily="18" charset="0"/>
              </a:rPr>
              <a:t>H</a:t>
            </a:r>
            <a:r>
              <a:rPr lang="vi-VN" sz="1900">
                <a:latin typeface="Times New Roman" pitchFamily="18" charset="0"/>
                <a:cs typeface="Times New Roman" pitchFamily="18" charset="0"/>
              </a:rPr>
              <a:t>2</a:t>
            </a:r>
            <a:r>
              <a:rPr lang="vi-VN">
                <a:latin typeface="Times New Roman" pitchFamily="18" charset="0"/>
                <a:cs typeface="Times New Roman" pitchFamily="18" charset="0"/>
              </a:rPr>
              <a:t>S, NH</a:t>
            </a:r>
            <a:r>
              <a:rPr lang="vi-VN" sz="2400">
                <a:latin typeface="Times New Roman" pitchFamily="18" charset="0"/>
                <a:cs typeface="Times New Roman" pitchFamily="18" charset="0"/>
              </a:rPr>
              <a:t>3</a:t>
            </a:r>
            <a:r>
              <a:rPr lang="vi-VN">
                <a:latin typeface="Times New Roman" pitchFamily="18" charset="0"/>
                <a:cs typeface="Times New Roman" pitchFamily="18" charset="0"/>
              </a:rPr>
              <a:t> </a:t>
            </a:r>
            <a:endParaRPr lang="en-US">
              <a:latin typeface="Times New Roman" pitchFamily="18" charset="0"/>
              <a:cs typeface="Times New Roman" pitchFamily="18" charset="0"/>
            </a:endParaRPr>
          </a:p>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sz="3200" b="1" smtClean="0"/>
              <a:t>II. </a:t>
            </a:r>
            <a:r>
              <a:rPr lang="af-ZA" sz="3200" b="1" smtClean="0"/>
              <a:t>CHĂN NUÔI LỢN TRÊN ĐỆM LÓT SINH HỌC </a:t>
            </a:r>
            <a:endParaRPr lang="en-US" sz="3200"/>
          </a:p>
        </p:txBody>
      </p:sp>
      <p:pic>
        <p:nvPicPr>
          <p:cNvPr id="29698" name="Picture 2" descr="z1176436511971_87962268b38025d3a982ac5efa4be1da"/>
          <p:cNvPicPr>
            <a:picLocks noChangeAspect="1" noChangeArrowheads="1"/>
          </p:cNvPicPr>
          <p:nvPr/>
        </p:nvPicPr>
        <p:blipFill>
          <a:blip r:embed="rId2" cstate="print"/>
          <a:srcRect/>
          <a:stretch>
            <a:fillRect/>
          </a:stretch>
        </p:blipFill>
        <p:spPr bwMode="auto">
          <a:xfrm>
            <a:off x="381000" y="1143000"/>
            <a:ext cx="4191001" cy="2667000"/>
          </a:xfrm>
          <a:prstGeom prst="rect">
            <a:avLst/>
          </a:prstGeom>
          <a:noFill/>
          <a:ln w="9525">
            <a:noFill/>
            <a:miter lim="800000"/>
            <a:headEnd/>
            <a:tailEnd/>
          </a:ln>
        </p:spPr>
      </p:pic>
      <p:pic>
        <p:nvPicPr>
          <p:cNvPr id="29699" name="Picture 3" descr="z1168192967379_14d6fc139347dcaded6f13410d1e005b"/>
          <p:cNvPicPr>
            <a:picLocks noChangeAspect="1" noChangeArrowheads="1"/>
          </p:cNvPicPr>
          <p:nvPr/>
        </p:nvPicPr>
        <p:blipFill>
          <a:blip r:embed="rId3" cstate="print"/>
          <a:srcRect/>
          <a:stretch>
            <a:fillRect/>
          </a:stretch>
        </p:blipFill>
        <p:spPr bwMode="auto">
          <a:xfrm>
            <a:off x="4803201" y="1143000"/>
            <a:ext cx="4112199" cy="2667000"/>
          </a:xfrm>
          <a:prstGeom prst="rect">
            <a:avLst/>
          </a:prstGeom>
          <a:noFill/>
          <a:ln w="9525">
            <a:noFill/>
            <a:miter lim="800000"/>
            <a:headEnd/>
            <a:tailEnd/>
          </a:ln>
        </p:spPr>
      </p:pic>
      <p:pic>
        <p:nvPicPr>
          <p:cNvPr id="29700" name="Picture 4" descr="IMG_20190110_144135_HDR"/>
          <p:cNvPicPr>
            <a:picLocks noChangeAspect="1" noChangeArrowheads="1"/>
          </p:cNvPicPr>
          <p:nvPr/>
        </p:nvPicPr>
        <p:blipFill>
          <a:blip r:embed="rId4" cstate="print"/>
          <a:srcRect/>
          <a:stretch>
            <a:fillRect/>
          </a:stretch>
        </p:blipFill>
        <p:spPr bwMode="auto">
          <a:xfrm>
            <a:off x="381000" y="3962400"/>
            <a:ext cx="4370614" cy="2590800"/>
          </a:xfrm>
          <a:prstGeom prst="rect">
            <a:avLst/>
          </a:prstGeom>
          <a:noFill/>
          <a:ln w="9525">
            <a:noFill/>
            <a:miter lim="800000"/>
            <a:headEnd/>
            <a:tailEnd/>
          </a:ln>
        </p:spPr>
      </p:pic>
      <p:pic>
        <p:nvPicPr>
          <p:cNvPr id="29701" name="Picture 5" descr="IMG_20190110_151000_HDR"/>
          <p:cNvPicPr>
            <a:picLocks noChangeAspect="1" noChangeArrowheads="1"/>
          </p:cNvPicPr>
          <p:nvPr/>
        </p:nvPicPr>
        <p:blipFill>
          <a:blip r:embed="rId5" cstate="print"/>
          <a:srcRect/>
          <a:stretch>
            <a:fillRect/>
          </a:stretch>
        </p:blipFill>
        <p:spPr bwMode="auto">
          <a:xfrm>
            <a:off x="4876800" y="3962399"/>
            <a:ext cx="3886200" cy="2685177"/>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b="1" smtClean="0"/>
              <a:t>II. </a:t>
            </a:r>
            <a:r>
              <a:rPr lang="af-ZA" sz="3200" b="1" smtClean="0"/>
              <a:t>CHĂN NUÔI LỢN TRÊN ĐỆM LÓT SINH HỌC </a:t>
            </a:r>
            <a:endParaRPr lang="en-US" sz="3200"/>
          </a:p>
        </p:txBody>
      </p:sp>
      <p:sp>
        <p:nvSpPr>
          <p:cNvPr id="3" name="Content Placeholder 2"/>
          <p:cNvSpPr>
            <a:spLocks noGrp="1"/>
          </p:cNvSpPr>
          <p:nvPr>
            <p:ph idx="1"/>
          </p:nvPr>
        </p:nvSpPr>
        <p:spPr>
          <a:xfrm>
            <a:off x="457200" y="1066800"/>
            <a:ext cx="8229600" cy="5059363"/>
          </a:xfrm>
        </p:spPr>
        <p:txBody>
          <a:bodyPr>
            <a:normAutofit/>
          </a:bodyPr>
          <a:lstStyle/>
          <a:p>
            <a:pPr>
              <a:buNone/>
            </a:pPr>
            <a:r>
              <a:rPr lang="en-US" b="1" smtClean="0"/>
              <a:t>4. Kết quả nghiên cứu</a:t>
            </a:r>
          </a:p>
          <a:p>
            <a:pPr>
              <a:buNone/>
            </a:pPr>
            <a:r>
              <a:rPr lang="en-US" sz="3000" b="1" i="1" smtClean="0"/>
              <a:t>4.1. Độ lún đệm lót</a:t>
            </a:r>
          </a:p>
          <a:p>
            <a:pPr>
              <a:buNone/>
            </a:pPr>
            <a:endParaRPr lang="en-US" smtClean="0"/>
          </a:p>
          <a:p>
            <a:endParaRPr lang="en-US"/>
          </a:p>
        </p:txBody>
      </p:sp>
      <p:graphicFrame>
        <p:nvGraphicFramePr>
          <p:cNvPr id="4" name="Table 3"/>
          <p:cNvGraphicFramePr>
            <a:graphicFrameLocks noGrp="1"/>
          </p:cNvGraphicFramePr>
          <p:nvPr/>
        </p:nvGraphicFramePr>
        <p:xfrm>
          <a:off x="228600" y="2362200"/>
          <a:ext cx="8762998" cy="3886201"/>
        </p:xfrm>
        <a:graphic>
          <a:graphicData uri="http://schemas.openxmlformats.org/drawingml/2006/table">
            <a:tbl>
              <a:tblPr/>
              <a:tblGrid>
                <a:gridCol w="1460188"/>
                <a:gridCol w="1194358"/>
                <a:gridCol w="1194358"/>
                <a:gridCol w="1326338"/>
                <a:gridCol w="1326338"/>
                <a:gridCol w="1194358"/>
                <a:gridCol w="1067060"/>
              </a:tblGrid>
              <a:tr h="448672">
                <a:tc rowSpan="3">
                  <a:txBody>
                    <a:bodyPr/>
                    <a:lstStyle/>
                    <a:p>
                      <a:pPr algn="ctr">
                        <a:spcAft>
                          <a:spcPts val="0"/>
                        </a:spcAft>
                      </a:pPr>
                      <a:r>
                        <a:rPr lang="vi-VN" sz="2000" b="1">
                          <a:latin typeface="Times New Roman"/>
                          <a:ea typeface="Times New Roman"/>
                        </a:rPr>
                        <a:t>Thời điểm</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vi-VN" sz="2000" b="1">
                          <a:latin typeface="Times New Roman"/>
                          <a:ea typeface="Times New Roman"/>
                        </a:rPr>
                        <a:t>Lô thí nghiệm</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65888">
                <a:tc vMerge="1">
                  <a:txBody>
                    <a:bodyPr/>
                    <a:lstStyle/>
                    <a:p>
                      <a:endParaRPr lang="en-US"/>
                    </a:p>
                  </a:txBody>
                  <a:tcPr/>
                </a:tc>
                <a:tc>
                  <a:txBody>
                    <a:bodyPr/>
                    <a:lstStyle/>
                    <a:p>
                      <a:pPr algn="ctr">
                        <a:spcAft>
                          <a:spcPts val="0"/>
                        </a:spcAft>
                      </a:pPr>
                      <a:r>
                        <a:rPr lang="vi-VN" sz="2000" b="1">
                          <a:latin typeface="Times New Roman"/>
                          <a:ea typeface="Times New Roman"/>
                        </a:rPr>
                        <a:t>Trấu 100%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20%, trấu </a:t>
                      </a:r>
                      <a:r>
                        <a:rPr lang="en-US" sz="2000" b="1">
                          <a:latin typeface="Times New Roman"/>
                          <a:ea typeface="Times New Roman"/>
                        </a:rPr>
                        <a:t>8</a:t>
                      </a:r>
                      <a:r>
                        <a:rPr lang="vi-VN" sz="2000" b="1">
                          <a:latin typeface="Times New Roman"/>
                          <a:ea typeface="Times New Roman"/>
                        </a:rPr>
                        <a:t>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40%, trấu 60%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60%, trấu 40%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80%, trấu 20%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a:t>
                      </a:r>
                      <a:r>
                        <a:rPr lang="en-US" sz="2000" b="1">
                          <a:latin typeface="Times New Roman"/>
                          <a:ea typeface="Times New Roman"/>
                        </a:rPr>
                        <a:t>10</a:t>
                      </a:r>
                      <a:r>
                        <a:rPr lang="vi-VN" sz="2000" b="1">
                          <a:latin typeface="Times New Roman"/>
                          <a:ea typeface="Times New Roman"/>
                        </a:rPr>
                        <a:t>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463">
                <a:tc vMerge="1">
                  <a:txBody>
                    <a:bodyPr/>
                    <a:lstStyle/>
                    <a:p>
                      <a:endParaRPr lang="en-US"/>
                    </a:p>
                  </a:txBody>
                  <a:tcPr/>
                </a:tc>
                <a:tc>
                  <a:txBody>
                    <a:bodyPr/>
                    <a:lstStyle/>
                    <a:p>
                      <a:pPr algn="ctr">
                        <a:spcAft>
                          <a:spcPts val="0"/>
                        </a:spcAft>
                      </a:pPr>
                      <a:r>
                        <a:rPr lang="vi-VN" sz="2000" b="1">
                          <a:latin typeface="Times New Roman"/>
                          <a:ea typeface="Times New Roman"/>
                        </a:rPr>
                        <a:t>R0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R1</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R2</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R3</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R4</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R5</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463">
                <a:tc>
                  <a:txBody>
                    <a:bodyPr/>
                    <a:lstStyle/>
                    <a:p>
                      <a:pPr>
                        <a:spcAft>
                          <a:spcPts val="0"/>
                        </a:spcAft>
                      </a:pPr>
                      <a:r>
                        <a:rPr lang="vi-VN" sz="2000">
                          <a:latin typeface="Times New Roman"/>
                          <a:ea typeface="Times New Roman"/>
                        </a:rPr>
                        <a:t>Độ lún</a:t>
                      </a:r>
                      <a:r>
                        <a:rPr lang="en-US" sz="2000">
                          <a:latin typeface="Times New Roman"/>
                          <a:ea typeface="Times New Roman"/>
                        </a:rPr>
                        <a:t> (cm)</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vi-VN" sz="2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vi-VN" sz="2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vi-VN" sz="2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vi-VN" sz="2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vi-VN" sz="2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vi-VN" sz="2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463">
                <a:tc>
                  <a:txBody>
                    <a:bodyPr/>
                    <a:lstStyle/>
                    <a:p>
                      <a:pPr>
                        <a:spcAft>
                          <a:spcPts val="0"/>
                        </a:spcAft>
                      </a:pPr>
                      <a:r>
                        <a:rPr lang="vi-VN" sz="2000">
                          <a:latin typeface="Times New Roman"/>
                          <a:ea typeface="Times New Roman"/>
                        </a:rPr>
                        <a:t>Bắt đầu</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50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50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50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50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50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50</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164">
                <a:tc>
                  <a:txBody>
                    <a:bodyPr/>
                    <a:lstStyle/>
                    <a:p>
                      <a:pPr>
                        <a:spcAft>
                          <a:spcPts val="0"/>
                        </a:spcAft>
                      </a:pPr>
                      <a:r>
                        <a:rPr lang="vi-VN" sz="2000">
                          <a:latin typeface="Times New Roman"/>
                          <a:ea typeface="Times New Roman"/>
                        </a:rPr>
                        <a:t>7 ngày</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8</a:t>
                      </a:r>
                      <a:r>
                        <a:rPr lang="en-US" sz="2000">
                          <a:latin typeface="Times New Roman"/>
                          <a:ea typeface="Times New Roman"/>
                        </a:rPr>
                        <a:t>,2 ± 1,4</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15</a:t>
                      </a:r>
                      <a:r>
                        <a:rPr lang="en-US" sz="2000">
                          <a:latin typeface="Times New Roman"/>
                          <a:ea typeface="Times New Roman"/>
                        </a:rPr>
                        <a:t>,4 ± 1,8</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18</a:t>
                      </a:r>
                      <a:r>
                        <a:rPr lang="en-US" sz="2000">
                          <a:latin typeface="Times New Roman"/>
                          <a:ea typeface="Times New Roman"/>
                        </a:rPr>
                        <a:t>,3 ± 2,1</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23</a:t>
                      </a:r>
                      <a:r>
                        <a:rPr lang="en-US" sz="2000">
                          <a:latin typeface="Times New Roman"/>
                          <a:ea typeface="Times New Roman"/>
                        </a:rPr>
                        <a:t>,6 ± 2,4</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27</a:t>
                      </a:r>
                      <a:r>
                        <a:rPr lang="en-US" sz="2000">
                          <a:latin typeface="Times New Roman"/>
                          <a:ea typeface="Times New Roman"/>
                        </a:rPr>
                        <a:t>,5 ± 1,9</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30</a:t>
                      </a:r>
                      <a:r>
                        <a:rPr lang="en-US" sz="2000">
                          <a:latin typeface="Times New Roman"/>
                          <a:ea typeface="Times New Roman"/>
                        </a:rPr>
                        <a:t>,8 ± 2,3</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0088">
                <a:tc>
                  <a:txBody>
                    <a:bodyPr/>
                    <a:lstStyle/>
                    <a:p>
                      <a:pPr>
                        <a:spcAft>
                          <a:spcPts val="0"/>
                        </a:spcAft>
                      </a:pPr>
                      <a:r>
                        <a:rPr lang="vi-VN" sz="2000">
                          <a:latin typeface="Times New Roman"/>
                          <a:ea typeface="Times New Roman"/>
                        </a:rPr>
                        <a:t>10 ngày</a:t>
                      </a:r>
                      <a:endParaRPr lang="en-US" sz="2000">
                        <a:latin typeface="Times New Roman"/>
                        <a:ea typeface="Times New Roman"/>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11</a:t>
                      </a:r>
                      <a:r>
                        <a:rPr lang="en-US" sz="2000">
                          <a:latin typeface="Times New Roman"/>
                          <a:ea typeface="Times New Roman"/>
                        </a:rPr>
                        <a:t>,7 ± 2,3 </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18</a:t>
                      </a:r>
                      <a:r>
                        <a:rPr lang="en-US" sz="2000">
                          <a:latin typeface="Times New Roman"/>
                          <a:ea typeface="Times New Roman"/>
                        </a:rPr>
                        <a:t>,6 ± 1,9</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22</a:t>
                      </a:r>
                      <a:r>
                        <a:rPr lang="en-US" sz="2000">
                          <a:latin typeface="Times New Roman"/>
                          <a:ea typeface="Times New Roman"/>
                        </a:rPr>
                        <a:t>,4 ± 2,6</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26</a:t>
                      </a:r>
                      <a:r>
                        <a:rPr lang="en-US" sz="2000">
                          <a:latin typeface="Times New Roman"/>
                          <a:ea typeface="Times New Roman"/>
                        </a:rPr>
                        <a:t>,7 ± 2,1</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30</a:t>
                      </a:r>
                      <a:r>
                        <a:rPr lang="en-US" sz="2000">
                          <a:latin typeface="Times New Roman"/>
                          <a:ea typeface="Times New Roman"/>
                        </a:rPr>
                        <a:t>,8 ± 2,6</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32</a:t>
                      </a:r>
                      <a:r>
                        <a:rPr lang="en-US" sz="2000">
                          <a:latin typeface="Times New Roman"/>
                          <a:ea typeface="Times New Roman"/>
                        </a:rPr>
                        <a:t>,5 ± 2,9</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smtClean="0"/>
              <a:t>II. </a:t>
            </a:r>
            <a:r>
              <a:rPr lang="af-ZA" sz="3200" b="1" smtClean="0"/>
              <a:t>CHĂN NUÔI LỢN TRÊN ĐỆM LÓT SINH HỌC </a:t>
            </a:r>
            <a:endParaRPr lang="en-US" sz="3200"/>
          </a:p>
        </p:txBody>
      </p:sp>
      <p:sp>
        <p:nvSpPr>
          <p:cNvPr id="6" name="Content Placeholder 5"/>
          <p:cNvSpPr>
            <a:spLocks noGrp="1"/>
          </p:cNvSpPr>
          <p:nvPr>
            <p:ph idx="1"/>
          </p:nvPr>
        </p:nvSpPr>
        <p:spPr>
          <a:xfrm>
            <a:off x="457200" y="1143000"/>
            <a:ext cx="8229600" cy="4983163"/>
          </a:xfrm>
        </p:spPr>
        <p:txBody>
          <a:bodyPr/>
          <a:lstStyle/>
          <a:p>
            <a:pPr>
              <a:buNone/>
            </a:pPr>
            <a:r>
              <a:rPr lang="en-US" b="1" smtClean="0"/>
              <a:t>4. Kết quả nghiên cứu</a:t>
            </a:r>
          </a:p>
          <a:p>
            <a:pPr>
              <a:buNone/>
            </a:pPr>
            <a:r>
              <a:rPr lang="en-US" sz="3000" b="1" i="1" smtClean="0"/>
              <a:t>4.2. Nồng độ khí chuồng nuôi</a:t>
            </a:r>
          </a:p>
          <a:p>
            <a:pPr>
              <a:buNone/>
            </a:pPr>
            <a:endParaRPr lang="en-US" sz="3000" b="1" i="1" smtClean="0"/>
          </a:p>
          <a:p>
            <a:endParaRPr lang="en-US"/>
          </a:p>
        </p:txBody>
      </p:sp>
      <p:graphicFrame>
        <p:nvGraphicFramePr>
          <p:cNvPr id="7" name="Table 6"/>
          <p:cNvGraphicFramePr>
            <a:graphicFrameLocks noGrp="1"/>
          </p:cNvGraphicFramePr>
          <p:nvPr/>
        </p:nvGraphicFramePr>
        <p:xfrm>
          <a:off x="228602" y="2286000"/>
          <a:ext cx="8762999" cy="4419601"/>
        </p:xfrm>
        <a:graphic>
          <a:graphicData uri="http://schemas.openxmlformats.org/drawingml/2006/table">
            <a:tbl>
              <a:tblPr/>
              <a:tblGrid>
                <a:gridCol w="991938"/>
                <a:gridCol w="1110276"/>
                <a:gridCol w="1109405"/>
                <a:gridCol w="1110276"/>
                <a:gridCol w="1110276"/>
                <a:gridCol w="1110276"/>
                <a:gridCol w="1110276"/>
                <a:gridCol w="1110276"/>
              </a:tblGrid>
              <a:tr h="489406">
                <a:tc rowSpan="2">
                  <a:txBody>
                    <a:bodyPr/>
                    <a:lstStyle/>
                    <a:p>
                      <a:pPr algn="ctr">
                        <a:spcAft>
                          <a:spcPts val="0"/>
                        </a:spcAft>
                      </a:pPr>
                      <a:r>
                        <a:rPr lang="vi-VN" sz="2000" b="1">
                          <a:latin typeface="Times New Roman"/>
                          <a:ea typeface="Times New Roman"/>
                        </a:rPr>
                        <a:t>Loại khí</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2000" b="1">
                          <a:latin typeface="Times New Roman"/>
                          <a:ea typeface="Times New Roman"/>
                        </a:rPr>
                        <a:t>QCVN 01 - 79:2011/BNNPTNT*</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vi-VN" sz="2000" b="1">
                          <a:latin typeface="Times New Roman"/>
                          <a:ea typeface="Times New Roman"/>
                        </a:rPr>
                        <a:t>Lô thí nghiệm</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8976">
                <a:tc vMerge="1">
                  <a:txBody>
                    <a:bodyPr/>
                    <a:lstStyle/>
                    <a:p>
                      <a:endParaRPr lang="en-US"/>
                    </a:p>
                  </a:txBody>
                  <a:tcPr/>
                </a:tc>
                <a:tc vMerge="1">
                  <a:txBody>
                    <a:bodyPr/>
                    <a:lstStyle/>
                    <a:p>
                      <a:endParaRPr lang="en-US"/>
                    </a:p>
                  </a:txBody>
                  <a:tcPr/>
                </a:tc>
                <a:tc>
                  <a:txBody>
                    <a:bodyPr/>
                    <a:lstStyle/>
                    <a:p>
                      <a:pPr algn="ctr">
                        <a:spcAft>
                          <a:spcPts val="0"/>
                        </a:spcAft>
                      </a:pPr>
                      <a:r>
                        <a:rPr lang="vi-VN" sz="2000" b="1">
                          <a:latin typeface="Times New Roman"/>
                          <a:ea typeface="Times New Roman"/>
                        </a:rPr>
                        <a:t>Trấu 100%</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20%, trấu </a:t>
                      </a:r>
                      <a:r>
                        <a:rPr lang="en-US" sz="2000" b="1">
                          <a:latin typeface="Times New Roman"/>
                          <a:ea typeface="Times New Roman"/>
                        </a:rPr>
                        <a:t>8</a:t>
                      </a:r>
                      <a:r>
                        <a:rPr lang="vi-VN" sz="2000" b="1">
                          <a:latin typeface="Times New Roman"/>
                          <a:ea typeface="Times New Roman"/>
                        </a:rPr>
                        <a:t>0%</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40%, trấu 60%</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60%, trấu 40%</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80%, trấu 20%</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latin typeface="Times New Roman"/>
                          <a:ea typeface="Times New Roman"/>
                        </a:rPr>
                        <a:t>Rơm cắt ngắn </a:t>
                      </a:r>
                      <a:r>
                        <a:rPr lang="en-US" sz="2000" b="1">
                          <a:latin typeface="Times New Roman"/>
                          <a:ea typeface="Times New Roman"/>
                        </a:rPr>
                        <a:t>10</a:t>
                      </a:r>
                      <a:r>
                        <a:rPr lang="vi-VN" sz="2000" b="1">
                          <a:latin typeface="Times New Roman"/>
                          <a:ea typeface="Times New Roman"/>
                        </a:rPr>
                        <a:t>0%</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073">
                <a:tc>
                  <a:txBody>
                    <a:bodyPr/>
                    <a:lstStyle/>
                    <a:p>
                      <a:pPr>
                        <a:spcAft>
                          <a:spcPts val="0"/>
                        </a:spcAft>
                      </a:pPr>
                      <a:r>
                        <a:rPr lang="vi-VN" sz="2000">
                          <a:latin typeface="Times New Roman"/>
                          <a:ea typeface="Times New Roman"/>
                        </a:rPr>
                        <a:t>CO</a:t>
                      </a:r>
                      <a:r>
                        <a:rPr lang="vi-VN" sz="2000" baseline="-25000">
                          <a:latin typeface="Times New Roman"/>
                          <a:ea typeface="Times New Roman"/>
                        </a:rPr>
                        <a:t>2</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733,7 ± 84,72</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746,0 ± 90,31</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768,5 ± 73,08</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757,7 ± 73,72</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764,8 ± 79,76</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754,9 ± 68,72</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073">
                <a:tc>
                  <a:txBody>
                    <a:bodyPr/>
                    <a:lstStyle/>
                    <a:p>
                      <a:pPr>
                        <a:spcAft>
                          <a:spcPts val="0"/>
                        </a:spcAft>
                      </a:pPr>
                      <a:r>
                        <a:rPr lang="vi-VN" sz="2000">
                          <a:latin typeface="Times New Roman"/>
                          <a:ea typeface="Times New Roman"/>
                        </a:rPr>
                        <a:t>NH</a:t>
                      </a:r>
                      <a:r>
                        <a:rPr lang="vi-VN" sz="2000" baseline="-25000">
                          <a:latin typeface="Times New Roman"/>
                          <a:ea typeface="Times New Roman"/>
                        </a:rPr>
                        <a:t>3</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10</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0,071 ± 0,017</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0,068 ± 0,016</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0,073 ± 0,017</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0,080 ± 0,016</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0,074 ± 0,018</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0,076 ± 0,019</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073">
                <a:tc>
                  <a:txBody>
                    <a:bodyPr/>
                    <a:lstStyle/>
                    <a:p>
                      <a:pPr>
                        <a:spcAft>
                          <a:spcPts val="0"/>
                        </a:spcAft>
                      </a:pPr>
                      <a:r>
                        <a:rPr lang="vi-VN" sz="2000">
                          <a:latin typeface="Times New Roman"/>
                          <a:ea typeface="Times New Roman"/>
                        </a:rPr>
                        <a:t>H</a:t>
                      </a:r>
                      <a:r>
                        <a:rPr lang="vi-VN" sz="2000" baseline="-25000">
                          <a:latin typeface="Times New Roman"/>
                          <a:ea typeface="Times New Roman"/>
                        </a:rPr>
                        <a:t>2</a:t>
                      </a:r>
                      <a:r>
                        <a:rPr lang="vi-VN" sz="2000">
                          <a:latin typeface="Times New Roman"/>
                          <a:ea typeface="Times New Roman"/>
                        </a:rPr>
                        <a:t>S</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a:latin typeface="Times New Roman"/>
                          <a:ea typeface="Times New Roman"/>
                        </a:rPr>
                        <a:t>5</a:t>
                      </a:r>
                      <a:endParaRPr lang="en-US" sz="2000">
                        <a:latin typeface="Times New Roman"/>
                        <a:ea typeface="Times New Roman"/>
                      </a:endParaRP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0,132 ± 0,023</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0,143 ± 0,028</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0,151 ± 0,026</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0,175 ± 0,138</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0,139 ± 0,021</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latin typeface="Times New Roman"/>
                          <a:ea typeface="Times New Roman"/>
                        </a:rPr>
                        <a:t>0,145 ± 0,024</a:t>
                      </a:r>
                    </a:p>
                  </a:txBody>
                  <a:tcPr marL="17453" marR="17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smtClean="0"/>
              <a:t>II. </a:t>
            </a:r>
            <a:r>
              <a:rPr lang="af-ZA" sz="3200" b="1" smtClean="0"/>
              <a:t>CHĂN NUÔI LỢN TRÊN ĐỆM LÓT SINH HỌC </a:t>
            </a:r>
            <a:endParaRPr lang="en-US" sz="3200"/>
          </a:p>
        </p:txBody>
      </p:sp>
      <p:sp>
        <p:nvSpPr>
          <p:cNvPr id="3" name="Content Placeholder 2"/>
          <p:cNvSpPr>
            <a:spLocks noGrp="1"/>
          </p:cNvSpPr>
          <p:nvPr>
            <p:ph idx="1"/>
          </p:nvPr>
        </p:nvSpPr>
        <p:spPr>
          <a:xfrm>
            <a:off x="457200" y="990600"/>
            <a:ext cx="8229600" cy="5135563"/>
          </a:xfrm>
        </p:spPr>
        <p:txBody>
          <a:bodyPr/>
          <a:lstStyle/>
          <a:p>
            <a:pPr>
              <a:buNone/>
            </a:pPr>
            <a:r>
              <a:rPr lang="en-US" b="1" smtClean="0"/>
              <a:t>4. Kết quả nghiên cứu</a:t>
            </a:r>
          </a:p>
          <a:p>
            <a:pPr>
              <a:buNone/>
            </a:pPr>
            <a:r>
              <a:rPr lang="en-US" sz="2400" b="1" i="1" smtClean="0"/>
              <a:t>4.3. </a:t>
            </a:r>
            <a:r>
              <a:rPr lang="af-ZA" sz="2400" b="1" smtClean="0"/>
              <a:t>Nhiệt độ, độ ẩm không khí trong chuồng nuôi (MB)</a:t>
            </a:r>
            <a:endParaRPr lang="en-US" sz="2400" smtClean="0"/>
          </a:p>
          <a:p>
            <a:pPr>
              <a:buNone/>
            </a:pPr>
            <a:endParaRPr lang="en-US" b="1" i="1" smtClean="0"/>
          </a:p>
          <a:p>
            <a:endParaRPr lang="en-US"/>
          </a:p>
        </p:txBody>
      </p:sp>
      <p:graphicFrame>
        <p:nvGraphicFramePr>
          <p:cNvPr id="4" name="Table 3"/>
          <p:cNvGraphicFramePr>
            <a:graphicFrameLocks noGrp="1"/>
          </p:cNvGraphicFramePr>
          <p:nvPr/>
        </p:nvGraphicFramePr>
        <p:xfrm>
          <a:off x="152399" y="2161094"/>
          <a:ext cx="8839203" cy="4544508"/>
        </p:xfrm>
        <a:graphic>
          <a:graphicData uri="http://schemas.openxmlformats.org/drawingml/2006/table">
            <a:tbl>
              <a:tblPr/>
              <a:tblGrid>
                <a:gridCol w="985392"/>
                <a:gridCol w="985392"/>
                <a:gridCol w="596890"/>
                <a:gridCol w="596890"/>
                <a:gridCol w="604744"/>
                <a:gridCol w="716267"/>
                <a:gridCol w="716791"/>
                <a:gridCol w="716791"/>
                <a:gridCol w="716791"/>
                <a:gridCol w="767579"/>
                <a:gridCol w="767579"/>
                <a:gridCol w="668097"/>
              </a:tblGrid>
              <a:tr h="406690">
                <a:tc rowSpan="2">
                  <a:txBody>
                    <a:bodyPr/>
                    <a:lstStyle/>
                    <a:p>
                      <a:pPr algn="ctr">
                        <a:lnSpc>
                          <a:spcPct val="115000"/>
                        </a:lnSpc>
                        <a:spcAft>
                          <a:spcPts val="1000"/>
                        </a:spcAft>
                      </a:pPr>
                      <a:r>
                        <a:rPr lang="af-ZA" sz="1000" b="1">
                          <a:latin typeface="Times New Roman"/>
                          <a:ea typeface="Calibri"/>
                          <a:cs typeface="Times New Roman"/>
                        </a:rPr>
                        <a:t>Tháng</a:t>
                      </a:r>
                      <a:endParaRPr lang="en-US" sz="1000" b="1">
                        <a:latin typeface="Calibri"/>
                        <a:ea typeface="Calibri"/>
                        <a:cs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Vị trí</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vi-VN" sz="1000" b="1">
                          <a:latin typeface="Times New Roman"/>
                          <a:ea typeface="Times New Roman"/>
                        </a:rPr>
                        <a:t>Chuồng đệm lót</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vi-VN" sz="1000" b="1">
                          <a:latin typeface="Times New Roman"/>
                          <a:ea typeface="Times New Roman"/>
                        </a:rPr>
                        <a:t>ĐC</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6">
                  <a:txBody>
                    <a:bodyPr/>
                    <a:lstStyle/>
                    <a:p>
                      <a:pPr algn="ctr">
                        <a:spcAft>
                          <a:spcPts val="0"/>
                        </a:spcAft>
                      </a:pPr>
                      <a:r>
                        <a:rPr lang="vi-VN" sz="1000" b="1">
                          <a:latin typeface="Times New Roman"/>
                          <a:ea typeface="Times New Roman"/>
                        </a:rPr>
                        <a:t>Lô thí nghiệm</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55490">
                <a:tc vMerge="1">
                  <a:txBody>
                    <a:bodyPr/>
                    <a:lstStyle/>
                    <a:p>
                      <a:endParaRPr lang="en-US"/>
                    </a:p>
                  </a:txBody>
                  <a:tcPr/>
                </a:tc>
                <a:tc vMerge="1">
                  <a:txBody>
                    <a:bodyPr/>
                    <a:lstStyle/>
                    <a:p>
                      <a:endParaRPr lang="en-US"/>
                    </a:p>
                  </a:txBody>
                  <a:tcPr/>
                </a:tc>
                <a:tc>
                  <a:txBody>
                    <a:bodyPr/>
                    <a:lstStyle/>
                    <a:p>
                      <a:pPr algn="ctr">
                        <a:spcAft>
                          <a:spcPts val="0"/>
                        </a:spcAft>
                      </a:pPr>
                      <a:r>
                        <a:rPr lang="vi-VN" sz="1000" b="1">
                          <a:latin typeface="Times New Roman"/>
                          <a:ea typeface="Times New Roman"/>
                        </a:rPr>
                        <a:t>Nhiệt độ KK (</a:t>
                      </a:r>
                      <a:r>
                        <a:rPr lang="vi-VN" sz="1000" b="1" baseline="30000">
                          <a:latin typeface="Times New Roman"/>
                          <a:ea typeface="Times New Roman"/>
                        </a:rPr>
                        <a:t>0</a:t>
                      </a:r>
                      <a:r>
                        <a:rPr lang="vi-VN" sz="1000" b="1">
                          <a:latin typeface="Times New Roman"/>
                          <a:ea typeface="Times New Roman"/>
                        </a:rPr>
                        <a:t>C)</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Độ ẩm KK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Nhiệt độ KK (</a:t>
                      </a:r>
                      <a:r>
                        <a:rPr lang="vi-VN" sz="1000" b="1" baseline="30000">
                          <a:latin typeface="Times New Roman"/>
                          <a:ea typeface="Times New Roman"/>
                        </a:rPr>
                        <a:t>0</a:t>
                      </a:r>
                      <a:r>
                        <a:rPr lang="vi-VN" sz="1000" b="1">
                          <a:latin typeface="Times New Roman"/>
                          <a:ea typeface="Times New Roman"/>
                        </a:rPr>
                        <a:t>C)</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Độ ẩm KK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Trấu 100%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20%, trấu </a:t>
                      </a:r>
                      <a:r>
                        <a:rPr lang="en-US" sz="1000" b="1">
                          <a:latin typeface="Times New Roman"/>
                          <a:ea typeface="Times New Roman"/>
                        </a:rPr>
                        <a:t>8</a:t>
                      </a:r>
                      <a:r>
                        <a:rPr lang="vi-VN" sz="1000" b="1">
                          <a:latin typeface="Times New Roman"/>
                          <a:ea typeface="Times New Roman"/>
                        </a:rPr>
                        <a:t>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40%, trấu 60%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60%, trấu 40%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80%, trấu 20%</a:t>
                      </a:r>
                      <a:endParaRPr lang="en-US" sz="1000" b="1">
                        <a:latin typeface="Times New Roman"/>
                        <a:ea typeface="Times New Roman"/>
                      </a:endParaRPr>
                    </a:p>
                  </a:txBody>
                  <a:tcPr marL="10899" marR="10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a:t>
                      </a:r>
                      <a:r>
                        <a:rPr lang="en-US" sz="1000" b="1">
                          <a:latin typeface="Times New Roman"/>
                          <a:ea typeface="Times New Roman"/>
                        </a:rPr>
                        <a:t>10</a:t>
                      </a:r>
                      <a:r>
                        <a:rPr lang="vi-VN" sz="1000" b="1">
                          <a:latin typeface="Times New Roman"/>
                          <a:ea typeface="Times New Roman"/>
                        </a:rPr>
                        <a:t>0%</a:t>
                      </a:r>
                      <a:endParaRPr lang="en-US" sz="1000" b="1">
                        <a:latin typeface="Times New Roman"/>
                        <a:ea typeface="Times New Roman"/>
                      </a:endParaRPr>
                    </a:p>
                  </a:txBody>
                  <a:tcPr marL="10899" marR="10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91">
                <a:tc rowSpan="2">
                  <a:txBody>
                    <a:bodyPr/>
                    <a:lstStyle/>
                    <a:p>
                      <a:pPr algn="l">
                        <a:spcAft>
                          <a:spcPts val="0"/>
                        </a:spcAft>
                      </a:pPr>
                      <a:r>
                        <a:rPr lang="vi-VN" sz="1000" b="1">
                          <a:latin typeface="Times New Roman"/>
                          <a:ea typeface="Times New Roman"/>
                        </a:rPr>
                        <a:t>Tháng 11/2018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000" b="1">
                          <a:latin typeface="Times New Roman"/>
                          <a:ea typeface="Times New Roman"/>
                        </a:rPr>
                        <a:t>Bề mặt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2</a:t>
                      </a:r>
                      <a:r>
                        <a:rPr lang="en-US" sz="1000" b="1">
                          <a:latin typeface="Times New Roman"/>
                          <a:ea typeface="Times New Roman"/>
                        </a:rPr>
                        <a:t>2</a:t>
                      </a:r>
                      <a:r>
                        <a:rPr lang="vi-VN" sz="1000" b="1">
                          <a:latin typeface="Times New Roman"/>
                          <a:ea typeface="Times New Roman"/>
                        </a:rPr>
                        <a:t>,8 ± 4,8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78,9 ± 6,3</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2</a:t>
                      </a:r>
                      <a:r>
                        <a:rPr lang="en-US" sz="1000" b="1">
                          <a:latin typeface="Times New Roman"/>
                          <a:ea typeface="Times New Roman"/>
                        </a:rPr>
                        <a:t>1</a:t>
                      </a:r>
                      <a:r>
                        <a:rPr lang="vi-VN" sz="1000" b="1">
                          <a:latin typeface="Times New Roman"/>
                          <a:ea typeface="Times New Roman"/>
                        </a:rPr>
                        <a:t>,6 ± 3,2</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84,5 ± 5,7</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23,5 </a:t>
                      </a:r>
                      <a:r>
                        <a:rPr lang="af-ZA" sz="1000" b="1">
                          <a:latin typeface="Times New Roman"/>
                          <a:ea typeface="Times New Roman"/>
                        </a:rPr>
                        <a:t>± 4,91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23,7 </a:t>
                      </a:r>
                      <a:r>
                        <a:rPr lang="af-ZA" sz="1000" b="1">
                          <a:latin typeface="Times New Roman"/>
                          <a:ea typeface="Times New Roman"/>
                        </a:rPr>
                        <a:t>± 4,77</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23,8 </a:t>
                      </a:r>
                      <a:r>
                        <a:rPr lang="af-ZA" sz="1000" b="1">
                          <a:latin typeface="Times New Roman"/>
                          <a:ea typeface="Times New Roman"/>
                        </a:rPr>
                        <a:t>± 4,66</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23,6 </a:t>
                      </a:r>
                      <a:r>
                        <a:rPr lang="af-ZA" sz="1000" b="1">
                          <a:latin typeface="Times New Roman"/>
                          <a:ea typeface="Times New Roman"/>
                        </a:rPr>
                        <a:t>± 4,72</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23,7 </a:t>
                      </a:r>
                      <a:r>
                        <a:rPr lang="af-ZA" sz="1000" b="1">
                          <a:latin typeface="Times New Roman"/>
                          <a:ea typeface="Times New Roman"/>
                        </a:rPr>
                        <a:t>± 5,09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23,6 </a:t>
                      </a:r>
                      <a:r>
                        <a:rPr lang="af-ZA" sz="1000" b="1">
                          <a:latin typeface="Times New Roman"/>
                          <a:ea typeface="Times New Roman"/>
                        </a:rPr>
                        <a:t>± 5,34</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91">
                <a:tc vMerge="1">
                  <a:txBody>
                    <a:bodyPr/>
                    <a:lstStyle/>
                    <a:p>
                      <a:endParaRPr lang="en-US"/>
                    </a:p>
                  </a:txBody>
                  <a:tcPr/>
                </a:tc>
                <a:tc>
                  <a:txBody>
                    <a:bodyPr/>
                    <a:lstStyle/>
                    <a:p>
                      <a:pPr algn="l">
                        <a:spcAft>
                          <a:spcPts val="0"/>
                        </a:spcAft>
                      </a:pPr>
                      <a:r>
                        <a:rPr lang="vi-VN" sz="1000" b="1">
                          <a:latin typeface="Times New Roman"/>
                          <a:ea typeface="Times New Roman"/>
                        </a:rPr>
                        <a:t>Bên dưới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1000" b="1">
                          <a:latin typeface="Times New Roman"/>
                          <a:ea typeface="Times New Roman"/>
                        </a:rPr>
                        <a:t>35,5 </a:t>
                      </a:r>
                      <a:r>
                        <a:rPr lang="af-ZA" sz="1000" b="1">
                          <a:latin typeface="Times New Roman"/>
                          <a:ea typeface="Times New Roman"/>
                        </a:rPr>
                        <a:t>± 0,97</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34,6 </a:t>
                      </a:r>
                      <a:r>
                        <a:rPr lang="af-ZA" sz="1000" b="1">
                          <a:latin typeface="Times New Roman"/>
                          <a:ea typeface="Times New Roman"/>
                        </a:rPr>
                        <a:t>± 1,00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33,4 </a:t>
                      </a:r>
                      <a:r>
                        <a:rPr lang="af-ZA" sz="1000" b="1">
                          <a:latin typeface="Times New Roman"/>
                          <a:ea typeface="Times New Roman"/>
                        </a:rPr>
                        <a:t>± </a:t>
                      </a:r>
                      <a:r>
                        <a:rPr lang="en-US" sz="1000" b="1">
                          <a:latin typeface="Times New Roman"/>
                          <a:ea typeface="Times New Roman"/>
                        </a:rPr>
                        <a:t>1,12</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33,2 </a:t>
                      </a:r>
                      <a:r>
                        <a:rPr lang="af-ZA" sz="1000" b="1">
                          <a:latin typeface="Times New Roman"/>
                          <a:ea typeface="Times New Roman"/>
                        </a:rPr>
                        <a:t>± 1,01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32,9 </a:t>
                      </a:r>
                      <a:r>
                        <a:rPr lang="af-ZA" sz="1000" b="1">
                          <a:latin typeface="Times New Roman"/>
                          <a:ea typeface="Times New Roman"/>
                        </a:rPr>
                        <a:t>± 0,90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32,4 </a:t>
                      </a:r>
                      <a:r>
                        <a:rPr lang="af-ZA" sz="1000" b="1">
                          <a:latin typeface="Times New Roman"/>
                          <a:ea typeface="Times New Roman"/>
                        </a:rPr>
                        <a:t>± 1,23</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91">
                <a:tc rowSpan="2">
                  <a:txBody>
                    <a:bodyPr/>
                    <a:lstStyle/>
                    <a:p>
                      <a:pPr algn="l">
                        <a:spcAft>
                          <a:spcPts val="0"/>
                        </a:spcAft>
                      </a:pPr>
                      <a:r>
                        <a:rPr lang="vi-VN" sz="1000" b="1">
                          <a:latin typeface="Times New Roman"/>
                          <a:ea typeface="Times New Roman"/>
                        </a:rPr>
                        <a:t>Tháng 12/2018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000" b="1">
                          <a:latin typeface="Times New Roman"/>
                          <a:ea typeface="Times New Roman"/>
                        </a:rPr>
                        <a:t>Bề mặt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2</a:t>
                      </a:r>
                      <a:r>
                        <a:rPr lang="en-US" sz="1000" b="1">
                          <a:latin typeface="Times New Roman"/>
                          <a:ea typeface="Times New Roman"/>
                        </a:rPr>
                        <a:t>6</a:t>
                      </a:r>
                      <a:r>
                        <a:rPr lang="vi-VN" sz="1000" b="1">
                          <a:latin typeface="Times New Roman"/>
                          <a:ea typeface="Times New Roman"/>
                        </a:rPr>
                        <a:t>,9 ± 3,7</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81,2 ± 7,9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2</a:t>
                      </a:r>
                      <a:r>
                        <a:rPr lang="en-US" sz="1000" b="1">
                          <a:latin typeface="Times New Roman"/>
                          <a:ea typeface="Times New Roman"/>
                        </a:rPr>
                        <a:t>5</a:t>
                      </a:r>
                      <a:r>
                        <a:rPr lang="vi-VN" sz="1000" b="1">
                          <a:latin typeface="Times New Roman"/>
                          <a:ea typeface="Times New Roman"/>
                        </a:rPr>
                        <a:t>,8 ± 4,3</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85,9 ± 6,5</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27,5 </a:t>
                      </a:r>
                      <a:r>
                        <a:rPr lang="af-ZA" sz="1000" b="1">
                          <a:latin typeface="Times New Roman"/>
                          <a:ea typeface="Times New Roman"/>
                        </a:rPr>
                        <a:t>± 1,46</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27,1 </a:t>
                      </a:r>
                      <a:r>
                        <a:rPr lang="af-ZA" sz="1000" b="1">
                          <a:latin typeface="Times New Roman"/>
                          <a:ea typeface="Times New Roman"/>
                        </a:rPr>
                        <a:t>± 1,40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26,8 </a:t>
                      </a:r>
                      <a:r>
                        <a:rPr lang="af-ZA" sz="1000" b="1">
                          <a:latin typeface="Times New Roman"/>
                          <a:ea typeface="Times New Roman"/>
                        </a:rPr>
                        <a:t>± 1,49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26,9 </a:t>
                      </a:r>
                      <a:r>
                        <a:rPr lang="af-ZA" sz="1000" b="1">
                          <a:latin typeface="Times New Roman"/>
                          <a:ea typeface="Times New Roman"/>
                        </a:rPr>
                        <a:t>± 1,00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27,3 </a:t>
                      </a:r>
                      <a:r>
                        <a:rPr lang="af-ZA" sz="1000" b="1">
                          <a:latin typeface="Times New Roman"/>
                          <a:ea typeface="Times New Roman"/>
                        </a:rPr>
                        <a:t>± 1,62</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27,2 </a:t>
                      </a:r>
                      <a:r>
                        <a:rPr lang="af-ZA" sz="1000" b="1">
                          <a:latin typeface="Times New Roman"/>
                          <a:ea typeface="Times New Roman"/>
                        </a:rPr>
                        <a:t>± 1,58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91">
                <a:tc vMerge="1">
                  <a:txBody>
                    <a:bodyPr/>
                    <a:lstStyle/>
                    <a:p>
                      <a:endParaRPr lang="en-US"/>
                    </a:p>
                  </a:txBody>
                  <a:tcPr/>
                </a:tc>
                <a:tc>
                  <a:txBody>
                    <a:bodyPr/>
                    <a:lstStyle/>
                    <a:p>
                      <a:pPr algn="l">
                        <a:spcAft>
                          <a:spcPts val="0"/>
                        </a:spcAft>
                      </a:pPr>
                      <a:r>
                        <a:rPr lang="vi-VN" sz="1000" b="1">
                          <a:latin typeface="Times New Roman"/>
                          <a:ea typeface="Times New Roman"/>
                        </a:rPr>
                        <a:t>Bên dưới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1000" b="1">
                          <a:latin typeface="Times New Roman"/>
                          <a:ea typeface="Times New Roman"/>
                        </a:rPr>
                        <a:t>33,1 </a:t>
                      </a:r>
                      <a:r>
                        <a:rPr lang="af-ZA" sz="1000" b="1">
                          <a:latin typeface="Times New Roman"/>
                          <a:ea typeface="Times New Roman"/>
                        </a:rPr>
                        <a:t>± 0,86</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32,1 </a:t>
                      </a:r>
                      <a:r>
                        <a:rPr lang="af-ZA" sz="1000" b="1">
                          <a:latin typeface="Times New Roman"/>
                          <a:ea typeface="Times New Roman"/>
                        </a:rPr>
                        <a:t>± 1,01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32,1 </a:t>
                      </a:r>
                      <a:r>
                        <a:rPr lang="af-ZA" sz="1000" b="1">
                          <a:latin typeface="Times New Roman"/>
                          <a:ea typeface="Times New Roman"/>
                        </a:rPr>
                        <a:t>± 0,98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31,9 </a:t>
                      </a:r>
                      <a:r>
                        <a:rPr lang="af-ZA" sz="1000" b="1">
                          <a:latin typeface="Times New Roman"/>
                          <a:ea typeface="Times New Roman"/>
                        </a:rPr>
                        <a:t>± 1,08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32,0 </a:t>
                      </a:r>
                      <a:r>
                        <a:rPr lang="af-ZA" sz="1000" b="1">
                          <a:latin typeface="Times New Roman"/>
                          <a:ea typeface="Times New Roman"/>
                        </a:rPr>
                        <a:t>± 1,03</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31,8 </a:t>
                      </a:r>
                      <a:r>
                        <a:rPr lang="af-ZA" sz="1000" b="1">
                          <a:latin typeface="Times New Roman"/>
                          <a:ea typeface="Times New Roman"/>
                        </a:rPr>
                        <a:t>± 1,40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91">
                <a:tc rowSpan="2">
                  <a:txBody>
                    <a:bodyPr/>
                    <a:lstStyle/>
                    <a:p>
                      <a:pPr algn="l">
                        <a:spcAft>
                          <a:spcPts val="0"/>
                        </a:spcAft>
                      </a:pPr>
                      <a:r>
                        <a:rPr lang="vi-VN" sz="1000" b="1">
                          <a:latin typeface="Times New Roman"/>
                          <a:ea typeface="Times New Roman"/>
                        </a:rPr>
                        <a:t>Tháng 1/2019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000" b="1">
                          <a:latin typeface="Times New Roman"/>
                          <a:ea typeface="Times New Roman"/>
                        </a:rPr>
                        <a:t>Bề mặt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1</a:t>
                      </a:r>
                      <a:r>
                        <a:rPr lang="en-US" sz="1000" b="1">
                          <a:latin typeface="Times New Roman"/>
                          <a:ea typeface="Times New Roman"/>
                        </a:rPr>
                        <a:t>6</a:t>
                      </a:r>
                      <a:r>
                        <a:rPr lang="vi-VN" sz="1000" b="1">
                          <a:latin typeface="Times New Roman"/>
                          <a:ea typeface="Times New Roman"/>
                        </a:rPr>
                        <a:t>,7 ± 3,0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88,5 ± 6,7</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1</a:t>
                      </a:r>
                      <a:r>
                        <a:rPr lang="en-US" sz="1000" b="1">
                          <a:latin typeface="Times New Roman"/>
                          <a:ea typeface="Times New Roman"/>
                        </a:rPr>
                        <a:t>5</a:t>
                      </a:r>
                      <a:r>
                        <a:rPr lang="vi-VN" sz="1000" b="1">
                          <a:latin typeface="Times New Roman"/>
                          <a:ea typeface="Times New Roman"/>
                        </a:rPr>
                        <a:t>,0 ± 4,1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92,6 ± 5,4</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17,9 </a:t>
                      </a:r>
                      <a:r>
                        <a:rPr lang="af-ZA" sz="1000" b="1">
                          <a:latin typeface="Times New Roman"/>
                          <a:ea typeface="Times New Roman"/>
                        </a:rPr>
                        <a:t>± 2,61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17,4 </a:t>
                      </a:r>
                      <a:r>
                        <a:rPr lang="af-ZA" sz="1000" b="1">
                          <a:latin typeface="Times New Roman"/>
                          <a:ea typeface="Times New Roman"/>
                        </a:rPr>
                        <a:t>± 2,55</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17,3 </a:t>
                      </a:r>
                      <a:r>
                        <a:rPr lang="af-ZA" sz="1000" b="1">
                          <a:latin typeface="Times New Roman"/>
                          <a:ea typeface="Times New Roman"/>
                        </a:rPr>
                        <a:t>± 2,50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17,8 </a:t>
                      </a:r>
                      <a:r>
                        <a:rPr lang="af-ZA" sz="1000" b="1">
                          <a:latin typeface="Times New Roman"/>
                          <a:ea typeface="Times New Roman"/>
                        </a:rPr>
                        <a:t>± 2,48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17,5 </a:t>
                      </a:r>
                      <a:r>
                        <a:rPr lang="af-ZA" sz="1000" b="1">
                          <a:latin typeface="Times New Roman"/>
                          <a:ea typeface="Times New Roman"/>
                        </a:rPr>
                        <a:t>± 2,15</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17,6 </a:t>
                      </a:r>
                      <a:r>
                        <a:rPr lang="af-ZA" sz="1000" b="1">
                          <a:latin typeface="Times New Roman"/>
                          <a:ea typeface="Times New Roman"/>
                        </a:rPr>
                        <a:t>± 2,51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91">
                <a:tc vMerge="1">
                  <a:txBody>
                    <a:bodyPr/>
                    <a:lstStyle/>
                    <a:p>
                      <a:endParaRPr lang="en-US"/>
                    </a:p>
                  </a:txBody>
                  <a:tcPr/>
                </a:tc>
                <a:tc>
                  <a:txBody>
                    <a:bodyPr/>
                    <a:lstStyle/>
                    <a:p>
                      <a:pPr algn="l">
                        <a:spcAft>
                          <a:spcPts val="0"/>
                        </a:spcAft>
                      </a:pPr>
                      <a:r>
                        <a:rPr lang="vi-VN" sz="1000" b="1">
                          <a:latin typeface="Times New Roman"/>
                          <a:ea typeface="Times New Roman"/>
                        </a:rPr>
                        <a:t>Bên dưới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1000" b="1">
                          <a:latin typeface="Times New Roman"/>
                          <a:ea typeface="Times New Roman"/>
                        </a:rPr>
                        <a:t>31,5 </a:t>
                      </a:r>
                      <a:r>
                        <a:rPr lang="af-ZA" sz="1000" b="1">
                          <a:latin typeface="Times New Roman"/>
                          <a:ea typeface="Times New Roman"/>
                        </a:rPr>
                        <a:t>± 1,13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31,4 </a:t>
                      </a:r>
                      <a:r>
                        <a:rPr lang="af-ZA" sz="1000" b="1">
                          <a:latin typeface="Times New Roman"/>
                          <a:ea typeface="Times New Roman"/>
                        </a:rPr>
                        <a:t>± 0,97</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31,7 </a:t>
                      </a:r>
                      <a:r>
                        <a:rPr lang="af-ZA" sz="1000" b="1">
                          <a:latin typeface="Times New Roman"/>
                          <a:ea typeface="Times New Roman"/>
                        </a:rPr>
                        <a:t>± 1,36</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31,1 </a:t>
                      </a:r>
                      <a:r>
                        <a:rPr lang="af-ZA" sz="1000" b="1">
                          <a:latin typeface="Times New Roman"/>
                          <a:ea typeface="Times New Roman"/>
                        </a:rPr>
                        <a:t>± 1,51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30,7 </a:t>
                      </a:r>
                      <a:r>
                        <a:rPr lang="af-ZA" sz="1000" b="1">
                          <a:latin typeface="Times New Roman"/>
                          <a:ea typeface="Times New Roman"/>
                        </a:rPr>
                        <a:t>± 1,68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30,9 </a:t>
                      </a:r>
                      <a:r>
                        <a:rPr lang="af-ZA" sz="1000" b="1">
                          <a:latin typeface="Times New Roman"/>
                          <a:ea typeface="Times New Roman"/>
                        </a:rPr>
                        <a:t>± 1,31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91">
                <a:tc rowSpan="2">
                  <a:txBody>
                    <a:bodyPr/>
                    <a:lstStyle/>
                    <a:p>
                      <a:pPr algn="l">
                        <a:spcAft>
                          <a:spcPts val="0"/>
                        </a:spcAft>
                      </a:pPr>
                      <a:r>
                        <a:rPr lang="vi-VN" sz="1000" b="1">
                          <a:latin typeface="Times New Roman"/>
                          <a:ea typeface="Times New Roman"/>
                        </a:rPr>
                        <a:t>Tháng 2/2019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000" b="1">
                          <a:latin typeface="Times New Roman"/>
                          <a:ea typeface="Times New Roman"/>
                        </a:rPr>
                        <a:t>Bề mặt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2</a:t>
                      </a:r>
                      <a:r>
                        <a:rPr lang="en-US" sz="1000" b="1">
                          <a:latin typeface="Times New Roman"/>
                          <a:ea typeface="Times New Roman"/>
                        </a:rPr>
                        <a:t>0</a:t>
                      </a:r>
                      <a:r>
                        <a:rPr lang="vi-VN" sz="1000" b="1">
                          <a:latin typeface="Times New Roman"/>
                          <a:ea typeface="Times New Roman"/>
                        </a:rPr>
                        <a:t>,9 ± 5,3</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82,1 ± 5,7</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19</a:t>
                      </a:r>
                      <a:r>
                        <a:rPr lang="vi-VN" sz="1000" b="1">
                          <a:latin typeface="Times New Roman"/>
                          <a:ea typeface="Times New Roman"/>
                        </a:rPr>
                        <a:t>,3 ± 5,9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88,5 ± 6,9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21,9 </a:t>
                      </a:r>
                      <a:r>
                        <a:rPr lang="af-ZA" sz="1000" b="1">
                          <a:latin typeface="Times New Roman"/>
                          <a:ea typeface="Times New Roman"/>
                        </a:rPr>
                        <a:t>± 2,68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22,0 </a:t>
                      </a:r>
                      <a:r>
                        <a:rPr lang="af-ZA" sz="1000" b="1">
                          <a:latin typeface="Times New Roman"/>
                          <a:ea typeface="Times New Roman"/>
                        </a:rPr>
                        <a:t>± 2,91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22,2 </a:t>
                      </a:r>
                      <a:r>
                        <a:rPr lang="af-ZA" sz="1000" b="1">
                          <a:latin typeface="Times New Roman"/>
                          <a:ea typeface="Times New Roman"/>
                        </a:rPr>
                        <a:t>± 2,60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22,1 </a:t>
                      </a:r>
                      <a:r>
                        <a:rPr lang="af-ZA" sz="1000" b="1">
                          <a:latin typeface="Times New Roman"/>
                          <a:ea typeface="Times New Roman"/>
                        </a:rPr>
                        <a:t>± 2,78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21,5 </a:t>
                      </a:r>
                      <a:r>
                        <a:rPr lang="af-ZA" sz="1000" b="1">
                          <a:latin typeface="Times New Roman"/>
                          <a:ea typeface="Times New Roman"/>
                        </a:rPr>
                        <a:t>± 2,25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21,8 </a:t>
                      </a:r>
                      <a:r>
                        <a:rPr lang="af-ZA" sz="1000" b="1">
                          <a:latin typeface="Times New Roman"/>
                          <a:ea typeface="Times New Roman"/>
                        </a:rPr>
                        <a:t>± 3,01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91">
                <a:tc vMerge="1">
                  <a:txBody>
                    <a:bodyPr/>
                    <a:lstStyle/>
                    <a:p>
                      <a:endParaRPr lang="en-US"/>
                    </a:p>
                  </a:txBody>
                  <a:tcPr/>
                </a:tc>
                <a:tc>
                  <a:txBody>
                    <a:bodyPr/>
                    <a:lstStyle/>
                    <a:p>
                      <a:pPr algn="l">
                        <a:spcAft>
                          <a:spcPts val="0"/>
                        </a:spcAft>
                      </a:pPr>
                      <a:r>
                        <a:rPr lang="vi-VN" sz="1000" b="1">
                          <a:latin typeface="Times New Roman"/>
                          <a:ea typeface="Times New Roman"/>
                        </a:rPr>
                        <a:t>Bên dưới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1000" b="1">
                          <a:latin typeface="Times New Roman"/>
                          <a:ea typeface="Times New Roman"/>
                        </a:rPr>
                        <a:t>31,8 </a:t>
                      </a:r>
                      <a:r>
                        <a:rPr lang="af-ZA" sz="1000" b="1">
                          <a:latin typeface="Times New Roman"/>
                          <a:ea typeface="Times New Roman"/>
                        </a:rPr>
                        <a:t>± 1,35</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31,2 </a:t>
                      </a:r>
                      <a:r>
                        <a:rPr lang="af-ZA" sz="1000" b="1">
                          <a:latin typeface="Times New Roman"/>
                          <a:ea typeface="Times New Roman"/>
                        </a:rPr>
                        <a:t>± 1,65</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29,9 </a:t>
                      </a:r>
                      <a:r>
                        <a:rPr lang="af-ZA" sz="1000" b="1">
                          <a:latin typeface="Times New Roman"/>
                          <a:ea typeface="Times New Roman"/>
                        </a:rPr>
                        <a:t>± 1,29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30,2 </a:t>
                      </a:r>
                      <a:r>
                        <a:rPr lang="af-ZA" sz="1000" b="1">
                          <a:latin typeface="Times New Roman"/>
                          <a:ea typeface="Times New Roman"/>
                        </a:rPr>
                        <a:t>± 1,41</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29,8 </a:t>
                      </a:r>
                      <a:r>
                        <a:rPr lang="af-ZA" sz="1000" b="1">
                          <a:latin typeface="Times New Roman"/>
                          <a:ea typeface="Times New Roman"/>
                        </a:rPr>
                        <a:t>± 1,30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28,9 </a:t>
                      </a:r>
                      <a:r>
                        <a:rPr lang="af-ZA" sz="1000" b="1">
                          <a:latin typeface="Times New Roman"/>
                          <a:ea typeface="Times New Roman"/>
                        </a:rPr>
                        <a:t>± 0,93</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059363"/>
          </a:xfrm>
        </p:spPr>
        <p:txBody>
          <a:bodyPr/>
          <a:lstStyle/>
          <a:p>
            <a:pPr>
              <a:buNone/>
            </a:pPr>
            <a:r>
              <a:rPr lang="en-US" b="1" smtClean="0"/>
              <a:t>4. Kết quả nghiên cứu</a:t>
            </a:r>
          </a:p>
          <a:p>
            <a:pPr>
              <a:buNone/>
            </a:pPr>
            <a:r>
              <a:rPr lang="en-US" sz="2800" b="1" i="1" smtClean="0"/>
              <a:t>4.3. </a:t>
            </a:r>
            <a:r>
              <a:rPr lang="af-ZA" sz="2800" b="1" smtClean="0"/>
              <a:t>Nhiệt độ, độ ẩm không khí trong chuồng nuôi (MN)</a:t>
            </a:r>
            <a:endParaRPr lang="en-US" sz="2800" smtClean="0"/>
          </a:p>
          <a:p>
            <a:endParaRPr lang="en-US"/>
          </a:p>
        </p:txBody>
      </p:sp>
      <p:sp>
        <p:nvSpPr>
          <p:cNvPr id="4" name="Rectangle 3"/>
          <p:cNvSpPr/>
          <p:nvPr/>
        </p:nvSpPr>
        <p:spPr>
          <a:xfrm>
            <a:off x="685800" y="304800"/>
            <a:ext cx="7948523" cy="584775"/>
          </a:xfrm>
          <a:prstGeom prst="rect">
            <a:avLst/>
          </a:prstGeom>
        </p:spPr>
        <p:txBody>
          <a:bodyPr wrap="none">
            <a:spAutoFit/>
          </a:bodyPr>
          <a:lstStyle/>
          <a:p>
            <a:r>
              <a:rPr lang="en-US" sz="3200" b="1" smtClean="0"/>
              <a:t>II. </a:t>
            </a:r>
            <a:r>
              <a:rPr lang="af-ZA" sz="3200" b="1" smtClean="0"/>
              <a:t>CHĂN NUÔI LỢN TRÊN ĐỆM LÓT SINH HỌC </a:t>
            </a:r>
            <a:endParaRPr lang="en-US" sz="3200"/>
          </a:p>
        </p:txBody>
      </p:sp>
      <p:graphicFrame>
        <p:nvGraphicFramePr>
          <p:cNvPr id="5" name="Table 4"/>
          <p:cNvGraphicFramePr>
            <a:graphicFrameLocks noGrp="1"/>
          </p:cNvGraphicFramePr>
          <p:nvPr/>
        </p:nvGraphicFramePr>
        <p:xfrm>
          <a:off x="152403" y="2209796"/>
          <a:ext cx="8762997" cy="4419608"/>
        </p:xfrm>
        <a:graphic>
          <a:graphicData uri="http://schemas.openxmlformats.org/drawingml/2006/table">
            <a:tbl>
              <a:tblPr/>
              <a:tblGrid>
                <a:gridCol w="976896"/>
                <a:gridCol w="976896"/>
                <a:gridCol w="591744"/>
                <a:gridCol w="591744"/>
                <a:gridCol w="599531"/>
                <a:gridCol w="710091"/>
                <a:gridCol w="710611"/>
                <a:gridCol w="710611"/>
                <a:gridCol w="710611"/>
                <a:gridCol w="760962"/>
                <a:gridCol w="760962"/>
                <a:gridCol w="662338"/>
              </a:tblGrid>
              <a:tr h="416482">
                <a:tc rowSpan="2">
                  <a:txBody>
                    <a:bodyPr/>
                    <a:lstStyle/>
                    <a:p>
                      <a:pPr algn="ctr">
                        <a:lnSpc>
                          <a:spcPct val="115000"/>
                        </a:lnSpc>
                        <a:spcAft>
                          <a:spcPts val="1000"/>
                        </a:spcAft>
                      </a:pPr>
                      <a:r>
                        <a:rPr lang="af-ZA" sz="1000" b="1">
                          <a:latin typeface="Times New Roman"/>
                          <a:ea typeface="Calibri"/>
                          <a:cs typeface="Times New Roman"/>
                        </a:rPr>
                        <a:t>Tháng</a:t>
                      </a:r>
                      <a:endParaRPr lang="en-US" sz="1000" b="1">
                        <a:latin typeface="Calibri"/>
                        <a:ea typeface="Calibri"/>
                        <a:cs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vi-VN" sz="1000" b="1">
                          <a:latin typeface="Times New Roman"/>
                          <a:ea typeface="Times New Roman"/>
                        </a:rPr>
                        <a:t>Vị trí</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vi-VN" sz="1000" b="1">
                          <a:latin typeface="Times New Roman"/>
                          <a:ea typeface="Times New Roman"/>
                        </a:rPr>
                        <a:t>Chuồng đệm lót</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vi-VN" sz="1000" b="1">
                          <a:latin typeface="Times New Roman"/>
                          <a:ea typeface="Times New Roman"/>
                        </a:rPr>
                        <a:t>ĐC</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6">
                  <a:txBody>
                    <a:bodyPr/>
                    <a:lstStyle/>
                    <a:p>
                      <a:pPr algn="ctr">
                        <a:spcAft>
                          <a:spcPts val="0"/>
                        </a:spcAft>
                      </a:pPr>
                      <a:r>
                        <a:rPr lang="vi-VN" sz="1000" b="1">
                          <a:latin typeface="Times New Roman"/>
                          <a:ea typeface="Times New Roman"/>
                        </a:rPr>
                        <a:t>Lô thí nghiệm</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71270">
                <a:tc vMerge="1">
                  <a:txBody>
                    <a:bodyPr/>
                    <a:lstStyle/>
                    <a:p>
                      <a:endParaRPr lang="en-US"/>
                    </a:p>
                  </a:txBody>
                  <a:tcPr/>
                </a:tc>
                <a:tc vMerge="1">
                  <a:txBody>
                    <a:bodyPr/>
                    <a:lstStyle/>
                    <a:p>
                      <a:endParaRPr lang="en-US"/>
                    </a:p>
                  </a:txBody>
                  <a:tcPr/>
                </a:tc>
                <a:tc>
                  <a:txBody>
                    <a:bodyPr/>
                    <a:lstStyle/>
                    <a:p>
                      <a:pPr algn="ctr">
                        <a:spcAft>
                          <a:spcPts val="0"/>
                        </a:spcAft>
                      </a:pPr>
                      <a:r>
                        <a:rPr lang="vi-VN" sz="1000" b="1">
                          <a:latin typeface="Times New Roman"/>
                          <a:ea typeface="Times New Roman"/>
                        </a:rPr>
                        <a:t>Nhiệt độ KK (</a:t>
                      </a:r>
                      <a:r>
                        <a:rPr lang="vi-VN" sz="1000" b="1" baseline="30000">
                          <a:latin typeface="Times New Roman"/>
                          <a:ea typeface="Times New Roman"/>
                        </a:rPr>
                        <a:t>0</a:t>
                      </a:r>
                      <a:r>
                        <a:rPr lang="vi-VN" sz="1000" b="1">
                          <a:latin typeface="Times New Roman"/>
                          <a:ea typeface="Times New Roman"/>
                        </a:rPr>
                        <a:t>C)</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Độ ẩm KK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Nhiệt độ KK (</a:t>
                      </a:r>
                      <a:r>
                        <a:rPr lang="vi-VN" sz="1000" b="1" baseline="30000">
                          <a:latin typeface="Times New Roman"/>
                          <a:ea typeface="Times New Roman"/>
                        </a:rPr>
                        <a:t>0</a:t>
                      </a:r>
                      <a:r>
                        <a:rPr lang="vi-VN" sz="1000" b="1">
                          <a:latin typeface="Times New Roman"/>
                          <a:ea typeface="Times New Roman"/>
                        </a:rPr>
                        <a:t>C)</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Độ ẩm KK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Trấu 100%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20%, trấu </a:t>
                      </a:r>
                      <a:r>
                        <a:rPr lang="en-US" sz="1000" b="1">
                          <a:latin typeface="Times New Roman"/>
                          <a:ea typeface="Times New Roman"/>
                        </a:rPr>
                        <a:t>8</a:t>
                      </a:r>
                      <a:r>
                        <a:rPr lang="vi-VN" sz="1000" b="1">
                          <a:latin typeface="Times New Roman"/>
                          <a:ea typeface="Times New Roman"/>
                        </a:rPr>
                        <a:t>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40%, trấu 60%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60%, trấu 40%</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80%, trấu 20%</a:t>
                      </a:r>
                      <a:endParaRPr lang="en-US" sz="1000" b="1">
                        <a:latin typeface="Times New Roman"/>
                        <a:ea typeface="Times New Roman"/>
                      </a:endParaRPr>
                    </a:p>
                  </a:txBody>
                  <a:tcPr marL="10899" marR="10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000" b="1">
                          <a:latin typeface="Times New Roman"/>
                          <a:ea typeface="Times New Roman"/>
                        </a:rPr>
                        <a:t>Rơm cắt ngắn </a:t>
                      </a:r>
                      <a:r>
                        <a:rPr lang="en-US" sz="1000" b="1">
                          <a:latin typeface="Times New Roman"/>
                          <a:ea typeface="Times New Roman"/>
                        </a:rPr>
                        <a:t>10</a:t>
                      </a:r>
                      <a:r>
                        <a:rPr lang="vi-VN" sz="1000" b="1">
                          <a:latin typeface="Times New Roman"/>
                          <a:ea typeface="Times New Roman"/>
                        </a:rPr>
                        <a:t>0%</a:t>
                      </a:r>
                      <a:endParaRPr lang="en-US" sz="1000" b="1">
                        <a:latin typeface="Times New Roman"/>
                        <a:ea typeface="Times New Roman"/>
                      </a:endParaRPr>
                    </a:p>
                  </a:txBody>
                  <a:tcPr marL="10899" marR="10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82">
                <a:tc rowSpan="2">
                  <a:txBody>
                    <a:bodyPr/>
                    <a:lstStyle/>
                    <a:p>
                      <a:pPr algn="l">
                        <a:spcAft>
                          <a:spcPts val="0"/>
                        </a:spcAft>
                      </a:pPr>
                      <a:r>
                        <a:rPr lang="vi-VN" sz="1000" b="1">
                          <a:latin typeface="Times New Roman"/>
                          <a:ea typeface="Times New Roman"/>
                        </a:rPr>
                        <a:t>Tháng 1</a:t>
                      </a:r>
                      <a:r>
                        <a:rPr lang="en-US" sz="1000" b="1">
                          <a:latin typeface="Times New Roman"/>
                          <a:ea typeface="Times New Roman"/>
                        </a:rPr>
                        <a:t>2</a:t>
                      </a:r>
                      <a:r>
                        <a:rPr lang="vi-VN" sz="1000" b="1">
                          <a:latin typeface="Times New Roman"/>
                          <a:ea typeface="Times New Roman"/>
                        </a:rPr>
                        <a:t>/2018</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000" b="1">
                          <a:latin typeface="Times New Roman"/>
                          <a:ea typeface="Times New Roman"/>
                        </a:rPr>
                        <a:t>Bề mặt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27,7 </a:t>
                      </a:r>
                      <a:r>
                        <a:rPr lang="af-ZA" sz="1000" b="1">
                          <a:latin typeface="Times New Roman"/>
                          <a:ea typeface="Times New Roman"/>
                        </a:rPr>
                        <a:t>± </a:t>
                      </a:r>
                      <a:r>
                        <a:rPr lang="en-US" sz="1000" b="1">
                          <a:latin typeface="Times New Roman"/>
                          <a:ea typeface="Times New Roman"/>
                        </a:rPr>
                        <a:t>2,80</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73,2 ± 15,39</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26,5 ± 3,54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78,4 ± 8,96</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28,8 </a:t>
                      </a:r>
                      <a:r>
                        <a:rPr lang="af-ZA" sz="1000" b="1">
                          <a:latin typeface="Times New Roman"/>
                          <a:ea typeface="Times New Roman"/>
                        </a:rPr>
                        <a:t>± </a:t>
                      </a:r>
                      <a:r>
                        <a:rPr lang="en-US" sz="1000" b="1">
                          <a:latin typeface="Times New Roman"/>
                          <a:ea typeface="Times New Roman"/>
                        </a:rPr>
                        <a:t>2,45</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28,4 </a:t>
                      </a:r>
                      <a:r>
                        <a:rPr lang="af-ZA" sz="1000" b="1">
                          <a:latin typeface="Times New Roman"/>
                          <a:ea typeface="Times New Roman"/>
                        </a:rPr>
                        <a:t>± </a:t>
                      </a:r>
                      <a:r>
                        <a:rPr lang="en-US" sz="1000" b="1">
                          <a:latin typeface="Times New Roman"/>
                          <a:ea typeface="Times New Roman"/>
                        </a:rPr>
                        <a:t>2,71</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28,2 </a:t>
                      </a:r>
                      <a:r>
                        <a:rPr lang="af-ZA" sz="1000" b="1">
                          <a:latin typeface="Times New Roman"/>
                          <a:ea typeface="Times New Roman"/>
                        </a:rPr>
                        <a:t>± </a:t>
                      </a:r>
                      <a:r>
                        <a:rPr lang="en-US" sz="1000" b="1">
                          <a:latin typeface="Times New Roman"/>
                          <a:ea typeface="Times New Roman"/>
                        </a:rPr>
                        <a:t>2,90</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28,5 </a:t>
                      </a:r>
                      <a:r>
                        <a:rPr lang="af-ZA" sz="1000" b="1">
                          <a:latin typeface="Times New Roman"/>
                          <a:ea typeface="Times New Roman"/>
                        </a:rPr>
                        <a:t>± </a:t>
                      </a:r>
                      <a:r>
                        <a:rPr lang="en-US" sz="1000" b="1">
                          <a:latin typeface="Times New Roman"/>
                          <a:ea typeface="Times New Roman"/>
                        </a:rPr>
                        <a:t>2,67</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28,7 </a:t>
                      </a:r>
                      <a:r>
                        <a:rPr lang="af-ZA" sz="1000" b="1">
                          <a:latin typeface="Times New Roman"/>
                          <a:ea typeface="Times New Roman"/>
                        </a:rPr>
                        <a:t>± </a:t>
                      </a:r>
                      <a:r>
                        <a:rPr lang="en-US" sz="1000" b="1">
                          <a:latin typeface="Times New Roman"/>
                          <a:ea typeface="Times New Roman"/>
                        </a:rPr>
                        <a:t>2,68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27,9 </a:t>
                      </a:r>
                      <a:r>
                        <a:rPr lang="af-ZA" sz="1000" b="1">
                          <a:latin typeface="Times New Roman"/>
                          <a:ea typeface="Times New Roman"/>
                        </a:rPr>
                        <a:t>± </a:t>
                      </a:r>
                      <a:r>
                        <a:rPr lang="en-US" sz="1000" b="1">
                          <a:latin typeface="Times New Roman"/>
                          <a:ea typeface="Times New Roman"/>
                        </a:rPr>
                        <a:t>2,45</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82">
                <a:tc vMerge="1">
                  <a:txBody>
                    <a:bodyPr/>
                    <a:lstStyle/>
                    <a:p>
                      <a:endParaRPr lang="en-US"/>
                    </a:p>
                  </a:txBody>
                  <a:tcPr/>
                </a:tc>
                <a:tc>
                  <a:txBody>
                    <a:bodyPr/>
                    <a:lstStyle/>
                    <a:p>
                      <a:pPr algn="l">
                        <a:spcAft>
                          <a:spcPts val="0"/>
                        </a:spcAft>
                      </a:pPr>
                      <a:r>
                        <a:rPr lang="vi-VN" sz="1000" b="1">
                          <a:latin typeface="Times New Roman"/>
                          <a:ea typeface="Times New Roman"/>
                        </a:rPr>
                        <a:t>Bên dưới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1000" b="1">
                          <a:latin typeface="Times New Roman"/>
                          <a:ea typeface="Times New Roman"/>
                        </a:rPr>
                        <a:t>33,3 </a:t>
                      </a:r>
                      <a:r>
                        <a:rPr lang="af-ZA" sz="1000" b="1">
                          <a:latin typeface="Times New Roman"/>
                          <a:ea typeface="Times New Roman"/>
                        </a:rPr>
                        <a:t>± </a:t>
                      </a:r>
                      <a:r>
                        <a:rPr lang="en-US" sz="1000" b="1">
                          <a:latin typeface="Times New Roman"/>
                          <a:ea typeface="Times New Roman"/>
                        </a:rPr>
                        <a:t>1,43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32,7 </a:t>
                      </a:r>
                      <a:r>
                        <a:rPr lang="af-ZA" sz="1000" b="1">
                          <a:latin typeface="Times New Roman"/>
                          <a:ea typeface="Times New Roman"/>
                        </a:rPr>
                        <a:t>± </a:t>
                      </a:r>
                      <a:r>
                        <a:rPr lang="en-US" sz="1000" b="1">
                          <a:latin typeface="Times New Roman"/>
                          <a:ea typeface="Times New Roman"/>
                        </a:rPr>
                        <a:t>2,23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31,5 </a:t>
                      </a:r>
                      <a:r>
                        <a:rPr lang="af-ZA" sz="1000" b="1">
                          <a:latin typeface="Times New Roman"/>
                          <a:ea typeface="Times New Roman"/>
                        </a:rPr>
                        <a:t>± </a:t>
                      </a:r>
                      <a:r>
                        <a:rPr lang="en-US" sz="1000" b="1">
                          <a:latin typeface="Times New Roman"/>
                          <a:ea typeface="Times New Roman"/>
                        </a:rPr>
                        <a:t>1,96</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31,1 </a:t>
                      </a:r>
                      <a:r>
                        <a:rPr lang="af-ZA" sz="1000" b="1">
                          <a:latin typeface="Times New Roman"/>
                          <a:ea typeface="Times New Roman"/>
                        </a:rPr>
                        <a:t>± </a:t>
                      </a:r>
                      <a:r>
                        <a:rPr lang="en-US" sz="1000" b="1">
                          <a:latin typeface="Times New Roman"/>
                          <a:ea typeface="Times New Roman"/>
                        </a:rPr>
                        <a:t>1,64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30,9 </a:t>
                      </a:r>
                      <a:r>
                        <a:rPr lang="af-ZA" sz="1000" b="1">
                          <a:latin typeface="Times New Roman"/>
                          <a:ea typeface="Times New Roman"/>
                        </a:rPr>
                        <a:t>± </a:t>
                      </a:r>
                      <a:r>
                        <a:rPr lang="en-US" sz="1000" b="1">
                          <a:latin typeface="Times New Roman"/>
                          <a:ea typeface="Times New Roman"/>
                        </a:rPr>
                        <a:t>1,91</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30,6 </a:t>
                      </a:r>
                      <a:r>
                        <a:rPr lang="af-ZA" sz="1000" b="1">
                          <a:latin typeface="Times New Roman"/>
                          <a:ea typeface="Times New Roman"/>
                        </a:rPr>
                        <a:t>± </a:t>
                      </a:r>
                      <a:r>
                        <a:rPr lang="en-US" sz="1000" b="1">
                          <a:latin typeface="Times New Roman"/>
                          <a:ea typeface="Times New Roman"/>
                        </a:rPr>
                        <a:t>1,29</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82">
                <a:tc rowSpan="2">
                  <a:txBody>
                    <a:bodyPr/>
                    <a:lstStyle/>
                    <a:p>
                      <a:pPr algn="l">
                        <a:spcAft>
                          <a:spcPts val="0"/>
                        </a:spcAft>
                      </a:pPr>
                      <a:r>
                        <a:rPr lang="vi-VN" sz="1000" b="1">
                          <a:latin typeface="Times New Roman"/>
                          <a:ea typeface="Times New Roman"/>
                        </a:rPr>
                        <a:t>Tháng 1/201</a:t>
                      </a:r>
                      <a:r>
                        <a:rPr lang="en-US" sz="1000" b="1">
                          <a:latin typeface="Times New Roman"/>
                          <a:ea typeface="Times New Roman"/>
                        </a:rPr>
                        <a:t>9</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000" b="1">
                          <a:latin typeface="Times New Roman"/>
                          <a:ea typeface="Times New Roman"/>
                        </a:rPr>
                        <a:t>Bề mặt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27,5 </a:t>
                      </a:r>
                      <a:r>
                        <a:rPr lang="af-ZA" sz="1000" b="1">
                          <a:latin typeface="Times New Roman"/>
                          <a:ea typeface="Times New Roman"/>
                        </a:rPr>
                        <a:t>± </a:t>
                      </a:r>
                      <a:r>
                        <a:rPr lang="en-US" sz="1000" b="1">
                          <a:latin typeface="Times New Roman"/>
                          <a:ea typeface="Times New Roman"/>
                        </a:rPr>
                        <a:t>1,87</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80,5 ± 4,81</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28,6 ± 2,68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86,7 ± 5,47</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28,9 </a:t>
                      </a:r>
                      <a:r>
                        <a:rPr lang="af-ZA" sz="1000" b="1">
                          <a:latin typeface="Times New Roman"/>
                          <a:ea typeface="Times New Roman"/>
                        </a:rPr>
                        <a:t>± </a:t>
                      </a:r>
                      <a:r>
                        <a:rPr lang="en-US" sz="1000" b="1">
                          <a:latin typeface="Times New Roman"/>
                          <a:ea typeface="Times New Roman"/>
                        </a:rPr>
                        <a:t>1,67</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28,8 </a:t>
                      </a:r>
                      <a:r>
                        <a:rPr lang="af-ZA" sz="1000" b="1">
                          <a:latin typeface="Times New Roman"/>
                          <a:ea typeface="Times New Roman"/>
                        </a:rPr>
                        <a:t>± </a:t>
                      </a:r>
                      <a:r>
                        <a:rPr lang="en-US" sz="1000" b="1">
                          <a:latin typeface="Times New Roman"/>
                          <a:ea typeface="Times New Roman"/>
                        </a:rPr>
                        <a:t>1,44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28,5 </a:t>
                      </a:r>
                      <a:r>
                        <a:rPr lang="af-ZA" sz="1000" b="1">
                          <a:latin typeface="Times New Roman"/>
                          <a:ea typeface="Times New Roman"/>
                        </a:rPr>
                        <a:t>± </a:t>
                      </a:r>
                      <a:r>
                        <a:rPr lang="en-US" sz="1000" b="1">
                          <a:latin typeface="Times New Roman"/>
                          <a:ea typeface="Times New Roman"/>
                        </a:rPr>
                        <a:t>1,88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28,4 </a:t>
                      </a:r>
                      <a:r>
                        <a:rPr lang="af-ZA" sz="1000" b="1">
                          <a:latin typeface="Times New Roman"/>
                          <a:ea typeface="Times New Roman"/>
                        </a:rPr>
                        <a:t>± </a:t>
                      </a:r>
                      <a:r>
                        <a:rPr lang="en-US" sz="1000" b="1">
                          <a:latin typeface="Times New Roman"/>
                          <a:ea typeface="Times New Roman"/>
                        </a:rPr>
                        <a:t>1,61</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28,6 </a:t>
                      </a:r>
                      <a:r>
                        <a:rPr lang="af-ZA" sz="1000" b="1">
                          <a:latin typeface="Times New Roman"/>
                          <a:ea typeface="Times New Roman"/>
                        </a:rPr>
                        <a:t>± </a:t>
                      </a:r>
                      <a:r>
                        <a:rPr lang="en-US" sz="1000" b="1">
                          <a:latin typeface="Times New Roman"/>
                          <a:ea typeface="Times New Roman"/>
                        </a:rPr>
                        <a:t>1,43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28,7 </a:t>
                      </a:r>
                      <a:r>
                        <a:rPr lang="af-ZA" sz="1000" b="1">
                          <a:latin typeface="Times New Roman"/>
                          <a:ea typeface="Times New Roman"/>
                        </a:rPr>
                        <a:t>± </a:t>
                      </a:r>
                      <a:r>
                        <a:rPr lang="en-US" sz="1000" b="1">
                          <a:latin typeface="Times New Roman"/>
                          <a:ea typeface="Times New Roman"/>
                        </a:rPr>
                        <a:t>1,83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82">
                <a:tc vMerge="1">
                  <a:txBody>
                    <a:bodyPr/>
                    <a:lstStyle/>
                    <a:p>
                      <a:endParaRPr lang="en-US"/>
                    </a:p>
                  </a:txBody>
                  <a:tcPr/>
                </a:tc>
                <a:tc>
                  <a:txBody>
                    <a:bodyPr/>
                    <a:lstStyle/>
                    <a:p>
                      <a:pPr algn="l">
                        <a:spcAft>
                          <a:spcPts val="0"/>
                        </a:spcAft>
                      </a:pPr>
                      <a:r>
                        <a:rPr lang="vi-VN" sz="1000" b="1">
                          <a:latin typeface="Times New Roman"/>
                          <a:ea typeface="Times New Roman"/>
                        </a:rPr>
                        <a:t>Bên dưới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1000" b="1">
                          <a:latin typeface="Times New Roman"/>
                          <a:ea typeface="Times New Roman"/>
                        </a:rPr>
                        <a:t>31,9 </a:t>
                      </a:r>
                      <a:r>
                        <a:rPr lang="af-ZA" sz="1000" b="1">
                          <a:latin typeface="Times New Roman"/>
                          <a:ea typeface="Times New Roman"/>
                        </a:rPr>
                        <a:t>± </a:t>
                      </a:r>
                      <a:r>
                        <a:rPr lang="en-US" sz="1000" b="1">
                          <a:latin typeface="Times New Roman"/>
                          <a:ea typeface="Times New Roman"/>
                        </a:rPr>
                        <a:t>1,18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31,1 </a:t>
                      </a:r>
                      <a:r>
                        <a:rPr lang="af-ZA" sz="1000" b="1">
                          <a:latin typeface="Times New Roman"/>
                          <a:ea typeface="Times New Roman"/>
                        </a:rPr>
                        <a:t>± </a:t>
                      </a:r>
                      <a:r>
                        <a:rPr lang="en-US" sz="1000" b="1">
                          <a:latin typeface="Times New Roman"/>
                          <a:ea typeface="Times New Roman"/>
                        </a:rPr>
                        <a:t>0,99</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30,8 </a:t>
                      </a:r>
                      <a:r>
                        <a:rPr lang="af-ZA" sz="1000" b="1">
                          <a:latin typeface="Times New Roman"/>
                          <a:ea typeface="Times New Roman"/>
                        </a:rPr>
                        <a:t>± </a:t>
                      </a:r>
                      <a:r>
                        <a:rPr lang="en-US" sz="1000" b="1">
                          <a:latin typeface="Times New Roman"/>
                          <a:ea typeface="Times New Roman"/>
                        </a:rPr>
                        <a:t>1,37</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31,6 </a:t>
                      </a:r>
                      <a:r>
                        <a:rPr lang="af-ZA" sz="1000" b="1">
                          <a:latin typeface="Times New Roman"/>
                          <a:ea typeface="Times New Roman"/>
                        </a:rPr>
                        <a:t>± </a:t>
                      </a:r>
                      <a:r>
                        <a:rPr lang="en-US" sz="1000" b="1">
                          <a:latin typeface="Times New Roman"/>
                          <a:ea typeface="Times New Roman"/>
                        </a:rPr>
                        <a:t>1,48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30,4 </a:t>
                      </a:r>
                      <a:r>
                        <a:rPr lang="af-ZA" sz="1000" b="1">
                          <a:latin typeface="Times New Roman"/>
                          <a:ea typeface="Times New Roman"/>
                        </a:rPr>
                        <a:t>± </a:t>
                      </a:r>
                      <a:r>
                        <a:rPr lang="en-US" sz="1000" b="1">
                          <a:latin typeface="Times New Roman"/>
                          <a:ea typeface="Times New Roman"/>
                        </a:rPr>
                        <a:t>1,18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29,8 </a:t>
                      </a:r>
                      <a:r>
                        <a:rPr lang="af-ZA" sz="1000" b="1">
                          <a:latin typeface="Times New Roman"/>
                          <a:ea typeface="Times New Roman"/>
                        </a:rPr>
                        <a:t>± </a:t>
                      </a:r>
                      <a:r>
                        <a:rPr lang="en-US" sz="1000" b="1">
                          <a:latin typeface="Times New Roman"/>
                          <a:ea typeface="Times New Roman"/>
                        </a:rPr>
                        <a:t>1,34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82">
                <a:tc rowSpan="2">
                  <a:txBody>
                    <a:bodyPr/>
                    <a:lstStyle/>
                    <a:p>
                      <a:pPr algn="l">
                        <a:spcAft>
                          <a:spcPts val="0"/>
                        </a:spcAft>
                      </a:pPr>
                      <a:r>
                        <a:rPr lang="vi-VN" sz="1000" b="1">
                          <a:latin typeface="Times New Roman"/>
                          <a:ea typeface="Times New Roman"/>
                        </a:rPr>
                        <a:t>Tháng </a:t>
                      </a:r>
                      <a:r>
                        <a:rPr lang="en-US" sz="1000" b="1">
                          <a:latin typeface="Times New Roman"/>
                          <a:ea typeface="Times New Roman"/>
                        </a:rPr>
                        <a:t>2</a:t>
                      </a:r>
                      <a:r>
                        <a:rPr lang="vi-VN" sz="1000" b="1">
                          <a:latin typeface="Times New Roman"/>
                          <a:ea typeface="Times New Roman"/>
                        </a:rPr>
                        <a:t>/2019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000" b="1">
                          <a:latin typeface="Times New Roman"/>
                          <a:ea typeface="Times New Roman"/>
                        </a:rPr>
                        <a:t>Bề mặt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29,7 </a:t>
                      </a:r>
                      <a:r>
                        <a:rPr lang="af-ZA" sz="1000" b="1">
                          <a:latin typeface="Times New Roman"/>
                          <a:ea typeface="Times New Roman"/>
                        </a:rPr>
                        <a:t>± </a:t>
                      </a:r>
                      <a:r>
                        <a:rPr lang="en-US" sz="1000" b="1">
                          <a:latin typeface="Times New Roman"/>
                          <a:ea typeface="Times New Roman"/>
                        </a:rPr>
                        <a:t>1,51</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72,3 ± 10,52</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30,4 ± 3,14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81,6 ± 9,43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31,1 </a:t>
                      </a:r>
                      <a:r>
                        <a:rPr lang="af-ZA" sz="1000" b="1">
                          <a:latin typeface="Times New Roman"/>
                          <a:ea typeface="Times New Roman"/>
                        </a:rPr>
                        <a:t>± </a:t>
                      </a:r>
                      <a:r>
                        <a:rPr lang="en-US" sz="1000" b="1">
                          <a:latin typeface="Times New Roman"/>
                          <a:ea typeface="Times New Roman"/>
                        </a:rPr>
                        <a:t>1,49</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30,5 </a:t>
                      </a:r>
                      <a:r>
                        <a:rPr lang="af-ZA" sz="1000" b="1">
                          <a:latin typeface="Times New Roman"/>
                          <a:ea typeface="Times New Roman"/>
                        </a:rPr>
                        <a:t>±</a:t>
                      </a:r>
                      <a:r>
                        <a:rPr lang="en-US" sz="1000" b="1">
                          <a:latin typeface="Times New Roman"/>
                          <a:ea typeface="Times New Roman"/>
                        </a:rPr>
                        <a:t> 1,52</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30,8 </a:t>
                      </a:r>
                      <a:r>
                        <a:rPr lang="af-ZA" sz="1000" b="1">
                          <a:latin typeface="Times New Roman"/>
                          <a:ea typeface="Times New Roman"/>
                        </a:rPr>
                        <a:t>± </a:t>
                      </a:r>
                      <a:r>
                        <a:rPr lang="en-US" sz="1000" b="1">
                          <a:latin typeface="Times New Roman"/>
                          <a:ea typeface="Times New Roman"/>
                        </a:rPr>
                        <a:t>1,58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30,6 </a:t>
                      </a:r>
                      <a:r>
                        <a:rPr lang="af-ZA" sz="1000" b="1">
                          <a:latin typeface="Times New Roman"/>
                          <a:ea typeface="Times New Roman"/>
                        </a:rPr>
                        <a:t>± </a:t>
                      </a:r>
                      <a:r>
                        <a:rPr lang="en-US" sz="1000" b="1">
                          <a:latin typeface="Times New Roman"/>
                          <a:ea typeface="Times New Roman"/>
                        </a:rPr>
                        <a:t>1,74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30,5 </a:t>
                      </a:r>
                      <a:r>
                        <a:rPr lang="af-ZA" sz="1000" b="1">
                          <a:latin typeface="Times New Roman"/>
                          <a:ea typeface="Times New Roman"/>
                        </a:rPr>
                        <a:t>± </a:t>
                      </a:r>
                      <a:r>
                        <a:rPr lang="en-US" sz="1000" b="1">
                          <a:latin typeface="Times New Roman"/>
                          <a:ea typeface="Times New Roman"/>
                        </a:rPr>
                        <a:t>1,51</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30,3 </a:t>
                      </a:r>
                      <a:r>
                        <a:rPr lang="af-ZA" sz="1000" b="1">
                          <a:latin typeface="Times New Roman"/>
                          <a:ea typeface="Times New Roman"/>
                        </a:rPr>
                        <a:t>± </a:t>
                      </a:r>
                      <a:r>
                        <a:rPr lang="en-US" sz="1000" b="1">
                          <a:latin typeface="Times New Roman"/>
                          <a:ea typeface="Times New Roman"/>
                        </a:rPr>
                        <a:t>1,84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82">
                <a:tc vMerge="1">
                  <a:txBody>
                    <a:bodyPr/>
                    <a:lstStyle/>
                    <a:p>
                      <a:endParaRPr lang="en-US"/>
                    </a:p>
                  </a:txBody>
                  <a:tcPr/>
                </a:tc>
                <a:tc>
                  <a:txBody>
                    <a:bodyPr/>
                    <a:lstStyle/>
                    <a:p>
                      <a:pPr algn="l">
                        <a:spcAft>
                          <a:spcPts val="0"/>
                        </a:spcAft>
                      </a:pPr>
                      <a:r>
                        <a:rPr lang="vi-VN" sz="1000" b="1">
                          <a:latin typeface="Times New Roman"/>
                          <a:ea typeface="Times New Roman"/>
                        </a:rPr>
                        <a:t>Bên dưới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1000" b="1">
                          <a:latin typeface="Times New Roman"/>
                          <a:ea typeface="Times New Roman"/>
                        </a:rPr>
                        <a:t>31,2 </a:t>
                      </a:r>
                      <a:r>
                        <a:rPr lang="af-ZA" sz="1000" b="1">
                          <a:latin typeface="Times New Roman"/>
                          <a:ea typeface="Times New Roman"/>
                        </a:rPr>
                        <a:t>± </a:t>
                      </a:r>
                      <a:r>
                        <a:rPr lang="en-US" sz="1000" b="1">
                          <a:latin typeface="Times New Roman"/>
                          <a:ea typeface="Times New Roman"/>
                        </a:rPr>
                        <a:t>0,97</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30,8 </a:t>
                      </a:r>
                      <a:r>
                        <a:rPr lang="af-ZA" sz="1000" b="1">
                          <a:latin typeface="Times New Roman"/>
                          <a:ea typeface="Times New Roman"/>
                        </a:rPr>
                        <a:t>±</a:t>
                      </a:r>
                      <a:r>
                        <a:rPr lang="en-US" sz="1000" b="1">
                          <a:latin typeface="Times New Roman"/>
                          <a:ea typeface="Times New Roman"/>
                        </a:rPr>
                        <a:t> 0,86</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31,4 </a:t>
                      </a:r>
                      <a:r>
                        <a:rPr lang="af-ZA" sz="1000" b="1">
                          <a:latin typeface="Times New Roman"/>
                          <a:ea typeface="Times New Roman"/>
                        </a:rPr>
                        <a:t>± </a:t>
                      </a:r>
                      <a:r>
                        <a:rPr lang="en-US" sz="1000" b="1">
                          <a:latin typeface="Times New Roman"/>
                          <a:ea typeface="Times New Roman"/>
                        </a:rPr>
                        <a:t>1,52</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30,7 </a:t>
                      </a:r>
                      <a:r>
                        <a:rPr lang="af-ZA" sz="1000" b="1">
                          <a:latin typeface="Times New Roman"/>
                          <a:ea typeface="Times New Roman"/>
                        </a:rPr>
                        <a:t>± </a:t>
                      </a:r>
                      <a:r>
                        <a:rPr lang="en-US" sz="1000" b="1">
                          <a:latin typeface="Times New Roman"/>
                          <a:ea typeface="Times New Roman"/>
                        </a:rPr>
                        <a:t>1,74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31,6 </a:t>
                      </a:r>
                      <a:r>
                        <a:rPr lang="af-ZA" sz="1000" b="1">
                          <a:latin typeface="Times New Roman"/>
                          <a:ea typeface="Times New Roman"/>
                        </a:rPr>
                        <a:t>± </a:t>
                      </a:r>
                      <a:r>
                        <a:rPr lang="en-US" sz="1000" b="1">
                          <a:latin typeface="Times New Roman"/>
                          <a:ea typeface="Times New Roman"/>
                        </a:rPr>
                        <a:t>0,69</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30,4 </a:t>
                      </a:r>
                      <a:r>
                        <a:rPr lang="af-ZA" sz="1000" b="1">
                          <a:latin typeface="Times New Roman"/>
                          <a:ea typeface="Times New Roman"/>
                        </a:rPr>
                        <a:t>± </a:t>
                      </a:r>
                      <a:r>
                        <a:rPr lang="en-US" sz="1000" b="1">
                          <a:latin typeface="Times New Roman"/>
                          <a:ea typeface="Times New Roman"/>
                        </a:rPr>
                        <a:t>1,33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82">
                <a:tc rowSpan="2">
                  <a:txBody>
                    <a:bodyPr/>
                    <a:lstStyle/>
                    <a:p>
                      <a:pPr algn="l">
                        <a:spcAft>
                          <a:spcPts val="0"/>
                        </a:spcAft>
                      </a:pPr>
                      <a:r>
                        <a:rPr lang="vi-VN" sz="1000" b="1">
                          <a:latin typeface="Times New Roman"/>
                          <a:ea typeface="Times New Roman"/>
                        </a:rPr>
                        <a:t>Tháng </a:t>
                      </a:r>
                      <a:r>
                        <a:rPr lang="en-US" sz="1000" b="1">
                          <a:latin typeface="Times New Roman"/>
                          <a:ea typeface="Times New Roman"/>
                        </a:rPr>
                        <a:t>3</a:t>
                      </a:r>
                      <a:r>
                        <a:rPr lang="vi-VN" sz="1000" b="1">
                          <a:latin typeface="Times New Roman"/>
                          <a:ea typeface="Times New Roman"/>
                        </a:rPr>
                        <a:t>/2019</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000" b="1">
                          <a:latin typeface="Times New Roman"/>
                          <a:ea typeface="Times New Roman"/>
                        </a:rPr>
                        <a:t>Bề mặt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29,0 </a:t>
                      </a:r>
                      <a:r>
                        <a:rPr lang="af-ZA" sz="1000" b="1">
                          <a:latin typeface="Times New Roman"/>
                          <a:ea typeface="Times New Roman"/>
                        </a:rPr>
                        <a:t>±</a:t>
                      </a:r>
                      <a:r>
                        <a:rPr lang="en-US" sz="1000" b="1">
                          <a:latin typeface="Times New Roman"/>
                          <a:ea typeface="Times New Roman"/>
                        </a:rPr>
                        <a:t> 1,41</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70,3 ± 6,53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30,2 ± 2,63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000" b="1">
                          <a:latin typeface="Times New Roman"/>
                          <a:ea typeface="Times New Roman"/>
                        </a:rPr>
                        <a:t>78,5 ± 7,28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30,3 </a:t>
                      </a:r>
                      <a:r>
                        <a:rPr lang="af-ZA" sz="1000" b="1">
                          <a:latin typeface="Times New Roman"/>
                          <a:ea typeface="Times New Roman"/>
                        </a:rPr>
                        <a:t>± </a:t>
                      </a:r>
                      <a:r>
                        <a:rPr lang="en-US" sz="1000" b="1">
                          <a:latin typeface="Times New Roman"/>
                          <a:ea typeface="Times New Roman"/>
                        </a:rPr>
                        <a:t>1,13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30,1 </a:t>
                      </a:r>
                      <a:r>
                        <a:rPr lang="af-ZA" sz="1000" b="1">
                          <a:latin typeface="Times New Roman"/>
                          <a:ea typeface="Times New Roman"/>
                        </a:rPr>
                        <a:t>± </a:t>
                      </a:r>
                      <a:r>
                        <a:rPr lang="en-US" sz="1000" b="1">
                          <a:latin typeface="Times New Roman"/>
                          <a:ea typeface="Times New Roman"/>
                        </a:rPr>
                        <a:t>1,42</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30,0 </a:t>
                      </a:r>
                      <a:r>
                        <a:rPr lang="af-ZA" sz="1000" b="1">
                          <a:latin typeface="Times New Roman"/>
                          <a:ea typeface="Times New Roman"/>
                        </a:rPr>
                        <a:t>±</a:t>
                      </a:r>
                      <a:r>
                        <a:rPr lang="en-US" sz="1000" b="1">
                          <a:latin typeface="Times New Roman"/>
                          <a:ea typeface="Times New Roman"/>
                        </a:rPr>
                        <a:t> 1,74</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29,3 </a:t>
                      </a:r>
                      <a:r>
                        <a:rPr lang="af-ZA" sz="1000" b="1">
                          <a:latin typeface="Times New Roman"/>
                          <a:ea typeface="Times New Roman"/>
                        </a:rPr>
                        <a:t>± </a:t>
                      </a:r>
                      <a:r>
                        <a:rPr lang="en-US" sz="1000" b="1">
                          <a:latin typeface="Times New Roman"/>
                          <a:ea typeface="Times New Roman"/>
                        </a:rPr>
                        <a:t>1,13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31,5 </a:t>
                      </a:r>
                      <a:r>
                        <a:rPr lang="af-ZA" sz="1000" b="1">
                          <a:latin typeface="Times New Roman"/>
                          <a:ea typeface="Times New Roman"/>
                        </a:rPr>
                        <a:t>±</a:t>
                      </a:r>
                      <a:r>
                        <a:rPr lang="en-US" sz="1000" b="1">
                          <a:latin typeface="Times New Roman"/>
                          <a:ea typeface="Times New Roman"/>
                        </a:rPr>
                        <a:t> 4,13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30,1 </a:t>
                      </a:r>
                      <a:r>
                        <a:rPr lang="af-ZA" sz="1000" b="1">
                          <a:latin typeface="Times New Roman"/>
                          <a:ea typeface="Times New Roman"/>
                        </a:rPr>
                        <a:t>± </a:t>
                      </a:r>
                      <a:r>
                        <a:rPr lang="en-US" sz="1000" b="1">
                          <a:latin typeface="Times New Roman"/>
                          <a:ea typeface="Times New Roman"/>
                        </a:rPr>
                        <a:t>1,28</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82">
                <a:tc vMerge="1">
                  <a:txBody>
                    <a:bodyPr/>
                    <a:lstStyle/>
                    <a:p>
                      <a:endParaRPr lang="en-US"/>
                    </a:p>
                  </a:txBody>
                  <a:tcPr/>
                </a:tc>
                <a:tc>
                  <a:txBody>
                    <a:bodyPr/>
                    <a:lstStyle/>
                    <a:p>
                      <a:pPr algn="l">
                        <a:spcAft>
                          <a:spcPts val="0"/>
                        </a:spcAft>
                      </a:pPr>
                      <a:r>
                        <a:rPr lang="vi-VN" sz="1000" b="1">
                          <a:latin typeface="Times New Roman"/>
                          <a:ea typeface="Times New Roman"/>
                        </a:rPr>
                        <a:t>Bên dưới đệm lót </a:t>
                      </a:r>
                      <a:endParaRPr lang="en-US" sz="1000" b="1">
                        <a:latin typeface="Times New Roman"/>
                        <a:ea typeface="Times New Roman"/>
                      </a:endParaRP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1000" b="1">
                          <a:latin typeface="Times New Roman"/>
                          <a:ea typeface="Times New Roman"/>
                        </a:rPr>
                        <a:t>31,3 </a:t>
                      </a:r>
                      <a:r>
                        <a:rPr lang="af-ZA" sz="1000" b="1">
                          <a:latin typeface="Times New Roman"/>
                          <a:ea typeface="Times New Roman"/>
                        </a:rPr>
                        <a:t>± </a:t>
                      </a:r>
                      <a:r>
                        <a:rPr lang="en-US" sz="1000" b="1">
                          <a:latin typeface="Times New Roman"/>
                          <a:ea typeface="Times New Roman"/>
                        </a:rPr>
                        <a:t>0,89</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31,6 </a:t>
                      </a:r>
                      <a:r>
                        <a:rPr lang="af-ZA" sz="1000" b="1">
                          <a:latin typeface="Times New Roman"/>
                          <a:ea typeface="Times New Roman"/>
                        </a:rPr>
                        <a:t>± </a:t>
                      </a:r>
                      <a:r>
                        <a:rPr lang="en-US" sz="1000" b="1">
                          <a:latin typeface="Times New Roman"/>
                          <a:ea typeface="Times New Roman"/>
                        </a:rPr>
                        <a:t>1,16</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30,4 </a:t>
                      </a:r>
                      <a:r>
                        <a:rPr lang="af-ZA" sz="1000" b="1">
                          <a:latin typeface="Times New Roman"/>
                          <a:ea typeface="Times New Roman"/>
                        </a:rPr>
                        <a:t>±</a:t>
                      </a:r>
                      <a:r>
                        <a:rPr lang="en-US" sz="1000" b="1">
                          <a:latin typeface="Times New Roman"/>
                          <a:ea typeface="Times New Roman"/>
                        </a:rPr>
                        <a:t> 1,33</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30,1 </a:t>
                      </a:r>
                      <a:r>
                        <a:rPr lang="af-ZA" sz="1000" b="1">
                          <a:latin typeface="Times New Roman"/>
                          <a:ea typeface="Times New Roman"/>
                        </a:rPr>
                        <a:t>± </a:t>
                      </a:r>
                      <a:r>
                        <a:rPr lang="en-US" sz="1000" b="1">
                          <a:latin typeface="Times New Roman"/>
                          <a:ea typeface="Times New Roman"/>
                        </a:rPr>
                        <a:t>1,15</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29,5 </a:t>
                      </a:r>
                      <a:r>
                        <a:rPr lang="af-ZA" sz="1000" b="1">
                          <a:latin typeface="Times New Roman"/>
                          <a:ea typeface="Times New Roman"/>
                        </a:rPr>
                        <a:t>± </a:t>
                      </a:r>
                      <a:r>
                        <a:rPr lang="en-US" sz="1000" b="1">
                          <a:latin typeface="Times New Roman"/>
                          <a:ea typeface="Times New Roman"/>
                        </a:rPr>
                        <a:t>1,21</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latin typeface="Times New Roman"/>
                          <a:ea typeface="Times New Roman"/>
                        </a:rPr>
                        <a:t>29,9 </a:t>
                      </a:r>
                      <a:r>
                        <a:rPr lang="af-ZA" sz="1000" b="1">
                          <a:latin typeface="Times New Roman"/>
                          <a:ea typeface="Times New Roman"/>
                        </a:rPr>
                        <a:t>± </a:t>
                      </a:r>
                      <a:r>
                        <a:rPr lang="en-US" sz="1000" b="1">
                          <a:latin typeface="Times New Roman"/>
                          <a:ea typeface="Times New Roman"/>
                        </a:rPr>
                        <a:t>1,25</a:t>
                      </a:r>
                    </a:p>
                  </a:txBody>
                  <a:tcPr marL="10899" marR="10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763000" cy="5059363"/>
          </a:xfrm>
        </p:spPr>
        <p:txBody>
          <a:bodyPr/>
          <a:lstStyle/>
          <a:p>
            <a:pPr>
              <a:buNone/>
            </a:pPr>
            <a:r>
              <a:rPr lang="en-US" b="1" smtClean="0"/>
              <a:t>4. Kết quả nghiên cứu</a:t>
            </a:r>
          </a:p>
          <a:p>
            <a:pPr>
              <a:buNone/>
            </a:pPr>
            <a:r>
              <a:rPr lang="en-US" sz="2800" b="1" i="1" smtClean="0"/>
              <a:t>4.4. </a:t>
            </a:r>
            <a:r>
              <a:rPr lang="en-US" sz="2600" b="1" i="1" smtClean="0"/>
              <a:t>Độ ẩm của đệm lót, vi sinh vật hiếu khí và yếm khí tổng số </a:t>
            </a:r>
          </a:p>
          <a:p>
            <a:endParaRPr lang="en-US" b="1" i="1"/>
          </a:p>
        </p:txBody>
      </p:sp>
      <p:sp>
        <p:nvSpPr>
          <p:cNvPr id="4" name="Rectangle 3"/>
          <p:cNvSpPr/>
          <p:nvPr/>
        </p:nvSpPr>
        <p:spPr>
          <a:xfrm>
            <a:off x="762000" y="304800"/>
            <a:ext cx="7848600" cy="584775"/>
          </a:xfrm>
          <a:prstGeom prst="rect">
            <a:avLst/>
          </a:prstGeom>
        </p:spPr>
        <p:txBody>
          <a:bodyPr wrap="square">
            <a:spAutoFit/>
          </a:bodyPr>
          <a:lstStyle/>
          <a:p>
            <a:r>
              <a:rPr lang="en-US" sz="3200" b="1" smtClean="0"/>
              <a:t>II. </a:t>
            </a:r>
            <a:r>
              <a:rPr lang="af-ZA" sz="3200" b="1" smtClean="0"/>
              <a:t>CHĂN NUÔI LỢN TRÊN ĐỆM LÓT SINH HỌC </a:t>
            </a:r>
            <a:endParaRPr lang="en-US" sz="3200"/>
          </a:p>
        </p:txBody>
      </p:sp>
      <p:graphicFrame>
        <p:nvGraphicFramePr>
          <p:cNvPr id="5" name="Table 4"/>
          <p:cNvGraphicFramePr>
            <a:graphicFrameLocks noGrp="1"/>
          </p:cNvGraphicFramePr>
          <p:nvPr/>
        </p:nvGraphicFramePr>
        <p:xfrm>
          <a:off x="228601" y="2285999"/>
          <a:ext cx="8686798" cy="4343401"/>
        </p:xfrm>
        <a:graphic>
          <a:graphicData uri="http://schemas.openxmlformats.org/drawingml/2006/table">
            <a:tbl>
              <a:tblPr/>
              <a:tblGrid>
                <a:gridCol w="1791630"/>
                <a:gridCol w="1146499"/>
                <a:gridCol w="1146499"/>
                <a:gridCol w="1146499"/>
                <a:gridCol w="1146499"/>
                <a:gridCol w="1154586"/>
                <a:gridCol w="1154586"/>
              </a:tblGrid>
              <a:tr h="396855">
                <a:tc rowSpan="2">
                  <a:txBody>
                    <a:bodyPr/>
                    <a:lstStyle/>
                    <a:p>
                      <a:pPr algn="ctr">
                        <a:lnSpc>
                          <a:spcPct val="115000"/>
                        </a:lnSpc>
                        <a:spcAft>
                          <a:spcPts val="1000"/>
                        </a:spcAft>
                      </a:pPr>
                      <a:r>
                        <a:rPr lang="af-ZA" sz="1600" b="1">
                          <a:latin typeface="Times New Roman"/>
                          <a:ea typeface="Calibri"/>
                          <a:cs typeface="Times New Roman"/>
                        </a:rPr>
                        <a:t>Chỉ tiêu</a:t>
                      </a:r>
                      <a:endParaRPr lang="en-US" sz="1600" b="1">
                        <a:latin typeface="Calibri"/>
                        <a:ea typeface="Calibri"/>
                        <a:cs typeface="Times New Roman"/>
                      </a:endParaRPr>
                    </a:p>
                  </a:txBody>
                  <a:tcPr marL="17673" marR="17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lnSpc>
                          <a:spcPct val="115000"/>
                        </a:lnSpc>
                        <a:spcAft>
                          <a:spcPts val="1000"/>
                        </a:spcAft>
                      </a:pPr>
                      <a:r>
                        <a:rPr lang="af-ZA" sz="1600" b="1">
                          <a:latin typeface="Times New Roman"/>
                          <a:ea typeface="Calibri"/>
                          <a:cs typeface="Times New Roman"/>
                        </a:rPr>
                        <a:t>Lô thí nghiệm</a:t>
                      </a:r>
                      <a:endParaRPr lang="en-US" sz="1600" b="1">
                        <a:latin typeface="Calibri"/>
                        <a:ea typeface="Calibri"/>
                        <a:cs typeface="Times New Roman"/>
                      </a:endParaRPr>
                    </a:p>
                  </a:txBody>
                  <a:tcPr marL="17673" marR="17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5209">
                <a:tc vMerge="1">
                  <a:txBody>
                    <a:bodyPr/>
                    <a:lstStyle/>
                    <a:p>
                      <a:endParaRPr lang="en-US"/>
                    </a:p>
                  </a:txBody>
                  <a:tcPr/>
                </a:tc>
                <a:tc>
                  <a:txBody>
                    <a:bodyPr/>
                    <a:lstStyle/>
                    <a:p>
                      <a:pPr algn="ctr">
                        <a:lnSpc>
                          <a:spcPct val="115000"/>
                        </a:lnSpc>
                        <a:spcAft>
                          <a:spcPts val="1000"/>
                        </a:spcAft>
                      </a:pPr>
                      <a:r>
                        <a:rPr lang="en-US" sz="1600" b="1">
                          <a:latin typeface="Times New Roman"/>
                          <a:ea typeface="Calibri"/>
                          <a:cs typeface="Times New Roman"/>
                        </a:rPr>
                        <a:t>Trấu 100%</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b="1">
                          <a:latin typeface="Times New Roman"/>
                          <a:ea typeface="Calibri"/>
                          <a:cs typeface="Times New Roman"/>
                        </a:rPr>
                        <a:t>Rơm cắt ngắn 20%, trấu 80%</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b="1">
                          <a:latin typeface="Times New Roman"/>
                          <a:ea typeface="Calibri"/>
                          <a:cs typeface="Times New Roman"/>
                        </a:rPr>
                        <a:t>Rơm cắt ngắn 40%, trấu 60%</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b="1">
                          <a:latin typeface="Times New Roman"/>
                          <a:ea typeface="Calibri"/>
                          <a:cs typeface="Times New Roman"/>
                        </a:rPr>
                        <a:t>Rơm cắt ngắn 60%, trấu 40%</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b="1">
                          <a:latin typeface="Times New Roman"/>
                          <a:ea typeface="Calibri"/>
                          <a:cs typeface="Times New Roman"/>
                        </a:rPr>
                        <a:t>Rơm cắt ngắn 80%, trấu 20%</a:t>
                      </a:r>
                      <a:endParaRPr lang="en-US" sz="1600">
                        <a:latin typeface="Calibri"/>
                        <a:ea typeface="Calibri"/>
                        <a:cs typeface="Times New Roman"/>
                      </a:endParaRPr>
                    </a:p>
                  </a:txBody>
                  <a:tcPr marL="17673" marR="17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600" b="1">
                          <a:latin typeface="Times New Roman"/>
                          <a:ea typeface="Calibri"/>
                          <a:cs typeface="Times New Roman"/>
                        </a:rPr>
                        <a:t>Rơm cắt ngắn 100%</a:t>
                      </a:r>
                      <a:endParaRPr lang="en-US" sz="1600">
                        <a:latin typeface="Calibri"/>
                        <a:ea typeface="Calibri"/>
                        <a:cs typeface="Times New Roman"/>
                      </a:endParaRPr>
                    </a:p>
                  </a:txBody>
                  <a:tcPr marL="17673" marR="17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3711">
                <a:tc>
                  <a:txBody>
                    <a:bodyPr/>
                    <a:lstStyle/>
                    <a:p>
                      <a:pPr>
                        <a:lnSpc>
                          <a:spcPct val="115000"/>
                        </a:lnSpc>
                        <a:spcAft>
                          <a:spcPts val="1000"/>
                        </a:spcAft>
                      </a:pPr>
                      <a:r>
                        <a:rPr lang="af-ZA" sz="1600">
                          <a:latin typeface="Times New Roman"/>
                          <a:ea typeface="Calibri"/>
                          <a:cs typeface="Times New Roman"/>
                        </a:rPr>
                        <a:t>Độ ẩm đệm lót ở sâu 20cm (%)</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50,9 ± 2,3</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51,2 ± 1,8</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53,3 ± 2,4</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52,2 ± 2,1</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54,2 ± 2,5</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54,0 ± 2,7</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3813">
                <a:tc>
                  <a:txBody>
                    <a:bodyPr/>
                    <a:lstStyle/>
                    <a:p>
                      <a:pPr>
                        <a:lnSpc>
                          <a:spcPct val="115000"/>
                        </a:lnSpc>
                        <a:spcAft>
                          <a:spcPts val="1000"/>
                        </a:spcAft>
                      </a:pPr>
                      <a:r>
                        <a:rPr lang="af-ZA" sz="1600">
                          <a:latin typeface="Times New Roman"/>
                          <a:ea typeface="Calibri"/>
                          <a:cs typeface="Times New Roman"/>
                        </a:rPr>
                        <a:t>Số lượng VSVHK tổng số (10</a:t>
                      </a:r>
                      <a:r>
                        <a:rPr lang="af-ZA" sz="1600" baseline="30000">
                          <a:latin typeface="Times New Roman"/>
                          <a:ea typeface="Calibri"/>
                          <a:cs typeface="Times New Roman"/>
                        </a:rPr>
                        <a:t>6</a:t>
                      </a:r>
                      <a:r>
                        <a:rPr lang="af-ZA" sz="1600">
                          <a:latin typeface="Times New Roman"/>
                          <a:ea typeface="Calibri"/>
                          <a:cs typeface="Times New Roman"/>
                        </a:rPr>
                        <a:t>/g)</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133,1 ± 44,6</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128,3 ± 41,3</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118,5 ± 41,2</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121,3 ± 43,8</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115,0 ± 38,5</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104,8 ± 28,5</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3813">
                <a:tc>
                  <a:txBody>
                    <a:bodyPr/>
                    <a:lstStyle/>
                    <a:p>
                      <a:pPr>
                        <a:lnSpc>
                          <a:spcPct val="115000"/>
                        </a:lnSpc>
                        <a:spcAft>
                          <a:spcPts val="1000"/>
                        </a:spcAft>
                      </a:pPr>
                      <a:r>
                        <a:rPr lang="af-ZA" sz="1600">
                          <a:latin typeface="Times New Roman"/>
                          <a:ea typeface="Calibri"/>
                          <a:cs typeface="Times New Roman"/>
                        </a:rPr>
                        <a:t>Số lượng VSVYK tổng số (10</a:t>
                      </a:r>
                      <a:r>
                        <a:rPr lang="af-ZA" sz="1600" baseline="30000">
                          <a:latin typeface="Times New Roman"/>
                          <a:ea typeface="Calibri"/>
                          <a:cs typeface="Times New Roman"/>
                        </a:rPr>
                        <a:t>3</a:t>
                      </a:r>
                      <a:r>
                        <a:rPr lang="af-ZA" sz="1600">
                          <a:latin typeface="Times New Roman"/>
                          <a:ea typeface="Calibri"/>
                          <a:cs typeface="Times New Roman"/>
                        </a:rPr>
                        <a:t>/g)</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26,6 ± 5,5</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24,9 ± 5,1</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25,4 ± 4,7</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27,1 ± 4,3</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29,7± 3,3</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600">
                          <a:latin typeface="Times New Roman"/>
                          <a:ea typeface="Calibri"/>
                          <a:cs typeface="Times New Roman"/>
                        </a:rPr>
                        <a:t>28,1 ± 4,5</a:t>
                      </a:r>
                      <a:endParaRPr lang="en-US" sz="1600">
                        <a:latin typeface="Calibri"/>
                        <a:ea typeface="Calibri"/>
                        <a:cs typeface="Times New Roman"/>
                      </a:endParaRPr>
                    </a:p>
                  </a:txBody>
                  <a:tcPr marL="17673" marR="17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smtClean="0"/>
              <a:t>II. </a:t>
            </a:r>
            <a:r>
              <a:rPr lang="af-ZA" sz="3600" b="1" smtClean="0"/>
              <a:t>CHĂN NUÔI LỢN TRÊN ĐỆM LÓT SINH HỌC </a:t>
            </a:r>
            <a:r>
              <a:rPr lang="en-US" smtClean="0"/>
              <a:t/>
            </a:r>
            <a:br>
              <a:rPr lang="en-US" smtClean="0"/>
            </a:br>
            <a:endParaRPr lang="en-US"/>
          </a:p>
        </p:txBody>
      </p:sp>
      <p:sp>
        <p:nvSpPr>
          <p:cNvPr id="3" name="Content Placeholder 2"/>
          <p:cNvSpPr>
            <a:spLocks noGrp="1"/>
          </p:cNvSpPr>
          <p:nvPr>
            <p:ph idx="1"/>
          </p:nvPr>
        </p:nvSpPr>
        <p:spPr>
          <a:xfrm>
            <a:off x="457200" y="1066800"/>
            <a:ext cx="8229600" cy="5059363"/>
          </a:xfrm>
        </p:spPr>
        <p:txBody>
          <a:bodyPr>
            <a:normAutofit fontScale="85000" lnSpcReduction="20000"/>
          </a:bodyPr>
          <a:lstStyle/>
          <a:p>
            <a:pPr>
              <a:buNone/>
            </a:pPr>
            <a:r>
              <a:rPr lang="en-US" b="1" smtClean="0">
                <a:latin typeface="Times New Roman" pitchFamily="18" charset="0"/>
                <a:cs typeface="Times New Roman" pitchFamily="18" charset="0"/>
              </a:rPr>
              <a:t>4. Kết quả nghiên cứu</a:t>
            </a:r>
          </a:p>
          <a:p>
            <a:pPr>
              <a:buNone/>
            </a:pPr>
            <a:r>
              <a:rPr lang="en-US" b="1" i="1" smtClean="0">
                <a:latin typeface="Times New Roman" pitchFamily="18" charset="0"/>
                <a:cs typeface="Times New Roman" pitchFamily="18" charset="0"/>
              </a:rPr>
              <a:t>4.5. Tăng trọng của lợn</a:t>
            </a:r>
          </a:p>
          <a:p>
            <a:pPr>
              <a:buFontTx/>
              <a:buChar char="-"/>
            </a:pPr>
            <a:r>
              <a:rPr lang="en-US" smtClean="0">
                <a:latin typeface="Times New Roman" pitchFamily="18" charset="0"/>
                <a:cs typeface="Times New Roman" pitchFamily="18" charset="0"/>
              </a:rPr>
              <a:t>Không có sự sai khác về mặt thống kê của lợn nuôi trên đệm lót giữa các lô thí nghiệm.</a:t>
            </a:r>
          </a:p>
          <a:p>
            <a:pPr>
              <a:buNone/>
            </a:pPr>
            <a:endParaRPr lang="en-US" smtClean="0">
              <a:latin typeface="Times New Roman" pitchFamily="18" charset="0"/>
              <a:cs typeface="Times New Roman" pitchFamily="18" charset="0"/>
            </a:endParaRPr>
          </a:p>
          <a:p>
            <a:r>
              <a:rPr lang="en-US" b="1" i="1" smtClean="0">
                <a:latin typeface="Times New Roman" pitchFamily="18" charset="0"/>
                <a:cs typeface="Times New Roman" pitchFamily="18" charset="0"/>
              </a:rPr>
              <a:t>Hành vi của lợn:</a:t>
            </a:r>
          </a:p>
          <a:p>
            <a:pPr>
              <a:buFontTx/>
              <a:buChar char="-"/>
            </a:pPr>
            <a:r>
              <a:rPr lang="en-US" smtClean="0">
                <a:latin typeface="Times New Roman" pitchFamily="18" charset="0"/>
                <a:cs typeface="Times New Roman" pitchFamily="18" charset="0"/>
              </a:rPr>
              <a:t>Lợn có biểu hiện muốn nhảy ra khỏi chuồng khi nhiệt độ môi trường cao (&gt;</a:t>
            </a:r>
            <a:r>
              <a:rPr lang="af-ZA" smtClean="0"/>
              <a:t>30</a:t>
            </a:r>
            <a:r>
              <a:rPr lang="af-ZA" baseline="30000" smtClean="0"/>
              <a:t>0</a:t>
            </a:r>
            <a:r>
              <a:rPr lang="af-ZA" smtClean="0"/>
              <a:t>C</a:t>
            </a:r>
            <a:r>
              <a:rPr lang="en-US" smtClean="0">
                <a:latin typeface="Times New Roman" pitchFamily="18" charset="0"/>
                <a:cs typeface="Times New Roman" pitchFamily="18" charset="0"/>
              </a:rPr>
              <a:t>) </a:t>
            </a:r>
          </a:p>
          <a:p>
            <a:pPr>
              <a:buNone/>
            </a:pPr>
            <a:endParaRPr lang="en-US" smtClean="0">
              <a:latin typeface="Times New Roman" pitchFamily="18" charset="0"/>
              <a:cs typeface="Times New Roman" pitchFamily="18" charset="0"/>
            </a:endParaRPr>
          </a:p>
          <a:p>
            <a:pPr>
              <a:buNone/>
            </a:pPr>
            <a:r>
              <a:rPr lang="en-US" b="1" i="1" smtClean="0">
                <a:latin typeface="Times New Roman" pitchFamily="18" charset="0"/>
                <a:cs typeface="Times New Roman" pitchFamily="18" charset="0"/>
              </a:rPr>
              <a:t>Lưu ý:</a:t>
            </a:r>
          </a:p>
          <a:p>
            <a:pPr>
              <a:buNone/>
            </a:pPr>
            <a:r>
              <a:rPr lang="en-US" smtClean="0">
                <a:latin typeface="Times New Roman" pitchFamily="18" charset="0"/>
                <a:cs typeface="Times New Roman" pitchFamily="18" charset="0"/>
              </a:rPr>
              <a:t>- </a:t>
            </a:r>
            <a:r>
              <a:rPr lang="af-ZA" smtClean="0">
                <a:latin typeface="Times New Roman" pitchFamily="18" charset="0"/>
                <a:cs typeface="Times New Roman" pitchFamily="18" charset="0"/>
              </a:rPr>
              <a:t>Rơm làm đệm lót phải hết sức lưu ý do rơm có thể gây ra nguy cơ lợn nuôi bị nhiễm mycotoxicosis từ rơm bị nấm mốc</a:t>
            </a:r>
            <a:endParaRPr lang="en-US" smtClean="0">
              <a:latin typeface="Times New Roman" pitchFamily="18" charset="0"/>
              <a:cs typeface="Times New Roman" pitchFamily="18" charset="0"/>
            </a:endParaRPr>
          </a:p>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smtClean="0"/>
              <a:t>II. </a:t>
            </a:r>
            <a:r>
              <a:rPr lang="af-ZA" sz="3600" b="1" smtClean="0"/>
              <a:t>CHĂN NUÔI LỢN TRÊN ĐỆM LÓT SINH HỌC </a:t>
            </a:r>
            <a:r>
              <a:rPr lang="en-US" smtClean="0"/>
              <a:t/>
            </a:r>
            <a:br>
              <a:rPr lang="en-US" smtClean="0"/>
            </a:br>
            <a:endParaRPr lang="en-US"/>
          </a:p>
        </p:txBody>
      </p:sp>
      <p:sp>
        <p:nvSpPr>
          <p:cNvPr id="3" name="Content Placeholder 2"/>
          <p:cNvSpPr>
            <a:spLocks noGrp="1"/>
          </p:cNvSpPr>
          <p:nvPr>
            <p:ph idx="1"/>
          </p:nvPr>
        </p:nvSpPr>
        <p:spPr>
          <a:xfrm>
            <a:off x="457200" y="1066800"/>
            <a:ext cx="8229600" cy="5059363"/>
          </a:xfrm>
        </p:spPr>
        <p:txBody>
          <a:bodyPr>
            <a:normAutofit fontScale="85000" lnSpcReduction="20000"/>
          </a:bodyPr>
          <a:lstStyle/>
          <a:p>
            <a:pPr algn="just">
              <a:buNone/>
            </a:pPr>
            <a:r>
              <a:rPr lang="en-US" b="1" smtClean="0">
                <a:latin typeface="Times New Roman" pitchFamily="18" charset="0"/>
                <a:cs typeface="Times New Roman" pitchFamily="18" charset="0"/>
              </a:rPr>
              <a:t>5. Kết luận và đề nghị</a:t>
            </a:r>
          </a:p>
          <a:p>
            <a:pPr algn="just">
              <a:buNone/>
            </a:pPr>
            <a:r>
              <a:rPr lang="en-US" b="1" i="1" smtClean="0">
                <a:latin typeface="Times New Roman" pitchFamily="18" charset="0"/>
                <a:cs typeface="Times New Roman" pitchFamily="18" charset="0"/>
              </a:rPr>
              <a:t>5.1. Kết luận</a:t>
            </a:r>
          </a:p>
          <a:p>
            <a:pPr algn="just">
              <a:buNone/>
            </a:pPr>
            <a:r>
              <a:rPr lang="af-ZA" smtClean="0"/>
              <a:t>	- Lợn trên đệm lót sinh học có các tỷ lệ rơm khác nhau phát triển khỏe mạnh, hoàn toàn bình thường. Điều này có thể do thời gian thí nghiệm được tiến hành trong mùa đông, do đó lợn nuôi trên đệm lót không bị nóng do sự lên men của đệm lót. Tuy nhiên, lợn có hiện tượng phá chuồng, nhảy ra ngoài trong một số ngày có nhiệt độ không khí chuồng nuôi cao (&gt;30</a:t>
            </a:r>
            <a:r>
              <a:rPr lang="af-ZA" baseline="30000" smtClean="0"/>
              <a:t>0</a:t>
            </a:r>
            <a:r>
              <a:rPr lang="af-ZA" smtClean="0"/>
              <a:t>C). Do đó, cần có giải pháp lắp quạt, làm mát mái chống nóng cho lợn trong những ngày thời tiết nắng nóng.</a:t>
            </a:r>
            <a:endParaRPr lang="en-US" smtClean="0"/>
          </a:p>
          <a:p>
            <a:pPr algn="just">
              <a:buNone/>
            </a:pPr>
            <a:r>
              <a:rPr lang="af-ZA" smtClean="0"/>
              <a:t>	- Nồng độ các khí độc chuồng nuôi trên đệm lót nằm trong ngưỡng cho phép, khả năng xử lý chất thải đảm bảo nếu như được đảo xới thường xuyên.</a:t>
            </a:r>
            <a:endParaRPr lang="en-US" smtClean="0"/>
          </a:p>
          <a:p>
            <a:pPr algn="just">
              <a:buNone/>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smtClean="0"/>
              <a:t>II. </a:t>
            </a:r>
            <a:r>
              <a:rPr lang="af-ZA" sz="3600" b="1" smtClean="0"/>
              <a:t>CHĂN NUÔI LỢN TRÊN ĐỆM LÓT SINH HỌC </a:t>
            </a:r>
            <a:r>
              <a:rPr lang="en-US" smtClean="0"/>
              <a:t/>
            </a:r>
            <a:br>
              <a:rPr lang="en-US" smtClean="0"/>
            </a:br>
            <a:endParaRPr lang="en-US"/>
          </a:p>
        </p:txBody>
      </p:sp>
      <p:sp>
        <p:nvSpPr>
          <p:cNvPr id="3" name="Content Placeholder 2"/>
          <p:cNvSpPr>
            <a:spLocks noGrp="1"/>
          </p:cNvSpPr>
          <p:nvPr>
            <p:ph idx="1"/>
          </p:nvPr>
        </p:nvSpPr>
        <p:spPr>
          <a:xfrm>
            <a:off x="457200" y="1066800"/>
            <a:ext cx="8229600" cy="5059363"/>
          </a:xfrm>
        </p:spPr>
        <p:txBody>
          <a:bodyPr>
            <a:normAutofit fontScale="92500" lnSpcReduction="10000"/>
          </a:bodyPr>
          <a:lstStyle/>
          <a:p>
            <a:pPr algn="just">
              <a:buNone/>
            </a:pPr>
            <a:r>
              <a:rPr lang="en-US" b="1" smtClean="0">
                <a:latin typeface="Times New Roman" pitchFamily="18" charset="0"/>
                <a:cs typeface="Times New Roman" pitchFamily="18" charset="0"/>
              </a:rPr>
              <a:t>5. Kết luận và đề nghị</a:t>
            </a:r>
          </a:p>
          <a:p>
            <a:pPr algn="just">
              <a:buNone/>
            </a:pPr>
            <a:r>
              <a:rPr lang="en-US" b="1" i="1" smtClean="0">
                <a:latin typeface="Times New Roman" pitchFamily="18" charset="0"/>
                <a:cs typeface="Times New Roman" pitchFamily="18" charset="0"/>
              </a:rPr>
              <a:t>5.1. Kết luận</a:t>
            </a:r>
          </a:p>
          <a:p>
            <a:pPr algn="just">
              <a:buNone/>
            </a:pPr>
            <a:r>
              <a:rPr lang="af-ZA" smtClean="0"/>
              <a:t>	- Đệm lót với tỷ lệ rơm nhiều (từ 60 đến 100%) nhanh bị mục, nát và đổi màu nếu không được bổ sung thêm nguyên liệu và đảo xới thường xuyên.</a:t>
            </a:r>
            <a:endParaRPr lang="en-US" smtClean="0"/>
          </a:p>
          <a:p>
            <a:pPr algn="just">
              <a:buNone/>
            </a:pPr>
            <a:r>
              <a:rPr lang="af-ZA" smtClean="0"/>
              <a:t>	- Thời gian sử dụng đệm lót có tỷ lệ rơm cao (từ 60 đến 100%) không dài, giới hạn từ 1 đến 1,5 lứa.</a:t>
            </a:r>
            <a:endParaRPr lang="en-US" smtClean="0"/>
          </a:p>
          <a:p>
            <a:pPr algn="just">
              <a:buNone/>
            </a:pPr>
            <a:r>
              <a:rPr lang="af-ZA" smtClean="0"/>
              <a:t>	- Hiệu quả kinh tế chăn nuôi trên đệm lót thấp hơn so với nuôi lợn trên chuồng sàn. Thời gian thu hồi vốn đầu tư dài.</a:t>
            </a:r>
            <a:endParaRPr lang="en-US" smtClean="0"/>
          </a:p>
          <a:p>
            <a:pPr algn="just">
              <a:buNone/>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43000"/>
            <a:ext cx="8496300" cy="5454650"/>
          </a:xfrm>
        </p:spPr>
        <p:txBody>
          <a:bodyPr>
            <a:normAutofit lnSpcReduction="10000"/>
          </a:bodyPr>
          <a:lstStyle/>
          <a:p>
            <a:pPr marL="0" indent="0" algn="just">
              <a:buFont typeface="Arial" charset="0"/>
              <a:buNone/>
              <a:defRPr/>
            </a:pPr>
            <a:r>
              <a:rPr lang="fr-FR" sz="2100" b="1" dirty="0">
                <a:solidFill>
                  <a:srgbClr val="C00000"/>
                </a:solidFill>
                <a:latin typeface="Times New Roman" pitchFamily="18" charset="0"/>
                <a:cs typeface="Times New Roman" pitchFamily="18" charset="0"/>
              </a:rPr>
              <a:t>12. </a:t>
            </a:r>
            <a:r>
              <a:rPr lang="fr-FR" sz="2100" b="1" dirty="0" err="1">
                <a:solidFill>
                  <a:srgbClr val="C00000"/>
                </a:solidFill>
                <a:latin typeface="Times New Roman" pitchFamily="18" charset="0"/>
                <a:cs typeface="Times New Roman" pitchFamily="18" charset="0"/>
              </a:rPr>
              <a:t>Mục</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tiêu</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gói</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thầu</a:t>
            </a:r>
            <a:endParaRPr lang="vi-VN" sz="2100" b="1" dirty="0">
              <a:solidFill>
                <a:srgbClr val="C00000"/>
              </a:solidFill>
              <a:cs typeface="Times New Roman" pitchFamily="18" charset="0"/>
            </a:endParaRPr>
          </a:p>
          <a:p>
            <a:pPr marL="0" indent="0" algn="just">
              <a:buFont typeface="Arial" charset="0"/>
              <a:buNone/>
              <a:defRPr/>
            </a:pPr>
            <a:r>
              <a:rPr lang="fr-FR" sz="2100" b="1" dirty="0">
                <a:solidFill>
                  <a:srgbClr val="C00000"/>
                </a:solidFill>
                <a:latin typeface="Times New Roman" pitchFamily="18" charset="0"/>
                <a:cs typeface="Times New Roman" pitchFamily="18" charset="0"/>
              </a:rPr>
              <a:t>12.1. </a:t>
            </a:r>
            <a:r>
              <a:rPr lang="fr-FR" sz="2100" b="1" dirty="0" err="1">
                <a:solidFill>
                  <a:srgbClr val="C00000"/>
                </a:solidFill>
                <a:latin typeface="Times New Roman" pitchFamily="18" charset="0"/>
                <a:cs typeface="Times New Roman" pitchFamily="18" charset="0"/>
              </a:rPr>
              <a:t>Mục</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tiêu</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tổng</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thể</a:t>
            </a:r>
            <a:endParaRPr lang="vi-VN" sz="2100" b="1" dirty="0">
              <a:solidFill>
                <a:srgbClr val="C00000"/>
              </a:solidFill>
              <a:cs typeface="Times New Roman" pitchFamily="18" charset="0"/>
            </a:endParaRPr>
          </a:p>
          <a:p>
            <a:pPr algn="just">
              <a:defRPr/>
            </a:pPr>
            <a:r>
              <a:rPr lang="fr-FR" sz="2100" dirty="0" err="1">
                <a:latin typeface="Times New Roman" pitchFamily="18" charset="0"/>
                <a:cs typeface="Times New Roman" pitchFamily="18" charset="0"/>
              </a:rPr>
              <a:t>Mục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tiêu</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của</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nghiên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cứu</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nhằm</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gia</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tăng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giá</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trị</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quản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lý</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chất</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thải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chăn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nuôi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thông</a:t>
            </a:r>
            <a:r>
              <a:rPr lang="fr-FR" sz="2100" dirty="0">
                <a:latin typeface="Times New Roman" pitchFamily="18" charset="0"/>
                <a:cs typeface="Times New Roman" pitchFamily="18" charset="0"/>
              </a:rPr>
              <a:t> qua </a:t>
            </a:r>
            <a:r>
              <a:rPr lang="fr-FR" sz="2100" dirty="0" err="1">
                <a:latin typeface="Times New Roman" pitchFamily="18" charset="0"/>
                <a:cs typeface="Times New Roman" pitchFamily="18" charset="0"/>
              </a:rPr>
              <a:t>công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nghệ</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chăn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nuôi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tiết</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kiệm</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nước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và</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tái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sử</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dụng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nước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thải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trong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chăn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nuôi</a:t>
            </a:r>
            <a:r>
              <a:rPr lang="fr-FR" sz="2100" dirty="0" smtClean="0">
                <a:latin typeface="Times New Roman" pitchFamily="18" charset="0"/>
                <a:cs typeface="Times New Roman" pitchFamily="18" charset="0"/>
              </a:rPr>
              <a:t>.</a:t>
            </a:r>
            <a:endParaRPr lang="vi-VN" sz="2100" dirty="0" smtClean="0">
              <a:cs typeface="Times New Roman" pitchFamily="18" charset="0"/>
            </a:endParaRPr>
          </a:p>
          <a:p>
            <a:pPr marL="0" indent="0" algn="just">
              <a:buFont typeface="Arial" charset="0"/>
              <a:buNone/>
              <a:defRPr/>
            </a:pPr>
            <a:endParaRPr lang="vi-VN" sz="2100" dirty="0">
              <a:cs typeface="Times New Roman" pitchFamily="18" charset="0"/>
            </a:endParaRPr>
          </a:p>
          <a:p>
            <a:pPr marL="0" indent="0" algn="just">
              <a:buFont typeface="Arial" charset="0"/>
              <a:buNone/>
              <a:defRPr/>
            </a:pPr>
            <a:r>
              <a:rPr lang="fr-FR" sz="2100" b="1" dirty="0">
                <a:solidFill>
                  <a:srgbClr val="C00000"/>
                </a:solidFill>
                <a:latin typeface="Times New Roman" pitchFamily="18" charset="0"/>
                <a:cs typeface="Times New Roman" pitchFamily="18" charset="0"/>
              </a:rPr>
              <a:t>12.2. </a:t>
            </a:r>
            <a:r>
              <a:rPr lang="fr-FR" sz="2100" b="1" dirty="0" err="1">
                <a:solidFill>
                  <a:srgbClr val="C00000"/>
                </a:solidFill>
                <a:latin typeface="Times New Roman" pitchFamily="18" charset="0"/>
                <a:cs typeface="Times New Roman" pitchFamily="18" charset="0"/>
              </a:rPr>
              <a:t>Mục</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tiêu</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cụ</a:t>
            </a:r>
            <a:r>
              <a:rPr lang="fr-FR" sz="2100" b="1" dirty="0">
                <a:solidFill>
                  <a:srgbClr val="C00000"/>
                </a:solidFill>
                <a:latin typeface="Times New Roman" pitchFamily="18" charset="0"/>
                <a:cs typeface="Times New Roman" pitchFamily="18" charset="0"/>
              </a:rPr>
              <a:t> </a:t>
            </a:r>
            <a:r>
              <a:rPr lang="fr-FR" sz="2100" b="1" dirty="0" err="1">
                <a:solidFill>
                  <a:srgbClr val="C00000"/>
                </a:solidFill>
                <a:latin typeface="Times New Roman" pitchFamily="18" charset="0"/>
                <a:cs typeface="Times New Roman" pitchFamily="18" charset="0"/>
              </a:rPr>
              <a:t>thể</a:t>
            </a:r>
            <a:endParaRPr lang="vi-VN" sz="2100" b="1" dirty="0">
              <a:solidFill>
                <a:srgbClr val="C00000"/>
              </a:solidFill>
              <a:cs typeface="Times New Roman" pitchFamily="18" charset="0"/>
            </a:endParaRPr>
          </a:p>
          <a:p>
            <a:pPr algn="just">
              <a:defRPr/>
            </a:pPr>
            <a:r>
              <a:rPr lang="fr-FR" sz="2100" dirty="0">
                <a:latin typeface="Times New Roman" pitchFamily="18" charset="0"/>
                <a:cs typeface="Times New Roman" pitchFamily="18" charset="0"/>
              </a:rPr>
              <a:t>(i) </a:t>
            </a:r>
            <a:r>
              <a:rPr lang="fr-FR" sz="2100" dirty="0" err="1">
                <a:latin typeface="Times New Roman" pitchFamily="18" charset="0"/>
                <a:cs typeface="Times New Roman" pitchFamily="18" charset="0"/>
              </a:rPr>
              <a:t>Nghiên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cứu</a:t>
            </a:r>
            <a:r>
              <a:rPr lang="fr-FR" sz="2100" dirty="0">
                <a:latin typeface="Times New Roman" pitchFamily="18" charset="0"/>
                <a:cs typeface="Times New Roman" pitchFamily="18" charset="0"/>
              </a:rPr>
              <a:t> </a:t>
            </a:r>
            <a:r>
              <a:rPr lang="fr-FR" sz="2100" dirty="0" err="1" smtClean="0">
                <a:latin typeface="Times New Roman" pitchFamily="18" charset="0"/>
                <a:cs typeface="Times New Roman" pitchFamily="18" charset="0"/>
              </a:rPr>
              <a:t>công</a:t>
            </a:r>
            <a:r>
              <a:rPr lang="fr-FR" sz="2100" dirty="0" smtClean="0">
                <a:latin typeface="Times New Roman" pitchFamily="18" charset="0"/>
                <a:cs typeface="Times New Roman" pitchFamily="18" charset="0"/>
              </a:rPr>
              <a:t> </a:t>
            </a:r>
            <a:r>
              <a:rPr lang="fr-FR" sz="2100" dirty="0" err="1">
                <a:latin typeface="Times New Roman" pitchFamily="18" charset="0"/>
                <a:cs typeface="Times New Roman" pitchFamily="18" charset="0"/>
              </a:rPr>
              <a:t>nghê</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chăn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nuôi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lợn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tiết</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kiệm</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nước</a:t>
            </a:r>
            <a:endParaRPr lang="vi-VN" sz="2100" dirty="0">
              <a:cs typeface="Times New Roman" pitchFamily="18" charset="0"/>
            </a:endParaRPr>
          </a:p>
          <a:p>
            <a:pPr algn="just">
              <a:defRPr/>
            </a:pPr>
            <a:r>
              <a:rPr lang="fr-FR" sz="2100" dirty="0">
                <a:latin typeface="Times New Roman" pitchFamily="18" charset="0"/>
                <a:cs typeface="Times New Roman" pitchFamily="18" charset="0"/>
              </a:rPr>
              <a:t>ii) </a:t>
            </a:r>
            <a:r>
              <a:rPr lang="fr-FR" sz="2100" dirty="0" err="1">
                <a:latin typeface="Times New Roman" pitchFamily="18" charset="0"/>
                <a:cs typeface="Times New Roman" pitchFamily="18" charset="0"/>
              </a:rPr>
              <a:t>Nghiên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cứu</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sản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xuất</a:t>
            </a:r>
            <a:r>
              <a:rPr lang="fr-FR" sz="2100" dirty="0">
                <a:latin typeface="Times New Roman" pitchFamily="18" charset="0"/>
                <a:cs typeface="Times New Roman" pitchFamily="18" charset="0"/>
              </a:rPr>
              <a:t> </a:t>
            </a:r>
            <a:r>
              <a:rPr lang="fr-FR" sz="2100" dirty="0" err="1" smtClean="0">
                <a:latin typeface="Times New Roman" pitchFamily="18" charset="0"/>
                <a:cs typeface="Times New Roman" pitchFamily="18" charset="0"/>
              </a:rPr>
              <a:t>đệm</a:t>
            </a:r>
            <a:r>
              <a:rPr lang="fr-FR" sz="2100" dirty="0" smtClean="0">
                <a:latin typeface="Times New Roman" pitchFamily="18" charset="0"/>
                <a:cs typeface="Times New Roman" pitchFamily="18" charset="0"/>
              </a:rPr>
              <a:t> </a:t>
            </a:r>
            <a:r>
              <a:rPr lang="fr-FR" sz="2100" dirty="0" err="1">
                <a:latin typeface="Times New Roman" pitchFamily="18" charset="0"/>
                <a:cs typeface="Times New Roman" pitchFamily="18" charset="0"/>
              </a:rPr>
              <a:t>lót</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sinh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học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tư</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phê</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phu</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phẩm</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trồng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trọt</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với</a:t>
            </a:r>
            <a:r>
              <a:rPr lang="fr-FR" sz="2100" dirty="0">
                <a:latin typeface="Times New Roman" pitchFamily="18" charset="0"/>
                <a:cs typeface="Times New Roman" pitchFamily="18" charset="0"/>
              </a:rPr>
              <a:t> chi phí </a:t>
            </a:r>
            <a:r>
              <a:rPr lang="fr-FR" sz="2100" dirty="0" err="1">
                <a:latin typeface="Times New Roman" pitchFamily="18" charset="0"/>
                <a:cs typeface="Times New Roman" pitchFamily="18" charset="0"/>
              </a:rPr>
              <a:t>thấp</a:t>
            </a:r>
            <a:r>
              <a:rPr lang="fr-FR" sz="2100" dirty="0">
                <a:latin typeface="Times New Roman" pitchFamily="18" charset="0"/>
                <a:cs typeface="Times New Roman" pitchFamily="18" charset="0"/>
              </a:rPr>
              <a:t>, khả </a:t>
            </a:r>
            <a:r>
              <a:rPr lang="fr-FR" sz="2100" dirty="0" err="1">
                <a:latin typeface="Times New Roman" pitchFamily="18" charset="0"/>
                <a:cs typeface="Times New Roman" pitchFamily="18" charset="0"/>
              </a:rPr>
              <a:t>năng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hấp</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thu</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nước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cao</a:t>
            </a:r>
            <a:r>
              <a:rPr lang="fr-FR" sz="2100" dirty="0">
                <a:latin typeface="Times New Roman" pitchFamily="18" charset="0"/>
                <a:cs typeface="Times New Roman" pitchFamily="18" charset="0"/>
              </a:rPr>
              <a:t> và </a:t>
            </a:r>
            <a:r>
              <a:rPr lang="fr-FR" sz="2100" dirty="0" err="1">
                <a:latin typeface="Times New Roman" pitchFamily="18" charset="0"/>
                <a:cs typeface="Times New Roman" pitchFamily="18" charset="0"/>
              </a:rPr>
              <a:t>hiệu</a:t>
            </a:r>
            <a:r>
              <a:rPr lang="fr-FR" sz="2100" dirty="0">
                <a:latin typeface="Times New Roman" pitchFamily="18" charset="0"/>
                <a:cs typeface="Times New Roman" pitchFamily="18" charset="0"/>
              </a:rPr>
              <a:t> quả </a:t>
            </a:r>
            <a:r>
              <a:rPr lang="fr-FR" sz="2100" dirty="0" err="1">
                <a:latin typeface="Times New Roman" pitchFamily="18" charset="0"/>
                <a:cs typeface="Times New Roman" pitchFamily="18" charset="0"/>
              </a:rPr>
              <a:t>kinh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tê</a:t>
            </a:r>
            <a:r>
              <a:rPr lang="fr-FR" sz="2100" dirty="0">
                <a:latin typeface="Times New Roman" pitchFamily="18" charset="0"/>
                <a:cs typeface="Times New Roman" pitchFamily="18" charset="0"/>
              </a:rPr>
              <a:t>́</a:t>
            </a:r>
            <a:endParaRPr lang="vi-VN" sz="2100" dirty="0">
              <a:cs typeface="Times New Roman" pitchFamily="18" charset="0"/>
            </a:endParaRPr>
          </a:p>
          <a:p>
            <a:pPr algn="just">
              <a:defRPr/>
            </a:pPr>
            <a:r>
              <a:rPr lang="fr-FR" sz="2100" dirty="0">
                <a:latin typeface="Times New Roman" pitchFamily="18" charset="0"/>
                <a:cs typeface="Times New Roman" pitchFamily="18" charset="0"/>
              </a:rPr>
              <a:t>(iii) </a:t>
            </a:r>
            <a:r>
              <a:rPr lang="fr-FR" sz="2100" dirty="0" err="1">
                <a:latin typeface="Times New Roman" pitchFamily="18" charset="0"/>
                <a:cs typeface="Times New Roman" pitchFamily="18" charset="0"/>
              </a:rPr>
              <a:t>Nghiên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cứu</a:t>
            </a:r>
            <a:r>
              <a:rPr lang="fr-FR" sz="2100" dirty="0">
                <a:latin typeface="Times New Roman" pitchFamily="18" charset="0"/>
                <a:cs typeface="Times New Roman" pitchFamily="18" charset="0"/>
              </a:rPr>
              <a:t> </a:t>
            </a:r>
            <a:r>
              <a:rPr lang="fr-FR" sz="2100" dirty="0" err="1" smtClean="0">
                <a:latin typeface="Times New Roman" pitchFamily="18" charset="0"/>
                <a:cs typeface="Times New Roman" pitchFamily="18" charset="0"/>
              </a:rPr>
              <a:t>công</a:t>
            </a:r>
            <a:r>
              <a:rPr lang="fr-FR" sz="2100" dirty="0" smtClean="0">
                <a:latin typeface="Times New Roman" pitchFamily="18" charset="0"/>
                <a:cs typeface="Times New Roman" pitchFamily="18" charset="0"/>
              </a:rPr>
              <a:t> </a:t>
            </a:r>
            <a:r>
              <a:rPr lang="fr-FR" sz="2100" dirty="0" err="1">
                <a:latin typeface="Times New Roman" pitchFamily="18" charset="0"/>
                <a:cs typeface="Times New Roman" pitchFamily="18" charset="0"/>
              </a:rPr>
              <a:t>nghê</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làm</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sạch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nước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thải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chăn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nuôi</a:t>
            </a:r>
            <a:r>
              <a:rPr lang="fr-FR" sz="2100" dirty="0">
                <a:latin typeface="Times New Roman" pitchFamily="18" charset="0"/>
                <a:cs typeface="Times New Roman" pitchFamily="18" charset="0"/>
              </a:rPr>
              <a:t> và </a:t>
            </a:r>
            <a:r>
              <a:rPr lang="fr-FR" sz="2100" dirty="0" err="1">
                <a:latin typeface="Times New Roman" pitchFamily="18" charset="0"/>
                <a:cs typeface="Times New Roman" pitchFamily="18" charset="0"/>
              </a:rPr>
              <a:t>chất</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thải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sau</a:t>
            </a:r>
            <a:r>
              <a:rPr lang="fr-FR" sz="2100" dirty="0">
                <a:latin typeface="Times New Roman" pitchFamily="18" charset="0"/>
                <a:cs typeface="Times New Roman" pitchFamily="18" charset="0"/>
              </a:rPr>
              <a:t> khí </a:t>
            </a:r>
            <a:r>
              <a:rPr lang="fr-FR" sz="2100" dirty="0" err="1">
                <a:latin typeface="Times New Roman" pitchFamily="18" charset="0"/>
                <a:cs typeface="Times New Roman" pitchFamily="18" charset="0"/>
              </a:rPr>
              <a:t>sinh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học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co</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thê</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tái</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sư</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dụng</a:t>
            </a:r>
            <a:r>
              <a:rPr lang="fr-FR" sz="2100" dirty="0">
                <a:latin typeface="Times New Roman" pitchFamily="18" charset="0"/>
                <a:cs typeface="Times New Roman" pitchFamily="18" charset="0"/>
              </a:rPr>
              <a:t> và </a:t>
            </a:r>
            <a:r>
              <a:rPr lang="fr-FR" sz="2100" dirty="0" err="1">
                <a:latin typeface="Times New Roman" pitchFamily="18" charset="0"/>
                <a:cs typeface="Times New Roman" pitchFamily="18" charset="0"/>
              </a:rPr>
              <a:t>sản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xuất</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phân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bón</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hữu</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cơ</a:t>
            </a:r>
            <a:r>
              <a:rPr lang="fr-FR" sz="2100" dirty="0">
                <a:latin typeface="Times New Roman" pitchFamily="18" charset="0"/>
                <a:cs typeface="Times New Roman" pitchFamily="18" charset="0"/>
              </a:rPr>
              <a:t> </a:t>
            </a:r>
            <a:endParaRPr lang="vi-VN" sz="2100" dirty="0">
              <a:cs typeface="Times New Roman" pitchFamily="18" charset="0"/>
            </a:endParaRPr>
          </a:p>
          <a:p>
            <a:pPr algn="just">
              <a:defRPr/>
            </a:pPr>
            <a:r>
              <a:rPr lang="fr-FR" sz="2100" dirty="0">
                <a:latin typeface="Times New Roman" pitchFamily="18" charset="0"/>
                <a:cs typeface="Times New Roman" pitchFamily="18" charset="0"/>
              </a:rPr>
              <a:t>(iv) </a:t>
            </a:r>
            <a:r>
              <a:rPr lang="fr-FR" sz="2100" dirty="0" err="1">
                <a:latin typeface="Times New Roman" pitchFamily="18" charset="0"/>
                <a:cs typeface="Times New Roman" pitchFamily="18" charset="0"/>
              </a:rPr>
              <a:t>Ứng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dụng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thành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công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kết</a:t>
            </a:r>
            <a:r>
              <a:rPr lang="fr-FR" sz="2100" dirty="0">
                <a:latin typeface="Times New Roman" pitchFamily="18" charset="0"/>
                <a:cs typeface="Times New Roman" pitchFamily="18" charset="0"/>
              </a:rPr>
              <a:t> quả </a:t>
            </a:r>
            <a:r>
              <a:rPr lang="fr-FR" sz="2100" dirty="0" err="1">
                <a:latin typeface="Times New Roman" pitchFamily="18" charset="0"/>
                <a:cs typeface="Times New Roman" pitchFamily="18" charset="0"/>
              </a:rPr>
              <a:t>đầu</a:t>
            </a:r>
            <a:r>
              <a:rPr lang="fr-FR" sz="2100" dirty="0">
                <a:latin typeface="Times New Roman" pitchFamily="18" charset="0"/>
                <a:cs typeface="Times New Roman" pitchFamily="18" charset="0"/>
              </a:rPr>
              <a:t> ra </a:t>
            </a:r>
            <a:r>
              <a:rPr lang="fr-FR" sz="2100" dirty="0" err="1">
                <a:latin typeface="Times New Roman" pitchFamily="18" charset="0"/>
                <a:cs typeface="Times New Roman" pitchFamily="18" charset="0"/>
              </a:rPr>
              <a:t>tư</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các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công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nghê</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trên</a:t>
            </a:r>
            <a:r>
              <a:rPr lang="fr-FR" sz="2100" dirty="0">
                <a:latin typeface="Times New Roman" pitchFamily="18" charset="0"/>
                <a:cs typeface="Times New Roman" pitchFamily="18" charset="0"/>
              </a:rPr>
              <a:t> ở </a:t>
            </a:r>
            <a:r>
              <a:rPr lang="fr-FR" sz="2100" dirty="0" err="1">
                <a:latin typeface="Times New Roman" pitchFamily="18" charset="0"/>
                <a:cs typeface="Times New Roman" pitchFamily="18" charset="0"/>
              </a:rPr>
              <a:t>các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mô</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hình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tích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hợp</a:t>
            </a:r>
            <a:endParaRPr lang="vi-VN" sz="2100" dirty="0">
              <a:cs typeface="Times New Roman" pitchFamily="18" charset="0"/>
            </a:endParaRPr>
          </a:p>
          <a:p>
            <a:pPr algn="just">
              <a:defRPr/>
            </a:pPr>
            <a:r>
              <a:rPr lang="fr-FR" sz="2100" dirty="0">
                <a:latin typeface="Times New Roman" pitchFamily="18" charset="0"/>
                <a:cs typeface="Times New Roman" pitchFamily="18" charset="0"/>
              </a:rPr>
              <a:t>(v) </a:t>
            </a:r>
            <a:r>
              <a:rPr lang="fr-FR" sz="2100" dirty="0" err="1">
                <a:latin typeface="Times New Roman" pitchFamily="18" charset="0"/>
                <a:cs typeface="Times New Roman" pitchFamily="18" charset="0"/>
              </a:rPr>
              <a:t>Đê</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xuất</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được</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chính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sách</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vê</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tiềm</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năng</a:t>
            </a:r>
            <a:r>
              <a:rPr lang="fr-FR" sz="2100" dirty="0">
                <a:latin typeface="Times New Roman" pitchFamily="18" charset="0"/>
                <a:cs typeface="Times New Roman" pitchFamily="18" charset="0"/>
              </a:rPr>
              <a:t> </a:t>
            </a:r>
            <a:r>
              <a:rPr lang="fr-FR" sz="2100" dirty="0" err="1">
                <a:latin typeface="Times New Roman" pitchFamily="18" charset="0"/>
                <a:cs typeface="Times New Roman" pitchFamily="18" charset="0"/>
              </a:rPr>
              <a:t>tiết</a:t>
            </a:r>
            <a:r>
              <a:rPr lang="fr-FR" sz="2100" dirty="0">
                <a:latin typeface="Times New Roman" pitchFamily="18" charset="0"/>
                <a:cs typeface="Times New Roman" pitchFamily="18" charset="0"/>
              </a:rPr>
              <a:t> </a:t>
            </a:r>
            <a:r>
              <a:rPr lang="fr-FR" sz="2100" err="1">
                <a:latin typeface="Times New Roman" pitchFamily="18" charset="0"/>
                <a:cs typeface="Times New Roman" pitchFamily="18" charset="0"/>
              </a:rPr>
              <a:t>kiệm</a:t>
            </a:r>
            <a:r>
              <a:rPr lang="fr-FR" sz="2100">
                <a:latin typeface="Times New Roman" pitchFamily="18" charset="0"/>
                <a:cs typeface="Times New Roman" pitchFamily="18" charset="0"/>
              </a:rPr>
              <a:t>/</a:t>
            </a:r>
            <a:r>
              <a:rPr lang="fr-FR" sz="2100" err="1">
                <a:latin typeface="Times New Roman" pitchFamily="18" charset="0"/>
                <a:cs typeface="Times New Roman" pitchFamily="18" charset="0"/>
              </a:rPr>
              <a:t>tái</a:t>
            </a:r>
            <a:r>
              <a:rPr lang="fr-FR" sz="2100">
                <a:latin typeface="Times New Roman" pitchFamily="18" charset="0"/>
                <a:cs typeface="Times New Roman" pitchFamily="18" charset="0"/>
              </a:rPr>
              <a:t> </a:t>
            </a:r>
            <a:r>
              <a:rPr lang="fr-FR" sz="2100" smtClean="0">
                <a:latin typeface="Times New Roman" pitchFamily="18" charset="0"/>
                <a:cs typeface="Times New Roman" pitchFamily="18" charset="0"/>
              </a:rPr>
              <a:t>sử </a:t>
            </a:r>
            <a:r>
              <a:rPr lang="fr-FR" sz="2100" err="1">
                <a:latin typeface="Times New Roman" pitchFamily="18" charset="0"/>
                <a:cs typeface="Times New Roman" pitchFamily="18" charset="0"/>
              </a:rPr>
              <a:t>dụng</a:t>
            </a:r>
            <a:r>
              <a:rPr lang="fr-FR" sz="2100">
                <a:latin typeface="Times New Roman" pitchFamily="18" charset="0"/>
                <a:cs typeface="Times New Roman" pitchFamily="18" charset="0"/>
              </a:rPr>
              <a:t> </a:t>
            </a:r>
            <a:r>
              <a:rPr lang="fr-FR" sz="2100" smtClean="0">
                <a:latin typeface="Times New Roman" pitchFamily="18" charset="0"/>
                <a:cs typeface="Times New Roman" pitchFamily="18" charset="0"/>
              </a:rPr>
              <a:t>nước</a:t>
            </a:r>
            <a:endParaRPr lang="vi-VN" sz="2100" dirty="0">
              <a:cs typeface="Times New Roman" pitchFamily="18" charset="0"/>
            </a:endParaRPr>
          </a:p>
        </p:txBody>
      </p:sp>
      <p:sp>
        <p:nvSpPr>
          <p:cNvPr id="4" name="Rectangle 3"/>
          <p:cNvSpPr/>
          <p:nvPr/>
        </p:nvSpPr>
        <p:spPr>
          <a:xfrm>
            <a:off x="3276600" y="228600"/>
            <a:ext cx="2919389" cy="769441"/>
          </a:xfrm>
          <a:prstGeom prst="rect">
            <a:avLst/>
          </a:prstGeom>
        </p:spPr>
        <p:txBody>
          <a:bodyPr wrap="none">
            <a:spAutoFit/>
          </a:bodyPr>
          <a:lstStyle/>
          <a:p>
            <a:r>
              <a:rPr lang="en-US" sz="4400" smtClean="0"/>
              <a:t>Lời mở đầu </a:t>
            </a:r>
            <a:endParaRPr lang="en-US" sz="4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smtClean="0"/>
              <a:t>II. </a:t>
            </a:r>
            <a:r>
              <a:rPr lang="af-ZA" sz="3600" b="1" smtClean="0"/>
              <a:t>CHĂN NUÔI LỢN TRÊN ĐỆM LÓT SINH HỌC </a:t>
            </a:r>
            <a:r>
              <a:rPr lang="en-US" smtClean="0"/>
              <a:t/>
            </a:r>
            <a:br>
              <a:rPr lang="en-US" smtClean="0"/>
            </a:br>
            <a:endParaRPr lang="en-US"/>
          </a:p>
        </p:txBody>
      </p:sp>
      <p:sp>
        <p:nvSpPr>
          <p:cNvPr id="3" name="Content Placeholder 2"/>
          <p:cNvSpPr>
            <a:spLocks noGrp="1"/>
          </p:cNvSpPr>
          <p:nvPr>
            <p:ph idx="1"/>
          </p:nvPr>
        </p:nvSpPr>
        <p:spPr>
          <a:xfrm>
            <a:off x="457200" y="1066800"/>
            <a:ext cx="8229600" cy="5059363"/>
          </a:xfrm>
        </p:spPr>
        <p:txBody>
          <a:bodyPr>
            <a:normAutofit fontScale="92500" lnSpcReduction="20000"/>
          </a:bodyPr>
          <a:lstStyle/>
          <a:p>
            <a:pPr algn="just">
              <a:buNone/>
            </a:pPr>
            <a:r>
              <a:rPr lang="en-US" b="1" smtClean="0">
                <a:latin typeface="Times New Roman" pitchFamily="18" charset="0"/>
                <a:cs typeface="Times New Roman" pitchFamily="18" charset="0"/>
              </a:rPr>
              <a:t>5. Kết luận và đề nghị</a:t>
            </a:r>
          </a:p>
          <a:p>
            <a:pPr algn="just">
              <a:buNone/>
            </a:pPr>
            <a:r>
              <a:rPr lang="en-US" b="1" i="1" smtClean="0">
                <a:latin typeface="Times New Roman" pitchFamily="18" charset="0"/>
                <a:cs typeface="Times New Roman" pitchFamily="18" charset="0"/>
              </a:rPr>
              <a:t>5.1. Đề nghị</a:t>
            </a:r>
          </a:p>
          <a:p>
            <a:pPr algn="just">
              <a:buNone/>
            </a:pPr>
            <a:r>
              <a:rPr lang="af-ZA" smtClean="0"/>
              <a:t>	- Sử dụng tối đa 40% rơm làm đệm lót trong chăn nuôi lợn thịt.</a:t>
            </a:r>
            <a:endParaRPr lang="en-US" smtClean="0"/>
          </a:p>
          <a:p>
            <a:pPr algn="just">
              <a:buNone/>
            </a:pPr>
            <a:r>
              <a:rPr lang="af-ZA" smtClean="0"/>
              <a:t>	- Khuyến cáo sử dụng đệm lót cho nuôi lợn thịt dưới 2 tháng tuổi và nuôi trong vụ thu, đông.</a:t>
            </a:r>
            <a:endParaRPr lang="en-US" smtClean="0"/>
          </a:p>
          <a:p>
            <a:pPr algn="just">
              <a:buNone/>
            </a:pPr>
            <a:r>
              <a:rPr lang="af-ZA" smtClean="0"/>
              <a:t>	- Các vùng núi cao, khí hậu mát mẻ, và những nơi có nguồn nước hạn chế có thể nuôi trên đệm lót quanh năm.</a:t>
            </a:r>
            <a:endParaRPr lang="en-US" smtClean="0"/>
          </a:p>
          <a:p>
            <a:pPr algn="just">
              <a:buNone/>
            </a:pPr>
            <a:endParaRPr lang="en-US" b="1" i="1" smtClean="0">
              <a:latin typeface="Times New Roman" pitchFamily="18" charset="0"/>
              <a:cs typeface="Times New Roman" pitchFamily="18" charset="0"/>
            </a:endParaRPr>
          </a:p>
          <a:p>
            <a:pPr algn="just">
              <a:buNone/>
            </a:pPr>
            <a:r>
              <a:rPr lang="af-ZA" smtClean="0"/>
              <a:t>	</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b="1" smtClean="0">
                <a:solidFill>
                  <a:srgbClr val="0070C0"/>
                </a:solidFill>
                <a:latin typeface="Times New Roman" pitchFamily="18" charset="0"/>
                <a:cs typeface="Times New Roman" pitchFamily="18" charset="0"/>
              </a:rPr>
              <a:t>Nghiên cứu 3. </a:t>
            </a:r>
          </a:p>
          <a:p>
            <a:pPr algn="ctr">
              <a:buNone/>
            </a:pPr>
            <a:r>
              <a:rPr lang="af-ZA" b="1" smtClean="0">
                <a:solidFill>
                  <a:srgbClr val="C00000"/>
                </a:solidFill>
                <a:latin typeface="Times New Roman" pitchFamily="18" charset="0"/>
                <a:cs typeface="Times New Roman" pitchFamily="18" charset="0"/>
              </a:rPr>
              <a:t>XỬ LÝ CHẤT THẢI CHĂN NUÔI, SẢN XUẤT PHÂN BÓN HỮU CƠ</a:t>
            </a:r>
            <a:endParaRPr lang="en-US" b="1" smtClean="0">
              <a:solidFill>
                <a:srgbClr val="C00000"/>
              </a:solidFill>
              <a:latin typeface="Times New Roman" pitchFamily="18" charset="0"/>
              <a:cs typeface="Times New Roman" pitchFamily="18" charset="0"/>
            </a:endParaRPr>
          </a:p>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59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1066800"/>
            <a:ext cx="8229600" cy="5181600"/>
          </a:xfrm>
        </p:spPr>
        <p:txBody>
          <a:bodyPr>
            <a:normAutofit/>
          </a:bodyPr>
          <a:lstStyle/>
          <a:p>
            <a:pPr algn="just">
              <a:buNone/>
            </a:pPr>
            <a:r>
              <a:rPr lang="en-US" b="1" smtClean="0"/>
              <a:t>1. Công nghệ xử lý chất thải</a:t>
            </a:r>
          </a:p>
          <a:p>
            <a:pPr algn="just">
              <a:buNone/>
            </a:pPr>
            <a:r>
              <a:rPr lang="af-ZA" smtClean="0"/>
              <a:t>	(1) Kết hợp lắng lọc, ủ compost và bể sục khí/hoặc công trình KSH</a:t>
            </a:r>
            <a:endParaRPr lang="en-US" smtClean="0"/>
          </a:p>
          <a:p>
            <a:pPr algn="just">
              <a:buNone/>
            </a:pPr>
            <a:r>
              <a:rPr lang="af-ZA" smtClean="0"/>
              <a:t>	(2) Ủ toàn bộ chất thải thu được với than bùn hoặc mùn cưa làm phân bón dạng rắn, hoặc ủ vi sinh làm thức ăn cho cá</a:t>
            </a:r>
            <a:endParaRPr lang="en-US" smtClean="0"/>
          </a:p>
          <a:p>
            <a:pPr algn="just">
              <a:buNone/>
            </a:pPr>
            <a:endParaRPr lang="en-US" b="1" smtClean="0"/>
          </a:p>
          <a:p>
            <a:pPr algn="just">
              <a:buNone/>
            </a:pPr>
            <a:r>
              <a:rPr lang="af-ZA"/>
              <a:t>	</a:t>
            </a:r>
            <a:endParaRPr lang="en-US"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59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8" name="Rectangle 7"/>
          <p:cNvSpPr/>
          <p:nvPr/>
        </p:nvSpPr>
        <p:spPr>
          <a:xfrm>
            <a:off x="0" y="1066800"/>
            <a:ext cx="8991600" cy="954107"/>
          </a:xfrm>
          <a:prstGeom prst="rect">
            <a:avLst/>
          </a:prstGeom>
        </p:spPr>
        <p:txBody>
          <a:bodyPr wrap="square">
            <a:spAutoFit/>
          </a:bodyPr>
          <a:lstStyle/>
          <a:p>
            <a:pPr>
              <a:buNone/>
            </a:pPr>
            <a:r>
              <a:rPr lang="en-US" sz="3000" b="1" smtClean="0"/>
              <a:t>2. Công nghệ xử lý chất thải</a:t>
            </a:r>
          </a:p>
          <a:p>
            <a:pPr>
              <a:buNone/>
            </a:pPr>
            <a:r>
              <a:rPr lang="af-ZA" sz="2600" smtClean="0"/>
              <a:t>(1) Kết hợp lắng lọc, ủ compost và bể sục khí/hoặc công trình KSH</a:t>
            </a:r>
            <a:endParaRPr lang="en-US" sz="2600" smtClean="0"/>
          </a:p>
        </p:txBody>
      </p:sp>
      <p:pic>
        <p:nvPicPr>
          <p:cNvPr id="17409" name="Picture 1"/>
          <p:cNvPicPr>
            <a:picLocks noChangeAspect="1" noChangeArrowheads="1"/>
          </p:cNvPicPr>
          <p:nvPr/>
        </p:nvPicPr>
        <p:blipFill>
          <a:blip r:embed="rId2"/>
          <a:srcRect/>
          <a:stretch>
            <a:fillRect/>
          </a:stretch>
        </p:blipFill>
        <p:spPr bwMode="auto">
          <a:xfrm>
            <a:off x="838200" y="2362200"/>
            <a:ext cx="7357182" cy="3783897"/>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59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8" name="Rectangle 7"/>
          <p:cNvSpPr/>
          <p:nvPr/>
        </p:nvSpPr>
        <p:spPr>
          <a:xfrm>
            <a:off x="0" y="1066800"/>
            <a:ext cx="8991600" cy="1415772"/>
          </a:xfrm>
          <a:prstGeom prst="rect">
            <a:avLst/>
          </a:prstGeom>
        </p:spPr>
        <p:txBody>
          <a:bodyPr wrap="square">
            <a:spAutoFit/>
          </a:bodyPr>
          <a:lstStyle/>
          <a:p>
            <a:pPr>
              <a:buNone/>
            </a:pPr>
            <a:r>
              <a:rPr lang="en-US" sz="3000" b="1" smtClean="0"/>
              <a:t>2. Công nghệ xử lý chất thải</a:t>
            </a:r>
          </a:p>
          <a:p>
            <a:pPr>
              <a:buNone/>
            </a:pPr>
            <a:r>
              <a:rPr lang="af-ZA" sz="2600" smtClean="0"/>
              <a:t>(2) </a:t>
            </a:r>
            <a:r>
              <a:rPr lang="af-ZA" sz="2800" smtClean="0"/>
              <a:t>Ủ toàn bộ chất thải thu được với than bùn/mùn cưa, hoặc men vi sinh </a:t>
            </a:r>
            <a:endParaRPr lang="en-US" sz="2600" smtClean="0"/>
          </a:p>
        </p:txBody>
      </p:sp>
      <p:pic>
        <p:nvPicPr>
          <p:cNvPr id="17410" name="Picture 2"/>
          <p:cNvPicPr>
            <a:picLocks noChangeAspect="1" noChangeArrowheads="1"/>
          </p:cNvPicPr>
          <p:nvPr/>
        </p:nvPicPr>
        <p:blipFill>
          <a:blip r:embed="rId2"/>
          <a:srcRect/>
          <a:stretch>
            <a:fillRect/>
          </a:stretch>
        </p:blipFill>
        <p:spPr bwMode="auto">
          <a:xfrm>
            <a:off x="457200" y="2895600"/>
            <a:ext cx="8173617" cy="36576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1066800"/>
            <a:ext cx="8458200" cy="5334000"/>
          </a:xfrm>
        </p:spPr>
        <p:txBody>
          <a:bodyPr>
            <a:normAutofit/>
          </a:bodyPr>
          <a:lstStyle/>
          <a:p>
            <a:pPr>
              <a:buNone/>
            </a:pPr>
            <a:r>
              <a:rPr lang="en-US" b="1" smtClean="0"/>
              <a:t>3. </a:t>
            </a:r>
            <a:r>
              <a:rPr lang="x-none" b="1" smtClean="0"/>
              <a:t>Phương pháp thử nghiệm và chỉ tiêu theo dõi</a:t>
            </a:r>
            <a:endParaRPr lang="en-US" b="1" smtClean="0"/>
          </a:p>
          <a:p>
            <a:pPr>
              <a:buNone/>
            </a:pPr>
            <a:r>
              <a:rPr lang="en-US" sz="3000" b="1" i="1" smtClean="0"/>
              <a:t>3.2.  Chỉ tiêu theo dõi</a:t>
            </a:r>
          </a:p>
          <a:p>
            <a:r>
              <a:rPr lang="en-US" sz="3000" i="1" smtClean="0"/>
              <a:t>Bể lắng lọc:</a:t>
            </a:r>
          </a:p>
          <a:p>
            <a:pPr>
              <a:buNone/>
            </a:pPr>
            <a:r>
              <a:rPr lang="en-US" sz="3000" i="1" smtClean="0"/>
              <a:t>	- Hiệu quả lọc: </a:t>
            </a:r>
            <a:r>
              <a:rPr lang="af-ZA" sz="2800" smtClean="0"/>
              <a:t>Tổng chất rắn (TS), chất rắn dễ bay hơi (VS), ni tơ tổng số, phốt pho tổng số</a:t>
            </a:r>
          </a:p>
          <a:p>
            <a:r>
              <a:rPr lang="en-US" sz="3000" i="1" smtClean="0"/>
              <a:t>Phân bón hữu cơ dạng lỏng:</a:t>
            </a:r>
          </a:p>
          <a:p>
            <a:pPr>
              <a:buNone/>
            </a:pPr>
            <a:r>
              <a:rPr lang="en-US" sz="3000" i="1" smtClean="0"/>
              <a:t>	- Các chỉ tiêu kim loại nặng, vi sinh</a:t>
            </a:r>
          </a:p>
          <a:p>
            <a:r>
              <a:rPr lang="en-US" sz="3000" i="1" smtClean="0"/>
              <a:t>Phân bón hữu cơ dạng rắn:</a:t>
            </a:r>
          </a:p>
          <a:p>
            <a:pPr>
              <a:buNone/>
            </a:pPr>
            <a:r>
              <a:rPr lang="en-US" sz="3000" i="1" smtClean="0"/>
              <a:t>	- Các chỉ tiêu theo tiêu chuẩn hiện hành: </a:t>
            </a:r>
            <a:r>
              <a:rPr lang="en-US" sz="2800" smtClean="0"/>
              <a:t>theo </a:t>
            </a:r>
            <a:r>
              <a:rPr lang="af-ZA" sz="2800" smtClean="0"/>
              <a:t>Nghị định 108/2017/NĐ-CP về phân bón hữu cơ.</a:t>
            </a:r>
            <a:endParaRPr lang="en-US" sz="3000" i="1" smtClean="0"/>
          </a:p>
          <a:p>
            <a:pPr>
              <a:buNone/>
            </a:pPr>
            <a:endParaRPr lang="en-US" sz="3000" i="1" smtClean="0"/>
          </a:p>
          <a:p>
            <a:pPr>
              <a:buNone/>
            </a:pPr>
            <a:endParaRPr lang="en-US" sz="3000" i="1" smtClean="0"/>
          </a:p>
          <a:p>
            <a:endParaRPr lang="en-US" sz="3000" i="1" smtClean="0"/>
          </a:p>
          <a:p>
            <a:pPr lvl="0">
              <a:buFontTx/>
              <a:buChar char="-"/>
            </a:pPr>
            <a:endParaRPr lang="en-US"/>
          </a:p>
          <a:p>
            <a:pPr>
              <a:buNone/>
            </a:pPr>
            <a:endParaRPr lang="en-US" smtClean="0"/>
          </a:p>
          <a:p>
            <a:pPr>
              <a:buNone/>
            </a:pP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1066800"/>
            <a:ext cx="8458200" cy="5334000"/>
          </a:xfrm>
        </p:spPr>
        <p:txBody>
          <a:bodyPr>
            <a:normAutofit/>
          </a:bodyPr>
          <a:lstStyle/>
          <a:p>
            <a:pPr>
              <a:buNone/>
            </a:pPr>
            <a:endParaRPr lang="en-US" sz="3000" i="1" smtClean="0"/>
          </a:p>
          <a:p>
            <a:pPr>
              <a:buNone/>
            </a:pPr>
            <a:endParaRPr lang="en-US" sz="3000" i="1" smtClean="0"/>
          </a:p>
          <a:p>
            <a:endParaRPr lang="en-US" sz="3000" i="1" smtClean="0"/>
          </a:p>
          <a:p>
            <a:pPr lvl="0">
              <a:buFontTx/>
              <a:buChar char="-"/>
            </a:pPr>
            <a:endParaRPr lang="en-US"/>
          </a:p>
          <a:p>
            <a:pPr>
              <a:buNone/>
            </a:pPr>
            <a:endParaRPr lang="en-US" smtClean="0"/>
          </a:p>
          <a:p>
            <a:pPr>
              <a:buNone/>
            </a:pPr>
            <a:endParaRPr lang="en-US"/>
          </a:p>
        </p:txBody>
      </p:sp>
      <p:pic>
        <p:nvPicPr>
          <p:cNvPr id="4" name="Picture 2" descr="E:\anh mo hinh\z1572015564658_2f3f4757bf4b5606edf41fb685142534.jpg"/>
          <p:cNvPicPr>
            <a:picLocks noChangeAspect="1" noChangeArrowheads="1"/>
          </p:cNvPicPr>
          <p:nvPr/>
        </p:nvPicPr>
        <p:blipFill>
          <a:blip r:embed="rId2" cstate="print"/>
          <a:srcRect/>
          <a:stretch>
            <a:fillRect/>
          </a:stretch>
        </p:blipFill>
        <p:spPr bwMode="auto">
          <a:xfrm>
            <a:off x="533400" y="990600"/>
            <a:ext cx="3810000" cy="2540000"/>
          </a:xfrm>
          <a:prstGeom prst="rect">
            <a:avLst/>
          </a:prstGeom>
          <a:noFill/>
          <a:ln w="9525">
            <a:noFill/>
            <a:miter lim="800000"/>
            <a:headEnd/>
            <a:tailEnd/>
          </a:ln>
        </p:spPr>
      </p:pic>
      <p:pic>
        <p:nvPicPr>
          <p:cNvPr id="5" name="Picture 2" descr="D:\Ảnh dự án\13-02-19\IMG_20190122_100354.jpg"/>
          <p:cNvPicPr>
            <a:picLocks noChangeAspect="1" noChangeArrowheads="1"/>
          </p:cNvPicPr>
          <p:nvPr/>
        </p:nvPicPr>
        <p:blipFill>
          <a:blip r:embed="rId3" cstate="print"/>
          <a:srcRect/>
          <a:stretch>
            <a:fillRect/>
          </a:stretch>
        </p:blipFill>
        <p:spPr bwMode="auto">
          <a:xfrm>
            <a:off x="4724400" y="990600"/>
            <a:ext cx="3962400" cy="2641600"/>
          </a:xfrm>
          <a:prstGeom prst="rect">
            <a:avLst/>
          </a:prstGeom>
          <a:noFill/>
          <a:ln w="9525">
            <a:noFill/>
            <a:miter lim="800000"/>
            <a:headEnd/>
            <a:tailEnd/>
          </a:ln>
        </p:spPr>
      </p:pic>
      <p:pic>
        <p:nvPicPr>
          <p:cNvPr id="6" name="Picture 2" descr="E:\anh mo hinh\z1572028151123_69585a84a04eb05f8fdb13a2ce4985c8.jpg"/>
          <p:cNvPicPr>
            <a:picLocks noChangeAspect="1" noChangeArrowheads="1"/>
          </p:cNvPicPr>
          <p:nvPr/>
        </p:nvPicPr>
        <p:blipFill>
          <a:blip r:embed="rId4" cstate="print"/>
          <a:srcRect/>
          <a:stretch>
            <a:fillRect/>
          </a:stretch>
        </p:blipFill>
        <p:spPr bwMode="auto">
          <a:xfrm>
            <a:off x="533400" y="3733800"/>
            <a:ext cx="3810000" cy="2947003"/>
          </a:xfrm>
          <a:prstGeom prst="rect">
            <a:avLst/>
          </a:prstGeom>
          <a:noFill/>
          <a:ln w="9525">
            <a:noFill/>
            <a:miter lim="800000"/>
            <a:headEnd/>
            <a:tailEnd/>
          </a:ln>
        </p:spPr>
      </p:pic>
      <p:pic>
        <p:nvPicPr>
          <p:cNvPr id="7" name="Picture 2" descr="C:\Users\USER\Desktop\Ảnh Gói 27\Anh Du an-1\Mo hinh\Trai anh Nghiep -Bac Giang\z1168187832510_f65a18f5f3b897f1fd71b64bec0ab994.jpg"/>
          <p:cNvPicPr>
            <a:picLocks noChangeAspect="1" noChangeArrowheads="1"/>
          </p:cNvPicPr>
          <p:nvPr/>
        </p:nvPicPr>
        <p:blipFill>
          <a:blip r:embed="rId5" cstate="print"/>
          <a:srcRect/>
          <a:stretch>
            <a:fillRect/>
          </a:stretch>
        </p:blipFill>
        <p:spPr bwMode="auto">
          <a:xfrm>
            <a:off x="4572000" y="3810000"/>
            <a:ext cx="4131972"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228600" y="685800"/>
            <a:ext cx="8686800" cy="5715000"/>
          </a:xfrm>
        </p:spPr>
        <p:txBody>
          <a:bodyPr>
            <a:normAutofit/>
          </a:bodyPr>
          <a:lstStyle/>
          <a:p>
            <a:pPr>
              <a:buNone/>
            </a:pPr>
            <a:r>
              <a:rPr lang="en-US" b="1" smtClean="0"/>
              <a:t>4. Kết quả nghiên cứu</a:t>
            </a:r>
          </a:p>
          <a:p>
            <a:pPr>
              <a:buNone/>
            </a:pPr>
            <a:r>
              <a:rPr lang="pl-PL" sz="2800" b="1" i="1" smtClean="0"/>
              <a:t>4</a:t>
            </a:r>
            <a:r>
              <a:rPr lang="x-none" sz="2800" b="1" i="1" smtClean="0"/>
              <a:t>.1. </a:t>
            </a:r>
            <a:r>
              <a:rPr lang="en-US" sz="2800" b="1" i="1" smtClean="0"/>
              <a:t>L</a:t>
            </a:r>
            <a:r>
              <a:rPr lang="x-none" sz="2800" b="1" i="1" smtClean="0"/>
              <a:t>ắng lọ</a:t>
            </a:r>
            <a:r>
              <a:rPr lang="en-US" sz="2800" b="1" i="1" smtClean="0"/>
              <a:t>c</a:t>
            </a:r>
            <a:endParaRPr lang="en-US" sz="2800" b="1" smtClean="0"/>
          </a:p>
          <a:p>
            <a:pPr>
              <a:buNone/>
            </a:pPr>
            <a:endParaRPr lang="en-US" sz="3000" i="1" smtClean="0"/>
          </a:p>
          <a:p>
            <a:pPr>
              <a:buNone/>
            </a:pPr>
            <a:endParaRPr lang="en-US" sz="3000" i="1" smtClean="0"/>
          </a:p>
          <a:p>
            <a:endParaRPr lang="en-US" sz="3000" i="1" smtClean="0"/>
          </a:p>
          <a:p>
            <a:pPr lvl="0">
              <a:buFontTx/>
              <a:buChar char="-"/>
            </a:pPr>
            <a:endParaRPr lang="en-US"/>
          </a:p>
          <a:p>
            <a:pPr>
              <a:buNone/>
            </a:pPr>
            <a:endParaRPr lang="en-US" smtClean="0"/>
          </a:p>
          <a:p>
            <a:pPr>
              <a:buNone/>
            </a:pPr>
            <a:endParaRPr lang="en-US"/>
          </a:p>
        </p:txBody>
      </p:sp>
      <p:pic>
        <p:nvPicPr>
          <p:cNvPr id="71681" name="Picture 2" descr="Description: C:\Users\Administrator\Desktop\Anh Du an\Mo hinh\Trai anh Nghiep -Bac Giang\z1168187870228_f8bc5f8615a8345eb3e5bb23f47a5449.jpg"/>
          <p:cNvPicPr>
            <a:picLocks noChangeAspect="1" noChangeArrowheads="1"/>
          </p:cNvPicPr>
          <p:nvPr/>
        </p:nvPicPr>
        <p:blipFill>
          <a:blip r:embed="rId2" cstate="print"/>
          <a:srcRect/>
          <a:stretch>
            <a:fillRect/>
          </a:stretch>
        </p:blipFill>
        <p:spPr bwMode="auto">
          <a:xfrm>
            <a:off x="457200" y="1752600"/>
            <a:ext cx="4198706" cy="2438400"/>
          </a:xfrm>
          <a:prstGeom prst="rect">
            <a:avLst/>
          </a:prstGeom>
          <a:noFill/>
          <a:ln w="9525">
            <a:noFill/>
            <a:miter lim="800000"/>
            <a:headEnd/>
            <a:tailEnd/>
          </a:ln>
        </p:spPr>
      </p:pic>
      <p:pic>
        <p:nvPicPr>
          <p:cNvPr id="71682" name="Picture 2" descr="Description: C:\Users\USER\Downloads\phan bơm tưu bioga vao be lang.jpg"/>
          <p:cNvPicPr>
            <a:picLocks noGrp="1" noChangeAspect="1" noChangeArrowheads="1"/>
          </p:cNvPicPr>
          <p:nvPr/>
        </p:nvPicPr>
        <p:blipFill>
          <a:blip r:embed="rId3" cstate="print"/>
          <a:srcRect/>
          <a:stretch>
            <a:fillRect/>
          </a:stretch>
        </p:blipFill>
        <p:spPr bwMode="auto">
          <a:xfrm>
            <a:off x="4800600" y="1752600"/>
            <a:ext cx="3843749" cy="2819400"/>
          </a:xfrm>
          <a:prstGeom prst="rect">
            <a:avLst/>
          </a:prstGeom>
          <a:noFill/>
          <a:ln w="9525">
            <a:noFill/>
            <a:miter lim="800000"/>
            <a:headEnd/>
            <a:tailEnd/>
          </a:ln>
        </p:spPr>
      </p:pic>
      <p:pic>
        <p:nvPicPr>
          <p:cNvPr id="71683" name="Picture 3" descr="IMG_20190110_102903"/>
          <p:cNvPicPr>
            <a:picLocks noChangeAspect="1" noChangeArrowheads="1"/>
          </p:cNvPicPr>
          <p:nvPr/>
        </p:nvPicPr>
        <p:blipFill>
          <a:blip r:embed="rId4" cstate="print"/>
          <a:srcRect/>
          <a:stretch>
            <a:fillRect/>
          </a:stretch>
        </p:blipFill>
        <p:spPr bwMode="auto">
          <a:xfrm>
            <a:off x="457200" y="4267200"/>
            <a:ext cx="4191000" cy="24714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685800"/>
            <a:ext cx="8458200" cy="5715000"/>
          </a:xfrm>
        </p:spPr>
        <p:txBody>
          <a:bodyPr>
            <a:normAutofit/>
          </a:bodyPr>
          <a:lstStyle/>
          <a:p>
            <a:pPr>
              <a:buNone/>
            </a:pPr>
            <a:r>
              <a:rPr lang="en-US" b="1" smtClean="0"/>
              <a:t>4. Kết quả nghiên cứu</a:t>
            </a:r>
          </a:p>
          <a:p>
            <a:pPr>
              <a:buNone/>
            </a:pPr>
            <a:r>
              <a:rPr lang="pl-PL" sz="2800" b="1" i="1" smtClean="0"/>
              <a:t>4</a:t>
            </a:r>
            <a:r>
              <a:rPr lang="x-none" sz="2800" b="1" i="1" smtClean="0"/>
              <a:t>.</a:t>
            </a:r>
            <a:r>
              <a:rPr lang="en-US" sz="2800" b="1" i="1" smtClean="0"/>
              <a:t>2</a:t>
            </a:r>
            <a:r>
              <a:rPr lang="x-none" sz="2800" b="1" i="1" smtClean="0"/>
              <a:t>. </a:t>
            </a:r>
            <a:r>
              <a:rPr lang="en-US" sz="2800" b="1" i="1" smtClean="0"/>
              <a:t>“Nước tưới </a:t>
            </a:r>
          </a:p>
          <a:p>
            <a:pPr>
              <a:buNone/>
            </a:pPr>
            <a:r>
              <a:rPr lang="en-US" sz="2800" b="1" i="1" smtClean="0"/>
              <a:t>dinh dưỡng”</a:t>
            </a:r>
            <a:endParaRPr lang="en-US" sz="2800" b="1" smtClean="0"/>
          </a:p>
          <a:p>
            <a:pPr>
              <a:buNone/>
            </a:pPr>
            <a:endParaRPr lang="en-US" sz="3000" i="1" smtClean="0"/>
          </a:p>
          <a:p>
            <a:pPr>
              <a:buNone/>
            </a:pPr>
            <a:endParaRPr lang="en-US" sz="3000" i="1" smtClean="0"/>
          </a:p>
          <a:p>
            <a:endParaRPr lang="en-US" sz="3000" i="1" smtClean="0"/>
          </a:p>
          <a:p>
            <a:pPr lvl="0">
              <a:buFontTx/>
              <a:buChar char="-"/>
            </a:pPr>
            <a:endParaRPr lang="en-US"/>
          </a:p>
          <a:p>
            <a:pPr>
              <a:buNone/>
            </a:pPr>
            <a:endParaRPr lang="en-US" smtClean="0"/>
          </a:p>
          <a:p>
            <a:pPr>
              <a:buNone/>
            </a:pPr>
            <a:endParaRPr lang="en-US"/>
          </a:p>
        </p:txBody>
      </p:sp>
      <p:graphicFrame>
        <p:nvGraphicFramePr>
          <p:cNvPr id="5" name="Table 4"/>
          <p:cNvGraphicFramePr>
            <a:graphicFrameLocks noGrp="1"/>
          </p:cNvGraphicFramePr>
          <p:nvPr/>
        </p:nvGraphicFramePr>
        <p:xfrm>
          <a:off x="3810000" y="1219200"/>
          <a:ext cx="4495799" cy="5359405"/>
        </p:xfrm>
        <a:graphic>
          <a:graphicData uri="http://schemas.openxmlformats.org/drawingml/2006/table">
            <a:tbl>
              <a:tblPr/>
              <a:tblGrid>
                <a:gridCol w="913524"/>
                <a:gridCol w="913524"/>
                <a:gridCol w="806669"/>
                <a:gridCol w="931041"/>
                <a:gridCol w="931041"/>
              </a:tblGrid>
              <a:tr h="1405437">
                <a:tc>
                  <a:txBody>
                    <a:bodyPr/>
                    <a:lstStyle/>
                    <a:p>
                      <a:pPr algn="ctr">
                        <a:lnSpc>
                          <a:spcPct val="150000"/>
                        </a:lnSpc>
                        <a:spcBef>
                          <a:spcPts val="300"/>
                        </a:spcBef>
                        <a:spcAft>
                          <a:spcPts val="300"/>
                        </a:spcAft>
                      </a:pPr>
                      <a:r>
                        <a:rPr lang="af-ZA" sz="1100" b="1">
                          <a:latin typeface="Times New Roman"/>
                          <a:ea typeface="Calibri"/>
                          <a:cs typeface="Times New Roman"/>
                        </a:rPr>
                        <a:t>TT</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b="1">
                          <a:latin typeface="Times New Roman"/>
                          <a:ea typeface="Calibri"/>
                          <a:cs typeface="Times New Roman"/>
                        </a:rPr>
                        <a:t>Kim loại nặng (mg/kg chất khô)</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b="1">
                          <a:latin typeface="Times New Roman"/>
                          <a:ea typeface="Calibri"/>
                          <a:cs typeface="Times New Roman"/>
                        </a:rPr>
                        <a:t>Đề xuất của Cộng đồng chung Châu Âu</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b="1">
                          <a:latin typeface="Times New Roman"/>
                          <a:ea typeface="Calibri"/>
                          <a:cs typeface="Times New Roman"/>
                        </a:rPr>
                        <a:t>Tiêu chuẩn của Hàn Quốc</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b="1">
                          <a:latin typeface="Times New Roman"/>
                          <a:ea typeface="Calibri"/>
                          <a:cs typeface="Times New Roman"/>
                        </a:rPr>
                        <a:t>Kết quả nghiên cứu của gói thầu</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088">
                <a:tc>
                  <a:txBody>
                    <a:bodyPr/>
                    <a:lstStyle/>
                    <a:p>
                      <a:pPr algn="ctr">
                        <a:lnSpc>
                          <a:spcPct val="150000"/>
                        </a:lnSpc>
                        <a:spcBef>
                          <a:spcPts val="300"/>
                        </a:spcBef>
                        <a:spcAft>
                          <a:spcPts val="300"/>
                        </a:spcAft>
                      </a:pPr>
                      <a:r>
                        <a:rPr lang="af-ZA" sz="1100">
                          <a:latin typeface="Times New Roman"/>
                          <a:ea typeface="Calibri"/>
                          <a:cs typeface="Times New Roman"/>
                        </a:rPr>
                        <a:t>1</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af-ZA" sz="1100">
                          <a:latin typeface="Times New Roman"/>
                          <a:ea typeface="Calibri"/>
                          <a:cs typeface="Times New Roman"/>
                        </a:rPr>
                        <a:t>Cadimi (Cd)</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1,5</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0,5</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0,216 ± 0,110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088">
                <a:tc rowSpan="2">
                  <a:txBody>
                    <a:bodyPr/>
                    <a:lstStyle/>
                    <a:p>
                      <a:pPr algn="ctr">
                        <a:lnSpc>
                          <a:spcPct val="150000"/>
                        </a:lnSpc>
                        <a:spcBef>
                          <a:spcPts val="300"/>
                        </a:spcBef>
                        <a:spcAft>
                          <a:spcPts val="300"/>
                        </a:spcAft>
                      </a:pPr>
                      <a:r>
                        <a:rPr lang="af-ZA" sz="1100">
                          <a:latin typeface="Times New Roman"/>
                          <a:ea typeface="Calibri"/>
                          <a:cs typeface="Times New Roman"/>
                        </a:rPr>
                        <a:t>2</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af-ZA" sz="1100">
                          <a:latin typeface="Times New Roman"/>
                          <a:ea typeface="Calibri"/>
                          <a:cs typeface="Times New Roman"/>
                        </a:rPr>
                        <a:t>Cr</a:t>
                      </a:r>
                      <a:r>
                        <a:rPr lang="af-ZA" sz="1100" baseline="30000">
                          <a:latin typeface="Times New Roman"/>
                          <a:ea typeface="Calibri"/>
                          <a:cs typeface="Times New Roman"/>
                        </a:rPr>
                        <a:t>6+</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2</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30</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endParaRPr lang="af-ZA" sz="1100">
                        <a:latin typeface="Times New Roman"/>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175">
                <a:tc vMerge="1">
                  <a:txBody>
                    <a:bodyPr/>
                    <a:lstStyle/>
                    <a:p>
                      <a:endParaRPr lang="en-US"/>
                    </a:p>
                  </a:txBody>
                  <a:tcPr/>
                </a:tc>
                <a:tc>
                  <a:txBody>
                    <a:bodyPr/>
                    <a:lstStyle/>
                    <a:p>
                      <a:pPr>
                        <a:lnSpc>
                          <a:spcPct val="150000"/>
                        </a:lnSpc>
                        <a:spcBef>
                          <a:spcPts val="300"/>
                        </a:spcBef>
                        <a:spcAft>
                          <a:spcPts val="300"/>
                        </a:spcAft>
                      </a:pPr>
                      <a:r>
                        <a:rPr lang="af-ZA" sz="1100">
                          <a:latin typeface="Times New Roman"/>
                          <a:ea typeface="Calibri"/>
                          <a:cs typeface="Times New Roman"/>
                        </a:rPr>
                        <a:t>Cr tổng số (Cr)</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endParaRPr lang="af-ZA" sz="1100">
                        <a:latin typeface="Times New Roman"/>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endParaRPr lang="af-ZA" sz="1100">
                        <a:latin typeface="Times New Roman"/>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29,6 ± 3,44</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088">
                <a:tc>
                  <a:txBody>
                    <a:bodyPr/>
                    <a:lstStyle/>
                    <a:p>
                      <a:pPr algn="ctr">
                        <a:lnSpc>
                          <a:spcPct val="150000"/>
                        </a:lnSpc>
                        <a:spcBef>
                          <a:spcPts val="300"/>
                        </a:spcBef>
                        <a:spcAft>
                          <a:spcPts val="300"/>
                        </a:spcAft>
                      </a:pPr>
                      <a:r>
                        <a:rPr lang="af-ZA" sz="1100">
                          <a:latin typeface="Times New Roman"/>
                          <a:ea typeface="Calibri"/>
                          <a:cs typeface="Times New Roman"/>
                        </a:rPr>
                        <a:t>3</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af-ZA" sz="1100">
                          <a:latin typeface="Times New Roman"/>
                          <a:ea typeface="Calibri"/>
                          <a:cs typeface="Times New Roman"/>
                        </a:rPr>
                        <a:t>Đồng (Cu)</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300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50</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52,4 ± 3,05</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175">
                <a:tc>
                  <a:txBody>
                    <a:bodyPr/>
                    <a:lstStyle/>
                    <a:p>
                      <a:pPr algn="ctr">
                        <a:lnSpc>
                          <a:spcPct val="150000"/>
                        </a:lnSpc>
                        <a:spcBef>
                          <a:spcPts val="300"/>
                        </a:spcBef>
                        <a:spcAft>
                          <a:spcPts val="300"/>
                        </a:spcAft>
                      </a:pPr>
                      <a:r>
                        <a:rPr lang="af-ZA" sz="1100">
                          <a:latin typeface="Times New Roman"/>
                          <a:ea typeface="Calibri"/>
                          <a:cs typeface="Times New Roman"/>
                        </a:rPr>
                        <a:t>4</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af-ZA" sz="1100">
                          <a:latin typeface="Times New Roman"/>
                          <a:ea typeface="Calibri"/>
                          <a:cs typeface="Times New Roman"/>
                        </a:rPr>
                        <a:t>Thủy ngân (Hg)</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1</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0,2</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Không phát hiện</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088">
                <a:tc>
                  <a:txBody>
                    <a:bodyPr/>
                    <a:lstStyle/>
                    <a:p>
                      <a:pPr algn="ctr">
                        <a:lnSpc>
                          <a:spcPct val="150000"/>
                        </a:lnSpc>
                        <a:spcBef>
                          <a:spcPts val="300"/>
                        </a:spcBef>
                        <a:spcAft>
                          <a:spcPts val="300"/>
                        </a:spcAft>
                      </a:pPr>
                      <a:r>
                        <a:rPr lang="af-ZA" sz="1100">
                          <a:latin typeface="Times New Roman"/>
                          <a:ea typeface="Calibri"/>
                          <a:cs typeface="Times New Roman"/>
                        </a:rPr>
                        <a:t>5</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af-ZA" sz="1100">
                          <a:latin typeface="Times New Roman"/>
                          <a:ea typeface="Calibri"/>
                          <a:cs typeface="Times New Roman"/>
                        </a:rPr>
                        <a:t>Niken (Ni)</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50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5</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4,2 ± 1,30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088">
                <a:tc>
                  <a:txBody>
                    <a:bodyPr/>
                    <a:lstStyle/>
                    <a:p>
                      <a:pPr algn="ctr">
                        <a:lnSpc>
                          <a:spcPct val="150000"/>
                        </a:lnSpc>
                        <a:spcBef>
                          <a:spcPts val="300"/>
                        </a:spcBef>
                        <a:spcAft>
                          <a:spcPts val="300"/>
                        </a:spcAft>
                      </a:pPr>
                      <a:r>
                        <a:rPr lang="af-ZA" sz="1100">
                          <a:latin typeface="Times New Roman"/>
                          <a:ea typeface="Calibri"/>
                          <a:cs typeface="Times New Roman"/>
                        </a:rPr>
                        <a:t>6</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af-ZA" sz="1100">
                          <a:latin typeface="Times New Roman"/>
                          <a:ea typeface="Calibri"/>
                          <a:cs typeface="Times New Roman"/>
                        </a:rPr>
                        <a:t>Chì (Pb)</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12</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15</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0,212 ± 0,095</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088">
                <a:tc>
                  <a:txBody>
                    <a:bodyPr/>
                    <a:lstStyle/>
                    <a:p>
                      <a:pPr algn="ctr">
                        <a:lnSpc>
                          <a:spcPct val="150000"/>
                        </a:lnSpc>
                        <a:spcBef>
                          <a:spcPts val="300"/>
                        </a:spcBef>
                        <a:spcAft>
                          <a:spcPts val="300"/>
                        </a:spcAft>
                      </a:pPr>
                      <a:r>
                        <a:rPr lang="af-ZA" sz="1100">
                          <a:latin typeface="Times New Roman"/>
                          <a:ea typeface="Calibri"/>
                          <a:cs typeface="Times New Roman"/>
                        </a:rPr>
                        <a:t>7</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af-ZA" sz="1100">
                          <a:latin typeface="Times New Roman"/>
                          <a:ea typeface="Calibri"/>
                          <a:cs typeface="Times New Roman"/>
                        </a:rPr>
                        <a:t>Kẽm (Zn)</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800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130</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123,2 ± 7,53</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088">
                <a:tc>
                  <a:txBody>
                    <a:bodyPr/>
                    <a:lstStyle/>
                    <a:p>
                      <a:pPr algn="ctr">
                        <a:lnSpc>
                          <a:spcPct val="150000"/>
                        </a:lnSpc>
                        <a:spcBef>
                          <a:spcPts val="300"/>
                        </a:spcBef>
                        <a:spcAft>
                          <a:spcPts val="300"/>
                        </a:spcAft>
                      </a:pPr>
                      <a:r>
                        <a:rPr lang="af-ZA" sz="1100">
                          <a:latin typeface="Times New Roman"/>
                          <a:ea typeface="Calibri"/>
                          <a:cs typeface="Times New Roman"/>
                        </a:rPr>
                        <a:t>8</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af-ZA" sz="1100">
                          <a:latin typeface="Times New Roman"/>
                          <a:ea typeface="Calibri"/>
                          <a:cs typeface="Times New Roman"/>
                        </a:rPr>
                        <a:t>Asen (As)</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40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5</a:t>
                      </a:r>
                      <a:endParaRPr lang="en-US" sz="1100">
                        <a:latin typeface="Calibri"/>
                        <a:ea typeface="Calibri"/>
                        <a:cs typeface="Times New Roman"/>
                      </a:endParaRPr>
                    </a:p>
                  </a:txBody>
                  <a:tcPr marL="49188" marR="49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af-ZA" sz="1100">
                          <a:latin typeface="Times New Roman"/>
                          <a:ea typeface="Calibri"/>
                          <a:cs typeface="Times New Roman"/>
                        </a:rPr>
                        <a:t>0,202 ± 0,107</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01">
                <a:tc>
                  <a:txBody>
                    <a:bodyPr/>
                    <a:lstStyle/>
                    <a:p>
                      <a:pPr algn="ctr">
                        <a:lnSpc>
                          <a:spcPct val="115000"/>
                        </a:lnSpc>
                        <a:spcBef>
                          <a:spcPts val="300"/>
                        </a:spcBef>
                        <a:spcAft>
                          <a:spcPts val="300"/>
                        </a:spcAft>
                      </a:pPr>
                      <a:r>
                        <a:rPr lang="af-ZA" sz="1100">
                          <a:latin typeface="Times New Roman"/>
                          <a:ea typeface="Calibri"/>
                          <a:cs typeface="Times New Roman"/>
                        </a:rPr>
                        <a:t>9</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af-ZA" sz="1100">
                          <a:latin typeface="Times New Roman"/>
                          <a:ea typeface="Calibri"/>
                          <a:cs typeface="Times New Roman"/>
                        </a:rPr>
                        <a:t>E. coli (MPN/g)</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af-ZA" sz="1100">
                          <a:latin typeface="Times New Roman"/>
                          <a:ea typeface="Calibri"/>
                          <a:cs typeface="Times New Roman"/>
                        </a:rPr>
                        <a:t>5000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af-ZA" sz="1100">
                          <a:latin typeface="Times New Roman"/>
                          <a:ea typeface="Calibri"/>
                          <a:cs typeface="Times New Roman"/>
                        </a:rPr>
                        <a:t>Không phát hiện</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af-ZA" sz="1100">
                          <a:latin typeface="Times New Roman"/>
                          <a:ea typeface="Calibri"/>
                          <a:cs typeface="Times New Roman"/>
                        </a:rPr>
                        <a:t>900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01">
                <a:tc>
                  <a:txBody>
                    <a:bodyPr/>
                    <a:lstStyle/>
                    <a:p>
                      <a:pPr algn="ctr">
                        <a:lnSpc>
                          <a:spcPct val="115000"/>
                        </a:lnSpc>
                        <a:spcBef>
                          <a:spcPts val="300"/>
                        </a:spcBef>
                        <a:spcAft>
                          <a:spcPts val="300"/>
                        </a:spcAft>
                      </a:pPr>
                      <a:r>
                        <a:rPr lang="af-ZA" sz="1100">
                          <a:latin typeface="Times New Roman"/>
                          <a:ea typeface="Calibri"/>
                          <a:cs typeface="Times New Roman"/>
                        </a:rPr>
                        <a:t>10</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af-ZA" sz="1100">
                          <a:latin typeface="Times New Roman"/>
                          <a:ea typeface="Calibri"/>
                          <a:cs typeface="Times New Roman"/>
                        </a:rPr>
                        <a:t>Salmonella (MPN/g)</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af-ZA" sz="1100">
                          <a:latin typeface="Times New Roman"/>
                          <a:ea typeface="Calibri"/>
                          <a:cs typeface="Times New Roman"/>
                        </a:rPr>
                        <a:t>Không phát hiện</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af-ZA" sz="1100">
                          <a:latin typeface="Times New Roman"/>
                          <a:ea typeface="Calibri"/>
                          <a:cs typeface="Times New Roman"/>
                        </a:rPr>
                        <a:t>Không phát hiện</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af-ZA" sz="1100">
                          <a:latin typeface="Times New Roman"/>
                          <a:ea typeface="Calibri"/>
                          <a:cs typeface="Times New Roman"/>
                        </a:rPr>
                        <a:t>Không phát hiện</a:t>
                      </a:r>
                      <a:endParaRPr lang="en-US" sz="1100">
                        <a:latin typeface="Calibri"/>
                        <a:ea typeface="Calibri"/>
                        <a:cs typeface="Times New Roman"/>
                      </a:endParaRPr>
                    </a:p>
                  </a:txBody>
                  <a:tcPr marL="49188" marR="49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685800"/>
            <a:ext cx="8458200" cy="5715000"/>
          </a:xfrm>
        </p:spPr>
        <p:txBody>
          <a:bodyPr>
            <a:normAutofit/>
          </a:bodyPr>
          <a:lstStyle/>
          <a:p>
            <a:pPr>
              <a:buNone/>
            </a:pPr>
            <a:r>
              <a:rPr lang="en-US" b="1" smtClean="0"/>
              <a:t>4. Kết quả nghiên cứu</a:t>
            </a:r>
          </a:p>
          <a:p>
            <a:pPr>
              <a:buNone/>
            </a:pPr>
            <a:r>
              <a:rPr lang="pl-PL" sz="2800" b="1" i="1" smtClean="0"/>
              <a:t>4</a:t>
            </a:r>
            <a:r>
              <a:rPr lang="x-none" sz="2800" b="1" i="1" smtClean="0"/>
              <a:t>.</a:t>
            </a:r>
            <a:r>
              <a:rPr lang="en-US" sz="2800" b="1" i="1" smtClean="0"/>
              <a:t>3</a:t>
            </a:r>
            <a:r>
              <a:rPr lang="x-none" sz="2800" b="1" i="1" smtClean="0"/>
              <a:t>. </a:t>
            </a:r>
            <a:r>
              <a:rPr lang="en-US" sz="2800" b="1" i="1" smtClean="0"/>
              <a:t>Phân bón </a:t>
            </a:r>
          </a:p>
          <a:p>
            <a:pPr>
              <a:buNone/>
            </a:pPr>
            <a:r>
              <a:rPr lang="en-US" sz="2800" b="1" i="1" smtClean="0"/>
              <a:t>dạng rắn (than bùn)</a:t>
            </a:r>
            <a:endParaRPr lang="en-US" sz="2800" b="1" smtClean="0"/>
          </a:p>
          <a:p>
            <a:pPr>
              <a:buNone/>
            </a:pPr>
            <a:endParaRPr lang="en-US" sz="3000" i="1" smtClean="0"/>
          </a:p>
          <a:p>
            <a:pPr>
              <a:buNone/>
            </a:pPr>
            <a:endParaRPr lang="en-US" sz="3000" i="1" smtClean="0"/>
          </a:p>
          <a:p>
            <a:endParaRPr lang="en-US" sz="3000" i="1" smtClean="0"/>
          </a:p>
          <a:p>
            <a:pPr lvl="0">
              <a:buFontTx/>
              <a:buChar char="-"/>
            </a:pPr>
            <a:endParaRPr lang="en-US"/>
          </a:p>
          <a:p>
            <a:pPr>
              <a:buNone/>
            </a:pPr>
            <a:endParaRPr lang="en-US" smtClean="0"/>
          </a:p>
          <a:p>
            <a:pPr>
              <a:buNone/>
            </a:pPr>
            <a:endParaRPr lang="en-US"/>
          </a:p>
        </p:txBody>
      </p:sp>
      <p:graphicFrame>
        <p:nvGraphicFramePr>
          <p:cNvPr id="6" name="Table 5"/>
          <p:cNvGraphicFramePr>
            <a:graphicFrameLocks noGrp="1"/>
          </p:cNvGraphicFramePr>
          <p:nvPr/>
        </p:nvGraphicFramePr>
        <p:xfrm>
          <a:off x="3810000" y="1295400"/>
          <a:ext cx="4770755" cy="5334000"/>
        </p:xfrm>
        <a:graphic>
          <a:graphicData uri="http://schemas.openxmlformats.org/drawingml/2006/table">
            <a:tbl>
              <a:tblPr/>
              <a:tblGrid>
                <a:gridCol w="450215"/>
                <a:gridCol w="1619885"/>
                <a:gridCol w="1170305"/>
                <a:gridCol w="1530350"/>
              </a:tblGrid>
              <a:tr h="333375">
                <a:tc>
                  <a:txBody>
                    <a:bodyPr/>
                    <a:lstStyle/>
                    <a:p>
                      <a:pPr algn="ctr">
                        <a:lnSpc>
                          <a:spcPct val="115000"/>
                        </a:lnSpc>
                        <a:spcBef>
                          <a:spcPts val="600"/>
                        </a:spcBef>
                        <a:spcAft>
                          <a:spcPts val="600"/>
                        </a:spcAft>
                      </a:pPr>
                      <a:r>
                        <a:rPr lang="en-US" sz="1300" b="1">
                          <a:latin typeface="Times New Roman"/>
                          <a:ea typeface="Calibri"/>
                          <a:cs typeface="Times New Roman"/>
                        </a:rPr>
                        <a:t>STT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b="1">
                          <a:latin typeface="Times New Roman"/>
                          <a:ea typeface="Calibri"/>
                          <a:cs typeface="Times New Roman"/>
                        </a:rPr>
                        <a:t>Chỉ tiêu phân tích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b="1">
                          <a:latin typeface="Times New Roman"/>
                          <a:ea typeface="Calibri"/>
                          <a:cs typeface="Times New Roman"/>
                        </a:rPr>
                        <a:t>Đơn vị tính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b="1">
                          <a:latin typeface="Times New Roman"/>
                          <a:ea typeface="Calibri"/>
                          <a:cs typeface="Times New Roman"/>
                        </a:rPr>
                        <a:t>Kết quả phân tích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endParaRPr lang="en-US" sz="13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7,14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Nts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3,25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0,27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2,56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0,369</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Cd</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0,154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Pb</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2,63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Hg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9</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a:latin typeface="Times New Roman"/>
                          <a:ea typeface="Calibri"/>
                          <a:cs typeface="Times New Roman"/>
                        </a:rPr>
                        <a:t>Coliform</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3,3*10</a:t>
                      </a:r>
                      <a:r>
                        <a:rPr lang="en-US" sz="1300" baseline="30000">
                          <a:latin typeface="Times New Roman"/>
                          <a:ea typeface="Calibri"/>
                          <a:cs typeface="Times New Roman"/>
                        </a:rPr>
                        <a:t>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10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a:latin typeface="Times New Roman"/>
                          <a:ea typeface="Calibri"/>
                          <a:cs typeface="Times New Roman"/>
                        </a:rPr>
                        <a:t>E. coli</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1,2*10</a:t>
                      </a:r>
                      <a:r>
                        <a:rPr lang="en-US" sz="1300" baseline="30000">
                          <a:latin typeface="Times New Roman"/>
                          <a:ea typeface="Calibri"/>
                          <a:cs typeface="Times New Roman"/>
                        </a:rPr>
                        <a:t>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11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u="none" strike="noStrike">
                          <a:solidFill>
                            <a:srgbClr val="0000FF"/>
                          </a:solidFill>
                          <a:latin typeface="Times New Roman"/>
                          <a:ea typeface="Calibri"/>
                          <a:cs typeface="Times New Roman"/>
                          <a:hlinkClick r:id="rId2" tooltip="Learn more about Salmonella from ScienceDirect's AI-generated Topic Pages"/>
                        </a:rPr>
                        <a:t>Salmonella</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Không phát hiện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12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smtClean="0">
                          <a:latin typeface="Times New Roman"/>
                          <a:ea typeface="Calibri"/>
                          <a:cs typeface="Times New Roman"/>
                        </a:rPr>
                        <a:t>Chất khô</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smtClean="0">
                          <a:highlight>
                            <a:srgbClr val="FFFF00"/>
                          </a:highlight>
                          <a:latin typeface="Times New Roman"/>
                          <a:ea typeface="Calibri"/>
                          <a:cs typeface="Times New Roman"/>
                        </a:rPr>
                        <a:t>77,8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13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Hữu cơ tổng số (OC)</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37,7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14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a:t>
                      </a:r>
                      <a:r>
                        <a:rPr lang="en-US" sz="1300" baseline="-25000">
                          <a:latin typeface="Times New Roman"/>
                          <a:ea typeface="Calibri"/>
                          <a:cs typeface="Times New Roman"/>
                        </a:rPr>
                        <a:t>2</a:t>
                      </a:r>
                      <a:r>
                        <a:rPr lang="en-US" sz="1300">
                          <a:latin typeface="Times New Roman"/>
                          <a:ea typeface="Calibri"/>
                          <a:cs typeface="Times New Roman"/>
                        </a:rPr>
                        <a:t>O hữu hiệu</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0,65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Bef>
                          <a:spcPts val="600"/>
                        </a:spcBef>
                        <a:spcAft>
                          <a:spcPts val="600"/>
                        </a:spcAft>
                      </a:pPr>
                      <a:r>
                        <a:rPr lang="en-US" sz="1300">
                          <a:latin typeface="Times New Roman"/>
                          <a:ea typeface="Calibri"/>
                          <a:cs typeface="Times New Roman"/>
                        </a:rPr>
                        <a:t>15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a:t>
                      </a:r>
                      <a:r>
                        <a:rPr lang="en-US" sz="1300" baseline="-25000">
                          <a:latin typeface="Times New Roman"/>
                          <a:ea typeface="Calibri"/>
                          <a:cs typeface="Times New Roman"/>
                        </a:rPr>
                        <a:t>2</a:t>
                      </a:r>
                      <a:r>
                        <a:rPr lang="en-US" sz="1300">
                          <a:latin typeface="Times New Roman"/>
                          <a:ea typeface="Calibri"/>
                          <a:cs typeface="Times New Roman"/>
                        </a:rPr>
                        <a:t>O</a:t>
                      </a:r>
                      <a:r>
                        <a:rPr lang="en-US" sz="1300" baseline="-25000">
                          <a:latin typeface="Times New Roman"/>
                          <a:ea typeface="Calibri"/>
                          <a:cs typeface="Times New Roman"/>
                        </a:rPr>
                        <a:t>5</a:t>
                      </a:r>
                      <a:r>
                        <a:rPr lang="en-US" sz="1300">
                          <a:latin typeface="Times New Roman"/>
                          <a:ea typeface="Calibri"/>
                          <a:cs typeface="Times New Roman"/>
                        </a:rPr>
                        <a:t> hữu hiệu</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0,36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295400"/>
            <a:ext cx="8496300" cy="5302250"/>
          </a:xfrm>
        </p:spPr>
        <p:txBody>
          <a:bodyPr/>
          <a:lstStyle/>
          <a:p>
            <a:pPr marL="0" indent="0" algn="just">
              <a:buFont typeface="Arial" charset="0"/>
              <a:buNone/>
              <a:defRPr/>
            </a:pPr>
            <a:r>
              <a:rPr lang="x-none" sz="2400" b="1">
                <a:solidFill>
                  <a:srgbClr val="C00000"/>
                </a:solidFill>
              </a:rPr>
              <a:t>14. Nhiệm vụ và các hoạt động chính</a:t>
            </a:r>
            <a:endParaRPr lang="vi-VN" sz="2400" b="1" dirty="0">
              <a:solidFill>
                <a:srgbClr val="C00000"/>
              </a:solidFill>
            </a:endParaRPr>
          </a:p>
          <a:p>
            <a:pPr algn="just">
              <a:defRPr/>
            </a:pPr>
            <a:r>
              <a:rPr lang="x-none" sz="2400" u="sng">
                <a:solidFill>
                  <a:srgbClr val="0000FF"/>
                </a:solidFill>
              </a:rPr>
              <a:t>14.1. Nghiên cứu 1:</a:t>
            </a:r>
            <a:r>
              <a:rPr lang="x-none" sz="2400"/>
              <a:t> Nghiên cứu phát triển công nghệ tiết kiệm nước trong chăn nuôi lợn</a:t>
            </a:r>
            <a:endParaRPr lang="vi-VN" sz="2400" dirty="0"/>
          </a:p>
          <a:p>
            <a:pPr algn="just">
              <a:defRPr/>
            </a:pPr>
            <a:r>
              <a:rPr lang="x-none" sz="2400" u="sng">
                <a:solidFill>
                  <a:srgbClr val="0000FF"/>
                </a:solidFill>
              </a:rPr>
              <a:t>14.2. Nghiên cứu 2:</a:t>
            </a:r>
            <a:r>
              <a:rPr lang="x-none" sz="2400"/>
              <a:t> Nghiên cứu sản xuất đệm lót sinh học từ phế phụ phẩm trồng trọt</a:t>
            </a:r>
            <a:endParaRPr lang="vi-VN" sz="2400" dirty="0"/>
          </a:p>
          <a:p>
            <a:pPr algn="just">
              <a:defRPr/>
            </a:pPr>
            <a:r>
              <a:rPr lang="x-none" sz="2400" u="sng">
                <a:solidFill>
                  <a:srgbClr val="0000FF"/>
                </a:solidFill>
              </a:rPr>
              <a:t>14.3. Nghiên cứu 3</a:t>
            </a:r>
            <a:r>
              <a:rPr lang="x-none" sz="2400"/>
              <a:t> – Xác định các công nghệ làm sạch chất thải chăn nuôi và chất thải sau khí sinh học, tái sử dụng và sản xuất phân bón hữu cơ dạng lỏng và đánh giá hiệu quả </a:t>
            </a:r>
            <a:endParaRPr lang="vi-VN" sz="2400" dirty="0"/>
          </a:p>
          <a:p>
            <a:pPr algn="just">
              <a:defRPr/>
            </a:pPr>
            <a:r>
              <a:rPr lang="x-none" sz="2400" u="sng">
                <a:solidFill>
                  <a:srgbClr val="0000FF"/>
                </a:solidFill>
              </a:rPr>
              <a:t>14.4. Nghiên cứu 4:</a:t>
            </a:r>
            <a:r>
              <a:rPr lang="x-none" sz="2400"/>
              <a:t> Sử dụng các kết quả đầu ra từ (i) (ii) và (iii) trên để xây dựng các mô hình thí điểm tích hợp các công </a:t>
            </a:r>
            <a:r>
              <a:rPr lang="x-none" sz="2400" smtClean="0"/>
              <a:t>nghệ</a:t>
            </a:r>
            <a:endParaRPr lang="vi-VN" sz="2400" dirty="0"/>
          </a:p>
          <a:p>
            <a:pPr algn="just">
              <a:defRPr/>
            </a:pPr>
            <a:r>
              <a:rPr lang="x-none" sz="2400" u="sng">
                <a:solidFill>
                  <a:srgbClr val="0000FF"/>
                </a:solidFill>
              </a:rPr>
              <a:t>14.5. Nghiên cứu 5:</a:t>
            </a:r>
            <a:r>
              <a:rPr lang="x-none" sz="2400"/>
              <a:t> Các khuyến nghị chính sách cho ứng dụng công nghệ tiết kiệm nước trong tương lai</a:t>
            </a:r>
            <a:endParaRPr lang="vi-VN" sz="2400" dirty="0"/>
          </a:p>
          <a:p>
            <a:pPr marL="0" indent="0" algn="just">
              <a:buFont typeface="Arial" charset="0"/>
              <a:buNone/>
              <a:defRPr/>
            </a:pPr>
            <a:endParaRPr lang="vi-VN" sz="2400" dirty="0"/>
          </a:p>
        </p:txBody>
      </p:sp>
      <p:sp>
        <p:nvSpPr>
          <p:cNvPr id="4" name="Rectangle 3"/>
          <p:cNvSpPr/>
          <p:nvPr/>
        </p:nvSpPr>
        <p:spPr>
          <a:xfrm>
            <a:off x="3276600" y="228600"/>
            <a:ext cx="2919389" cy="769441"/>
          </a:xfrm>
          <a:prstGeom prst="rect">
            <a:avLst/>
          </a:prstGeom>
        </p:spPr>
        <p:txBody>
          <a:bodyPr wrap="none">
            <a:spAutoFit/>
          </a:bodyPr>
          <a:lstStyle/>
          <a:p>
            <a:r>
              <a:rPr lang="en-US" sz="4400" smtClean="0"/>
              <a:t>Lời mở đầu </a:t>
            </a:r>
            <a:endParaRPr lang="en-US" sz="4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685800"/>
            <a:ext cx="8458200" cy="5715000"/>
          </a:xfrm>
        </p:spPr>
        <p:txBody>
          <a:bodyPr>
            <a:normAutofit/>
          </a:bodyPr>
          <a:lstStyle/>
          <a:p>
            <a:pPr>
              <a:buNone/>
            </a:pPr>
            <a:r>
              <a:rPr lang="en-US" b="1" smtClean="0"/>
              <a:t>4. Kết quả nghiên cứu</a:t>
            </a:r>
          </a:p>
          <a:p>
            <a:pPr>
              <a:buNone/>
            </a:pPr>
            <a:r>
              <a:rPr lang="pl-PL" sz="2800" b="1" i="1" smtClean="0"/>
              <a:t>4</a:t>
            </a:r>
            <a:r>
              <a:rPr lang="x-none" sz="2800" b="1" i="1" smtClean="0"/>
              <a:t>.</a:t>
            </a:r>
            <a:r>
              <a:rPr lang="en-US" sz="2800" b="1" i="1" smtClean="0"/>
              <a:t>3</a:t>
            </a:r>
            <a:r>
              <a:rPr lang="x-none" sz="2800" b="1" i="1" smtClean="0"/>
              <a:t>. </a:t>
            </a:r>
            <a:r>
              <a:rPr lang="en-US" sz="2800" b="1" i="1" smtClean="0"/>
              <a:t>Phân bón </a:t>
            </a:r>
          </a:p>
          <a:p>
            <a:pPr>
              <a:buNone/>
            </a:pPr>
            <a:r>
              <a:rPr lang="en-US" sz="2800" b="1" i="1" smtClean="0"/>
              <a:t>dạng rắn (mùn cưa)</a:t>
            </a:r>
            <a:endParaRPr lang="en-US" sz="2800" b="1" smtClean="0"/>
          </a:p>
          <a:p>
            <a:pPr>
              <a:buNone/>
            </a:pPr>
            <a:endParaRPr lang="en-US" sz="3000" i="1" smtClean="0"/>
          </a:p>
          <a:p>
            <a:pPr>
              <a:buNone/>
            </a:pPr>
            <a:endParaRPr lang="en-US" sz="3000" i="1" smtClean="0"/>
          </a:p>
          <a:p>
            <a:endParaRPr lang="en-US" sz="3000" i="1" smtClean="0"/>
          </a:p>
          <a:p>
            <a:pPr lvl="0">
              <a:buFontTx/>
              <a:buChar char="-"/>
            </a:pPr>
            <a:endParaRPr lang="en-US"/>
          </a:p>
          <a:p>
            <a:pPr>
              <a:buNone/>
            </a:pPr>
            <a:endParaRPr lang="en-US" smtClean="0"/>
          </a:p>
          <a:p>
            <a:pPr>
              <a:buNone/>
            </a:pPr>
            <a:endParaRPr lang="en-US"/>
          </a:p>
        </p:txBody>
      </p:sp>
      <p:graphicFrame>
        <p:nvGraphicFramePr>
          <p:cNvPr id="5" name="Table 4"/>
          <p:cNvGraphicFramePr>
            <a:graphicFrameLocks noGrp="1"/>
          </p:cNvGraphicFramePr>
          <p:nvPr/>
        </p:nvGraphicFramePr>
        <p:xfrm>
          <a:off x="3886200" y="1371600"/>
          <a:ext cx="4770755" cy="5334005"/>
        </p:xfrm>
        <a:graphic>
          <a:graphicData uri="http://schemas.openxmlformats.org/drawingml/2006/table">
            <a:tbl>
              <a:tblPr/>
              <a:tblGrid>
                <a:gridCol w="450215"/>
                <a:gridCol w="1619885"/>
                <a:gridCol w="1170305"/>
                <a:gridCol w="1530350"/>
              </a:tblGrid>
              <a:tr h="313765">
                <a:tc>
                  <a:txBody>
                    <a:bodyPr/>
                    <a:lstStyle/>
                    <a:p>
                      <a:pPr algn="ctr">
                        <a:lnSpc>
                          <a:spcPct val="115000"/>
                        </a:lnSpc>
                        <a:spcBef>
                          <a:spcPts val="600"/>
                        </a:spcBef>
                        <a:spcAft>
                          <a:spcPts val="600"/>
                        </a:spcAft>
                      </a:pPr>
                      <a:r>
                        <a:rPr lang="af-ZA" sz="1300" b="1">
                          <a:latin typeface="Times New Roman"/>
                          <a:ea typeface="Calibri"/>
                          <a:cs typeface="Times New Roman"/>
                        </a:rPr>
                        <a:t>STT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b="1">
                          <a:latin typeface="Times New Roman"/>
                          <a:ea typeface="Calibri"/>
                          <a:cs typeface="Times New Roman"/>
                        </a:rPr>
                        <a:t>Chỉ tiêu phân tích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b="1">
                          <a:latin typeface="Times New Roman"/>
                          <a:ea typeface="Calibri"/>
                          <a:cs typeface="Times New Roman"/>
                        </a:rPr>
                        <a:t>Đơn vị tính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b="1">
                          <a:latin typeface="Times New Roman"/>
                          <a:ea typeface="Calibri"/>
                          <a:cs typeface="Times New Roman"/>
                        </a:rPr>
                        <a:t>Kết quả phân tích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af-ZA" sz="1300">
                          <a:latin typeface="Times New Roman"/>
                          <a:ea typeface="Calibri"/>
                          <a:cs typeface="Times New Roman"/>
                        </a:rPr>
                        <a:t>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pH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endParaRPr lang="af-ZA" sz="13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7,19</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af-ZA" sz="1300">
                          <a:latin typeface="Times New Roman"/>
                          <a:ea typeface="Calibri"/>
                          <a:cs typeface="Times New Roman"/>
                        </a:rPr>
                        <a:t>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Nts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4,25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af-ZA" sz="1300">
                          <a:latin typeface="Times New Roman"/>
                          <a:ea typeface="Calibri"/>
                          <a:cs typeface="Times New Roman"/>
                        </a:rPr>
                        <a:t>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Pts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0,495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af-ZA" sz="1300">
                          <a:latin typeface="Times New Roman"/>
                          <a:ea typeface="Calibri"/>
                          <a:cs typeface="Times New Roman"/>
                        </a:rPr>
                        <a:t>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Kts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4,61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af-ZA" sz="1300">
                          <a:latin typeface="Times New Roman"/>
                          <a:ea typeface="Calibri"/>
                          <a:cs typeface="Times New Roman"/>
                        </a:rPr>
                        <a:t>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As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mg/kg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0,385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Cd</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0,119</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Pb</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2,86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Hg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Không phát hiện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9</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a:latin typeface="Times New Roman"/>
                          <a:ea typeface="Calibri"/>
                          <a:cs typeface="Times New Roman"/>
                        </a:rPr>
                        <a:t>Coliform</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3,3*10</a:t>
                      </a:r>
                      <a:r>
                        <a:rPr lang="en-US" sz="1300" baseline="30000">
                          <a:latin typeface="Times New Roman"/>
                          <a:ea typeface="Calibri"/>
                          <a:cs typeface="Times New Roman"/>
                        </a:rPr>
                        <a:t>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10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a:latin typeface="Times New Roman"/>
                          <a:ea typeface="Calibri"/>
                          <a:cs typeface="Times New Roman"/>
                        </a:rPr>
                        <a:t>E. coli</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1,2*10</a:t>
                      </a:r>
                      <a:r>
                        <a:rPr lang="en-US" sz="1300" baseline="30000">
                          <a:latin typeface="Times New Roman"/>
                          <a:ea typeface="Calibri"/>
                          <a:cs typeface="Times New Roman"/>
                        </a:rPr>
                        <a:t>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11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u="none" strike="noStrike">
                          <a:solidFill>
                            <a:srgbClr val="0000FF"/>
                          </a:solidFill>
                          <a:latin typeface="Times New Roman"/>
                          <a:ea typeface="Calibri"/>
                          <a:cs typeface="Times New Roman"/>
                          <a:hlinkClick r:id="rId2" tooltip="Learn more about Salmonella from ScienceDirect's AI-generated Topic Pages"/>
                        </a:rPr>
                        <a:t>Salmonella</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Không phát hiện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12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smtClean="0">
                          <a:latin typeface="Times New Roman"/>
                          <a:ea typeface="Calibri"/>
                          <a:cs typeface="Times New Roman"/>
                        </a:rPr>
                        <a:t>Chất</a:t>
                      </a:r>
                      <a:r>
                        <a:rPr lang="en-US" sz="1300" baseline="0" smtClean="0">
                          <a:latin typeface="Times New Roman"/>
                          <a:ea typeface="Calibri"/>
                          <a:cs typeface="Times New Roman"/>
                        </a:rPr>
                        <a:t> khô</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highlight>
                            <a:srgbClr val="FFFF00"/>
                          </a:highlight>
                          <a:latin typeface="Times New Roman"/>
                          <a:ea typeface="Calibri"/>
                          <a:cs typeface="Times New Roman"/>
                        </a:rPr>
                        <a:t>76,9</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13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Hữu cơ tổng số (OC)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35,6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14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Axit humic</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6,76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15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a:t>
                      </a:r>
                      <a:r>
                        <a:rPr lang="en-US" sz="1300" baseline="-25000">
                          <a:latin typeface="Times New Roman"/>
                          <a:ea typeface="Calibri"/>
                          <a:cs typeface="Times New Roman"/>
                        </a:rPr>
                        <a:t>2</a:t>
                      </a:r>
                      <a:r>
                        <a:rPr lang="en-US" sz="1300">
                          <a:latin typeface="Times New Roman"/>
                          <a:ea typeface="Calibri"/>
                          <a:cs typeface="Times New Roman"/>
                        </a:rPr>
                        <a:t>O hữu hiệu</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0,735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765">
                <a:tc>
                  <a:txBody>
                    <a:bodyPr/>
                    <a:lstStyle/>
                    <a:p>
                      <a:pPr algn="ctr">
                        <a:lnSpc>
                          <a:spcPct val="115000"/>
                        </a:lnSpc>
                        <a:spcBef>
                          <a:spcPts val="600"/>
                        </a:spcBef>
                        <a:spcAft>
                          <a:spcPts val="600"/>
                        </a:spcAft>
                      </a:pPr>
                      <a:r>
                        <a:rPr lang="en-US" sz="1300">
                          <a:latin typeface="Times New Roman"/>
                          <a:ea typeface="Calibri"/>
                          <a:cs typeface="Times New Roman"/>
                        </a:rPr>
                        <a:t>16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a:t>
                      </a:r>
                      <a:r>
                        <a:rPr lang="en-US" sz="1300" baseline="-25000">
                          <a:latin typeface="Times New Roman"/>
                          <a:ea typeface="Calibri"/>
                          <a:cs typeface="Times New Roman"/>
                        </a:rPr>
                        <a:t>2</a:t>
                      </a:r>
                      <a:r>
                        <a:rPr lang="en-US" sz="1300">
                          <a:latin typeface="Times New Roman"/>
                          <a:ea typeface="Calibri"/>
                          <a:cs typeface="Times New Roman"/>
                        </a:rPr>
                        <a:t>O</a:t>
                      </a:r>
                      <a:r>
                        <a:rPr lang="en-US" sz="1300" baseline="-25000">
                          <a:latin typeface="Times New Roman"/>
                          <a:ea typeface="Calibri"/>
                          <a:cs typeface="Times New Roman"/>
                        </a:rPr>
                        <a:t>5</a:t>
                      </a:r>
                      <a:r>
                        <a:rPr lang="en-US" sz="1300">
                          <a:latin typeface="Times New Roman"/>
                          <a:ea typeface="Calibri"/>
                          <a:cs typeface="Times New Roman"/>
                        </a:rPr>
                        <a:t> hữu hiệu</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0,123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685800"/>
            <a:ext cx="8458200" cy="5715000"/>
          </a:xfrm>
        </p:spPr>
        <p:txBody>
          <a:bodyPr>
            <a:normAutofit/>
          </a:bodyPr>
          <a:lstStyle/>
          <a:p>
            <a:pPr>
              <a:buNone/>
            </a:pPr>
            <a:r>
              <a:rPr lang="en-US" b="1" smtClean="0"/>
              <a:t>4. Kết quả nghiên cứu</a:t>
            </a:r>
          </a:p>
          <a:p>
            <a:pPr>
              <a:buNone/>
            </a:pPr>
            <a:r>
              <a:rPr lang="pl-PL" sz="2800" b="1" i="1" smtClean="0"/>
              <a:t>4</a:t>
            </a:r>
            <a:r>
              <a:rPr lang="x-none" sz="2800" b="1" i="1" smtClean="0"/>
              <a:t>.</a:t>
            </a:r>
            <a:r>
              <a:rPr lang="en-US" sz="2800" b="1" i="1" smtClean="0"/>
              <a:t>4</a:t>
            </a:r>
            <a:r>
              <a:rPr lang="x-none" sz="2800" b="1" i="1" smtClean="0"/>
              <a:t>. </a:t>
            </a:r>
            <a:r>
              <a:rPr lang="en-US" sz="2800" b="1" i="1" smtClean="0"/>
              <a:t>Thức ăn cho cá</a:t>
            </a:r>
            <a:endParaRPr lang="en-US" sz="2800" b="1" smtClean="0"/>
          </a:p>
          <a:p>
            <a:pPr>
              <a:buNone/>
            </a:pPr>
            <a:endParaRPr lang="en-US" sz="3000" i="1" smtClean="0"/>
          </a:p>
          <a:p>
            <a:pPr>
              <a:buNone/>
            </a:pPr>
            <a:endParaRPr lang="en-US" sz="3000" i="1" smtClean="0"/>
          </a:p>
          <a:p>
            <a:endParaRPr lang="en-US" sz="3000" i="1" smtClean="0"/>
          </a:p>
          <a:p>
            <a:pPr lvl="0">
              <a:buFontTx/>
              <a:buChar char="-"/>
            </a:pPr>
            <a:endParaRPr lang="en-US"/>
          </a:p>
          <a:p>
            <a:pPr>
              <a:buNone/>
            </a:pPr>
            <a:endParaRPr lang="en-US" smtClean="0"/>
          </a:p>
          <a:p>
            <a:pPr>
              <a:buNone/>
            </a:pPr>
            <a:endParaRPr lang="en-US"/>
          </a:p>
        </p:txBody>
      </p:sp>
      <p:graphicFrame>
        <p:nvGraphicFramePr>
          <p:cNvPr id="6" name="Table 5"/>
          <p:cNvGraphicFramePr>
            <a:graphicFrameLocks noGrp="1"/>
          </p:cNvGraphicFramePr>
          <p:nvPr/>
        </p:nvGraphicFramePr>
        <p:xfrm>
          <a:off x="3581400" y="1371604"/>
          <a:ext cx="5224707" cy="5257802"/>
        </p:xfrm>
        <a:graphic>
          <a:graphicData uri="http://schemas.openxmlformats.org/drawingml/2006/table">
            <a:tbl>
              <a:tblPr/>
              <a:tblGrid>
                <a:gridCol w="906327"/>
                <a:gridCol w="1619075"/>
                <a:gridCol w="1169720"/>
                <a:gridCol w="1529585"/>
              </a:tblGrid>
              <a:tr h="527066">
                <a:tc>
                  <a:txBody>
                    <a:bodyPr/>
                    <a:lstStyle/>
                    <a:p>
                      <a:pPr algn="ctr">
                        <a:lnSpc>
                          <a:spcPct val="115000"/>
                        </a:lnSpc>
                        <a:spcBef>
                          <a:spcPts val="600"/>
                        </a:spcBef>
                        <a:spcAft>
                          <a:spcPts val="600"/>
                        </a:spcAft>
                      </a:pPr>
                      <a:r>
                        <a:rPr lang="af-ZA" sz="1100">
                          <a:latin typeface="Calibri"/>
                          <a:ea typeface="Calibri"/>
                          <a:cs typeface="Times New Roman"/>
                        </a:rPr>
                        <a:t>	</a:t>
                      </a:r>
                      <a:r>
                        <a:rPr lang="af-ZA" sz="1300" b="1">
                          <a:latin typeface="Times New Roman"/>
                          <a:ea typeface="Calibri"/>
                          <a:cs typeface="Times New Roman"/>
                        </a:rPr>
                        <a:t>STT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b="1">
                          <a:latin typeface="Times New Roman"/>
                          <a:ea typeface="Calibri"/>
                          <a:cs typeface="Times New Roman"/>
                        </a:rPr>
                        <a:t>Chỉ tiêu phân tích</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b="1">
                          <a:latin typeface="Times New Roman"/>
                          <a:ea typeface="Calibri"/>
                          <a:cs typeface="Times New Roman"/>
                        </a:rPr>
                        <a:t>Đơn vị tính</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b="1">
                          <a:latin typeface="Times New Roman"/>
                          <a:ea typeface="Calibri"/>
                          <a:cs typeface="Times New Roman"/>
                        </a:rPr>
                        <a:t>Kết quả phân tích</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af-ZA" sz="1300">
                          <a:latin typeface="Times New Roman"/>
                          <a:ea typeface="Calibri"/>
                          <a:cs typeface="Times New Roman"/>
                        </a:rPr>
                        <a:t>1</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pH</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endParaRPr lang="af-ZA" sz="1300">
                        <a:latin typeface="Times New Roman"/>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7,28</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af-ZA" sz="1300">
                          <a:latin typeface="Times New Roman"/>
                          <a:ea typeface="Calibri"/>
                          <a:cs typeface="Times New Roman"/>
                        </a:rPr>
                        <a:t>2</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Nts</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1,10</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af-ZA" sz="1300">
                          <a:latin typeface="Times New Roman"/>
                          <a:ea typeface="Calibri"/>
                          <a:cs typeface="Times New Roman"/>
                        </a:rPr>
                        <a:t>3</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P</a:t>
                      </a:r>
                      <a:r>
                        <a:rPr lang="af-ZA" sz="1300" baseline="-25000">
                          <a:latin typeface="Times New Roman"/>
                          <a:ea typeface="Calibri"/>
                          <a:cs typeface="Times New Roman"/>
                        </a:rPr>
                        <a:t>2</a:t>
                      </a:r>
                      <a:r>
                        <a:rPr lang="af-ZA" sz="1300">
                          <a:latin typeface="Times New Roman"/>
                          <a:ea typeface="Calibri"/>
                          <a:cs typeface="Times New Roman"/>
                        </a:rPr>
                        <a:t>O</a:t>
                      </a:r>
                      <a:r>
                        <a:rPr lang="af-ZA" sz="1300" baseline="-25000">
                          <a:latin typeface="Times New Roman"/>
                          <a:ea typeface="Calibri"/>
                          <a:cs typeface="Times New Roman"/>
                        </a:rPr>
                        <a:t>5</a:t>
                      </a:r>
                      <a:r>
                        <a:rPr lang="af-ZA" sz="1300">
                          <a:latin typeface="Times New Roman"/>
                          <a:ea typeface="Calibri"/>
                          <a:cs typeface="Times New Roman"/>
                        </a:rPr>
                        <a:t>ts</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0,966</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af-ZA" sz="1300">
                          <a:latin typeface="Times New Roman"/>
                          <a:ea typeface="Calibri"/>
                          <a:cs typeface="Times New Roman"/>
                        </a:rPr>
                        <a:t>4</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K</a:t>
                      </a:r>
                      <a:r>
                        <a:rPr lang="af-ZA" sz="1300" baseline="-25000">
                          <a:latin typeface="Times New Roman"/>
                          <a:ea typeface="Calibri"/>
                          <a:cs typeface="Times New Roman"/>
                        </a:rPr>
                        <a:t>2</a:t>
                      </a:r>
                      <a:r>
                        <a:rPr lang="af-ZA" sz="1300">
                          <a:latin typeface="Times New Roman"/>
                          <a:ea typeface="Calibri"/>
                          <a:cs typeface="Times New Roman"/>
                        </a:rPr>
                        <a:t>Ots</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2,00</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af-ZA" sz="1300">
                          <a:latin typeface="Times New Roman"/>
                          <a:ea typeface="Calibri"/>
                          <a:cs typeface="Times New Roman"/>
                        </a:rPr>
                        <a:t>5</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As</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mg/kg</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300">
                          <a:latin typeface="Times New Roman"/>
                          <a:ea typeface="Calibri"/>
                          <a:cs typeface="Times New Roman"/>
                        </a:rPr>
                        <a:t>1,03</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6</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Cd</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0,055</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7</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Pb</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0,635</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8</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Hg</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Không phát hiện</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9</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a:latin typeface="Times New Roman"/>
                          <a:ea typeface="Calibri"/>
                          <a:cs typeface="Times New Roman"/>
                        </a:rPr>
                        <a:t>Coliform</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2,7*10</a:t>
                      </a:r>
                      <a:r>
                        <a:rPr lang="en-US" sz="1300" baseline="30000">
                          <a:latin typeface="Times New Roman"/>
                          <a:ea typeface="Calibri"/>
                          <a:cs typeface="Times New Roman"/>
                        </a:rPr>
                        <a:t>5</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10</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a:latin typeface="Times New Roman"/>
                          <a:ea typeface="Calibri"/>
                          <a:cs typeface="Times New Roman"/>
                        </a:rPr>
                        <a:t>E. coli</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1,3*10</a:t>
                      </a:r>
                      <a:r>
                        <a:rPr lang="en-US" sz="1300" baseline="30000">
                          <a:latin typeface="Times New Roman"/>
                          <a:ea typeface="Calibri"/>
                          <a:cs typeface="Times New Roman"/>
                        </a:rPr>
                        <a:t>2</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11</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u="none" strike="noStrike">
                          <a:solidFill>
                            <a:srgbClr val="0000FF"/>
                          </a:solidFill>
                          <a:latin typeface="Times New Roman"/>
                          <a:ea typeface="Calibri"/>
                          <a:cs typeface="Times New Roman"/>
                          <a:hlinkClick r:id="rId2" tooltip="Learn more about Salmonella from ScienceDirect's AI-generated Topic Pages"/>
                        </a:rPr>
                        <a:t>Salmonella</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Không phát hiện</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12</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Độ ẩm</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41,2</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13</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Hữu cơ tổng số (OC)</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22,2</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14</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Axit humic</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2,06</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15</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a:t>
                      </a:r>
                      <a:r>
                        <a:rPr lang="en-US" sz="1300" baseline="-25000">
                          <a:latin typeface="Times New Roman"/>
                          <a:ea typeface="Calibri"/>
                          <a:cs typeface="Times New Roman"/>
                        </a:rPr>
                        <a:t>2</a:t>
                      </a:r>
                      <a:r>
                        <a:rPr lang="en-US" sz="1300">
                          <a:latin typeface="Times New Roman"/>
                          <a:ea typeface="Calibri"/>
                          <a:cs typeface="Times New Roman"/>
                        </a:rPr>
                        <a:t>O hữu hiệu</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0,735</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71">
                <a:tc>
                  <a:txBody>
                    <a:bodyPr/>
                    <a:lstStyle/>
                    <a:p>
                      <a:pPr algn="ctr">
                        <a:lnSpc>
                          <a:spcPct val="115000"/>
                        </a:lnSpc>
                        <a:spcBef>
                          <a:spcPts val="600"/>
                        </a:spcBef>
                        <a:spcAft>
                          <a:spcPts val="600"/>
                        </a:spcAft>
                      </a:pPr>
                      <a:r>
                        <a:rPr lang="en-US" sz="1300">
                          <a:latin typeface="Times New Roman"/>
                          <a:ea typeface="Calibri"/>
                          <a:cs typeface="Times New Roman"/>
                        </a:rPr>
                        <a:t>16</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a:t>
                      </a:r>
                      <a:r>
                        <a:rPr lang="en-US" sz="1300" baseline="-25000">
                          <a:latin typeface="Times New Roman"/>
                          <a:ea typeface="Calibri"/>
                          <a:cs typeface="Times New Roman"/>
                        </a:rPr>
                        <a:t>2</a:t>
                      </a:r>
                      <a:r>
                        <a:rPr lang="en-US" sz="1300">
                          <a:latin typeface="Times New Roman"/>
                          <a:ea typeface="Calibri"/>
                          <a:cs typeface="Times New Roman"/>
                        </a:rPr>
                        <a:t>O</a:t>
                      </a:r>
                      <a:r>
                        <a:rPr lang="en-US" sz="1300" baseline="-25000">
                          <a:latin typeface="Times New Roman"/>
                          <a:ea typeface="Calibri"/>
                          <a:cs typeface="Times New Roman"/>
                        </a:rPr>
                        <a:t>5</a:t>
                      </a:r>
                      <a:r>
                        <a:rPr lang="en-US" sz="1300">
                          <a:latin typeface="Times New Roman"/>
                          <a:ea typeface="Calibri"/>
                          <a:cs typeface="Times New Roman"/>
                        </a:rPr>
                        <a:t> hữu hiệu</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1,06</a:t>
                      </a:r>
                      <a:endParaRPr lang="en-US" sz="1100">
                        <a:latin typeface="Calibri"/>
                        <a:ea typeface="Calibri"/>
                        <a:cs typeface="Times New Roman"/>
                      </a:endParaRPr>
                    </a:p>
                  </a:txBody>
                  <a:tcPr marL="68546" marR="6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685800"/>
            <a:ext cx="8458200" cy="5715000"/>
          </a:xfrm>
        </p:spPr>
        <p:txBody>
          <a:bodyPr>
            <a:normAutofit/>
          </a:bodyPr>
          <a:lstStyle/>
          <a:p>
            <a:pPr algn="just">
              <a:buNone/>
            </a:pPr>
            <a:r>
              <a:rPr lang="en-US" b="1" smtClean="0"/>
              <a:t>5. Kết luận và đề nghị</a:t>
            </a:r>
          </a:p>
          <a:p>
            <a:pPr algn="just">
              <a:buNone/>
            </a:pPr>
            <a:r>
              <a:rPr lang="en-US" sz="2800" b="1" i="1" smtClean="0"/>
              <a:t>5</a:t>
            </a:r>
            <a:r>
              <a:rPr lang="x-none" sz="2800" b="1" i="1" smtClean="0"/>
              <a:t>.</a:t>
            </a:r>
            <a:r>
              <a:rPr lang="en-US" sz="2800" b="1" i="1" smtClean="0"/>
              <a:t>1</a:t>
            </a:r>
            <a:r>
              <a:rPr lang="x-none" sz="2800" b="1" i="1" smtClean="0"/>
              <a:t>. </a:t>
            </a:r>
            <a:r>
              <a:rPr lang="en-US" sz="2800" b="1" i="1" smtClean="0"/>
              <a:t>Kết luận</a:t>
            </a:r>
            <a:endParaRPr lang="en-US" sz="2800" b="1" smtClean="0"/>
          </a:p>
          <a:p>
            <a:pPr algn="just">
              <a:buNone/>
            </a:pPr>
            <a:r>
              <a:rPr lang="af-ZA" sz="2800" smtClean="0"/>
              <a:t>- Công nghệ lọc chất thải rắn áp dụng thử nghiệm trong mô hình cho kết quả tốt, chi phí đầu tư và vận hành thấp, có thể nhân rộng trong sản xuất. Công nghệ này rất hiệu quả, giúp giảm thiểu ô nhiễm môi trường, thu tối đa chất thải rắn làm nguyên liệu tốt cho sản xuất phân bón hữu cơ rắn.</a:t>
            </a:r>
            <a:endParaRPr lang="en-US" sz="2800" smtClean="0"/>
          </a:p>
          <a:p>
            <a:pPr algn="just">
              <a:buNone/>
            </a:pPr>
            <a:endParaRPr lang="en-US" sz="3000" i="1" smtClean="0"/>
          </a:p>
          <a:p>
            <a:pPr algn="just"/>
            <a:endParaRPr lang="en-US" sz="3000" i="1" smtClean="0"/>
          </a:p>
          <a:p>
            <a:pPr lvl="0" algn="just">
              <a:buFontTx/>
              <a:buChar char="-"/>
            </a:pPr>
            <a:endParaRPr lang="en-US"/>
          </a:p>
          <a:p>
            <a:pPr algn="just">
              <a:buNone/>
            </a:pPr>
            <a:endParaRPr lang="en-US" smtClean="0"/>
          </a:p>
          <a:p>
            <a:pPr algn="just">
              <a:buNone/>
            </a:pP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685800"/>
            <a:ext cx="8458200" cy="5715000"/>
          </a:xfrm>
        </p:spPr>
        <p:txBody>
          <a:bodyPr>
            <a:normAutofit/>
          </a:bodyPr>
          <a:lstStyle/>
          <a:p>
            <a:pPr algn="just">
              <a:buNone/>
            </a:pPr>
            <a:r>
              <a:rPr lang="en-US" b="1" smtClean="0"/>
              <a:t>5. Kết luận và đề nghị</a:t>
            </a:r>
          </a:p>
          <a:p>
            <a:pPr algn="just">
              <a:buNone/>
            </a:pPr>
            <a:r>
              <a:rPr lang="en-US" sz="2800" b="1" i="1" smtClean="0"/>
              <a:t>5</a:t>
            </a:r>
            <a:r>
              <a:rPr lang="x-none" sz="2800" b="1" i="1" smtClean="0"/>
              <a:t>.</a:t>
            </a:r>
            <a:r>
              <a:rPr lang="en-US" sz="2800" b="1" i="1" smtClean="0"/>
              <a:t>1</a:t>
            </a:r>
            <a:r>
              <a:rPr lang="x-none" sz="2800" b="1" i="1" smtClean="0"/>
              <a:t>. </a:t>
            </a:r>
            <a:r>
              <a:rPr lang="en-US" sz="2800" b="1" i="1" smtClean="0"/>
              <a:t>Kết luận</a:t>
            </a:r>
            <a:endParaRPr lang="en-US" sz="2800" b="1" smtClean="0"/>
          </a:p>
          <a:p>
            <a:pPr algn="just">
              <a:buNone/>
            </a:pPr>
            <a:r>
              <a:rPr lang="af-ZA" sz="2800" smtClean="0"/>
              <a:t>- Phương thức, quy trình sản xuất ra phân bón hữu cơ dạng rắn và “nước tưới dinh dưỡng" sản xuất được từ mô hình thử nghiệm này cơ bản đáp ứng tiêu chí về chất lượng theo các quy định hiện hành.</a:t>
            </a:r>
            <a:endParaRPr lang="en-US" sz="2800" smtClean="0"/>
          </a:p>
          <a:p>
            <a:pPr algn="just">
              <a:buNone/>
            </a:pPr>
            <a:endParaRPr lang="en-US" sz="3000" i="1" smtClean="0"/>
          </a:p>
          <a:p>
            <a:pPr algn="just"/>
            <a:endParaRPr lang="en-US" sz="3000" i="1" smtClean="0"/>
          </a:p>
          <a:p>
            <a:pPr lvl="0" algn="just">
              <a:buFontTx/>
              <a:buChar char="-"/>
            </a:pPr>
            <a:endParaRPr lang="en-US"/>
          </a:p>
          <a:p>
            <a:pPr algn="just">
              <a:buNone/>
            </a:pPr>
            <a:endParaRPr lang="en-US" smtClean="0"/>
          </a:p>
          <a:p>
            <a:pPr algn="just">
              <a:buNone/>
            </a:pP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1447800"/>
            <a:ext cx="8458200" cy="4953000"/>
          </a:xfrm>
        </p:spPr>
        <p:txBody>
          <a:bodyPr>
            <a:normAutofit/>
          </a:bodyPr>
          <a:lstStyle/>
          <a:p>
            <a:pPr algn="just">
              <a:buNone/>
            </a:pPr>
            <a:r>
              <a:rPr lang="en-US" b="1" smtClean="0"/>
              <a:t>5. Kết luận và đề nghị</a:t>
            </a:r>
          </a:p>
          <a:p>
            <a:pPr algn="just">
              <a:buNone/>
            </a:pPr>
            <a:r>
              <a:rPr lang="en-US" sz="2800" b="1" i="1" smtClean="0"/>
              <a:t>5</a:t>
            </a:r>
            <a:r>
              <a:rPr lang="x-none" sz="2800" b="1" i="1" smtClean="0"/>
              <a:t>.</a:t>
            </a:r>
            <a:r>
              <a:rPr lang="en-US" sz="2800" b="1" i="1" smtClean="0"/>
              <a:t>1</a:t>
            </a:r>
            <a:r>
              <a:rPr lang="x-none" sz="2800" b="1" i="1" smtClean="0"/>
              <a:t>. </a:t>
            </a:r>
            <a:r>
              <a:rPr lang="en-US" sz="2800" b="1" i="1" smtClean="0"/>
              <a:t>Kết luận</a:t>
            </a:r>
            <a:endParaRPr lang="en-US" sz="2800" b="1" smtClean="0"/>
          </a:p>
          <a:p>
            <a:pPr algn="just">
              <a:buNone/>
            </a:pPr>
            <a:r>
              <a:rPr lang="af-ZA" sz="2800" smtClean="0"/>
              <a:t>- Giải pháp ủ toàn bộ chất thải từ chuồng sàn tấm đan với than bùn hoặc phế phụ phẩm nông nghiệp có tính khả thi cao; phương pháp này giúp hạn chế tối đa chất thải ra môi trường, tận dụng triệt để chất thải chăn nuôi lợn làm nguồn nguyên liệu hữu ích để sản xuất phân bón hữu cơ dạng rắn. </a:t>
            </a:r>
            <a:endParaRPr lang="en-US" sz="2800" smtClean="0"/>
          </a:p>
          <a:p>
            <a:pPr algn="just">
              <a:buNone/>
            </a:pPr>
            <a:endParaRPr lang="en-US" sz="3000" i="1" smtClean="0"/>
          </a:p>
          <a:p>
            <a:pPr algn="just"/>
            <a:endParaRPr lang="en-US" sz="3000" i="1" smtClean="0"/>
          </a:p>
          <a:p>
            <a:pPr lvl="0" algn="just">
              <a:buFontTx/>
              <a:buChar char="-"/>
            </a:pPr>
            <a:endParaRPr lang="en-US"/>
          </a:p>
          <a:p>
            <a:pPr algn="just">
              <a:buNone/>
            </a:pPr>
            <a:endParaRPr lang="en-US" smtClean="0"/>
          </a:p>
          <a:p>
            <a:pPr algn="just">
              <a:buNone/>
            </a:pP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685800"/>
            <a:ext cx="8458200" cy="5715000"/>
          </a:xfrm>
        </p:spPr>
        <p:txBody>
          <a:bodyPr>
            <a:normAutofit/>
          </a:bodyPr>
          <a:lstStyle/>
          <a:p>
            <a:pPr>
              <a:buNone/>
            </a:pPr>
            <a:r>
              <a:rPr lang="en-US" b="1" smtClean="0"/>
              <a:t>5. Kết luận và đề nghị</a:t>
            </a:r>
          </a:p>
          <a:p>
            <a:pPr>
              <a:buNone/>
            </a:pPr>
            <a:r>
              <a:rPr lang="en-US" sz="2800" b="1" i="1" smtClean="0"/>
              <a:t>5</a:t>
            </a:r>
            <a:r>
              <a:rPr lang="x-none" sz="2800" b="1" i="1" smtClean="0"/>
              <a:t>.</a:t>
            </a:r>
            <a:r>
              <a:rPr lang="en-US" sz="2800" b="1" i="1" smtClean="0"/>
              <a:t>1</a:t>
            </a:r>
            <a:r>
              <a:rPr lang="x-none" sz="2800" b="1" i="1" smtClean="0"/>
              <a:t>. </a:t>
            </a:r>
            <a:r>
              <a:rPr lang="en-US" sz="2800" b="1" i="1" smtClean="0"/>
              <a:t>Kiến nghị</a:t>
            </a:r>
          </a:p>
          <a:p>
            <a:pPr>
              <a:buNone/>
            </a:pPr>
            <a:r>
              <a:rPr lang="af-ZA" sz="2800" smtClean="0"/>
              <a:t>- Cho áp dụng kết quả thử nghiệm vào sản xuất. </a:t>
            </a:r>
            <a:endParaRPr lang="en-US" sz="3000" i="1" smtClean="0"/>
          </a:p>
          <a:p>
            <a:endParaRPr lang="en-US" sz="3000" i="1" smtClean="0"/>
          </a:p>
          <a:p>
            <a:pPr lvl="0">
              <a:buFontTx/>
              <a:buChar char="-"/>
            </a:pPr>
            <a:endParaRPr lang="en-US"/>
          </a:p>
          <a:p>
            <a:pPr>
              <a:buNone/>
            </a:pPr>
            <a:endParaRPr lang="en-US" smtClean="0"/>
          </a:p>
          <a:p>
            <a:pPr>
              <a:buNone/>
            </a:pP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rmAutofit/>
          </a:bodyPr>
          <a:lstStyle/>
          <a:p>
            <a:r>
              <a:rPr lang="en-US" sz="2600" b="1" smtClean="0"/>
              <a:t>III. </a:t>
            </a:r>
            <a:r>
              <a:rPr lang="af-ZA" sz="2600" b="1" smtClean="0"/>
              <a:t>XỬ LÝ CHẤT THẢI CHĂN NUÔI, SẢN XUẤT PHÂN BÓN HỮU CƠ</a:t>
            </a:r>
            <a:endParaRPr lang="en-US" sz="2600"/>
          </a:p>
        </p:txBody>
      </p:sp>
      <p:sp>
        <p:nvSpPr>
          <p:cNvPr id="3" name="Content Placeholder 2"/>
          <p:cNvSpPr>
            <a:spLocks noGrp="1"/>
          </p:cNvSpPr>
          <p:nvPr>
            <p:ph idx="1"/>
          </p:nvPr>
        </p:nvSpPr>
        <p:spPr>
          <a:xfrm>
            <a:off x="457200" y="685800"/>
            <a:ext cx="8458200" cy="5715000"/>
          </a:xfrm>
        </p:spPr>
        <p:txBody>
          <a:bodyPr>
            <a:normAutofit/>
          </a:bodyPr>
          <a:lstStyle/>
          <a:p>
            <a:endParaRPr lang="en-US" sz="3000" i="1" smtClean="0"/>
          </a:p>
          <a:p>
            <a:pPr lvl="0">
              <a:buFontTx/>
              <a:buChar char="-"/>
            </a:pPr>
            <a:endParaRPr lang="en-US"/>
          </a:p>
          <a:p>
            <a:pPr>
              <a:buNone/>
            </a:pPr>
            <a:endParaRPr lang="en-US" smtClean="0"/>
          </a:p>
          <a:p>
            <a:pPr>
              <a:buNone/>
            </a:pPr>
            <a:endParaRPr lang="en-US"/>
          </a:p>
        </p:txBody>
      </p:sp>
      <p:pic>
        <p:nvPicPr>
          <p:cNvPr id="4" name="Picture 2" descr="C:\Users\USER\Downloads\TT tham mo hinh.jpg"/>
          <p:cNvPicPr>
            <a:picLocks noChangeAspect="1" noChangeArrowheads="1"/>
          </p:cNvPicPr>
          <p:nvPr/>
        </p:nvPicPr>
        <p:blipFill>
          <a:blip r:embed="rId2"/>
          <a:srcRect/>
          <a:stretch>
            <a:fillRect/>
          </a:stretch>
        </p:blipFill>
        <p:spPr bwMode="auto">
          <a:xfrm>
            <a:off x="304800" y="3733800"/>
            <a:ext cx="4038600" cy="2806642"/>
          </a:xfrm>
          <a:prstGeom prst="rect">
            <a:avLst/>
          </a:prstGeom>
          <a:noFill/>
          <a:ln w="9525">
            <a:noFill/>
            <a:miter lim="800000"/>
            <a:headEnd/>
            <a:tailEnd/>
          </a:ln>
        </p:spPr>
      </p:pic>
      <p:pic>
        <p:nvPicPr>
          <p:cNvPr id="5" name="Picture 3" descr="C:\Users\USER\Downloads\tt tham mo hinh(2) (1).jpg"/>
          <p:cNvPicPr>
            <a:picLocks noChangeAspect="1" noChangeArrowheads="1"/>
          </p:cNvPicPr>
          <p:nvPr/>
        </p:nvPicPr>
        <p:blipFill>
          <a:blip r:embed="rId3" cstate="print"/>
          <a:srcRect/>
          <a:stretch>
            <a:fillRect/>
          </a:stretch>
        </p:blipFill>
        <p:spPr bwMode="auto">
          <a:xfrm>
            <a:off x="304800" y="838200"/>
            <a:ext cx="4038600" cy="2756019"/>
          </a:xfrm>
          <a:prstGeom prst="rect">
            <a:avLst/>
          </a:prstGeom>
          <a:noFill/>
          <a:ln w="9525">
            <a:noFill/>
            <a:miter lim="800000"/>
            <a:headEnd/>
            <a:tailEnd/>
          </a:ln>
        </p:spPr>
      </p:pic>
      <p:pic>
        <p:nvPicPr>
          <p:cNvPr id="6" name="Picture 2" descr="C:\Users\USER\Downloads\mo hinh u phan (1).jpg"/>
          <p:cNvPicPr>
            <a:picLocks noChangeAspect="1" noChangeArrowheads="1"/>
          </p:cNvPicPr>
          <p:nvPr/>
        </p:nvPicPr>
        <p:blipFill>
          <a:blip r:embed="rId4"/>
          <a:srcRect/>
          <a:stretch>
            <a:fillRect/>
          </a:stretch>
        </p:blipFill>
        <p:spPr bwMode="auto">
          <a:xfrm>
            <a:off x="4800600" y="838200"/>
            <a:ext cx="38576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15962"/>
          </a:xfrm>
        </p:spPr>
        <p:txBody>
          <a:bodyPr>
            <a:normAutofit/>
          </a:bodyPr>
          <a:lstStyle/>
          <a:p>
            <a:r>
              <a:rPr lang="en-US" sz="2600" b="1" smtClean="0"/>
              <a:t>III. </a:t>
            </a:r>
            <a:r>
              <a:rPr lang="af-ZA" sz="2600" b="1" smtClean="0"/>
              <a:t>XỬ LÝ CHẤT THẢI CHĂN NUÔI, SẢN XUẤT PHÂN BÓN HỮU CƠ</a:t>
            </a:r>
            <a:endParaRPr lang="en-US" sz="2600"/>
          </a:p>
        </p:txBody>
      </p:sp>
      <p:pic>
        <p:nvPicPr>
          <p:cNvPr id="35841" name="Picture 1" descr="be lang anh nghiep"/>
          <p:cNvPicPr>
            <a:picLocks noChangeAspect="1" noChangeArrowheads="1"/>
          </p:cNvPicPr>
          <p:nvPr/>
        </p:nvPicPr>
        <p:blipFill>
          <a:blip r:embed="rId2"/>
          <a:srcRect/>
          <a:stretch>
            <a:fillRect/>
          </a:stretch>
        </p:blipFill>
        <p:spPr bwMode="auto">
          <a:xfrm>
            <a:off x="228600" y="990600"/>
            <a:ext cx="4191000" cy="2667000"/>
          </a:xfrm>
          <a:prstGeom prst="rect">
            <a:avLst/>
          </a:prstGeom>
          <a:noFill/>
          <a:ln w="9525">
            <a:noFill/>
            <a:miter lim="800000"/>
            <a:headEnd/>
            <a:tailEnd/>
          </a:ln>
        </p:spPr>
      </p:pic>
      <p:pic>
        <p:nvPicPr>
          <p:cNvPr id="35842" name="Picture 2" descr="IMG_20190110_102703"/>
          <p:cNvPicPr>
            <a:picLocks noChangeAspect="1" noChangeArrowheads="1"/>
          </p:cNvPicPr>
          <p:nvPr/>
        </p:nvPicPr>
        <p:blipFill>
          <a:blip r:embed="rId3" cstate="print"/>
          <a:srcRect/>
          <a:stretch>
            <a:fillRect/>
          </a:stretch>
        </p:blipFill>
        <p:spPr bwMode="auto">
          <a:xfrm>
            <a:off x="4648200" y="1143000"/>
            <a:ext cx="4038600" cy="2518186"/>
          </a:xfrm>
          <a:prstGeom prst="rect">
            <a:avLst/>
          </a:prstGeom>
          <a:noFill/>
          <a:ln w="9525">
            <a:noFill/>
            <a:miter lim="800000"/>
            <a:headEnd/>
            <a:tailEnd/>
          </a:ln>
        </p:spPr>
      </p:pic>
      <p:pic>
        <p:nvPicPr>
          <p:cNvPr id="35843" name="Picture 3" descr="IMG_20190110_102716"/>
          <p:cNvPicPr>
            <a:picLocks noChangeAspect="1" noChangeArrowheads="1"/>
          </p:cNvPicPr>
          <p:nvPr/>
        </p:nvPicPr>
        <p:blipFill>
          <a:blip r:embed="rId4" cstate="print"/>
          <a:srcRect/>
          <a:stretch>
            <a:fillRect/>
          </a:stretch>
        </p:blipFill>
        <p:spPr bwMode="auto">
          <a:xfrm>
            <a:off x="228600" y="3886201"/>
            <a:ext cx="4191000" cy="2865024"/>
          </a:xfrm>
          <a:prstGeom prst="rect">
            <a:avLst/>
          </a:prstGeom>
          <a:noFill/>
          <a:ln w="9525">
            <a:noFill/>
            <a:miter lim="800000"/>
            <a:headEnd/>
            <a:tailEnd/>
          </a:ln>
        </p:spPr>
      </p:pic>
      <p:pic>
        <p:nvPicPr>
          <p:cNvPr id="35844" name="Picture 4" descr="IMG_20190110_103504"/>
          <p:cNvPicPr>
            <a:picLocks noChangeAspect="1" noChangeArrowheads="1"/>
          </p:cNvPicPr>
          <p:nvPr/>
        </p:nvPicPr>
        <p:blipFill>
          <a:blip r:embed="rId5" cstate="print"/>
          <a:srcRect/>
          <a:stretch>
            <a:fillRect/>
          </a:stretch>
        </p:blipFill>
        <p:spPr bwMode="auto">
          <a:xfrm>
            <a:off x="4800600" y="3886200"/>
            <a:ext cx="3810000" cy="2859741"/>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86800" cy="4525963"/>
          </a:xfrm>
        </p:spPr>
        <p:txBody>
          <a:bodyPr>
            <a:normAutofit/>
          </a:bodyPr>
          <a:lstStyle/>
          <a:p>
            <a:pPr algn="ctr">
              <a:buNone/>
            </a:pPr>
            <a:r>
              <a:rPr lang="en-US" b="1" smtClean="0">
                <a:solidFill>
                  <a:srgbClr val="0070C0"/>
                </a:solidFill>
                <a:latin typeface="Times New Roman" pitchFamily="18" charset="0"/>
                <a:cs typeface="Times New Roman" pitchFamily="18" charset="0"/>
              </a:rPr>
              <a:t>Nghiên cứu 4. </a:t>
            </a:r>
          </a:p>
          <a:p>
            <a:pPr algn="ctr">
              <a:buNone/>
            </a:pPr>
            <a:r>
              <a:rPr lang="en-US" b="1" smtClean="0">
                <a:solidFill>
                  <a:srgbClr val="C00000"/>
                </a:solidFill>
                <a:latin typeface="Times New Roman" pitchFamily="18" charset="0"/>
                <a:cs typeface="Times New Roman" pitchFamily="18" charset="0"/>
              </a:rPr>
              <a:t>SỬ DỤNG CÁC KẾT QUẢ ĐẦU RA TỪ </a:t>
            </a:r>
            <a:r>
              <a:rPr lang="x-none" b="1" smtClean="0">
                <a:solidFill>
                  <a:srgbClr val="C00000"/>
                </a:solidFill>
                <a:latin typeface="Times New Roman" pitchFamily="18" charset="0"/>
                <a:cs typeface="Times New Roman" pitchFamily="18" charset="0"/>
              </a:rPr>
              <a:t>(</a:t>
            </a:r>
            <a:r>
              <a:rPr lang="en-US" b="1" smtClean="0">
                <a:solidFill>
                  <a:srgbClr val="C00000"/>
                </a:solidFill>
                <a:latin typeface="Times New Roman" pitchFamily="18" charset="0"/>
                <a:cs typeface="Times New Roman" pitchFamily="18" charset="0"/>
              </a:rPr>
              <a:t>I</a:t>
            </a:r>
            <a:r>
              <a:rPr lang="x-none" b="1" smtClean="0">
                <a:solidFill>
                  <a:srgbClr val="C00000"/>
                </a:solidFill>
                <a:latin typeface="Times New Roman" pitchFamily="18" charset="0"/>
                <a:cs typeface="Times New Roman" pitchFamily="18" charset="0"/>
              </a:rPr>
              <a:t>)</a:t>
            </a:r>
            <a:r>
              <a:rPr lang="en-US" b="1" smtClean="0">
                <a:solidFill>
                  <a:srgbClr val="C00000"/>
                </a:solidFill>
                <a:latin typeface="Times New Roman" pitchFamily="18" charset="0"/>
                <a:cs typeface="Times New Roman" pitchFamily="18" charset="0"/>
              </a:rPr>
              <a:t>,</a:t>
            </a:r>
            <a:r>
              <a:rPr lang="x-none" b="1" smtClean="0">
                <a:solidFill>
                  <a:srgbClr val="C00000"/>
                </a:solidFill>
                <a:latin typeface="Times New Roman" pitchFamily="18" charset="0"/>
                <a:cs typeface="Times New Roman" pitchFamily="18" charset="0"/>
              </a:rPr>
              <a:t> (</a:t>
            </a:r>
            <a:r>
              <a:rPr lang="en-US" b="1" smtClean="0">
                <a:solidFill>
                  <a:srgbClr val="C00000"/>
                </a:solidFill>
                <a:latin typeface="Times New Roman" pitchFamily="18" charset="0"/>
                <a:cs typeface="Times New Roman" pitchFamily="18" charset="0"/>
              </a:rPr>
              <a:t>II</a:t>
            </a:r>
            <a:r>
              <a:rPr lang="x-none" b="1" smtClean="0">
                <a:solidFill>
                  <a:srgbClr val="C00000"/>
                </a:solidFill>
                <a:latin typeface="Times New Roman" pitchFamily="18" charset="0"/>
                <a:cs typeface="Times New Roman" pitchFamily="18" charset="0"/>
              </a:rPr>
              <a:t>) </a:t>
            </a:r>
            <a:r>
              <a:rPr lang="en-US" b="1" smtClean="0">
                <a:solidFill>
                  <a:srgbClr val="C00000"/>
                </a:solidFill>
                <a:latin typeface="Times New Roman" pitchFamily="18" charset="0"/>
                <a:cs typeface="Times New Roman" pitchFamily="18" charset="0"/>
              </a:rPr>
              <a:t>VÀ</a:t>
            </a:r>
            <a:r>
              <a:rPr lang="x-none" b="1" smtClean="0">
                <a:solidFill>
                  <a:srgbClr val="C00000"/>
                </a:solidFill>
                <a:latin typeface="Times New Roman" pitchFamily="18" charset="0"/>
                <a:cs typeface="Times New Roman" pitchFamily="18" charset="0"/>
              </a:rPr>
              <a:t> (</a:t>
            </a:r>
            <a:r>
              <a:rPr lang="en-US" b="1" smtClean="0">
                <a:solidFill>
                  <a:srgbClr val="C00000"/>
                </a:solidFill>
                <a:latin typeface="Times New Roman" pitchFamily="18" charset="0"/>
                <a:cs typeface="Times New Roman" pitchFamily="18" charset="0"/>
              </a:rPr>
              <a:t>III</a:t>
            </a:r>
            <a:r>
              <a:rPr lang="x-none" b="1" smtClean="0">
                <a:solidFill>
                  <a:srgbClr val="C00000"/>
                </a:solidFill>
                <a:latin typeface="Times New Roman" pitchFamily="18" charset="0"/>
                <a:cs typeface="Times New Roman" pitchFamily="18" charset="0"/>
              </a:rPr>
              <a:t>) </a:t>
            </a:r>
            <a:r>
              <a:rPr lang="en-US" b="1" smtClean="0">
                <a:solidFill>
                  <a:srgbClr val="C00000"/>
                </a:solidFill>
                <a:latin typeface="Times New Roman" pitchFamily="18" charset="0"/>
                <a:cs typeface="Times New Roman" pitchFamily="18" charset="0"/>
              </a:rPr>
              <a:t>ĐỂ XÂY DỰNG CÁC MÔ HÌNH THÍ ĐIỂM TÍCH HỢP CÁC CÔNG NGHỆ</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143000"/>
          </a:xfrm>
        </p:spPr>
        <p:txBody>
          <a:bodyPr>
            <a:normAutofit/>
          </a:bodyPr>
          <a:lstStyle/>
          <a:p>
            <a:pPr algn="l"/>
            <a:r>
              <a:rPr lang="en-US" sz="3000" smtClean="0"/>
              <a:t>1. </a:t>
            </a:r>
            <a:r>
              <a:rPr lang="en-US" sz="3000" b="1" smtClean="0"/>
              <a:t>Giải pháp công nghệ hướng đến và lý do lựa chọn</a:t>
            </a:r>
            <a:endParaRPr lang="en-US" sz="3000"/>
          </a:p>
        </p:txBody>
      </p:sp>
      <p:sp>
        <p:nvSpPr>
          <p:cNvPr id="3" name="Content Placeholder 2"/>
          <p:cNvSpPr>
            <a:spLocks noGrp="1"/>
          </p:cNvSpPr>
          <p:nvPr>
            <p:ph idx="1"/>
          </p:nvPr>
        </p:nvSpPr>
        <p:spPr>
          <a:xfrm>
            <a:off x="457200" y="1295400"/>
            <a:ext cx="8229600" cy="5181600"/>
          </a:xfrm>
        </p:spPr>
        <p:txBody>
          <a:bodyPr>
            <a:normAutofit fontScale="92500" lnSpcReduction="10000"/>
          </a:bodyPr>
          <a:lstStyle/>
          <a:p>
            <a:pPr algn="just"/>
            <a:r>
              <a:rPr lang="af-ZA" smtClean="0"/>
              <a:t>Mô hình sẽ tích hợp công nghệ: (1) Chăn nuôi lợn tiết kiệm nước dùng công nghệ chuồng sàn và máng uống cải tiến; và (2) Ủ toàn bộ chất thải thu được từ chuồng sàn với than bùn và/hoặc phụ phẩm công nông nghiệp sẵn có làm phân bón hữu cơ truyền thống. </a:t>
            </a:r>
          </a:p>
          <a:p>
            <a:pPr algn="just"/>
            <a:r>
              <a:rPr lang="af-ZA" smtClean="0"/>
              <a:t>Việc tích hợp 2 công nghệ đó sẽ hướng tới mục tiêu: (1) Không có chất thải ra môi trường; và (2) Có được nguồn phân bón (hoặc nguyên liệu làm phân bón) hữu cơ có giá trị cho cây trồng. Việc này góp phần phát triển nền chăn nuôi bền vững. </a:t>
            </a:r>
            <a:endParaRPr lang="en-US" smtClean="0"/>
          </a:p>
          <a:p>
            <a:pPr algn="just"/>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8534400" cy="4525963"/>
          </a:xfrm>
        </p:spPr>
        <p:txBody>
          <a:bodyPr/>
          <a:lstStyle/>
          <a:p>
            <a:pPr algn="ctr">
              <a:buNone/>
            </a:pPr>
            <a:r>
              <a:rPr lang="en-US" b="1" smtClean="0">
                <a:solidFill>
                  <a:srgbClr val="0070C0"/>
                </a:solidFill>
                <a:latin typeface="Times New Roman" pitchFamily="18" charset="0"/>
                <a:cs typeface="Times New Roman" pitchFamily="18" charset="0"/>
              </a:rPr>
              <a:t>Nghiên cứu 1. </a:t>
            </a:r>
          </a:p>
          <a:p>
            <a:pPr algn="ctr">
              <a:buNone/>
            </a:pPr>
            <a:r>
              <a:rPr lang="en-US" sz="3800" b="1" smtClean="0">
                <a:solidFill>
                  <a:srgbClr val="C00000"/>
                </a:solidFill>
                <a:latin typeface="Times New Roman" pitchFamily="18" charset="0"/>
                <a:cs typeface="Times New Roman" pitchFamily="18" charset="0"/>
              </a:rPr>
              <a:t>CHĂN NUÔI LỢN TIẾT KIỆM N</a:t>
            </a:r>
            <a:r>
              <a:rPr lang="vi-VN" sz="3800" b="1" smtClean="0">
                <a:solidFill>
                  <a:srgbClr val="C00000"/>
                </a:solidFill>
                <a:latin typeface="Times New Roman" pitchFamily="18" charset="0"/>
                <a:cs typeface="Times New Roman" pitchFamily="18" charset="0"/>
              </a:rPr>
              <a:t>ƯỚC</a:t>
            </a:r>
            <a:endParaRPr lang="en-US" sz="3800" b="1" smtClean="0">
              <a:solidFill>
                <a:srgbClr val="C00000"/>
              </a:solidFill>
              <a:latin typeface="Times New Roman" pitchFamily="18" charset="0"/>
              <a:cs typeface="Times New Roman" pitchFamily="18" charset="0"/>
            </a:endParaRPr>
          </a:p>
          <a:p>
            <a:pPr algn="ctr"/>
            <a:endParaRPr lang="en-US">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l"/>
            <a:r>
              <a:rPr lang="en-US" sz="3200" smtClean="0"/>
              <a:t>2. Phương pháp tiến hành và chỉ tiêu theo dõi</a:t>
            </a:r>
            <a:endParaRPr lang="en-US" sz="3200"/>
          </a:p>
        </p:txBody>
      </p:sp>
      <p:graphicFrame>
        <p:nvGraphicFramePr>
          <p:cNvPr id="4" name="Table 3"/>
          <p:cNvGraphicFramePr>
            <a:graphicFrameLocks noGrp="1"/>
          </p:cNvGraphicFramePr>
          <p:nvPr/>
        </p:nvGraphicFramePr>
        <p:xfrm>
          <a:off x="228601" y="762001"/>
          <a:ext cx="8534398" cy="5791198"/>
        </p:xfrm>
        <a:graphic>
          <a:graphicData uri="http://schemas.openxmlformats.org/drawingml/2006/table">
            <a:tbl>
              <a:tblPr/>
              <a:tblGrid>
                <a:gridCol w="1322112"/>
                <a:gridCol w="1922147"/>
                <a:gridCol w="1444152"/>
                <a:gridCol w="1444152"/>
                <a:gridCol w="2401835"/>
              </a:tblGrid>
              <a:tr h="328024">
                <a:tc rowSpan="2">
                  <a:txBody>
                    <a:bodyPr/>
                    <a:lstStyle/>
                    <a:p>
                      <a:pPr algn="ctr">
                        <a:lnSpc>
                          <a:spcPts val="2000"/>
                        </a:lnSpc>
                        <a:spcAft>
                          <a:spcPts val="0"/>
                        </a:spcAft>
                      </a:pPr>
                      <a:r>
                        <a:rPr lang="vi-VN" sz="1600" b="1">
                          <a:solidFill>
                            <a:srgbClr val="000000"/>
                          </a:solidFill>
                          <a:latin typeface="Times New Roman"/>
                          <a:ea typeface="Times New Roman"/>
                          <a:cs typeface="Times New Roman"/>
                        </a:rPr>
                        <a:t>TT</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2000"/>
                        </a:lnSpc>
                        <a:spcAft>
                          <a:spcPts val="0"/>
                        </a:spcAft>
                      </a:pPr>
                      <a:r>
                        <a:rPr lang="vi-VN" sz="1600" b="1">
                          <a:solidFill>
                            <a:srgbClr val="000000"/>
                          </a:solidFill>
                          <a:latin typeface="Times New Roman"/>
                          <a:ea typeface="Times New Roman"/>
                          <a:cs typeface="Times New Roman"/>
                        </a:rPr>
                        <a:t>Nội dung nghiên cứu</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2000"/>
                        </a:lnSpc>
                        <a:spcAft>
                          <a:spcPts val="0"/>
                        </a:spcAft>
                      </a:pPr>
                      <a:r>
                        <a:rPr lang="vi-VN" sz="1600" b="1">
                          <a:solidFill>
                            <a:srgbClr val="000000"/>
                          </a:solidFill>
                          <a:latin typeface="Times New Roman"/>
                          <a:ea typeface="Times New Roman"/>
                          <a:cs typeface="Times New Roman"/>
                        </a:rPr>
                        <a:t>Địa điểm nghiên cứu</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a:lnSpc>
                          <a:spcPts val="2000"/>
                        </a:lnSpc>
                        <a:spcAft>
                          <a:spcPts val="0"/>
                        </a:spcAft>
                      </a:pPr>
                      <a:r>
                        <a:rPr lang="vi-VN" sz="1600" b="1">
                          <a:solidFill>
                            <a:srgbClr val="000000"/>
                          </a:solidFill>
                          <a:latin typeface="Times New Roman"/>
                          <a:ea typeface="Times New Roman"/>
                          <a:cs typeface="Times New Roman"/>
                        </a:rPr>
                        <a:t>Các công nghệ tích hợp trong mô hình</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8024">
                <a:tc vMerge="1">
                  <a:txBody>
                    <a:bodyPr/>
                    <a:lstStyle/>
                    <a:p>
                      <a:endParaRPr lang="en-US"/>
                    </a:p>
                  </a:txBody>
                  <a:tcPr/>
                </a:tc>
                <a:tc vMerge="1">
                  <a:txBody>
                    <a:bodyPr/>
                    <a:lstStyle/>
                    <a:p>
                      <a:endParaRPr lang="en-US"/>
                    </a:p>
                  </a:txBody>
                  <a:tcPr/>
                </a:tc>
                <a:tc>
                  <a:txBody>
                    <a:bodyPr/>
                    <a:lstStyle/>
                    <a:p>
                      <a:pPr algn="ctr">
                        <a:lnSpc>
                          <a:spcPts val="2000"/>
                        </a:lnSpc>
                        <a:spcAft>
                          <a:spcPts val="0"/>
                        </a:spcAft>
                      </a:pPr>
                      <a:r>
                        <a:rPr lang="vi-VN" sz="1600" b="1">
                          <a:solidFill>
                            <a:srgbClr val="000000"/>
                          </a:solidFill>
                          <a:latin typeface="Times New Roman"/>
                          <a:ea typeface="Times New Roman"/>
                          <a:cs typeface="Times New Roman"/>
                        </a:rPr>
                        <a:t>Chủ hộ</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vi-VN" sz="1600" b="1">
                          <a:solidFill>
                            <a:srgbClr val="000000"/>
                          </a:solidFill>
                          <a:latin typeface="Times New Roman"/>
                          <a:ea typeface="Times New Roman"/>
                          <a:cs typeface="Times New Roman"/>
                        </a:rPr>
                        <a:t>Địa chỉ</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968147">
                <a:tc>
                  <a:txBody>
                    <a:bodyPr/>
                    <a:lstStyle/>
                    <a:p>
                      <a:pPr algn="ctr">
                        <a:lnSpc>
                          <a:spcPts val="2000"/>
                        </a:lnSpc>
                        <a:spcAft>
                          <a:spcPts val="0"/>
                        </a:spcAft>
                      </a:pPr>
                      <a:r>
                        <a:rPr lang="en-US" sz="1600">
                          <a:solidFill>
                            <a:srgbClr val="000000"/>
                          </a:solidFill>
                          <a:latin typeface="Times New Roman"/>
                          <a:ea typeface="Times New Roman"/>
                          <a:cs typeface="Times New Roman"/>
                        </a:rPr>
                        <a:t>1</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Nuôi lợn thịt trên chuồng sàn (70% sàn có khe thoát chất thải)</a:t>
                      </a:r>
                      <a:r>
                        <a:rPr lang="en-US" sz="1600">
                          <a:solidFill>
                            <a:srgbClr val="000000"/>
                          </a:solidFill>
                          <a:latin typeface="Times New Roman"/>
                          <a:ea typeface="Times New Roman"/>
                          <a:cs typeface="Times New Roman"/>
                        </a:rPr>
                        <a:t>: 300 con</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nl-NL" sz="1600">
                          <a:latin typeface="Times New Roman"/>
                          <a:ea typeface="Calibri"/>
                          <a:cs typeface="Times New Roman"/>
                        </a:rPr>
                        <a:t>Tô Hiến Thành</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 </a:t>
                      </a:r>
                      <a:r>
                        <a:rPr lang="nl-NL" sz="1600">
                          <a:latin typeface="Times New Roman"/>
                          <a:ea typeface="Calibri"/>
                          <a:cs typeface="Times New Roman"/>
                        </a:rPr>
                        <a:t>thôn Danh Thượng 2, xã Danh Thắng, huyện Hiệp Hòa, tỉnh Bắc Giang </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(1) Chăn nuôi lợn tiết kiệm nước (chuồng sàn tấm đan);</a:t>
                      </a:r>
                      <a:endParaRPr lang="en-US" sz="1600">
                        <a:latin typeface="Calibri"/>
                        <a:ea typeface="Calibri"/>
                        <a:cs typeface="Times New Roman"/>
                      </a:endParaRPr>
                    </a:p>
                    <a:p>
                      <a:pPr>
                        <a:lnSpc>
                          <a:spcPct val="115000"/>
                        </a:lnSpc>
                        <a:spcAft>
                          <a:spcPts val="1000"/>
                        </a:spcAft>
                      </a:pPr>
                      <a:r>
                        <a:rPr lang="vi-VN" sz="1600">
                          <a:solidFill>
                            <a:srgbClr val="000000"/>
                          </a:solidFill>
                          <a:latin typeface="Times New Roman"/>
                          <a:ea typeface="Times New Roman"/>
                          <a:cs typeface="Times New Roman"/>
                        </a:rPr>
                        <a:t>(2) Ủ toàn bộ chất thải thu được với than bùn và/hoặc phụ phẩm trồng trọt;</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6880">
                <a:tc>
                  <a:txBody>
                    <a:bodyPr/>
                    <a:lstStyle/>
                    <a:p>
                      <a:pPr algn="ctr">
                        <a:lnSpc>
                          <a:spcPts val="2000"/>
                        </a:lnSpc>
                        <a:spcAft>
                          <a:spcPts val="0"/>
                        </a:spcAft>
                      </a:pPr>
                      <a:r>
                        <a:rPr lang="en-US" sz="1600">
                          <a:solidFill>
                            <a:srgbClr val="000000"/>
                          </a:solidFill>
                          <a:latin typeface="Times New Roman"/>
                          <a:ea typeface="Times New Roman"/>
                          <a:cs typeface="Times New Roman"/>
                        </a:rPr>
                        <a:t>2</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Nuôi lợn thịt trên chuồng sàn (</a:t>
                      </a:r>
                      <a:r>
                        <a:rPr lang="en-US" sz="1600">
                          <a:solidFill>
                            <a:srgbClr val="000000"/>
                          </a:solidFill>
                          <a:latin typeface="Times New Roman"/>
                          <a:ea typeface="Times New Roman"/>
                          <a:cs typeface="Times New Roman"/>
                        </a:rPr>
                        <a:t>100</a:t>
                      </a:r>
                      <a:r>
                        <a:rPr lang="vi-VN" sz="1600">
                          <a:solidFill>
                            <a:srgbClr val="000000"/>
                          </a:solidFill>
                          <a:latin typeface="Times New Roman"/>
                          <a:ea typeface="Times New Roman"/>
                          <a:cs typeface="Times New Roman"/>
                        </a:rPr>
                        <a:t>% sàn có khe thoát chất thải)</a:t>
                      </a:r>
                      <a:r>
                        <a:rPr lang="en-US" sz="1600">
                          <a:solidFill>
                            <a:srgbClr val="000000"/>
                          </a:solidFill>
                          <a:latin typeface="Times New Roman"/>
                          <a:ea typeface="Times New Roman"/>
                          <a:cs typeface="Times New Roman"/>
                        </a:rPr>
                        <a:t>: 300 con</a:t>
                      </a:r>
                      <a:r>
                        <a:rPr lang="vi-VN" sz="1600">
                          <a:solidFill>
                            <a:srgbClr val="000000"/>
                          </a:solidFill>
                          <a:latin typeface="Times New Roman"/>
                          <a:ea typeface="Times New Roman"/>
                          <a:cs typeface="Times New Roman"/>
                        </a:rPr>
                        <a:t> </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nl-NL" sz="1600">
                          <a:latin typeface="Times New Roman"/>
                          <a:ea typeface="Calibri"/>
                          <a:cs typeface="Times New Roman"/>
                        </a:rPr>
                        <a:t>Từ Quang Vĩnh</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 </a:t>
                      </a:r>
                      <a:r>
                        <a:rPr lang="nl-NL" sz="1600">
                          <a:latin typeface="Times New Roman"/>
                          <a:ea typeface="Calibri"/>
                          <a:cs typeface="Times New Roman"/>
                        </a:rPr>
                        <a:t>thôn 5, xã Vụ Quang, huyện Đoan Hùng, tỉnh Phú Thọ</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(1) Chăn nuôi lợn tiết kiệm nước (chuồng sàn tấm đan);</a:t>
                      </a:r>
                      <a:endParaRPr lang="en-US" sz="1600">
                        <a:latin typeface="Calibri"/>
                        <a:ea typeface="Calibri"/>
                        <a:cs typeface="Times New Roman"/>
                      </a:endParaRPr>
                    </a:p>
                    <a:p>
                      <a:pPr>
                        <a:lnSpc>
                          <a:spcPts val="2000"/>
                        </a:lnSpc>
                        <a:spcAft>
                          <a:spcPts val="0"/>
                        </a:spcAft>
                      </a:pPr>
                      <a:r>
                        <a:rPr lang="vi-VN" sz="1600">
                          <a:solidFill>
                            <a:srgbClr val="000000"/>
                          </a:solidFill>
                          <a:latin typeface="Times New Roman"/>
                          <a:ea typeface="Times New Roman"/>
                          <a:cs typeface="Times New Roman"/>
                        </a:rPr>
                        <a:t>(2) Kết hợp lắng lọc, ủ compost và công trình KSH; </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0123">
                <a:tc>
                  <a:txBody>
                    <a:bodyPr/>
                    <a:lstStyle/>
                    <a:p>
                      <a:pPr algn="ctr">
                        <a:lnSpc>
                          <a:spcPts val="2000"/>
                        </a:lnSpc>
                        <a:spcAft>
                          <a:spcPts val="0"/>
                        </a:spcAft>
                      </a:pPr>
                      <a:r>
                        <a:rPr lang="en-US" sz="1600">
                          <a:solidFill>
                            <a:srgbClr val="000000"/>
                          </a:solidFill>
                          <a:latin typeface="Times New Roman"/>
                          <a:ea typeface="Times New Roman"/>
                          <a:cs typeface="Times New Roman"/>
                        </a:rPr>
                        <a:t>3</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 </a:t>
                      </a:r>
                      <a:endParaRPr lang="en-US" sz="1600">
                        <a:latin typeface="Calibri"/>
                        <a:ea typeface="Calibri"/>
                        <a:cs typeface="Times New Roman"/>
                      </a:endParaRPr>
                    </a:p>
                    <a:p>
                      <a:pPr>
                        <a:lnSpc>
                          <a:spcPts val="2000"/>
                        </a:lnSpc>
                        <a:spcAft>
                          <a:spcPts val="0"/>
                        </a:spcAft>
                      </a:pPr>
                      <a:r>
                        <a:rPr lang="vi-VN" sz="1600">
                          <a:solidFill>
                            <a:srgbClr val="000000"/>
                          </a:solidFill>
                          <a:latin typeface="Times New Roman"/>
                          <a:ea typeface="Times New Roman"/>
                          <a:cs typeface="Times New Roman"/>
                        </a:rPr>
                        <a:t>Nuôi lợn thịt trên chuồng sàn (</a:t>
                      </a:r>
                      <a:r>
                        <a:rPr lang="en-US" sz="1600">
                          <a:solidFill>
                            <a:srgbClr val="000000"/>
                          </a:solidFill>
                          <a:latin typeface="Times New Roman"/>
                          <a:ea typeface="Times New Roman"/>
                          <a:cs typeface="Times New Roman"/>
                        </a:rPr>
                        <a:t>70</a:t>
                      </a:r>
                      <a:r>
                        <a:rPr lang="vi-VN" sz="1600">
                          <a:solidFill>
                            <a:srgbClr val="000000"/>
                          </a:solidFill>
                          <a:latin typeface="Times New Roman"/>
                          <a:ea typeface="Times New Roman"/>
                          <a:cs typeface="Times New Roman"/>
                        </a:rPr>
                        <a:t>% sàn có khe thoát chất thải)</a:t>
                      </a:r>
                      <a:r>
                        <a:rPr lang="en-US" sz="1600">
                          <a:solidFill>
                            <a:srgbClr val="000000"/>
                          </a:solidFill>
                          <a:latin typeface="Times New Roman"/>
                          <a:ea typeface="Times New Roman"/>
                          <a:cs typeface="Times New Roman"/>
                        </a:rPr>
                        <a:t>: 300 con</a:t>
                      </a:r>
                      <a:r>
                        <a:rPr lang="vi-VN" sz="1600">
                          <a:solidFill>
                            <a:srgbClr val="000000"/>
                          </a:solidFill>
                          <a:latin typeface="Times New Roman"/>
                          <a:ea typeface="Times New Roman"/>
                          <a:cs typeface="Times New Roman"/>
                        </a:rPr>
                        <a:t> </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nl-NL" sz="1600">
                          <a:latin typeface="Times New Roman"/>
                          <a:ea typeface="Calibri"/>
                          <a:cs typeface="Times New Roman"/>
                        </a:rPr>
                        <a:t>Vũ Đình Tuấn</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 </a:t>
                      </a:r>
                      <a:r>
                        <a:rPr lang="nl-NL" sz="1600">
                          <a:latin typeface="Times New Roman"/>
                          <a:ea typeface="Calibri"/>
                          <a:cs typeface="Times New Roman"/>
                        </a:rPr>
                        <a:t>thôn 4, xã Vụ Quang, huyện Đoan Hùng, tỉnh Phú Thọ</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vi-VN" sz="1600">
                          <a:solidFill>
                            <a:srgbClr val="000000"/>
                          </a:solidFill>
                          <a:latin typeface="Times New Roman"/>
                          <a:ea typeface="Times New Roman"/>
                          <a:cs typeface="Times New Roman"/>
                        </a:rPr>
                        <a:t>(1) Chăn nuôi lợn tiết kiệm nước (chuồng sàn tấm đan);</a:t>
                      </a:r>
                      <a:endParaRPr lang="en-US" sz="1600">
                        <a:latin typeface="Calibri"/>
                        <a:ea typeface="Calibri"/>
                        <a:cs typeface="Times New Roman"/>
                      </a:endParaRPr>
                    </a:p>
                    <a:p>
                      <a:pPr>
                        <a:lnSpc>
                          <a:spcPct val="115000"/>
                        </a:lnSpc>
                        <a:spcAft>
                          <a:spcPts val="1000"/>
                        </a:spcAft>
                      </a:pPr>
                      <a:r>
                        <a:rPr lang="vi-VN" sz="1600">
                          <a:solidFill>
                            <a:srgbClr val="000000"/>
                          </a:solidFill>
                          <a:latin typeface="Times New Roman"/>
                          <a:ea typeface="Times New Roman"/>
                          <a:cs typeface="Times New Roman"/>
                        </a:rPr>
                        <a:t>(2) Ủ toàn bộ chất thải thu được với than bùn và/hoặc phụ phẩm trồng trọt.</a:t>
                      </a:r>
                      <a:endParaRPr lang="en-US" sz="1600">
                        <a:latin typeface="Calibri"/>
                        <a:ea typeface="Calibri"/>
                        <a:cs typeface="Times New Roman"/>
                      </a:endParaRPr>
                    </a:p>
                  </a:txBody>
                  <a:tcPr marL="53204" marR="53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486400"/>
          </a:xfrm>
        </p:spPr>
        <p:txBody>
          <a:bodyPr>
            <a:normAutofit fontScale="70000" lnSpcReduction="20000"/>
          </a:bodyPr>
          <a:lstStyle/>
          <a:p>
            <a:pPr algn="just">
              <a:buNone/>
            </a:pPr>
            <a:r>
              <a:rPr lang="vi-VN" smtClean="0"/>
              <a:t>Theo dõi, so sánh hiệu quả công nghệ cải tiến với công nghệ hiện đang áp dụng tại cơ sở các chỉ tiêu sau:</a:t>
            </a:r>
            <a:endParaRPr lang="en-US" smtClean="0"/>
          </a:p>
          <a:p>
            <a:pPr algn="just">
              <a:buNone/>
            </a:pPr>
            <a:r>
              <a:rPr lang="vi-VN" i="1" smtClean="0"/>
              <a:t>* </a:t>
            </a:r>
            <a:r>
              <a:rPr lang="vi-VN" i="1" u="sng" smtClean="0"/>
              <a:t>Kinh tế, kỹ thuật:</a:t>
            </a:r>
            <a:r>
              <a:rPr lang="vi-VN" smtClean="0"/>
              <a:t> Đầu tư, chi phí xây dựng, xử lý chất thải, v.v.</a:t>
            </a:r>
            <a:endParaRPr lang="en-US" smtClean="0"/>
          </a:p>
          <a:p>
            <a:pPr algn="just">
              <a:buNone/>
            </a:pPr>
            <a:r>
              <a:rPr lang="vi-VN" i="1" smtClean="0"/>
              <a:t>* </a:t>
            </a:r>
            <a:r>
              <a:rPr lang="vi-VN" i="1" u="sng" smtClean="0"/>
              <a:t>Sinh học:</a:t>
            </a:r>
            <a:endParaRPr lang="en-US" smtClean="0"/>
          </a:p>
          <a:p>
            <a:pPr algn="just">
              <a:buNone/>
            </a:pPr>
            <a:r>
              <a:rPr lang="en-US" smtClean="0"/>
              <a:t>	</a:t>
            </a:r>
            <a:r>
              <a:rPr lang="vi-VN" smtClean="0"/>
              <a:t>- Tăng trọng, tiêu tốn thức ăn;</a:t>
            </a:r>
            <a:endParaRPr lang="en-US" smtClean="0"/>
          </a:p>
          <a:p>
            <a:pPr algn="just">
              <a:buNone/>
            </a:pPr>
            <a:r>
              <a:rPr lang="en-US" smtClean="0"/>
              <a:t>	</a:t>
            </a:r>
            <a:r>
              <a:rPr lang="vi-VN" smtClean="0"/>
              <a:t>- Tỷ lệ ốm, chết.</a:t>
            </a:r>
            <a:endParaRPr lang="en-US" smtClean="0"/>
          </a:p>
          <a:p>
            <a:pPr algn="just">
              <a:buNone/>
            </a:pPr>
            <a:r>
              <a:rPr lang="vi-VN" smtClean="0"/>
              <a:t>* </a:t>
            </a:r>
            <a:r>
              <a:rPr lang="vi-VN" u="sng" smtClean="0"/>
              <a:t>Môi trường không khí:</a:t>
            </a:r>
            <a:endParaRPr lang="en-US" smtClean="0"/>
          </a:p>
          <a:p>
            <a:pPr algn="just">
              <a:buNone/>
            </a:pPr>
            <a:r>
              <a:rPr lang="en-US" smtClean="0"/>
              <a:t>	</a:t>
            </a:r>
            <a:r>
              <a:rPr lang="vi-VN" smtClean="0"/>
              <a:t>Đánh giá chất lượng không khí chuồng nuôi qua một số chỉ tiêu.</a:t>
            </a:r>
            <a:endParaRPr lang="en-US" smtClean="0"/>
          </a:p>
          <a:p>
            <a:pPr algn="just">
              <a:buNone/>
            </a:pPr>
            <a:r>
              <a:rPr lang="en-US" smtClean="0"/>
              <a:t>	Lấy mẫu gửi phân tích các chỉ tiêu CO</a:t>
            </a:r>
            <a:r>
              <a:rPr lang="en-US" baseline="-25000" smtClean="0"/>
              <a:t>2</a:t>
            </a:r>
            <a:r>
              <a:rPr lang="en-US" smtClean="0"/>
              <a:t>, NH</a:t>
            </a:r>
            <a:r>
              <a:rPr lang="en-US" baseline="-25000" smtClean="0"/>
              <a:t>3</a:t>
            </a:r>
            <a:r>
              <a:rPr lang="en-US" smtClean="0"/>
              <a:t>, H</a:t>
            </a:r>
            <a:r>
              <a:rPr lang="en-US" baseline="-25000" smtClean="0"/>
              <a:t>2</a:t>
            </a:r>
            <a:r>
              <a:rPr lang="en-US" smtClean="0"/>
              <a:t>S: Lấy mẫu đo thí điểm trong thời gian nuôi. </a:t>
            </a:r>
          </a:p>
          <a:p>
            <a:pPr algn="just">
              <a:buNone/>
            </a:pPr>
            <a:r>
              <a:rPr lang="en-US" b="1" i="1" smtClean="0"/>
              <a:t> Chỉ tiêu theo dõi công nghệ xử lý chất thải</a:t>
            </a:r>
          </a:p>
          <a:p>
            <a:pPr algn="just">
              <a:buNone/>
            </a:pPr>
            <a:r>
              <a:rPr lang="af-ZA" smtClean="0"/>
              <a:t>	- Khối lượng chất thải thu được, khối lượng chất thải xử lý;</a:t>
            </a:r>
            <a:endParaRPr lang="en-US" smtClean="0"/>
          </a:p>
          <a:p>
            <a:pPr algn="just">
              <a:buNone/>
            </a:pPr>
            <a:r>
              <a:rPr lang="en-US" smtClean="0"/>
              <a:t>	</a:t>
            </a:r>
            <a:r>
              <a:rPr lang="vi-VN" smtClean="0"/>
              <a:t>- Phân bón thành phẩm: phân tích các chỉ tiêu: </a:t>
            </a:r>
            <a:r>
              <a:rPr lang="af-ZA" smtClean="0"/>
              <a:t>pH, độ ẩm, hữu cơ tổng số (OM), ni tơ tổng số</a:t>
            </a:r>
            <a:r>
              <a:rPr lang="vi-VN" smtClean="0"/>
              <a:t>.</a:t>
            </a:r>
            <a:endParaRPr lang="en-US" smtClean="0"/>
          </a:p>
          <a:p>
            <a:pPr algn="just"/>
            <a:endParaRPr lang="en-US"/>
          </a:p>
        </p:txBody>
      </p:sp>
      <p:sp>
        <p:nvSpPr>
          <p:cNvPr id="4" name="Title 1"/>
          <p:cNvSpPr>
            <a:spLocks noGrp="1"/>
          </p:cNvSpPr>
          <p:nvPr>
            <p:ph type="title"/>
          </p:nvPr>
        </p:nvSpPr>
        <p:spPr>
          <a:xfrm>
            <a:off x="457200" y="152400"/>
            <a:ext cx="8229600" cy="868362"/>
          </a:xfrm>
        </p:spPr>
        <p:txBody>
          <a:bodyPr>
            <a:normAutofit/>
          </a:bodyPr>
          <a:lstStyle/>
          <a:p>
            <a:pPr algn="l"/>
            <a:r>
              <a:rPr lang="en-US" sz="3200" smtClean="0"/>
              <a:t>2. Phương pháp tiến hành và chỉ tiêu theo dõi</a:t>
            </a:r>
            <a:endParaRPr lang="en-US" sz="32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smtClean="0"/>
              <a:t>3. Kết quả mô hình tích hợp</a:t>
            </a:r>
            <a:endParaRPr lang="en-US"/>
          </a:p>
        </p:txBody>
      </p:sp>
      <p:sp>
        <p:nvSpPr>
          <p:cNvPr id="3" name="Content Placeholder 2"/>
          <p:cNvSpPr>
            <a:spLocks noGrp="1"/>
          </p:cNvSpPr>
          <p:nvPr>
            <p:ph idx="1"/>
          </p:nvPr>
        </p:nvSpPr>
        <p:spPr>
          <a:xfrm>
            <a:off x="457200" y="1219200"/>
            <a:ext cx="8229600" cy="4906963"/>
          </a:xfrm>
        </p:spPr>
        <p:txBody>
          <a:bodyPr/>
          <a:lstStyle/>
          <a:p>
            <a:pPr algn="just">
              <a:buNone/>
            </a:pPr>
            <a:r>
              <a:rPr lang="en-US" sz="2800" b="1" smtClean="0">
                <a:solidFill>
                  <a:srgbClr val="0070C0"/>
                </a:solidFill>
              </a:rPr>
              <a:t>3.1. Tăng trọng và lượng nước sử dụng</a:t>
            </a:r>
          </a:p>
          <a:p>
            <a:pPr algn="just">
              <a:buNone/>
            </a:pPr>
            <a:r>
              <a:rPr lang="en-US" smtClean="0"/>
              <a:t>	- </a:t>
            </a:r>
            <a:r>
              <a:rPr lang="af-ZA" smtClean="0"/>
              <a:t>Lợn nuôi trên chuồng sàn tăng trọng cao hơn 3,2-4,5% và có khối lượng kết thúc thí nghiệm lớn hơn so với lô đối chứng. </a:t>
            </a:r>
          </a:p>
          <a:p>
            <a:pPr algn="just">
              <a:buNone/>
            </a:pPr>
            <a:r>
              <a:rPr lang="af-ZA" smtClean="0"/>
              <a:t>	- Sử dụng cốc uống nước đã tiết kiệm 27,5-30,5% lượng nước uống lãng phí do rơi vãi so với núm uống thông thường.</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81600"/>
          </a:xfrm>
        </p:spPr>
        <p:txBody>
          <a:bodyPr>
            <a:normAutofit fontScale="92500" lnSpcReduction="20000"/>
          </a:bodyPr>
          <a:lstStyle/>
          <a:p>
            <a:pPr algn="just">
              <a:buNone/>
            </a:pPr>
            <a:r>
              <a:rPr lang="en-US" sz="2800" b="1" smtClean="0">
                <a:solidFill>
                  <a:srgbClr val="0070C0"/>
                </a:solidFill>
              </a:rPr>
              <a:t>3.2. </a:t>
            </a:r>
            <a:r>
              <a:rPr lang="af-ZA" sz="2800" b="1" smtClean="0">
                <a:solidFill>
                  <a:srgbClr val="0070C0"/>
                </a:solidFill>
              </a:rPr>
              <a:t>Tỷ lệ lợn ốm, chết</a:t>
            </a:r>
          </a:p>
          <a:p>
            <a:pPr algn="just"/>
            <a:r>
              <a:rPr lang="af-ZA" sz="2800" b="1" smtClean="0">
                <a:solidFill>
                  <a:srgbClr val="0070C0"/>
                </a:solidFill>
              </a:rPr>
              <a:t>Bệnh hô hấp</a:t>
            </a:r>
          </a:p>
          <a:p>
            <a:pPr algn="just">
              <a:buNone/>
            </a:pPr>
            <a:r>
              <a:rPr lang="af-ZA" sz="2800" smtClean="0"/>
              <a:t>	Qua theo dõi tại trại ông </a:t>
            </a:r>
            <a:r>
              <a:rPr lang="nl-NL" sz="2800" smtClean="0"/>
              <a:t>Vũ Đình Tuấn, </a:t>
            </a:r>
            <a:r>
              <a:rPr lang="af-ZA" sz="2800" smtClean="0"/>
              <a:t>ông Tô Hiến Thành (Danh Thắng, Hiệp Hòa, Bắc Giang) và trại ông Từ Quang Vĩnh (thôn 4, xã Vụ Quang, huyện Đoan Hùng) và các trại khác cũng nhanh nhẹn, khỏe mạnh hơn, không bị bệnh đường hô hấp so với nhóm đối chứng nuôi trên nền chuồng xi măng thông thường.</a:t>
            </a:r>
            <a:endParaRPr lang="en-US" sz="2800" smtClean="0"/>
          </a:p>
          <a:p>
            <a:pPr algn="just"/>
            <a:r>
              <a:rPr lang="af-ZA" sz="2800" b="1" smtClean="0">
                <a:solidFill>
                  <a:srgbClr val="0070C0"/>
                </a:solidFill>
              </a:rPr>
              <a:t>Bệnh chân móng</a:t>
            </a:r>
            <a:endParaRPr lang="en-US" sz="2800" b="1" smtClean="0">
              <a:solidFill>
                <a:srgbClr val="0070C0"/>
              </a:solidFill>
            </a:endParaRPr>
          </a:p>
          <a:p>
            <a:pPr algn="just">
              <a:buNone/>
            </a:pPr>
            <a:r>
              <a:rPr lang="nl-NL" sz="2800" smtClean="0"/>
              <a:t>	Trong quá trình nuôi tích hợp, chúng tôi không phát hiện ra dấu hiệu của lợn bị bệnh về chân móng khi quan sát bằng mắt thường khi theo dõi ở ở các trại nuôi lợn. </a:t>
            </a:r>
            <a:endParaRPr lang="en-US" sz="2800" smtClean="0"/>
          </a:p>
          <a:p>
            <a:pPr algn="just">
              <a:buNone/>
            </a:pPr>
            <a:r>
              <a:rPr lang="nl-NL" sz="2800" smtClean="0"/>
              <a:t>	Như vậy với thiết kế sàn và độ rộng khe thoáng 18-20 mm là hoàn toàn phù hợp với nuôi lợn thịt.   </a:t>
            </a:r>
            <a:endParaRPr lang="en-US" sz="2800" smtClean="0"/>
          </a:p>
          <a:p>
            <a:pPr algn="just"/>
            <a:endParaRPr lang="af-ZA" sz="2800" b="1" smtClean="0">
              <a:solidFill>
                <a:srgbClr val="0070C0"/>
              </a:solidFill>
            </a:endParaRPr>
          </a:p>
          <a:p>
            <a:pPr algn="just">
              <a:buNone/>
            </a:pPr>
            <a:endParaRPr lang="en-US"/>
          </a:p>
        </p:txBody>
      </p:sp>
      <p:sp>
        <p:nvSpPr>
          <p:cNvPr id="4" name="Title 1"/>
          <p:cNvSpPr>
            <a:spLocks noGrp="1"/>
          </p:cNvSpPr>
          <p:nvPr>
            <p:ph type="title"/>
          </p:nvPr>
        </p:nvSpPr>
        <p:spPr>
          <a:xfrm>
            <a:off x="457200" y="274638"/>
            <a:ext cx="8229600" cy="868362"/>
          </a:xfrm>
        </p:spPr>
        <p:txBody>
          <a:bodyPr>
            <a:normAutofit/>
          </a:bodyPr>
          <a:lstStyle/>
          <a:p>
            <a:pPr algn="l"/>
            <a:r>
              <a:rPr lang="en-US" sz="4000" smtClean="0"/>
              <a:t>3. Kết quả mô hình tích hợp</a:t>
            </a:r>
            <a:endParaRPr lang="en-US" sz="40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a:bodyPr>
          <a:lstStyle/>
          <a:p>
            <a:pPr>
              <a:buNone/>
            </a:pPr>
            <a:r>
              <a:rPr lang="en-US" sz="2600" b="1" smtClean="0">
                <a:solidFill>
                  <a:srgbClr val="0070C0"/>
                </a:solidFill>
              </a:rPr>
              <a:t>3.3. </a:t>
            </a:r>
            <a:r>
              <a:rPr lang="nl-NL" sz="2600" b="1" smtClean="0">
                <a:solidFill>
                  <a:srgbClr val="0070C0"/>
                </a:solidFill>
              </a:rPr>
              <a:t>Khí chuồng nuôi</a:t>
            </a:r>
            <a:endParaRPr lang="en-US" sz="2600" b="1" smtClean="0">
              <a:solidFill>
                <a:srgbClr val="0070C0"/>
              </a:solidFill>
            </a:endParaRPr>
          </a:p>
        </p:txBody>
      </p:sp>
      <p:sp>
        <p:nvSpPr>
          <p:cNvPr id="4" name="Title 1"/>
          <p:cNvSpPr>
            <a:spLocks noGrp="1"/>
          </p:cNvSpPr>
          <p:nvPr>
            <p:ph type="title"/>
          </p:nvPr>
        </p:nvSpPr>
        <p:spPr>
          <a:xfrm>
            <a:off x="457200" y="274638"/>
            <a:ext cx="8229600" cy="792162"/>
          </a:xfrm>
        </p:spPr>
        <p:txBody>
          <a:bodyPr>
            <a:normAutofit/>
          </a:bodyPr>
          <a:lstStyle/>
          <a:p>
            <a:pPr algn="l"/>
            <a:r>
              <a:rPr lang="en-US" sz="4000" smtClean="0"/>
              <a:t>3. Kết quả mô hình tích hợp</a:t>
            </a:r>
            <a:endParaRPr lang="en-US" sz="4000"/>
          </a:p>
        </p:txBody>
      </p:sp>
      <p:graphicFrame>
        <p:nvGraphicFramePr>
          <p:cNvPr id="5" name="Table 4"/>
          <p:cNvGraphicFramePr>
            <a:graphicFrameLocks noGrp="1"/>
          </p:cNvGraphicFramePr>
          <p:nvPr/>
        </p:nvGraphicFramePr>
        <p:xfrm>
          <a:off x="380999" y="1905000"/>
          <a:ext cx="8534401" cy="3352800"/>
        </p:xfrm>
        <a:graphic>
          <a:graphicData uri="http://schemas.openxmlformats.org/drawingml/2006/table">
            <a:tbl>
              <a:tblPr/>
              <a:tblGrid>
                <a:gridCol w="542201"/>
                <a:gridCol w="1396740"/>
                <a:gridCol w="1114233"/>
                <a:gridCol w="2128427"/>
                <a:gridCol w="1919661"/>
                <a:gridCol w="1433139"/>
              </a:tblGrid>
              <a:tr h="1012166">
                <a:tc>
                  <a:txBody>
                    <a:bodyPr/>
                    <a:lstStyle/>
                    <a:p>
                      <a:pPr algn="ctr">
                        <a:lnSpc>
                          <a:spcPts val="1800"/>
                        </a:lnSpc>
                        <a:spcAft>
                          <a:spcPts val="0"/>
                        </a:spcAft>
                      </a:pPr>
                      <a:r>
                        <a:rPr lang="af-ZA" sz="2000" b="1">
                          <a:latin typeface="Times New Roman"/>
                          <a:ea typeface="Calibri"/>
                          <a:cs typeface="Times New Roman"/>
                        </a:rPr>
                        <a:t>TT</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b="1">
                          <a:latin typeface="Times New Roman"/>
                          <a:ea typeface="Calibri"/>
                          <a:cs typeface="Times New Roman"/>
                        </a:rPr>
                        <a:t>Chỉ tiêu</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b="1">
                          <a:latin typeface="Times New Roman"/>
                          <a:ea typeface="Calibri"/>
                          <a:cs typeface="Times New Roman"/>
                        </a:rPr>
                        <a:t>Đơn vị tính</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b="1">
                          <a:latin typeface="Times New Roman"/>
                          <a:ea typeface="Calibri"/>
                          <a:cs typeface="Times New Roman"/>
                        </a:rPr>
                        <a:t>Chuồng nền xi măng thông thường</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b="1">
                          <a:latin typeface="Times New Roman"/>
                          <a:ea typeface="Calibri"/>
                          <a:cs typeface="Times New Roman"/>
                        </a:rPr>
                        <a:t>Chuồng sàn tấm đan</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b="1">
                          <a:latin typeface="Times New Roman"/>
                          <a:ea typeface="Calibri"/>
                          <a:cs typeface="Times New Roman"/>
                        </a:rPr>
                        <a:t>Giới hạn tối đa</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472">
                <a:tc>
                  <a:txBody>
                    <a:bodyPr/>
                    <a:lstStyle/>
                    <a:p>
                      <a:pPr algn="ctr">
                        <a:lnSpc>
                          <a:spcPts val="1800"/>
                        </a:lnSpc>
                        <a:spcAft>
                          <a:spcPts val="0"/>
                        </a:spcAft>
                      </a:pPr>
                      <a:r>
                        <a:rPr lang="af-ZA" sz="2000">
                          <a:latin typeface="Times New Roman"/>
                          <a:ea typeface="Calibri"/>
                          <a:cs typeface="Times New Roman"/>
                        </a:rPr>
                        <a:t>1</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800"/>
                        </a:lnSpc>
                        <a:spcAft>
                          <a:spcPts val="0"/>
                        </a:spcAft>
                      </a:pPr>
                      <a:r>
                        <a:rPr lang="af-ZA" sz="2000">
                          <a:latin typeface="Times New Roman"/>
                          <a:ea typeface="Calibri"/>
                          <a:cs typeface="Times New Roman"/>
                        </a:rPr>
                        <a:t>Vi khuẩn hiếu khí*</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VK/m</a:t>
                      </a:r>
                      <a:r>
                        <a:rPr lang="af-ZA" sz="2000" baseline="30000">
                          <a:latin typeface="Times New Roman"/>
                          <a:ea typeface="Calibri"/>
                          <a:cs typeface="Times New Roman"/>
                        </a:rPr>
                        <a:t>3</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10</a:t>
                      </a:r>
                      <a:r>
                        <a:rPr lang="af-ZA" sz="2000" baseline="30000">
                          <a:latin typeface="Times New Roman"/>
                          <a:ea typeface="Calibri"/>
                          <a:cs typeface="Times New Roman"/>
                        </a:rPr>
                        <a:t>6</a:t>
                      </a:r>
                      <a:r>
                        <a:rPr lang="af-ZA" sz="2000">
                          <a:latin typeface="Times New Roman"/>
                          <a:ea typeface="Calibri"/>
                          <a:cs typeface="Times New Roman"/>
                        </a:rPr>
                        <a:t>/m</a:t>
                      </a:r>
                      <a:r>
                        <a:rPr lang="af-ZA" sz="2000" baseline="30000">
                          <a:latin typeface="Times New Roman"/>
                          <a:ea typeface="Calibri"/>
                          <a:cs typeface="Times New Roman"/>
                        </a:rPr>
                        <a:t>3</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996">
                <a:tc>
                  <a:txBody>
                    <a:bodyPr/>
                    <a:lstStyle/>
                    <a:p>
                      <a:pPr algn="ctr">
                        <a:lnSpc>
                          <a:spcPts val="1800"/>
                        </a:lnSpc>
                        <a:spcAft>
                          <a:spcPts val="0"/>
                        </a:spcAft>
                      </a:pPr>
                      <a:r>
                        <a:rPr lang="af-ZA" sz="2000">
                          <a:latin typeface="Times New Roman"/>
                          <a:ea typeface="Calibri"/>
                          <a:cs typeface="Times New Roman"/>
                        </a:rPr>
                        <a:t>2</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800"/>
                        </a:lnSpc>
                        <a:spcAft>
                          <a:spcPts val="0"/>
                        </a:spcAft>
                      </a:pPr>
                      <a:r>
                        <a:rPr lang="af-ZA" sz="2000">
                          <a:latin typeface="Times New Roman"/>
                          <a:ea typeface="Calibri"/>
                          <a:cs typeface="Times New Roman"/>
                        </a:rPr>
                        <a:t>NH</a:t>
                      </a:r>
                      <a:r>
                        <a:rPr lang="af-ZA" sz="2000" baseline="-25000">
                          <a:latin typeface="Times New Roman"/>
                          <a:ea typeface="Calibri"/>
                          <a:cs typeface="Times New Roman"/>
                        </a:rPr>
                        <a:t>3</a:t>
                      </a:r>
                      <a:r>
                        <a:rPr lang="af-ZA" sz="2000">
                          <a:latin typeface="Times New Roman"/>
                          <a:ea typeface="Calibri"/>
                          <a:cs typeface="Times New Roman"/>
                        </a:rPr>
                        <a:t>*</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ppm</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0,169 ± 0.0425</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0,132 ± 0,0319</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10</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083">
                <a:tc>
                  <a:txBody>
                    <a:bodyPr/>
                    <a:lstStyle/>
                    <a:p>
                      <a:pPr algn="ctr">
                        <a:lnSpc>
                          <a:spcPts val="1800"/>
                        </a:lnSpc>
                        <a:spcAft>
                          <a:spcPts val="0"/>
                        </a:spcAft>
                      </a:pPr>
                      <a:r>
                        <a:rPr lang="af-ZA" sz="2000">
                          <a:latin typeface="Times New Roman"/>
                          <a:ea typeface="Calibri"/>
                          <a:cs typeface="Times New Roman"/>
                        </a:rPr>
                        <a:t>3</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800"/>
                        </a:lnSpc>
                        <a:spcAft>
                          <a:spcPts val="0"/>
                        </a:spcAft>
                      </a:pPr>
                      <a:r>
                        <a:rPr lang="af-ZA" sz="2000">
                          <a:latin typeface="Times New Roman"/>
                          <a:ea typeface="Calibri"/>
                          <a:cs typeface="Times New Roman"/>
                        </a:rPr>
                        <a:t>H</a:t>
                      </a:r>
                      <a:r>
                        <a:rPr lang="af-ZA" sz="2000" baseline="-25000">
                          <a:latin typeface="Times New Roman"/>
                          <a:ea typeface="Calibri"/>
                          <a:cs typeface="Times New Roman"/>
                        </a:rPr>
                        <a:t>2</a:t>
                      </a:r>
                      <a:r>
                        <a:rPr lang="af-ZA" sz="2000">
                          <a:latin typeface="Times New Roman"/>
                          <a:ea typeface="Calibri"/>
                          <a:cs typeface="Times New Roman"/>
                        </a:rPr>
                        <a:t>S*</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ppm</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0,0658 ± 0.0243</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0,0828 ± 0,0193</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5</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083">
                <a:tc>
                  <a:txBody>
                    <a:bodyPr/>
                    <a:lstStyle/>
                    <a:p>
                      <a:pPr algn="ctr">
                        <a:lnSpc>
                          <a:spcPts val="1800"/>
                        </a:lnSpc>
                        <a:spcAft>
                          <a:spcPts val="0"/>
                        </a:spcAft>
                      </a:pPr>
                      <a:r>
                        <a:rPr lang="af-ZA" sz="2000">
                          <a:latin typeface="Times New Roman"/>
                          <a:ea typeface="Calibri"/>
                          <a:cs typeface="Times New Roman"/>
                        </a:rPr>
                        <a:t>4</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800"/>
                        </a:lnSpc>
                        <a:spcAft>
                          <a:spcPts val="0"/>
                        </a:spcAft>
                      </a:pPr>
                      <a:r>
                        <a:rPr lang="af-ZA" sz="2000">
                          <a:latin typeface="Times New Roman"/>
                          <a:ea typeface="Calibri"/>
                          <a:cs typeface="Times New Roman"/>
                        </a:rPr>
                        <a:t>CO</a:t>
                      </a:r>
                      <a:r>
                        <a:rPr lang="af-ZA" sz="2000" baseline="-25000">
                          <a:latin typeface="Times New Roman"/>
                          <a:ea typeface="Calibri"/>
                          <a:cs typeface="Times New Roman"/>
                        </a:rPr>
                        <a:t>2</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ppm</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579,27 ± 86.54</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456,58 ± 64,75</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af-ZA" sz="2000">
                          <a:latin typeface="Times New Roman"/>
                          <a:ea typeface="Calibri"/>
                          <a:cs typeface="Times New Roman"/>
                        </a:rPr>
                        <a:t>-</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4000" smtClean="0"/>
              <a:t>3. Kết quả mô hình tích hợp</a:t>
            </a:r>
            <a:endParaRPr lang="en-US" sz="4000"/>
          </a:p>
        </p:txBody>
      </p:sp>
      <p:sp>
        <p:nvSpPr>
          <p:cNvPr id="3" name="Content Placeholder 2"/>
          <p:cNvSpPr>
            <a:spLocks noGrp="1"/>
          </p:cNvSpPr>
          <p:nvPr>
            <p:ph idx="1"/>
          </p:nvPr>
        </p:nvSpPr>
        <p:spPr>
          <a:xfrm>
            <a:off x="457200" y="1295400"/>
            <a:ext cx="8229600" cy="5257800"/>
          </a:xfrm>
        </p:spPr>
        <p:txBody>
          <a:bodyPr>
            <a:normAutofit fontScale="92500" lnSpcReduction="10000"/>
          </a:bodyPr>
          <a:lstStyle/>
          <a:p>
            <a:pPr algn="just">
              <a:buNone/>
            </a:pPr>
            <a:r>
              <a:rPr lang="en-US" sz="2600" b="1" smtClean="0">
                <a:solidFill>
                  <a:srgbClr val="0070C0"/>
                </a:solidFill>
              </a:rPr>
              <a:t>3.4. </a:t>
            </a:r>
            <a:r>
              <a:rPr lang="af-ZA" sz="2600" b="1" smtClean="0">
                <a:solidFill>
                  <a:srgbClr val="0070C0"/>
                </a:solidFill>
              </a:rPr>
              <a:t>Khả năng vận hành</a:t>
            </a:r>
          </a:p>
          <a:p>
            <a:pPr algn="just"/>
            <a:r>
              <a:rPr lang="x-none" sz="2800" i="1" smtClean="0"/>
              <a:t>Cảm quan vệ sinh chuồng trại</a:t>
            </a:r>
            <a:endParaRPr lang="en-US" sz="2800" b="1" i="1" smtClean="0"/>
          </a:p>
          <a:p>
            <a:pPr algn="just">
              <a:buNone/>
            </a:pPr>
            <a:r>
              <a:rPr lang="af-ZA" sz="2800" smtClean="0"/>
              <a:t>	- Trong giai đoạn tích hợp này, chuồng sàn tấm đan tương đối sạch. Tuy nhiên, do tiến hành vào thời điểm mùa đông, không khí có độ ẩm thấp nên phân khô hơn và dễ lọt qua khe thoáng xuống bên dưới sàn. Mùi chất thải trên chuồng sàn không đáng kể so với nền chuồng xi măng thông thường. </a:t>
            </a:r>
          </a:p>
          <a:p>
            <a:pPr algn="just"/>
            <a:r>
              <a:rPr lang="x-none" sz="2800" i="1" smtClean="0"/>
              <a:t>Khả năng thoát chất thải từ bể chứa khi tháo xả</a:t>
            </a:r>
            <a:endParaRPr lang="en-US" sz="2800" b="1" i="1" smtClean="0"/>
          </a:p>
          <a:p>
            <a:pPr algn="just">
              <a:buNone/>
            </a:pPr>
            <a:r>
              <a:rPr lang="nl-NL" sz="2800" smtClean="0"/>
              <a:t>	- </a:t>
            </a:r>
            <a:r>
              <a:rPr lang="af-ZA" sz="2800" smtClean="0"/>
              <a:t>Trong các mô hình tích hợp, chất thải từ bể chứa bên dưới sàn tấm đan có khả năng thoát tương đối tốt trong mỗi lần tháo ra từ bể; và chỉ cần lượng nước không đáng kể để vệ sinh lại đáy bể</a:t>
            </a:r>
            <a:endParaRPr lang="en-US" sz="2600" b="1" smtClean="0">
              <a:solidFill>
                <a:srgbClr val="0070C0"/>
              </a:solidFill>
            </a:endParaRPr>
          </a:p>
          <a:p>
            <a:pPr algn="just"/>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a:bodyPr>
          <a:lstStyle/>
          <a:p>
            <a:pPr>
              <a:lnSpc>
                <a:spcPct val="90000"/>
              </a:lnSpc>
              <a:buNone/>
            </a:pPr>
            <a:r>
              <a:rPr lang="en-US" sz="2400" b="1" smtClean="0">
                <a:solidFill>
                  <a:srgbClr val="0070C0"/>
                </a:solidFill>
              </a:rPr>
              <a:t>3.5. </a:t>
            </a:r>
            <a:r>
              <a:rPr lang="af-ZA" sz="2400" b="1" smtClean="0">
                <a:solidFill>
                  <a:srgbClr val="0070C0"/>
                </a:solidFill>
              </a:rPr>
              <a:t>Kết hợp lắng lọc, ủ compost</a:t>
            </a:r>
          </a:p>
          <a:p>
            <a:pPr>
              <a:lnSpc>
                <a:spcPct val="90000"/>
              </a:lnSpc>
              <a:buNone/>
            </a:pPr>
            <a:endParaRPr lang="en-US" sz="2400" b="1" smtClean="0">
              <a:solidFill>
                <a:srgbClr val="0070C0"/>
              </a:solidFill>
            </a:endParaRPr>
          </a:p>
        </p:txBody>
      </p:sp>
      <p:sp>
        <p:nvSpPr>
          <p:cNvPr id="4" name="Title 1"/>
          <p:cNvSpPr>
            <a:spLocks noGrp="1"/>
          </p:cNvSpPr>
          <p:nvPr>
            <p:ph type="title"/>
          </p:nvPr>
        </p:nvSpPr>
        <p:spPr>
          <a:xfrm>
            <a:off x="381000" y="228600"/>
            <a:ext cx="8305800" cy="914400"/>
          </a:xfrm>
        </p:spPr>
        <p:txBody>
          <a:bodyPr>
            <a:normAutofit/>
          </a:bodyPr>
          <a:lstStyle/>
          <a:p>
            <a:pPr algn="l"/>
            <a:r>
              <a:rPr lang="en-US" sz="4000" smtClean="0"/>
              <a:t>3. Kết quả mô hình tích hợp</a:t>
            </a:r>
            <a:endParaRPr lang="en-US" sz="4000"/>
          </a:p>
        </p:txBody>
      </p:sp>
      <p:graphicFrame>
        <p:nvGraphicFramePr>
          <p:cNvPr id="5" name="Table 4"/>
          <p:cNvGraphicFramePr>
            <a:graphicFrameLocks noGrp="1"/>
          </p:cNvGraphicFramePr>
          <p:nvPr/>
        </p:nvGraphicFramePr>
        <p:xfrm>
          <a:off x="381000" y="1828800"/>
          <a:ext cx="8381999" cy="4747665"/>
        </p:xfrm>
        <a:graphic>
          <a:graphicData uri="http://schemas.openxmlformats.org/drawingml/2006/table">
            <a:tbl>
              <a:tblPr/>
              <a:tblGrid>
                <a:gridCol w="2033404"/>
                <a:gridCol w="1646000"/>
                <a:gridCol w="1627465"/>
                <a:gridCol w="1286402"/>
                <a:gridCol w="894364"/>
                <a:gridCol w="894364"/>
              </a:tblGrid>
              <a:tr h="1151644">
                <a:tc rowSpan="3">
                  <a:txBody>
                    <a:bodyPr/>
                    <a:lstStyle/>
                    <a:p>
                      <a:pPr algn="ctr">
                        <a:lnSpc>
                          <a:spcPct val="115000"/>
                        </a:lnSpc>
                        <a:spcAft>
                          <a:spcPts val="1000"/>
                        </a:spcAft>
                      </a:pPr>
                      <a:r>
                        <a:rPr lang="af-ZA" sz="2000" b="1">
                          <a:latin typeface="Times New Roman"/>
                          <a:ea typeface="Calibri"/>
                          <a:cs typeface="Times New Roman"/>
                        </a:rPr>
                        <a:t>Chỉ số</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1000"/>
                        </a:spcAft>
                      </a:pPr>
                      <a:r>
                        <a:rPr lang="af-ZA" sz="2000" b="1">
                          <a:latin typeface="Times New Roman"/>
                          <a:ea typeface="Calibri"/>
                          <a:cs typeface="Times New Roman"/>
                        </a:rPr>
                        <a:t>Kết quả nghiên cứu của dự án</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a:lnSpc>
                          <a:spcPct val="115000"/>
                        </a:lnSpc>
                        <a:spcAft>
                          <a:spcPts val="1000"/>
                        </a:spcAft>
                      </a:pPr>
                      <a:r>
                        <a:rPr lang="af-ZA" sz="2000" b="1">
                          <a:latin typeface="Times New Roman"/>
                          <a:ea typeface="Calibri"/>
                          <a:cs typeface="Times New Roman"/>
                        </a:rPr>
                        <a:t>Máy ép tách chất thải*</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45698">
                <a:tc vMerge="1">
                  <a:txBody>
                    <a:bodyPr/>
                    <a:lstStyle/>
                    <a:p>
                      <a:endParaRPr lang="en-US"/>
                    </a:p>
                  </a:txBody>
                  <a:tcPr/>
                </a:tc>
                <a:tc rowSpan="2">
                  <a:txBody>
                    <a:bodyPr/>
                    <a:lstStyle/>
                    <a:p>
                      <a:pPr algn="ctr">
                        <a:lnSpc>
                          <a:spcPct val="115000"/>
                        </a:lnSpc>
                        <a:spcAft>
                          <a:spcPts val="1000"/>
                        </a:spcAft>
                      </a:pPr>
                      <a:r>
                        <a:rPr lang="af-ZA" sz="2000" b="1">
                          <a:latin typeface="Times New Roman"/>
                          <a:ea typeface="Calibri"/>
                          <a:cs typeface="Times New Roman"/>
                        </a:rPr>
                        <a:t>Nước thải trước khi qua bể lọc (g/l)</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1000"/>
                        </a:spcAft>
                      </a:pPr>
                      <a:r>
                        <a:rPr lang="af-ZA" sz="2000" b="1">
                          <a:latin typeface="Times New Roman"/>
                          <a:ea typeface="Calibri"/>
                          <a:cs typeface="Times New Roman"/>
                        </a:rPr>
                        <a:t>Nước thải sau khi qua bể lọc (g/l)</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1000"/>
                        </a:spcAft>
                      </a:pPr>
                      <a:r>
                        <a:rPr lang="af-ZA" sz="2000" b="1">
                          <a:latin typeface="Times New Roman"/>
                          <a:ea typeface="Calibri"/>
                          <a:cs typeface="Times New Roman"/>
                        </a:rPr>
                        <a:t>Hiệu quả tách lại được (%)</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1000"/>
                        </a:spcAft>
                      </a:pPr>
                      <a:r>
                        <a:rPr lang="af-ZA" sz="2000" b="1">
                          <a:latin typeface="Times New Roman"/>
                          <a:ea typeface="Calibri"/>
                          <a:cs typeface="Times New Roman"/>
                        </a:rPr>
                        <a:t>Hiệu quả tách lại được (%)</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3728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af-ZA" sz="2000" b="1">
                          <a:latin typeface="Times New Roman"/>
                          <a:ea typeface="Calibri"/>
                          <a:cs typeface="Times New Roman"/>
                        </a:rPr>
                        <a:t>Lợn</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2000" b="1">
                          <a:latin typeface="Times New Roman"/>
                          <a:ea typeface="Calibri"/>
                          <a:cs typeface="Times New Roman"/>
                        </a:rPr>
                        <a:t>Bò</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9174">
                <a:tc>
                  <a:txBody>
                    <a:bodyPr/>
                    <a:lstStyle/>
                    <a:p>
                      <a:pPr>
                        <a:lnSpc>
                          <a:spcPct val="115000"/>
                        </a:lnSpc>
                        <a:spcAft>
                          <a:spcPts val="0"/>
                        </a:spcAft>
                      </a:pPr>
                      <a:r>
                        <a:rPr lang="af-ZA" sz="2000">
                          <a:latin typeface="Times New Roman"/>
                          <a:ea typeface="Calibri"/>
                          <a:cs typeface="Times New Roman"/>
                        </a:rPr>
                        <a:t>Tổng chất rắn (TS)</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5,13 ± 1,07</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2,34 ± 0,49</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45,6</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35</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38</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878086">
                <a:tc>
                  <a:txBody>
                    <a:bodyPr/>
                    <a:lstStyle/>
                    <a:p>
                      <a:pPr>
                        <a:lnSpc>
                          <a:spcPct val="115000"/>
                        </a:lnSpc>
                        <a:spcAft>
                          <a:spcPts val="0"/>
                        </a:spcAft>
                      </a:pPr>
                      <a:r>
                        <a:rPr lang="af-ZA" sz="2000">
                          <a:latin typeface="Times New Roman"/>
                          <a:ea typeface="Calibri"/>
                          <a:cs typeface="Times New Roman"/>
                        </a:rPr>
                        <a:t>Chất rắn dễ bay hơi (VS)</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2,15 ± 0,68</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0,87 ± 0,19</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40,5</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449174">
                <a:tc>
                  <a:txBody>
                    <a:bodyPr/>
                    <a:lstStyle/>
                    <a:p>
                      <a:pPr>
                        <a:lnSpc>
                          <a:spcPct val="115000"/>
                        </a:lnSpc>
                        <a:spcAft>
                          <a:spcPts val="0"/>
                        </a:spcAft>
                      </a:pPr>
                      <a:r>
                        <a:rPr lang="af-ZA" sz="2000">
                          <a:latin typeface="Times New Roman"/>
                          <a:ea typeface="Calibri"/>
                          <a:cs typeface="Times New Roman"/>
                        </a:rPr>
                        <a:t>N tổng số</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0,432 ± 0,108</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0,124 ± 0,068</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28,7</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11</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19</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449174">
                <a:tc>
                  <a:txBody>
                    <a:bodyPr/>
                    <a:lstStyle/>
                    <a:p>
                      <a:pPr>
                        <a:lnSpc>
                          <a:spcPct val="115000"/>
                        </a:lnSpc>
                        <a:spcAft>
                          <a:spcPts val="0"/>
                        </a:spcAft>
                      </a:pPr>
                      <a:r>
                        <a:rPr lang="af-ZA" sz="2000">
                          <a:latin typeface="Times New Roman"/>
                          <a:ea typeface="Calibri"/>
                          <a:cs typeface="Times New Roman"/>
                        </a:rPr>
                        <a:t>P tổng số</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0,296 ± 0,097</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0,075 ± 0,043</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25,3</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20</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af-ZA" sz="2000">
                          <a:latin typeface="Times New Roman"/>
                          <a:ea typeface="Calibri"/>
                          <a:cs typeface="Times New Roman"/>
                        </a:rPr>
                        <a:t>14</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792162"/>
          </a:xfrm>
        </p:spPr>
        <p:txBody>
          <a:bodyPr>
            <a:normAutofit/>
          </a:bodyPr>
          <a:lstStyle/>
          <a:p>
            <a:pPr algn="l"/>
            <a:r>
              <a:rPr lang="en-US" sz="4000" smtClean="0"/>
              <a:t>3. Kết quả mô hình tích hợp</a:t>
            </a:r>
            <a:endParaRPr lang="en-US" sz="4000"/>
          </a:p>
        </p:txBody>
      </p:sp>
      <p:sp>
        <p:nvSpPr>
          <p:cNvPr id="3" name="Content Placeholder 2"/>
          <p:cNvSpPr>
            <a:spLocks noGrp="1"/>
          </p:cNvSpPr>
          <p:nvPr>
            <p:ph idx="1"/>
          </p:nvPr>
        </p:nvSpPr>
        <p:spPr>
          <a:xfrm>
            <a:off x="152400" y="914400"/>
            <a:ext cx="8763000" cy="5211763"/>
          </a:xfrm>
        </p:spPr>
        <p:txBody>
          <a:bodyPr>
            <a:normAutofit/>
          </a:bodyPr>
          <a:lstStyle/>
          <a:p>
            <a:pPr>
              <a:buNone/>
            </a:pPr>
            <a:r>
              <a:rPr lang="en-US" sz="2400" smtClean="0"/>
              <a:t>Thành phần các chất trong phân bón hữu cơ dạng rắn từ than bùn</a:t>
            </a:r>
            <a:endParaRPr lang="en-US" sz="2400"/>
          </a:p>
        </p:txBody>
      </p:sp>
      <p:graphicFrame>
        <p:nvGraphicFramePr>
          <p:cNvPr id="4" name="Table 3"/>
          <p:cNvGraphicFramePr>
            <a:graphicFrameLocks noGrp="1"/>
          </p:cNvGraphicFramePr>
          <p:nvPr/>
        </p:nvGraphicFramePr>
        <p:xfrm>
          <a:off x="2362200" y="1524000"/>
          <a:ext cx="4184655" cy="5129577"/>
        </p:xfrm>
        <a:graphic>
          <a:graphicData uri="http://schemas.openxmlformats.org/drawingml/2006/table">
            <a:tbl>
              <a:tblPr/>
              <a:tblGrid>
                <a:gridCol w="394905"/>
                <a:gridCol w="1420878"/>
                <a:gridCol w="1026529"/>
                <a:gridCol w="1342343"/>
              </a:tblGrid>
              <a:tr h="453564">
                <a:tc>
                  <a:txBody>
                    <a:bodyPr/>
                    <a:lstStyle/>
                    <a:p>
                      <a:pPr algn="ctr">
                        <a:lnSpc>
                          <a:spcPct val="115000"/>
                        </a:lnSpc>
                        <a:spcBef>
                          <a:spcPts val="600"/>
                        </a:spcBef>
                        <a:spcAft>
                          <a:spcPts val="600"/>
                        </a:spcAft>
                      </a:pPr>
                      <a:r>
                        <a:rPr lang="en-US" sz="1300" b="1">
                          <a:latin typeface="Times New Roman"/>
                          <a:ea typeface="Calibri"/>
                          <a:cs typeface="Times New Roman"/>
                        </a:rPr>
                        <a:t>STT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b="1">
                          <a:latin typeface="Times New Roman"/>
                          <a:ea typeface="Calibri"/>
                          <a:cs typeface="Times New Roman"/>
                        </a:rPr>
                        <a:t>Chỉ tiêu phân tích</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b="1">
                          <a:latin typeface="Times New Roman"/>
                          <a:ea typeface="Calibri"/>
                          <a:cs typeface="Times New Roman"/>
                        </a:rPr>
                        <a:t>Đơn vị tính</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b="1">
                          <a:latin typeface="Times New Roman"/>
                          <a:ea typeface="Calibri"/>
                          <a:cs typeface="Times New Roman"/>
                        </a:rPr>
                        <a:t>Kết quả phân tích</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1</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pH</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endParaRPr lang="en-US" sz="1300">
                        <a:latin typeface="Times New Roman"/>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7,25</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2</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Nts</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2,13</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3</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Pts</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0,31</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4</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Kts</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2,78</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5</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As</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0,369</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6</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Cd</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0,173</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7</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Pb</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2,48</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8</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Hg</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mg/kg</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9</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a:latin typeface="Times New Roman"/>
                          <a:ea typeface="Calibri"/>
                          <a:cs typeface="Times New Roman"/>
                        </a:rPr>
                        <a:t>Coliform</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3,1*10</a:t>
                      </a:r>
                      <a:r>
                        <a:rPr lang="en-US" sz="1300" baseline="30000">
                          <a:latin typeface="Times New Roman"/>
                          <a:ea typeface="Calibri"/>
                          <a:cs typeface="Times New Roman"/>
                        </a:rPr>
                        <a:t>3</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10</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a:latin typeface="Times New Roman"/>
                          <a:ea typeface="Calibri"/>
                          <a:cs typeface="Times New Roman"/>
                        </a:rPr>
                        <a:t>E. coli</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1,2*10</a:t>
                      </a:r>
                      <a:r>
                        <a:rPr lang="en-US" sz="1300" baseline="30000">
                          <a:latin typeface="Times New Roman"/>
                          <a:ea typeface="Calibri"/>
                          <a:cs typeface="Times New Roman"/>
                        </a:rPr>
                        <a:t>2</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11</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i="1" u="none" strike="noStrike">
                          <a:solidFill>
                            <a:srgbClr val="0000FF"/>
                          </a:solidFill>
                          <a:latin typeface="Times New Roman"/>
                          <a:ea typeface="Calibri"/>
                          <a:cs typeface="Times New Roman"/>
                          <a:hlinkClick r:id="rId2" tooltip="Learn more about Salmonella from ScienceDirect's AI-generated Topic Pages"/>
                        </a:rPr>
                        <a:t>Salmonella</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MPN/g</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Không phát hiện</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12</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Độ ẩm</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29,6</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13</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FR" sz="1300">
                          <a:latin typeface="Times New Roman"/>
                          <a:ea typeface="Calibri"/>
                          <a:cs typeface="Times New Roman"/>
                        </a:rPr>
                        <a:t>Các bon hữu cơ (OC)</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35,7</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14</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Hữu cơ tổng số</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81,32</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15</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K</a:t>
                      </a:r>
                      <a:r>
                        <a:rPr lang="en-US" sz="1300" baseline="-25000">
                          <a:latin typeface="Times New Roman"/>
                          <a:ea typeface="Calibri"/>
                          <a:cs typeface="Times New Roman"/>
                        </a:rPr>
                        <a:t>2</a:t>
                      </a:r>
                      <a:r>
                        <a:rPr lang="en-US" sz="1300">
                          <a:latin typeface="Times New Roman"/>
                          <a:ea typeface="Calibri"/>
                          <a:cs typeface="Times New Roman"/>
                        </a:rPr>
                        <a:t>O hữu hiệu</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0,71</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15">
                <a:tc>
                  <a:txBody>
                    <a:bodyPr/>
                    <a:lstStyle/>
                    <a:p>
                      <a:pPr algn="ctr">
                        <a:lnSpc>
                          <a:spcPct val="115000"/>
                        </a:lnSpc>
                        <a:spcBef>
                          <a:spcPts val="600"/>
                        </a:spcBef>
                        <a:spcAft>
                          <a:spcPts val="600"/>
                        </a:spcAft>
                      </a:pPr>
                      <a:r>
                        <a:rPr lang="en-US" sz="1300">
                          <a:latin typeface="Times New Roman"/>
                          <a:ea typeface="Calibri"/>
                          <a:cs typeface="Times New Roman"/>
                        </a:rPr>
                        <a:t>16</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P</a:t>
                      </a:r>
                      <a:r>
                        <a:rPr lang="en-US" sz="1300" baseline="-25000">
                          <a:latin typeface="Times New Roman"/>
                          <a:ea typeface="Calibri"/>
                          <a:cs typeface="Times New Roman"/>
                        </a:rPr>
                        <a:t>2</a:t>
                      </a:r>
                      <a:r>
                        <a:rPr lang="en-US" sz="1300">
                          <a:latin typeface="Times New Roman"/>
                          <a:ea typeface="Calibri"/>
                          <a:cs typeface="Times New Roman"/>
                        </a:rPr>
                        <a:t>O</a:t>
                      </a:r>
                      <a:r>
                        <a:rPr lang="en-US" sz="1300" baseline="-25000">
                          <a:latin typeface="Times New Roman"/>
                          <a:ea typeface="Calibri"/>
                          <a:cs typeface="Times New Roman"/>
                        </a:rPr>
                        <a:t>5</a:t>
                      </a:r>
                      <a:r>
                        <a:rPr lang="en-US" sz="1300">
                          <a:latin typeface="Times New Roman"/>
                          <a:ea typeface="Calibri"/>
                          <a:cs typeface="Times New Roman"/>
                        </a:rPr>
                        <a:t> hữu hiệu</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300">
                          <a:latin typeface="Times New Roman"/>
                          <a:ea typeface="Calibri"/>
                          <a:cs typeface="Times New Roman"/>
                        </a:rPr>
                        <a:t>0,39</a:t>
                      </a:r>
                      <a:endParaRPr lang="en-US" sz="1300">
                        <a:latin typeface="Calibri"/>
                        <a:ea typeface="Calibri"/>
                        <a:cs typeface="Times New Roman"/>
                      </a:endParaRPr>
                    </a:p>
                  </a:txBody>
                  <a:tcPr marL="56869" marR="56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pPr algn="l"/>
            <a:r>
              <a:rPr lang="en-US" sz="4000" smtClean="0"/>
              <a:t>3. Kết quả mô hình tích hợp</a:t>
            </a:r>
            <a:endParaRPr lang="en-US" sz="4000"/>
          </a:p>
        </p:txBody>
      </p:sp>
      <p:sp>
        <p:nvSpPr>
          <p:cNvPr id="3" name="Content Placeholder 2"/>
          <p:cNvSpPr>
            <a:spLocks noGrp="1"/>
          </p:cNvSpPr>
          <p:nvPr>
            <p:ph idx="1"/>
          </p:nvPr>
        </p:nvSpPr>
        <p:spPr>
          <a:xfrm>
            <a:off x="457200" y="838200"/>
            <a:ext cx="8382000" cy="5287963"/>
          </a:xfrm>
        </p:spPr>
        <p:txBody>
          <a:bodyPr>
            <a:normAutofit/>
          </a:bodyPr>
          <a:lstStyle/>
          <a:p>
            <a:pPr>
              <a:buNone/>
            </a:pPr>
            <a:r>
              <a:rPr lang="en-US" sz="2400" smtClean="0"/>
              <a:t>Thành phần các chất trong phân bón hữu cơ dạng rắn từ mùn cưa</a:t>
            </a:r>
            <a:endParaRPr lang="en-US" sz="2400"/>
          </a:p>
        </p:txBody>
      </p:sp>
      <p:graphicFrame>
        <p:nvGraphicFramePr>
          <p:cNvPr id="4" name="Table 3"/>
          <p:cNvGraphicFramePr>
            <a:graphicFrameLocks noGrp="1"/>
          </p:cNvGraphicFramePr>
          <p:nvPr/>
        </p:nvGraphicFramePr>
        <p:xfrm>
          <a:off x="2133600" y="1396998"/>
          <a:ext cx="4876801" cy="5232402"/>
        </p:xfrm>
        <a:graphic>
          <a:graphicData uri="http://schemas.openxmlformats.org/drawingml/2006/table">
            <a:tbl>
              <a:tblPr/>
              <a:tblGrid>
                <a:gridCol w="549075"/>
                <a:gridCol w="1738953"/>
                <a:gridCol w="1050318"/>
                <a:gridCol w="1538455"/>
              </a:tblGrid>
              <a:tr h="290689">
                <a:tc>
                  <a:txBody>
                    <a:bodyPr/>
                    <a:lstStyle/>
                    <a:p>
                      <a:pPr algn="ctr">
                        <a:lnSpc>
                          <a:spcPct val="115000"/>
                        </a:lnSpc>
                        <a:spcBef>
                          <a:spcPts val="600"/>
                        </a:spcBef>
                        <a:spcAft>
                          <a:spcPts val="600"/>
                        </a:spcAft>
                      </a:pPr>
                      <a:r>
                        <a:rPr lang="af-ZA" sz="1200" b="1">
                          <a:latin typeface="Times New Roman"/>
                          <a:ea typeface="Calibri"/>
                          <a:cs typeface="Times New Roman"/>
                        </a:rPr>
                        <a:t>STT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b="1">
                          <a:latin typeface="Times New Roman"/>
                          <a:ea typeface="Calibri"/>
                          <a:cs typeface="Times New Roman"/>
                        </a:rPr>
                        <a:t>Chỉ tiêu phân tích</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b="1">
                          <a:latin typeface="Times New Roman"/>
                          <a:ea typeface="Calibri"/>
                          <a:cs typeface="Times New Roman"/>
                        </a:rPr>
                        <a:t>Đơn vị tính</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b="1">
                          <a:latin typeface="Times New Roman"/>
                          <a:ea typeface="Calibri"/>
                          <a:cs typeface="Times New Roman"/>
                        </a:rPr>
                        <a:t>Kết quả phân tích</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af-ZA" sz="1200">
                          <a:latin typeface="Times New Roman"/>
                          <a:ea typeface="Calibri"/>
                          <a:cs typeface="Times New Roman"/>
                        </a:rPr>
                        <a:t>1</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pH</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endParaRPr lang="af-ZA" sz="1200">
                        <a:latin typeface="Times New Roman"/>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7,09</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af-ZA" sz="1200">
                          <a:latin typeface="Times New Roman"/>
                          <a:ea typeface="Calibri"/>
                          <a:cs typeface="Times New Roman"/>
                        </a:rPr>
                        <a:t>2</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Nts</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1,85</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af-ZA" sz="1200">
                          <a:latin typeface="Times New Roman"/>
                          <a:ea typeface="Calibri"/>
                          <a:cs typeface="Times New Roman"/>
                        </a:rPr>
                        <a:t>3</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Pts</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0,473</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af-ZA" sz="1200">
                          <a:latin typeface="Times New Roman"/>
                          <a:ea typeface="Calibri"/>
                          <a:cs typeface="Times New Roman"/>
                        </a:rPr>
                        <a:t>4</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Kts</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4,29</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af-ZA" sz="1200">
                          <a:latin typeface="Times New Roman"/>
                          <a:ea typeface="Calibri"/>
                          <a:cs typeface="Times New Roman"/>
                        </a:rPr>
                        <a:t>5</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As</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mg/kg</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af-ZA" sz="1200">
                          <a:latin typeface="Times New Roman"/>
                          <a:ea typeface="Calibri"/>
                          <a:cs typeface="Times New Roman"/>
                        </a:rPr>
                        <a:t>0,364</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6</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Cd</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mg/kg</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0,128</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7</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Pb</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mg/kg</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2,57</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8</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Hg</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mg/kg</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Không phát hiện</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9</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i="1">
                          <a:latin typeface="Times New Roman"/>
                          <a:ea typeface="Calibri"/>
                          <a:cs typeface="Times New Roman"/>
                        </a:rPr>
                        <a:t>Coliform</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MPN/g</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3,2*10</a:t>
                      </a:r>
                      <a:r>
                        <a:rPr lang="en-US" sz="1200" baseline="30000">
                          <a:latin typeface="Times New Roman"/>
                          <a:ea typeface="Calibri"/>
                          <a:cs typeface="Times New Roman"/>
                        </a:rPr>
                        <a:t>5</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10</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i="1">
                          <a:latin typeface="Times New Roman"/>
                          <a:ea typeface="Calibri"/>
                          <a:cs typeface="Times New Roman"/>
                        </a:rPr>
                        <a:t>E. coli</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MPN/g</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1,0*10</a:t>
                      </a:r>
                      <a:r>
                        <a:rPr lang="en-US" sz="1200" baseline="30000">
                          <a:latin typeface="Times New Roman"/>
                          <a:ea typeface="Calibri"/>
                          <a:cs typeface="Times New Roman"/>
                        </a:rPr>
                        <a:t>3</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11</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i="1" u="none" strike="noStrike">
                          <a:solidFill>
                            <a:srgbClr val="0000FF"/>
                          </a:solidFill>
                          <a:latin typeface="Times New Roman"/>
                          <a:ea typeface="Calibri"/>
                          <a:cs typeface="Times New Roman"/>
                          <a:hlinkClick r:id="rId2" tooltip="Learn more about Salmonella from ScienceDirect's AI-generated Topic Pages"/>
                        </a:rPr>
                        <a:t>Salmonella</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MPN/g</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Không phát hiện</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12</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Độ ẩm</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28,7</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13</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FR" sz="1200">
                          <a:latin typeface="Times New Roman"/>
                          <a:ea typeface="Calibri"/>
                          <a:cs typeface="Times New Roman"/>
                        </a:rPr>
                        <a:t>Các bon hữu cơ (OC) </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36,4</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14</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Hữu cơ tổng số</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76,52</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15</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Axit humic</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6,49</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16</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K</a:t>
                      </a:r>
                      <a:r>
                        <a:rPr lang="en-US" sz="1200" baseline="-25000">
                          <a:latin typeface="Times New Roman"/>
                          <a:ea typeface="Calibri"/>
                          <a:cs typeface="Times New Roman"/>
                        </a:rPr>
                        <a:t>2</a:t>
                      </a:r>
                      <a:r>
                        <a:rPr lang="en-US" sz="1200">
                          <a:latin typeface="Times New Roman"/>
                          <a:ea typeface="Calibri"/>
                          <a:cs typeface="Times New Roman"/>
                        </a:rPr>
                        <a:t>O hữu hiệu</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0,714</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689">
                <a:tc>
                  <a:txBody>
                    <a:bodyPr/>
                    <a:lstStyle/>
                    <a:p>
                      <a:pPr algn="ctr">
                        <a:lnSpc>
                          <a:spcPct val="115000"/>
                        </a:lnSpc>
                        <a:spcBef>
                          <a:spcPts val="600"/>
                        </a:spcBef>
                        <a:spcAft>
                          <a:spcPts val="600"/>
                        </a:spcAft>
                      </a:pPr>
                      <a:r>
                        <a:rPr lang="en-US" sz="1200">
                          <a:latin typeface="Times New Roman"/>
                          <a:ea typeface="Calibri"/>
                          <a:cs typeface="Times New Roman"/>
                        </a:rPr>
                        <a:t>17</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P</a:t>
                      </a:r>
                      <a:r>
                        <a:rPr lang="en-US" sz="1200" baseline="-25000">
                          <a:latin typeface="Times New Roman"/>
                          <a:ea typeface="Calibri"/>
                          <a:cs typeface="Times New Roman"/>
                        </a:rPr>
                        <a:t>2</a:t>
                      </a:r>
                      <a:r>
                        <a:rPr lang="en-US" sz="1200">
                          <a:latin typeface="Times New Roman"/>
                          <a:ea typeface="Calibri"/>
                          <a:cs typeface="Times New Roman"/>
                        </a:rPr>
                        <a:t>O</a:t>
                      </a:r>
                      <a:r>
                        <a:rPr lang="en-US" sz="1200" baseline="-25000">
                          <a:latin typeface="Times New Roman"/>
                          <a:ea typeface="Calibri"/>
                          <a:cs typeface="Times New Roman"/>
                        </a:rPr>
                        <a:t>5</a:t>
                      </a:r>
                      <a:r>
                        <a:rPr lang="en-US" sz="1200">
                          <a:latin typeface="Times New Roman"/>
                          <a:ea typeface="Calibri"/>
                          <a:cs typeface="Times New Roman"/>
                        </a:rPr>
                        <a:t> hữu hiệu</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200">
                          <a:latin typeface="Times New Roman"/>
                          <a:ea typeface="Calibri"/>
                          <a:cs typeface="Times New Roman"/>
                        </a:rPr>
                        <a:t>0,135</a:t>
                      </a:r>
                      <a:endParaRPr lang="en-US" sz="1000">
                        <a:latin typeface="Calibri"/>
                        <a:ea typeface="Calibri"/>
                        <a:cs typeface="Times New Roman"/>
                      </a:endParaRPr>
                    </a:p>
                  </a:txBody>
                  <a:tcPr marL="61421" marR="6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715962"/>
          </a:xfrm>
        </p:spPr>
        <p:txBody>
          <a:bodyPr>
            <a:normAutofit/>
          </a:bodyPr>
          <a:lstStyle/>
          <a:p>
            <a:pPr algn="l"/>
            <a:r>
              <a:rPr lang="en-US" sz="3600" smtClean="0"/>
              <a:t>3. Kết quả mô hình tích hợp</a:t>
            </a:r>
            <a:endParaRPr lang="en-US" sz="3600"/>
          </a:p>
        </p:txBody>
      </p:sp>
      <p:sp>
        <p:nvSpPr>
          <p:cNvPr id="3" name="Content Placeholder 2"/>
          <p:cNvSpPr>
            <a:spLocks noGrp="1"/>
          </p:cNvSpPr>
          <p:nvPr>
            <p:ph idx="1"/>
          </p:nvPr>
        </p:nvSpPr>
        <p:spPr>
          <a:xfrm>
            <a:off x="457200" y="762000"/>
            <a:ext cx="8229600" cy="5364163"/>
          </a:xfrm>
        </p:spPr>
        <p:txBody>
          <a:bodyPr>
            <a:normAutofit/>
          </a:bodyPr>
          <a:lstStyle/>
          <a:p>
            <a:r>
              <a:rPr lang="en-US" sz="2600" smtClean="0">
                <a:solidFill>
                  <a:srgbClr val="0070C0"/>
                </a:solidFill>
              </a:rPr>
              <a:t>Chất thải dưới chuồng sàn sau 2-3 tháng</a:t>
            </a:r>
            <a:endParaRPr lang="en-US" sz="2600">
              <a:solidFill>
                <a:srgbClr val="0070C0"/>
              </a:solidFill>
            </a:endParaRPr>
          </a:p>
        </p:txBody>
      </p:sp>
      <p:graphicFrame>
        <p:nvGraphicFramePr>
          <p:cNvPr id="4" name="Table 3"/>
          <p:cNvGraphicFramePr>
            <a:graphicFrameLocks noGrp="1"/>
          </p:cNvGraphicFramePr>
          <p:nvPr/>
        </p:nvGraphicFramePr>
        <p:xfrm>
          <a:off x="1828800" y="1295400"/>
          <a:ext cx="5791201" cy="5402142"/>
        </p:xfrm>
        <a:graphic>
          <a:graphicData uri="http://schemas.openxmlformats.org/drawingml/2006/table">
            <a:tbl>
              <a:tblPr/>
              <a:tblGrid>
                <a:gridCol w="357027"/>
                <a:gridCol w="1450614"/>
                <a:gridCol w="871596"/>
                <a:gridCol w="1081822"/>
                <a:gridCol w="1026068"/>
                <a:gridCol w="1004074"/>
              </a:tblGrid>
              <a:tr h="235857">
                <a:tc>
                  <a:txBody>
                    <a:bodyPr/>
                    <a:lstStyle/>
                    <a:p>
                      <a:pPr algn="ctr">
                        <a:lnSpc>
                          <a:spcPct val="115000"/>
                        </a:lnSpc>
                        <a:spcAft>
                          <a:spcPts val="600"/>
                        </a:spcAft>
                      </a:pP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600"/>
                        </a:spcAft>
                      </a:pPr>
                      <a:r>
                        <a:rPr lang="af-ZA" sz="1100" b="1">
                          <a:latin typeface="Calibri"/>
                          <a:ea typeface="Calibri"/>
                          <a:cs typeface="Times New Roman"/>
                        </a:rPr>
                        <a:t>Kết quả phân tích</a:t>
                      </a: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a:lnSpc>
                          <a:spcPct val="115000"/>
                        </a:lnSpc>
                        <a:spcAft>
                          <a:spcPts val="600"/>
                        </a:spcAft>
                      </a:pPr>
                      <a:r>
                        <a:rPr lang="af-ZA" sz="1100" b="1">
                          <a:latin typeface="Calibri"/>
                          <a:ea typeface="Calibri"/>
                          <a:cs typeface="Times New Roman"/>
                        </a:rPr>
                        <a:t>Giới hạn yếu tố hạn chế </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857">
                <a:tc>
                  <a:txBody>
                    <a:bodyPr/>
                    <a:lstStyle/>
                    <a:p>
                      <a:pPr algn="ctr">
                        <a:lnSpc>
                          <a:spcPct val="115000"/>
                        </a:lnSpc>
                        <a:spcAft>
                          <a:spcPts val="600"/>
                        </a:spcAft>
                      </a:pPr>
                      <a:r>
                        <a:rPr lang="af-ZA" sz="1100" b="1">
                          <a:latin typeface="Calibri"/>
                          <a:ea typeface="Calibri"/>
                          <a:cs typeface="Times New Roman"/>
                        </a:rPr>
                        <a:t>STT</a:t>
                      </a: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af-ZA" sz="1100" b="1">
                          <a:latin typeface="Calibri"/>
                          <a:ea typeface="Calibri"/>
                          <a:cs typeface="Times New Roman"/>
                        </a:rPr>
                        <a:t>Chỉ tiêu phân tích</a:t>
                      </a: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af-ZA" sz="1100" b="1">
                          <a:latin typeface="Calibri"/>
                          <a:ea typeface="Calibri"/>
                          <a:cs typeface="Times New Roman"/>
                        </a:rPr>
                        <a:t>Đơn vị tính</a:t>
                      </a: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af-ZA" sz="1100" b="1">
                          <a:latin typeface="Calibri"/>
                          <a:ea typeface="Calibri"/>
                          <a:cs typeface="Times New Roman"/>
                        </a:rPr>
                        <a:t>Mẫu 1</a:t>
                      </a: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af-ZA" sz="1100" b="1">
                          <a:latin typeface="Calibri"/>
                          <a:ea typeface="Calibri"/>
                          <a:cs typeface="Times New Roman"/>
                        </a:rPr>
                        <a:t>Mẫu 2</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35857">
                <a:tc>
                  <a:txBody>
                    <a:bodyPr/>
                    <a:lstStyle/>
                    <a:p>
                      <a:pPr algn="ctr">
                        <a:lnSpc>
                          <a:spcPct val="115000"/>
                        </a:lnSpc>
                        <a:spcBef>
                          <a:spcPts val="300"/>
                        </a:spcBef>
                        <a:spcAft>
                          <a:spcPts val="1000"/>
                        </a:spcAft>
                      </a:pPr>
                      <a:r>
                        <a:rPr lang="af-ZA" sz="1100">
                          <a:latin typeface="Calibri"/>
                          <a:ea typeface="Calibri"/>
                          <a:cs typeface="Times New Roman"/>
                        </a:rPr>
                        <a:t>1</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Tổng chất rắn (TS)</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3096</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2474</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af-ZA" sz="1100">
                          <a:latin typeface="Calibri"/>
                          <a:ea typeface="Calibri"/>
                          <a:cs typeface="Times New Roman"/>
                        </a:rPr>
                        <a:t>2</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Chất rắn dễ bay hơi (VS)</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1502</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1122</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af-ZA" sz="1100">
                          <a:latin typeface="Calibri"/>
                          <a:ea typeface="Calibri"/>
                          <a:cs typeface="Times New Roman"/>
                        </a:rPr>
                        <a:t>3</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pH</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7,46</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7,56</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af-ZA" sz="1100">
                          <a:latin typeface="Calibri"/>
                          <a:ea typeface="Calibri"/>
                          <a:cs typeface="Times New Roman"/>
                        </a:rPr>
                        <a:t>4</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Nts</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297</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314</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af-ZA" sz="1100">
                          <a:latin typeface="Calibri"/>
                          <a:ea typeface="Calibri"/>
                          <a:cs typeface="Times New Roman"/>
                        </a:rPr>
                        <a:t>5</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Pts</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40</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270</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6</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Kts</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326</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391</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7</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COD</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691</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1920</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8</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BOD</a:t>
                      </a:r>
                      <a:r>
                        <a:rPr lang="af-ZA" sz="1100" baseline="-25000">
                          <a:latin typeface="Calibri"/>
                          <a:ea typeface="Calibri"/>
                          <a:cs typeface="Times New Roman"/>
                        </a:rPr>
                        <a:t>5</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383</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1065</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9</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As</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0,021</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0,017</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 10,0</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10</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Cd</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0,004</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0,005</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 5,0</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11</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Pb</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0,011</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0,014</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 200,0</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12</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Hg</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1000"/>
                        </a:spcAft>
                      </a:pPr>
                      <a:r>
                        <a:rPr lang="af-ZA" sz="1100">
                          <a:latin typeface="Calibri"/>
                          <a:ea typeface="Calibri"/>
                          <a:cs typeface="Times New Roman"/>
                        </a:rPr>
                        <a:t>mg/l</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&lt; 0,0005</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&lt; 0,0005</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af-ZA" sz="1100">
                          <a:latin typeface="Calibri"/>
                          <a:ea typeface="Calibri"/>
                          <a:cs typeface="Times New Roman"/>
                        </a:rPr>
                        <a:t>≤ 2,0</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b="1">
                          <a:solidFill>
                            <a:srgbClr val="FF0000"/>
                          </a:solidFill>
                          <a:latin typeface="Calibri"/>
                          <a:ea typeface="Calibri"/>
                          <a:cs typeface="Times New Roman"/>
                        </a:rPr>
                        <a:t>13</a:t>
                      </a:r>
                      <a:endParaRPr lang="en-US" sz="1100">
                        <a:latin typeface="Calibri"/>
                        <a:ea typeface="Calibri"/>
                        <a:cs typeface="Times New Roman"/>
                      </a:endParaRP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b="1" i="1">
                          <a:solidFill>
                            <a:srgbClr val="FF0000"/>
                          </a:solidFill>
                          <a:latin typeface="Calibri"/>
                          <a:ea typeface="Calibri"/>
                          <a:cs typeface="Times New Roman"/>
                        </a:rPr>
                        <a:t>E. coli</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b="1">
                          <a:solidFill>
                            <a:srgbClr val="FF0000"/>
                          </a:solidFill>
                          <a:latin typeface="Calibri"/>
                          <a:ea typeface="Calibri"/>
                          <a:cs typeface="Times New Roman"/>
                        </a:rPr>
                        <a:t>MPN/g</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b="1">
                          <a:solidFill>
                            <a:srgbClr val="FF0000"/>
                          </a:solidFill>
                          <a:latin typeface="Calibri"/>
                          <a:ea typeface="Calibri"/>
                          <a:cs typeface="Times New Roman"/>
                        </a:rPr>
                        <a:t>5,8 x 10</a:t>
                      </a:r>
                      <a:r>
                        <a:rPr lang="en-US" sz="1100" b="1" baseline="30000">
                          <a:solidFill>
                            <a:srgbClr val="FF0000"/>
                          </a:solidFill>
                          <a:latin typeface="Calibri"/>
                          <a:ea typeface="Calibri"/>
                          <a:cs typeface="Times New Roman"/>
                        </a:rPr>
                        <a:t>3</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b="1">
                          <a:solidFill>
                            <a:srgbClr val="FF0000"/>
                          </a:solidFill>
                          <a:latin typeface="Calibri"/>
                          <a:ea typeface="Calibri"/>
                          <a:cs typeface="Times New Roman"/>
                        </a:rPr>
                        <a:t>3,4 x 103</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b="1">
                          <a:solidFill>
                            <a:srgbClr val="FF0000"/>
                          </a:solidFill>
                          <a:latin typeface="Calibri"/>
                          <a:ea typeface="Calibri"/>
                          <a:cs typeface="Times New Roman"/>
                        </a:rPr>
                        <a:t>1,1 x 10</a:t>
                      </a:r>
                      <a:r>
                        <a:rPr lang="en-US" sz="1100" b="1" baseline="30000">
                          <a:solidFill>
                            <a:srgbClr val="FF0000"/>
                          </a:solidFill>
                          <a:latin typeface="Calibri"/>
                          <a:ea typeface="Calibri"/>
                          <a:cs typeface="Times New Roman"/>
                        </a:rPr>
                        <a:t>3</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14</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i="1" u="none" strike="noStrike">
                          <a:solidFill>
                            <a:srgbClr val="0000FF"/>
                          </a:solidFill>
                          <a:latin typeface="Calibri"/>
                          <a:ea typeface="Calibri"/>
                          <a:cs typeface="Times New Roman"/>
                          <a:hlinkClick r:id="rId2" tooltip="Learn more about Salmonella from ScienceDirect's AI-generated Topic Pages"/>
                        </a:rPr>
                        <a:t>Salmonella</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MPN/g</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Không phát hiện</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Không phát hiện</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Không phát hiện</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15</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fr-FR" sz="1100">
                          <a:latin typeface="Calibri"/>
                          <a:ea typeface="Calibri"/>
                          <a:cs typeface="Times New Roman"/>
                        </a:rPr>
                        <a:t>Các bon hữu cơ (OC) </a:t>
                      </a:r>
                      <a:endParaRPr lang="en-US" sz="1100">
                        <a:latin typeface="Calibri"/>
                        <a:ea typeface="Calibri"/>
                        <a:cs typeface="Times New Roman"/>
                      </a:endParaRP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0,041</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0,070</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16</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Hữu cơ tổng số</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0,082</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0,140</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17</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Axit humic</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Không phát hiện</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Không phát hiện</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18</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K</a:t>
                      </a:r>
                      <a:r>
                        <a:rPr lang="en-US" sz="1100" baseline="-25000">
                          <a:latin typeface="Calibri"/>
                          <a:ea typeface="Calibri"/>
                          <a:cs typeface="Times New Roman"/>
                        </a:rPr>
                        <a:t>2</a:t>
                      </a:r>
                      <a:r>
                        <a:rPr lang="en-US" sz="1100">
                          <a:latin typeface="Calibri"/>
                          <a:ea typeface="Calibri"/>
                          <a:cs typeface="Times New Roman"/>
                        </a:rPr>
                        <a:t>O hữu hiệu</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0,028</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0,030</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235857">
                <a:tc>
                  <a:txBody>
                    <a:bodyPr/>
                    <a:lstStyle/>
                    <a:p>
                      <a:pPr algn="ctr">
                        <a:lnSpc>
                          <a:spcPct val="115000"/>
                        </a:lnSpc>
                        <a:spcBef>
                          <a:spcPts val="300"/>
                        </a:spcBef>
                        <a:spcAft>
                          <a:spcPts val="1000"/>
                        </a:spcAft>
                      </a:pPr>
                      <a:r>
                        <a:rPr lang="en-US" sz="1100">
                          <a:latin typeface="Calibri"/>
                          <a:ea typeface="Calibri"/>
                          <a:cs typeface="Times New Roman"/>
                        </a:rPr>
                        <a:t>19</a:t>
                      </a:r>
                    </a:p>
                  </a:txBody>
                  <a:tcPr marL="52646" marR="526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P</a:t>
                      </a:r>
                      <a:r>
                        <a:rPr lang="en-US" sz="1100" baseline="-25000">
                          <a:latin typeface="Calibri"/>
                          <a:ea typeface="Calibri"/>
                          <a:cs typeface="Times New Roman"/>
                        </a:rPr>
                        <a:t>2</a:t>
                      </a:r>
                      <a:r>
                        <a:rPr lang="en-US" sz="1100">
                          <a:latin typeface="Calibri"/>
                          <a:ea typeface="Calibri"/>
                          <a:cs typeface="Times New Roman"/>
                        </a:rPr>
                        <a:t>O</a:t>
                      </a:r>
                      <a:r>
                        <a:rPr lang="en-US" sz="1100" baseline="-25000">
                          <a:latin typeface="Calibri"/>
                          <a:ea typeface="Calibri"/>
                          <a:cs typeface="Times New Roman"/>
                        </a:rPr>
                        <a:t>5</a:t>
                      </a:r>
                      <a:r>
                        <a:rPr lang="en-US" sz="1100">
                          <a:latin typeface="Calibri"/>
                          <a:ea typeface="Calibri"/>
                          <a:cs typeface="Times New Roman"/>
                        </a:rPr>
                        <a:t> hữu hiệu</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&lt; 0,05</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&lt; 0,05</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1000"/>
                        </a:spcAft>
                      </a:pPr>
                      <a:r>
                        <a:rPr lang="en-US" sz="1100">
                          <a:latin typeface="Calibri"/>
                          <a:ea typeface="Calibri"/>
                          <a:cs typeface="Times New Roman"/>
                        </a:rPr>
                        <a:t>-</a:t>
                      </a:r>
                    </a:p>
                  </a:txBody>
                  <a:tcPr marL="52646" marR="526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I</a:t>
            </a:r>
            <a:r>
              <a:rPr lang="en-US" smtClean="0"/>
              <a:t>. </a:t>
            </a:r>
            <a:r>
              <a:rPr lang="af-ZA" b="1" smtClean="0"/>
              <a:t>CHĂN NUÔI LỢN TIẾT KIỆM NƯỚC</a:t>
            </a:r>
            <a:endParaRPr lang="en-US"/>
          </a:p>
        </p:txBody>
      </p:sp>
      <p:sp>
        <p:nvSpPr>
          <p:cNvPr id="3" name="Content Placeholder 2"/>
          <p:cNvSpPr>
            <a:spLocks noGrp="1"/>
          </p:cNvSpPr>
          <p:nvPr>
            <p:ph idx="1"/>
          </p:nvPr>
        </p:nvSpPr>
        <p:spPr>
          <a:xfrm>
            <a:off x="457200" y="1447800"/>
            <a:ext cx="5181600" cy="5029200"/>
          </a:xfrm>
        </p:spPr>
        <p:txBody>
          <a:bodyPr>
            <a:normAutofit fontScale="92500" lnSpcReduction="20000"/>
          </a:bodyPr>
          <a:lstStyle/>
          <a:p>
            <a:pPr>
              <a:buNone/>
            </a:pPr>
            <a:r>
              <a:rPr lang="en-US" b="1" smtClean="0"/>
              <a:t>1. Giải pháp dự kiến</a:t>
            </a:r>
          </a:p>
          <a:p>
            <a:pPr>
              <a:buNone/>
            </a:pPr>
            <a:r>
              <a:rPr lang="en-US" smtClean="0"/>
              <a:t>	(1) Tiết kiệm nước vệ sinh chuồng trại: áp dụng công nghệ nuôi lợn trên chuồng sàn;</a:t>
            </a:r>
          </a:p>
          <a:p>
            <a:pPr>
              <a:buNone/>
            </a:pPr>
            <a:endParaRPr lang="en-US" smtClean="0"/>
          </a:p>
          <a:p>
            <a:pPr>
              <a:buNone/>
            </a:pPr>
            <a:endParaRPr lang="en-US"/>
          </a:p>
          <a:p>
            <a:pPr>
              <a:buNone/>
            </a:pPr>
            <a:endParaRPr lang="en-US" smtClean="0"/>
          </a:p>
          <a:p>
            <a:pPr>
              <a:buNone/>
            </a:pPr>
            <a:r>
              <a:rPr lang="en-US"/>
              <a:t>	</a:t>
            </a:r>
            <a:r>
              <a:rPr lang="en-US" smtClean="0"/>
              <a:t>(2) Tiết kiệm nước uống: sử dụng cốc uống thay thế núm uống thông thường.</a:t>
            </a:r>
            <a:endParaRPr lang="en-US"/>
          </a:p>
        </p:txBody>
      </p:sp>
      <p:pic>
        <p:nvPicPr>
          <p:cNvPr id="1026" name="Picture 1"/>
          <p:cNvPicPr>
            <a:picLocks noChangeAspect="1" noChangeArrowheads="1"/>
          </p:cNvPicPr>
          <p:nvPr/>
        </p:nvPicPr>
        <p:blipFill>
          <a:blip r:embed="rId2" cstate="print"/>
          <a:srcRect/>
          <a:stretch>
            <a:fillRect/>
          </a:stretch>
        </p:blipFill>
        <p:spPr bwMode="auto">
          <a:xfrm>
            <a:off x="5469629" y="1755984"/>
            <a:ext cx="2836171" cy="1901616"/>
          </a:xfrm>
          <a:prstGeom prst="rect">
            <a:avLst/>
          </a:prstGeom>
          <a:noFill/>
          <a:ln w="9525">
            <a:noFill/>
            <a:miter lim="800000"/>
            <a:headEnd/>
            <a:tailEnd/>
          </a:ln>
        </p:spPr>
      </p:pic>
      <p:pic>
        <p:nvPicPr>
          <p:cNvPr id="1027" name="Picture 3" descr="Máng nước tự động cho heo nái 01"/>
          <p:cNvPicPr>
            <a:picLocks noChangeAspect="1" noChangeArrowheads="1"/>
          </p:cNvPicPr>
          <p:nvPr/>
        </p:nvPicPr>
        <p:blipFill>
          <a:blip r:embed="rId3" cstate="print"/>
          <a:srcRect/>
          <a:stretch>
            <a:fillRect/>
          </a:stretch>
        </p:blipFill>
        <p:spPr bwMode="auto">
          <a:xfrm>
            <a:off x="5867400" y="4419600"/>
            <a:ext cx="2152650" cy="20574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pPr algn="l"/>
            <a:r>
              <a:rPr lang="en-US" smtClean="0"/>
              <a:t>4. </a:t>
            </a:r>
            <a:r>
              <a:rPr lang="af-ZA" b="1" smtClean="0"/>
              <a:t>Kết luận và đề nghị</a:t>
            </a:r>
            <a:r>
              <a:rPr lang="en-US" b="1" smtClean="0"/>
              <a:t/>
            </a:r>
            <a:br>
              <a:rPr lang="en-US" b="1" smtClean="0"/>
            </a:br>
            <a:endParaRPr lang="en-US"/>
          </a:p>
        </p:txBody>
      </p:sp>
      <p:sp>
        <p:nvSpPr>
          <p:cNvPr id="3" name="Content Placeholder 2"/>
          <p:cNvSpPr>
            <a:spLocks noGrp="1"/>
          </p:cNvSpPr>
          <p:nvPr>
            <p:ph idx="1"/>
          </p:nvPr>
        </p:nvSpPr>
        <p:spPr>
          <a:xfrm>
            <a:off x="457200" y="990600"/>
            <a:ext cx="8229600" cy="5638800"/>
          </a:xfrm>
        </p:spPr>
        <p:txBody>
          <a:bodyPr>
            <a:noAutofit/>
          </a:bodyPr>
          <a:lstStyle/>
          <a:p>
            <a:pPr algn="just">
              <a:buNone/>
            </a:pPr>
            <a:r>
              <a:rPr lang="af-ZA" sz="2400" b="1" i="1" smtClean="0">
                <a:solidFill>
                  <a:srgbClr val="0070C0"/>
                </a:solidFill>
              </a:rPr>
              <a:t>4.1. Kết luận </a:t>
            </a:r>
            <a:endParaRPr lang="en-US" sz="2400" b="1" i="1" smtClean="0">
              <a:solidFill>
                <a:srgbClr val="0070C0"/>
              </a:solidFill>
            </a:endParaRPr>
          </a:p>
          <a:p>
            <a:pPr algn="just">
              <a:buNone/>
            </a:pPr>
            <a:r>
              <a:rPr lang="af-ZA" sz="2400" smtClean="0"/>
              <a:t>	Công nghệ nuôi lợn tiết kiệm nước trong mô hình tích hợp này một lần nữa đã chứng tỏ ưu điểm hơn so với phương pháp nuôi lợn trên nền chuồng xi măng thông thường ở một số khía cạnh sau:</a:t>
            </a:r>
            <a:endParaRPr lang="en-US" sz="2400" smtClean="0"/>
          </a:p>
          <a:p>
            <a:pPr marL="0" indent="0" algn="just">
              <a:buNone/>
            </a:pPr>
            <a:r>
              <a:rPr lang="af-ZA" sz="2400" smtClean="0"/>
              <a:t>	- </a:t>
            </a:r>
            <a:r>
              <a:rPr lang="af-ZA" sz="2400"/>
              <a:t>Tổng lượng nước sử dụng cho lợn nuôi trên sàn tấm đan khoảng 13,1-16,0% so với lượng nước sử dụng cho lợn nuôi trên nền chuồng xi măng thông thường. </a:t>
            </a:r>
            <a:r>
              <a:rPr lang="af-ZA" sz="2400" smtClean="0"/>
              <a:t>	</a:t>
            </a:r>
          </a:p>
          <a:p>
            <a:pPr marL="0" indent="0" algn="just">
              <a:buNone/>
            </a:pPr>
            <a:r>
              <a:rPr lang="af-ZA" sz="2400" smtClean="0"/>
              <a:t>	- Sử </a:t>
            </a:r>
            <a:r>
              <a:rPr lang="af-ZA" sz="2400"/>
              <a:t>dụng cốc uống thay cho núm uống thông thường giúp giảm lượng nước thất thoát khi lợn uống từ 27,5 đến 30,5%. </a:t>
            </a:r>
            <a:endParaRPr lang="af-ZA" sz="2400" smtClean="0"/>
          </a:p>
          <a:p>
            <a:pPr marL="0" indent="0" algn="just">
              <a:buNone/>
            </a:pPr>
            <a:r>
              <a:rPr lang="af-ZA" sz="2400" smtClean="0"/>
              <a:t>	- Lợn nuôi trên chuồng sàn có tấm đan tăng trọng nhanh hơn 3,2-4,5%, và ít bị bệnh hơn so với lợn nuôi trên nền chuồng xi măng thông thường.</a:t>
            </a:r>
          </a:p>
          <a:p>
            <a:pPr algn="just">
              <a:buNone/>
            </a:pPr>
            <a:r>
              <a:rPr lang="af-ZA" sz="2400" smtClean="0"/>
              <a:t>		</a:t>
            </a:r>
          </a:p>
          <a:p>
            <a:pPr algn="just">
              <a:buNone/>
            </a:pPr>
            <a:r>
              <a:rPr lang="af-ZA" sz="2400" smtClean="0"/>
              <a:t>		</a:t>
            </a:r>
            <a:endParaRPr lang="en-US" sz="2400" smtClean="0"/>
          </a:p>
          <a:p>
            <a:pPr algn="just">
              <a:buNone/>
            </a:pPr>
            <a:endParaRPr lang="en-US" sz="2400" smtClean="0"/>
          </a:p>
          <a:p>
            <a:pPr algn="just"/>
            <a:endParaRPr lang="en-US" sz="2400"/>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mtClean="0"/>
              <a:t>4. </a:t>
            </a:r>
            <a:r>
              <a:rPr lang="af-ZA" b="1" smtClean="0"/>
              <a:t>Kết luận và đề nghị</a:t>
            </a:r>
            <a:endParaRPr lang="en-US"/>
          </a:p>
        </p:txBody>
      </p:sp>
      <p:sp>
        <p:nvSpPr>
          <p:cNvPr id="3" name="Content Placeholder 2"/>
          <p:cNvSpPr>
            <a:spLocks noGrp="1"/>
          </p:cNvSpPr>
          <p:nvPr>
            <p:ph idx="1"/>
          </p:nvPr>
        </p:nvSpPr>
        <p:spPr>
          <a:xfrm>
            <a:off x="457200" y="1371600"/>
            <a:ext cx="8229600" cy="4754563"/>
          </a:xfrm>
        </p:spPr>
        <p:txBody>
          <a:bodyPr/>
          <a:lstStyle/>
          <a:p>
            <a:pPr algn="just">
              <a:lnSpc>
                <a:spcPct val="80000"/>
              </a:lnSpc>
              <a:buNone/>
            </a:pPr>
            <a:r>
              <a:rPr lang="af-ZA" sz="2700" b="1" i="1" smtClean="0">
                <a:solidFill>
                  <a:srgbClr val="0070C0"/>
                </a:solidFill>
              </a:rPr>
              <a:t>4.2. Đề nghị</a:t>
            </a:r>
            <a:endParaRPr lang="en-US" sz="2700" b="1" i="1" smtClean="0">
              <a:solidFill>
                <a:srgbClr val="0070C0"/>
              </a:solidFill>
            </a:endParaRPr>
          </a:p>
          <a:p>
            <a:pPr algn="just">
              <a:buNone/>
            </a:pPr>
            <a:r>
              <a:rPr lang="af-ZA" smtClean="0"/>
              <a:t>	- Tuyên truyền và nhân rộng mô hình tích hợp công nghệ chăn nuôi lợn tiết kiệm nước kết hợp với xử lý chất thải ra toàn quốc nhằm hạn chế ô nhiễm môi trường, bảo vệ nguồn tài nguyên nước, nâng cao hiệu quả chăn nuôi (năng suất vật nuôi, kinh tế), qua đó góp phần phát triển chăn nuôi bền vững.</a:t>
            </a:r>
            <a:endParaRPr lang="en-US" smtClean="0"/>
          </a:p>
          <a:p>
            <a:pPr algn="just"/>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US" b="1" smtClean="0">
                <a:solidFill>
                  <a:srgbClr val="0070C0"/>
                </a:solidFill>
                <a:latin typeface="Times New Roman" pitchFamily="18" charset="0"/>
                <a:cs typeface="Times New Roman" pitchFamily="18" charset="0"/>
              </a:rPr>
              <a:t>Nghiên cứu 5. </a:t>
            </a:r>
          </a:p>
          <a:p>
            <a:pPr algn="ctr">
              <a:buNone/>
            </a:pPr>
            <a:r>
              <a:rPr lang="en-US" b="1" smtClean="0">
                <a:solidFill>
                  <a:srgbClr val="C00000"/>
                </a:solidFill>
                <a:latin typeface="Times New Roman" pitchFamily="18" charset="0"/>
                <a:cs typeface="Times New Roman" pitchFamily="18" charset="0"/>
              </a:rPr>
              <a:t>CÁC KHUYẾN NGHỊ CHÍNH SÁCH CHO ỨNG DỤNG CÔNG NGHỆ TIẾT KIỆM NƯỚC TRONG TƯƠNG LAI</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smtClean="0"/>
              <a:t>1</a:t>
            </a:r>
            <a:r>
              <a:rPr lang="x-none" b="1" smtClean="0"/>
              <a:t>. </a:t>
            </a:r>
            <a:r>
              <a:rPr lang="vi-VN" b="1" smtClean="0"/>
              <a:t>Nội dung</a:t>
            </a:r>
            <a:r>
              <a:rPr lang="af-ZA" b="1" smtClean="0"/>
              <a:t> nghiên cứu</a:t>
            </a:r>
            <a:r>
              <a:rPr lang="en-US" b="1" smtClean="0"/>
              <a:t/>
            </a:r>
            <a:br>
              <a:rPr lang="en-US" b="1" smtClean="0"/>
            </a:br>
            <a:endParaRPr lang="en-US"/>
          </a:p>
        </p:txBody>
      </p:sp>
      <p:sp>
        <p:nvSpPr>
          <p:cNvPr id="3" name="Content Placeholder 2"/>
          <p:cNvSpPr>
            <a:spLocks noGrp="1"/>
          </p:cNvSpPr>
          <p:nvPr>
            <p:ph idx="1"/>
          </p:nvPr>
        </p:nvSpPr>
        <p:spPr>
          <a:xfrm>
            <a:off x="457200" y="1219200"/>
            <a:ext cx="8229600" cy="4906963"/>
          </a:xfrm>
        </p:spPr>
        <p:txBody>
          <a:bodyPr/>
          <a:lstStyle/>
          <a:p>
            <a:pPr>
              <a:buNone/>
            </a:pPr>
            <a:r>
              <a:rPr lang="vi-VN" smtClean="0"/>
              <a:t>(i) Điều tra, đánh giá về chính sách chăn nuôi lợn tiết kiệm nước/quản lý, sử dụng chất thải tại 10 tỉnh thuộc dự án LCASP;</a:t>
            </a:r>
            <a:endParaRPr lang="en-US" smtClean="0"/>
          </a:p>
          <a:p>
            <a:pPr>
              <a:buNone/>
            </a:pPr>
            <a:r>
              <a:rPr lang="vi-VN" smtClean="0"/>
              <a:t>(ii) Đánh giá về hiện trạng thực thi chính sách tại 10 tỉnh thực hiện dự án;</a:t>
            </a:r>
            <a:endParaRPr lang="en-US" smtClean="0"/>
          </a:p>
          <a:p>
            <a:pPr>
              <a:buNone/>
            </a:pPr>
            <a:r>
              <a:rPr lang="vi-VN" smtClean="0"/>
              <a:t>(iii) Phân tích tồn tại và hạn chế của các chính sách về chăn nuôi hiện nay;</a:t>
            </a:r>
            <a:endParaRPr lang="en-US" smtClean="0"/>
          </a:p>
          <a:p>
            <a:pPr>
              <a:buNone/>
            </a:pPr>
            <a:r>
              <a:rPr lang="vi-VN" smtClean="0"/>
              <a:t>(iv) Đề xuất chính sách khuyến khích công nghệ chăn nuôi lợn thịt không xả thải.</a:t>
            </a:r>
            <a:endParaRPr lang="en-US" smtClean="0"/>
          </a:p>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smtClean="0"/>
              <a:t>3</a:t>
            </a:r>
            <a:r>
              <a:rPr lang="x-none" b="1" smtClean="0"/>
              <a:t>. </a:t>
            </a:r>
            <a:r>
              <a:rPr lang="vi-VN" b="1" smtClean="0"/>
              <a:t>Phương pháp</a:t>
            </a:r>
            <a:r>
              <a:rPr lang="af-ZA" b="1" smtClean="0"/>
              <a:t> nghiên cứu</a:t>
            </a:r>
            <a:r>
              <a:rPr lang="en-US" b="1" smtClean="0"/>
              <a:t/>
            </a:r>
            <a:br>
              <a:rPr lang="en-US" b="1" smtClean="0"/>
            </a:br>
            <a:endParaRPr lang="en-US"/>
          </a:p>
        </p:txBody>
      </p:sp>
      <p:sp>
        <p:nvSpPr>
          <p:cNvPr id="3" name="Content Placeholder 2"/>
          <p:cNvSpPr>
            <a:spLocks noGrp="1"/>
          </p:cNvSpPr>
          <p:nvPr>
            <p:ph idx="1"/>
          </p:nvPr>
        </p:nvSpPr>
        <p:spPr/>
        <p:txBody>
          <a:bodyPr/>
          <a:lstStyle/>
          <a:p>
            <a:pPr algn="just">
              <a:buNone/>
            </a:pPr>
            <a:r>
              <a:rPr lang="vi-VN" smtClean="0"/>
              <a:t>(i) Điều tra, </a:t>
            </a:r>
            <a:r>
              <a:rPr lang="af-ZA" smtClean="0"/>
              <a:t>thu thập thông tin</a:t>
            </a:r>
            <a:r>
              <a:rPr lang="vi-VN" smtClean="0"/>
              <a:t>:</a:t>
            </a:r>
            <a:endParaRPr lang="en-US" smtClean="0"/>
          </a:p>
          <a:p>
            <a:pPr algn="just">
              <a:buFontTx/>
              <a:buChar char="-"/>
            </a:pPr>
            <a:r>
              <a:rPr lang="vi-VN" smtClean="0"/>
              <a:t>Điều tra, thu thập thông tin sơ cấp: thông qua mẫu phiếu điều tra, tiến hành điều tra các hộ/gia trại/trang trại chăn nuôi lợn trên địa bàn 10 tỉnh thực hiện dự án LCASP.</a:t>
            </a:r>
            <a:endParaRPr lang="en-US" smtClean="0"/>
          </a:p>
          <a:p>
            <a:pPr algn="just">
              <a:buFontTx/>
              <a:buChar char="-"/>
            </a:pPr>
            <a:r>
              <a:rPr lang="vi-VN" smtClean="0"/>
              <a:t>Điều tra, phỏng vấn sâu ở một số điểm/ trang trại điển hình về chăn nuôi</a:t>
            </a:r>
            <a:r>
              <a:rPr lang="en-US" smtClean="0"/>
              <a:t>.</a:t>
            </a:r>
          </a:p>
          <a:p>
            <a:pPr algn="just">
              <a:buNone/>
            </a:pPr>
            <a:r>
              <a:rPr lang="vi-VN" smtClean="0"/>
              <a:t>- Điều tra, thu thập thông tin thứ cấp</a:t>
            </a: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4000" b="1" smtClean="0"/>
              <a:t>3</a:t>
            </a:r>
            <a:r>
              <a:rPr lang="x-none" sz="4000" b="1" smtClean="0"/>
              <a:t>. </a:t>
            </a:r>
            <a:r>
              <a:rPr lang="vi-VN" sz="4000" b="1" smtClean="0"/>
              <a:t>Phương pháp</a:t>
            </a:r>
            <a:r>
              <a:rPr lang="af-ZA" sz="4000" b="1" smtClean="0"/>
              <a:t> nghiên cứu</a:t>
            </a:r>
            <a:endParaRPr lang="en-US" sz="4000"/>
          </a:p>
        </p:txBody>
      </p:sp>
      <p:sp>
        <p:nvSpPr>
          <p:cNvPr id="3" name="Content Placeholder 2"/>
          <p:cNvSpPr>
            <a:spLocks noGrp="1"/>
          </p:cNvSpPr>
          <p:nvPr>
            <p:ph idx="1"/>
          </p:nvPr>
        </p:nvSpPr>
        <p:spPr/>
        <p:txBody>
          <a:bodyPr>
            <a:normAutofit fontScale="85000" lnSpcReduction="20000"/>
          </a:bodyPr>
          <a:lstStyle/>
          <a:p>
            <a:pPr algn="just">
              <a:buNone/>
            </a:pPr>
            <a:r>
              <a:rPr lang="vi-VN" smtClean="0">
                <a:solidFill>
                  <a:srgbClr val="0070C0"/>
                </a:solidFill>
              </a:rPr>
              <a:t>(ii) Phương pháp phân tích thống kê: </a:t>
            </a:r>
            <a:r>
              <a:rPr lang="vi-VN" smtClean="0"/>
              <a:t>rút ra các chỉ tiêu bình quân về chăn nuôi lợn của tỉnh, các chỉ tiêu về sử dụng nước, xử lý chất thải, chi phí đầu tư, chỉ số ô nhiễm môi trường, mức độ hài lòng về chính sách, … làm cơ sở cho các đề xuất về chính sách khuyến khích chăn nuôi lợn tiết kiệm nước.</a:t>
            </a:r>
            <a:endParaRPr lang="en-US" smtClean="0"/>
          </a:p>
          <a:p>
            <a:pPr algn="just">
              <a:buNone/>
            </a:pPr>
            <a:r>
              <a:rPr lang="vi-VN" smtClean="0">
                <a:solidFill>
                  <a:srgbClr val="0070C0"/>
                </a:solidFill>
              </a:rPr>
              <a:t>(iii) Phương pháp hội thảo, chuyên gia: </a:t>
            </a:r>
            <a:r>
              <a:rPr lang="vi-VN" smtClean="0"/>
              <a:t>sau khi có dự thảo báo cáo đề xuất chính sách, tổ chức hội thảo để tham khảo ý kiến của các chuyên gia và các tỉnh thực hiện dự án nhằm bổ sung, điều chỉnh, hoàn thiện đề xuất chính sách …</a:t>
            </a:r>
            <a:endParaRPr lang="en-US" smtClean="0"/>
          </a:p>
          <a:p>
            <a:pPr algn="just"/>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l"/>
            <a:r>
              <a:rPr lang="en-US" sz="4000" b="1" smtClean="0"/>
              <a:t>4</a:t>
            </a:r>
            <a:r>
              <a:rPr lang="x-none" sz="4000" b="1" smtClean="0"/>
              <a:t>. </a:t>
            </a:r>
            <a:r>
              <a:rPr lang="en-US" sz="4000" b="1" smtClean="0"/>
              <a:t>Kết quả nghiên cứu</a:t>
            </a:r>
            <a:endParaRPr lang="en-US" sz="4000"/>
          </a:p>
        </p:txBody>
      </p:sp>
      <p:sp>
        <p:nvSpPr>
          <p:cNvPr id="3" name="Content Placeholder 2"/>
          <p:cNvSpPr>
            <a:spLocks noGrp="1"/>
          </p:cNvSpPr>
          <p:nvPr>
            <p:ph idx="1"/>
          </p:nvPr>
        </p:nvSpPr>
        <p:spPr>
          <a:xfrm>
            <a:off x="457200" y="1295400"/>
            <a:ext cx="8458200" cy="5334000"/>
          </a:xfrm>
        </p:spPr>
        <p:txBody>
          <a:bodyPr>
            <a:normAutofit fontScale="85000" lnSpcReduction="20000"/>
          </a:bodyPr>
          <a:lstStyle/>
          <a:p>
            <a:pPr>
              <a:buNone/>
            </a:pPr>
            <a:r>
              <a:rPr lang="en-US" b="1" smtClean="0">
                <a:solidFill>
                  <a:srgbClr val="0070C0"/>
                </a:solidFill>
              </a:rPr>
              <a:t>4.1. Các tồn tại trong thực tiễn triển khai chính sách ở các địa phương</a:t>
            </a:r>
          </a:p>
          <a:p>
            <a:pPr>
              <a:buNone/>
            </a:pPr>
            <a:r>
              <a:rPr lang="en-US" smtClean="0"/>
              <a:t>	</a:t>
            </a:r>
            <a:r>
              <a:rPr lang="vi-VN" smtClean="0"/>
              <a:t>- Việc phổ biến các chính sách hỗ trợ cho chăn nuôi lợn tiết kiệm nước ở các địa phương còn rất hạn chế, nhận thức của người chăn nuôi về các chính sách liên quan đến chăn nuôi lợn tiết kiệm nước còn mù mờ và cần có nhiều hoạt động tuyên truyền, thông tin chính sách và nâng cao năng lực người chăn nuôi;</a:t>
            </a:r>
            <a:endParaRPr lang="en-US" smtClean="0"/>
          </a:p>
          <a:p>
            <a:pPr>
              <a:buNone/>
            </a:pPr>
            <a:r>
              <a:rPr lang="en-US" smtClean="0"/>
              <a:t>	</a:t>
            </a:r>
            <a:r>
              <a:rPr lang="vi-VN" smtClean="0"/>
              <a:t>- Chăn nuôi lợn rất không ổn định, phụ thuộc rất nhiều vào điều kiện thời tiết, khí hậu và dịch bệnh, giá cả thị trường, khi các yếu tố này có lợi, người chăn nuôi tự phát tăng đàn ít phụ thuộc vào định hướng chính sách gây nhiều khó khăn cho việc quản lý quy hoạch, dịch bệnh và đầu tư công nghệ;</a:t>
            </a:r>
            <a:endParaRPr lang="en-US" smtClean="0"/>
          </a:p>
          <a:p>
            <a:pPr>
              <a:buNone/>
            </a:pP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l"/>
            <a:r>
              <a:rPr lang="en-US" sz="4000" b="1" smtClean="0"/>
              <a:t>4</a:t>
            </a:r>
            <a:r>
              <a:rPr lang="x-none" sz="4000" b="1" smtClean="0"/>
              <a:t>. </a:t>
            </a:r>
            <a:r>
              <a:rPr lang="en-US" sz="4000" b="1" smtClean="0"/>
              <a:t>Kết quả nghiên cứu</a:t>
            </a:r>
            <a:endParaRPr lang="en-US" sz="4000"/>
          </a:p>
        </p:txBody>
      </p:sp>
      <p:sp>
        <p:nvSpPr>
          <p:cNvPr id="3" name="Content Placeholder 2"/>
          <p:cNvSpPr>
            <a:spLocks noGrp="1"/>
          </p:cNvSpPr>
          <p:nvPr>
            <p:ph idx="1"/>
          </p:nvPr>
        </p:nvSpPr>
        <p:spPr>
          <a:xfrm>
            <a:off x="457200" y="1295400"/>
            <a:ext cx="8229600" cy="5334000"/>
          </a:xfrm>
        </p:spPr>
        <p:txBody>
          <a:bodyPr>
            <a:normAutofit fontScale="85000" lnSpcReduction="20000"/>
          </a:bodyPr>
          <a:lstStyle/>
          <a:p>
            <a:pPr algn="just">
              <a:buNone/>
            </a:pPr>
            <a:r>
              <a:rPr lang="en-US" b="1" smtClean="0">
                <a:solidFill>
                  <a:srgbClr val="0070C0"/>
                </a:solidFill>
              </a:rPr>
              <a:t>4.1. Các tồn tại trong thực tiễn triển khai chính sách ở các địa phương</a:t>
            </a:r>
          </a:p>
          <a:p>
            <a:pPr algn="just">
              <a:buNone/>
            </a:pPr>
            <a:r>
              <a:rPr lang="en-US" smtClean="0"/>
              <a:t>	</a:t>
            </a:r>
            <a:r>
              <a:rPr lang="vi-VN" smtClean="0"/>
              <a:t>- Thiếu cơ sở khoa học triển khai các quy định pháp luật về bảo vệ môi trường đối với chăn nuôi lợn, tình trạng ô nhiễm môi trường gia tăng nhưng việc vận dụng các chế tài, pháp lý điều chỉnh hành vi người chăn nuôi còn rất hạn chế, thiếu cơ sở và năng lực;</a:t>
            </a:r>
            <a:endParaRPr lang="en-US" smtClean="0"/>
          </a:p>
          <a:p>
            <a:pPr algn="just">
              <a:buNone/>
            </a:pPr>
            <a:r>
              <a:rPr lang="en-US" smtClean="0"/>
              <a:t>	</a:t>
            </a:r>
            <a:r>
              <a:rPr lang="vi-VN" smtClean="0"/>
              <a:t>- Thiếu tính đồng nhất trong quản lý và những ràng buộc pháp lý về công nghệ chăn nuôi, giá tài nguyên nước chưa được tính đủ nên việc lạm dụng nước trong chăn nuôi là một trong những thách thức lớn đối với ngành chăn nuôi khi áp dụng công nghệ chăn nuôi tiết kiệm nước ở một số vùng sinh thái đặc thù.</a:t>
            </a:r>
            <a:endParaRPr lang="en-US" smtClean="0"/>
          </a:p>
          <a:p>
            <a:pPr algn="just">
              <a:buNone/>
            </a:pPr>
            <a:endParaRPr lang="en-US" smtClean="0"/>
          </a:p>
          <a:p>
            <a:pPr algn="just">
              <a:buNone/>
            </a:pPr>
            <a:endParaRPr lang="en-US" b="1" smtClean="0">
              <a:solidFill>
                <a:srgbClr val="0070C0"/>
              </a:solidFill>
            </a:endParaRPr>
          </a:p>
          <a:p>
            <a:pPr algn="just"/>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l"/>
            <a:r>
              <a:rPr lang="vi-VN" sz="4000" b="1" smtClean="0"/>
              <a:t>5. Đề xuất chính sách </a:t>
            </a:r>
            <a:endParaRPr lang="en-US" sz="4000" b="1"/>
          </a:p>
        </p:txBody>
      </p:sp>
      <p:sp>
        <p:nvSpPr>
          <p:cNvPr id="3" name="Content Placeholder 2"/>
          <p:cNvSpPr>
            <a:spLocks noGrp="1"/>
          </p:cNvSpPr>
          <p:nvPr>
            <p:ph idx="1"/>
          </p:nvPr>
        </p:nvSpPr>
        <p:spPr>
          <a:xfrm>
            <a:off x="457200" y="1219200"/>
            <a:ext cx="8229600" cy="5410200"/>
          </a:xfrm>
        </p:spPr>
        <p:txBody>
          <a:bodyPr>
            <a:normAutofit fontScale="85000" lnSpcReduction="20000"/>
          </a:bodyPr>
          <a:lstStyle/>
          <a:p>
            <a:pPr algn="just"/>
            <a:r>
              <a:rPr lang="vi-VN" smtClean="0"/>
              <a:t>Do phạm vi nghiên cứu của gói thầu chỉ trong phạm vi công nghệ nghiên cứu cụ thể (công nghệ chăn nuôi lợn tiết kiệm nước) nên việc đề xuất các chỉnh sách vĩ mô chỉ kiến nghị ở một số nội dung cụ thể, góp phần đạt được mục tiêu gói thầu.</a:t>
            </a:r>
            <a:endParaRPr lang="en-US" smtClean="0"/>
          </a:p>
          <a:p>
            <a:pPr algn="just"/>
            <a:r>
              <a:rPr lang="vi-VN" smtClean="0"/>
              <a:t>Tư vấn kiến nghị chính sách ở 02 cấp: trung ương và tỉnh. Ở cấp trung ương sẽ tập trung vào các chính sách tạo cơ sở pháp lý để nhân rộng công nghệ và các chính sách hỗ trợ nhân rộng công nghệ.</a:t>
            </a:r>
            <a:endParaRPr lang="en-US" smtClean="0"/>
          </a:p>
          <a:p>
            <a:pPr algn="just"/>
            <a:r>
              <a:rPr lang="vi-VN" smtClean="0"/>
              <a:t>Ở cấp địa phương sẽ tập trung xây dựng dự thảo đề án chi tiết cho các tỉnh để nhân rộng công nghệ chăn nuôi lợn tiết kiệm nước phù hợp với chiến lượng phát triển ngành của tỉnh, nguồn lực và thực trạng của tỉnh</a:t>
            </a:r>
            <a:endParaRPr lang="en-US" smtClean="0"/>
          </a:p>
          <a:p>
            <a:pPr algn="just"/>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sz="4000" b="1" smtClean="0">
                <a:latin typeface="Times New Roman" pitchFamily="18" charset="0"/>
                <a:cs typeface="Times New Roman" pitchFamily="18" charset="0"/>
              </a:rPr>
              <a:t>6</a:t>
            </a:r>
            <a:r>
              <a:rPr lang="vi-VN" sz="4000" b="1" smtClean="0">
                <a:latin typeface="Times New Roman" pitchFamily="18" charset="0"/>
                <a:cs typeface="Times New Roman" pitchFamily="18" charset="0"/>
              </a:rPr>
              <a:t>. </a:t>
            </a:r>
            <a:r>
              <a:rPr lang="en-US" sz="4000" b="1" smtClean="0">
                <a:latin typeface="Times New Roman" pitchFamily="18" charset="0"/>
                <a:cs typeface="Times New Roman" pitchFamily="18" charset="0"/>
              </a:rPr>
              <a:t>Kết luận và kiến nghị</a:t>
            </a:r>
          </a:p>
        </p:txBody>
      </p:sp>
      <p:sp>
        <p:nvSpPr>
          <p:cNvPr id="3" name="Content Placeholder 2"/>
          <p:cNvSpPr>
            <a:spLocks noGrp="1"/>
          </p:cNvSpPr>
          <p:nvPr>
            <p:ph idx="1"/>
          </p:nvPr>
        </p:nvSpPr>
        <p:spPr>
          <a:xfrm>
            <a:off x="457200" y="914400"/>
            <a:ext cx="8229600" cy="5943600"/>
          </a:xfrm>
        </p:spPr>
        <p:txBody>
          <a:bodyPr>
            <a:normAutofit fontScale="85000" lnSpcReduction="10000"/>
          </a:bodyPr>
          <a:lstStyle/>
          <a:p>
            <a:pPr algn="just">
              <a:buNone/>
            </a:pPr>
            <a:r>
              <a:rPr lang="en-US" sz="2800" b="1" i="1" smtClean="0">
                <a:solidFill>
                  <a:srgbClr val="0070C0"/>
                </a:solidFill>
              </a:rPr>
              <a:t>6</a:t>
            </a:r>
            <a:r>
              <a:rPr lang="x-none" sz="2800" b="1" i="1" smtClean="0">
                <a:solidFill>
                  <a:srgbClr val="0070C0"/>
                </a:solidFill>
              </a:rPr>
              <a:t>.1. </a:t>
            </a:r>
            <a:r>
              <a:rPr lang="en-US" sz="2800" b="1" i="1" smtClean="0">
                <a:solidFill>
                  <a:srgbClr val="0070C0"/>
                </a:solidFill>
              </a:rPr>
              <a:t>Kết luận</a:t>
            </a:r>
          </a:p>
          <a:p>
            <a:pPr algn="just"/>
            <a:r>
              <a:rPr lang="vi-VN" sz="2400" smtClean="0"/>
              <a:t>Chăn nuôi có vai trò quan trọng trong thực hiện đề án tái cơ cấu ngành nông nghiệp theo hướng nâng cao giá trị gia tăng và phát triển bền vững, trong thực hiện chương trình mục tiêu quốc gia về xây dựng nông thôn mới trong đó nhu cầu về đổi mới công nghệ chăn nuôi theo hướng tiết kiệm nước, xử lý và tái sử dụng chất thải ngày càng được ưu tiên và quan tâm của Nhà nước và các địa phương;</a:t>
            </a:r>
            <a:endParaRPr lang="en-US" sz="2400" smtClean="0"/>
          </a:p>
          <a:p>
            <a:pPr algn="just"/>
            <a:r>
              <a:rPr lang="vi-VN" sz="2400" smtClean="0"/>
              <a:t>Công nghệ chăn nuôi lợn tiết kiệm nước/không xả thải ra môi trường đã chúng minh được hiệu quả to lớn về kinh tế - xã hội và môi trường so với công nghệ chăn nuôi chuồng nền hiện nay thông qua các mô hình thí nghiệm tại Phú Thọ và Bắc Giang. Khi tích hợp công nghệ chăn nuôi lợn tiết kiệm nước và công nghệ xử lý chất thải sẽ mang lại tỷ suất lợi nhuận tăng thêm cao, sản xuất ra được lượng phân bón hữu cơ lớn cho phát triển nông nghiệp sạch, nông nghiệp hữu cơ, góp phần bảo vệ môi trường, bảo vệ tài nguyên nước. Tuy nhiên, người dân vẫn chưa biết đến công nghệ này cho dù đã được áp dụng trên thế giới từ rất lâu. Ngay khi đã biết đến công nghệ, nhiều người dân còn e ngại khi áp dụng công nghệ này do thói quen về phương thức chăn nuôi truyền thống.</a:t>
            </a:r>
            <a:endParaRPr lang="en-US" sz="2400" smtClean="0"/>
          </a:p>
          <a:p>
            <a:pPr algn="just">
              <a:buNone/>
            </a:pPr>
            <a:endParaRPr lang="en-US" sz="2400" smtClean="0"/>
          </a:p>
          <a:p>
            <a:pPr algn="just"/>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I</a:t>
            </a:r>
            <a:r>
              <a:rPr lang="en-US" smtClean="0"/>
              <a:t>. </a:t>
            </a:r>
            <a:r>
              <a:rPr lang="af-ZA" b="1" smtClean="0"/>
              <a:t>CHĂN NUÔI LỢN TIẾT KIỆM NƯỚC</a:t>
            </a:r>
            <a:endParaRPr lang="en-US"/>
          </a:p>
        </p:txBody>
      </p:sp>
      <p:sp>
        <p:nvSpPr>
          <p:cNvPr id="3" name="Content Placeholder 2"/>
          <p:cNvSpPr>
            <a:spLocks noGrp="1"/>
          </p:cNvSpPr>
          <p:nvPr>
            <p:ph idx="1"/>
          </p:nvPr>
        </p:nvSpPr>
        <p:spPr>
          <a:xfrm>
            <a:off x="457200" y="1295400"/>
            <a:ext cx="8229600" cy="5334000"/>
          </a:xfrm>
        </p:spPr>
        <p:txBody>
          <a:bodyPr>
            <a:noAutofit/>
          </a:bodyPr>
          <a:lstStyle/>
          <a:p>
            <a:pPr algn="just">
              <a:buNone/>
            </a:pPr>
            <a:r>
              <a:rPr lang="en-US" sz="2500" b="1" smtClean="0"/>
              <a:t>3. Phương pháp thử nghiệm và chỉ tiêu theo dõi</a:t>
            </a:r>
          </a:p>
          <a:p>
            <a:pPr algn="just">
              <a:buNone/>
            </a:pPr>
            <a:r>
              <a:rPr lang="en-US" sz="2500" b="1" smtClean="0"/>
              <a:t>3.1. </a:t>
            </a:r>
            <a:r>
              <a:rPr lang="vi-VN" sz="2500" b="1" smtClean="0"/>
              <a:t>Thiết </a:t>
            </a:r>
            <a:r>
              <a:rPr lang="vi-VN" sz="2500" b="1"/>
              <a:t>kế nghiên cứu:</a:t>
            </a:r>
            <a:endParaRPr lang="en-US" sz="2500" b="1"/>
          </a:p>
          <a:p>
            <a:pPr algn="just">
              <a:buNone/>
            </a:pPr>
            <a:r>
              <a:rPr lang="en-US" sz="2500" smtClean="0"/>
              <a:t>	</a:t>
            </a:r>
            <a:r>
              <a:rPr lang="vi-VN" sz="2400" smtClean="0"/>
              <a:t>- </a:t>
            </a:r>
            <a:r>
              <a:rPr lang="vi-VN" sz="2400"/>
              <a:t>Lô thí nghiệm sẽ thiết kế </a:t>
            </a:r>
            <a:r>
              <a:rPr lang="en-US" sz="2400" smtClean="0">
                <a:latin typeface="Arial" pitchFamily="34" charset="0"/>
                <a:cs typeface="Arial" pitchFamily="34" charset="0"/>
              </a:rPr>
              <a:t>2 lô: lô thí nghiệm (chuồng sàn tấm đan, máng uống cải tiến), lô đối chứng (nền chuồng xi măng, núm uống thông thường); Mỗi lô 3-4 ô chuồng, các ô chuồng đều có diện tích, số lượng lợn, khối lượng lợn đưa vào thí nghiệm là như nhau</a:t>
            </a:r>
            <a:r>
              <a:rPr lang="vi-VN" sz="2400" smtClean="0">
                <a:latin typeface="Arial" pitchFamily="34" charset="0"/>
                <a:cs typeface="Arial" pitchFamily="34" charset="0"/>
              </a:rPr>
              <a:t>. </a:t>
            </a:r>
            <a:endParaRPr lang="en-US" sz="2400" smtClean="0">
              <a:latin typeface="Arial" pitchFamily="34" charset="0"/>
              <a:cs typeface="Arial" pitchFamily="34" charset="0"/>
            </a:endParaRPr>
          </a:p>
          <a:p>
            <a:pPr algn="just">
              <a:buNone/>
            </a:pPr>
            <a:r>
              <a:rPr lang="en-US" sz="2400" smtClean="0"/>
              <a:t>	</a:t>
            </a:r>
            <a:endParaRPr lang="en-US" sz="25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4000" b="1" smtClean="0">
                <a:latin typeface="Times New Roman" pitchFamily="18" charset="0"/>
                <a:cs typeface="Times New Roman" pitchFamily="18" charset="0"/>
              </a:rPr>
              <a:t>6</a:t>
            </a:r>
            <a:r>
              <a:rPr lang="vi-VN" sz="4000" b="1" smtClean="0">
                <a:latin typeface="Times New Roman" pitchFamily="18" charset="0"/>
                <a:cs typeface="Times New Roman" pitchFamily="18" charset="0"/>
              </a:rPr>
              <a:t>. </a:t>
            </a:r>
            <a:r>
              <a:rPr lang="en-US" sz="4000" b="1" smtClean="0">
                <a:latin typeface="Times New Roman" pitchFamily="18" charset="0"/>
                <a:cs typeface="Times New Roman" pitchFamily="18" charset="0"/>
              </a:rPr>
              <a:t>Kết luận và kiến nghị</a:t>
            </a:r>
            <a:endParaRPr lang="en-US" sz="4000"/>
          </a:p>
        </p:txBody>
      </p:sp>
      <p:sp>
        <p:nvSpPr>
          <p:cNvPr id="3" name="Content Placeholder 2"/>
          <p:cNvSpPr>
            <a:spLocks noGrp="1"/>
          </p:cNvSpPr>
          <p:nvPr>
            <p:ph idx="1"/>
          </p:nvPr>
        </p:nvSpPr>
        <p:spPr>
          <a:xfrm>
            <a:off x="457200" y="1066800"/>
            <a:ext cx="8229600" cy="5562600"/>
          </a:xfrm>
        </p:spPr>
        <p:txBody>
          <a:bodyPr>
            <a:normAutofit fontScale="62500" lnSpcReduction="20000"/>
          </a:bodyPr>
          <a:lstStyle/>
          <a:p>
            <a:pPr algn="just">
              <a:buNone/>
            </a:pPr>
            <a:r>
              <a:rPr lang="en-US" b="1" i="1" smtClean="0">
                <a:solidFill>
                  <a:srgbClr val="0070C0"/>
                </a:solidFill>
              </a:rPr>
              <a:t>6</a:t>
            </a:r>
            <a:r>
              <a:rPr lang="x-none" b="1" i="1" smtClean="0">
                <a:solidFill>
                  <a:srgbClr val="0070C0"/>
                </a:solidFill>
              </a:rPr>
              <a:t>.1. </a:t>
            </a:r>
            <a:r>
              <a:rPr lang="en-US" b="1" i="1" smtClean="0">
                <a:solidFill>
                  <a:srgbClr val="0070C0"/>
                </a:solidFill>
              </a:rPr>
              <a:t>Kết luận</a:t>
            </a:r>
          </a:p>
          <a:p>
            <a:pPr algn="just"/>
            <a:r>
              <a:rPr lang="vi-VN" smtClean="0"/>
              <a:t>Các chính sách hỗ trợ phát triển chăn nuôi nói chung và chăn nuôi lợn nói riêng đã được nhà nước quan tâm từ việc xây dựng các chính sách hỗ trợ phát triển chăn nuôi, các hoạt động quản lý môi trường nhưng vẫn còn nhiều khoảng trống, hạn chế về hỗ trợ cho công nghệ chăn nuôi tiết kiệm nước và xử lý chất thải;</a:t>
            </a:r>
            <a:endParaRPr lang="en-US" smtClean="0"/>
          </a:p>
          <a:p>
            <a:pPr algn="just"/>
            <a:r>
              <a:rPr lang="vi-VN" smtClean="0"/>
              <a:t>Hiện nay, Luật Chăn nuôi đã được ban hành là cơ sở pháp lý quan trọng để các Bộ, ngành xem xét xây dựng và ban hành các văn bản dưới luật nhằm quản lý tốt hơn chất thải chăn nuôi, coi chất thải chăn nuôi là nguồn tài nguyên cần được hỗ trợ về pháp lý để có thể tái sử dụng, thay vì là chất thải cần phải xử lý.</a:t>
            </a:r>
            <a:endParaRPr lang="en-US" smtClean="0"/>
          </a:p>
          <a:p>
            <a:pPr algn="just"/>
            <a:r>
              <a:rPr lang="vi-VN" smtClean="0"/>
              <a:t>Công nghệ chăn nuôi lợn TKN/không xả thải ra môi trường có khả năng góp phần lấp “khoảng trống” về các chính sách hiện hành liên quan đến quản lý chất thải chăn nuôi và xây dựng một số chính sách mới cho chăn nuôi là rất cần thiết. Các chính sách hỗ trợ phát triển công nghệ chăn nuôi lợn tiết kiệm nước và xử lý chất thải được xác định tập trung vào: (i) tạo pháp lý cho việc nhân rộng công nghệ, (ii) Chính sách hỗ trợ về truyền thông, mô hình để nhân rộng; (iii) Chính sách hỗ trợ tiêu thụ sản phẩm đầu ra để tạo chuỗi giá trị thương mại bền vững.</a:t>
            </a:r>
            <a:endParaRPr lang="en-US" smtClean="0"/>
          </a:p>
          <a:p>
            <a:pPr algn="just">
              <a:buNone/>
            </a:pPr>
            <a:endParaRPr lang="en-US" b="1" i="1" smtClean="0">
              <a:solidFill>
                <a:srgbClr val="0070C0"/>
              </a:solidFill>
            </a:endParaRPr>
          </a:p>
          <a:p>
            <a:pPr algn="just"/>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sz="4000" b="1" smtClean="0">
                <a:latin typeface="Times New Roman" pitchFamily="18" charset="0"/>
                <a:cs typeface="Times New Roman" pitchFamily="18" charset="0"/>
              </a:rPr>
              <a:t>6</a:t>
            </a:r>
            <a:r>
              <a:rPr lang="vi-VN" sz="4000" b="1" smtClean="0">
                <a:latin typeface="Times New Roman" pitchFamily="18" charset="0"/>
                <a:cs typeface="Times New Roman" pitchFamily="18" charset="0"/>
              </a:rPr>
              <a:t>. </a:t>
            </a:r>
            <a:r>
              <a:rPr lang="en-US" sz="4000" b="1" smtClean="0">
                <a:latin typeface="Times New Roman" pitchFamily="18" charset="0"/>
                <a:cs typeface="Times New Roman" pitchFamily="18" charset="0"/>
              </a:rPr>
              <a:t>Kết luận và kiến nghị</a:t>
            </a:r>
            <a:endParaRPr lang="en-US" sz="4000"/>
          </a:p>
        </p:txBody>
      </p:sp>
      <p:sp>
        <p:nvSpPr>
          <p:cNvPr id="3" name="Content Placeholder 2"/>
          <p:cNvSpPr>
            <a:spLocks noGrp="1"/>
          </p:cNvSpPr>
          <p:nvPr>
            <p:ph idx="1"/>
          </p:nvPr>
        </p:nvSpPr>
        <p:spPr>
          <a:xfrm>
            <a:off x="457200" y="990600"/>
            <a:ext cx="8229600" cy="5715000"/>
          </a:xfrm>
        </p:spPr>
        <p:txBody>
          <a:bodyPr>
            <a:normAutofit fontScale="70000" lnSpcReduction="20000"/>
          </a:bodyPr>
          <a:lstStyle/>
          <a:p>
            <a:pPr algn="just">
              <a:buNone/>
            </a:pPr>
            <a:r>
              <a:rPr lang="en-US" sz="3400" b="1" i="1" smtClean="0">
                <a:solidFill>
                  <a:srgbClr val="0070C0"/>
                </a:solidFill>
              </a:rPr>
              <a:t>6</a:t>
            </a:r>
            <a:r>
              <a:rPr lang="x-none" sz="3400" b="1" i="1" smtClean="0">
                <a:solidFill>
                  <a:srgbClr val="0070C0"/>
                </a:solidFill>
              </a:rPr>
              <a:t>.</a:t>
            </a:r>
            <a:r>
              <a:rPr lang="en-US" sz="3400" b="1" i="1" smtClean="0">
                <a:solidFill>
                  <a:srgbClr val="0070C0"/>
                </a:solidFill>
              </a:rPr>
              <a:t>2</a:t>
            </a:r>
            <a:r>
              <a:rPr lang="x-none" sz="3400" b="1" i="1" smtClean="0">
                <a:solidFill>
                  <a:srgbClr val="0070C0"/>
                </a:solidFill>
              </a:rPr>
              <a:t>. </a:t>
            </a:r>
            <a:r>
              <a:rPr lang="en-US" sz="3400" b="1" i="1" smtClean="0">
                <a:solidFill>
                  <a:srgbClr val="0070C0"/>
                </a:solidFill>
              </a:rPr>
              <a:t>Kiến nghị</a:t>
            </a:r>
          </a:p>
          <a:p>
            <a:pPr algn="just"/>
            <a:r>
              <a:rPr lang="vi-VN" sz="2900" b="1" smtClean="0">
                <a:solidFill>
                  <a:srgbClr val="0070C0"/>
                </a:solidFill>
              </a:rPr>
              <a:t>Kiến nghị Bộ Nông nghiệp và PTNT:</a:t>
            </a:r>
            <a:endParaRPr lang="en-US" sz="2900" b="1" smtClean="0">
              <a:solidFill>
                <a:srgbClr val="0070C0"/>
              </a:solidFill>
            </a:endParaRPr>
          </a:p>
          <a:p>
            <a:pPr algn="just">
              <a:buNone/>
            </a:pPr>
            <a:r>
              <a:rPr lang="en-US" smtClean="0"/>
              <a:t>	</a:t>
            </a:r>
            <a:r>
              <a:rPr lang="vi-VN" smtClean="0"/>
              <a:t>- Xem xét và công nhận tiến bộ kỹ thuật đối với công nghệ Chăn nuôi lợn thịt không xả thải ra môi trường</a:t>
            </a:r>
            <a:r>
              <a:rPr lang="en-US" smtClean="0"/>
              <a:t> </a:t>
            </a:r>
            <a:r>
              <a:rPr lang="vi-VN" smtClean="0"/>
              <a:t>để tạo cơ sở pháp lý để nhân rộng đối với công nghệ này.</a:t>
            </a:r>
            <a:endParaRPr lang="en-US" smtClean="0"/>
          </a:p>
          <a:p>
            <a:pPr algn="just">
              <a:buNone/>
            </a:pPr>
            <a:r>
              <a:rPr lang="en-US" smtClean="0"/>
              <a:t>	</a:t>
            </a:r>
            <a:r>
              <a:rPr lang="vi-VN" smtClean="0"/>
              <a:t>- Trên cơ sở báo cáo của Ban Quản lý dự án Hỗ trợ Nông nghiệp các bon thấp về các khoảng trống chính sách hạn chế nhân rộng công nghệ Chăn nuôi lợn thịt không xả thải ra môi trường, kiến nghị Bộ Nông nghiệp và PTNT xem xét, giao các đơn vị có chức năng của Bộ xây dựng dự thảo các quyết định về hỗ trợ thông tin, tuyên truyền, phổ biến và nhân rộng công nghệ trên (trước mắt áp dụng thông qua hệ thống khuyến nông và tuyên truyền trên các phương tiện thông tin đại chúng). Bộ Nông nghiệp và PTNT sẽ xem xét, phê duyệt các nội dung hỗ trợ chi tiết để làm căn cứ thực hiện.</a:t>
            </a:r>
            <a:endParaRPr lang="en-US" smtClean="0"/>
          </a:p>
          <a:p>
            <a:pPr algn="just"/>
            <a:endParaRPr lang="en-US" b="1" i="1" smtClean="0">
              <a:solidFill>
                <a:srgbClr val="0070C0"/>
              </a:solidFill>
            </a:endParaRPr>
          </a:p>
          <a:p>
            <a:pPr algn="just"/>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4000" b="1" smtClean="0">
                <a:latin typeface="Times New Roman" pitchFamily="18" charset="0"/>
                <a:cs typeface="Times New Roman" pitchFamily="18" charset="0"/>
              </a:rPr>
              <a:t>6</a:t>
            </a:r>
            <a:r>
              <a:rPr lang="vi-VN" sz="4000" b="1" smtClean="0">
                <a:latin typeface="Times New Roman" pitchFamily="18" charset="0"/>
                <a:cs typeface="Times New Roman" pitchFamily="18" charset="0"/>
              </a:rPr>
              <a:t>. </a:t>
            </a:r>
            <a:r>
              <a:rPr lang="en-US" sz="4000" b="1" smtClean="0">
                <a:latin typeface="Times New Roman" pitchFamily="18" charset="0"/>
                <a:cs typeface="Times New Roman" pitchFamily="18" charset="0"/>
              </a:rPr>
              <a:t>Kết luận và kiến nghị</a:t>
            </a:r>
            <a:endParaRPr lang="en-US" sz="4000"/>
          </a:p>
        </p:txBody>
      </p:sp>
      <p:sp>
        <p:nvSpPr>
          <p:cNvPr id="3" name="Content Placeholder 2"/>
          <p:cNvSpPr>
            <a:spLocks noGrp="1"/>
          </p:cNvSpPr>
          <p:nvPr>
            <p:ph idx="1"/>
          </p:nvPr>
        </p:nvSpPr>
        <p:spPr>
          <a:xfrm>
            <a:off x="457200" y="1143000"/>
            <a:ext cx="8229600" cy="4983163"/>
          </a:xfrm>
        </p:spPr>
        <p:txBody>
          <a:bodyPr>
            <a:normAutofit/>
          </a:bodyPr>
          <a:lstStyle/>
          <a:p>
            <a:pPr algn="just"/>
            <a:r>
              <a:rPr lang="en-US" b="1" i="1" smtClean="0">
                <a:solidFill>
                  <a:srgbClr val="0070C0"/>
                </a:solidFill>
              </a:rPr>
              <a:t>6</a:t>
            </a:r>
            <a:r>
              <a:rPr lang="x-none" b="1" i="1" smtClean="0">
                <a:solidFill>
                  <a:srgbClr val="0070C0"/>
                </a:solidFill>
              </a:rPr>
              <a:t>.</a:t>
            </a:r>
            <a:r>
              <a:rPr lang="en-US" b="1" i="1" smtClean="0">
                <a:solidFill>
                  <a:srgbClr val="0070C0"/>
                </a:solidFill>
              </a:rPr>
              <a:t>2</a:t>
            </a:r>
            <a:r>
              <a:rPr lang="x-none" b="1" i="1" smtClean="0">
                <a:solidFill>
                  <a:srgbClr val="0070C0"/>
                </a:solidFill>
              </a:rPr>
              <a:t>. </a:t>
            </a:r>
            <a:r>
              <a:rPr lang="en-US" b="1" i="1" smtClean="0">
                <a:solidFill>
                  <a:srgbClr val="0070C0"/>
                </a:solidFill>
              </a:rPr>
              <a:t>Kiến nghị</a:t>
            </a:r>
          </a:p>
          <a:p>
            <a:pPr algn="just">
              <a:buNone/>
            </a:pPr>
            <a:r>
              <a:rPr lang="en-US" sz="2200" b="1" smtClean="0">
                <a:solidFill>
                  <a:srgbClr val="0070C0"/>
                </a:solidFill>
              </a:rPr>
              <a:t> 	</a:t>
            </a:r>
            <a:r>
              <a:rPr lang="vi-VN" sz="2200" b="1" smtClean="0">
                <a:solidFill>
                  <a:srgbClr val="0070C0"/>
                </a:solidFill>
              </a:rPr>
              <a:t>Sở Nông nghiệp và PTNT 10 tỉnh dự án:</a:t>
            </a:r>
            <a:endParaRPr lang="en-US" sz="2200" b="1" smtClean="0">
              <a:solidFill>
                <a:srgbClr val="0070C0"/>
              </a:solidFill>
            </a:endParaRPr>
          </a:p>
          <a:p>
            <a:pPr algn="just">
              <a:buNone/>
            </a:pPr>
            <a:r>
              <a:rPr lang="en-US" smtClean="0"/>
              <a:t>	</a:t>
            </a:r>
            <a:r>
              <a:rPr lang="vi-VN" smtClean="0"/>
              <a:t>- </a:t>
            </a:r>
            <a:r>
              <a:rPr lang="vi-VN" sz="2400" smtClean="0"/>
              <a:t>Trên cơ sở đệ trình của Ban QLDA tỉnh, Sở Nông nghiệp và PTNT xem xét, hoàn thiện các nội dung của dự thảo “Đề án phát triển công nghệ chăn nuôi lợn thịt không xả thải ra môi trường” giai đoạn 2020-2025 và báo cáo UBND tỉnh phê duyệt hoặc trình cấp có thẩm quyền phê duyệt để tạo cơ sở pháp lý triển khai các hoạt động nhân rộng công nghệ.</a:t>
            </a:r>
            <a:endParaRPr lang="en-US" sz="2400" smtClean="0"/>
          </a:p>
          <a:p>
            <a:pPr algn="just"/>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4000" b="1" smtClean="0">
                <a:latin typeface="Times New Roman" pitchFamily="18" charset="0"/>
                <a:cs typeface="Times New Roman" pitchFamily="18" charset="0"/>
              </a:rPr>
              <a:t>6</a:t>
            </a:r>
            <a:r>
              <a:rPr lang="vi-VN" sz="4000" b="1" smtClean="0">
                <a:latin typeface="Times New Roman" pitchFamily="18" charset="0"/>
                <a:cs typeface="Times New Roman" pitchFamily="18" charset="0"/>
              </a:rPr>
              <a:t>. </a:t>
            </a:r>
            <a:r>
              <a:rPr lang="en-US" sz="4000" b="1" smtClean="0">
                <a:latin typeface="Times New Roman" pitchFamily="18" charset="0"/>
                <a:cs typeface="Times New Roman" pitchFamily="18" charset="0"/>
              </a:rPr>
              <a:t>Kết luận và kiến nghị</a:t>
            </a:r>
            <a:endParaRPr lang="en-US" sz="4000"/>
          </a:p>
        </p:txBody>
      </p:sp>
      <p:sp>
        <p:nvSpPr>
          <p:cNvPr id="3" name="Content Placeholder 2"/>
          <p:cNvSpPr>
            <a:spLocks noGrp="1"/>
          </p:cNvSpPr>
          <p:nvPr>
            <p:ph idx="1"/>
          </p:nvPr>
        </p:nvSpPr>
        <p:spPr>
          <a:xfrm>
            <a:off x="457200" y="1219200"/>
            <a:ext cx="8229600" cy="4906963"/>
          </a:xfrm>
        </p:spPr>
        <p:txBody>
          <a:bodyPr>
            <a:normAutofit/>
          </a:bodyPr>
          <a:lstStyle/>
          <a:p>
            <a:pPr algn="just"/>
            <a:r>
              <a:rPr lang="en-US" b="1" i="1" smtClean="0">
                <a:solidFill>
                  <a:srgbClr val="0070C0"/>
                </a:solidFill>
              </a:rPr>
              <a:t>6</a:t>
            </a:r>
            <a:r>
              <a:rPr lang="x-none" b="1" i="1" smtClean="0">
                <a:solidFill>
                  <a:srgbClr val="0070C0"/>
                </a:solidFill>
              </a:rPr>
              <a:t>.</a:t>
            </a:r>
            <a:r>
              <a:rPr lang="en-US" b="1" i="1" smtClean="0">
                <a:solidFill>
                  <a:srgbClr val="0070C0"/>
                </a:solidFill>
              </a:rPr>
              <a:t>2</a:t>
            </a:r>
            <a:r>
              <a:rPr lang="x-none" b="1" i="1" smtClean="0">
                <a:solidFill>
                  <a:srgbClr val="0070C0"/>
                </a:solidFill>
              </a:rPr>
              <a:t>. </a:t>
            </a:r>
            <a:r>
              <a:rPr lang="en-US" b="1" i="1" smtClean="0">
                <a:solidFill>
                  <a:srgbClr val="0070C0"/>
                </a:solidFill>
              </a:rPr>
              <a:t>Kiến nghị</a:t>
            </a:r>
          </a:p>
          <a:p>
            <a:pPr algn="just"/>
            <a:r>
              <a:rPr lang="vi-VN" sz="2400" b="1" smtClean="0">
                <a:solidFill>
                  <a:srgbClr val="0070C0"/>
                </a:solidFill>
              </a:rPr>
              <a:t>Kiến nghị với Chính phủ:</a:t>
            </a:r>
            <a:endParaRPr lang="en-US" sz="2400" b="1" smtClean="0">
              <a:solidFill>
                <a:srgbClr val="0070C0"/>
              </a:solidFill>
            </a:endParaRPr>
          </a:p>
          <a:p>
            <a:pPr algn="just">
              <a:buNone/>
            </a:pPr>
            <a:r>
              <a:rPr lang="en-US" smtClean="0"/>
              <a:t>	</a:t>
            </a:r>
            <a:r>
              <a:rPr lang="vi-VN" smtClean="0"/>
              <a:t>- </a:t>
            </a:r>
            <a:r>
              <a:rPr lang="vi-VN" sz="2600" smtClean="0"/>
              <a:t>Xây dựng và ban hành các chính sách hỗ trợ, khuyến khích công nghệ chăn nuôi lợn TKN/không xả thải ra môi trường</a:t>
            </a:r>
            <a:endParaRPr lang="en-US" sz="2600" smtClean="0"/>
          </a:p>
          <a:p>
            <a:pPr algn="just">
              <a:buNone/>
            </a:pPr>
            <a:r>
              <a:rPr lang="en-US" sz="2600" smtClean="0"/>
              <a:t>	</a:t>
            </a:r>
            <a:r>
              <a:rPr lang="vi-VN" sz="2600" smtClean="0"/>
              <a:t>- Sửa đổi bổ sung Nghị định 108/2017/NĐ-CP; Nghị định số 19/2015/NĐ-CP, Nghị định số 201/2013/NĐ-CP, thuế sử dụng tài nguyên nước cho các mục đích đời sống, sản xuất (trong đó có dùng cho chăn nuôi lợn); </a:t>
            </a:r>
            <a:endParaRPr lang="en-US" sz="2600" smtClean="0"/>
          </a:p>
          <a:p>
            <a:pPr algn="just"/>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1066800"/>
          </a:xfrm>
        </p:spPr>
        <p:txBody>
          <a:bodyPr>
            <a:normAutofit/>
          </a:bodyPr>
          <a:lstStyle/>
          <a:p>
            <a:pPr algn="ctr">
              <a:buNone/>
            </a:pPr>
            <a:r>
              <a:rPr lang="en-US" sz="6000" smtClean="0">
                <a:solidFill>
                  <a:srgbClr val="0070C0"/>
                </a:solidFill>
                <a:latin typeface="Times New Roman" pitchFamily="18" charset="0"/>
                <a:cs typeface="Times New Roman" pitchFamily="18" charset="0"/>
              </a:rPr>
              <a:t>Xin trân trọng cám ơn!</a:t>
            </a:r>
            <a:endParaRPr lang="en-US" sz="6000">
              <a:solidFill>
                <a:srgbClr val="0070C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914400" y="2667000"/>
            <a:ext cx="7442200" cy="36576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I</a:t>
            </a:r>
            <a:r>
              <a:rPr lang="en-US" smtClean="0"/>
              <a:t>. </a:t>
            </a:r>
            <a:r>
              <a:rPr lang="af-ZA" b="1" smtClean="0"/>
              <a:t>CHĂN NUÔI LỢN TIẾT KIỆM NƯỚC</a:t>
            </a:r>
            <a:endParaRPr lang="en-US"/>
          </a:p>
        </p:txBody>
      </p:sp>
      <p:sp>
        <p:nvSpPr>
          <p:cNvPr id="3" name="Content Placeholder 2"/>
          <p:cNvSpPr>
            <a:spLocks noGrp="1"/>
          </p:cNvSpPr>
          <p:nvPr>
            <p:ph idx="1"/>
          </p:nvPr>
        </p:nvSpPr>
        <p:spPr>
          <a:xfrm>
            <a:off x="457200" y="1371600"/>
            <a:ext cx="8229600" cy="4754563"/>
          </a:xfrm>
        </p:spPr>
        <p:txBody>
          <a:bodyPr/>
          <a:lstStyle/>
          <a:p>
            <a:pPr>
              <a:buNone/>
            </a:pPr>
            <a:r>
              <a:rPr lang="en-US" smtClean="0">
                <a:latin typeface="Times New Roman" pitchFamily="18" charset="0"/>
                <a:cs typeface="Times New Roman" pitchFamily="18" charset="0"/>
              </a:rPr>
              <a:t>3.4. Thiết kế xây dựng mô hình</a:t>
            </a:r>
          </a:p>
          <a:p>
            <a:endParaRPr lang="en-US"/>
          </a:p>
        </p:txBody>
      </p:sp>
      <p:pic>
        <p:nvPicPr>
          <p:cNvPr id="2050" name="Picture 2"/>
          <p:cNvPicPr>
            <a:picLocks noChangeAspect="1" noChangeArrowheads="1"/>
          </p:cNvPicPr>
          <p:nvPr/>
        </p:nvPicPr>
        <p:blipFill>
          <a:blip r:embed="rId2" cstate="print"/>
          <a:srcRect/>
          <a:stretch>
            <a:fillRect/>
          </a:stretch>
        </p:blipFill>
        <p:spPr bwMode="auto">
          <a:xfrm>
            <a:off x="762000" y="2511350"/>
            <a:ext cx="3733800" cy="389306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029200" y="2438400"/>
            <a:ext cx="3788424" cy="3962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1589</TotalTime>
  <Words>5721</Words>
  <Application>Microsoft Office PowerPoint</Application>
  <PresentationFormat>On-screen Show (4:3)</PresentationFormat>
  <Paragraphs>1348</Paragraphs>
  <Slides>84</Slides>
  <Notes>1</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BAN QUẢN LÝ CÁC DỰ ÁN NÔNG NGHIỆP DỰ ÁN HỖ TRỢ NÔNG NGHIỆP CÁC BON THẤP-LCASP   Báo cáo TỔNG KẾT KẾT QUẢ NGHIÊN CỨU  GÓI THẦU SỐ 27: NGHIÊN CỨU CÔNG NGHỆ CHĂN NUÔI LỢN TIẾT KIỆM NƯỚC </vt:lpstr>
      <vt:lpstr>Nội dung</vt:lpstr>
      <vt:lpstr>Lời mở đầu </vt:lpstr>
      <vt:lpstr>Slide 4</vt:lpstr>
      <vt:lpstr>Slide 5</vt:lpstr>
      <vt:lpstr>Slide 6</vt:lpstr>
      <vt:lpstr>I. CHĂN NUÔI LỢN TIẾT KIỆM NƯỚC</vt:lpstr>
      <vt:lpstr>I. CHĂN NUÔI LỢN TIẾT KIỆM NƯỚC</vt:lpstr>
      <vt:lpstr>I. CHĂN NUÔI LỢN TIẾT KIỆM NƯỚC</vt:lpstr>
      <vt:lpstr>I. CHĂN NUÔI LỢN TIẾT KIỆM NƯỚC</vt:lpstr>
      <vt:lpstr>Slide 11</vt:lpstr>
      <vt:lpstr>I. CHĂN NUÔI LỢN TIẾT KIỆM NƯỚC </vt:lpstr>
      <vt:lpstr>I. CHĂN NUÔI LỢN TIẾT KIỆM NƯỚC</vt:lpstr>
      <vt:lpstr>I. CHĂN NUÔI LỢN TIẾT KIỆM NƯỚC</vt:lpstr>
      <vt:lpstr>I. CHĂN NUÔI LỢN TIẾT KIỆM NƯỚC</vt:lpstr>
      <vt:lpstr>I. CHĂN NUÔI LỢN TIẾT KIỆM NƯỚC</vt:lpstr>
      <vt:lpstr>Slide 17</vt:lpstr>
      <vt:lpstr>I. CHĂN NUÔI LỢN TIẾT KIỆM NƯỚC </vt:lpstr>
      <vt:lpstr>I. CHĂN NUÔI LỢN TIẾT KIỆM NƯỚC</vt:lpstr>
      <vt:lpstr>I. CHĂN NUÔI LỢN TIẾT KIỆM NƯỚC</vt:lpstr>
      <vt:lpstr>I. CHĂN NUÔI LỢN TIẾT KIỆM NƯỚC</vt:lpstr>
      <vt:lpstr>Slide 22</vt:lpstr>
      <vt:lpstr>Slide 23</vt:lpstr>
      <vt:lpstr>Slide 24</vt:lpstr>
      <vt:lpstr>Slide 25</vt:lpstr>
      <vt:lpstr>Slide 26</vt:lpstr>
      <vt:lpstr>II. CHĂN NUÔI LỢN TRÊN ĐỆM LÓT SINH HỌC </vt:lpstr>
      <vt:lpstr>II. CHĂN NUÔI LỢN TRÊN ĐỆM LÓT SINH HỌC </vt:lpstr>
      <vt:lpstr>II. CHĂN NUÔI LỢN TRÊN ĐỆM LÓT SINH HỌC </vt:lpstr>
      <vt:lpstr>II. CHĂN NUÔI LỢN TRÊN ĐỆM LÓT SINH HỌC </vt:lpstr>
      <vt:lpstr>II. CHĂN NUÔI LỢN TRÊN ĐỆM LÓT SINH HỌC </vt:lpstr>
      <vt:lpstr>II. CHĂN NUÔI LỢN TRÊN ĐỆM LÓT SINH HỌC </vt:lpstr>
      <vt:lpstr>II. CHĂN NUÔI LỢN TRÊN ĐỆM LÓT SINH HỌC </vt:lpstr>
      <vt:lpstr>II. CHĂN NUÔI LỢN TRÊN ĐỆM LÓT SINH HỌC </vt:lpstr>
      <vt:lpstr>Slide 35</vt:lpstr>
      <vt:lpstr>Slide 36</vt:lpstr>
      <vt:lpstr>II. CHĂN NUÔI LỢN TRÊN ĐỆM LÓT SINH HỌC  </vt:lpstr>
      <vt:lpstr>II. CHĂN NUÔI LỢN TRÊN ĐỆM LÓT SINH HỌC  </vt:lpstr>
      <vt:lpstr>II. CHĂN NUÔI LỢN TRÊN ĐỆM LÓT SINH HỌC  </vt:lpstr>
      <vt:lpstr>II. CHĂN NUÔI LỢN TRÊN ĐỆM LÓT SINH HỌC  </vt:lpstr>
      <vt:lpstr>Slide 41</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III. XỬ LÝ CHẤT THẢI CHĂN NUÔI, SẢN XUẤT PHÂN BÓN HỮU CƠ</vt:lpstr>
      <vt:lpstr>Slide 58</vt:lpstr>
      <vt:lpstr>1. Giải pháp công nghệ hướng đến và lý do lựa chọn</vt:lpstr>
      <vt:lpstr>2. Phương pháp tiến hành và chỉ tiêu theo dõi</vt:lpstr>
      <vt:lpstr>2. Phương pháp tiến hành và chỉ tiêu theo dõi</vt:lpstr>
      <vt:lpstr>3. Kết quả mô hình tích hợp</vt:lpstr>
      <vt:lpstr>3. Kết quả mô hình tích hợp</vt:lpstr>
      <vt:lpstr>3. Kết quả mô hình tích hợp</vt:lpstr>
      <vt:lpstr>3. Kết quả mô hình tích hợp</vt:lpstr>
      <vt:lpstr>3. Kết quả mô hình tích hợp</vt:lpstr>
      <vt:lpstr>3. Kết quả mô hình tích hợp</vt:lpstr>
      <vt:lpstr>3. Kết quả mô hình tích hợp</vt:lpstr>
      <vt:lpstr>3. Kết quả mô hình tích hợp</vt:lpstr>
      <vt:lpstr>4. Kết luận và đề nghị </vt:lpstr>
      <vt:lpstr>4. Kết luận và đề nghị</vt:lpstr>
      <vt:lpstr>Slide 72</vt:lpstr>
      <vt:lpstr>1. Nội dung nghiên cứu </vt:lpstr>
      <vt:lpstr>3. Phương pháp nghiên cứu </vt:lpstr>
      <vt:lpstr>3. Phương pháp nghiên cứu</vt:lpstr>
      <vt:lpstr>4. Kết quả nghiên cứu</vt:lpstr>
      <vt:lpstr>4. Kết quả nghiên cứu</vt:lpstr>
      <vt:lpstr>5. Đề xuất chính sách </vt:lpstr>
      <vt:lpstr>6. Kết luận và kiến nghị</vt:lpstr>
      <vt:lpstr>6. Kết luận và kiến nghị</vt:lpstr>
      <vt:lpstr>6. Kết luận và kiến nghị</vt:lpstr>
      <vt:lpstr>6. Kết luận và kiến nghị</vt:lpstr>
      <vt:lpstr>6. Kết luận và kiến nghị</vt:lpstr>
      <vt:lpstr>Slide 84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KẾ HOẠCH CHI TIẾT MÔ HÌNH THÍ ĐIỂM VÀ CÁC CAM KẾT HỖ TRỢ  GÓI THẦU SỐ 27: NGHIÊN CỨU CÔNG NGHỆ CHĂN NUÔI LỢN TIẾT KIỆM NƯỚC</dc:title>
  <dc:creator>Trung Nguyen Thanh</dc:creator>
  <cp:lastModifiedBy>Trung Nguyen Thanh</cp:lastModifiedBy>
  <cp:revision>112</cp:revision>
  <dcterms:created xsi:type="dcterms:W3CDTF">2019-03-13T09:08:55Z</dcterms:created>
  <dcterms:modified xsi:type="dcterms:W3CDTF">2020-03-26T02:14:07Z</dcterms:modified>
</cp:coreProperties>
</file>